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30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1"/>
  </p:normalViewPr>
  <p:slideViewPr>
    <p:cSldViewPr snapToGrid="0" snapToObjects="1">
      <p:cViewPr varScale="1">
        <p:scale>
          <a:sx n="108" d="100"/>
          <a:sy n="108" d="100"/>
        </p:scale>
        <p:origin x="73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9ED2-A6B8-F14F-955E-13F9F8C913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A2BA13-E638-FB48-8CFA-F7F8DDCD73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52E906-158A-264D-AE07-AC93B210BF05}"/>
              </a:ext>
            </a:extLst>
          </p:cNvPr>
          <p:cNvSpPr>
            <a:spLocks noGrp="1"/>
          </p:cNvSpPr>
          <p:nvPr>
            <p:ph type="dt" sz="half" idx="10"/>
          </p:nvPr>
        </p:nvSpPr>
        <p:spPr/>
        <p:txBody>
          <a:bodyPr/>
          <a:lstStyle/>
          <a:p>
            <a:fld id="{7064C152-0CDE-8E4E-807C-AABEB1883E1C}" type="datetimeFigureOut">
              <a:rPr lang="en-US" smtClean="0"/>
              <a:t>4/30/20</a:t>
            </a:fld>
            <a:endParaRPr lang="en-US"/>
          </a:p>
        </p:txBody>
      </p:sp>
      <p:sp>
        <p:nvSpPr>
          <p:cNvPr id="5" name="Footer Placeholder 4">
            <a:extLst>
              <a:ext uri="{FF2B5EF4-FFF2-40B4-BE49-F238E27FC236}">
                <a16:creationId xmlns:a16="http://schemas.microsoft.com/office/drawing/2014/main" id="{0D0466AB-9DEF-D641-864F-FF20FF14B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A4F1FA-1C20-784A-8B14-157B42CBEF5F}"/>
              </a:ext>
            </a:extLst>
          </p:cNvPr>
          <p:cNvSpPr>
            <a:spLocks noGrp="1"/>
          </p:cNvSpPr>
          <p:nvPr>
            <p:ph type="sldNum" sz="quarter" idx="12"/>
          </p:nvPr>
        </p:nvSpPr>
        <p:spPr/>
        <p:txBody>
          <a:bodyPr/>
          <a:lstStyle/>
          <a:p>
            <a:fld id="{0B9B489E-28AA-FE4B-9A05-BB19466A97F7}" type="slidenum">
              <a:rPr lang="en-US" smtClean="0"/>
              <a:t>‹#›</a:t>
            </a:fld>
            <a:endParaRPr lang="en-US"/>
          </a:p>
        </p:txBody>
      </p:sp>
    </p:spTree>
    <p:extLst>
      <p:ext uri="{BB962C8B-B14F-4D97-AF65-F5344CB8AC3E}">
        <p14:creationId xmlns:p14="http://schemas.microsoft.com/office/powerpoint/2010/main" val="1887797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17ED1-140B-4545-8F44-64BFDB786D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E19AD6-8F9E-5142-BABC-44012F3EDE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2C7FDC-F9B5-CE43-80CD-E56870523D6F}"/>
              </a:ext>
            </a:extLst>
          </p:cNvPr>
          <p:cNvSpPr>
            <a:spLocks noGrp="1"/>
          </p:cNvSpPr>
          <p:nvPr>
            <p:ph type="dt" sz="half" idx="10"/>
          </p:nvPr>
        </p:nvSpPr>
        <p:spPr/>
        <p:txBody>
          <a:bodyPr/>
          <a:lstStyle/>
          <a:p>
            <a:fld id="{7064C152-0CDE-8E4E-807C-AABEB1883E1C}" type="datetimeFigureOut">
              <a:rPr lang="en-US" smtClean="0"/>
              <a:t>4/30/20</a:t>
            </a:fld>
            <a:endParaRPr lang="en-US"/>
          </a:p>
        </p:txBody>
      </p:sp>
      <p:sp>
        <p:nvSpPr>
          <p:cNvPr id="5" name="Footer Placeholder 4">
            <a:extLst>
              <a:ext uri="{FF2B5EF4-FFF2-40B4-BE49-F238E27FC236}">
                <a16:creationId xmlns:a16="http://schemas.microsoft.com/office/drawing/2014/main" id="{A81B83B1-F78F-BB44-A7F3-5AB9408F60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FF571B-5B6C-4545-91CC-15B0CE7D4426}"/>
              </a:ext>
            </a:extLst>
          </p:cNvPr>
          <p:cNvSpPr>
            <a:spLocks noGrp="1"/>
          </p:cNvSpPr>
          <p:nvPr>
            <p:ph type="sldNum" sz="quarter" idx="12"/>
          </p:nvPr>
        </p:nvSpPr>
        <p:spPr/>
        <p:txBody>
          <a:bodyPr/>
          <a:lstStyle/>
          <a:p>
            <a:fld id="{0B9B489E-28AA-FE4B-9A05-BB19466A97F7}" type="slidenum">
              <a:rPr lang="en-US" smtClean="0"/>
              <a:t>‹#›</a:t>
            </a:fld>
            <a:endParaRPr lang="en-US"/>
          </a:p>
        </p:txBody>
      </p:sp>
    </p:spTree>
    <p:extLst>
      <p:ext uri="{BB962C8B-B14F-4D97-AF65-F5344CB8AC3E}">
        <p14:creationId xmlns:p14="http://schemas.microsoft.com/office/powerpoint/2010/main" val="1221630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D62A10-8E3D-0B46-9592-F8027D0A93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F18C06-5CDD-FD43-BBE4-161C4702D2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32E9D7-74EB-754F-B4B5-A3CF5FCCB05D}"/>
              </a:ext>
            </a:extLst>
          </p:cNvPr>
          <p:cNvSpPr>
            <a:spLocks noGrp="1"/>
          </p:cNvSpPr>
          <p:nvPr>
            <p:ph type="dt" sz="half" idx="10"/>
          </p:nvPr>
        </p:nvSpPr>
        <p:spPr/>
        <p:txBody>
          <a:bodyPr/>
          <a:lstStyle/>
          <a:p>
            <a:fld id="{7064C152-0CDE-8E4E-807C-AABEB1883E1C}" type="datetimeFigureOut">
              <a:rPr lang="en-US" smtClean="0"/>
              <a:t>4/30/20</a:t>
            </a:fld>
            <a:endParaRPr lang="en-US"/>
          </a:p>
        </p:txBody>
      </p:sp>
      <p:sp>
        <p:nvSpPr>
          <p:cNvPr id="5" name="Footer Placeholder 4">
            <a:extLst>
              <a:ext uri="{FF2B5EF4-FFF2-40B4-BE49-F238E27FC236}">
                <a16:creationId xmlns:a16="http://schemas.microsoft.com/office/drawing/2014/main" id="{F6DE5E24-C5C2-1C44-96A9-B4EF6724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DBC265-9DF2-1E47-9EEB-BE9DC795CFE9}"/>
              </a:ext>
            </a:extLst>
          </p:cNvPr>
          <p:cNvSpPr>
            <a:spLocks noGrp="1"/>
          </p:cNvSpPr>
          <p:nvPr>
            <p:ph type="sldNum" sz="quarter" idx="12"/>
          </p:nvPr>
        </p:nvSpPr>
        <p:spPr/>
        <p:txBody>
          <a:bodyPr/>
          <a:lstStyle/>
          <a:p>
            <a:fld id="{0B9B489E-28AA-FE4B-9A05-BB19466A97F7}" type="slidenum">
              <a:rPr lang="en-US" smtClean="0"/>
              <a:t>‹#›</a:t>
            </a:fld>
            <a:endParaRPr lang="en-US"/>
          </a:p>
        </p:txBody>
      </p:sp>
    </p:spTree>
    <p:extLst>
      <p:ext uri="{BB962C8B-B14F-4D97-AF65-F5344CB8AC3E}">
        <p14:creationId xmlns:p14="http://schemas.microsoft.com/office/powerpoint/2010/main" val="533532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0C41C-0079-0345-8D73-7C917106F7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FB4DA4-B832-C54F-8FDF-32FCE7F4DB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D16ADD-356E-FA47-938F-7BD5E77AC826}"/>
              </a:ext>
            </a:extLst>
          </p:cNvPr>
          <p:cNvSpPr>
            <a:spLocks noGrp="1"/>
          </p:cNvSpPr>
          <p:nvPr>
            <p:ph type="dt" sz="half" idx="10"/>
          </p:nvPr>
        </p:nvSpPr>
        <p:spPr/>
        <p:txBody>
          <a:bodyPr/>
          <a:lstStyle/>
          <a:p>
            <a:fld id="{7064C152-0CDE-8E4E-807C-AABEB1883E1C}" type="datetimeFigureOut">
              <a:rPr lang="en-US" smtClean="0"/>
              <a:t>4/30/20</a:t>
            </a:fld>
            <a:endParaRPr lang="en-US"/>
          </a:p>
        </p:txBody>
      </p:sp>
      <p:sp>
        <p:nvSpPr>
          <p:cNvPr id="5" name="Footer Placeholder 4">
            <a:extLst>
              <a:ext uri="{FF2B5EF4-FFF2-40B4-BE49-F238E27FC236}">
                <a16:creationId xmlns:a16="http://schemas.microsoft.com/office/drawing/2014/main" id="{9CAC58C8-3279-7F4E-AC40-6259F48D75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4440B4-1EE9-AA4E-A8CD-C425655FC59D}"/>
              </a:ext>
            </a:extLst>
          </p:cNvPr>
          <p:cNvSpPr>
            <a:spLocks noGrp="1"/>
          </p:cNvSpPr>
          <p:nvPr>
            <p:ph type="sldNum" sz="quarter" idx="12"/>
          </p:nvPr>
        </p:nvSpPr>
        <p:spPr/>
        <p:txBody>
          <a:bodyPr/>
          <a:lstStyle/>
          <a:p>
            <a:fld id="{0B9B489E-28AA-FE4B-9A05-BB19466A97F7}" type="slidenum">
              <a:rPr lang="en-US" smtClean="0"/>
              <a:t>‹#›</a:t>
            </a:fld>
            <a:endParaRPr lang="en-US"/>
          </a:p>
        </p:txBody>
      </p:sp>
    </p:spTree>
    <p:extLst>
      <p:ext uri="{BB962C8B-B14F-4D97-AF65-F5344CB8AC3E}">
        <p14:creationId xmlns:p14="http://schemas.microsoft.com/office/powerpoint/2010/main" val="3371682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72CF3-9EF8-B045-94E8-EEBB46FDF7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FC751F-9E99-C344-A76E-5BCC781818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502484-62C8-B64C-B518-E0DA77C041E8}"/>
              </a:ext>
            </a:extLst>
          </p:cNvPr>
          <p:cNvSpPr>
            <a:spLocks noGrp="1"/>
          </p:cNvSpPr>
          <p:nvPr>
            <p:ph type="dt" sz="half" idx="10"/>
          </p:nvPr>
        </p:nvSpPr>
        <p:spPr/>
        <p:txBody>
          <a:bodyPr/>
          <a:lstStyle/>
          <a:p>
            <a:fld id="{7064C152-0CDE-8E4E-807C-AABEB1883E1C}" type="datetimeFigureOut">
              <a:rPr lang="en-US" smtClean="0"/>
              <a:t>4/30/20</a:t>
            </a:fld>
            <a:endParaRPr lang="en-US"/>
          </a:p>
        </p:txBody>
      </p:sp>
      <p:sp>
        <p:nvSpPr>
          <p:cNvPr id="5" name="Footer Placeholder 4">
            <a:extLst>
              <a:ext uri="{FF2B5EF4-FFF2-40B4-BE49-F238E27FC236}">
                <a16:creationId xmlns:a16="http://schemas.microsoft.com/office/drawing/2014/main" id="{938DE700-72D5-4742-8E48-5968AED91A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261968-304A-064E-A376-C22D09FFB1CD}"/>
              </a:ext>
            </a:extLst>
          </p:cNvPr>
          <p:cNvSpPr>
            <a:spLocks noGrp="1"/>
          </p:cNvSpPr>
          <p:nvPr>
            <p:ph type="sldNum" sz="quarter" idx="12"/>
          </p:nvPr>
        </p:nvSpPr>
        <p:spPr/>
        <p:txBody>
          <a:bodyPr/>
          <a:lstStyle/>
          <a:p>
            <a:fld id="{0B9B489E-28AA-FE4B-9A05-BB19466A97F7}" type="slidenum">
              <a:rPr lang="en-US" smtClean="0"/>
              <a:t>‹#›</a:t>
            </a:fld>
            <a:endParaRPr lang="en-US"/>
          </a:p>
        </p:txBody>
      </p:sp>
    </p:spTree>
    <p:extLst>
      <p:ext uri="{BB962C8B-B14F-4D97-AF65-F5344CB8AC3E}">
        <p14:creationId xmlns:p14="http://schemas.microsoft.com/office/powerpoint/2010/main" val="3758611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551F2-06ED-3040-8BB9-D2FCE6A4E4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C6D7A5-B0DC-E647-9F34-B91095D0FB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3174E5-FF0D-3B44-A4C8-5910264E92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664612-F519-5947-AAAB-B3718397033E}"/>
              </a:ext>
            </a:extLst>
          </p:cNvPr>
          <p:cNvSpPr>
            <a:spLocks noGrp="1"/>
          </p:cNvSpPr>
          <p:nvPr>
            <p:ph type="dt" sz="half" idx="10"/>
          </p:nvPr>
        </p:nvSpPr>
        <p:spPr/>
        <p:txBody>
          <a:bodyPr/>
          <a:lstStyle/>
          <a:p>
            <a:fld id="{7064C152-0CDE-8E4E-807C-AABEB1883E1C}" type="datetimeFigureOut">
              <a:rPr lang="en-US" smtClean="0"/>
              <a:t>4/30/20</a:t>
            </a:fld>
            <a:endParaRPr lang="en-US"/>
          </a:p>
        </p:txBody>
      </p:sp>
      <p:sp>
        <p:nvSpPr>
          <p:cNvPr id="6" name="Footer Placeholder 5">
            <a:extLst>
              <a:ext uri="{FF2B5EF4-FFF2-40B4-BE49-F238E27FC236}">
                <a16:creationId xmlns:a16="http://schemas.microsoft.com/office/drawing/2014/main" id="{12B274F5-E6D7-2842-AC52-D5E7462187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53AD25-DFE4-A842-9E3D-BF88F57232B0}"/>
              </a:ext>
            </a:extLst>
          </p:cNvPr>
          <p:cNvSpPr>
            <a:spLocks noGrp="1"/>
          </p:cNvSpPr>
          <p:nvPr>
            <p:ph type="sldNum" sz="quarter" idx="12"/>
          </p:nvPr>
        </p:nvSpPr>
        <p:spPr/>
        <p:txBody>
          <a:bodyPr/>
          <a:lstStyle/>
          <a:p>
            <a:fld id="{0B9B489E-28AA-FE4B-9A05-BB19466A97F7}" type="slidenum">
              <a:rPr lang="en-US" smtClean="0"/>
              <a:t>‹#›</a:t>
            </a:fld>
            <a:endParaRPr lang="en-US"/>
          </a:p>
        </p:txBody>
      </p:sp>
    </p:spTree>
    <p:extLst>
      <p:ext uri="{BB962C8B-B14F-4D97-AF65-F5344CB8AC3E}">
        <p14:creationId xmlns:p14="http://schemas.microsoft.com/office/powerpoint/2010/main" val="2845486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FE96D-CF44-784A-A960-C8F45A4D61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333075-CC6F-C54E-8B98-27D8A00E14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B616FC-13B2-BD47-81BE-AA5AA86DF9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AA2B8E-97C9-454A-9D60-AF31AF79E8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97D961-9D55-2E48-8201-7E5DB1C4D6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41B31B-1FC6-F342-9129-D1A798308605}"/>
              </a:ext>
            </a:extLst>
          </p:cNvPr>
          <p:cNvSpPr>
            <a:spLocks noGrp="1"/>
          </p:cNvSpPr>
          <p:nvPr>
            <p:ph type="dt" sz="half" idx="10"/>
          </p:nvPr>
        </p:nvSpPr>
        <p:spPr/>
        <p:txBody>
          <a:bodyPr/>
          <a:lstStyle/>
          <a:p>
            <a:fld id="{7064C152-0CDE-8E4E-807C-AABEB1883E1C}" type="datetimeFigureOut">
              <a:rPr lang="en-US" smtClean="0"/>
              <a:t>4/30/20</a:t>
            </a:fld>
            <a:endParaRPr lang="en-US"/>
          </a:p>
        </p:txBody>
      </p:sp>
      <p:sp>
        <p:nvSpPr>
          <p:cNvPr id="8" name="Footer Placeholder 7">
            <a:extLst>
              <a:ext uri="{FF2B5EF4-FFF2-40B4-BE49-F238E27FC236}">
                <a16:creationId xmlns:a16="http://schemas.microsoft.com/office/drawing/2014/main" id="{BF091930-7C22-3140-B63D-6A061A0A41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5F07BD-D177-4E45-959A-EF07CA37C602}"/>
              </a:ext>
            </a:extLst>
          </p:cNvPr>
          <p:cNvSpPr>
            <a:spLocks noGrp="1"/>
          </p:cNvSpPr>
          <p:nvPr>
            <p:ph type="sldNum" sz="quarter" idx="12"/>
          </p:nvPr>
        </p:nvSpPr>
        <p:spPr/>
        <p:txBody>
          <a:bodyPr/>
          <a:lstStyle/>
          <a:p>
            <a:fld id="{0B9B489E-28AA-FE4B-9A05-BB19466A97F7}" type="slidenum">
              <a:rPr lang="en-US" smtClean="0"/>
              <a:t>‹#›</a:t>
            </a:fld>
            <a:endParaRPr lang="en-US"/>
          </a:p>
        </p:txBody>
      </p:sp>
    </p:spTree>
    <p:extLst>
      <p:ext uri="{BB962C8B-B14F-4D97-AF65-F5344CB8AC3E}">
        <p14:creationId xmlns:p14="http://schemas.microsoft.com/office/powerpoint/2010/main" val="2872327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518BD-BFCF-2445-968A-7B50ED17F4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8E61EC-09A2-5F4F-B6DA-C568751B135D}"/>
              </a:ext>
            </a:extLst>
          </p:cNvPr>
          <p:cNvSpPr>
            <a:spLocks noGrp="1"/>
          </p:cNvSpPr>
          <p:nvPr>
            <p:ph type="dt" sz="half" idx="10"/>
          </p:nvPr>
        </p:nvSpPr>
        <p:spPr/>
        <p:txBody>
          <a:bodyPr/>
          <a:lstStyle/>
          <a:p>
            <a:fld id="{7064C152-0CDE-8E4E-807C-AABEB1883E1C}" type="datetimeFigureOut">
              <a:rPr lang="en-US" smtClean="0"/>
              <a:t>4/30/20</a:t>
            </a:fld>
            <a:endParaRPr lang="en-US"/>
          </a:p>
        </p:txBody>
      </p:sp>
      <p:sp>
        <p:nvSpPr>
          <p:cNvPr id="4" name="Footer Placeholder 3">
            <a:extLst>
              <a:ext uri="{FF2B5EF4-FFF2-40B4-BE49-F238E27FC236}">
                <a16:creationId xmlns:a16="http://schemas.microsoft.com/office/drawing/2014/main" id="{58447B75-931E-5043-93FE-0066610663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CCA47D-8595-E546-AD4F-6575D2B0464B}"/>
              </a:ext>
            </a:extLst>
          </p:cNvPr>
          <p:cNvSpPr>
            <a:spLocks noGrp="1"/>
          </p:cNvSpPr>
          <p:nvPr>
            <p:ph type="sldNum" sz="quarter" idx="12"/>
          </p:nvPr>
        </p:nvSpPr>
        <p:spPr/>
        <p:txBody>
          <a:bodyPr/>
          <a:lstStyle/>
          <a:p>
            <a:fld id="{0B9B489E-28AA-FE4B-9A05-BB19466A97F7}" type="slidenum">
              <a:rPr lang="en-US" smtClean="0"/>
              <a:t>‹#›</a:t>
            </a:fld>
            <a:endParaRPr lang="en-US"/>
          </a:p>
        </p:txBody>
      </p:sp>
    </p:spTree>
    <p:extLst>
      <p:ext uri="{BB962C8B-B14F-4D97-AF65-F5344CB8AC3E}">
        <p14:creationId xmlns:p14="http://schemas.microsoft.com/office/powerpoint/2010/main" val="948906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D91BD2-F327-034B-B181-BC232D6B779C}"/>
              </a:ext>
            </a:extLst>
          </p:cNvPr>
          <p:cNvSpPr>
            <a:spLocks noGrp="1"/>
          </p:cNvSpPr>
          <p:nvPr>
            <p:ph type="dt" sz="half" idx="10"/>
          </p:nvPr>
        </p:nvSpPr>
        <p:spPr/>
        <p:txBody>
          <a:bodyPr/>
          <a:lstStyle/>
          <a:p>
            <a:fld id="{7064C152-0CDE-8E4E-807C-AABEB1883E1C}" type="datetimeFigureOut">
              <a:rPr lang="en-US" smtClean="0"/>
              <a:t>4/30/20</a:t>
            </a:fld>
            <a:endParaRPr lang="en-US"/>
          </a:p>
        </p:txBody>
      </p:sp>
      <p:sp>
        <p:nvSpPr>
          <p:cNvPr id="3" name="Footer Placeholder 2">
            <a:extLst>
              <a:ext uri="{FF2B5EF4-FFF2-40B4-BE49-F238E27FC236}">
                <a16:creationId xmlns:a16="http://schemas.microsoft.com/office/drawing/2014/main" id="{9879A1D6-62C5-B543-86C5-84EBB757C3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404666-72C5-FF41-AB92-9C54425DC402}"/>
              </a:ext>
            </a:extLst>
          </p:cNvPr>
          <p:cNvSpPr>
            <a:spLocks noGrp="1"/>
          </p:cNvSpPr>
          <p:nvPr>
            <p:ph type="sldNum" sz="quarter" idx="12"/>
          </p:nvPr>
        </p:nvSpPr>
        <p:spPr/>
        <p:txBody>
          <a:bodyPr/>
          <a:lstStyle/>
          <a:p>
            <a:fld id="{0B9B489E-28AA-FE4B-9A05-BB19466A97F7}" type="slidenum">
              <a:rPr lang="en-US" smtClean="0"/>
              <a:t>‹#›</a:t>
            </a:fld>
            <a:endParaRPr lang="en-US"/>
          </a:p>
        </p:txBody>
      </p:sp>
    </p:spTree>
    <p:extLst>
      <p:ext uri="{BB962C8B-B14F-4D97-AF65-F5344CB8AC3E}">
        <p14:creationId xmlns:p14="http://schemas.microsoft.com/office/powerpoint/2010/main" val="3139147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A2E6E-FD24-1244-ABA2-C335DDCD5D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06572D-7D0D-1547-93A4-337613740B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53B620-20C9-214B-935F-7F82CDA5B2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CB248C-107A-4646-A8B8-08CE38FDE748}"/>
              </a:ext>
            </a:extLst>
          </p:cNvPr>
          <p:cNvSpPr>
            <a:spLocks noGrp="1"/>
          </p:cNvSpPr>
          <p:nvPr>
            <p:ph type="dt" sz="half" idx="10"/>
          </p:nvPr>
        </p:nvSpPr>
        <p:spPr/>
        <p:txBody>
          <a:bodyPr/>
          <a:lstStyle/>
          <a:p>
            <a:fld id="{7064C152-0CDE-8E4E-807C-AABEB1883E1C}" type="datetimeFigureOut">
              <a:rPr lang="en-US" smtClean="0"/>
              <a:t>4/30/20</a:t>
            </a:fld>
            <a:endParaRPr lang="en-US"/>
          </a:p>
        </p:txBody>
      </p:sp>
      <p:sp>
        <p:nvSpPr>
          <p:cNvPr id="6" name="Footer Placeholder 5">
            <a:extLst>
              <a:ext uri="{FF2B5EF4-FFF2-40B4-BE49-F238E27FC236}">
                <a16:creationId xmlns:a16="http://schemas.microsoft.com/office/drawing/2014/main" id="{464231E5-DCFE-B444-8DFC-681EA79B08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993DC6-2D84-5B42-B658-A05F804CEBA8}"/>
              </a:ext>
            </a:extLst>
          </p:cNvPr>
          <p:cNvSpPr>
            <a:spLocks noGrp="1"/>
          </p:cNvSpPr>
          <p:nvPr>
            <p:ph type="sldNum" sz="quarter" idx="12"/>
          </p:nvPr>
        </p:nvSpPr>
        <p:spPr/>
        <p:txBody>
          <a:bodyPr/>
          <a:lstStyle/>
          <a:p>
            <a:fld id="{0B9B489E-28AA-FE4B-9A05-BB19466A97F7}" type="slidenum">
              <a:rPr lang="en-US" smtClean="0"/>
              <a:t>‹#›</a:t>
            </a:fld>
            <a:endParaRPr lang="en-US"/>
          </a:p>
        </p:txBody>
      </p:sp>
    </p:spTree>
    <p:extLst>
      <p:ext uri="{BB962C8B-B14F-4D97-AF65-F5344CB8AC3E}">
        <p14:creationId xmlns:p14="http://schemas.microsoft.com/office/powerpoint/2010/main" val="1121229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31012-7E43-444A-9909-598BF7C40B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893893-2A91-A546-88DD-8739DBE025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87194B-3493-FC44-A636-88735E6D5C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C59116-448F-F949-9782-8A2D9D3322B9}"/>
              </a:ext>
            </a:extLst>
          </p:cNvPr>
          <p:cNvSpPr>
            <a:spLocks noGrp="1"/>
          </p:cNvSpPr>
          <p:nvPr>
            <p:ph type="dt" sz="half" idx="10"/>
          </p:nvPr>
        </p:nvSpPr>
        <p:spPr/>
        <p:txBody>
          <a:bodyPr/>
          <a:lstStyle/>
          <a:p>
            <a:fld id="{7064C152-0CDE-8E4E-807C-AABEB1883E1C}" type="datetimeFigureOut">
              <a:rPr lang="en-US" smtClean="0"/>
              <a:t>4/30/20</a:t>
            </a:fld>
            <a:endParaRPr lang="en-US"/>
          </a:p>
        </p:txBody>
      </p:sp>
      <p:sp>
        <p:nvSpPr>
          <p:cNvPr id="6" name="Footer Placeholder 5">
            <a:extLst>
              <a:ext uri="{FF2B5EF4-FFF2-40B4-BE49-F238E27FC236}">
                <a16:creationId xmlns:a16="http://schemas.microsoft.com/office/drawing/2014/main" id="{D489863E-BD33-464E-A7D2-6C8C3C5B04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34291E-FAB1-3645-9EBC-6B67F4A66086}"/>
              </a:ext>
            </a:extLst>
          </p:cNvPr>
          <p:cNvSpPr>
            <a:spLocks noGrp="1"/>
          </p:cNvSpPr>
          <p:nvPr>
            <p:ph type="sldNum" sz="quarter" idx="12"/>
          </p:nvPr>
        </p:nvSpPr>
        <p:spPr/>
        <p:txBody>
          <a:bodyPr/>
          <a:lstStyle/>
          <a:p>
            <a:fld id="{0B9B489E-28AA-FE4B-9A05-BB19466A97F7}" type="slidenum">
              <a:rPr lang="en-US" smtClean="0"/>
              <a:t>‹#›</a:t>
            </a:fld>
            <a:endParaRPr lang="en-US"/>
          </a:p>
        </p:txBody>
      </p:sp>
    </p:spTree>
    <p:extLst>
      <p:ext uri="{BB962C8B-B14F-4D97-AF65-F5344CB8AC3E}">
        <p14:creationId xmlns:p14="http://schemas.microsoft.com/office/powerpoint/2010/main" val="3829781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D354B5-4C74-CC46-8C2E-09339DEBE4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CC608B-395E-894E-A371-8F22F40478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53A96B-92CA-4144-8733-35F8045392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64C152-0CDE-8E4E-807C-AABEB1883E1C}" type="datetimeFigureOut">
              <a:rPr lang="en-US" smtClean="0"/>
              <a:t>4/30/20</a:t>
            </a:fld>
            <a:endParaRPr lang="en-US"/>
          </a:p>
        </p:txBody>
      </p:sp>
      <p:sp>
        <p:nvSpPr>
          <p:cNvPr id="5" name="Footer Placeholder 4">
            <a:extLst>
              <a:ext uri="{FF2B5EF4-FFF2-40B4-BE49-F238E27FC236}">
                <a16:creationId xmlns:a16="http://schemas.microsoft.com/office/drawing/2014/main" id="{5A64FB88-B0F8-9146-A586-70D49F1931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71BA0DA-759D-0F44-A9A3-91CAF3FDE3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9B489E-28AA-FE4B-9A05-BB19466A97F7}" type="slidenum">
              <a:rPr lang="en-US" smtClean="0"/>
              <a:t>‹#›</a:t>
            </a:fld>
            <a:endParaRPr lang="en-US"/>
          </a:p>
        </p:txBody>
      </p:sp>
    </p:spTree>
    <p:extLst>
      <p:ext uri="{BB962C8B-B14F-4D97-AF65-F5344CB8AC3E}">
        <p14:creationId xmlns:p14="http://schemas.microsoft.com/office/powerpoint/2010/main" val="3435676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4FBA7-F0E3-B245-ADA8-5C7E150BBAD0}"/>
              </a:ext>
            </a:extLst>
          </p:cNvPr>
          <p:cNvSpPr>
            <a:spLocks noGrp="1"/>
          </p:cNvSpPr>
          <p:nvPr>
            <p:ph type="ctrTitle"/>
          </p:nvPr>
        </p:nvSpPr>
        <p:spPr/>
        <p:txBody>
          <a:bodyPr/>
          <a:lstStyle/>
          <a:p>
            <a:r>
              <a:rPr lang="en-US" dirty="0"/>
              <a:t>Lecture 38 – </a:t>
            </a:r>
            <a:r>
              <a:rPr lang="en-US" dirty="0" err="1"/>
              <a:t>tf</a:t>
            </a:r>
            <a:r>
              <a:rPr lang="en-US" dirty="0"/>
              <a:t>/</a:t>
            </a:r>
            <a:r>
              <a:rPr lang="en-US" dirty="0" err="1"/>
              <a:t>idf</a:t>
            </a:r>
            <a:r>
              <a:rPr lang="en-US" dirty="0"/>
              <a:t> and information retrieval</a:t>
            </a:r>
          </a:p>
        </p:txBody>
      </p:sp>
      <p:sp>
        <p:nvSpPr>
          <p:cNvPr id="3" name="Subtitle 2">
            <a:extLst>
              <a:ext uri="{FF2B5EF4-FFF2-40B4-BE49-F238E27FC236}">
                <a16:creationId xmlns:a16="http://schemas.microsoft.com/office/drawing/2014/main" id="{282BAE0B-0031-A741-97E6-F29B8A8DC030}"/>
              </a:ext>
            </a:extLst>
          </p:cNvPr>
          <p:cNvSpPr>
            <a:spLocks noGrp="1"/>
          </p:cNvSpPr>
          <p:nvPr>
            <p:ph type="subTitle" idx="1"/>
          </p:nvPr>
        </p:nvSpPr>
        <p:spPr/>
        <p:txBody>
          <a:bodyPr/>
          <a:lstStyle/>
          <a:p>
            <a:r>
              <a:rPr lang="en-US" dirty="0"/>
              <a:t>Mark Hasegawa-Johnson</a:t>
            </a:r>
          </a:p>
          <a:p>
            <a:r>
              <a:rPr lang="en-US" dirty="0"/>
              <a:t>5/1/2020</a:t>
            </a:r>
          </a:p>
          <a:p>
            <a:r>
              <a:rPr lang="en-US" dirty="0"/>
              <a:t>CC-BY 4.0: you may remix or redistribute if you cite the source</a:t>
            </a:r>
          </a:p>
        </p:txBody>
      </p:sp>
    </p:spTree>
    <p:extLst>
      <p:ext uri="{BB962C8B-B14F-4D97-AF65-F5344CB8AC3E}">
        <p14:creationId xmlns:p14="http://schemas.microsoft.com/office/powerpoint/2010/main" val="696887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BE4A-E7A5-644E-9911-B08924FC3B6E}"/>
              </a:ext>
            </a:extLst>
          </p:cNvPr>
          <p:cNvSpPr>
            <a:spLocks noGrp="1"/>
          </p:cNvSpPr>
          <p:nvPr>
            <p:ph type="title"/>
          </p:nvPr>
        </p:nvSpPr>
        <p:spPr>
          <a:xfrm>
            <a:off x="303813" y="293873"/>
            <a:ext cx="6500751" cy="964911"/>
          </a:xfrm>
        </p:spPr>
        <p:txBody>
          <a:bodyPr/>
          <a:lstStyle/>
          <a:p>
            <a:r>
              <a:rPr lang="en-US" dirty="0"/>
              <a:t>the term-document matrix</a:t>
            </a:r>
          </a:p>
        </p:txBody>
      </p:sp>
      <p:graphicFrame>
        <p:nvGraphicFramePr>
          <p:cNvPr id="6" name="Content Placeholder 5">
            <a:extLst>
              <a:ext uri="{FF2B5EF4-FFF2-40B4-BE49-F238E27FC236}">
                <a16:creationId xmlns:a16="http://schemas.microsoft.com/office/drawing/2014/main" id="{2C772DA8-E510-5347-BA77-A66A599BD106}"/>
              </a:ext>
            </a:extLst>
          </p:cNvPr>
          <p:cNvGraphicFramePr>
            <a:graphicFrameLocks noGrp="1"/>
          </p:cNvGraphicFramePr>
          <p:nvPr>
            <p:ph sz="half" idx="2"/>
            <p:extLst>
              <p:ext uri="{D42A27DB-BD31-4B8C-83A1-F6EECF244321}">
                <p14:modId xmlns:p14="http://schemas.microsoft.com/office/powerpoint/2010/main" val="2227394327"/>
              </p:ext>
            </p:extLst>
          </p:nvPr>
        </p:nvGraphicFramePr>
        <p:xfrm>
          <a:off x="6172200" y="1124981"/>
          <a:ext cx="5486400" cy="55626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1489596350"/>
                    </a:ext>
                  </a:extLst>
                </a:gridCol>
                <a:gridCol w="1371600">
                  <a:extLst>
                    <a:ext uri="{9D8B030D-6E8A-4147-A177-3AD203B41FA5}">
                      <a16:colId xmlns:a16="http://schemas.microsoft.com/office/drawing/2014/main" val="3920759424"/>
                    </a:ext>
                  </a:extLst>
                </a:gridCol>
                <a:gridCol w="1371600">
                  <a:extLst>
                    <a:ext uri="{9D8B030D-6E8A-4147-A177-3AD203B41FA5}">
                      <a16:colId xmlns:a16="http://schemas.microsoft.com/office/drawing/2014/main" val="766801029"/>
                    </a:ext>
                  </a:extLst>
                </a:gridCol>
                <a:gridCol w="1371600">
                  <a:extLst>
                    <a:ext uri="{9D8B030D-6E8A-4147-A177-3AD203B41FA5}">
                      <a16:colId xmlns:a16="http://schemas.microsoft.com/office/drawing/2014/main" val="710773003"/>
                    </a:ext>
                  </a:extLst>
                </a:gridCol>
              </a:tblGrid>
              <a:tr h="370840">
                <a:tc>
                  <a:txBody>
                    <a:bodyPr/>
                    <a:lstStyle/>
                    <a:p>
                      <a:pPr algn="ctr"/>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3">
                  <a:txBody>
                    <a:bodyPr/>
                    <a:lstStyle/>
                    <a:p>
                      <a:pPr algn="ctr"/>
                      <a:r>
                        <a:rPr lang="en-US" dirty="0"/>
                        <a:t>document</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en-US"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977012814"/>
                  </a:ext>
                </a:extLst>
              </a:tr>
              <a:tr h="370840">
                <a:tc>
                  <a:txBody>
                    <a:bodyPr/>
                    <a:lstStyle/>
                    <a:p>
                      <a:pPr algn="ctr"/>
                      <a:r>
                        <a:rPr lang="en-US" dirty="0">
                          <a:solidFill>
                            <a:schemeClr val="bg1"/>
                          </a:solidFill>
                        </a:rPr>
                        <a:t>term</a:t>
                      </a:r>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dirty="0">
                          <a:solidFill>
                            <a:schemeClr val="bg1"/>
                          </a:solidFill>
                        </a:rPr>
                        <a:t>Hogwarts</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dirty="0">
                          <a:solidFill>
                            <a:schemeClr val="bg1"/>
                          </a:solidFill>
                        </a:rPr>
                        <a:t>Dumbledore</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dirty="0">
                          <a:solidFill>
                            <a:schemeClr val="bg1"/>
                          </a:solidFill>
                        </a:rPr>
                        <a:t>Collinwood</a:t>
                      </a:r>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792307546"/>
                  </a:ext>
                </a:extLst>
              </a:tr>
              <a:tr h="370840">
                <a:tc>
                  <a:txBody>
                    <a:bodyPr/>
                    <a:lstStyle/>
                    <a:p>
                      <a:pPr algn="ctr"/>
                      <a:r>
                        <a:rPr lang="en-US" dirty="0"/>
                        <a:t>a</a:t>
                      </a:r>
                    </a:p>
                  </a:txBody>
                  <a:tcPr>
                    <a:lnT w="12700" cap="flat" cmpd="sng" algn="ctr">
                      <a:solidFill>
                        <a:schemeClr val="tx1"/>
                      </a:solidFill>
                      <a:prstDash val="solid"/>
                      <a:round/>
                      <a:headEnd type="none" w="med" len="med"/>
                      <a:tailEnd type="none" w="med" len="med"/>
                    </a:lnT>
                  </a:tcPr>
                </a:tc>
                <a:tc>
                  <a:txBody>
                    <a:bodyPr/>
                    <a:lstStyle/>
                    <a:p>
                      <a:pPr algn="ctr"/>
                      <a:r>
                        <a:rPr lang="en-US" dirty="0"/>
                        <a:t>1</a:t>
                      </a:r>
                    </a:p>
                  </a:txBody>
                  <a:tcPr>
                    <a:lnT w="12700" cap="flat" cmpd="sng" algn="ctr">
                      <a:solidFill>
                        <a:schemeClr val="tx1"/>
                      </a:solidFill>
                      <a:prstDash val="solid"/>
                      <a:round/>
                      <a:headEnd type="none" w="med" len="med"/>
                      <a:tailEnd type="none" w="med" len="med"/>
                    </a:lnT>
                  </a:tcPr>
                </a:tc>
                <a:tc>
                  <a:txBody>
                    <a:bodyPr/>
                    <a:lstStyle/>
                    <a:p>
                      <a:pPr algn="ctr"/>
                      <a:r>
                        <a:rPr lang="en-US" dirty="0"/>
                        <a:t>1</a:t>
                      </a:r>
                    </a:p>
                  </a:txBody>
                  <a:tcPr>
                    <a:lnT w="12700" cap="flat" cmpd="sng" algn="ctr">
                      <a:solidFill>
                        <a:schemeClr val="tx1"/>
                      </a:solidFill>
                      <a:prstDash val="solid"/>
                      <a:round/>
                      <a:headEnd type="none" w="med" len="med"/>
                      <a:tailEnd type="none" w="med" len="med"/>
                    </a:lnT>
                  </a:tcPr>
                </a:tc>
                <a:tc>
                  <a:txBody>
                    <a:bodyPr/>
                    <a:lstStyle/>
                    <a:p>
                      <a:pPr algn="ctr"/>
                      <a:r>
                        <a:rPr lang="en-US" dirty="0"/>
                        <a:t>1</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46303001"/>
                  </a:ext>
                </a:extLst>
              </a:tr>
              <a:tr h="370840">
                <a:tc>
                  <a:txBody>
                    <a:bodyPr/>
                    <a:lstStyle/>
                    <a:p>
                      <a:pPr algn="ctr"/>
                      <a:r>
                        <a:rPr lang="en-US" dirty="0"/>
                        <a:t>of</a:t>
                      </a:r>
                    </a:p>
                  </a:txBody>
                  <a:tcPr/>
                </a:tc>
                <a:tc>
                  <a:txBody>
                    <a:bodyPr/>
                    <a:lstStyle/>
                    <a:p>
                      <a:pPr algn="ctr"/>
                      <a:r>
                        <a:rPr lang="en-US" dirty="0"/>
                        <a:t>1</a:t>
                      </a:r>
                    </a:p>
                  </a:txBody>
                  <a:tcPr/>
                </a:tc>
                <a:tc>
                  <a:txBody>
                    <a:bodyPr/>
                    <a:lstStyle/>
                    <a:p>
                      <a:pPr algn="ctr"/>
                      <a:r>
                        <a:rPr lang="en-US" dirty="0"/>
                        <a:t>2</a:t>
                      </a:r>
                    </a:p>
                  </a:txBody>
                  <a:tcPr/>
                </a:tc>
                <a:tc>
                  <a:txBody>
                    <a:bodyPr/>
                    <a:lstStyle/>
                    <a:p>
                      <a:pPr algn="ctr"/>
                      <a:endParaRPr lang="en-US" dirty="0"/>
                    </a:p>
                  </a:txBody>
                  <a:tcPr/>
                </a:tc>
                <a:extLst>
                  <a:ext uri="{0D108BD9-81ED-4DB2-BD59-A6C34878D82A}">
                    <a16:rowId xmlns:a16="http://schemas.microsoft.com/office/drawing/2014/main" val="2923939021"/>
                  </a:ext>
                </a:extLst>
              </a:tr>
              <a:tr h="370840">
                <a:tc>
                  <a:txBody>
                    <a:bodyPr/>
                    <a:lstStyle/>
                    <a:p>
                      <a:pPr algn="ctr"/>
                      <a:r>
                        <a:rPr lang="en-US" dirty="0"/>
                        <a:t>in</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2</a:t>
                      </a:r>
                    </a:p>
                  </a:txBody>
                  <a:tcPr/>
                </a:tc>
                <a:extLst>
                  <a:ext uri="{0D108BD9-81ED-4DB2-BD59-A6C34878D82A}">
                    <a16:rowId xmlns:a16="http://schemas.microsoft.com/office/drawing/2014/main" val="4137224759"/>
                  </a:ext>
                </a:extLst>
              </a:tr>
              <a:tr h="370840">
                <a:tc>
                  <a:txBody>
                    <a:bodyPr/>
                    <a:lstStyle/>
                    <a:p>
                      <a:pPr algn="ctr"/>
                      <a:r>
                        <a:rPr lang="en-US" dirty="0"/>
                        <a:t>is</a:t>
                      </a:r>
                    </a:p>
                  </a:txBody>
                  <a:tcPr/>
                </a:tc>
                <a:tc>
                  <a:txBody>
                    <a:bodyPr/>
                    <a:lstStyle/>
                    <a:p>
                      <a:pPr algn="ctr"/>
                      <a:r>
                        <a:rPr lang="en-US" dirty="0"/>
                        <a:t>2</a:t>
                      </a:r>
                    </a:p>
                  </a:txBody>
                  <a:tcPr/>
                </a:tc>
                <a:tc>
                  <a:txBody>
                    <a:bodyPr/>
                    <a:lstStyle/>
                    <a:p>
                      <a:pPr algn="ctr"/>
                      <a:r>
                        <a:rPr lang="en-US" dirty="0"/>
                        <a:t>4</a:t>
                      </a:r>
                    </a:p>
                  </a:txBody>
                  <a:tcPr/>
                </a:tc>
                <a:tc>
                  <a:txBody>
                    <a:bodyPr/>
                    <a:lstStyle/>
                    <a:p>
                      <a:pPr algn="ctr"/>
                      <a:r>
                        <a:rPr lang="en-US" dirty="0"/>
                        <a:t>1</a:t>
                      </a:r>
                    </a:p>
                  </a:txBody>
                  <a:tcPr/>
                </a:tc>
                <a:extLst>
                  <a:ext uri="{0D108BD9-81ED-4DB2-BD59-A6C34878D82A}">
                    <a16:rowId xmlns:a16="http://schemas.microsoft.com/office/drawing/2014/main" val="536809839"/>
                  </a:ext>
                </a:extLst>
              </a:tr>
              <a:tr h="370840">
                <a:tc>
                  <a:txBody>
                    <a:bodyPr/>
                    <a:lstStyle/>
                    <a:p>
                      <a:pPr algn="ctr"/>
                      <a:r>
                        <a:rPr lang="en-US" dirty="0"/>
                        <a:t>fictional</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943940576"/>
                  </a:ext>
                </a:extLst>
              </a:tr>
              <a:tr h="370840">
                <a:tc>
                  <a:txBody>
                    <a:bodyPr/>
                    <a:lstStyle/>
                    <a:p>
                      <a:pPr algn="ctr"/>
                      <a:r>
                        <a:rPr lang="en-US" dirty="0"/>
                        <a:t>school</a:t>
                      </a:r>
                    </a:p>
                  </a:txBody>
                  <a:tcPr/>
                </a:tc>
                <a:tc>
                  <a:txBody>
                    <a:bodyPr/>
                    <a:lstStyle/>
                    <a:p>
                      <a:pPr algn="ctr"/>
                      <a:r>
                        <a:rPr lang="en-US" dirty="0"/>
                        <a:t>1</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593007300"/>
                  </a:ext>
                </a:extLst>
              </a:tr>
              <a:tr h="370840">
                <a:tc>
                  <a:txBody>
                    <a:bodyPr/>
                    <a:lstStyle/>
                    <a:p>
                      <a:pPr algn="ctr"/>
                      <a:r>
                        <a:rPr lang="en-US" dirty="0" err="1"/>
                        <a:t>rowling’s</a:t>
                      </a:r>
                      <a:endParaRPr lang="en-US" dirty="0"/>
                    </a:p>
                  </a:txBody>
                  <a:tcPr/>
                </a:tc>
                <a:tc>
                  <a:txBody>
                    <a:bodyPr/>
                    <a:lstStyle/>
                    <a:p>
                      <a:pPr algn="ctr"/>
                      <a:r>
                        <a:rPr lang="en-US" dirty="0"/>
                        <a:t>1</a:t>
                      </a:r>
                    </a:p>
                  </a:txBody>
                  <a:tcPr/>
                </a:tc>
                <a:tc>
                  <a:txBody>
                    <a:bodyPr/>
                    <a:lstStyle/>
                    <a:p>
                      <a:pPr algn="ctr"/>
                      <a:r>
                        <a:rPr lang="en-US" dirty="0"/>
                        <a:t>1</a:t>
                      </a:r>
                    </a:p>
                  </a:txBody>
                  <a:tcPr/>
                </a:tc>
                <a:tc>
                  <a:txBody>
                    <a:bodyPr/>
                    <a:lstStyle/>
                    <a:p>
                      <a:pPr algn="ctr"/>
                      <a:endParaRPr lang="en-US" dirty="0"/>
                    </a:p>
                  </a:txBody>
                  <a:tcPr/>
                </a:tc>
                <a:extLst>
                  <a:ext uri="{0D108BD9-81ED-4DB2-BD59-A6C34878D82A}">
                    <a16:rowId xmlns:a16="http://schemas.microsoft.com/office/drawing/2014/main" val="414336034"/>
                  </a:ext>
                </a:extLst>
              </a:tr>
              <a:tr h="370840">
                <a:tc>
                  <a:txBody>
                    <a:bodyPr/>
                    <a:lstStyle/>
                    <a:p>
                      <a:pPr algn="ctr"/>
                      <a:r>
                        <a:rPr lang="en-US" dirty="0"/>
                        <a:t>harry</a:t>
                      </a:r>
                    </a:p>
                  </a:txBody>
                  <a:tcPr/>
                </a:tc>
                <a:tc>
                  <a:txBody>
                    <a:bodyPr/>
                    <a:lstStyle/>
                    <a:p>
                      <a:pPr algn="ctr"/>
                      <a:r>
                        <a:rPr lang="en-US" dirty="0"/>
                        <a:t>1</a:t>
                      </a:r>
                    </a:p>
                  </a:txBody>
                  <a:tcPr/>
                </a:tc>
                <a:tc>
                  <a:txBody>
                    <a:bodyPr/>
                    <a:lstStyle/>
                    <a:p>
                      <a:pPr algn="ctr"/>
                      <a:r>
                        <a:rPr lang="en-US" dirty="0"/>
                        <a:t>1</a:t>
                      </a:r>
                    </a:p>
                  </a:txBody>
                  <a:tcPr/>
                </a:tc>
                <a:tc>
                  <a:txBody>
                    <a:bodyPr/>
                    <a:lstStyle/>
                    <a:p>
                      <a:pPr algn="ctr"/>
                      <a:endParaRPr lang="en-US" dirty="0"/>
                    </a:p>
                  </a:txBody>
                  <a:tcPr/>
                </a:tc>
                <a:extLst>
                  <a:ext uri="{0D108BD9-81ED-4DB2-BD59-A6C34878D82A}">
                    <a16:rowId xmlns:a16="http://schemas.microsoft.com/office/drawing/2014/main" val="1653905525"/>
                  </a:ext>
                </a:extLst>
              </a:tr>
              <a:tr h="370840">
                <a:tc>
                  <a:txBody>
                    <a:bodyPr/>
                    <a:lstStyle/>
                    <a:p>
                      <a:pPr algn="ctr"/>
                      <a:r>
                        <a:rPr lang="en-US" dirty="0"/>
                        <a:t>potter</a:t>
                      </a:r>
                    </a:p>
                  </a:txBody>
                  <a:tcPr/>
                </a:tc>
                <a:tc>
                  <a:txBody>
                    <a:bodyPr/>
                    <a:lstStyle/>
                    <a:p>
                      <a:pPr algn="ctr"/>
                      <a:r>
                        <a:rPr lang="en-US" dirty="0"/>
                        <a:t>1</a:t>
                      </a:r>
                    </a:p>
                  </a:txBody>
                  <a:tcPr/>
                </a:tc>
                <a:tc>
                  <a:txBody>
                    <a:bodyPr/>
                    <a:lstStyle/>
                    <a:p>
                      <a:pPr algn="ctr"/>
                      <a:r>
                        <a:rPr lang="en-US" dirty="0"/>
                        <a:t>1</a:t>
                      </a:r>
                    </a:p>
                  </a:txBody>
                  <a:tcPr/>
                </a:tc>
                <a:tc>
                  <a:txBody>
                    <a:bodyPr/>
                    <a:lstStyle/>
                    <a:p>
                      <a:pPr algn="ctr"/>
                      <a:endParaRPr lang="en-US" dirty="0"/>
                    </a:p>
                  </a:txBody>
                  <a:tcPr/>
                </a:tc>
                <a:extLst>
                  <a:ext uri="{0D108BD9-81ED-4DB2-BD59-A6C34878D82A}">
                    <a16:rowId xmlns:a16="http://schemas.microsoft.com/office/drawing/2014/main" val="394146620"/>
                  </a:ext>
                </a:extLst>
              </a:tr>
              <a:tr h="370840">
                <a:tc>
                  <a:txBody>
                    <a:bodyPr/>
                    <a:lstStyle/>
                    <a:p>
                      <a:pPr algn="ctr"/>
                      <a:r>
                        <a:rPr lang="en-US" dirty="0"/>
                        <a:t>series</a:t>
                      </a:r>
                    </a:p>
                  </a:txBody>
                  <a:tcPr/>
                </a:tc>
                <a:tc>
                  <a:txBody>
                    <a:bodyPr/>
                    <a:lstStyle/>
                    <a:p>
                      <a:pPr algn="ctr"/>
                      <a:r>
                        <a:rPr lang="en-US" dirty="0"/>
                        <a:t>1</a:t>
                      </a:r>
                    </a:p>
                  </a:txBody>
                  <a:tcPr/>
                </a:tc>
                <a:tc>
                  <a:txBody>
                    <a:bodyPr/>
                    <a:lstStyle/>
                    <a:p>
                      <a:pPr algn="ctr"/>
                      <a:r>
                        <a:rPr lang="en-US" dirty="0"/>
                        <a:t>1</a:t>
                      </a:r>
                    </a:p>
                  </a:txBody>
                  <a:tcPr/>
                </a:tc>
                <a:tc>
                  <a:txBody>
                    <a:bodyPr/>
                    <a:lstStyle/>
                    <a:p>
                      <a:pPr algn="ctr"/>
                      <a:endParaRPr lang="en-US" dirty="0"/>
                    </a:p>
                  </a:txBody>
                  <a:tcPr/>
                </a:tc>
                <a:extLst>
                  <a:ext uri="{0D108BD9-81ED-4DB2-BD59-A6C34878D82A}">
                    <a16:rowId xmlns:a16="http://schemas.microsoft.com/office/drawing/2014/main" val="910368083"/>
                  </a:ext>
                </a:extLst>
              </a:tr>
              <a:tr h="370840">
                <a:tc>
                  <a:txBody>
                    <a:bodyPr/>
                    <a:lstStyle/>
                    <a:p>
                      <a:pPr algn="ctr"/>
                      <a:r>
                        <a:rPr lang="en-US" dirty="0"/>
                        <a:t>house</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1</a:t>
                      </a:r>
                    </a:p>
                  </a:txBody>
                  <a:tcPr/>
                </a:tc>
                <a:extLst>
                  <a:ext uri="{0D108BD9-81ED-4DB2-BD59-A6C34878D82A}">
                    <a16:rowId xmlns:a16="http://schemas.microsoft.com/office/drawing/2014/main" val="3814546656"/>
                  </a:ext>
                </a:extLst>
              </a:tr>
              <a:tr h="370840">
                <a:tc>
                  <a:txBody>
                    <a:bodyPr/>
                    <a:lstStyle/>
                    <a:p>
                      <a:pPr algn="ctr"/>
                      <a:r>
                        <a:rPr lang="en-US" dirty="0"/>
                        <a:t>featured</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1</a:t>
                      </a:r>
                    </a:p>
                  </a:txBody>
                  <a:tcPr/>
                </a:tc>
                <a:extLst>
                  <a:ext uri="{0D108BD9-81ED-4DB2-BD59-A6C34878D82A}">
                    <a16:rowId xmlns:a16="http://schemas.microsoft.com/office/drawing/2014/main" val="1533754993"/>
                  </a:ext>
                </a:extLst>
              </a:tr>
              <a:tr h="370840">
                <a:tc>
                  <a:txBody>
                    <a:bodyPr/>
                    <a:lstStyle/>
                    <a:p>
                      <a:pPr algn="ctr"/>
                      <a:r>
                        <a:rPr lang="en-US" dirty="0"/>
                        <a:t>gothic</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1</a:t>
                      </a:r>
                    </a:p>
                  </a:txBody>
                  <a:tcPr/>
                </a:tc>
                <a:extLst>
                  <a:ext uri="{0D108BD9-81ED-4DB2-BD59-A6C34878D82A}">
                    <a16:rowId xmlns:a16="http://schemas.microsoft.com/office/drawing/2014/main" val="2439478129"/>
                  </a:ext>
                </a:extLst>
              </a:tr>
            </a:tbl>
          </a:graphicData>
        </a:graphic>
      </p:graphicFrame>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5E93F49B-537A-824C-B6CC-A09871B3AC55}"/>
                  </a:ext>
                </a:extLst>
              </p:cNvPr>
              <p:cNvSpPr>
                <a:spLocks noGrp="1"/>
              </p:cNvSpPr>
              <p:nvPr>
                <p:ph sz="half" idx="1"/>
              </p:nvPr>
            </p:nvSpPr>
            <p:spPr>
              <a:xfrm>
                <a:off x="291935" y="1231857"/>
                <a:ext cx="5727866" cy="4872059"/>
              </a:xfrm>
            </p:spPr>
            <p:txBody>
              <a:bodyPr>
                <a:normAutofit fontScale="85000" lnSpcReduction="20000"/>
              </a:bodyPr>
              <a:lstStyle/>
              <a:p>
                <a:pPr marL="0" indent="0">
                  <a:buNone/>
                </a:pPr>
                <a:r>
                  <a:rPr lang="en-US" dirty="0"/>
                  <a:t>From the term-document matrix, we can define each term vector to be just the vector of term frequencies:</a:t>
                </a:r>
              </a:p>
              <a:p>
                <a:pPr marL="0" indent="0">
                  <a:buNone/>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𝑣</m:t>
                          </m:r>
                        </m:e>
                      </m:acc>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𝑡𝑓</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𝑡𝑓</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r>
                        <a:rPr lang="en-US" b="0" i="1" smtClean="0">
                          <a:latin typeface="Cambria Math" panose="02040503050406030204" pitchFamily="18" charset="0"/>
                        </a:rPr>
                        <m:t>𝐷</m:t>
                      </m:r>
                      <m:r>
                        <a:rPr lang="en-US" i="1">
                          <a:latin typeface="Cambria Math" panose="02040503050406030204" pitchFamily="18" charset="0"/>
                        </a:rPr>
                        <m:t>)]</m:t>
                      </m:r>
                    </m:oMath>
                  </m:oMathPara>
                </a14:m>
                <a:endParaRPr lang="en-US" dirty="0"/>
              </a:p>
              <a:p>
                <a:pPr marL="0" indent="0">
                  <a:buNone/>
                </a:pPr>
                <a:endParaRPr lang="en-US" dirty="0"/>
              </a:p>
              <a:p>
                <a:pPr marL="0" indent="0">
                  <a:buNone/>
                </a:pPr>
                <a:r>
                  <a:rPr lang="en-US" dirty="0"/>
                  <a:t>…where we now define the </a:t>
                </a:r>
                <a:r>
                  <a:rPr lang="en-US" b="1" i="1" u="sng" dirty="0"/>
                  <a:t>term frequency</a:t>
                </a:r>
                <a:r>
                  <a:rPr lang="en-US" dirty="0"/>
                  <a:t> (of term </a:t>
                </a:r>
                <a14:m>
                  <m:oMath xmlns:m="http://schemas.openxmlformats.org/officeDocument/2006/math">
                    <m:r>
                      <a:rPr lang="en-US" i="1" dirty="0" smtClean="0">
                        <a:latin typeface="Cambria Math" panose="02040503050406030204" pitchFamily="18" charset="0"/>
                      </a:rPr>
                      <m:t>𝑖</m:t>
                    </m:r>
                  </m:oMath>
                </a14:m>
                <a:r>
                  <a:rPr lang="en-US" dirty="0"/>
                  <a:t> in document </a:t>
                </a:r>
                <a14:m>
                  <m:oMath xmlns:m="http://schemas.openxmlformats.org/officeDocument/2006/math">
                    <m:r>
                      <a:rPr lang="en-US" i="1" dirty="0" smtClean="0">
                        <a:latin typeface="Cambria Math" panose="02040503050406030204" pitchFamily="18" charset="0"/>
                      </a:rPr>
                      <m:t>𝑗</m:t>
                    </m:r>
                  </m:oMath>
                </a14:m>
                <a:r>
                  <a:rPr lang="en-US" dirty="0"/>
                  <a:t>) to be the number of times the term occurs in the document:</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𝑡𝑓</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r>
                        <a:rPr lang="en-US" b="0" i="1" smtClean="0">
                          <a:latin typeface="Cambria Math" panose="02040503050406030204" pitchFamily="18" charset="0"/>
                        </a:rPr>
                        <m:t>𝑗</m:t>
                      </m:r>
                      <m:r>
                        <a:rPr lang="en-US" i="1">
                          <a:latin typeface="Cambria Math" panose="02040503050406030204" pitchFamily="18" charset="0"/>
                        </a:rPr>
                        <m:t>)=</m:t>
                      </m:r>
                      <m:r>
                        <m:rPr>
                          <m:sty m:val="p"/>
                        </m:rPr>
                        <a:rPr lang="en-US" b="0" i="0" smtClean="0">
                          <a:latin typeface="Cambria Math" panose="02040503050406030204" pitchFamily="18" charset="0"/>
                        </a:rPr>
                        <m:t>Count</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word</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r>
                            <m:rPr>
                              <m:sty m:val="p"/>
                            </m:rPr>
                            <a:rPr lang="en-US" b="0" i="0" smtClean="0">
                              <a:latin typeface="Cambria Math" panose="02040503050406030204" pitchFamily="18" charset="0"/>
                            </a:rPr>
                            <m:t>document</m:t>
                          </m:r>
                          <m:r>
                            <a:rPr lang="en-US" b="0" i="1" smtClean="0">
                              <a:latin typeface="Cambria Math" panose="02040503050406030204" pitchFamily="18" charset="0"/>
                            </a:rPr>
                            <m:t> </m:t>
                          </m:r>
                          <m:r>
                            <a:rPr lang="en-US" b="0" i="1" smtClean="0">
                              <a:latin typeface="Cambria Math" panose="02040503050406030204" pitchFamily="18" charset="0"/>
                            </a:rPr>
                            <m:t>𝑗</m:t>
                          </m:r>
                        </m:e>
                      </m:d>
                    </m:oMath>
                  </m:oMathPara>
                </a14:m>
                <a:endParaRPr lang="en-US" b="0" dirty="0"/>
              </a:p>
              <a:p>
                <a:pPr marL="0" indent="0">
                  <a:buNone/>
                </a:pPr>
                <a:endParaRPr lang="en-US" dirty="0"/>
              </a:p>
              <a:p>
                <a:pPr marL="0" indent="0">
                  <a:buNone/>
                </a:pPr>
                <a:r>
                  <a:rPr lang="en-US" dirty="0"/>
                  <a:t>For example, </a:t>
                </a:r>
              </a:p>
              <a:p>
                <a:pPr marL="0" indent="0">
                  <a:buNone/>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𝑣</m:t>
                          </m:r>
                        </m:e>
                      </m:acc>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a</m:t>
                          </m:r>
                        </m:e>
                      </m:d>
                      <m:r>
                        <a:rPr lang="en-US" i="1">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1,1,1</m:t>
                          </m:r>
                        </m:e>
                      </m:d>
                    </m:oMath>
                  </m:oMathPara>
                </a14:m>
                <a:endParaRPr lang="en-US" dirty="0"/>
              </a:p>
              <a:p>
                <a:pPr marL="0" indent="0">
                  <a:buNone/>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𝑣</m:t>
                          </m:r>
                        </m:e>
                      </m:acc>
                      <m:r>
                        <a:rPr lang="en-US" i="1">
                          <a:latin typeface="Cambria Math" panose="02040503050406030204" pitchFamily="18" charset="0"/>
                        </a:rPr>
                        <m:t>(</m:t>
                      </m:r>
                      <m:r>
                        <m:rPr>
                          <m:sty m:val="p"/>
                        </m:rPr>
                        <a:rPr lang="en-US" b="0" i="0" smtClean="0">
                          <a:latin typeface="Cambria Math" panose="02040503050406030204" pitchFamily="18" charset="0"/>
                        </a:rPr>
                        <m:t>of</m:t>
                      </m:r>
                      <m:r>
                        <a:rPr lang="en-US" i="1">
                          <a:latin typeface="Cambria Math" panose="02040503050406030204" pitchFamily="18" charset="0"/>
                        </a:rPr>
                        <m:t>)=[1,</m:t>
                      </m:r>
                      <m:r>
                        <a:rPr lang="en-US" b="0" i="1" smtClean="0">
                          <a:latin typeface="Cambria Math" panose="02040503050406030204" pitchFamily="18" charset="0"/>
                        </a:rPr>
                        <m:t>2</m:t>
                      </m:r>
                      <m:r>
                        <a:rPr lang="en-US" i="1">
                          <a:latin typeface="Cambria Math" panose="02040503050406030204" pitchFamily="18" charset="0"/>
                        </a:rPr>
                        <m:t>,1]</m:t>
                      </m:r>
                    </m:oMath>
                  </m:oMathPara>
                </a14:m>
                <a:endParaRPr lang="en-US" dirty="0"/>
              </a:p>
              <a:p>
                <a:pPr marL="0" indent="0">
                  <a:buNone/>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𝑣</m:t>
                          </m:r>
                        </m:e>
                      </m:acc>
                      <m:r>
                        <a:rPr lang="en-US" i="1">
                          <a:latin typeface="Cambria Math" panose="02040503050406030204" pitchFamily="18" charset="0"/>
                        </a:rPr>
                        <m:t>(</m:t>
                      </m:r>
                      <m:r>
                        <m:rPr>
                          <m:sty m:val="p"/>
                        </m:rPr>
                        <a:rPr lang="en-US" b="0" i="0" smtClean="0">
                          <a:latin typeface="Cambria Math" panose="02040503050406030204" pitchFamily="18" charset="0"/>
                        </a:rPr>
                        <m:t>potter</m:t>
                      </m:r>
                      <m:r>
                        <a:rPr lang="en-US" i="1">
                          <a:latin typeface="Cambria Math" panose="02040503050406030204" pitchFamily="18" charset="0"/>
                        </a:rPr>
                        <m:t>)=[1,1,</m:t>
                      </m:r>
                      <m:r>
                        <a:rPr lang="en-US" b="0" i="1" smtClean="0">
                          <a:latin typeface="Cambria Math" panose="02040503050406030204" pitchFamily="18" charset="0"/>
                        </a:rPr>
                        <m:t>0</m:t>
                      </m:r>
                      <m:r>
                        <a:rPr lang="en-US" i="1">
                          <a:latin typeface="Cambria Math" panose="02040503050406030204" pitchFamily="18" charset="0"/>
                        </a:rPr>
                        <m:t>]</m:t>
                      </m:r>
                    </m:oMath>
                  </m:oMathPara>
                </a14:m>
                <a:endParaRPr lang="en-US" dirty="0"/>
              </a:p>
              <a:p>
                <a:pPr marL="0" indent="0">
                  <a:buNone/>
                </a:pPr>
                <a:endParaRPr lang="en-US" dirty="0"/>
              </a:p>
            </p:txBody>
          </p:sp>
        </mc:Choice>
        <mc:Fallback xmlns="">
          <p:sp>
            <p:nvSpPr>
              <p:cNvPr id="4" name="Content Placeholder 3">
                <a:extLst>
                  <a:ext uri="{FF2B5EF4-FFF2-40B4-BE49-F238E27FC236}">
                    <a16:creationId xmlns:a16="http://schemas.microsoft.com/office/drawing/2014/main" id="{5E93F49B-537A-824C-B6CC-A09871B3AC55}"/>
                  </a:ext>
                </a:extLst>
              </p:cNvPr>
              <p:cNvSpPr>
                <a:spLocks noGrp="1" noRot="1" noChangeAspect="1" noMove="1" noResize="1" noEditPoints="1" noAdjustHandles="1" noChangeArrowheads="1" noChangeShapeType="1" noTextEdit="1"/>
              </p:cNvSpPr>
              <p:nvPr>
                <p:ph sz="half" idx="1"/>
              </p:nvPr>
            </p:nvSpPr>
            <p:spPr>
              <a:xfrm>
                <a:off x="291935" y="1231857"/>
                <a:ext cx="5727866" cy="4872059"/>
              </a:xfrm>
              <a:blipFill>
                <a:blip r:embed="rId2"/>
                <a:stretch>
                  <a:fillRect l="-1549" t="-2857" r="-2212"/>
                </a:stretch>
              </a:blipFill>
            </p:spPr>
            <p:txBody>
              <a:bodyPr/>
              <a:lstStyle/>
              <a:p>
                <a:r>
                  <a:rPr lang="en-US">
                    <a:noFill/>
                  </a:rPr>
                  <a:t> </a:t>
                </a:r>
              </a:p>
            </p:txBody>
          </p:sp>
        </mc:Fallback>
      </mc:AlternateContent>
    </p:spTree>
    <p:extLst>
      <p:ext uri="{BB962C8B-B14F-4D97-AF65-F5344CB8AC3E}">
        <p14:creationId xmlns:p14="http://schemas.microsoft.com/office/powerpoint/2010/main" val="808244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EFEF2-466D-1C4D-AA29-0E186A121C8B}"/>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801309AE-4BE9-7C46-BF77-7AE29E9CBF20}"/>
              </a:ext>
            </a:extLst>
          </p:cNvPr>
          <p:cNvSpPr>
            <a:spLocks noGrp="1"/>
          </p:cNvSpPr>
          <p:nvPr>
            <p:ph idx="1"/>
          </p:nvPr>
        </p:nvSpPr>
        <p:spPr/>
        <p:txBody>
          <a:bodyPr/>
          <a:lstStyle/>
          <a:p>
            <a:r>
              <a:rPr lang="en-US" dirty="0">
                <a:solidFill>
                  <a:schemeClr val="bg1">
                    <a:lumMod val="75000"/>
                  </a:schemeClr>
                </a:solidFill>
              </a:rPr>
              <a:t>similarity vs. semantic field: word2vec at different scales</a:t>
            </a:r>
          </a:p>
          <a:p>
            <a:r>
              <a:rPr lang="en-US" dirty="0">
                <a:solidFill>
                  <a:schemeClr val="bg1">
                    <a:lumMod val="75000"/>
                  </a:schemeClr>
                </a:solidFill>
              </a:rPr>
              <a:t>term frequency (</a:t>
            </a:r>
            <a:r>
              <a:rPr lang="en-US" dirty="0" err="1">
                <a:solidFill>
                  <a:schemeClr val="bg1">
                    <a:lumMod val="75000"/>
                  </a:schemeClr>
                </a:solidFill>
              </a:rPr>
              <a:t>tf</a:t>
            </a:r>
            <a:r>
              <a:rPr lang="en-US" dirty="0">
                <a:solidFill>
                  <a:schemeClr val="bg1">
                    <a:lumMod val="75000"/>
                  </a:schemeClr>
                </a:solidFill>
              </a:rPr>
              <a:t>): the term-document matrix</a:t>
            </a:r>
          </a:p>
          <a:p>
            <a:r>
              <a:rPr lang="en-US" dirty="0"/>
              <a:t>cosine similarity</a:t>
            </a:r>
          </a:p>
          <a:p>
            <a:r>
              <a:rPr lang="en-US" dirty="0"/>
              <a:t>document classification: </a:t>
            </a:r>
            <a:r>
              <a:rPr lang="en-US" dirty="0" err="1"/>
              <a:t>tf</a:t>
            </a:r>
            <a:r>
              <a:rPr lang="en-US" dirty="0"/>
              <a:t> on a log scale</a:t>
            </a:r>
          </a:p>
          <a:p>
            <a:r>
              <a:rPr lang="en-US" dirty="0"/>
              <a:t>document classification: inverse document frequency (</a:t>
            </a:r>
            <a:r>
              <a:rPr lang="en-US" dirty="0" err="1"/>
              <a:t>idf</a:t>
            </a:r>
            <a:r>
              <a:rPr lang="en-US" dirty="0"/>
              <a:t>) </a:t>
            </a:r>
          </a:p>
          <a:p>
            <a:r>
              <a:rPr lang="en-US" dirty="0"/>
              <a:t>relatedness again: the word co-occurrence matrix</a:t>
            </a:r>
          </a:p>
          <a:p>
            <a:pPr marL="0" indent="0">
              <a:buNone/>
            </a:pPr>
            <a:endParaRPr lang="en-US" dirty="0"/>
          </a:p>
        </p:txBody>
      </p:sp>
    </p:spTree>
    <p:extLst>
      <p:ext uri="{BB962C8B-B14F-4D97-AF65-F5344CB8AC3E}">
        <p14:creationId xmlns:p14="http://schemas.microsoft.com/office/powerpoint/2010/main" val="582585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BE4A-E7A5-644E-9911-B08924FC3B6E}"/>
              </a:ext>
            </a:extLst>
          </p:cNvPr>
          <p:cNvSpPr>
            <a:spLocks noGrp="1"/>
          </p:cNvSpPr>
          <p:nvPr>
            <p:ph type="title"/>
          </p:nvPr>
        </p:nvSpPr>
        <p:spPr>
          <a:xfrm>
            <a:off x="185060" y="127618"/>
            <a:ext cx="6500751" cy="964911"/>
          </a:xfrm>
        </p:spPr>
        <p:txBody>
          <a:bodyPr/>
          <a:lstStyle/>
          <a:p>
            <a:r>
              <a:rPr lang="en-US" dirty="0"/>
              <a:t>cosine similarity</a:t>
            </a:r>
          </a:p>
        </p:txBody>
      </p:sp>
      <p:graphicFrame>
        <p:nvGraphicFramePr>
          <p:cNvPr id="6" name="Content Placeholder 5">
            <a:extLst>
              <a:ext uri="{FF2B5EF4-FFF2-40B4-BE49-F238E27FC236}">
                <a16:creationId xmlns:a16="http://schemas.microsoft.com/office/drawing/2014/main" id="{2C772DA8-E510-5347-BA77-A66A599BD106}"/>
              </a:ext>
            </a:extLst>
          </p:cNvPr>
          <p:cNvGraphicFramePr>
            <a:graphicFrameLocks noGrp="1"/>
          </p:cNvGraphicFramePr>
          <p:nvPr>
            <p:ph sz="half" idx="2"/>
            <p:extLst>
              <p:ext uri="{D42A27DB-BD31-4B8C-83A1-F6EECF244321}">
                <p14:modId xmlns:p14="http://schemas.microsoft.com/office/powerpoint/2010/main" val="3257022842"/>
              </p:ext>
            </p:extLst>
          </p:nvPr>
        </p:nvGraphicFramePr>
        <p:xfrm>
          <a:off x="6172200" y="1124981"/>
          <a:ext cx="5486400" cy="55626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1489596350"/>
                    </a:ext>
                  </a:extLst>
                </a:gridCol>
                <a:gridCol w="1371600">
                  <a:extLst>
                    <a:ext uri="{9D8B030D-6E8A-4147-A177-3AD203B41FA5}">
                      <a16:colId xmlns:a16="http://schemas.microsoft.com/office/drawing/2014/main" val="3920759424"/>
                    </a:ext>
                  </a:extLst>
                </a:gridCol>
                <a:gridCol w="1371600">
                  <a:extLst>
                    <a:ext uri="{9D8B030D-6E8A-4147-A177-3AD203B41FA5}">
                      <a16:colId xmlns:a16="http://schemas.microsoft.com/office/drawing/2014/main" val="766801029"/>
                    </a:ext>
                  </a:extLst>
                </a:gridCol>
                <a:gridCol w="1371600">
                  <a:extLst>
                    <a:ext uri="{9D8B030D-6E8A-4147-A177-3AD203B41FA5}">
                      <a16:colId xmlns:a16="http://schemas.microsoft.com/office/drawing/2014/main" val="710773003"/>
                    </a:ext>
                  </a:extLst>
                </a:gridCol>
              </a:tblGrid>
              <a:tr h="370840">
                <a:tc>
                  <a:txBody>
                    <a:bodyPr/>
                    <a:lstStyle/>
                    <a:p>
                      <a:pPr algn="ctr"/>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3">
                  <a:txBody>
                    <a:bodyPr/>
                    <a:lstStyle/>
                    <a:p>
                      <a:pPr algn="ctr"/>
                      <a:r>
                        <a:rPr lang="en-US" dirty="0"/>
                        <a:t>document</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en-US"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977012814"/>
                  </a:ext>
                </a:extLst>
              </a:tr>
              <a:tr h="370840">
                <a:tc>
                  <a:txBody>
                    <a:bodyPr/>
                    <a:lstStyle/>
                    <a:p>
                      <a:pPr algn="ctr"/>
                      <a:r>
                        <a:rPr lang="en-US" dirty="0">
                          <a:solidFill>
                            <a:schemeClr val="bg1"/>
                          </a:solidFill>
                        </a:rPr>
                        <a:t>term</a:t>
                      </a:r>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dirty="0">
                          <a:solidFill>
                            <a:schemeClr val="bg1"/>
                          </a:solidFill>
                        </a:rPr>
                        <a:t>Hogwarts</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dirty="0">
                          <a:solidFill>
                            <a:schemeClr val="bg1"/>
                          </a:solidFill>
                        </a:rPr>
                        <a:t>Dumbledore</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dirty="0">
                          <a:solidFill>
                            <a:schemeClr val="bg1"/>
                          </a:solidFill>
                        </a:rPr>
                        <a:t>Collinwood</a:t>
                      </a:r>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792307546"/>
                  </a:ext>
                </a:extLst>
              </a:tr>
              <a:tr h="370840">
                <a:tc>
                  <a:txBody>
                    <a:bodyPr/>
                    <a:lstStyle/>
                    <a:p>
                      <a:pPr algn="ctr"/>
                      <a:r>
                        <a:rPr lang="en-US" dirty="0"/>
                        <a:t>a</a:t>
                      </a:r>
                    </a:p>
                  </a:txBody>
                  <a:tcPr>
                    <a:lnT w="12700" cap="flat" cmpd="sng" algn="ctr">
                      <a:solidFill>
                        <a:schemeClr val="tx1"/>
                      </a:solidFill>
                      <a:prstDash val="solid"/>
                      <a:round/>
                      <a:headEnd type="none" w="med" len="med"/>
                      <a:tailEnd type="none" w="med" len="med"/>
                    </a:lnT>
                  </a:tcPr>
                </a:tc>
                <a:tc>
                  <a:txBody>
                    <a:bodyPr/>
                    <a:lstStyle/>
                    <a:p>
                      <a:pPr algn="ctr"/>
                      <a:r>
                        <a:rPr lang="en-US" dirty="0"/>
                        <a:t>1</a:t>
                      </a:r>
                    </a:p>
                  </a:txBody>
                  <a:tcPr>
                    <a:lnT w="12700" cap="flat" cmpd="sng" algn="ctr">
                      <a:solidFill>
                        <a:schemeClr val="tx1"/>
                      </a:solidFill>
                      <a:prstDash val="solid"/>
                      <a:round/>
                      <a:headEnd type="none" w="med" len="med"/>
                      <a:tailEnd type="none" w="med" len="med"/>
                    </a:lnT>
                  </a:tcPr>
                </a:tc>
                <a:tc>
                  <a:txBody>
                    <a:bodyPr/>
                    <a:lstStyle/>
                    <a:p>
                      <a:pPr algn="ctr"/>
                      <a:r>
                        <a:rPr lang="en-US" dirty="0"/>
                        <a:t>1</a:t>
                      </a:r>
                    </a:p>
                  </a:txBody>
                  <a:tcPr>
                    <a:lnT w="12700" cap="flat" cmpd="sng" algn="ctr">
                      <a:solidFill>
                        <a:schemeClr val="tx1"/>
                      </a:solidFill>
                      <a:prstDash val="solid"/>
                      <a:round/>
                      <a:headEnd type="none" w="med" len="med"/>
                      <a:tailEnd type="none" w="med" len="med"/>
                    </a:lnT>
                  </a:tcPr>
                </a:tc>
                <a:tc>
                  <a:txBody>
                    <a:bodyPr/>
                    <a:lstStyle/>
                    <a:p>
                      <a:pPr algn="ctr"/>
                      <a:r>
                        <a:rPr lang="en-US" dirty="0"/>
                        <a:t>1</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46303001"/>
                  </a:ext>
                </a:extLst>
              </a:tr>
              <a:tr h="370840">
                <a:tc>
                  <a:txBody>
                    <a:bodyPr/>
                    <a:lstStyle/>
                    <a:p>
                      <a:pPr algn="ctr"/>
                      <a:r>
                        <a:rPr lang="en-US" dirty="0"/>
                        <a:t>of</a:t>
                      </a:r>
                    </a:p>
                  </a:txBody>
                  <a:tcPr/>
                </a:tc>
                <a:tc>
                  <a:txBody>
                    <a:bodyPr/>
                    <a:lstStyle/>
                    <a:p>
                      <a:pPr algn="ctr"/>
                      <a:r>
                        <a:rPr lang="en-US" dirty="0"/>
                        <a:t>1</a:t>
                      </a:r>
                    </a:p>
                  </a:txBody>
                  <a:tcPr/>
                </a:tc>
                <a:tc>
                  <a:txBody>
                    <a:bodyPr/>
                    <a:lstStyle/>
                    <a:p>
                      <a:pPr algn="ctr"/>
                      <a:r>
                        <a:rPr lang="en-US" dirty="0"/>
                        <a:t>2</a:t>
                      </a:r>
                    </a:p>
                  </a:txBody>
                  <a:tcPr/>
                </a:tc>
                <a:tc>
                  <a:txBody>
                    <a:bodyPr/>
                    <a:lstStyle/>
                    <a:p>
                      <a:pPr algn="ctr"/>
                      <a:endParaRPr lang="en-US" dirty="0"/>
                    </a:p>
                  </a:txBody>
                  <a:tcPr/>
                </a:tc>
                <a:extLst>
                  <a:ext uri="{0D108BD9-81ED-4DB2-BD59-A6C34878D82A}">
                    <a16:rowId xmlns:a16="http://schemas.microsoft.com/office/drawing/2014/main" val="2923939021"/>
                  </a:ext>
                </a:extLst>
              </a:tr>
              <a:tr h="370840">
                <a:tc>
                  <a:txBody>
                    <a:bodyPr/>
                    <a:lstStyle/>
                    <a:p>
                      <a:pPr algn="ctr"/>
                      <a:r>
                        <a:rPr lang="en-US" dirty="0"/>
                        <a:t>in</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2</a:t>
                      </a:r>
                    </a:p>
                  </a:txBody>
                  <a:tcPr/>
                </a:tc>
                <a:extLst>
                  <a:ext uri="{0D108BD9-81ED-4DB2-BD59-A6C34878D82A}">
                    <a16:rowId xmlns:a16="http://schemas.microsoft.com/office/drawing/2014/main" val="4137224759"/>
                  </a:ext>
                </a:extLst>
              </a:tr>
              <a:tr h="370840">
                <a:tc>
                  <a:txBody>
                    <a:bodyPr/>
                    <a:lstStyle/>
                    <a:p>
                      <a:pPr algn="ctr"/>
                      <a:r>
                        <a:rPr lang="en-US" dirty="0"/>
                        <a:t>is</a:t>
                      </a:r>
                    </a:p>
                  </a:txBody>
                  <a:tcPr/>
                </a:tc>
                <a:tc>
                  <a:txBody>
                    <a:bodyPr/>
                    <a:lstStyle/>
                    <a:p>
                      <a:pPr algn="ctr"/>
                      <a:r>
                        <a:rPr lang="en-US" dirty="0"/>
                        <a:t>2</a:t>
                      </a:r>
                    </a:p>
                  </a:txBody>
                  <a:tcPr/>
                </a:tc>
                <a:tc>
                  <a:txBody>
                    <a:bodyPr/>
                    <a:lstStyle/>
                    <a:p>
                      <a:pPr algn="ctr"/>
                      <a:r>
                        <a:rPr lang="en-US" dirty="0"/>
                        <a:t>4</a:t>
                      </a:r>
                    </a:p>
                  </a:txBody>
                  <a:tcPr/>
                </a:tc>
                <a:tc>
                  <a:txBody>
                    <a:bodyPr/>
                    <a:lstStyle/>
                    <a:p>
                      <a:pPr algn="ctr"/>
                      <a:r>
                        <a:rPr lang="en-US" dirty="0"/>
                        <a:t>1</a:t>
                      </a:r>
                    </a:p>
                  </a:txBody>
                  <a:tcPr/>
                </a:tc>
                <a:extLst>
                  <a:ext uri="{0D108BD9-81ED-4DB2-BD59-A6C34878D82A}">
                    <a16:rowId xmlns:a16="http://schemas.microsoft.com/office/drawing/2014/main" val="536809839"/>
                  </a:ext>
                </a:extLst>
              </a:tr>
              <a:tr h="370840">
                <a:tc>
                  <a:txBody>
                    <a:bodyPr/>
                    <a:lstStyle/>
                    <a:p>
                      <a:pPr algn="ctr"/>
                      <a:r>
                        <a:rPr lang="en-US" dirty="0"/>
                        <a:t>fictional</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943940576"/>
                  </a:ext>
                </a:extLst>
              </a:tr>
              <a:tr h="370840">
                <a:tc>
                  <a:txBody>
                    <a:bodyPr/>
                    <a:lstStyle/>
                    <a:p>
                      <a:pPr algn="ctr"/>
                      <a:r>
                        <a:rPr lang="en-US" dirty="0"/>
                        <a:t>school</a:t>
                      </a:r>
                    </a:p>
                  </a:txBody>
                  <a:tcPr/>
                </a:tc>
                <a:tc>
                  <a:txBody>
                    <a:bodyPr/>
                    <a:lstStyle/>
                    <a:p>
                      <a:pPr algn="ctr"/>
                      <a:r>
                        <a:rPr lang="en-US" dirty="0"/>
                        <a:t>1</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593007300"/>
                  </a:ext>
                </a:extLst>
              </a:tr>
              <a:tr h="370840">
                <a:tc>
                  <a:txBody>
                    <a:bodyPr/>
                    <a:lstStyle/>
                    <a:p>
                      <a:pPr algn="ctr"/>
                      <a:r>
                        <a:rPr lang="en-US" dirty="0" err="1"/>
                        <a:t>rowling’s</a:t>
                      </a:r>
                      <a:endParaRPr lang="en-US" dirty="0"/>
                    </a:p>
                  </a:txBody>
                  <a:tcPr/>
                </a:tc>
                <a:tc>
                  <a:txBody>
                    <a:bodyPr/>
                    <a:lstStyle/>
                    <a:p>
                      <a:pPr algn="ctr"/>
                      <a:r>
                        <a:rPr lang="en-US" dirty="0"/>
                        <a:t>1</a:t>
                      </a:r>
                    </a:p>
                  </a:txBody>
                  <a:tcPr/>
                </a:tc>
                <a:tc>
                  <a:txBody>
                    <a:bodyPr/>
                    <a:lstStyle/>
                    <a:p>
                      <a:pPr algn="ctr"/>
                      <a:r>
                        <a:rPr lang="en-US" dirty="0"/>
                        <a:t>1</a:t>
                      </a:r>
                    </a:p>
                  </a:txBody>
                  <a:tcPr/>
                </a:tc>
                <a:tc>
                  <a:txBody>
                    <a:bodyPr/>
                    <a:lstStyle/>
                    <a:p>
                      <a:pPr algn="ctr"/>
                      <a:endParaRPr lang="en-US" dirty="0"/>
                    </a:p>
                  </a:txBody>
                  <a:tcPr/>
                </a:tc>
                <a:extLst>
                  <a:ext uri="{0D108BD9-81ED-4DB2-BD59-A6C34878D82A}">
                    <a16:rowId xmlns:a16="http://schemas.microsoft.com/office/drawing/2014/main" val="414336034"/>
                  </a:ext>
                </a:extLst>
              </a:tr>
              <a:tr h="370840">
                <a:tc>
                  <a:txBody>
                    <a:bodyPr/>
                    <a:lstStyle/>
                    <a:p>
                      <a:pPr algn="ctr"/>
                      <a:r>
                        <a:rPr lang="en-US" dirty="0"/>
                        <a:t>harry</a:t>
                      </a:r>
                    </a:p>
                  </a:txBody>
                  <a:tcPr/>
                </a:tc>
                <a:tc>
                  <a:txBody>
                    <a:bodyPr/>
                    <a:lstStyle/>
                    <a:p>
                      <a:pPr algn="ctr"/>
                      <a:r>
                        <a:rPr lang="en-US" dirty="0"/>
                        <a:t>1</a:t>
                      </a:r>
                    </a:p>
                  </a:txBody>
                  <a:tcPr/>
                </a:tc>
                <a:tc>
                  <a:txBody>
                    <a:bodyPr/>
                    <a:lstStyle/>
                    <a:p>
                      <a:pPr algn="ctr"/>
                      <a:r>
                        <a:rPr lang="en-US" dirty="0"/>
                        <a:t>1</a:t>
                      </a:r>
                    </a:p>
                  </a:txBody>
                  <a:tcPr/>
                </a:tc>
                <a:tc>
                  <a:txBody>
                    <a:bodyPr/>
                    <a:lstStyle/>
                    <a:p>
                      <a:pPr algn="ctr"/>
                      <a:endParaRPr lang="en-US" dirty="0"/>
                    </a:p>
                  </a:txBody>
                  <a:tcPr/>
                </a:tc>
                <a:extLst>
                  <a:ext uri="{0D108BD9-81ED-4DB2-BD59-A6C34878D82A}">
                    <a16:rowId xmlns:a16="http://schemas.microsoft.com/office/drawing/2014/main" val="1653905525"/>
                  </a:ext>
                </a:extLst>
              </a:tr>
              <a:tr h="370840">
                <a:tc>
                  <a:txBody>
                    <a:bodyPr/>
                    <a:lstStyle/>
                    <a:p>
                      <a:pPr algn="ctr"/>
                      <a:r>
                        <a:rPr lang="en-US" dirty="0"/>
                        <a:t>potter</a:t>
                      </a:r>
                    </a:p>
                  </a:txBody>
                  <a:tcPr/>
                </a:tc>
                <a:tc>
                  <a:txBody>
                    <a:bodyPr/>
                    <a:lstStyle/>
                    <a:p>
                      <a:pPr algn="ctr"/>
                      <a:r>
                        <a:rPr lang="en-US" dirty="0"/>
                        <a:t>1</a:t>
                      </a:r>
                    </a:p>
                  </a:txBody>
                  <a:tcPr/>
                </a:tc>
                <a:tc>
                  <a:txBody>
                    <a:bodyPr/>
                    <a:lstStyle/>
                    <a:p>
                      <a:pPr algn="ctr"/>
                      <a:r>
                        <a:rPr lang="en-US" dirty="0"/>
                        <a:t>1</a:t>
                      </a:r>
                    </a:p>
                  </a:txBody>
                  <a:tcPr/>
                </a:tc>
                <a:tc>
                  <a:txBody>
                    <a:bodyPr/>
                    <a:lstStyle/>
                    <a:p>
                      <a:pPr algn="ctr"/>
                      <a:endParaRPr lang="en-US" dirty="0"/>
                    </a:p>
                  </a:txBody>
                  <a:tcPr/>
                </a:tc>
                <a:extLst>
                  <a:ext uri="{0D108BD9-81ED-4DB2-BD59-A6C34878D82A}">
                    <a16:rowId xmlns:a16="http://schemas.microsoft.com/office/drawing/2014/main" val="394146620"/>
                  </a:ext>
                </a:extLst>
              </a:tr>
              <a:tr h="370840">
                <a:tc>
                  <a:txBody>
                    <a:bodyPr/>
                    <a:lstStyle/>
                    <a:p>
                      <a:pPr algn="ctr"/>
                      <a:r>
                        <a:rPr lang="en-US" dirty="0"/>
                        <a:t>series</a:t>
                      </a:r>
                    </a:p>
                  </a:txBody>
                  <a:tcPr/>
                </a:tc>
                <a:tc>
                  <a:txBody>
                    <a:bodyPr/>
                    <a:lstStyle/>
                    <a:p>
                      <a:pPr algn="ctr"/>
                      <a:r>
                        <a:rPr lang="en-US" dirty="0"/>
                        <a:t>1</a:t>
                      </a:r>
                    </a:p>
                  </a:txBody>
                  <a:tcPr/>
                </a:tc>
                <a:tc>
                  <a:txBody>
                    <a:bodyPr/>
                    <a:lstStyle/>
                    <a:p>
                      <a:pPr algn="ctr"/>
                      <a:r>
                        <a:rPr lang="en-US" dirty="0"/>
                        <a:t>1</a:t>
                      </a:r>
                    </a:p>
                  </a:txBody>
                  <a:tcPr/>
                </a:tc>
                <a:tc>
                  <a:txBody>
                    <a:bodyPr/>
                    <a:lstStyle/>
                    <a:p>
                      <a:pPr algn="ctr"/>
                      <a:endParaRPr lang="en-US" dirty="0"/>
                    </a:p>
                  </a:txBody>
                  <a:tcPr/>
                </a:tc>
                <a:extLst>
                  <a:ext uri="{0D108BD9-81ED-4DB2-BD59-A6C34878D82A}">
                    <a16:rowId xmlns:a16="http://schemas.microsoft.com/office/drawing/2014/main" val="910368083"/>
                  </a:ext>
                </a:extLst>
              </a:tr>
              <a:tr h="370840">
                <a:tc>
                  <a:txBody>
                    <a:bodyPr/>
                    <a:lstStyle/>
                    <a:p>
                      <a:pPr algn="ctr"/>
                      <a:r>
                        <a:rPr lang="en-US" dirty="0"/>
                        <a:t>house</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1</a:t>
                      </a:r>
                    </a:p>
                  </a:txBody>
                  <a:tcPr/>
                </a:tc>
                <a:extLst>
                  <a:ext uri="{0D108BD9-81ED-4DB2-BD59-A6C34878D82A}">
                    <a16:rowId xmlns:a16="http://schemas.microsoft.com/office/drawing/2014/main" val="3814546656"/>
                  </a:ext>
                </a:extLst>
              </a:tr>
              <a:tr h="370840">
                <a:tc>
                  <a:txBody>
                    <a:bodyPr/>
                    <a:lstStyle/>
                    <a:p>
                      <a:pPr algn="ctr"/>
                      <a:r>
                        <a:rPr lang="en-US" dirty="0"/>
                        <a:t>featured</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1</a:t>
                      </a:r>
                    </a:p>
                  </a:txBody>
                  <a:tcPr/>
                </a:tc>
                <a:extLst>
                  <a:ext uri="{0D108BD9-81ED-4DB2-BD59-A6C34878D82A}">
                    <a16:rowId xmlns:a16="http://schemas.microsoft.com/office/drawing/2014/main" val="1533754993"/>
                  </a:ext>
                </a:extLst>
              </a:tr>
              <a:tr h="370840">
                <a:tc>
                  <a:txBody>
                    <a:bodyPr/>
                    <a:lstStyle/>
                    <a:p>
                      <a:pPr algn="ctr"/>
                      <a:r>
                        <a:rPr lang="en-US" dirty="0"/>
                        <a:t>gothic</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1</a:t>
                      </a:r>
                    </a:p>
                  </a:txBody>
                  <a:tcPr/>
                </a:tc>
                <a:extLst>
                  <a:ext uri="{0D108BD9-81ED-4DB2-BD59-A6C34878D82A}">
                    <a16:rowId xmlns:a16="http://schemas.microsoft.com/office/drawing/2014/main" val="2439478129"/>
                  </a:ext>
                </a:extLst>
              </a:tr>
            </a:tbl>
          </a:graphicData>
        </a:graphic>
      </p:graphicFrame>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5E93F49B-537A-824C-B6CC-A09871B3AC55}"/>
                  </a:ext>
                </a:extLst>
              </p:cNvPr>
              <p:cNvSpPr>
                <a:spLocks noGrp="1"/>
              </p:cNvSpPr>
              <p:nvPr>
                <p:ph sz="half" idx="1"/>
              </p:nvPr>
            </p:nvSpPr>
            <p:spPr>
              <a:xfrm>
                <a:off x="291935" y="1092529"/>
                <a:ext cx="5727866" cy="5595052"/>
              </a:xfrm>
            </p:spPr>
            <p:txBody>
              <a:bodyPr>
                <a:normAutofit fontScale="70000" lnSpcReduction="20000"/>
              </a:bodyPr>
              <a:lstStyle/>
              <a:p>
                <a:pPr marL="0" indent="0">
                  <a:buNone/>
                </a:pPr>
                <a:r>
                  <a:rPr lang="en-US" dirty="0"/>
                  <a:t>The relatedness of two words can now be measured using their cosine similarity.  For example,</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𝑠</m:t>
                      </m:r>
                      <m:r>
                        <a:rPr lang="en-US" b="0" i="1" smtClean="0">
                          <a:latin typeface="Cambria Math" panose="02040503050406030204" pitchFamily="18" charset="0"/>
                        </a:rPr>
                        <m:t>(</m:t>
                      </m:r>
                      <m:r>
                        <m:rPr>
                          <m:sty m:val="p"/>
                        </m:rPr>
                        <a:rPr lang="en-US" b="0" i="0" smtClean="0">
                          <a:latin typeface="Cambria Math" panose="02040503050406030204" pitchFamily="18" charset="0"/>
                        </a:rPr>
                        <m:t>rowlin</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g</m:t>
                          </m:r>
                        </m:e>
                        <m:sup>
                          <m:r>
                            <a:rPr lang="en-US" b="0" i="0" smtClean="0">
                              <a:latin typeface="Cambria Math" panose="02040503050406030204" pitchFamily="18" charset="0"/>
                            </a:rPr>
                            <m:t>′</m:t>
                          </m:r>
                        </m:sup>
                      </m:sSup>
                      <m:r>
                        <m:rPr>
                          <m:sty m:val="p"/>
                        </m:rPr>
                        <a:rPr lang="en-US" b="0" i="0" smtClean="0">
                          <a:latin typeface="Cambria Math" panose="02040503050406030204" pitchFamily="18" charset="0"/>
                        </a:rPr>
                        <m:t>s</m:t>
                      </m:r>
                      <m:r>
                        <a:rPr lang="en-US" b="0" i="0" smtClean="0">
                          <a:latin typeface="Cambria Math" panose="02040503050406030204" pitchFamily="18" charset="0"/>
                        </a:rPr>
                        <m:t>,</m:t>
                      </m:r>
                      <m:r>
                        <m:rPr>
                          <m:sty m:val="p"/>
                        </m:rPr>
                        <a:rPr lang="en-US" b="0" i="0" smtClean="0">
                          <a:latin typeface="Cambria Math" panose="02040503050406030204" pitchFamily="18" charset="0"/>
                        </a:rPr>
                        <m:t>harry</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m:rPr>
                                  <m:sty m:val="p"/>
                                </m:rPr>
                                <a:rPr lang="en-US">
                                  <a:latin typeface="Cambria Math" panose="02040503050406030204" pitchFamily="18" charset="0"/>
                                </a:rPr>
                                <m:t>rowlin</m:t>
                              </m:r>
                              <m:sSup>
                                <m:sSupPr>
                                  <m:ctrlPr>
                                    <a:rPr lang="en-US" i="1">
                                      <a:latin typeface="Cambria Math" panose="02040503050406030204" pitchFamily="18" charset="0"/>
                                    </a:rPr>
                                  </m:ctrlPr>
                                </m:sSupPr>
                                <m:e>
                                  <m:r>
                                    <m:rPr>
                                      <m:sty m:val="p"/>
                                    </m:rPr>
                                    <a:rPr lang="en-US">
                                      <a:latin typeface="Cambria Math" panose="02040503050406030204" pitchFamily="18" charset="0"/>
                                    </a:rPr>
                                    <m:t>g</m:t>
                                  </m:r>
                                </m:e>
                                <m:sup>
                                  <m:r>
                                    <a:rPr lang="en-US">
                                      <a:latin typeface="Cambria Math" panose="02040503050406030204" pitchFamily="18" charset="0"/>
                                    </a:rPr>
                                    <m:t>′</m:t>
                                  </m:r>
                                </m:sup>
                              </m:sSup>
                              <m:r>
                                <m:rPr>
                                  <m:sty m:val="p"/>
                                </m:rPr>
                                <a:rPr lang="en-US">
                                  <a:latin typeface="Cambria Math" panose="02040503050406030204" pitchFamily="18" charset="0"/>
                                </a:rPr>
                                <m:t>s</m:t>
                              </m:r>
                              <m:r>
                                <a:rPr lang="en-US">
                                  <a:latin typeface="Cambria Math" panose="02040503050406030204" pitchFamily="18" charset="0"/>
                                </a:rPr>
                                <m:t>,</m:t>
                              </m:r>
                              <m:r>
                                <m:rPr>
                                  <m:sty m:val="p"/>
                                </m:rPr>
                                <a:rPr lang="en-US">
                                  <a:latin typeface="Cambria Math" panose="02040503050406030204" pitchFamily="18" charset="0"/>
                                </a:rPr>
                                <m:t>harry</m:t>
                              </m:r>
                            </m:e>
                          </m:d>
                        </m:e>
                      </m:func>
                    </m:oMath>
                  </m:oMathPara>
                </a14:m>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acc>
                            <m:accPr>
                              <m:chr m:val="⃗"/>
                              <m:ctrlPr>
                                <a:rPr lang="en-US" i="1">
                                  <a:latin typeface="Cambria Math" panose="02040503050406030204" pitchFamily="18" charset="0"/>
                                </a:rPr>
                              </m:ctrlPr>
                            </m:accPr>
                            <m:e>
                              <m:r>
                                <a:rPr lang="en-US" i="1">
                                  <a:latin typeface="Cambria Math" panose="02040503050406030204" pitchFamily="18" charset="0"/>
                                </a:rPr>
                                <m:t>𝑣</m:t>
                              </m:r>
                            </m:e>
                          </m:acc>
                          <m:r>
                            <a:rPr lang="en-US" i="1">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rowling</m:t>
                              </m:r>
                            </m:e>
                            <m:sup>
                              <m:r>
                                <a:rPr lang="en-US" b="0" i="0" smtClean="0">
                                  <a:latin typeface="Cambria Math" panose="02040503050406030204" pitchFamily="18" charset="0"/>
                                </a:rPr>
                                <m:t>′</m:t>
                              </m:r>
                            </m:sup>
                          </m:sSup>
                          <m:r>
                            <m:rPr>
                              <m:sty m:val="p"/>
                            </m:rPr>
                            <a:rPr lang="en-US" b="0" i="0" smtClean="0">
                              <a:latin typeface="Cambria Math" panose="02040503050406030204" pitchFamily="18" charset="0"/>
                            </a:rPr>
                            <m:t>s</m:t>
                          </m:r>
                          <m:r>
                            <a:rPr lang="en-US" i="1">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𝑣</m:t>
                              </m:r>
                            </m:e>
                          </m:acc>
                          <m:r>
                            <a:rPr lang="en-US" i="1">
                              <a:latin typeface="Cambria Math" panose="02040503050406030204" pitchFamily="18" charset="0"/>
                            </a:rPr>
                            <m:t>(</m:t>
                          </m:r>
                          <m:r>
                            <m:rPr>
                              <m:sty m:val="p"/>
                            </m:rPr>
                            <a:rPr lang="en-US" b="0" i="0" smtClean="0">
                              <a:latin typeface="Cambria Math" panose="02040503050406030204" pitchFamily="18" charset="0"/>
                            </a:rPr>
                            <m:t>harry</m:t>
                          </m:r>
                          <m:r>
                            <a:rPr lang="en-US" i="1">
                              <a:latin typeface="Cambria Math" panose="02040503050406030204" pitchFamily="18" charset="0"/>
                            </a:rPr>
                            <m:t>)</m:t>
                          </m:r>
                        </m:num>
                        <m:den>
                          <m:d>
                            <m:dPr>
                              <m:begChr m:val="|"/>
                              <m:endChr m:val="|"/>
                              <m:ctrlPr>
                                <a:rPr lang="en-US" b="0" i="1" smtClean="0">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𝑣</m:t>
                                  </m:r>
                                </m:e>
                              </m:acc>
                              <m:r>
                                <a:rPr lang="en-US" i="1">
                                  <a:latin typeface="Cambria Math" panose="02040503050406030204" pitchFamily="18" charset="0"/>
                                </a:rPr>
                                <m:t>(</m:t>
                              </m:r>
                              <m:sSup>
                                <m:sSupPr>
                                  <m:ctrlPr>
                                    <a:rPr lang="en-US" i="1">
                                      <a:latin typeface="Cambria Math" panose="02040503050406030204" pitchFamily="18" charset="0"/>
                                    </a:rPr>
                                  </m:ctrlPr>
                                </m:sSupPr>
                                <m:e>
                                  <m:r>
                                    <m:rPr>
                                      <m:sty m:val="p"/>
                                    </m:rPr>
                                    <a:rPr lang="en-US">
                                      <a:latin typeface="Cambria Math" panose="02040503050406030204" pitchFamily="18" charset="0"/>
                                    </a:rPr>
                                    <m:t>rowling</m:t>
                                  </m:r>
                                </m:e>
                                <m:sup>
                                  <m:r>
                                    <a:rPr lang="en-US">
                                      <a:latin typeface="Cambria Math" panose="02040503050406030204" pitchFamily="18" charset="0"/>
                                    </a:rPr>
                                    <m:t>′</m:t>
                                  </m:r>
                                </m:sup>
                              </m:sSup>
                              <m:r>
                                <m:rPr>
                                  <m:sty m:val="p"/>
                                </m:rPr>
                                <a:rPr lang="en-US">
                                  <a:latin typeface="Cambria Math" panose="02040503050406030204" pitchFamily="18" charset="0"/>
                                </a:rPr>
                                <m:t>s</m:t>
                              </m:r>
                              <m:r>
                                <a:rPr lang="en-US" i="1">
                                  <a:latin typeface="Cambria Math" panose="02040503050406030204" pitchFamily="18" charset="0"/>
                                </a:rPr>
                                <m:t>)</m:t>
                              </m:r>
                            </m:e>
                          </m:d>
                          <m:d>
                            <m:dPr>
                              <m:begChr m:val="|"/>
                              <m:endChr m:val="|"/>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𝑣</m:t>
                                  </m:r>
                                </m:e>
                              </m:acc>
                              <m:r>
                                <a:rPr lang="en-US" i="1">
                                  <a:latin typeface="Cambria Math" panose="02040503050406030204" pitchFamily="18" charset="0"/>
                                </a:rPr>
                                <m:t>(</m:t>
                              </m:r>
                              <m:r>
                                <m:rPr>
                                  <m:sty m:val="p"/>
                                </m:rPr>
                                <a:rPr lang="en-US" b="0" i="0" smtClean="0">
                                  <a:latin typeface="Cambria Math" panose="02040503050406030204" pitchFamily="18" charset="0"/>
                                </a:rPr>
                                <m:t>harry</m:t>
                              </m:r>
                              <m:r>
                                <a:rPr lang="en-US" i="1">
                                  <a:latin typeface="Cambria Math" panose="02040503050406030204" pitchFamily="18" charset="0"/>
                                </a:rPr>
                                <m:t>)</m:t>
                              </m:r>
                            </m:e>
                          </m:d>
                        </m:den>
                      </m:f>
                    </m:oMath>
                  </m:oMathPara>
                </a14:m>
                <a:endParaRPr lang="en-US" b="0" i="1" dirty="0">
                  <a:latin typeface="Cambria Math" panose="02040503050406030204" pitchFamily="18" charset="0"/>
                </a:endParaRPr>
              </a:p>
              <a:p>
                <a:pPr marL="0" indent="0">
                  <a:buNone/>
                </a:pPr>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i="1">
                              <a:latin typeface="Cambria Math" panose="02040503050406030204" pitchFamily="18" charset="0"/>
                            </a:rPr>
                            <m:t>1</m:t>
                          </m:r>
                          <m:r>
                            <a:rPr lang="en-US" i="1">
                              <a:latin typeface="Cambria Math" panose="02040503050406030204" pitchFamily="18" charset="0"/>
                              <a:ea typeface="Cambria Math" panose="02040503050406030204" pitchFamily="18" charset="0"/>
                            </a:rPr>
                            <m:t>×1+1×1+0×0</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e>
                          </m:rad>
                          <m:r>
                            <a:rPr lang="en-US" i="1">
                              <a:latin typeface="Cambria Math" panose="02040503050406030204" pitchFamily="18" charset="0"/>
                              <a:ea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e>
                          </m:rad>
                        </m:den>
                      </m:f>
                      <m:r>
                        <a:rPr lang="en-US" b="0" i="1" smtClean="0">
                          <a:latin typeface="Cambria Math" panose="02040503050406030204" pitchFamily="18" charset="0"/>
                        </a:rPr>
                        <m:t>=1</m:t>
                      </m:r>
                    </m:oMath>
                  </m:oMathPara>
                </a14:m>
                <a:endParaRPr lang="en-US" b="0"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𝑠</m:t>
                      </m:r>
                      <m:r>
                        <a:rPr lang="en-US" i="1">
                          <a:latin typeface="Cambria Math" panose="02040503050406030204" pitchFamily="18" charset="0"/>
                        </a:rPr>
                        <m:t>(</m:t>
                      </m:r>
                      <m:r>
                        <m:rPr>
                          <m:sty m:val="p"/>
                        </m:rPr>
                        <a:rPr lang="en-US">
                          <a:latin typeface="Cambria Math" panose="02040503050406030204" pitchFamily="18" charset="0"/>
                        </a:rPr>
                        <m:t>harry</m:t>
                      </m:r>
                      <m:r>
                        <a:rPr lang="en-US" b="0" i="0" smtClean="0">
                          <a:latin typeface="Cambria Math" panose="02040503050406030204" pitchFamily="18" charset="0"/>
                        </a:rPr>
                        <m:t>,</m:t>
                      </m:r>
                      <m:r>
                        <m:rPr>
                          <m:sty m:val="p"/>
                        </m:rPr>
                        <a:rPr lang="en-US" b="0" i="0" smtClean="0">
                          <a:latin typeface="Cambria Math" panose="02040503050406030204" pitchFamily="18" charset="0"/>
                        </a:rPr>
                        <m:t>gothic</m:t>
                      </m:r>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r>
                                <m:rPr>
                                  <m:sty m:val="p"/>
                                </m:rPr>
                                <a:rPr lang="en-US">
                                  <a:latin typeface="Cambria Math" panose="02040503050406030204" pitchFamily="18" charset="0"/>
                                </a:rPr>
                                <m:t>harry</m:t>
                              </m:r>
                              <m:r>
                                <a:rPr lang="en-US" b="0" i="0" smtClean="0">
                                  <a:latin typeface="Cambria Math" panose="02040503050406030204" pitchFamily="18" charset="0"/>
                                </a:rPr>
                                <m:t>,</m:t>
                              </m:r>
                              <m:r>
                                <m:rPr>
                                  <m:sty m:val="p"/>
                                </m:rPr>
                                <a:rPr lang="en-US" b="0" i="0" smtClean="0">
                                  <a:latin typeface="Cambria Math" panose="02040503050406030204" pitchFamily="18" charset="0"/>
                                </a:rPr>
                                <m:t>gothic</m:t>
                              </m:r>
                            </m:e>
                          </m:d>
                        </m:e>
                      </m:func>
                    </m:oMath>
                  </m:oMathPara>
                </a14:m>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f>
                        <m:fPr>
                          <m:ctrlPr>
                            <a:rPr lang="en-US" i="1">
                              <a:latin typeface="Cambria Math" panose="02040503050406030204" pitchFamily="18" charset="0"/>
                            </a:rPr>
                          </m:ctrlPr>
                        </m:fPr>
                        <m:num>
                          <m:acc>
                            <m:accPr>
                              <m:chr m:val="⃗"/>
                              <m:ctrlPr>
                                <a:rPr lang="en-US" i="1">
                                  <a:latin typeface="Cambria Math" panose="02040503050406030204" pitchFamily="18" charset="0"/>
                                </a:rPr>
                              </m:ctrlPr>
                            </m:accPr>
                            <m:e>
                              <m:r>
                                <a:rPr lang="en-US" i="1">
                                  <a:latin typeface="Cambria Math" panose="02040503050406030204" pitchFamily="18" charset="0"/>
                                </a:rPr>
                                <m:t>𝑣</m:t>
                              </m:r>
                            </m:e>
                          </m:acc>
                          <m:r>
                            <a:rPr lang="en-US" i="1">
                              <a:latin typeface="Cambria Math" panose="02040503050406030204" pitchFamily="18" charset="0"/>
                            </a:rPr>
                            <m:t>(</m:t>
                          </m:r>
                          <m:r>
                            <m:rPr>
                              <m:sty m:val="p"/>
                            </m:rPr>
                            <a:rPr lang="en-US" b="0" i="0" smtClean="0">
                              <a:latin typeface="Cambria Math" panose="02040503050406030204" pitchFamily="18" charset="0"/>
                            </a:rPr>
                            <m:t>harry</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𝑣</m:t>
                              </m:r>
                            </m:e>
                          </m:acc>
                          <m:r>
                            <a:rPr lang="en-US" i="1">
                              <a:latin typeface="Cambria Math" panose="02040503050406030204" pitchFamily="18" charset="0"/>
                            </a:rPr>
                            <m:t>(</m:t>
                          </m:r>
                          <m:r>
                            <m:rPr>
                              <m:sty m:val="p"/>
                            </m:rPr>
                            <a:rPr lang="en-US" b="0" i="0" smtClean="0">
                              <a:latin typeface="Cambria Math" panose="02040503050406030204" pitchFamily="18" charset="0"/>
                            </a:rPr>
                            <m:t>gothic</m:t>
                          </m:r>
                          <m:r>
                            <a:rPr lang="en-US" i="1">
                              <a:latin typeface="Cambria Math" panose="02040503050406030204" pitchFamily="18" charset="0"/>
                            </a:rPr>
                            <m:t>)</m:t>
                          </m:r>
                        </m:num>
                        <m:den>
                          <m:d>
                            <m:dPr>
                              <m:begChr m:val="|"/>
                              <m:endChr m:val="|"/>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𝑣</m:t>
                                  </m:r>
                                </m:e>
                              </m:acc>
                              <m:r>
                                <a:rPr lang="en-US" i="1">
                                  <a:latin typeface="Cambria Math" panose="02040503050406030204" pitchFamily="18" charset="0"/>
                                </a:rPr>
                                <m:t>(</m:t>
                              </m:r>
                              <m:r>
                                <m:rPr>
                                  <m:sty m:val="p"/>
                                </m:rPr>
                                <a:rPr lang="en-US" b="0" i="0" smtClean="0">
                                  <a:latin typeface="Cambria Math" panose="02040503050406030204" pitchFamily="18" charset="0"/>
                                </a:rPr>
                                <m:t>harry</m:t>
                              </m:r>
                              <m:r>
                                <a:rPr lang="en-US" i="1">
                                  <a:latin typeface="Cambria Math" panose="02040503050406030204" pitchFamily="18" charset="0"/>
                                </a:rPr>
                                <m:t>)</m:t>
                              </m:r>
                            </m:e>
                          </m:d>
                          <m:d>
                            <m:dPr>
                              <m:begChr m:val="|"/>
                              <m:endChr m:val="|"/>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𝑣</m:t>
                                  </m:r>
                                </m:e>
                              </m:acc>
                              <m:r>
                                <a:rPr lang="en-US" i="1">
                                  <a:latin typeface="Cambria Math" panose="02040503050406030204" pitchFamily="18" charset="0"/>
                                </a:rPr>
                                <m:t>(</m:t>
                              </m:r>
                              <m:r>
                                <m:rPr>
                                  <m:sty m:val="p"/>
                                </m:rPr>
                                <a:rPr lang="en-US" b="0" i="0" smtClean="0">
                                  <a:latin typeface="Cambria Math" panose="02040503050406030204" pitchFamily="18" charset="0"/>
                                </a:rPr>
                                <m:t>gothic</m:t>
                              </m:r>
                              <m:r>
                                <a:rPr lang="en-US" i="1">
                                  <a:latin typeface="Cambria Math" panose="02040503050406030204" pitchFamily="18" charset="0"/>
                                </a:rPr>
                                <m:t>)</m:t>
                              </m:r>
                            </m:e>
                          </m:d>
                        </m:den>
                      </m:f>
                    </m:oMath>
                  </m:oMathPara>
                </a14:m>
                <a:endParaRPr lang="en-US" i="1" dirty="0">
                  <a:latin typeface="Cambria Math" panose="02040503050406030204" pitchFamily="18" charset="0"/>
                </a:endParaRPr>
              </a:p>
              <a:p>
                <a:pPr marL="0" indent="0">
                  <a:buNone/>
                </a:pPr>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r>
                            <a:rPr lang="en-US" i="1">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0</m:t>
                          </m:r>
                          <m:r>
                            <a:rPr lang="en-US" i="1">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1</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1</m:t>
                          </m:r>
                        </m:den>
                      </m:f>
                      <m:r>
                        <a:rPr lang="en-US" i="1">
                          <a:latin typeface="Cambria Math" panose="02040503050406030204" pitchFamily="18" charset="0"/>
                        </a:rPr>
                        <m:t>=</m:t>
                      </m:r>
                      <m:r>
                        <a:rPr lang="en-US" b="0" i="1" smtClean="0">
                          <a:latin typeface="Cambria Math" panose="02040503050406030204" pitchFamily="18" charset="0"/>
                        </a:rPr>
                        <m:t>0</m:t>
                      </m:r>
                    </m:oMath>
                  </m:oMathPara>
                </a14:m>
                <a:endParaRPr lang="en-US" dirty="0"/>
              </a:p>
              <a:p>
                <a:pPr marL="0" indent="0">
                  <a:buNone/>
                </a:pPr>
                <a:endParaRPr lang="en-US" dirty="0"/>
              </a:p>
              <a:p>
                <a:pPr marL="0" indent="0">
                  <a:buNone/>
                </a:pPr>
                <a:endParaRPr lang="en-US" dirty="0"/>
              </a:p>
            </p:txBody>
          </p:sp>
        </mc:Choice>
        <mc:Fallback xmlns="">
          <p:sp>
            <p:nvSpPr>
              <p:cNvPr id="4" name="Content Placeholder 3">
                <a:extLst>
                  <a:ext uri="{FF2B5EF4-FFF2-40B4-BE49-F238E27FC236}">
                    <a16:creationId xmlns:a16="http://schemas.microsoft.com/office/drawing/2014/main" id="{5E93F49B-537A-824C-B6CC-A09871B3AC55}"/>
                  </a:ext>
                </a:extLst>
              </p:cNvPr>
              <p:cNvSpPr>
                <a:spLocks noGrp="1" noRot="1" noChangeAspect="1" noMove="1" noResize="1" noEditPoints="1" noAdjustHandles="1" noChangeArrowheads="1" noChangeShapeType="1" noTextEdit="1"/>
              </p:cNvSpPr>
              <p:nvPr>
                <p:ph sz="half" idx="1"/>
              </p:nvPr>
            </p:nvSpPr>
            <p:spPr>
              <a:xfrm>
                <a:off x="291935" y="1092529"/>
                <a:ext cx="5727866" cy="5595052"/>
              </a:xfrm>
              <a:blipFill>
                <a:blip r:embed="rId2"/>
                <a:stretch>
                  <a:fillRect l="-1106" t="-1810"/>
                </a:stretch>
              </a:blipFill>
            </p:spPr>
            <p:txBody>
              <a:bodyPr/>
              <a:lstStyle/>
              <a:p>
                <a:r>
                  <a:rPr lang="en-US">
                    <a:noFill/>
                  </a:rPr>
                  <a:t> </a:t>
                </a:r>
              </a:p>
            </p:txBody>
          </p:sp>
        </mc:Fallback>
      </mc:AlternateContent>
    </p:spTree>
    <p:extLst>
      <p:ext uri="{BB962C8B-B14F-4D97-AF65-F5344CB8AC3E}">
        <p14:creationId xmlns:p14="http://schemas.microsoft.com/office/powerpoint/2010/main" val="2295712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BE4A-E7A5-644E-9911-B08924FC3B6E}"/>
              </a:ext>
            </a:extLst>
          </p:cNvPr>
          <p:cNvSpPr>
            <a:spLocks noGrp="1"/>
          </p:cNvSpPr>
          <p:nvPr>
            <p:ph type="title"/>
          </p:nvPr>
        </p:nvSpPr>
        <p:spPr>
          <a:xfrm>
            <a:off x="185060" y="127618"/>
            <a:ext cx="6500751" cy="964911"/>
          </a:xfrm>
        </p:spPr>
        <p:txBody>
          <a:bodyPr/>
          <a:lstStyle/>
          <a:p>
            <a:r>
              <a:rPr lang="en-US" dirty="0"/>
              <a:t>document vectors</a:t>
            </a:r>
          </a:p>
        </p:txBody>
      </p:sp>
      <p:graphicFrame>
        <p:nvGraphicFramePr>
          <p:cNvPr id="6" name="Content Placeholder 5">
            <a:extLst>
              <a:ext uri="{FF2B5EF4-FFF2-40B4-BE49-F238E27FC236}">
                <a16:creationId xmlns:a16="http://schemas.microsoft.com/office/drawing/2014/main" id="{2C772DA8-E510-5347-BA77-A66A599BD106}"/>
              </a:ext>
            </a:extLst>
          </p:cNvPr>
          <p:cNvGraphicFramePr>
            <a:graphicFrameLocks noGrp="1"/>
          </p:cNvGraphicFramePr>
          <p:nvPr>
            <p:ph sz="half" idx="2"/>
            <p:extLst>
              <p:ext uri="{D42A27DB-BD31-4B8C-83A1-F6EECF244321}">
                <p14:modId xmlns:p14="http://schemas.microsoft.com/office/powerpoint/2010/main" val="853323751"/>
              </p:ext>
            </p:extLst>
          </p:nvPr>
        </p:nvGraphicFramePr>
        <p:xfrm>
          <a:off x="6172200" y="1124981"/>
          <a:ext cx="5486400" cy="55626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1489596350"/>
                    </a:ext>
                  </a:extLst>
                </a:gridCol>
                <a:gridCol w="1371600">
                  <a:extLst>
                    <a:ext uri="{9D8B030D-6E8A-4147-A177-3AD203B41FA5}">
                      <a16:colId xmlns:a16="http://schemas.microsoft.com/office/drawing/2014/main" val="3920759424"/>
                    </a:ext>
                  </a:extLst>
                </a:gridCol>
                <a:gridCol w="1371600">
                  <a:extLst>
                    <a:ext uri="{9D8B030D-6E8A-4147-A177-3AD203B41FA5}">
                      <a16:colId xmlns:a16="http://schemas.microsoft.com/office/drawing/2014/main" val="766801029"/>
                    </a:ext>
                  </a:extLst>
                </a:gridCol>
                <a:gridCol w="1371600">
                  <a:extLst>
                    <a:ext uri="{9D8B030D-6E8A-4147-A177-3AD203B41FA5}">
                      <a16:colId xmlns:a16="http://schemas.microsoft.com/office/drawing/2014/main" val="710773003"/>
                    </a:ext>
                  </a:extLst>
                </a:gridCol>
              </a:tblGrid>
              <a:tr h="370840">
                <a:tc>
                  <a:txBody>
                    <a:bodyPr/>
                    <a:lstStyle/>
                    <a:p>
                      <a:pPr algn="ctr"/>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3">
                  <a:txBody>
                    <a:bodyPr/>
                    <a:lstStyle/>
                    <a:p>
                      <a:pPr algn="ctr"/>
                      <a:r>
                        <a:rPr lang="en-US" dirty="0"/>
                        <a:t>document</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en-US"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977012814"/>
                  </a:ext>
                </a:extLst>
              </a:tr>
              <a:tr h="370840">
                <a:tc>
                  <a:txBody>
                    <a:bodyPr/>
                    <a:lstStyle/>
                    <a:p>
                      <a:pPr algn="ctr"/>
                      <a:r>
                        <a:rPr lang="en-US" dirty="0">
                          <a:solidFill>
                            <a:schemeClr val="bg1"/>
                          </a:solidFill>
                        </a:rPr>
                        <a:t>term</a:t>
                      </a:r>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dirty="0">
                          <a:solidFill>
                            <a:schemeClr val="bg1"/>
                          </a:solidFill>
                        </a:rPr>
                        <a:t>Hogwarts</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dirty="0">
                          <a:solidFill>
                            <a:schemeClr val="bg1"/>
                          </a:solidFill>
                        </a:rPr>
                        <a:t>Dumbledore</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dirty="0">
                          <a:solidFill>
                            <a:schemeClr val="bg1"/>
                          </a:solidFill>
                        </a:rPr>
                        <a:t>Collinwood</a:t>
                      </a:r>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792307546"/>
                  </a:ext>
                </a:extLst>
              </a:tr>
              <a:tr h="370840">
                <a:tc>
                  <a:txBody>
                    <a:bodyPr/>
                    <a:lstStyle/>
                    <a:p>
                      <a:pPr algn="ctr"/>
                      <a:r>
                        <a:rPr lang="en-US" dirty="0"/>
                        <a:t>a</a:t>
                      </a:r>
                    </a:p>
                  </a:txBody>
                  <a:tcPr>
                    <a:lnT w="12700" cap="flat" cmpd="sng" algn="ctr">
                      <a:solidFill>
                        <a:schemeClr val="tx1"/>
                      </a:solidFill>
                      <a:prstDash val="solid"/>
                      <a:round/>
                      <a:headEnd type="none" w="med" len="med"/>
                      <a:tailEnd type="none" w="med" len="med"/>
                    </a:lnT>
                  </a:tcPr>
                </a:tc>
                <a:tc>
                  <a:txBody>
                    <a:bodyPr/>
                    <a:lstStyle/>
                    <a:p>
                      <a:pPr algn="ctr"/>
                      <a:r>
                        <a:rPr lang="en-US" dirty="0"/>
                        <a:t>1</a:t>
                      </a:r>
                    </a:p>
                  </a:txBody>
                  <a:tcPr>
                    <a:lnT w="12700" cap="flat" cmpd="sng" algn="ctr">
                      <a:solidFill>
                        <a:schemeClr val="tx1"/>
                      </a:solidFill>
                      <a:prstDash val="solid"/>
                      <a:round/>
                      <a:headEnd type="none" w="med" len="med"/>
                      <a:tailEnd type="none" w="med" len="med"/>
                    </a:lnT>
                  </a:tcPr>
                </a:tc>
                <a:tc>
                  <a:txBody>
                    <a:bodyPr/>
                    <a:lstStyle/>
                    <a:p>
                      <a:pPr algn="ctr"/>
                      <a:r>
                        <a:rPr lang="en-US" dirty="0"/>
                        <a:t>1</a:t>
                      </a:r>
                    </a:p>
                  </a:txBody>
                  <a:tcPr>
                    <a:lnT w="12700" cap="flat" cmpd="sng" algn="ctr">
                      <a:solidFill>
                        <a:schemeClr val="tx1"/>
                      </a:solidFill>
                      <a:prstDash val="solid"/>
                      <a:round/>
                      <a:headEnd type="none" w="med" len="med"/>
                      <a:tailEnd type="none" w="med" len="med"/>
                    </a:lnT>
                  </a:tcPr>
                </a:tc>
                <a:tc>
                  <a:txBody>
                    <a:bodyPr/>
                    <a:lstStyle/>
                    <a:p>
                      <a:pPr algn="ctr"/>
                      <a:r>
                        <a:rPr lang="en-US" dirty="0"/>
                        <a:t>1</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46303001"/>
                  </a:ext>
                </a:extLst>
              </a:tr>
              <a:tr h="370840">
                <a:tc>
                  <a:txBody>
                    <a:bodyPr/>
                    <a:lstStyle/>
                    <a:p>
                      <a:pPr algn="ctr"/>
                      <a:r>
                        <a:rPr lang="en-US" dirty="0"/>
                        <a:t>of</a:t>
                      </a:r>
                    </a:p>
                  </a:txBody>
                  <a:tcPr/>
                </a:tc>
                <a:tc>
                  <a:txBody>
                    <a:bodyPr/>
                    <a:lstStyle/>
                    <a:p>
                      <a:pPr algn="ctr"/>
                      <a:r>
                        <a:rPr lang="en-US" dirty="0"/>
                        <a:t>1</a:t>
                      </a:r>
                    </a:p>
                  </a:txBody>
                  <a:tcPr/>
                </a:tc>
                <a:tc>
                  <a:txBody>
                    <a:bodyPr/>
                    <a:lstStyle/>
                    <a:p>
                      <a:pPr algn="ctr"/>
                      <a:r>
                        <a:rPr lang="en-US" dirty="0"/>
                        <a:t>2</a:t>
                      </a:r>
                    </a:p>
                  </a:txBody>
                  <a:tcPr/>
                </a:tc>
                <a:tc>
                  <a:txBody>
                    <a:bodyPr/>
                    <a:lstStyle/>
                    <a:p>
                      <a:pPr algn="ctr"/>
                      <a:endParaRPr lang="en-US" dirty="0"/>
                    </a:p>
                  </a:txBody>
                  <a:tcPr/>
                </a:tc>
                <a:extLst>
                  <a:ext uri="{0D108BD9-81ED-4DB2-BD59-A6C34878D82A}">
                    <a16:rowId xmlns:a16="http://schemas.microsoft.com/office/drawing/2014/main" val="2923939021"/>
                  </a:ext>
                </a:extLst>
              </a:tr>
              <a:tr h="370840">
                <a:tc>
                  <a:txBody>
                    <a:bodyPr/>
                    <a:lstStyle/>
                    <a:p>
                      <a:pPr algn="ctr"/>
                      <a:r>
                        <a:rPr lang="en-US" dirty="0"/>
                        <a:t>in</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2</a:t>
                      </a:r>
                    </a:p>
                  </a:txBody>
                  <a:tcPr/>
                </a:tc>
                <a:extLst>
                  <a:ext uri="{0D108BD9-81ED-4DB2-BD59-A6C34878D82A}">
                    <a16:rowId xmlns:a16="http://schemas.microsoft.com/office/drawing/2014/main" val="4137224759"/>
                  </a:ext>
                </a:extLst>
              </a:tr>
              <a:tr h="370840">
                <a:tc>
                  <a:txBody>
                    <a:bodyPr/>
                    <a:lstStyle/>
                    <a:p>
                      <a:pPr algn="ctr"/>
                      <a:r>
                        <a:rPr lang="en-US" dirty="0"/>
                        <a:t>is</a:t>
                      </a:r>
                    </a:p>
                  </a:txBody>
                  <a:tcPr/>
                </a:tc>
                <a:tc>
                  <a:txBody>
                    <a:bodyPr/>
                    <a:lstStyle/>
                    <a:p>
                      <a:pPr algn="ctr"/>
                      <a:r>
                        <a:rPr lang="en-US" dirty="0"/>
                        <a:t>2</a:t>
                      </a:r>
                    </a:p>
                  </a:txBody>
                  <a:tcPr/>
                </a:tc>
                <a:tc>
                  <a:txBody>
                    <a:bodyPr/>
                    <a:lstStyle/>
                    <a:p>
                      <a:pPr algn="ctr"/>
                      <a:r>
                        <a:rPr lang="en-US" dirty="0"/>
                        <a:t>4</a:t>
                      </a:r>
                    </a:p>
                  </a:txBody>
                  <a:tcPr/>
                </a:tc>
                <a:tc>
                  <a:txBody>
                    <a:bodyPr/>
                    <a:lstStyle/>
                    <a:p>
                      <a:pPr algn="ctr"/>
                      <a:r>
                        <a:rPr lang="en-US" dirty="0"/>
                        <a:t>1</a:t>
                      </a:r>
                    </a:p>
                  </a:txBody>
                  <a:tcPr/>
                </a:tc>
                <a:extLst>
                  <a:ext uri="{0D108BD9-81ED-4DB2-BD59-A6C34878D82A}">
                    <a16:rowId xmlns:a16="http://schemas.microsoft.com/office/drawing/2014/main" val="536809839"/>
                  </a:ext>
                </a:extLst>
              </a:tr>
              <a:tr h="370840">
                <a:tc>
                  <a:txBody>
                    <a:bodyPr/>
                    <a:lstStyle/>
                    <a:p>
                      <a:pPr algn="ctr"/>
                      <a:r>
                        <a:rPr lang="en-US" dirty="0"/>
                        <a:t>fictional</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943940576"/>
                  </a:ext>
                </a:extLst>
              </a:tr>
              <a:tr h="370840">
                <a:tc>
                  <a:txBody>
                    <a:bodyPr/>
                    <a:lstStyle/>
                    <a:p>
                      <a:pPr algn="ctr"/>
                      <a:r>
                        <a:rPr lang="en-US" dirty="0"/>
                        <a:t>school</a:t>
                      </a:r>
                    </a:p>
                  </a:txBody>
                  <a:tcPr/>
                </a:tc>
                <a:tc>
                  <a:txBody>
                    <a:bodyPr/>
                    <a:lstStyle/>
                    <a:p>
                      <a:pPr algn="ctr"/>
                      <a:r>
                        <a:rPr lang="en-US" dirty="0"/>
                        <a:t>1</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593007300"/>
                  </a:ext>
                </a:extLst>
              </a:tr>
              <a:tr h="370840">
                <a:tc>
                  <a:txBody>
                    <a:bodyPr/>
                    <a:lstStyle/>
                    <a:p>
                      <a:pPr algn="ctr"/>
                      <a:r>
                        <a:rPr lang="en-US" dirty="0" err="1"/>
                        <a:t>rowling’s</a:t>
                      </a:r>
                      <a:endParaRPr lang="en-US" dirty="0"/>
                    </a:p>
                  </a:txBody>
                  <a:tcPr/>
                </a:tc>
                <a:tc>
                  <a:txBody>
                    <a:bodyPr/>
                    <a:lstStyle/>
                    <a:p>
                      <a:pPr algn="ctr"/>
                      <a:r>
                        <a:rPr lang="en-US" dirty="0"/>
                        <a:t>1</a:t>
                      </a:r>
                    </a:p>
                  </a:txBody>
                  <a:tcPr/>
                </a:tc>
                <a:tc>
                  <a:txBody>
                    <a:bodyPr/>
                    <a:lstStyle/>
                    <a:p>
                      <a:pPr algn="ctr"/>
                      <a:r>
                        <a:rPr lang="en-US" dirty="0"/>
                        <a:t>1</a:t>
                      </a:r>
                    </a:p>
                  </a:txBody>
                  <a:tcPr/>
                </a:tc>
                <a:tc>
                  <a:txBody>
                    <a:bodyPr/>
                    <a:lstStyle/>
                    <a:p>
                      <a:pPr algn="ctr"/>
                      <a:endParaRPr lang="en-US" dirty="0"/>
                    </a:p>
                  </a:txBody>
                  <a:tcPr/>
                </a:tc>
                <a:extLst>
                  <a:ext uri="{0D108BD9-81ED-4DB2-BD59-A6C34878D82A}">
                    <a16:rowId xmlns:a16="http://schemas.microsoft.com/office/drawing/2014/main" val="414336034"/>
                  </a:ext>
                </a:extLst>
              </a:tr>
              <a:tr h="370840">
                <a:tc>
                  <a:txBody>
                    <a:bodyPr/>
                    <a:lstStyle/>
                    <a:p>
                      <a:pPr algn="ctr"/>
                      <a:r>
                        <a:rPr lang="en-US" dirty="0"/>
                        <a:t>harry</a:t>
                      </a:r>
                    </a:p>
                  </a:txBody>
                  <a:tcPr/>
                </a:tc>
                <a:tc>
                  <a:txBody>
                    <a:bodyPr/>
                    <a:lstStyle/>
                    <a:p>
                      <a:pPr algn="ctr"/>
                      <a:r>
                        <a:rPr lang="en-US" dirty="0"/>
                        <a:t>1</a:t>
                      </a:r>
                    </a:p>
                  </a:txBody>
                  <a:tcPr/>
                </a:tc>
                <a:tc>
                  <a:txBody>
                    <a:bodyPr/>
                    <a:lstStyle/>
                    <a:p>
                      <a:pPr algn="ctr"/>
                      <a:r>
                        <a:rPr lang="en-US" dirty="0"/>
                        <a:t>1</a:t>
                      </a:r>
                    </a:p>
                  </a:txBody>
                  <a:tcPr/>
                </a:tc>
                <a:tc>
                  <a:txBody>
                    <a:bodyPr/>
                    <a:lstStyle/>
                    <a:p>
                      <a:pPr algn="ctr"/>
                      <a:endParaRPr lang="en-US" dirty="0"/>
                    </a:p>
                  </a:txBody>
                  <a:tcPr/>
                </a:tc>
                <a:extLst>
                  <a:ext uri="{0D108BD9-81ED-4DB2-BD59-A6C34878D82A}">
                    <a16:rowId xmlns:a16="http://schemas.microsoft.com/office/drawing/2014/main" val="1653905525"/>
                  </a:ext>
                </a:extLst>
              </a:tr>
              <a:tr h="370840">
                <a:tc>
                  <a:txBody>
                    <a:bodyPr/>
                    <a:lstStyle/>
                    <a:p>
                      <a:pPr algn="ctr"/>
                      <a:r>
                        <a:rPr lang="en-US" dirty="0"/>
                        <a:t>potter</a:t>
                      </a:r>
                    </a:p>
                  </a:txBody>
                  <a:tcPr/>
                </a:tc>
                <a:tc>
                  <a:txBody>
                    <a:bodyPr/>
                    <a:lstStyle/>
                    <a:p>
                      <a:pPr algn="ctr"/>
                      <a:r>
                        <a:rPr lang="en-US" dirty="0"/>
                        <a:t>1</a:t>
                      </a:r>
                    </a:p>
                  </a:txBody>
                  <a:tcPr/>
                </a:tc>
                <a:tc>
                  <a:txBody>
                    <a:bodyPr/>
                    <a:lstStyle/>
                    <a:p>
                      <a:pPr algn="ctr"/>
                      <a:r>
                        <a:rPr lang="en-US" dirty="0"/>
                        <a:t>1</a:t>
                      </a:r>
                    </a:p>
                  </a:txBody>
                  <a:tcPr/>
                </a:tc>
                <a:tc>
                  <a:txBody>
                    <a:bodyPr/>
                    <a:lstStyle/>
                    <a:p>
                      <a:pPr algn="ctr"/>
                      <a:endParaRPr lang="en-US" dirty="0"/>
                    </a:p>
                  </a:txBody>
                  <a:tcPr/>
                </a:tc>
                <a:extLst>
                  <a:ext uri="{0D108BD9-81ED-4DB2-BD59-A6C34878D82A}">
                    <a16:rowId xmlns:a16="http://schemas.microsoft.com/office/drawing/2014/main" val="394146620"/>
                  </a:ext>
                </a:extLst>
              </a:tr>
              <a:tr h="370840">
                <a:tc>
                  <a:txBody>
                    <a:bodyPr/>
                    <a:lstStyle/>
                    <a:p>
                      <a:pPr algn="ctr"/>
                      <a:r>
                        <a:rPr lang="en-US" dirty="0"/>
                        <a:t>series</a:t>
                      </a:r>
                    </a:p>
                  </a:txBody>
                  <a:tcPr/>
                </a:tc>
                <a:tc>
                  <a:txBody>
                    <a:bodyPr/>
                    <a:lstStyle/>
                    <a:p>
                      <a:pPr algn="ctr"/>
                      <a:r>
                        <a:rPr lang="en-US" dirty="0"/>
                        <a:t>1</a:t>
                      </a:r>
                    </a:p>
                  </a:txBody>
                  <a:tcPr/>
                </a:tc>
                <a:tc>
                  <a:txBody>
                    <a:bodyPr/>
                    <a:lstStyle/>
                    <a:p>
                      <a:pPr algn="ctr"/>
                      <a:r>
                        <a:rPr lang="en-US" dirty="0"/>
                        <a:t>1</a:t>
                      </a:r>
                    </a:p>
                  </a:txBody>
                  <a:tcPr/>
                </a:tc>
                <a:tc>
                  <a:txBody>
                    <a:bodyPr/>
                    <a:lstStyle/>
                    <a:p>
                      <a:pPr algn="ctr"/>
                      <a:endParaRPr lang="en-US" dirty="0"/>
                    </a:p>
                  </a:txBody>
                  <a:tcPr/>
                </a:tc>
                <a:extLst>
                  <a:ext uri="{0D108BD9-81ED-4DB2-BD59-A6C34878D82A}">
                    <a16:rowId xmlns:a16="http://schemas.microsoft.com/office/drawing/2014/main" val="910368083"/>
                  </a:ext>
                </a:extLst>
              </a:tr>
              <a:tr h="370840">
                <a:tc>
                  <a:txBody>
                    <a:bodyPr/>
                    <a:lstStyle/>
                    <a:p>
                      <a:pPr algn="ctr"/>
                      <a:r>
                        <a:rPr lang="en-US" dirty="0"/>
                        <a:t>house</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1</a:t>
                      </a:r>
                    </a:p>
                  </a:txBody>
                  <a:tcPr/>
                </a:tc>
                <a:extLst>
                  <a:ext uri="{0D108BD9-81ED-4DB2-BD59-A6C34878D82A}">
                    <a16:rowId xmlns:a16="http://schemas.microsoft.com/office/drawing/2014/main" val="3814546656"/>
                  </a:ext>
                </a:extLst>
              </a:tr>
              <a:tr h="370840">
                <a:tc>
                  <a:txBody>
                    <a:bodyPr/>
                    <a:lstStyle/>
                    <a:p>
                      <a:pPr algn="ctr"/>
                      <a:r>
                        <a:rPr lang="en-US" dirty="0"/>
                        <a:t>featured</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1</a:t>
                      </a:r>
                    </a:p>
                  </a:txBody>
                  <a:tcPr/>
                </a:tc>
                <a:extLst>
                  <a:ext uri="{0D108BD9-81ED-4DB2-BD59-A6C34878D82A}">
                    <a16:rowId xmlns:a16="http://schemas.microsoft.com/office/drawing/2014/main" val="1533754993"/>
                  </a:ext>
                </a:extLst>
              </a:tr>
              <a:tr h="370840">
                <a:tc>
                  <a:txBody>
                    <a:bodyPr/>
                    <a:lstStyle/>
                    <a:p>
                      <a:pPr algn="ctr"/>
                      <a:r>
                        <a:rPr lang="en-US" dirty="0"/>
                        <a:t>gothic</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1</a:t>
                      </a:r>
                    </a:p>
                  </a:txBody>
                  <a:tcPr/>
                </a:tc>
                <a:extLst>
                  <a:ext uri="{0D108BD9-81ED-4DB2-BD59-A6C34878D82A}">
                    <a16:rowId xmlns:a16="http://schemas.microsoft.com/office/drawing/2014/main" val="2439478129"/>
                  </a:ext>
                </a:extLst>
              </a:tr>
            </a:tbl>
          </a:graphicData>
        </a:graphic>
      </p:graphicFrame>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5E93F49B-537A-824C-B6CC-A09871B3AC55}"/>
                  </a:ext>
                </a:extLst>
              </p:cNvPr>
              <p:cNvSpPr>
                <a:spLocks noGrp="1"/>
              </p:cNvSpPr>
              <p:nvPr>
                <p:ph sz="half" idx="1"/>
              </p:nvPr>
            </p:nvSpPr>
            <p:spPr>
              <a:xfrm>
                <a:off x="291935" y="1092529"/>
                <a:ext cx="5727866" cy="5595052"/>
              </a:xfrm>
            </p:spPr>
            <p:txBody>
              <a:bodyPr>
                <a:normAutofit fontScale="92500" lnSpcReduction="10000"/>
              </a:bodyPr>
              <a:lstStyle/>
              <a:p>
                <a:pPr marL="0" indent="0">
                  <a:buNone/>
                </a:pPr>
                <a:r>
                  <a:rPr lang="en-US" dirty="0"/>
                  <a:t>Now let’s try something different.  Let’s define a vector for each document, rather than for each term:</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b="0" i="1" smtClean="0">
                              <a:latin typeface="Cambria Math" panose="02040503050406030204" pitchFamily="18" charset="0"/>
                            </a:rPr>
                            <m:t>𝑑</m:t>
                          </m:r>
                        </m:e>
                      </m:acc>
                      <m:r>
                        <a:rPr lang="en-US" i="1">
                          <a:latin typeface="Cambria Math" panose="02040503050406030204" pitchFamily="18" charset="0"/>
                        </a:rPr>
                        <m:t>(</m:t>
                      </m:r>
                      <m:r>
                        <a:rPr lang="en-US" b="0" i="1" smtClean="0">
                          <a:latin typeface="Cambria Math" panose="02040503050406030204" pitchFamily="18" charset="0"/>
                        </a:rPr>
                        <m:t>𝑗</m:t>
                      </m:r>
                      <m:r>
                        <a:rPr lang="en-US" i="1">
                          <a:latin typeface="Cambria Math" panose="02040503050406030204" pitchFamily="18" charset="0"/>
                        </a:rPr>
                        <m:t>)=[</m:t>
                      </m:r>
                      <m:r>
                        <a:rPr lang="en-US" i="1">
                          <a:latin typeface="Cambria Math" panose="02040503050406030204" pitchFamily="18" charset="0"/>
                        </a:rPr>
                        <m:t>𝑡𝑓</m:t>
                      </m:r>
                      <m:r>
                        <a:rPr lang="en-US" i="1">
                          <a:latin typeface="Cambria Math" panose="02040503050406030204" pitchFamily="18" charset="0"/>
                        </a:rPr>
                        <m:t>(1,</m:t>
                      </m:r>
                      <m:r>
                        <a:rPr lang="en-US" b="0" i="1" smtClean="0">
                          <a:latin typeface="Cambria Math" panose="02040503050406030204" pitchFamily="18" charset="0"/>
                        </a:rPr>
                        <m:t>𝑗</m:t>
                      </m:r>
                      <m:r>
                        <a:rPr lang="en-US" i="1">
                          <a:latin typeface="Cambria Math" panose="02040503050406030204" pitchFamily="18" charset="0"/>
                        </a:rPr>
                        <m:t>),…,</m:t>
                      </m:r>
                      <m:r>
                        <a:rPr lang="en-US" i="1">
                          <a:latin typeface="Cambria Math" panose="02040503050406030204" pitchFamily="18" charset="0"/>
                        </a:rPr>
                        <m:t>𝑡𝑓</m:t>
                      </m:r>
                      <m:r>
                        <a:rPr lang="en-US" i="1">
                          <a:latin typeface="Cambria Math" panose="02040503050406030204" pitchFamily="18" charset="0"/>
                        </a:rPr>
                        <m:t>(</m:t>
                      </m:r>
                      <m:r>
                        <a:rPr lang="en-US" b="0" i="1" smtClean="0">
                          <a:latin typeface="Cambria Math" panose="02040503050406030204" pitchFamily="18" charset="0"/>
                        </a:rPr>
                        <m:t>𝑉</m:t>
                      </m:r>
                      <m:r>
                        <a:rPr lang="en-US" i="1">
                          <a:latin typeface="Cambria Math" panose="02040503050406030204" pitchFamily="18" charset="0"/>
                        </a:rPr>
                        <m:t>,</m:t>
                      </m:r>
                      <m:r>
                        <a:rPr lang="en-US" b="0" i="1" smtClean="0">
                          <a:latin typeface="Cambria Math" panose="02040503050406030204" pitchFamily="18" charset="0"/>
                        </a:rPr>
                        <m:t>𝑗</m:t>
                      </m:r>
                      <m:r>
                        <a:rPr lang="en-US" i="1">
                          <a:latin typeface="Cambria Math" panose="02040503050406030204" pitchFamily="18" charset="0"/>
                        </a:rPr>
                        <m:t>)]</m:t>
                      </m:r>
                    </m:oMath>
                  </m:oMathPara>
                </a14:m>
                <a:endParaRPr lang="en-US" dirty="0"/>
              </a:p>
              <a:p>
                <a:pPr marL="0" indent="0">
                  <a:buNone/>
                </a:pPr>
                <a:endParaRPr lang="en-US" dirty="0"/>
              </a:p>
              <a:p>
                <a:pPr marL="0" indent="0">
                  <a:buNone/>
                </a:pPr>
                <a:r>
                  <a:rPr lang="en-US" dirty="0"/>
                  <a:t>Thus, </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b="0" i="1" smtClean="0">
                              <a:latin typeface="Cambria Math" panose="02040503050406030204" pitchFamily="18" charset="0"/>
                            </a:rPr>
                            <m:t>𝑑</m:t>
                          </m:r>
                        </m:e>
                      </m:acc>
                      <m:d>
                        <m:dPr>
                          <m:ctrlPr>
                            <a:rPr lang="en-US" i="1">
                              <a:latin typeface="Cambria Math" panose="02040503050406030204" pitchFamily="18" charset="0"/>
                            </a:rPr>
                          </m:ctrlPr>
                        </m:dPr>
                        <m:e>
                          <m:r>
                            <m:rPr>
                              <m:sty m:val="p"/>
                            </m:rPr>
                            <a:rPr lang="en-US" b="0" i="0" smtClean="0">
                              <a:latin typeface="Cambria Math" panose="02040503050406030204" pitchFamily="18" charset="0"/>
                            </a:rPr>
                            <m:t>H</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1,1,1</m:t>
                          </m:r>
                          <m:r>
                            <a:rPr lang="en-US" b="0" i="1" smtClean="0">
                              <a:latin typeface="Cambria Math" panose="02040503050406030204" pitchFamily="18" charset="0"/>
                            </a:rPr>
                            <m:t>,2,1,1,1,1,1,0,0,0</m:t>
                          </m:r>
                        </m:e>
                      </m:d>
                    </m:oMath>
                  </m:oMathPara>
                </a14:m>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b="0" i="1" smtClean="0">
                              <a:latin typeface="Cambria Math" panose="02040503050406030204" pitchFamily="18" charset="0"/>
                            </a:rPr>
                            <m:t>𝑑</m:t>
                          </m:r>
                        </m:e>
                      </m:acc>
                      <m:r>
                        <a:rPr lang="en-US" i="1">
                          <a:latin typeface="Cambria Math" panose="02040503050406030204" pitchFamily="18" charset="0"/>
                        </a:rPr>
                        <m:t>(</m:t>
                      </m:r>
                      <m:r>
                        <m:rPr>
                          <m:sty m:val="p"/>
                        </m:rPr>
                        <a:rPr lang="en-US" b="0" i="0" smtClean="0">
                          <a:latin typeface="Cambria Math" panose="02040503050406030204" pitchFamily="18" charset="0"/>
                        </a:rPr>
                        <m:t>D</m:t>
                      </m:r>
                      <m:r>
                        <a:rPr lang="en-US" i="1">
                          <a:latin typeface="Cambria Math" panose="02040503050406030204" pitchFamily="18" charset="0"/>
                        </a:rPr>
                        <m:t>)=[1,2,1</m:t>
                      </m:r>
                      <m:r>
                        <a:rPr lang="en-US" b="0" i="1" smtClean="0">
                          <a:latin typeface="Cambria Math" panose="02040503050406030204" pitchFamily="18" charset="0"/>
                        </a:rPr>
                        <m:t>,4,1,0,1,1,1,1,0,0,0</m:t>
                      </m:r>
                      <m:r>
                        <a:rPr lang="en-US" i="1">
                          <a:latin typeface="Cambria Math" panose="02040503050406030204" pitchFamily="18" charset="0"/>
                        </a:rPr>
                        <m:t>]</m:t>
                      </m:r>
                    </m:oMath>
                  </m:oMathPara>
                </a14:m>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b="0" i="1" smtClean="0">
                              <a:latin typeface="Cambria Math" panose="02040503050406030204" pitchFamily="18" charset="0"/>
                            </a:rPr>
                            <m:t>𝑑</m:t>
                          </m:r>
                        </m:e>
                      </m:acc>
                      <m:r>
                        <a:rPr lang="en-US" i="1">
                          <a:latin typeface="Cambria Math" panose="02040503050406030204" pitchFamily="18" charset="0"/>
                        </a:rPr>
                        <m:t>(</m:t>
                      </m:r>
                      <m:r>
                        <m:rPr>
                          <m:sty m:val="p"/>
                        </m:rPr>
                        <a:rPr lang="en-US" b="0" i="0" smtClean="0">
                          <a:latin typeface="Cambria Math" panose="02040503050406030204" pitchFamily="18" charset="0"/>
                        </a:rPr>
                        <m:t>C</m:t>
                      </m:r>
                      <m:r>
                        <a:rPr lang="en-US" i="1">
                          <a:latin typeface="Cambria Math" panose="02040503050406030204" pitchFamily="18" charset="0"/>
                        </a:rPr>
                        <m:t>)=[1,</m:t>
                      </m:r>
                      <m:r>
                        <a:rPr lang="en-US" b="0" i="1" smtClean="0">
                          <a:latin typeface="Cambria Math" panose="02040503050406030204" pitchFamily="18" charset="0"/>
                        </a:rPr>
                        <m:t>0</m:t>
                      </m:r>
                      <m:r>
                        <a:rPr lang="en-US" i="1">
                          <a:latin typeface="Cambria Math" panose="02040503050406030204" pitchFamily="18" charset="0"/>
                        </a:rPr>
                        <m:t>,</m:t>
                      </m:r>
                      <m:r>
                        <a:rPr lang="en-US" b="0" i="1" smtClean="0">
                          <a:latin typeface="Cambria Math" panose="02040503050406030204" pitchFamily="18" charset="0"/>
                        </a:rPr>
                        <m:t>2,1,1,0,0,0,0,0,1,1,1</m:t>
                      </m:r>
                      <m:r>
                        <a:rPr lang="en-US" i="1">
                          <a:latin typeface="Cambria Math" panose="02040503050406030204" pitchFamily="18" charset="0"/>
                        </a:rPr>
                        <m:t>]</m:t>
                      </m:r>
                    </m:oMath>
                  </m:oMathPara>
                </a14:m>
                <a:endParaRPr lang="en-US" dirty="0"/>
              </a:p>
              <a:p>
                <a:pPr marL="0" indent="0">
                  <a:buNone/>
                </a:pPr>
                <a:endParaRPr lang="en-US" dirty="0"/>
              </a:p>
            </p:txBody>
          </p:sp>
        </mc:Choice>
        <mc:Fallback xmlns="">
          <p:sp>
            <p:nvSpPr>
              <p:cNvPr id="4" name="Content Placeholder 3">
                <a:extLst>
                  <a:ext uri="{FF2B5EF4-FFF2-40B4-BE49-F238E27FC236}">
                    <a16:creationId xmlns:a16="http://schemas.microsoft.com/office/drawing/2014/main" id="{5E93F49B-537A-824C-B6CC-A09871B3AC55}"/>
                  </a:ext>
                </a:extLst>
              </p:cNvPr>
              <p:cNvSpPr>
                <a:spLocks noGrp="1" noRot="1" noChangeAspect="1" noMove="1" noResize="1" noEditPoints="1" noAdjustHandles="1" noChangeArrowheads="1" noChangeShapeType="1" noTextEdit="1"/>
              </p:cNvSpPr>
              <p:nvPr>
                <p:ph sz="half" idx="1"/>
              </p:nvPr>
            </p:nvSpPr>
            <p:spPr>
              <a:xfrm>
                <a:off x="291935" y="1092529"/>
                <a:ext cx="5727866" cy="5595052"/>
              </a:xfrm>
              <a:blipFill>
                <a:blip r:embed="rId2"/>
                <a:stretch>
                  <a:fillRect l="-1770" t="-2036"/>
                </a:stretch>
              </a:blipFill>
            </p:spPr>
            <p:txBody>
              <a:bodyPr/>
              <a:lstStyle/>
              <a:p>
                <a:r>
                  <a:rPr lang="en-US">
                    <a:noFill/>
                  </a:rPr>
                  <a:t> </a:t>
                </a:r>
              </a:p>
            </p:txBody>
          </p:sp>
        </mc:Fallback>
      </mc:AlternateContent>
    </p:spTree>
    <p:extLst>
      <p:ext uri="{BB962C8B-B14F-4D97-AF65-F5344CB8AC3E}">
        <p14:creationId xmlns:p14="http://schemas.microsoft.com/office/powerpoint/2010/main" val="1951508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BE4A-E7A5-644E-9911-B08924FC3B6E}"/>
              </a:ext>
            </a:extLst>
          </p:cNvPr>
          <p:cNvSpPr>
            <a:spLocks noGrp="1"/>
          </p:cNvSpPr>
          <p:nvPr>
            <p:ph type="title"/>
          </p:nvPr>
        </p:nvSpPr>
        <p:spPr>
          <a:xfrm>
            <a:off x="185060" y="127618"/>
            <a:ext cx="6500751" cy="964911"/>
          </a:xfrm>
        </p:spPr>
        <p:txBody>
          <a:bodyPr/>
          <a:lstStyle/>
          <a:p>
            <a:r>
              <a:rPr lang="en-US" dirty="0"/>
              <a:t>information retrieval</a:t>
            </a:r>
          </a:p>
        </p:txBody>
      </p:sp>
      <p:graphicFrame>
        <p:nvGraphicFramePr>
          <p:cNvPr id="6" name="Content Placeholder 5">
            <a:extLst>
              <a:ext uri="{FF2B5EF4-FFF2-40B4-BE49-F238E27FC236}">
                <a16:creationId xmlns:a16="http://schemas.microsoft.com/office/drawing/2014/main" id="{2C772DA8-E510-5347-BA77-A66A599BD106}"/>
              </a:ext>
            </a:extLst>
          </p:cNvPr>
          <p:cNvGraphicFramePr>
            <a:graphicFrameLocks noGrp="1"/>
          </p:cNvGraphicFramePr>
          <p:nvPr>
            <p:ph sz="half" idx="2"/>
            <p:extLst>
              <p:ext uri="{D42A27DB-BD31-4B8C-83A1-F6EECF244321}">
                <p14:modId xmlns:p14="http://schemas.microsoft.com/office/powerpoint/2010/main" val="2693979305"/>
              </p:ext>
            </p:extLst>
          </p:nvPr>
        </p:nvGraphicFramePr>
        <p:xfrm>
          <a:off x="6172200" y="1124981"/>
          <a:ext cx="5486400" cy="55626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1489596350"/>
                    </a:ext>
                  </a:extLst>
                </a:gridCol>
                <a:gridCol w="1371600">
                  <a:extLst>
                    <a:ext uri="{9D8B030D-6E8A-4147-A177-3AD203B41FA5}">
                      <a16:colId xmlns:a16="http://schemas.microsoft.com/office/drawing/2014/main" val="3920759424"/>
                    </a:ext>
                  </a:extLst>
                </a:gridCol>
                <a:gridCol w="1371600">
                  <a:extLst>
                    <a:ext uri="{9D8B030D-6E8A-4147-A177-3AD203B41FA5}">
                      <a16:colId xmlns:a16="http://schemas.microsoft.com/office/drawing/2014/main" val="766801029"/>
                    </a:ext>
                  </a:extLst>
                </a:gridCol>
                <a:gridCol w="1371600">
                  <a:extLst>
                    <a:ext uri="{9D8B030D-6E8A-4147-A177-3AD203B41FA5}">
                      <a16:colId xmlns:a16="http://schemas.microsoft.com/office/drawing/2014/main" val="710773003"/>
                    </a:ext>
                  </a:extLst>
                </a:gridCol>
              </a:tblGrid>
              <a:tr h="370840">
                <a:tc>
                  <a:txBody>
                    <a:bodyPr/>
                    <a:lstStyle/>
                    <a:p>
                      <a:pPr algn="ctr"/>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3">
                  <a:txBody>
                    <a:bodyPr/>
                    <a:lstStyle/>
                    <a:p>
                      <a:pPr algn="ctr"/>
                      <a:r>
                        <a:rPr lang="en-US" dirty="0"/>
                        <a:t>document</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en-US"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977012814"/>
                  </a:ext>
                </a:extLst>
              </a:tr>
              <a:tr h="370840">
                <a:tc>
                  <a:txBody>
                    <a:bodyPr/>
                    <a:lstStyle/>
                    <a:p>
                      <a:pPr algn="ctr"/>
                      <a:r>
                        <a:rPr lang="en-US" dirty="0">
                          <a:solidFill>
                            <a:schemeClr val="bg1"/>
                          </a:solidFill>
                        </a:rPr>
                        <a:t>term</a:t>
                      </a:r>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dirty="0">
                          <a:solidFill>
                            <a:schemeClr val="bg1"/>
                          </a:solidFill>
                        </a:rPr>
                        <a:t>Hogwarts</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dirty="0">
                          <a:solidFill>
                            <a:schemeClr val="bg1"/>
                          </a:solidFill>
                        </a:rPr>
                        <a:t>Dumbledore</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dirty="0">
                          <a:solidFill>
                            <a:schemeClr val="bg1"/>
                          </a:solidFill>
                        </a:rPr>
                        <a:t>Collinwood</a:t>
                      </a:r>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792307546"/>
                  </a:ext>
                </a:extLst>
              </a:tr>
              <a:tr h="370840">
                <a:tc>
                  <a:txBody>
                    <a:bodyPr/>
                    <a:lstStyle/>
                    <a:p>
                      <a:pPr algn="ctr"/>
                      <a:r>
                        <a:rPr lang="en-US" dirty="0"/>
                        <a:t>a</a:t>
                      </a:r>
                    </a:p>
                  </a:txBody>
                  <a:tcPr>
                    <a:lnT w="12700" cap="flat" cmpd="sng" algn="ctr">
                      <a:solidFill>
                        <a:schemeClr val="tx1"/>
                      </a:solidFill>
                      <a:prstDash val="solid"/>
                      <a:round/>
                      <a:headEnd type="none" w="med" len="med"/>
                      <a:tailEnd type="none" w="med" len="med"/>
                    </a:lnT>
                  </a:tcPr>
                </a:tc>
                <a:tc>
                  <a:txBody>
                    <a:bodyPr/>
                    <a:lstStyle/>
                    <a:p>
                      <a:pPr algn="ctr"/>
                      <a:r>
                        <a:rPr lang="en-US" dirty="0"/>
                        <a:t>1</a:t>
                      </a:r>
                    </a:p>
                  </a:txBody>
                  <a:tcPr>
                    <a:lnT w="12700" cap="flat" cmpd="sng" algn="ctr">
                      <a:solidFill>
                        <a:schemeClr val="tx1"/>
                      </a:solidFill>
                      <a:prstDash val="solid"/>
                      <a:round/>
                      <a:headEnd type="none" w="med" len="med"/>
                      <a:tailEnd type="none" w="med" len="med"/>
                    </a:lnT>
                  </a:tcPr>
                </a:tc>
                <a:tc>
                  <a:txBody>
                    <a:bodyPr/>
                    <a:lstStyle/>
                    <a:p>
                      <a:pPr algn="ctr"/>
                      <a:r>
                        <a:rPr lang="en-US" dirty="0"/>
                        <a:t>1</a:t>
                      </a:r>
                    </a:p>
                  </a:txBody>
                  <a:tcPr>
                    <a:lnT w="12700" cap="flat" cmpd="sng" algn="ctr">
                      <a:solidFill>
                        <a:schemeClr val="tx1"/>
                      </a:solidFill>
                      <a:prstDash val="solid"/>
                      <a:round/>
                      <a:headEnd type="none" w="med" len="med"/>
                      <a:tailEnd type="none" w="med" len="med"/>
                    </a:lnT>
                  </a:tcPr>
                </a:tc>
                <a:tc>
                  <a:txBody>
                    <a:bodyPr/>
                    <a:lstStyle/>
                    <a:p>
                      <a:pPr algn="ctr"/>
                      <a:r>
                        <a:rPr lang="en-US" dirty="0"/>
                        <a:t>1</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46303001"/>
                  </a:ext>
                </a:extLst>
              </a:tr>
              <a:tr h="370840">
                <a:tc>
                  <a:txBody>
                    <a:bodyPr/>
                    <a:lstStyle/>
                    <a:p>
                      <a:pPr algn="ctr"/>
                      <a:r>
                        <a:rPr lang="en-US" dirty="0"/>
                        <a:t>of</a:t>
                      </a:r>
                    </a:p>
                  </a:txBody>
                  <a:tcPr/>
                </a:tc>
                <a:tc>
                  <a:txBody>
                    <a:bodyPr/>
                    <a:lstStyle/>
                    <a:p>
                      <a:pPr algn="ctr"/>
                      <a:r>
                        <a:rPr lang="en-US" dirty="0"/>
                        <a:t>1</a:t>
                      </a:r>
                    </a:p>
                  </a:txBody>
                  <a:tcPr/>
                </a:tc>
                <a:tc>
                  <a:txBody>
                    <a:bodyPr/>
                    <a:lstStyle/>
                    <a:p>
                      <a:pPr algn="ctr"/>
                      <a:r>
                        <a:rPr lang="en-US" dirty="0"/>
                        <a:t>2</a:t>
                      </a:r>
                    </a:p>
                  </a:txBody>
                  <a:tcPr/>
                </a:tc>
                <a:tc>
                  <a:txBody>
                    <a:bodyPr/>
                    <a:lstStyle/>
                    <a:p>
                      <a:pPr algn="ctr"/>
                      <a:endParaRPr lang="en-US" dirty="0"/>
                    </a:p>
                  </a:txBody>
                  <a:tcPr/>
                </a:tc>
                <a:extLst>
                  <a:ext uri="{0D108BD9-81ED-4DB2-BD59-A6C34878D82A}">
                    <a16:rowId xmlns:a16="http://schemas.microsoft.com/office/drawing/2014/main" val="2923939021"/>
                  </a:ext>
                </a:extLst>
              </a:tr>
              <a:tr h="370840">
                <a:tc>
                  <a:txBody>
                    <a:bodyPr/>
                    <a:lstStyle/>
                    <a:p>
                      <a:pPr algn="ctr"/>
                      <a:r>
                        <a:rPr lang="en-US" dirty="0"/>
                        <a:t>in</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2</a:t>
                      </a:r>
                    </a:p>
                  </a:txBody>
                  <a:tcPr/>
                </a:tc>
                <a:extLst>
                  <a:ext uri="{0D108BD9-81ED-4DB2-BD59-A6C34878D82A}">
                    <a16:rowId xmlns:a16="http://schemas.microsoft.com/office/drawing/2014/main" val="4137224759"/>
                  </a:ext>
                </a:extLst>
              </a:tr>
              <a:tr h="370840">
                <a:tc>
                  <a:txBody>
                    <a:bodyPr/>
                    <a:lstStyle/>
                    <a:p>
                      <a:pPr algn="ctr"/>
                      <a:r>
                        <a:rPr lang="en-US" dirty="0"/>
                        <a:t>is</a:t>
                      </a:r>
                    </a:p>
                  </a:txBody>
                  <a:tcPr/>
                </a:tc>
                <a:tc>
                  <a:txBody>
                    <a:bodyPr/>
                    <a:lstStyle/>
                    <a:p>
                      <a:pPr algn="ctr"/>
                      <a:r>
                        <a:rPr lang="en-US" dirty="0"/>
                        <a:t>2</a:t>
                      </a:r>
                    </a:p>
                  </a:txBody>
                  <a:tcPr/>
                </a:tc>
                <a:tc>
                  <a:txBody>
                    <a:bodyPr/>
                    <a:lstStyle/>
                    <a:p>
                      <a:pPr algn="ctr"/>
                      <a:r>
                        <a:rPr lang="en-US" dirty="0"/>
                        <a:t>4</a:t>
                      </a:r>
                    </a:p>
                  </a:txBody>
                  <a:tcPr/>
                </a:tc>
                <a:tc>
                  <a:txBody>
                    <a:bodyPr/>
                    <a:lstStyle/>
                    <a:p>
                      <a:pPr algn="ctr"/>
                      <a:r>
                        <a:rPr lang="en-US" dirty="0"/>
                        <a:t>1</a:t>
                      </a:r>
                    </a:p>
                  </a:txBody>
                  <a:tcPr/>
                </a:tc>
                <a:extLst>
                  <a:ext uri="{0D108BD9-81ED-4DB2-BD59-A6C34878D82A}">
                    <a16:rowId xmlns:a16="http://schemas.microsoft.com/office/drawing/2014/main" val="536809839"/>
                  </a:ext>
                </a:extLst>
              </a:tr>
              <a:tr h="370840">
                <a:tc>
                  <a:txBody>
                    <a:bodyPr/>
                    <a:lstStyle/>
                    <a:p>
                      <a:pPr algn="ctr"/>
                      <a:r>
                        <a:rPr lang="en-US" dirty="0"/>
                        <a:t>fictional</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943940576"/>
                  </a:ext>
                </a:extLst>
              </a:tr>
              <a:tr h="370840">
                <a:tc>
                  <a:txBody>
                    <a:bodyPr/>
                    <a:lstStyle/>
                    <a:p>
                      <a:pPr algn="ctr"/>
                      <a:r>
                        <a:rPr lang="en-US" dirty="0"/>
                        <a:t>school</a:t>
                      </a:r>
                    </a:p>
                  </a:txBody>
                  <a:tcPr/>
                </a:tc>
                <a:tc>
                  <a:txBody>
                    <a:bodyPr/>
                    <a:lstStyle/>
                    <a:p>
                      <a:pPr algn="ctr"/>
                      <a:r>
                        <a:rPr lang="en-US" dirty="0"/>
                        <a:t>1</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593007300"/>
                  </a:ext>
                </a:extLst>
              </a:tr>
              <a:tr h="370840">
                <a:tc>
                  <a:txBody>
                    <a:bodyPr/>
                    <a:lstStyle/>
                    <a:p>
                      <a:pPr algn="ctr"/>
                      <a:r>
                        <a:rPr lang="en-US" dirty="0" err="1"/>
                        <a:t>rowling’s</a:t>
                      </a:r>
                      <a:endParaRPr lang="en-US" dirty="0"/>
                    </a:p>
                  </a:txBody>
                  <a:tcPr/>
                </a:tc>
                <a:tc>
                  <a:txBody>
                    <a:bodyPr/>
                    <a:lstStyle/>
                    <a:p>
                      <a:pPr algn="ctr"/>
                      <a:r>
                        <a:rPr lang="en-US" dirty="0"/>
                        <a:t>1</a:t>
                      </a:r>
                    </a:p>
                  </a:txBody>
                  <a:tcPr/>
                </a:tc>
                <a:tc>
                  <a:txBody>
                    <a:bodyPr/>
                    <a:lstStyle/>
                    <a:p>
                      <a:pPr algn="ctr"/>
                      <a:r>
                        <a:rPr lang="en-US" dirty="0"/>
                        <a:t>1</a:t>
                      </a:r>
                    </a:p>
                  </a:txBody>
                  <a:tcPr/>
                </a:tc>
                <a:tc>
                  <a:txBody>
                    <a:bodyPr/>
                    <a:lstStyle/>
                    <a:p>
                      <a:pPr algn="ctr"/>
                      <a:endParaRPr lang="en-US" dirty="0"/>
                    </a:p>
                  </a:txBody>
                  <a:tcPr/>
                </a:tc>
                <a:extLst>
                  <a:ext uri="{0D108BD9-81ED-4DB2-BD59-A6C34878D82A}">
                    <a16:rowId xmlns:a16="http://schemas.microsoft.com/office/drawing/2014/main" val="414336034"/>
                  </a:ext>
                </a:extLst>
              </a:tr>
              <a:tr h="370840">
                <a:tc>
                  <a:txBody>
                    <a:bodyPr/>
                    <a:lstStyle/>
                    <a:p>
                      <a:pPr algn="ctr"/>
                      <a:r>
                        <a:rPr lang="en-US" dirty="0"/>
                        <a:t>harry</a:t>
                      </a:r>
                    </a:p>
                  </a:txBody>
                  <a:tcPr/>
                </a:tc>
                <a:tc>
                  <a:txBody>
                    <a:bodyPr/>
                    <a:lstStyle/>
                    <a:p>
                      <a:pPr algn="ctr"/>
                      <a:r>
                        <a:rPr lang="en-US" dirty="0"/>
                        <a:t>1</a:t>
                      </a:r>
                    </a:p>
                  </a:txBody>
                  <a:tcPr/>
                </a:tc>
                <a:tc>
                  <a:txBody>
                    <a:bodyPr/>
                    <a:lstStyle/>
                    <a:p>
                      <a:pPr algn="ctr"/>
                      <a:r>
                        <a:rPr lang="en-US" dirty="0"/>
                        <a:t>1</a:t>
                      </a:r>
                    </a:p>
                  </a:txBody>
                  <a:tcPr/>
                </a:tc>
                <a:tc>
                  <a:txBody>
                    <a:bodyPr/>
                    <a:lstStyle/>
                    <a:p>
                      <a:pPr algn="ctr"/>
                      <a:endParaRPr lang="en-US" dirty="0"/>
                    </a:p>
                  </a:txBody>
                  <a:tcPr/>
                </a:tc>
                <a:extLst>
                  <a:ext uri="{0D108BD9-81ED-4DB2-BD59-A6C34878D82A}">
                    <a16:rowId xmlns:a16="http://schemas.microsoft.com/office/drawing/2014/main" val="1653905525"/>
                  </a:ext>
                </a:extLst>
              </a:tr>
              <a:tr h="370840">
                <a:tc>
                  <a:txBody>
                    <a:bodyPr/>
                    <a:lstStyle/>
                    <a:p>
                      <a:pPr algn="ctr"/>
                      <a:r>
                        <a:rPr lang="en-US" dirty="0"/>
                        <a:t>potter</a:t>
                      </a:r>
                    </a:p>
                  </a:txBody>
                  <a:tcPr/>
                </a:tc>
                <a:tc>
                  <a:txBody>
                    <a:bodyPr/>
                    <a:lstStyle/>
                    <a:p>
                      <a:pPr algn="ctr"/>
                      <a:r>
                        <a:rPr lang="en-US" dirty="0"/>
                        <a:t>1</a:t>
                      </a:r>
                    </a:p>
                  </a:txBody>
                  <a:tcPr/>
                </a:tc>
                <a:tc>
                  <a:txBody>
                    <a:bodyPr/>
                    <a:lstStyle/>
                    <a:p>
                      <a:pPr algn="ctr"/>
                      <a:r>
                        <a:rPr lang="en-US" dirty="0"/>
                        <a:t>1</a:t>
                      </a:r>
                    </a:p>
                  </a:txBody>
                  <a:tcPr/>
                </a:tc>
                <a:tc>
                  <a:txBody>
                    <a:bodyPr/>
                    <a:lstStyle/>
                    <a:p>
                      <a:pPr algn="ctr"/>
                      <a:endParaRPr lang="en-US" dirty="0"/>
                    </a:p>
                  </a:txBody>
                  <a:tcPr/>
                </a:tc>
                <a:extLst>
                  <a:ext uri="{0D108BD9-81ED-4DB2-BD59-A6C34878D82A}">
                    <a16:rowId xmlns:a16="http://schemas.microsoft.com/office/drawing/2014/main" val="394146620"/>
                  </a:ext>
                </a:extLst>
              </a:tr>
              <a:tr h="370840">
                <a:tc>
                  <a:txBody>
                    <a:bodyPr/>
                    <a:lstStyle/>
                    <a:p>
                      <a:pPr algn="ctr"/>
                      <a:r>
                        <a:rPr lang="en-US" dirty="0"/>
                        <a:t>series</a:t>
                      </a:r>
                    </a:p>
                  </a:txBody>
                  <a:tcPr/>
                </a:tc>
                <a:tc>
                  <a:txBody>
                    <a:bodyPr/>
                    <a:lstStyle/>
                    <a:p>
                      <a:pPr algn="ctr"/>
                      <a:r>
                        <a:rPr lang="en-US" dirty="0"/>
                        <a:t>1</a:t>
                      </a:r>
                    </a:p>
                  </a:txBody>
                  <a:tcPr/>
                </a:tc>
                <a:tc>
                  <a:txBody>
                    <a:bodyPr/>
                    <a:lstStyle/>
                    <a:p>
                      <a:pPr algn="ctr"/>
                      <a:r>
                        <a:rPr lang="en-US" dirty="0"/>
                        <a:t>1</a:t>
                      </a:r>
                    </a:p>
                  </a:txBody>
                  <a:tcPr/>
                </a:tc>
                <a:tc>
                  <a:txBody>
                    <a:bodyPr/>
                    <a:lstStyle/>
                    <a:p>
                      <a:pPr algn="ctr"/>
                      <a:endParaRPr lang="en-US" dirty="0"/>
                    </a:p>
                  </a:txBody>
                  <a:tcPr/>
                </a:tc>
                <a:extLst>
                  <a:ext uri="{0D108BD9-81ED-4DB2-BD59-A6C34878D82A}">
                    <a16:rowId xmlns:a16="http://schemas.microsoft.com/office/drawing/2014/main" val="910368083"/>
                  </a:ext>
                </a:extLst>
              </a:tr>
              <a:tr h="370840">
                <a:tc>
                  <a:txBody>
                    <a:bodyPr/>
                    <a:lstStyle/>
                    <a:p>
                      <a:pPr algn="ctr"/>
                      <a:r>
                        <a:rPr lang="en-US" dirty="0"/>
                        <a:t>house</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1</a:t>
                      </a:r>
                    </a:p>
                  </a:txBody>
                  <a:tcPr/>
                </a:tc>
                <a:extLst>
                  <a:ext uri="{0D108BD9-81ED-4DB2-BD59-A6C34878D82A}">
                    <a16:rowId xmlns:a16="http://schemas.microsoft.com/office/drawing/2014/main" val="3814546656"/>
                  </a:ext>
                </a:extLst>
              </a:tr>
              <a:tr h="370840">
                <a:tc>
                  <a:txBody>
                    <a:bodyPr/>
                    <a:lstStyle/>
                    <a:p>
                      <a:pPr algn="ctr"/>
                      <a:r>
                        <a:rPr lang="en-US" dirty="0"/>
                        <a:t>featured</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1</a:t>
                      </a:r>
                    </a:p>
                  </a:txBody>
                  <a:tcPr/>
                </a:tc>
                <a:extLst>
                  <a:ext uri="{0D108BD9-81ED-4DB2-BD59-A6C34878D82A}">
                    <a16:rowId xmlns:a16="http://schemas.microsoft.com/office/drawing/2014/main" val="1533754993"/>
                  </a:ext>
                </a:extLst>
              </a:tr>
              <a:tr h="370840">
                <a:tc>
                  <a:txBody>
                    <a:bodyPr/>
                    <a:lstStyle/>
                    <a:p>
                      <a:pPr algn="ctr"/>
                      <a:r>
                        <a:rPr lang="en-US" dirty="0"/>
                        <a:t>gothic</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1</a:t>
                      </a:r>
                    </a:p>
                  </a:txBody>
                  <a:tcPr/>
                </a:tc>
                <a:extLst>
                  <a:ext uri="{0D108BD9-81ED-4DB2-BD59-A6C34878D82A}">
                    <a16:rowId xmlns:a16="http://schemas.microsoft.com/office/drawing/2014/main" val="2439478129"/>
                  </a:ext>
                </a:extLst>
              </a:tr>
            </a:tbl>
          </a:graphicData>
        </a:graphic>
      </p:graphicFrame>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5E93F49B-537A-824C-B6CC-A09871B3AC55}"/>
                  </a:ext>
                </a:extLst>
              </p:cNvPr>
              <p:cNvSpPr>
                <a:spLocks noGrp="1"/>
              </p:cNvSpPr>
              <p:nvPr>
                <p:ph sz="half" idx="1"/>
              </p:nvPr>
            </p:nvSpPr>
            <p:spPr>
              <a:xfrm>
                <a:off x="291935" y="1092529"/>
                <a:ext cx="5727866" cy="5595052"/>
              </a:xfrm>
            </p:spPr>
            <p:txBody>
              <a:bodyPr>
                <a:normAutofit fontScale="70000" lnSpcReduction="20000"/>
              </a:bodyPr>
              <a:lstStyle/>
              <a:p>
                <a:pPr marL="0" indent="0">
                  <a:buNone/>
                </a:pPr>
                <a:r>
                  <a:rPr lang="en-US" dirty="0"/>
                  <a:t>Document vectors are useful because they allow us to retrieve a document, based on the degree to which it matches a query. For example, the query:</a:t>
                </a:r>
              </a:p>
              <a:p>
                <a:pPr marL="0" indent="0" algn="ctr">
                  <a:buNone/>
                </a:pPr>
                <a:r>
                  <a:rPr lang="en-US" dirty="0"/>
                  <a:t>“What school did Harry Potter attend?”</a:t>
                </a:r>
              </a:p>
              <a:p>
                <a:pPr marL="0" indent="0">
                  <a:buNone/>
                </a:pPr>
                <a:r>
                  <a:rPr lang="en-US" dirty="0"/>
                  <a:t>…can be written as a query vector: </a:t>
                </a:r>
              </a:p>
              <a:p>
                <a:pPr marL="0" indent="0">
                  <a:buNone/>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b="0" i="1" smtClean="0">
                              <a:latin typeface="Cambria Math" panose="02040503050406030204" pitchFamily="18" charset="0"/>
                            </a:rPr>
                            <m:t>𝑞</m:t>
                          </m:r>
                        </m:e>
                      </m:acc>
                      <m:r>
                        <a:rPr lang="en-US" i="1">
                          <a:latin typeface="Cambria Math" panose="02040503050406030204" pitchFamily="18" charset="0"/>
                        </a:rPr>
                        <m:t>=[</m:t>
                      </m:r>
                      <m:r>
                        <a:rPr lang="en-US" i="1" smtClean="0">
                          <a:latin typeface="Cambria Math" panose="02040503050406030204" pitchFamily="18" charset="0"/>
                        </a:rPr>
                        <m:t>0</m:t>
                      </m:r>
                      <m:r>
                        <a:rPr lang="en-US" b="0" i="1" smtClean="0">
                          <a:latin typeface="Cambria Math" panose="02040503050406030204" pitchFamily="18" charset="0"/>
                        </a:rPr>
                        <m:t>,0,0,0,0,1,0,1,1,0,0,0,0</m:t>
                      </m:r>
                      <m:r>
                        <a:rPr lang="en-US" i="1">
                          <a:latin typeface="Cambria Math" panose="02040503050406030204" pitchFamily="18" charset="0"/>
                        </a:rPr>
                        <m:t>]</m:t>
                      </m:r>
                    </m:oMath>
                  </m:oMathPara>
                </a14:m>
                <a:endParaRPr lang="en-US" dirty="0"/>
              </a:p>
              <a:p>
                <a:pPr marL="0" indent="0">
                  <a:buNone/>
                </a:pPr>
                <a:endParaRPr lang="en-US" dirty="0"/>
              </a:p>
              <a:p>
                <a:pPr marL="0" indent="0">
                  <a:buNone/>
                </a:pPr>
                <a:r>
                  <a:rPr lang="en-US" dirty="0"/>
                  <a:t>We can sometimes find the most relevant document using cosine distance: </a:t>
                </a:r>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acc>
                            <m:accPr>
                              <m:chr m:val="⃗"/>
                              <m:ctrlPr>
                                <a:rPr lang="en-US" i="1">
                                  <a:latin typeface="Cambria Math" panose="02040503050406030204" pitchFamily="18" charset="0"/>
                                </a:rPr>
                              </m:ctrlPr>
                            </m:accPr>
                            <m:e>
                              <m:r>
                                <a:rPr lang="en-US" i="1">
                                  <a:latin typeface="Cambria Math" panose="02040503050406030204" pitchFamily="18" charset="0"/>
                                </a:rPr>
                                <m:t>𝑞</m:t>
                              </m:r>
                            </m:e>
                          </m:acc>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𝑑</m:t>
                              </m:r>
                            </m:e>
                          </m:acc>
                          <m:d>
                            <m:dPr>
                              <m:ctrlPr>
                                <a:rPr lang="en-US" i="1">
                                  <a:latin typeface="Cambria Math" panose="02040503050406030204" pitchFamily="18" charset="0"/>
                                </a:rPr>
                              </m:ctrlPr>
                            </m:dPr>
                            <m:e>
                              <m:r>
                                <m:rPr>
                                  <m:sty m:val="p"/>
                                </m:rPr>
                                <a:rPr lang="en-US">
                                  <a:latin typeface="Cambria Math" panose="02040503050406030204" pitchFamily="18" charset="0"/>
                                </a:rPr>
                                <m:t>H</m:t>
                              </m:r>
                            </m:e>
                          </m:d>
                        </m:num>
                        <m:den>
                          <m:d>
                            <m:dPr>
                              <m:begChr m:val="|"/>
                              <m:endChr m:val="|"/>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𝑞</m:t>
                                  </m:r>
                                </m:e>
                              </m:acc>
                            </m:e>
                          </m:d>
                          <m:d>
                            <m:dPr>
                              <m:begChr m:val="|"/>
                              <m:endChr m:val="|"/>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𝑑</m:t>
                                  </m:r>
                                </m:e>
                              </m:acc>
                              <m:d>
                                <m:dPr>
                                  <m:ctrlPr>
                                    <a:rPr lang="en-US" i="1">
                                      <a:latin typeface="Cambria Math" panose="02040503050406030204" pitchFamily="18" charset="0"/>
                                    </a:rPr>
                                  </m:ctrlPr>
                                </m:dPr>
                                <m:e>
                                  <m:r>
                                    <m:rPr>
                                      <m:sty m:val="p"/>
                                    </m:rPr>
                                    <a:rPr lang="en-US">
                                      <a:latin typeface="Cambria Math" panose="02040503050406030204" pitchFamily="18" charset="0"/>
                                    </a:rPr>
                                    <m:t>H</m:t>
                                  </m:r>
                                </m:e>
                              </m:d>
                            </m:e>
                          </m:d>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3</m:t>
                              </m:r>
                            </m:e>
                          </m:rad>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13</m:t>
                              </m:r>
                            </m:e>
                          </m:rad>
                        </m:den>
                      </m:f>
                      <m:r>
                        <a:rPr lang="en-US" b="0" i="1" smtClean="0">
                          <a:latin typeface="Cambria Math" panose="02040503050406030204" pitchFamily="18" charset="0"/>
                        </a:rPr>
                        <m:t>=0.48</m:t>
                      </m:r>
                    </m:oMath>
                  </m:oMathPara>
                </a14:m>
                <a:endParaRPr lang="en-US" i="1" dirty="0">
                  <a:latin typeface="Cambria Math" panose="02040503050406030204" pitchFamily="18" charset="0"/>
                </a:endParaRPr>
              </a:p>
              <a:p>
                <a:pPr marL="0" indent="0">
                  <a:buNone/>
                </a:pPr>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acc>
                            <m:accPr>
                              <m:chr m:val="⃗"/>
                              <m:ctrlPr>
                                <a:rPr lang="en-US" i="1">
                                  <a:latin typeface="Cambria Math" panose="02040503050406030204" pitchFamily="18" charset="0"/>
                                </a:rPr>
                              </m:ctrlPr>
                            </m:accPr>
                            <m:e>
                              <m:r>
                                <a:rPr lang="en-US" i="1">
                                  <a:latin typeface="Cambria Math" panose="02040503050406030204" pitchFamily="18" charset="0"/>
                                </a:rPr>
                                <m:t>𝑞</m:t>
                              </m:r>
                            </m:e>
                          </m:acc>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𝑑</m:t>
                              </m:r>
                            </m:e>
                          </m:acc>
                          <m:d>
                            <m:dPr>
                              <m:ctrlPr>
                                <a:rPr lang="en-US" i="1">
                                  <a:latin typeface="Cambria Math" panose="02040503050406030204" pitchFamily="18" charset="0"/>
                                </a:rPr>
                              </m:ctrlPr>
                            </m:dPr>
                            <m:e>
                              <m:r>
                                <m:rPr>
                                  <m:sty m:val="p"/>
                                </m:rPr>
                                <a:rPr lang="en-US" b="0" i="0" smtClean="0">
                                  <a:latin typeface="Cambria Math" panose="02040503050406030204" pitchFamily="18" charset="0"/>
                                </a:rPr>
                                <m:t>D</m:t>
                              </m:r>
                            </m:e>
                          </m:d>
                        </m:num>
                        <m:den>
                          <m:d>
                            <m:dPr>
                              <m:begChr m:val="|"/>
                              <m:endChr m:val="|"/>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𝑞</m:t>
                                  </m:r>
                                </m:e>
                              </m:acc>
                            </m:e>
                          </m:d>
                          <m:d>
                            <m:dPr>
                              <m:begChr m:val="|"/>
                              <m:endChr m:val="|"/>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𝑑</m:t>
                                  </m:r>
                                </m:e>
                              </m:acc>
                              <m:d>
                                <m:dPr>
                                  <m:ctrlPr>
                                    <a:rPr lang="en-US" i="1">
                                      <a:latin typeface="Cambria Math" panose="02040503050406030204" pitchFamily="18" charset="0"/>
                                    </a:rPr>
                                  </m:ctrlPr>
                                </m:dPr>
                                <m:e>
                                  <m:r>
                                    <m:rPr>
                                      <m:sty m:val="p"/>
                                    </m:rPr>
                                    <a:rPr lang="en-US" b="0" i="0" smtClean="0">
                                      <a:latin typeface="Cambria Math" panose="02040503050406030204" pitchFamily="18" charset="0"/>
                                    </a:rPr>
                                    <m:t>D</m:t>
                                  </m:r>
                                </m:e>
                              </m:d>
                            </m:e>
                          </m:d>
                        </m:den>
                      </m:f>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2</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3</m:t>
                              </m:r>
                            </m:e>
                          </m:rad>
                          <m:rad>
                            <m:radPr>
                              <m:degHide m:val="on"/>
                              <m:ctrlPr>
                                <a:rPr lang="en-US" i="1">
                                  <a:latin typeface="Cambria Math" panose="02040503050406030204" pitchFamily="18" charset="0"/>
                                </a:rPr>
                              </m:ctrlPr>
                            </m:radPr>
                            <m:deg/>
                            <m:e>
                              <m:r>
                                <a:rPr lang="en-US" b="0" i="1" smtClean="0">
                                  <a:latin typeface="Cambria Math" panose="02040503050406030204" pitchFamily="18" charset="0"/>
                                </a:rPr>
                                <m:t>27</m:t>
                              </m:r>
                            </m:e>
                          </m:rad>
                        </m:den>
                      </m:f>
                      <m:r>
                        <a:rPr lang="en-US" b="0" i="1" smtClean="0">
                          <a:latin typeface="Cambria Math" panose="02040503050406030204" pitchFamily="18" charset="0"/>
                        </a:rPr>
                        <m:t>=0.22</m:t>
                      </m:r>
                    </m:oMath>
                  </m:oMathPara>
                </a14:m>
                <a:endParaRPr lang="en-US" i="1" dirty="0">
                  <a:latin typeface="Cambria Math" panose="02040503050406030204" pitchFamily="18" charset="0"/>
                </a:endParaRPr>
              </a:p>
              <a:p>
                <a:pPr marL="0" indent="0">
                  <a:buNone/>
                </a:pPr>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acc>
                            <m:accPr>
                              <m:chr m:val="⃗"/>
                              <m:ctrlPr>
                                <a:rPr lang="en-US" i="1">
                                  <a:latin typeface="Cambria Math" panose="02040503050406030204" pitchFamily="18" charset="0"/>
                                </a:rPr>
                              </m:ctrlPr>
                            </m:accPr>
                            <m:e>
                              <m:r>
                                <a:rPr lang="en-US" i="1">
                                  <a:latin typeface="Cambria Math" panose="02040503050406030204" pitchFamily="18" charset="0"/>
                                </a:rPr>
                                <m:t>𝑞</m:t>
                              </m:r>
                            </m:e>
                          </m:acc>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𝑑</m:t>
                              </m:r>
                            </m:e>
                          </m:acc>
                          <m:d>
                            <m:dPr>
                              <m:ctrlPr>
                                <a:rPr lang="en-US" i="1">
                                  <a:latin typeface="Cambria Math" panose="02040503050406030204" pitchFamily="18" charset="0"/>
                                </a:rPr>
                              </m:ctrlPr>
                            </m:dPr>
                            <m:e>
                              <m:r>
                                <m:rPr>
                                  <m:sty m:val="p"/>
                                </m:rPr>
                                <a:rPr lang="en-US" b="0" i="0" smtClean="0">
                                  <a:latin typeface="Cambria Math" panose="02040503050406030204" pitchFamily="18" charset="0"/>
                                </a:rPr>
                                <m:t>C</m:t>
                              </m:r>
                            </m:e>
                          </m:d>
                        </m:num>
                        <m:den>
                          <m:d>
                            <m:dPr>
                              <m:begChr m:val="|"/>
                              <m:endChr m:val="|"/>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𝑞</m:t>
                                  </m:r>
                                </m:e>
                              </m:acc>
                            </m:e>
                          </m:d>
                          <m:d>
                            <m:dPr>
                              <m:begChr m:val="|"/>
                              <m:endChr m:val="|"/>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𝑑</m:t>
                                  </m:r>
                                </m:e>
                              </m:acc>
                              <m:d>
                                <m:dPr>
                                  <m:ctrlPr>
                                    <a:rPr lang="en-US" i="1">
                                      <a:latin typeface="Cambria Math" panose="02040503050406030204" pitchFamily="18" charset="0"/>
                                    </a:rPr>
                                  </m:ctrlPr>
                                </m:dPr>
                                <m:e>
                                  <m:r>
                                    <m:rPr>
                                      <m:sty m:val="p"/>
                                    </m:rPr>
                                    <a:rPr lang="en-US" b="0" i="0" smtClean="0">
                                      <a:latin typeface="Cambria Math" panose="02040503050406030204" pitchFamily="18" charset="0"/>
                                    </a:rPr>
                                    <m:t>C</m:t>
                                  </m:r>
                                </m:e>
                              </m:d>
                            </m:e>
                          </m:d>
                        </m:den>
                      </m:f>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0</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3</m:t>
                              </m:r>
                            </m:e>
                          </m:rad>
                          <m:rad>
                            <m:radPr>
                              <m:degHide m:val="on"/>
                              <m:ctrlPr>
                                <a:rPr lang="en-US" i="1">
                                  <a:latin typeface="Cambria Math" panose="02040503050406030204" pitchFamily="18" charset="0"/>
                                </a:rPr>
                              </m:ctrlPr>
                            </m:radPr>
                            <m:deg/>
                            <m:e>
                              <m:r>
                                <a:rPr lang="en-US" b="0" i="1" smtClean="0">
                                  <a:latin typeface="Cambria Math" panose="02040503050406030204" pitchFamily="18" charset="0"/>
                                </a:rPr>
                                <m:t>10</m:t>
                              </m:r>
                            </m:e>
                          </m:rad>
                        </m:den>
                      </m:f>
                      <m:r>
                        <a:rPr lang="en-US" b="0" i="1" smtClean="0">
                          <a:latin typeface="Cambria Math" panose="02040503050406030204" pitchFamily="18" charset="0"/>
                        </a:rPr>
                        <m:t>=0.00</m:t>
                      </m:r>
                    </m:oMath>
                  </m:oMathPara>
                </a14:m>
                <a:endParaRPr lang="en-US" i="1" dirty="0">
                  <a:latin typeface="Cambria Math" panose="02040503050406030204" pitchFamily="18" charset="0"/>
                </a:endParaRPr>
              </a:p>
            </p:txBody>
          </p:sp>
        </mc:Choice>
        <mc:Fallback xmlns="">
          <p:sp>
            <p:nvSpPr>
              <p:cNvPr id="4" name="Content Placeholder 3">
                <a:extLst>
                  <a:ext uri="{FF2B5EF4-FFF2-40B4-BE49-F238E27FC236}">
                    <a16:creationId xmlns:a16="http://schemas.microsoft.com/office/drawing/2014/main" id="{5E93F49B-537A-824C-B6CC-A09871B3AC55}"/>
                  </a:ext>
                </a:extLst>
              </p:cNvPr>
              <p:cNvSpPr>
                <a:spLocks noGrp="1" noRot="1" noChangeAspect="1" noMove="1" noResize="1" noEditPoints="1" noAdjustHandles="1" noChangeArrowheads="1" noChangeShapeType="1" noTextEdit="1"/>
              </p:cNvSpPr>
              <p:nvPr>
                <p:ph sz="half" idx="1"/>
              </p:nvPr>
            </p:nvSpPr>
            <p:spPr>
              <a:xfrm>
                <a:off x="291935" y="1092529"/>
                <a:ext cx="5727866" cy="5595052"/>
              </a:xfrm>
              <a:blipFill>
                <a:blip r:embed="rId2"/>
                <a:stretch>
                  <a:fillRect l="-1106" t="-1810"/>
                </a:stretch>
              </a:blipFill>
            </p:spPr>
            <p:txBody>
              <a:bodyPr/>
              <a:lstStyle/>
              <a:p>
                <a:r>
                  <a:rPr lang="en-US">
                    <a:noFill/>
                  </a:rPr>
                  <a:t> </a:t>
                </a:r>
              </a:p>
            </p:txBody>
          </p:sp>
        </mc:Fallback>
      </mc:AlternateContent>
    </p:spTree>
    <p:extLst>
      <p:ext uri="{BB962C8B-B14F-4D97-AF65-F5344CB8AC3E}">
        <p14:creationId xmlns:p14="http://schemas.microsoft.com/office/powerpoint/2010/main" val="983565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EFEF2-466D-1C4D-AA29-0E186A121C8B}"/>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801309AE-4BE9-7C46-BF77-7AE29E9CBF20}"/>
              </a:ext>
            </a:extLst>
          </p:cNvPr>
          <p:cNvSpPr>
            <a:spLocks noGrp="1"/>
          </p:cNvSpPr>
          <p:nvPr>
            <p:ph idx="1"/>
          </p:nvPr>
        </p:nvSpPr>
        <p:spPr/>
        <p:txBody>
          <a:bodyPr/>
          <a:lstStyle/>
          <a:p>
            <a:r>
              <a:rPr lang="en-US" dirty="0">
                <a:solidFill>
                  <a:schemeClr val="bg1">
                    <a:lumMod val="75000"/>
                  </a:schemeClr>
                </a:solidFill>
              </a:rPr>
              <a:t>similarity vs. semantic field: word2vec at different scales</a:t>
            </a:r>
          </a:p>
          <a:p>
            <a:r>
              <a:rPr lang="en-US" dirty="0">
                <a:solidFill>
                  <a:schemeClr val="bg1">
                    <a:lumMod val="75000"/>
                  </a:schemeClr>
                </a:solidFill>
              </a:rPr>
              <a:t>term frequency (</a:t>
            </a:r>
            <a:r>
              <a:rPr lang="en-US" dirty="0" err="1">
                <a:solidFill>
                  <a:schemeClr val="bg1">
                    <a:lumMod val="75000"/>
                  </a:schemeClr>
                </a:solidFill>
              </a:rPr>
              <a:t>tf</a:t>
            </a:r>
            <a:r>
              <a:rPr lang="en-US" dirty="0">
                <a:solidFill>
                  <a:schemeClr val="bg1">
                    <a:lumMod val="75000"/>
                  </a:schemeClr>
                </a:solidFill>
              </a:rPr>
              <a:t>): the term-document matrix</a:t>
            </a:r>
          </a:p>
          <a:p>
            <a:r>
              <a:rPr lang="en-US" dirty="0">
                <a:solidFill>
                  <a:schemeClr val="bg1">
                    <a:lumMod val="75000"/>
                  </a:schemeClr>
                </a:solidFill>
              </a:rPr>
              <a:t>cosine similarity</a:t>
            </a:r>
          </a:p>
          <a:p>
            <a:r>
              <a:rPr lang="en-US" dirty="0"/>
              <a:t>document classification: </a:t>
            </a:r>
            <a:r>
              <a:rPr lang="en-US" dirty="0" err="1"/>
              <a:t>tf</a:t>
            </a:r>
            <a:r>
              <a:rPr lang="en-US" dirty="0"/>
              <a:t> on a log scale</a:t>
            </a:r>
          </a:p>
          <a:p>
            <a:r>
              <a:rPr lang="en-US" dirty="0"/>
              <a:t>document classification: inverse document frequency (</a:t>
            </a:r>
            <a:r>
              <a:rPr lang="en-US" dirty="0" err="1"/>
              <a:t>idf</a:t>
            </a:r>
            <a:r>
              <a:rPr lang="en-US" dirty="0"/>
              <a:t>) </a:t>
            </a:r>
          </a:p>
          <a:p>
            <a:r>
              <a:rPr lang="en-US" dirty="0"/>
              <a:t>relatedness again: the word co-occurrence matrix</a:t>
            </a:r>
          </a:p>
          <a:p>
            <a:pPr marL="0" indent="0">
              <a:buNone/>
            </a:pPr>
            <a:endParaRPr lang="en-US" dirty="0"/>
          </a:p>
        </p:txBody>
      </p:sp>
    </p:spTree>
    <p:extLst>
      <p:ext uri="{BB962C8B-B14F-4D97-AF65-F5344CB8AC3E}">
        <p14:creationId xmlns:p14="http://schemas.microsoft.com/office/powerpoint/2010/main" val="3754649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BE4A-E7A5-644E-9911-B08924FC3B6E}"/>
              </a:ext>
            </a:extLst>
          </p:cNvPr>
          <p:cNvSpPr>
            <a:spLocks noGrp="1"/>
          </p:cNvSpPr>
          <p:nvPr>
            <p:ph type="title"/>
          </p:nvPr>
        </p:nvSpPr>
        <p:spPr>
          <a:xfrm>
            <a:off x="185060" y="127618"/>
            <a:ext cx="6500751" cy="964911"/>
          </a:xfrm>
        </p:spPr>
        <p:txBody>
          <a:bodyPr/>
          <a:lstStyle/>
          <a:p>
            <a:r>
              <a:rPr lang="en-US" dirty="0"/>
              <a:t>document classification</a:t>
            </a:r>
          </a:p>
        </p:txBody>
      </p:sp>
      <p:graphicFrame>
        <p:nvGraphicFramePr>
          <p:cNvPr id="6" name="Content Placeholder 5">
            <a:extLst>
              <a:ext uri="{FF2B5EF4-FFF2-40B4-BE49-F238E27FC236}">
                <a16:creationId xmlns:a16="http://schemas.microsoft.com/office/drawing/2014/main" id="{2C772DA8-E510-5347-BA77-A66A599BD106}"/>
              </a:ext>
            </a:extLst>
          </p:cNvPr>
          <p:cNvGraphicFramePr>
            <a:graphicFrameLocks noGrp="1"/>
          </p:cNvGraphicFramePr>
          <p:nvPr>
            <p:ph sz="half" idx="2"/>
          </p:nvPr>
        </p:nvGraphicFramePr>
        <p:xfrm>
          <a:off x="6172200" y="1124981"/>
          <a:ext cx="5486400" cy="55626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1489596350"/>
                    </a:ext>
                  </a:extLst>
                </a:gridCol>
                <a:gridCol w="1371600">
                  <a:extLst>
                    <a:ext uri="{9D8B030D-6E8A-4147-A177-3AD203B41FA5}">
                      <a16:colId xmlns:a16="http://schemas.microsoft.com/office/drawing/2014/main" val="3920759424"/>
                    </a:ext>
                  </a:extLst>
                </a:gridCol>
                <a:gridCol w="1371600">
                  <a:extLst>
                    <a:ext uri="{9D8B030D-6E8A-4147-A177-3AD203B41FA5}">
                      <a16:colId xmlns:a16="http://schemas.microsoft.com/office/drawing/2014/main" val="766801029"/>
                    </a:ext>
                  </a:extLst>
                </a:gridCol>
                <a:gridCol w="1371600">
                  <a:extLst>
                    <a:ext uri="{9D8B030D-6E8A-4147-A177-3AD203B41FA5}">
                      <a16:colId xmlns:a16="http://schemas.microsoft.com/office/drawing/2014/main" val="710773003"/>
                    </a:ext>
                  </a:extLst>
                </a:gridCol>
              </a:tblGrid>
              <a:tr h="370840">
                <a:tc>
                  <a:txBody>
                    <a:bodyPr/>
                    <a:lstStyle/>
                    <a:p>
                      <a:pPr algn="ctr"/>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3">
                  <a:txBody>
                    <a:bodyPr/>
                    <a:lstStyle/>
                    <a:p>
                      <a:pPr algn="ctr"/>
                      <a:r>
                        <a:rPr lang="en-US" dirty="0"/>
                        <a:t>document</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en-US"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977012814"/>
                  </a:ext>
                </a:extLst>
              </a:tr>
              <a:tr h="370840">
                <a:tc>
                  <a:txBody>
                    <a:bodyPr/>
                    <a:lstStyle/>
                    <a:p>
                      <a:pPr algn="ctr"/>
                      <a:r>
                        <a:rPr lang="en-US" dirty="0">
                          <a:solidFill>
                            <a:schemeClr val="bg1"/>
                          </a:solidFill>
                        </a:rPr>
                        <a:t>term</a:t>
                      </a:r>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dirty="0">
                          <a:solidFill>
                            <a:schemeClr val="bg1"/>
                          </a:solidFill>
                        </a:rPr>
                        <a:t>Hogwarts</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dirty="0">
                          <a:solidFill>
                            <a:schemeClr val="bg1"/>
                          </a:solidFill>
                        </a:rPr>
                        <a:t>Dumbledore</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dirty="0">
                          <a:solidFill>
                            <a:schemeClr val="bg1"/>
                          </a:solidFill>
                        </a:rPr>
                        <a:t>Collinwood</a:t>
                      </a:r>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792307546"/>
                  </a:ext>
                </a:extLst>
              </a:tr>
              <a:tr h="370840">
                <a:tc>
                  <a:txBody>
                    <a:bodyPr/>
                    <a:lstStyle/>
                    <a:p>
                      <a:pPr algn="ctr"/>
                      <a:r>
                        <a:rPr lang="en-US" dirty="0"/>
                        <a:t>a</a:t>
                      </a:r>
                    </a:p>
                  </a:txBody>
                  <a:tcPr>
                    <a:lnT w="12700" cap="flat" cmpd="sng" algn="ctr">
                      <a:solidFill>
                        <a:schemeClr val="tx1"/>
                      </a:solidFill>
                      <a:prstDash val="solid"/>
                      <a:round/>
                      <a:headEnd type="none" w="med" len="med"/>
                      <a:tailEnd type="none" w="med" len="med"/>
                    </a:lnT>
                  </a:tcPr>
                </a:tc>
                <a:tc>
                  <a:txBody>
                    <a:bodyPr/>
                    <a:lstStyle/>
                    <a:p>
                      <a:pPr algn="ctr"/>
                      <a:r>
                        <a:rPr lang="en-US" dirty="0"/>
                        <a:t>1</a:t>
                      </a:r>
                    </a:p>
                  </a:txBody>
                  <a:tcPr>
                    <a:lnT w="12700" cap="flat" cmpd="sng" algn="ctr">
                      <a:solidFill>
                        <a:schemeClr val="tx1"/>
                      </a:solidFill>
                      <a:prstDash val="solid"/>
                      <a:round/>
                      <a:headEnd type="none" w="med" len="med"/>
                      <a:tailEnd type="none" w="med" len="med"/>
                    </a:lnT>
                  </a:tcPr>
                </a:tc>
                <a:tc>
                  <a:txBody>
                    <a:bodyPr/>
                    <a:lstStyle/>
                    <a:p>
                      <a:pPr algn="ctr"/>
                      <a:r>
                        <a:rPr lang="en-US" dirty="0"/>
                        <a:t>1</a:t>
                      </a:r>
                    </a:p>
                  </a:txBody>
                  <a:tcPr>
                    <a:lnT w="12700" cap="flat" cmpd="sng" algn="ctr">
                      <a:solidFill>
                        <a:schemeClr val="tx1"/>
                      </a:solidFill>
                      <a:prstDash val="solid"/>
                      <a:round/>
                      <a:headEnd type="none" w="med" len="med"/>
                      <a:tailEnd type="none" w="med" len="med"/>
                    </a:lnT>
                  </a:tcPr>
                </a:tc>
                <a:tc>
                  <a:txBody>
                    <a:bodyPr/>
                    <a:lstStyle/>
                    <a:p>
                      <a:pPr algn="ctr"/>
                      <a:r>
                        <a:rPr lang="en-US" dirty="0"/>
                        <a:t>1</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46303001"/>
                  </a:ext>
                </a:extLst>
              </a:tr>
              <a:tr h="370840">
                <a:tc>
                  <a:txBody>
                    <a:bodyPr/>
                    <a:lstStyle/>
                    <a:p>
                      <a:pPr algn="ctr"/>
                      <a:r>
                        <a:rPr lang="en-US" dirty="0"/>
                        <a:t>of</a:t>
                      </a:r>
                    </a:p>
                  </a:txBody>
                  <a:tcPr/>
                </a:tc>
                <a:tc>
                  <a:txBody>
                    <a:bodyPr/>
                    <a:lstStyle/>
                    <a:p>
                      <a:pPr algn="ctr"/>
                      <a:r>
                        <a:rPr lang="en-US" dirty="0"/>
                        <a:t>1</a:t>
                      </a:r>
                    </a:p>
                  </a:txBody>
                  <a:tcPr/>
                </a:tc>
                <a:tc>
                  <a:txBody>
                    <a:bodyPr/>
                    <a:lstStyle/>
                    <a:p>
                      <a:pPr algn="ctr"/>
                      <a:r>
                        <a:rPr lang="en-US" dirty="0"/>
                        <a:t>2</a:t>
                      </a:r>
                    </a:p>
                  </a:txBody>
                  <a:tcPr/>
                </a:tc>
                <a:tc>
                  <a:txBody>
                    <a:bodyPr/>
                    <a:lstStyle/>
                    <a:p>
                      <a:pPr algn="ctr"/>
                      <a:endParaRPr lang="en-US" dirty="0"/>
                    </a:p>
                  </a:txBody>
                  <a:tcPr/>
                </a:tc>
                <a:extLst>
                  <a:ext uri="{0D108BD9-81ED-4DB2-BD59-A6C34878D82A}">
                    <a16:rowId xmlns:a16="http://schemas.microsoft.com/office/drawing/2014/main" val="2923939021"/>
                  </a:ext>
                </a:extLst>
              </a:tr>
              <a:tr h="370840">
                <a:tc>
                  <a:txBody>
                    <a:bodyPr/>
                    <a:lstStyle/>
                    <a:p>
                      <a:pPr algn="ctr"/>
                      <a:r>
                        <a:rPr lang="en-US" dirty="0"/>
                        <a:t>in</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2</a:t>
                      </a:r>
                    </a:p>
                  </a:txBody>
                  <a:tcPr/>
                </a:tc>
                <a:extLst>
                  <a:ext uri="{0D108BD9-81ED-4DB2-BD59-A6C34878D82A}">
                    <a16:rowId xmlns:a16="http://schemas.microsoft.com/office/drawing/2014/main" val="4137224759"/>
                  </a:ext>
                </a:extLst>
              </a:tr>
              <a:tr h="370840">
                <a:tc>
                  <a:txBody>
                    <a:bodyPr/>
                    <a:lstStyle/>
                    <a:p>
                      <a:pPr algn="ctr"/>
                      <a:r>
                        <a:rPr lang="en-US" dirty="0"/>
                        <a:t>is</a:t>
                      </a:r>
                    </a:p>
                  </a:txBody>
                  <a:tcPr/>
                </a:tc>
                <a:tc>
                  <a:txBody>
                    <a:bodyPr/>
                    <a:lstStyle/>
                    <a:p>
                      <a:pPr algn="ctr"/>
                      <a:r>
                        <a:rPr lang="en-US" dirty="0"/>
                        <a:t>2</a:t>
                      </a:r>
                    </a:p>
                  </a:txBody>
                  <a:tcPr/>
                </a:tc>
                <a:tc>
                  <a:txBody>
                    <a:bodyPr/>
                    <a:lstStyle/>
                    <a:p>
                      <a:pPr algn="ctr"/>
                      <a:r>
                        <a:rPr lang="en-US" dirty="0"/>
                        <a:t>4</a:t>
                      </a:r>
                    </a:p>
                  </a:txBody>
                  <a:tcPr/>
                </a:tc>
                <a:tc>
                  <a:txBody>
                    <a:bodyPr/>
                    <a:lstStyle/>
                    <a:p>
                      <a:pPr algn="ctr"/>
                      <a:r>
                        <a:rPr lang="en-US" dirty="0"/>
                        <a:t>1</a:t>
                      </a:r>
                    </a:p>
                  </a:txBody>
                  <a:tcPr/>
                </a:tc>
                <a:extLst>
                  <a:ext uri="{0D108BD9-81ED-4DB2-BD59-A6C34878D82A}">
                    <a16:rowId xmlns:a16="http://schemas.microsoft.com/office/drawing/2014/main" val="536809839"/>
                  </a:ext>
                </a:extLst>
              </a:tr>
              <a:tr h="370840">
                <a:tc>
                  <a:txBody>
                    <a:bodyPr/>
                    <a:lstStyle/>
                    <a:p>
                      <a:pPr algn="ctr"/>
                      <a:r>
                        <a:rPr lang="en-US" dirty="0"/>
                        <a:t>fictional</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943940576"/>
                  </a:ext>
                </a:extLst>
              </a:tr>
              <a:tr h="370840">
                <a:tc>
                  <a:txBody>
                    <a:bodyPr/>
                    <a:lstStyle/>
                    <a:p>
                      <a:pPr algn="ctr"/>
                      <a:r>
                        <a:rPr lang="en-US" dirty="0"/>
                        <a:t>school</a:t>
                      </a:r>
                    </a:p>
                  </a:txBody>
                  <a:tcPr/>
                </a:tc>
                <a:tc>
                  <a:txBody>
                    <a:bodyPr/>
                    <a:lstStyle/>
                    <a:p>
                      <a:pPr algn="ctr"/>
                      <a:r>
                        <a:rPr lang="en-US" dirty="0"/>
                        <a:t>1</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593007300"/>
                  </a:ext>
                </a:extLst>
              </a:tr>
              <a:tr h="370840">
                <a:tc>
                  <a:txBody>
                    <a:bodyPr/>
                    <a:lstStyle/>
                    <a:p>
                      <a:pPr algn="ctr"/>
                      <a:r>
                        <a:rPr lang="en-US" dirty="0" err="1"/>
                        <a:t>rowling’s</a:t>
                      </a:r>
                      <a:endParaRPr lang="en-US" dirty="0"/>
                    </a:p>
                  </a:txBody>
                  <a:tcPr/>
                </a:tc>
                <a:tc>
                  <a:txBody>
                    <a:bodyPr/>
                    <a:lstStyle/>
                    <a:p>
                      <a:pPr algn="ctr"/>
                      <a:r>
                        <a:rPr lang="en-US" dirty="0"/>
                        <a:t>1</a:t>
                      </a:r>
                    </a:p>
                  </a:txBody>
                  <a:tcPr/>
                </a:tc>
                <a:tc>
                  <a:txBody>
                    <a:bodyPr/>
                    <a:lstStyle/>
                    <a:p>
                      <a:pPr algn="ctr"/>
                      <a:r>
                        <a:rPr lang="en-US" dirty="0"/>
                        <a:t>1</a:t>
                      </a:r>
                    </a:p>
                  </a:txBody>
                  <a:tcPr/>
                </a:tc>
                <a:tc>
                  <a:txBody>
                    <a:bodyPr/>
                    <a:lstStyle/>
                    <a:p>
                      <a:pPr algn="ctr"/>
                      <a:endParaRPr lang="en-US" dirty="0"/>
                    </a:p>
                  </a:txBody>
                  <a:tcPr/>
                </a:tc>
                <a:extLst>
                  <a:ext uri="{0D108BD9-81ED-4DB2-BD59-A6C34878D82A}">
                    <a16:rowId xmlns:a16="http://schemas.microsoft.com/office/drawing/2014/main" val="414336034"/>
                  </a:ext>
                </a:extLst>
              </a:tr>
              <a:tr h="370840">
                <a:tc>
                  <a:txBody>
                    <a:bodyPr/>
                    <a:lstStyle/>
                    <a:p>
                      <a:pPr algn="ctr"/>
                      <a:r>
                        <a:rPr lang="en-US" dirty="0"/>
                        <a:t>harry</a:t>
                      </a:r>
                    </a:p>
                  </a:txBody>
                  <a:tcPr/>
                </a:tc>
                <a:tc>
                  <a:txBody>
                    <a:bodyPr/>
                    <a:lstStyle/>
                    <a:p>
                      <a:pPr algn="ctr"/>
                      <a:r>
                        <a:rPr lang="en-US" dirty="0"/>
                        <a:t>1</a:t>
                      </a:r>
                    </a:p>
                  </a:txBody>
                  <a:tcPr/>
                </a:tc>
                <a:tc>
                  <a:txBody>
                    <a:bodyPr/>
                    <a:lstStyle/>
                    <a:p>
                      <a:pPr algn="ctr"/>
                      <a:r>
                        <a:rPr lang="en-US" dirty="0"/>
                        <a:t>1</a:t>
                      </a:r>
                    </a:p>
                  </a:txBody>
                  <a:tcPr/>
                </a:tc>
                <a:tc>
                  <a:txBody>
                    <a:bodyPr/>
                    <a:lstStyle/>
                    <a:p>
                      <a:pPr algn="ctr"/>
                      <a:endParaRPr lang="en-US" dirty="0"/>
                    </a:p>
                  </a:txBody>
                  <a:tcPr/>
                </a:tc>
                <a:extLst>
                  <a:ext uri="{0D108BD9-81ED-4DB2-BD59-A6C34878D82A}">
                    <a16:rowId xmlns:a16="http://schemas.microsoft.com/office/drawing/2014/main" val="1653905525"/>
                  </a:ext>
                </a:extLst>
              </a:tr>
              <a:tr h="370840">
                <a:tc>
                  <a:txBody>
                    <a:bodyPr/>
                    <a:lstStyle/>
                    <a:p>
                      <a:pPr algn="ctr"/>
                      <a:r>
                        <a:rPr lang="en-US" dirty="0"/>
                        <a:t>potter</a:t>
                      </a:r>
                    </a:p>
                  </a:txBody>
                  <a:tcPr/>
                </a:tc>
                <a:tc>
                  <a:txBody>
                    <a:bodyPr/>
                    <a:lstStyle/>
                    <a:p>
                      <a:pPr algn="ctr"/>
                      <a:r>
                        <a:rPr lang="en-US" dirty="0"/>
                        <a:t>1</a:t>
                      </a:r>
                    </a:p>
                  </a:txBody>
                  <a:tcPr/>
                </a:tc>
                <a:tc>
                  <a:txBody>
                    <a:bodyPr/>
                    <a:lstStyle/>
                    <a:p>
                      <a:pPr algn="ctr"/>
                      <a:r>
                        <a:rPr lang="en-US" dirty="0"/>
                        <a:t>1</a:t>
                      </a:r>
                    </a:p>
                  </a:txBody>
                  <a:tcPr/>
                </a:tc>
                <a:tc>
                  <a:txBody>
                    <a:bodyPr/>
                    <a:lstStyle/>
                    <a:p>
                      <a:pPr algn="ctr"/>
                      <a:endParaRPr lang="en-US" dirty="0"/>
                    </a:p>
                  </a:txBody>
                  <a:tcPr/>
                </a:tc>
                <a:extLst>
                  <a:ext uri="{0D108BD9-81ED-4DB2-BD59-A6C34878D82A}">
                    <a16:rowId xmlns:a16="http://schemas.microsoft.com/office/drawing/2014/main" val="394146620"/>
                  </a:ext>
                </a:extLst>
              </a:tr>
              <a:tr h="370840">
                <a:tc>
                  <a:txBody>
                    <a:bodyPr/>
                    <a:lstStyle/>
                    <a:p>
                      <a:pPr algn="ctr"/>
                      <a:r>
                        <a:rPr lang="en-US" dirty="0"/>
                        <a:t>series</a:t>
                      </a:r>
                    </a:p>
                  </a:txBody>
                  <a:tcPr/>
                </a:tc>
                <a:tc>
                  <a:txBody>
                    <a:bodyPr/>
                    <a:lstStyle/>
                    <a:p>
                      <a:pPr algn="ctr"/>
                      <a:r>
                        <a:rPr lang="en-US" dirty="0"/>
                        <a:t>1</a:t>
                      </a:r>
                    </a:p>
                  </a:txBody>
                  <a:tcPr/>
                </a:tc>
                <a:tc>
                  <a:txBody>
                    <a:bodyPr/>
                    <a:lstStyle/>
                    <a:p>
                      <a:pPr algn="ctr"/>
                      <a:r>
                        <a:rPr lang="en-US" dirty="0"/>
                        <a:t>1</a:t>
                      </a:r>
                    </a:p>
                  </a:txBody>
                  <a:tcPr/>
                </a:tc>
                <a:tc>
                  <a:txBody>
                    <a:bodyPr/>
                    <a:lstStyle/>
                    <a:p>
                      <a:pPr algn="ctr"/>
                      <a:endParaRPr lang="en-US" dirty="0"/>
                    </a:p>
                  </a:txBody>
                  <a:tcPr/>
                </a:tc>
                <a:extLst>
                  <a:ext uri="{0D108BD9-81ED-4DB2-BD59-A6C34878D82A}">
                    <a16:rowId xmlns:a16="http://schemas.microsoft.com/office/drawing/2014/main" val="910368083"/>
                  </a:ext>
                </a:extLst>
              </a:tr>
              <a:tr h="370840">
                <a:tc>
                  <a:txBody>
                    <a:bodyPr/>
                    <a:lstStyle/>
                    <a:p>
                      <a:pPr algn="ctr"/>
                      <a:r>
                        <a:rPr lang="en-US" dirty="0"/>
                        <a:t>house</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1</a:t>
                      </a:r>
                    </a:p>
                  </a:txBody>
                  <a:tcPr/>
                </a:tc>
                <a:extLst>
                  <a:ext uri="{0D108BD9-81ED-4DB2-BD59-A6C34878D82A}">
                    <a16:rowId xmlns:a16="http://schemas.microsoft.com/office/drawing/2014/main" val="3814546656"/>
                  </a:ext>
                </a:extLst>
              </a:tr>
              <a:tr h="370840">
                <a:tc>
                  <a:txBody>
                    <a:bodyPr/>
                    <a:lstStyle/>
                    <a:p>
                      <a:pPr algn="ctr"/>
                      <a:r>
                        <a:rPr lang="en-US" dirty="0"/>
                        <a:t>featured</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1</a:t>
                      </a:r>
                    </a:p>
                  </a:txBody>
                  <a:tcPr/>
                </a:tc>
                <a:extLst>
                  <a:ext uri="{0D108BD9-81ED-4DB2-BD59-A6C34878D82A}">
                    <a16:rowId xmlns:a16="http://schemas.microsoft.com/office/drawing/2014/main" val="1533754993"/>
                  </a:ext>
                </a:extLst>
              </a:tr>
              <a:tr h="370840">
                <a:tc>
                  <a:txBody>
                    <a:bodyPr/>
                    <a:lstStyle/>
                    <a:p>
                      <a:pPr algn="ctr"/>
                      <a:r>
                        <a:rPr lang="en-US" dirty="0"/>
                        <a:t>gothic</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1</a:t>
                      </a:r>
                    </a:p>
                  </a:txBody>
                  <a:tcPr/>
                </a:tc>
                <a:extLst>
                  <a:ext uri="{0D108BD9-81ED-4DB2-BD59-A6C34878D82A}">
                    <a16:rowId xmlns:a16="http://schemas.microsoft.com/office/drawing/2014/main" val="2439478129"/>
                  </a:ext>
                </a:extLst>
              </a:tr>
            </a:tbl>
          </a:graphicData>
        </a:graphic>
      </p:graphicFrame>
      <p:sp>
        <p:nvSpPr>
          <p:cNvPr id="4" name="Content Placeholder 3">
            <a:extLst>
              <a:ext uri="{FF2B5EF4-FFF2-40B4-BE49-F238E27FC236}">
                <a16:creationId xmlns:a16="http://schemas.microsoft.com/office/drawing/2014/main" id="{5E93F49B-537A-824C-B6CC-A09871B3AC55}"/>
              </a:ext>
            </a:extLst>
          </p:cNvPr>
          <p:cNvSpPr>
            <a:spLocks noGrp="1"/>
          </p:cNvSpPr>
          <p:nvPr>
            <p:ph sz="half" idx="1"/>
          </p:nvPr>
        </p:nvSpPr>
        <p:spPr>
          <a:xfrm>
            <a:off x="291935" y="1092529"/>
            <a:ext cx="5727866" cy="5595052"/>
          </a:xfrm>
        </p:spPr>
        <p:txBody>
          <a:bodyPr>
            <a:normAutofit fontScale="92500" lnSpcReduction="10000"/>
          </a:bodyPr>
          <a:lstStyle/>
          <a:p>
            <a:pPr marL="0" indent="0">
              <a:buNone/>
            </a:pPr>
            <a:r>
              <a:rPr lang="en-US" dirty="0"/>
              <a:t>Suppose that we find a new document on the web:</a:t>
            </a:r>
          </a:p>
          <a:p>
            <a:pPr marL="0" indent="0">
              <a:buNone/>
            </a:pPr>
            <a:endParaRPr lang="en-US" dirty="0"/>
          </a:p>
          <a:p>
            <a:pPr marL="0" indent="0" algn="ctr">
              <a:buNone/>
            </a:pPr>
            <a:r>
              <a:rPr lang="en-US" dirty="0"/>
              <a:t>Dark Shadows is an American Gothic soap opera that originally aired weekdays on the ABC television network, from June 27, 1966, to April 2, 1971. The show depicted the lives, loves, trials, and tribulations of …</a:t>
            </a:r>
          </a:p>
          <a:p>
            <a:pPr marL="0" indent="0" algn="ctr">
              <a:buNone/>
            </a:pPr>
            <a:endParaRPr lang="en-US" dirty="0"/>
          </a:p>
          <a:p>
            <a:pPr marL="0" indent="0">
              <a:buNone/>
            </a:pPr>
            <a:r>
              <a:rPr lang="en-US" dirty="0"/>
              <a:t>Now we want to determine whether this document is about the Dark Shadows soap opera, or about </a:t>
            </a:r>
            <a:r>
              <a:rPr lang="en-US"/>
              <a:t>the Harry Potter </a:t>
            </a:r>
            <a:r>
              <a:rPr lang="en-US" dirty="0"/>
              <a:t>series.</a:t>
            </a:r>
          </a:p>
          <a:p>
            <a:pPr marL="0" indent="0">
              <a:buNone/>
            </a:pPr>
            <a:r>
              <a:rPr lang="en-US" dirty="0"/>
              <a:t>How?</a:t>
            </a:r>
          </a:p>
          <a:p>
            <a:pPr marL="0" indent="0">
              <a:buNone/>
            </a:pPr>
            <a:endParaRPr lang="en-US" i="1" dirty="0">
              <a:latin typeface="Cambria Math" panose="02040503050406030204" pitchFamily="18" charset="0"/>
            </a:endParaRPr>
          </a:p>
        </p:txBody>
      </p:sp>
    </p:spTree>
    <p:extLst>
      <p:ext uri="{BB962C8B-B14F-4D97-AF65-F5344CB8AC3E}">
        <p14:creationId xmlns:p14="http://schemas.microsoft.com/office/powerpoint/2010/main" val="4198846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BE4A-E7A5-644E-9911-B08924FC3B6E}"/>
              </a:ext>
            </a:extLst>
          </p:cNvPr>
          <p:cNvSpPr>
            <a:spLocks noGrp="1"/>
          </p:cNvSpPr>
          <p:nvPr>
            <p:ph type="title"/>
          </p:nvPr>
        </p:nvSpPr>
        <p:spPr>
          <a:xfrm>
            <a:off x="185060" y="127618"/>
            <a:ext cx="6500751" cy="964911"/>
          </a:xfrm>
        </p:spPr>
        <p:txBody>
          <a:bodyPr/>
          <a:lstStyle/>
          <a:p>
            <a:r>
              <a:rPr lang="en-US" dirty="0"/>
              <a:t>document classification</a:t>
            </a:r>
          </a:p>
        </p:txBody>
      </p:sp>
      <p:graphicFrame>
        <p:nvGraphicFramePr>
          <p:cNvPr id="6" name="Content Placeholder 5">
            <a:extLst>
              <a:ext uri="{FF2B5EF4-FFF2-40B4-BE49-F238E27FC236}">
                <a16:creationId xmlns:a16="http://schemas.microsoft.com/office/drawing/2014/main" id="{2C772DA8-E510-5347-BA77-A66A599BD106}"/>
              </a:ext>
            </a:extLst>
          </p:cNvPr>
          <p:cNvGraphicFramePr>
            <a:graphicFrameLocks noGrp="1"/>
          </p:cNvGraphicFramePr>
          <p:nvPr>
            <p:ph sz="half" idx="2"/>
            <p:extLst>
              <p:ext uri="{D42A27DB-BD31-4B8C-83A1-F6EECF244321}">
                <p14:modId xmlns:p14="http://schemas.microsoft.com/office/powerpoint/2010/main" val="4166733082"/>
              </p:ext>
            </p:extLst>
          </p:nvPr>
        </p:nvGraphicFramePr>
        <p:xfrm>
          <a:off x="6172200" y="1124981"/>
          <a:ext cx="5486400" cy="55626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1489596350"/>
                    </a:ext>
                  </a:extLst>
                </a:gridCol>
                <a:gridCol w="2057400">
                  <a:extLst>
                    <a:ext uri="{9D8B030D-6E8A-4147-A177-3AD203B41FA5}">
                      <a16:colId xmlns:a16="http://schemas.microsoft.com/office/drawing/2014/main" val="3920759424"/>
                    </a:ext>
                  </a:extLst>
                </a:gridCol>
                <a:gridCol w="2057400">
                  <a:extLst>
                    <a:ext uri="{9D8B030D-6E8A-4147-A177-3AD203B41FA5}">
                      <a16:colId xmlns:a16="http://schemas.microsoft.com/office/drawing/2014/main" val="710773003"/>
                    </a:ext>
                  </a:extLst>
                </a:gridCol>
              </a:tblGrid>
              <a:tr h="370840">
                <a:tc>
                  <a:txBody>
                    <a:bodyPr/>
                    <a:lstStyle/>
                    <a:p>
                      <a:pPr algn="ctr"/>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2">
                  <a:txBody>
                    <a:bodyPr/>
                    <a:lstStyle/>
                    <a:p>
                      <a:pPr algn="ctr"/>
                      <a:r>
                        <a:rPr lang="en-US" dirty="0"/>
                        <a:t>document class</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977012814"/>
                  </a:ext>
                </a:extLst>
              </a:tr>
              <a:tr h="370840">
                <a:tc>
                  <a:txBody>
                    <a:bodyPr/>
                    <a:lstStyle/>
                    <a:p>
                      <a:pPr algn="ctr"/>
                      <a:r>
                        <a:rPr lang="en-US" dirty="0">
                          <a:solidFill>
                            <a:schemeClr val="bg1"/>
                          </a:solidFill>
                        </a:rPr>
                        <a:t>term</a:t>
                      </a:r>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dirty="0">
                          <a:solidFill>
                            <a:schemeClr val="bg1"/>
                          </a:solidFill>
                        </a:rPr>
                        <a:t>Harry Potter</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dirty="0">
                          <a:solidFill>
                            <a:schemeClr val="bg1"/>
                          </a:solidFill>
                        </a:rPr>
                        <a:t>Dark Shadows</a:t>
                      </a:r>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792307546"/>
                  </a:ext>
                </a:extLst>
              </a:tr>
              <a:tr h="370840">
                <a:tc>
                  <a:txBody>
                    <a:bodyPr/>
                    <a:lstStyle/>
                    <a:p>
                      <a:pPr algn="ctr"/>
                      <a:r>
                        <a:rPr lang="en-US" dirty="0"/>
                        <a:t>a</a:t>
                      </a:r>
                    </a:p>
                  </a:txBody>
                  <a:tcPr>
                    <a:lnT w="12700" cap="flat" cmpd="sng" algn="ctr">
                      <a:solidFill>
                        <a:schemeClr val="tx1"/>
                      </a:solidFill>
                      <a:prstDash val="solid"/>
                      <a:round/>
                      <a:headEnd type="none" w="med" len="med"/>
                      <a:tailEnd type="none" w="med" len="med"/>
                    </a:lnT>
                  </a:tcPr>
                </a:tc>
                <a:tc>
                  <a:txBody>
                    <a:bodyPr/>
                    <a:lstStyle/>
                    <a:p>
                      <a:pPr algn="ctr"/>
                      <a:r>
                        <a:rPr lang="en-US" dirty="0"/>
                        <a:t>2</a:t>
                      </a:r>
                    </a:p>
                  </a:txBody>
                  <a:tcPr>
                    <a:lnT w="12700" cap="flat" cmpd="sng" algn="ctr">
                      <a:solidFill>
                        <a:schemeClr val="tx1"/>
                      </a:solidFill>
                      <a:prstDash val="solid"/>
                      <a:round/>
                      <a:headEnd type="none" w="med" len="med"/>
                      <a:tailEnd type="none" w="med" len="med"/>
                    </a:lnT>
                  </a:tcPr>
                </a:tc>
                <a:tc>
                  <a:txBody>
                    <a:bodyPr/>
                    <a:lstStyle/>
                    <a:p>
                      <a:pPr algn="ctr"/>
                      <a:r>
                        <a:rPr lang="en-US" dirty="0"/>
                        <a:t>1</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46303001"/>
                  </a:ext>
                </a:extLst>
              </a:tr>
              <a:tr h="370840">
                <a:tc>
                  <a:txBody>
                    <a:bodyPr/>
                    <a:lstStyle/>
                    <a:p>
                      <a:pPr algn="ctr"/>
                      <a:r>
                        <a:rPr lang="en-US" dirty="0"/>
                        <a:t>of</a:t>
                      </a:r>
                    </a:p>
                  </a:txBody>
                  <a:tcPr/>
                </a:tc>
                <a:tc>
                  <a:txBody>
                    <a:bodyPr/>
                    <a:lstStyle/>
                    <a:p>
                      <a:pPr algn="ctr"/>
                      <a:r>
                        <a:rPr lang="en-US" dirty="0"/>
                        <a:t>3</a:t>
                      </a:r>
                    </a:p>
                  </a:txBody>
                  <a:tcPr/>
                </a:tc>
                <a:tc>
                  <a:txBody>
                    <a:bodyPr/>
                    <a:lstStyle/>
                    <a:p>
                      <a:pPr algn="ctr"/>
                      <a:endParaRPr lang="en-US" dirty="0"/>
                    </a:p>
                  </a:txBody>
                  <a:tcPr/>
                </a:tc>
                <a:extLst>
                  <a:ext uri="{0D108BD9-81ED-4DB2-BD59-A6C34878D82A}">
                    <a16:rowId xmlns:a16="http://schemas.microsoft.com/office/drawing/2014/main" val="2923939021"/>
                  </a:ext>
                </a:extLst>
              </a:tr>
              <a:tr h="370840">
                <a:tc>
                  <a:txBody>
                    <a:bodyPr/>
                    <a:lstStyle/>
                    <a:p>
                      <a:pPr algn="ctr"/>
                      <a:r>
                        <a:rPr lang="en-US" dirty="0"/>
                        <a:t>in</a:t>
                      </a:r>
                    </a:p>
                  </a:txBody>
                  <a:tcPr/>
                </a:tc>
                <a:tc>
                  <a:txBody>
                    <a:bodyPr/>
                    <a:lstStyle/>
                    <a:p>
                      <a:pPr algn="ctr"/>
                      <a:r>
                        <a:rPr lang="en-US" dirty="0"/>
                        <a:t>2</a:t>
                      </a:r>
                    </a:p>
                  </a:txBody>
                  <a:tcPr/>
                </a:tc>
                <a:tc>
                  <a:txBody>
                    <a:bodyPr/>
                    <a:lstStyle/>
                    <a:p>
                      <a:pPr algn="ctr"/>
                      <a:r>
                        <a:rPr lang="en-US" dirty="0"/>
                        <a:t>2</a:t>
                      </a:r>
                    </a:p>
                  </a:txBody>
                  <a:tcPr/>
                </a:tc>
                <a:extLst>
                  <a:ext uri="{0D108BD9-81ED-4DB2-BD59-A6C34878D82A}">
                    <a16:rowId xmlns:a16="http://schemas.microsoft.com/office/drawing/2014/main" val="4137224759"/>
                  </a:ext>
                </a:extLst>
              </a:tr>
              <a:tr h="370840">
                <a:tc>
                  <a:txBody>
                    <a:bodyPr/>
                    <a:lstStyle/>
                    <a:p>
                      <a:pPr algn="ctr"/>
                      <a:r>
                        <a:rPr lang="en-US" dirty="0"/>
                        <a:t>is</a:t>
                      </a:r>
                    </a:p>
                  </a:txBody>
                  <a:tcPr/>
                </a:tc>
                <a:tc>
                  <a:txBody>
                    <a:bodyPr/>
                    <a:lstStyle/>
                    <a:p>
                      <a:pPr algn="ctr"/>
                      <a:r>
                        <a:rPr lang="en-US" dirty="0"/>
                        <a:t>6</a:t>
                      </a:r>
                    </a:p>
                  </a:txBody>
                  <a:tcPr/>
                </a:tc>
                <a:tc>
                  <a:txBody>
                    <a:bodyPr/>
                    <a:lstStyle/>
                    <a:p>
                      <a:pPr algn="ctr"/>
                      <a:r>
                        <a:rPr lang="en-US" dirty="0"/>
                        <a:t>1</a:t>
                      </a:r>
                    </a:p>
                  </a:txBody>
                  <a:tcPr/>
                </a:tc>
                <a:extLst>
                  <a:ext uri="{0D108BD9-81ED-4DB2-BD59-A6C34878D82A}">
                    <a16:rowId xmlns:a16="http://schemas.microsoft.com/office/drawing/2014/main" val="536809839"/>
                  </a:ext>
                </a:extLst>
              </a:tr>
              <a:tr h="370840">
                <a:tc>
                  <a:txBody>
                    <a:bodyPr/>
                    <a:lstStyle/>
                    <a:p>
                      <a:pPr algn="ctr"/>
                      <a:r>
                        <a:rPr lang="en-US" dirty="0"/>
                        <a:t>fictional</a:t>
                      </a:r>
                    </a:p>
                  </a:txBody>
                  <a:tcPr/>
                </a:tc>
                <a:tc>
                  <a:txBody>
                    <a:bodyPr/>
                    <a:lstStyle/>
                    <a:p>
                      <a:pPr algn="ctr"/>
                      <a:r>
                        <a:rPr lang="en-US" dirty="0"/>
                        <a:t>2</a:t>
                      </a:r>
                    </a:p>
                  </a:txBody>
                  <a:tcPr/>
                </a:tc>
                <a:tc>
                  <a:txBody>
                    <a:bodyPr/>
                    <a:lstStyle/>
                    <a:p>
                      <a:pPr algn="ctr"/>
                      <a:r>
                        <a:rPr lang="en-US" dirty="0"/>
                        <a:t>1</a:t>
                      </a:r>
                    </a:p>
                  </a:txBody>
                  <a:tcPr/>
                </a:tc>
                <a:extLst>
                  <a:ext uri="{0D108BD9-81ED-4DB2-BD59-A6C34878D82A}">
                    <a16:rowId xmlns:a16="http://schemas.microsoft.com/office/drawing/2014/main" val="943940576"/>
                  </a:ext>
                </a:extLst>
              </a:tr>
              <a:tr h="370840">
                <a:tc>
                  <a:txBody>
                    <a:bodyPr/>
                    <a:lstStyle/>
                    <a:p>
                      <a:pPr algn="ctr"/>
                      <a:r>
                        <a:rPr lang="en-US" dirty="0"/>
                        <a:t>school</a:t>
                      </a:r>
                    </a:p>
                  </a:txBody>
                  <a:tcPr/>
                </a:tc>
                <a:tc>
                  <a:txBody>
                    <a:bodyPr/>
                    <a:lstStyle/>
                    <a:p>
                      <a:pPr algn="ctr"/>
                      <a:r>
                        <a:rPr lang="en-US" dirty="0"/>
                        <a:t>1</a:t>
                      </a:r>
                    </a:p>
                  </a:txBody>
                  <a:tcPr/>
                </a:tc>
                <a:tc>
                  <a:txBody>
                    <a:bodyPr/>
                    <a:lstStyle/>
                    <a:p>
                      <a:pPr algn="ctr"/>
                      <a:endParaRPr lang="en-US" dirty="0"/>
                    </a:p>
                  </a:txBody>
                  <a:tcPr/>
                </a:tc>
                <a:extLst>
                  <a:ext uri="{0D108BD9-81ED-4DB2-BD59-A6C34878D82A}">
                    <a16:rowId xmlns:a16="http://schemas.microsoft.com/office/drawing/2014/main" val="593007300"/>
                  </a:ext>
                </a:extLst>
              </a:tr>
              <a:tr h="370840">
                <a:tc>
                  <a:txBody>
                    <a:bodyPr/>
                    <a:lstStyle/>
                    <a:p>
                      <a:pPr algn="ctr"/>
                      <a:r>
                        <a:rPr lang="en-US" dirty="0" err="1"/>
                        <a:t>rowling’s</a:t>
                      </a:r>
                      <a:endParaRPr lang="en-US" dirty="0"/>
                    </a:p>
                  </a:txBody>
                  <a:tcPr/>
                </a:tc>
                <a:tc>
                  <a:txBody>
                    <a:bodyPr/>
                    <a:lstStyle/>
                    <a:p>
                      <a:pPr algn="ctr"/>
                      <a:r>
                        <a:rPr lang="en-US" dirty="0"/>
                        <a:t>2</a:t>
                      </a:r>
                    </a:p>
                  </a:txBody>
                  <a:tcPr/>
                </a:tc>
                <a:tc>
                  <a:txBody>
                    <a:bodyPr/>
                    <a:lstStyle/>
                    <a:p>
                      <a:pPr algn="ctr"/>
                      <a:endParaRPr lang="en-US" dirty="0"/>
                    </a:p>
                  </a:txBody>
                  <a:tcPr/>
                </a:tc>
                <a:extLst>
                  <a:ext uri="{0D108BD9-81ED-4DB2-BD59-A6C34878D82A}">
                    <a16:rowId xmlns:a16="http://schemas.microsoft.com/office/drawing/2014/main" val="414336034"/>
                  </a:ext>
                </a:extLst>
              </a:tr>
              <a:tr h="370840">
                <a:tc>
                  <a:txBody>
                    <a:bodyPr/>
                    <a:lstStyle/>
                    <a:p>
                      <a:pPr algn="ctr"/>
                      <a:r>
                        <a:rPr lang="en-US" dirty="0"/>
                        <a:t>harry</a:t>
                      </a:r>
                    </a:p>
                  </a:txBody>
                  <a:tcPr/>
                </a:tc>
                <a:tc>
                  <a:txBody>
                    <a:bodyPr/>
                    <a:lstStyle/>
                    <a:p>
                      <a:pPr algn="ctr"/>
                      <a:r>
                        <a:rPr lang="en-US" dirty="0"/>
                        <a:t>2</a:t>
                      </a:r>
                    </a:p>
                  </a:txBody>
                  <a:tcPr/>
                </a:tc>
                <a:tc>
                  <a:txBody>
                    <a:bodyPr/>
                    <a:lstStyle/>
                    <a:p>
                      <a:pPr algn="ctr"/>
                      <a:endParaRPr lang="en-US" dirty="0"/>
                    </a:p>
                  </a:txBody>
                  <a:tcPr/>
                </a:tc>
                <a:extLst>
                  <a:ext uri="{0D108BD9-81ED-4DB2-BD59-A6C34878D82A}">
                    <a16:rowId xmlns:a16="http://schemas.microsoft.com/office/drawing/2014/main" val="1653905525"/>
                  </a:ext>
                </a:extLst>
              </a:tr>
              <a:tr h="370840">
                <a:tc>
                  <a:txBody>
                    <a:bodyPr/>
                    <a:lstStyle/>
                    <a:p>
                      <a:pPr algn="ctr"/>
                      <a:r>
                        <a:rPr lang="en-US" dirty="0"/>
                        <a:t>potter</a:t>
                      </a:r>
                    </a:p>
                  </a:txBody>
                  <a:tcPr/>
                </a:tc>
                <a:tc>
                  <a:txBody>
                    <a:bodyPr/>
                    <a:lstStyle/>
                    <a:p>
                      <a:pPr algn="ctr"/>
                      <a:r>
                        <a:rPr lang="en-US" dirty="0"/>
                        <a:t>2</a:t>
                      </a:r>
                    </a:p>
                  </a:txBody>
                  <a:tcPr/>
                </a:tc>
                <a:tc>
                  <a:txBody>
                    <a:bodyPr/>
                    <a:lstStyle/>
                    <a:p>
                      <a:pPr algn="ctr"/>
                      <a:endParaRPr lang="en-US" dirty="0"/>
                    </a:p>
                  </a:txBody>
                  <a:tcPr/>
                </a:tc>
                <a:extLst>
                  <a:ext uri="{0D108BD9-81ED-4DB2-BD59-A6C34878D82A}">
                    <a16:rowId xmlns:a16="http://schemas.microsoft.com/office/drawing/2014/main" val="394146620"/>
                  </a:ext>
                </a:extLst>
              </a:tr>
              <a:tr h="370840">
                <a:tc>
                  <a:txBody>
                    <a:bodyPr/>
                    <a:lstStyle/>
                    <a:p>
                      <a:pPr algn="ctr"/>
                      <a:r>
                        <a:rPr lang="en-US" dirty="0"/>
                        <a:t>series</a:t>
                      </a:r>
                    </a:p>
                  </a:txBody>
                  <a:tcPr/>
                </a:tc>
                <a:tc>
                  <a:txBody>
                    <a:bodyPr/>
                    <a:lstStyle/>
                    <a:p>
                      <a:pPr algn="ctr"/>
                      <a:r>
                        <a:rPr lang="en-US" dirty="0"/>
                        <a:t>2</a:t>
                      </a:r>
                    </a:p>
                  </a:txBody>
                  <a:tcPr/>
                </a:tc>
                <a:tc>
                  <a:txBody>
                    <a:bodyPr/>
                    <a:lstStyle/>
                    <a:p>
                      <a:pPr algn="ctr"/>
                      <a:endParaRPr lang="en-US" dirty="0"/>
                    </a:p>
                  </a:txBody>
                  <a:tcPr/>
                </a:tc>
                <a:extLst>
                  <a:ext uri="{0D108BD9-81ED-4DB2-BD59-A6C34878D82A}">
                    <a16:rowId xmlns:a16="http://schemas.microsoft.com/office/drawing/2014/main" val="910368083"/>
                  </a:ext>
                </a:extLst>
              </a:tr>
              <a:tr h="370840">
                <a:tc>
                  <a:txBody>
                    <a:bodyPr/>
                    <a:lstStyle/>
                    <a:p>
                      <a:pPr algn="ctr"/>
                      <a:r>
                        <a:rPr lang="en-US" dirty="0"/>
                        <a:t>house</a:t>
                      </a:r>
                    </a:p>
                  </a:txBody>
                  <a:tcPr/>
                </a:tc>
                <a:tc>
                  <a:txBody>
                    <a:bodyPr/>
                    <a:lstStyle/>
                    <a:p>
                      <a:pPr algn="ctr"/>
                      <a:endParaRPr lang="en-US" dirty="0"/>
                    </a:p>
                  </a:txBody>
                  <a:tcPr/>
                </a:tc>
                <a:tc>
                  <a:txBody>
                    <a:bodyPr/>
                    <a:lstStyle/>
                    <a:p>
                      <a:pPr algn="ctr"/>
                      <a:r>
                        <a:rPr lang="en-US" dirty="0"/>
                        <a:t>1</a:t>
                      </a:r>
                    </a:p>
                  </a:txBody>
                  <a:tcPr/>
                </a:tc>
                <a:extLst>
                  <a:ext uri="{0D108BD9-81ED-4DB2-BD59-A6C34878D82A}">
                    <a16:rowId xmlns:a16="http://schemas.microsoft.com/office/drawing/2014/main" val="3814546656"/>
                  </a:ext>
                </a:extLst>
              </a:tr>
              <a:tr h="370840">
                <a:tc>
                  <a:txBody>
                    <a:bodyPr/>
                    <a:lstStyle/>
                    <a:p>
                      <a:pPr algn="ctr"/>
                      <a:r>
                        <a:rPr lang="en-US" dirty="0"/>
                        <a:t>featured</a:t>
                      </a:r>
                    </a:p>
                  </a:txBody>
                  <a:tcPr/>
                </a:tc>
                <a:tc>
                  <a:txBody>
                    <a:bodyPr/>
                    <a:lstStyle/>
                    <a:p>
                      <a:pPr algn="ctr"/>
                      <a:endParaRPr lang="en-US" dirty="0"/>
                    </a:p>
                  </a:txBody>
                  <a:tcPr/>
                </a:tc>
                <a:tc>
                  <a:txBody>
                    <a:bodyPr/>
                    <a:lstStyle/>
                    <a:p>
                      <a:pPr algn="ctr"/>
                      <a:r>
                        <a:rPr lang="en-US" dirty="0"/>
                        <a:t>1</a:t>
                      </a:r>
                    </a:p>
                  </a:txBody>
                  <a:tcPr/>
                </a:tc>
                <a:extLst>
                  <a:ext uri="{0D108BD9-81ED-4DB2-BD59-A6C34878D82A}">
                    <a16:rowId xmlns:a16="http://schemas.microsoft.com/office/drawing/2014/main" val="1533754993"/>
                  </a:ext>
                </a:extLst>
              </a:tr>
              <a:tr h="370840">
                <a:tc>
                  <a:txBody>
                    <a:bodyPr/>
                    <a:lstStyle/>
                    <a:p>
                      <a:pPr algn="ctr"/>
                      <a:r>
                        <a:rPr lang="en-US" dirty="0"/>
                        <a:t>gothic</a:t>
                      </a:r>
                    </a:p>
                  </a:txBody>
                  <a:tcPr/>
                </a:tc>
                <a:tc>
                  <a:txBody>
                    <a:bodyPr/>
                    <a:lstStyle/>
                    <a:p>
                      <a:pPr algn="ctr"/>
                      <a:endParaRPr lang="en-US" dirty="0"/>
                    </a:p>
                  </a:txBody>
                  <a:tcPr/>
                </a:tc>
                <a:tc>
                  <a:txBody>
                    <a:bodyPr/>
                    <a:lstStyle/>
                    <a:p>
                      <a:pPr algn="ctr"/>
                      <a:r>
                        <a:rPr lang="en-US" dirty="0"/>
                        <a:t>1</a:t>
                      </a:r>
                    </a:p>
                  </a:txBody>
                  <a:tcPr/>
                </a:tc>
                <a:extLst>
                  <a:ext uri="{0D108BD9-81ED-4DB2-BD59-A6C34878D82A}">
                    <a16:rowId xmlns:a16="http://schemas.microsoft.com/office/drawing/2014/main" val="2439478129"/>
                  </a:ext>
                </a:extLst>
              </a:tr>
            </a:tbl>
          </a:graphicData>
        </a:graphic>
      </p:graphicFrame>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5E93F49B-537A-824C-B6CC-A09871B3AC55}"/>
                  </a:ext>
                </a:extLst>
              </p:cNvPr>
              <p:cNvSpPr>
                <a:spLocks noGrp="1"/>
              </p:cNvSpPr>
              <p:nvPr>
                <p:ph sz="half" idx="1"/>
              </p:nvPr>
            </p:nvSpPr>
            <p:spPr>
              <a:xfrm>
                <a:off x="291935" y="1092529"/>
                <a:ext cx="5727866" cy="5595052"/>
              </a:xfrm>
            </p:spPr>
            <p:txBody>
              <a:bodyPr>
                <a:normAutofit/>
              </a:bodyPr>
              <a:lstStyle/>
              <a:p>
                <a:pPr marL="0" indent="0">
                  <a:buNone/>
                </a:pPr>
                <a:r>
                  <a:rPr lang="en-US" dirty="0"/>
                  <a:t>To start with, let’s create a single merged document class vector, for each class, by just adding together all of the document vectors in the class:</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b="0" i="1" smtClean="0">
                              <a:latin typeface="Cambria Math" panose="02040503050406030204" pitchFamily="18" charset="0"/>
                            </a:rPr>
                            <m:t>𝑥</m:t>
                          </m:r>
                        </m:e>
                      </m:acc>
                      <m:d>
                        <m:dPr>
                          <m:ctrlPr>
                            <a:rPr lang="en-US" i="1">
                              <a:latin typeface="Cambria Math" panose="02040503050406030204" pitchFamily="18" charset="0"/>
                            </a:rPr>
                          </m:ctrlPr>
                        </m:dPr>
                        <m:e>
                          <m:r>
                            <m:rPr>
                              <m:sty m:val="p"/>
                            </m:rPr>
                            <a:rPr lang="en-US" b="0" i="0" smtClean="0">
                              <a:latin typeface="Cambria Math" panose="02040503050406030204" pitchFamily="18" charset="0"/>
                            </a:rPr>
                            <m:t>Harry</m:t>
                          </m:r>
                          <m:r>
                            <a:rPr lang="en-US" b="0" i="0" smtClean="0">
                              <a:latin typeface="Cambria Math" panose="02040503050406030204" pitchFamily="18" charset="0"/>
                            </a:rPr>
                            <m:t> </m:t>
                          </m:r>
                          <m:r>
                            <m:rPr>
                              <m:sty m:val="p"/>
                            </m:rPr>
                            <a:rPr lang="en-US" b="0" i="0" smtClean="0">
                              <a:latin typeface="Cambria Math" panose="02040503050406030204" pitchFamily="18" charset="0"/>
                            </a:rPr>
                            <m:t>Potter</m:t>
                          </m:r>
                        </m:e>
                      </m:d>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𝑑</m:t>
                          </m:r>
                        </m:e>
                      </m:acc>
                      <m:d>
                        <m:dPr>
                          <m:ctrlPr>
                            <a:rPr lang="en-US" i="1">
                              <a:latin typeface="Cambria Math" panose="02040503050406030204" pitchFamily="18" charset="0"/>
                            </a:rPr>
                          </m:ctrlPr>
                        </m:dPr>
                        <m:e>
                          <m:r>
                            <m:rPr>
                              <m:sty m:val="p"/>
                            </m:rPr>
                            <a:rPr lang="en-US">
                              <a:latin typeface="Cambria Math" panose="02040503050406030204" pitchFamily="18" charset="0"/>
                            </a:rPr>
                            <m:t>H</m:t>
                          </m:r>
                        </m:e>
                      </m:d>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𝑑</m:t>
                          </m:r>
                        </m:e>
                      </m:acc>
                      <m:d>
                        <m:dPr>
                          <m:ctrlPr>
                            <a:rPr lang="en-US" i="1">
                              <a:latin typeface="Cambria Math" panose="02040503050406030204" pitchFamily="18" charset="0"/>
                            </a:rPr>
                          </m:ctrlPr>
                        </m:dPr>
                        <m:e>
                          <m:r>
                            <m:rPr>
                              <m:sty m:val="p"/>
                            </m:rPr>
                            <a:rPr lang="en-US" b="0" i="0" smtClean="0">
                              <a:latin typeface="Cambria Math" panose="02040503050406030204" pitchFamily="18" charset="0"/>
                            </a:rPr>
                            <m:t>D</m:t>
                          </m:r>
                        </m:e>
                      </m:d>
                    </m:oMath>
                  </m:oMathPara>
                </a14:m>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𝑥</m:t>
                          </m:r>
                        </m:e>
                      </m:acc>
                      <m:d>
                        <m:dPr>
                          <m:ctrlPr>
                            <a:rPr lang="en-US" i="1">
                              <a:latin typeface="Cambria Math" panose="02040503050406030204" pitchFamily="18" charset="0"/>
                            </a:rPr>
                          </m:ctrlPr>
                        </m:dPr>
                        <m:e>
                          <m:r>
                            <m:rPr>
                              <m:sty m:val="p"/>
                            </m:rPr>
                            <a:rPr lang="en-US" b="0" i="0" smtClean="0">
                              <a:latin typeface="Cambria Math" panose="02040503050406030204" pitchFamily="18" charset="0"/>
                            </a:rPr>
                            <m:t>Dark</m:t>
                          </m:r>
                          <m:r>
                            <a:rPr lang="en-US" b="0" i="0" smtClean="0">
                              <a:latin typeface="Cambria Math" panose="02040503050406030204" pitchFamily="18" charset="0"/>
                            </a:rPr>
                            <m:t> </m:t>
                          </m:r>
                          <m:r>
                            <m:rPr>
                              <m:sty m:val="p"/>
                            </m:rPr>
                            <a:rPr lang="en-US" b="0" i="0" smtClean="0">
                              <a:latin typeface="Cambria Math" panose="02040503050406030204" pitchFamily="18" charset="0"/>
                            </a:rPr>
                            <m:t>Shadows</m:t>
                          </m:r>
                        </m:e>
                      </m:d>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𝑑</m:t>
                          </m:r>
                        </m:e>
                      </m:acc>
                      <m:d>
                        <m:dPr>
                          <m:ctrlPr>
                            <a:rPr lang="en-US" i="1">
                              <a:latin typeface="Cambria Math" panose="02040503050406030204" pitchFamily="18" charset="0"/>
                            </a:rPr>
                          </m:ctrlPr>
                        </m:dPr>
                        <m:e>
                          <m:r>
                            <m:rPr>
                              <m:sty m:val="p"/>
                            </m:rPr>
                            <a:rPr lang="en-US" b="0" i="0" smtClean="0">
                              <a:latin typeface="Cambria Math" panose="02040503050406030204" pitchFamily="18" charset="0"/>
                            </a:rPr>
                            <m:t>C</m:t>
                          </m:r>
                        </m:e>
                      </m:d>
                    </m:oMath>
                  </m:oMathPara>
                </a14:m>
                <a:endParaRPr lang="en-US" dirty="0"/>
              </a:p>
              <a:p>
                <a:pPr marL="0" indent="0">
                  <a:buNone/>
                </a:pPr>
                <a:endParaRPr lang="en-US" i="1" dirty="0">
                  <a:latin typeface="Cambria Math" panose="02040503050406030204" pitchFamily="18" charset="0"/>
                </a:endParaRPr>
              </a:p>
            </p:txBody>
          </p:sp>
        </mc:Choice>
        <mc:Fallback xmlns="">
          <p:sp>
            <p:nvSpPr>
              <p:cNvPr id="4" name="Content Placeholder 3">
                <a:extLst>
                  <a:ext uri="{FF2B5EF4-FFF2-40B4-BE49-F238E27FC236}">
                    <a16:creationId xmlns:a16="http://schemas.microsoft.com/office/drawing/2014/main" id="{5E93F49B-537A-824C-B6CC-A09871B3AC55}"/>
                  </a:ext>
                </a:extLst>
              </p:cNvPr>
              <p:cNvSpPr>
                <a:spLocks noGrp="1" noRot="1" noChangeAspect="1" noMove="1" noResize="1" noEditPoints="1" noAdjustHandles="1" noChangeArrowheads="1" noChangeShapeType="1" noTextEdit="1"/>
              </p:cNvSpPr>
              <p:nvPr>
                <p:ph sz="half" idx="1"/>
              </p:nvPr>
            </p:nvSpPr>
            <p:spPr>
              <a:xfrm>
                <a:off x="291935" y="1092529"/>
                <a:ext cx="5727866" cy="5595052"/>
              </a:xfrm>
              <a:blipFill>
                <a:blip r:embed="rId2"/>
                <a:stretch>
                  <a:fillRect l="-2212" t="-1810" r="-442"/>
                </a:stretch>
              </a:blipFill>
            </p:spPr>
            <p:txBody>
              <a:bodyPr/>
              <a:lstStyle/>
              <a:p>
                <a:r>
                  <a:rPr lang="en-US">
                    <a:noFill/>
                  </a:rPr>
                  <a:t> </a:t>
                </a:r>
              </a:p>
            </p:txBody>
          </p:sp>
        </mc:Fallback>
      </mc:AlternateContent>
    </p:spTree>
    <p:extLst>
      <p:ext uri="{BB962C8B-B14F-4D97-AF65-F5344CB8AC3E}">
        <p14:creationId xmlns:p14="http://schemas.microsoft.com/office/powerpoint/2010/main" val="3361948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BE4A-E7A5-644E-9911-B08924FC3B6E}"/>
              </a:ext>
            </a:extLst>
          </p:cNvPr>
          <p:cNvSpPr>
            <a:spLocks noGrp="1"/>
          </p:cNvSpPr>
          <p:nvPr>
            <p:ph type="title"/>
          </p:nvPr>
        </p:nvSpPr>
        <p:spPr>
          <a:xfrm>
            <a:off x="185060" y="127618"/>
            <a:ext cx="6500751" cy="964911"/>
          </a:xfrm>
        </p:spPr>
        <p:txBody>
          <a:bodyPr/>
          <a:lstStyle/>
          <a:p>
            <a:r>
              <a:rPr lang="en-US" dirty="0"/>
              <a:t>document classification</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5E93F49B-537A-824C-B6CC-A09871B3AC55}"/>
                  </a:ext>
                </a:extLst>
              </p:cNvPr>
              <p:cNvSpPr>
                <a:spLocks noGrp="1"/>
              </p:cNvSpPr>
              <p:nvPr>
                <p:ph sz="half" idx="1"/>
              </p:nvPr>
            </p:nvSpPr>
            <p:spPr>
              <a:xfrm>
                <a:off x="291935" y="1092529"/>
                <a:ext cx="5727866" cy="5595052"/>
              </a:xfrm>
            </p:spPr>
            <p:txBody>
              <a:bodyPr>
                <a:normAutofit/>
              </a:bodyPr>
              <a:lstStyle/>
              <a:p>
                <a:pPr marL="0" indent="0">
                  <a:buNone/>
                </a:pPr>
                <a:r>
                  <a:rPr lang="en-US" dirty="0"/>
                  <a:t>Now we turn the new document into a vector with the same dimensions:</a:t>
                </a:r>
              </a:p>
              <a:p>
                <a:pPr marL="0" indent="0">
                  <a:buNone/>
                </a:pPr>
                <a:endParaRPr lang="en-US" dirty="0"/>
              </a:p>
              <a:p>
                <a:pPr marL="0" indent="0" algn="ctr">
                  <a:buNone/>
                </a:pPr>
                <a:r>
                  <a:rPr lang="en-US" dirty="0"/>
                  <a:t>Dark Shadows is an American Gothic soap opera that originally aired weekdays on the ABC television network, from June 27, 1966, to April 2, 1971. The show depicted the lives, loves, trials, and tribulations of …</a:t>
                </a:r>
              </a:p>
              <a:p>
                <a:pPr marL="0" indent="0" algn="ctr">
                  <a:buNone/>
                </a:pPr>
                <a:endParaRPr lang="en-US" dirty="0"/>
              </a:p>
              <a:p>
                <a:pPr marL="0" indent="0">
                  <a:buNone/>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𝑞</m:t>
                          </m:r>
                        </m:e>
                      </m:acc>
                      <m:r>
                        <a:rPr lang="en-US" i="1">
                          <a:latin typeface="Cambria Math" panose="02040503050406030204" pitchFamily="18" charset="0"/>
                        </a:rPr>
                        <m:t>=[0,</m:t>
                      </m:r>
                      <m:r>
                        <a:rPr lang="en-US" b="0" i="1" smtClean="0">
                          <a:latin typeface="Cambria Math" panose="02040503050406030204" pitchFamily="18" charset="0"/>
                        </a:rPr>
                        <m:t>1</m:t>
                      </m:r>
                      <m:r>
                        <a:rPr lang="en-US" i="1">
                          <a:latin typeface="Cambria Math" panose="02040503050406030204" pitchFamily="18" charset="0"/>
                        </a:rPr>
                        <m:t>,0,</m:t>
                      </m:r>
                      <m:r>
                        <a:rPr lang="en-US" b="0" i="1" smtClean="0">
                          <a:latin typeface="Cambria Math" panose="02040503050406030204" pitchFamily="18" charset="0"/>
                        </a:rPr>
                        <m:t>1</m:t>
                      </m:r>
                      <m:r>
                        <a:rPr lang="en-US" i="1">
                          <a:latin typeface="Cambria Math" panose="02040503050406030204" pitchFamily="18" charset="0"/>
                        </a:rPr>
                        <m:t>,0,</m:t>
                      </m:r>
                      <m:r>
                        <a:rPr lang="en-US" b="0" i="1" smtClean="0">
                          <a:latin typeface="Cambria Math" panose="02040503050406030204" pitchFamily="18" charset="0"/>
                        </a:rPr>
                        <m:t>0</m:t>
                      </m:r>
                      <m:r>
                        <a:rPr lang="en-US" i="1">
                          <a:latin typeface="Cambria Math" panose="02040503050406030204" pitchFamily="18" charset="0"/>
                        </a:rPr>
                        <m:t>,0,</m:t>
                      </m:r>
                      <m:r>
                        <a:rPr lang="en-US" b="0" i="1" smtClean="0">
                          <a:latin typeface="Cambria Math" panose="02040503050406030204" pitchFamily="18" charset="0"/>
                        </a:rPr>
                        <m:t>0</m:t>
                      </m:r>
                      <m:r>
                        <a:rPr lang="en-US" i="1">
                          <a:latin typeface="Cambria Math" panose="02040503050406030204" pitchFamily="18" charset="0"/>
                        </a:rPr>
                        <m:t>,</m:t>
                      </m:r>
                      <m:r>
                        <a:rPr lang="en-US" b="0" i="1" smtClean="0">
                          <a:latin typeface="Cambria Math" panose="02040503050406030204" pitchFamily="18" charset="0"/>
                        </a:rPr>
                        <m:t>0</m:t>
                      </m:r>
                      <m:r>
                        <a:rPr lang="en-US" i="1">
                          <a:latin typeface="Cambria Math" panose="02040503050406030204" pitchFamily="18" charset="0"/>
                        </a:rPr>
                        <m:t>,0,0,0,</m:t>
                      </m:r>
                      <m:r>
                        <a:rPr lang="en-US" b="0" i="1" smtClean="0">
                          <a:latin typeface="Cambria Math" panose="02040503050406030204" pitchFamily="18" charset="0"/>
                        </a:rPr>
                        <m:t>1</m:t>
                      </m:r>
                      <m:r>
                        <a:rPr lang="en-US" i="1">
                          <a:latin typeface="Cambria Math" panose="02040503050406030204" pitchFamily="18" charset="0"/>
                        </a:rPr>
                        <m:t>]</m:t>
                      </m:r>
                    </m:oMath>
                  </m:oMathPara>
                </a14:m>
                <a:endParaRPr lang="en-US" dirty="0"/>
              </a:p>
              <a:p>
                <a:pPr marL="0" indent="0">
                  <a:buNone/>
                </a:pPr>
                <a:endParaRPr lang="en-US" i="1" dirty="0">
                  <a:latin typeface="Cambria Math" panose="02040503050406030204" pitchFamily="18" charset="0"/>
                </a:endParaRPr>
              </a:p>
            </p:txBody>
          </p:sp>
        </mc:Choice>
        <mc:Fallback xmlns="">
          <p:sp>
            <p:nvSpPr>
              <p:cNvPr id="4" name="Content Placeholder 3">
                <a:extLst>
                  <a:ext uri="{FF2B5EF4-FFF2-40B4-BE49-F238E27FC236}">
                    <a16:creationId xmlns:a16="http://schemas.microsoft.com/office/drawing/2014/main" id="{5E93F49B-537A-824C-B6CC-A09871B3AC55}"/>
                  </a:ext>
                </a:extLst>
              </p:cNvPr>
              <p:cNvSpPr>
                <a:spLocks noGrp="1" noRot="1" noChangeAspect="1" noMove="1" noResize="1" noEditPoints="1" noAdjustHandles="1" noChangeArrowheads="1" noChangeShapeType="1" noTextEdit="1"/>
              </p:cNvSpPr>
              <p:nvPr>
                <p:ph sz="half" idx="1"/>
              </p:nvPr>
            </p:nvSpPr>
            <p:spPr>
              <a:xfrm>
                <a:off x="291935" y="1092529"/>
                <a:ext cx="5727866" cy="5595052"/>
              </a:xfrm>
              <a:blipFill>
                <a:blip r:embed="rId2"/>
                <a:stretch>
                  <a:fillRect l="-2212" t="-1810" r="-2212"/>
                </a:stretch>
              </a:blipFill>
            </p:spPr>
            <p:txBody>
              <a:bodyPr/>
              <a:lstStyle/>
              <a:p>
                <a:r>
                  <a:rPr lang="en-US">
                    <a:noFill/>
                  </a:rPr>
                  <a:t> </a:t>
                </a:r>
              </a:p>
            </p:txBody>
          </p:sp>
        </mc:Fallback>
      </mc:AlternateContent>
      <p:graphicFrame>
        <p:nvGraphicFramePr>
          <p:cNvPr id="7" name="Content Placeholder 5">
            <a:extLst>
              <a:ext uri="{FF2B5EF4-FFF2-40B4-BE49-F238E27FC236}">
                <a16:creationId xmlns:a16="http://schemas.microsoft.com/office/drawing/2014/main" id="{8074D147-7743-7A4D-8382-32E6D1B58DB3}"/>
              </a:ext>
            </a:extLst>
          </p:cNvPr>
          <p:cNvGraphicFramePr>
            <a:graphicFrameLocks noGrp="1"/>
          </p:cNvGraphicFramePr>
          <p:nvPr>
            <p:ph sz="half" idx="2"/>
            <p:extLst>
              <p:ext uri="{D42A27DB-BD31-4B8C-83A1-F6EECF244321}">
                <p14:modId xmlns:p14="http://schemas.microsoft.com/office/powerpoint/2010/main" val="254569978"/>
              </p:ext>
            </p:extLst>
          </p:nvPr>
        </p:nvGraphicFramePr>
        <p:xfrm>
          <a:off x="6172200" y="1124981"/>
          <a:ext cx="5486400" cy="55626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1489596350"/>
                    </a:ext>
                  </a:extLst>
                </a:gridCol>
                <a:gridCol w="2057400">
                  <a:extLst>
                    <a:ext uri="{9D8B030D-6E8A-4147-A177-3AD203B41FA5}">
                      <a16:colId xmlns:a16="http://schemas.microsoft.com/office/drawing/2014/main" val="3920759424"/>
                    </a:ext>
                  </a:extLst>
                </a:gridCol>
                <a:gridCol w="2057400">
                  <a:extLst>
                    <a:ext uri="{9D8B030D-6E8A-4147-A177-3AD203B41FA5}">
                      <a16:colId xmlns:a16="http://schemas.microsoft.com/office/drawing/2014/main" val="710773003"/>
                    </a:ext>
                  </a:extLst>
                </a:gridCol>
              </a:tblGrid>
              <a:tr h="370840">
                <a:tc>
                  <a:txBody>
                    <a:bodyPr/>
                    <a:lstStyle/>
                    <a:p>
                      <a:pPr algn="ctr"/>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2">
                  <a:txBody>
                    <a:bodyPr/>
                    <a:lstStyle/>
                    <a:p>
                      <a:pPr algn="ctr"/>
                      <a:r>
                        <a:rPr lang="en-US" dirty="0"/>
                        <a:t>document class</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977012814"/>
                  </a:ext>
                </a:extLst>
              </a:tr>
              <a:tr h="370840">
                <a:tc>
                  <a:txBody>
                    <a:bodyPr/>
                    <a:lstStyle/>
                    <a:p>
                      <a:pPr algn="ctr"/>
                      <a:r>
                        <a:rPr lang="en-US" dirty="0">
                          <a:solidFill>
                            <a:schemeClr val="bg1"/>
                          </a:solidFill>
                        </a:rPr>
                        <a:t>term</a:t>
                      </a:r>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dirty="0">
                          <a:solidFill>
                            <a:schemeClr val="bg1"/>
                          </a:solidFill>
                        </a:rPr>
                        <a:t>Harry Potter</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dirty="0">
                          <a:solidFill>
                            <a:schemeClr val="bg1"/>
                          </a:solidFill>
                        </a:rPr>
                        <a:t>Dark Shadows</a:t>
                      </a:r>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792307546"/>
                  </a:ext>
                </a:extLst>
              </a:tr>
              <a:tr h="370840">
                <a:tc>
                  <a:txBody>
                    <a:bodyPr/>
                    <a:lstStyle/>
                    <a:p>
                      <a:pPr algn="ctr"/>
                      <a:r>
                        <a:rPr lang="en-US" dirty="0"/>
                        <a:t>a</a:t>
                      </a:r>
                    </a:p>
                  </a:txBody>
                  <a:tcPr>
                    <a:lnT w="12700" cap="flat" cmpd="sng" algn="ctr">
                      <a:solidFill>
                        <a:schemeClr val="tx1"/>
                      </a:solidFill>
                      <a:prstDash val="solid"/>
                      <a:round/>
                      <a:headEnd type="none" w="med" len="med"/>
                      <a:tailEnd type="none" w="med" len="med"/>
                    </a:lnT>
                  </a:tcPr>
                </a:tc>
                <a:tc>
                  <a:txBody>
                    <a:bodyPr/>
                    <a:lstStyle/>
                    <a:p>
                      <a:pPr algn="ctr"/>
                      <a:r>
                        <a:rPr lang="en-US" dirty="0"/>
                        <a:t>2</a:t>
                      </a:r>
                    </a:p>
                  </a:txBody>
                  <a:tcPr>
                    <a:lnT w="12700" cap="flat" cmpd="sng" algn="ctr">
                      <a:solidFill>
                        <a:schemeClr val="tx1"/>
                      </a:solidFill>
                      <a:prstDash val="solid"/>
                      <a:round/>
                      <a:headEnd type="none" w="med" len="med"/>
                      <a:tailEnd type="none" w="med" len="med"/>
                    </a:lnT>
                  </a:tcPr>
                </a:tc>
                <a:tc>
                  <a:txBody>
                    <a:bodyPr/>
                    <a:lstStyle/>
                    <a:p>
                      <a:pPr algn="ctr"/>
                      <a:r>
                        <a:rPr lang="en-US" dirty="0"/>
                        <a:t>1</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46303001"/>
                  </a:ext>
                </a:extLst>
              </a:tr>
              <a:tr h="370840">
                <a:tc>
                  <a:txBody>
                    <a:bodyPr/>
                    <a:lstStyle/>
                    <a:p>
                      <a:pPr algn="ctr"/>
                      <a:r>
                        <a:rPr lang="en-US" dirty="0"/>
                        <a:t>of</a:t>
                      </a:r>
                    </a:p>
                  </a:txBody>
                  <a:tcPr/>
                </a:tc>
                <a:tc>
                  <a:txBody>
                    <a:bodyPr/>
                    <a:lstStyle/>
                    <a:p>
                      <a:pPr algn="ctr"/>
                      <a:r>
                        <a:rPr lang="en-US" dirty="0"/>
                        <a:t>3</a:t>
                      </a:r>
                    </a:p>
                  </a:txBody>
                  <a:tcPr/>
                </a:tc>
                <a:tc>
                  <a:txBody>
                    <a:bodyPr/>
                    <a:lstStyle/>
                    <a:p>
                      <a:pPr algn="ctr"/>
                      <a:endParaRPr lang="en-US" dirty="0"/>
                    </a:p>
                  </a:txBody>
                  <a:tcPr/>
                </a:tc>
                <a:extLst>
                  <a:ext uri="{0D108BD9-81ED-4DB2-BD59-A6C34878D82A}">
                    <a16:rowId xmlns:a16="http://schemas.microsoft.com/office/drawing/2014/main" val="2923939021"/>
                  </a:ext>
                </a:extLst>
              </a:tr>
              <a:tr h="370840">
                <a:tc>
                  <a:txBody>
                    <a:bodyPr/>
                    <a:lstStyle/>
                    <a:p>
                      <a:pPr algn="ctr"/>
                      <a:r>
                        <a:rPr lang="en-US" dirty="0"/>
                        <a:t>in</a:t>
                      </a:r>
                    </a:p>
                  </a:txBody>
                  <a:tcPr/>
                </a:tc>
                <a:tc>
                  <a:txBody>
                    <a:bodyPr/>
                    <a:lstStyle/>
                    <a:p>
                      <a:pPr algn="ctr"/>
                      <a:r>
                        <a:rPr lang="en-US" dirty="0"/>
                        <a:t>2</a:t>
                      </a:r>
                    </a:p>
                  </a:txBody>
                  <a:tcPr/>
                </a:tc>
                <a:tc>
                  <a:txBody>
                    <a:bodyPr/>
                    <a:lstStyle/>
                    <a:p>
                      <a:pPr algn="ctr"/>
                      <a:r>
                        <a:rPr lang="en-US" dirty="0"/>
                        <a:t>2</a:t>
                      </a:r>
                    </a:p>
                  </a:txBody>
                  <a:tcPr/>
                </a:tc>
                <a:extLst>
                  <a:ext uri="{0D108BD9-81ED-4DB2-BD59-A6C34878D82A}">
                    <a16:rowId xmlns:a16="http://schemas.microsoft.com/office/drawing/2014/main" val="4137224759"/>
                  </a:ext>
                </a:extLst>
              </a:tr>
              <a:tr h="370840">
                <a:tc>
                  <a:txBody>
                    <a:bodyPr/>
                    <a:lstStyle/>
                    <a:p>
                      <a:pPr algn="ctr"/>
                      <a:r>
                        <a:rPr lang="en-US" dirty="0"/>
                        <a:t>is</a:t>
                      </a:r>
                    </a:p>
                  </a:txBody>
                  <a:tcPr/>
                </a:tc>
                <a:tc>
                  <a:txBody>
                    <a:bodyPr/>
                    <a:lstStyle/>
                    <a:p>
                      <a:pPr algn="ctr"/>
                      <a:r>
                        <a:rPr lang="en-US" dirty="0"/>
                        <a:t>6</a:t>
                      </a:r>
                    </a:p>
                  </a:txBody>
                  <a:tcPr/>
                </a:tc>
                <a:tc>
                  <a:txBody>
                    <a:bodyPr/>
                    <a:lstStyle/>
                    <a:p>
                      <a:pPr algn="ctr"/>
                      <a:r>
                        <a:rPr lang="en-US" dirty="0"/>
                        <a:t>1</a:t>
                      </a:r>
                    </a:p>
                  </a:txBody>
                  <a:tcPr/>
                </a:tc>
                <a:extLst>
                  <a:ext uri="{0D108BD9-81ED-4DB2-BD59-A6C34878D82A}">
                    <a16:rowId xmlns:a16="http://schemas.microsoft.com/office/drawing/2014/main" val="536809839"/>
                  </a:ext>
                </a:extLst>
              </a:tr>
              <a:tr h="370840">
                <a:tc>
                  <a:txBody>
                    <a:bodyPr/>
                    <a:lstStyle/>
                    <a:p>
                      <a:pPr algn="ctr"/>
                      <a:r>
                        <a:rPr lang="en-US" dirty="0"/>
                        <a:t>fictional</a:t>
                      </a:r>
                    </a:p>
                  </a:txBody>
                  <a:tcPr/>
                </a:tc>
                <a:tc>
                  <a:txBody>
                    <a:bodyPr/>
                    <a:lstStyle/>
                    <a:p>
                      <a:pPr algn="ctr"/>
                      <a:r>
                        <a:rPr lang="en-US" dirty="0"/>
                        <a:t>2</a:t>
                      </a:r>
                    </a:p>
                  </a:txBody>
                  <a:tcPr/>
                </a:tc>
                <a:tc>
                  <a:txBody>
                    <a:bodyPr/>
                    <a:lstStyle/>
                    <a:p>
                      <a:pPr algn="ctr"/>
                      <a:r>
                        <a:rPr lang="en-US" dirty="0"/>
                        <a:t>1</a:t>
                      </a:r>
                    </a:p>
                  </a:txBody>
                  <a:tcPr/>
                </a:tc>
                <a:extLst>
                  <a:ext uri="{0D108BD9-81ED-4DB2-BD59-A6C34878D82A}">
                    <a16:rowId xmlns:a16="http://schemas.microsoft.com/office/drawing/2014/main" val="943940576"/>
                  </a:ext>
                </a:extLst>
              </a:tr>
              <a:tr h="370840">
                <a:tc>
                  <a:txBody>
                    <a:bodyPr/>
                    <a:lstStyle/>
                    <a:p>
                      <a:pPr algn="ctr"/>
                      <a:r>
                        <a:rPr lang="en-US" dirty="0"/>
                        <a:t>school</a:t>
                      </a:r>
                    </a:p>
                  </a:txBody>
                  <a:tcPr/>
                </a:tc>
                <a:tc>
                  <a:txBody>
                    <a:bodyPr/>
                    <a:lstStyle/>
                    <a:p>
                      <a:pPr algn="ctr"/>
                      <a:r>
                        <a:rPr lang="en-US" dirty="0"/>
                        <a:t>1</a:t>
                      </a:r>
                    </a:p>
                  </a:txBody>
                  <a:tcPr/>
                </a:tc>
                <a:tc>
                  <a:txBody>
                    <a:bodyPr/>
                    <a:lstStyle/>
                    <a:p>
                      <a:pPr algn="ctr"/>
                      <a:endParaRPr lang="en-US" dirty="0"/>
                    </a:p>
                  </a:txBody>
                  <a:tcPr/>
                </a:tc>
                <a:extLst>
                  <a:ext uri="{0D108BD9-81ED-4DB2-BD59-A6C34878D82A}">
                    <a16:rowId xmlns:a16="http://schemas.microsoft.com/office/drawing/2014/main" val="593007300"/>
                  </a:ext>
                </a:extLst>
              </a:tr>
              <a:tr h="370840">
                <a:tc>
                  <a:txBody>
                    <a:bodyPr/>
                    <a:lstStyle/>
                    <a:p>
                      <a:pPr algn="ctr"/>
                      <a:r>
                        <a:rPr lang="en-US" dirty="0" err="1"/>
                        <a:t>rowling’s</a:t>
                      </a:r>
                      <a:endParaRPr lang="en-US" dirty="0"/>
                    </a:p>
                  </a:txBody>
                  <a:tcPr/>
                </a:tc>
                <a:tc>
                  <a:txBody>
                    <a:bodyPr/>
                    <a:lstStyle/>
                    <a:p>
                      <a:pPr algn="ctr"/>
                      <a:r>
                        <a:rPr lang="en-US" dirty="0"/>
                        <a:t>2</a:t>
                      </a:r>
                    </a:p>
                  </a:txBody>
                  <a:tcPr/>
                </a:tc>
                <a:tc>
                  <a:txBody>
                    <a:bodyPr/>
                    <a:lstStyle/>
                    <a:p>
                      <a:pPr algn="ctr"/>
                      <a:endParaRPr lang="en-US" dirty="0"/>
                    </a:p>
                  </a:txBody>
                  <a:tcPr/>
                </a:tc>
                <a:extLst>
                  <a:ext uri="{0D108BD9-81ED-4DB2-BD59-A6C34878D82A}">
                    <a16:rowId xmlns:a16="http://schemas.microsoft.com/office/drawing/2014/main" val="414336034"/>
                  </a:ext>
                </a:extLst>
              </a:tr>
              <a:tr h="370840">
                <a:tc>
                  <a:txBody>
                    <a:bodyPr/>
                    <a:lstStyle/>
                    <a:p>
                      <a:pPr algn="ctr"/>
                      <a:r>
                        <a:rPr lang="en-US" dirty="0"/>
                        <a:t>harry</a:t>
                      </a:r>
                    </a:p>
                  </a:txBody>
                  <a:tcPr/>
                </a:tc>
                <a:tc>
                  <a:txBody>
                    <a:bodyPr/>
                    <a:lstStyle/>
                    <a:p>
                      <a:pPr algn="ctr"/>
                      <a:r>
                        <a:rPr lang="en-US" dirty="0"/>
                        <a:t>2</a:t>
                      </a:r>
                    </a:p>
                  </a:txBody>
                  <a:tcPr/>
                </a:tc>
                <a:tc>
                  <a:txBody>
                    <a:bodyPr/>
                    <a:lstStyle/>
                    <a:p>
                      <a:pPr algn="ctr"/>
                      <a:endParaRPr lang="en-US" dirty="0"/>
                    </a:p>
                  </a:txBody>
                  <a:tcPr/>
                </a:tc>
                <a:extLst>
                  <a:ext uri="{0D108BD9-81ED-4DB2-BD59-A6C34878D82A}">
                    <a16:rowId xmlns:a16="http://schemas.microsoft.com/office/drawing/2014/main" val="1653905525"/>
                  </a:ext>
                </a:extLst>
              </a:tr>
              <a:tr h="370840">
                <a:tc>
                  <a:txBody>
                    <a:bodyPr/>
                    <a:lstStyle/>
                    <a:p>
                      <a:pPr algn="ctr"/>
                      <a:r>
                        <a:rPr lang="en-US" dirty="0"/>
                        <a:t>potter</a:t>
                      </a:r>
                    </a:p>
                  </a:txBody>
                  <a:tcPr/>
                </a:tc>
                <a:tc>
                  <a:txBody>
                    <a:bodyPr/>
                    <a:lstStyle/>
                    <a:p>
                      <a:pPr algn="ctr"/>
                      <a:r>
                        <a:rPr lang="en-US" dirty="0"/>
                        <a:t>2</a:t>
                      </a:r>
                    </a:p>
                  </a:txBody>
                  <a:tcPr/>
                </a:tc>
                <a:tc>
                  <a:txBody>
                    <a:bodyPr/>
                    <a:lstStyle/>
                    <a:p>
                      <a:pPr algn="ctr"/>
                      <a:endParaRPr lang="en-US" dirty="0"/>
                    </a:p>
                  </a:txBody>
                  <a:tcPr/>
                </a:tc>
                <a:extLst>
                  <a:ext uri="{0D108BD9-81ED-4DB2-BD59-A6C34878D82A}">
                    <a16:rowId xmlns:a16="http://schemas.microsoft.com/office/drawing/2014/main" val="394146620"/>
                  </a:ext>
                </a:extLst>
              </a:tr>
              <a:tr h="370840">
                <a:tc>
                  <a:txBody>
                    <a:bodyPr/>
                    <a:lstStyle/>
                    <a:p>
                      <a:pPr algn="ctr"/>
                      <a:r>
                        <a:rPr lang="en-US" dirty="0"/>
                        <a:t>series</a:t>
                      </a:r>
                    </a:p>
                  </a:txBody>
                  <a:tcPr/>
                </a:tc>
                <a:tc>
                  <a:txBody>
                    <a:bodyPr/>
                    <a:lstStyle/>
                    <a:p>
                      <a:pPr algn="ctr"/>
                      <a:r>
                        <a:rPr lang="en-US" dirty="0"/>
                        <a:t>2</a:t>
                      </a:r>
                    </a:p>
                  </a:txBody>
                  <a:tcPr/>
                </a:tc>
                <a:tc>
                  <a:txBody>
                    <a:bodyPr/>
                    <a:lstStyle/>
                    <a:p>
                      <a:pPr algn="ctr"/>
                      <a:endParaRPr lang="en-US" dirty="0"/>
                    </a:p>
                  </a:txBody>
                  <a:tcPr/>
                </a:tc>
                <a:extLst>
                  <a:ext uri="{0D108BD9-81ED-4DB2-BD59-A6C34878D82A}">
                    <a16:rowId xmlns:a16="http://schemas.microsoft.com/office/drawing/2014/main" val="910368083"/>
                  </a:ext>
                </a:extLst>
              </a:tr>
              <a:tr h="370840">
                <a:tc>
                  <a:txBody>
                    <a:bodyPr/>
                    <a:lstStyle/>
                    <a:p>
                      <a:pPr algn="ctr"/>
                      <a:r>
                        <a:rPr lang="en-US" dirty="0"/>
                        <a:t>house</a:t>
                      </a:r>
                    </a:p>
                  </a:txBody>
                  <a:tcPr/>
                </a:tc>
                <a:tc>
                  <a:txBody>
                    <a:bodyPr/>
                    <a:lstStyle/>
                    <a:p>
                      <a:pPr algn="ctr"/>
                      <a:endParaRPr lang="en-US" dirty="0"/>
                    </a:p>
                  </a:txBody>
                  <a:tcPr/>
                </a:tc>
                <a:tc>
                  <a:txBody>
                    <a:bodyPr/>
                    <a:lstStyle/>
                    <a:p>
                      <a:pPr algn="ctr"/>
                      <a:r>
                        <a:rPr lang="en-US" dirty="0"/>
                        <a:t>1</a:t>
                      </a:r>
                    </a:p>
                  </a:txBody>
                  <a:tcPr/>
                </a:tc>
                <a:extLst>
                  <a:ext uri="{0D108BD9-81ED-4DB2-BD59-A6C34878D82A}">
                    <a16:rowId xmlns:a16="http://schemas.microsoft.com/office/drawing/2014/main" val="3814546656"/>
                  </a:ext>
                </a:extLst>
              </a:tr>
              <a:tr h="370840">
                <a:tc>
                  <a:txBody>
                    <a:bodyPr/>
                    <a:lstStyle/>
                    <a:p>
                      <a:pPr algn="ctr"/>
                      <a:r>
                        <a:rPr lang="en-US" dirty="0"/>
                        <a:t>featured</a:t>
                      </a:r>
                    </a:p>
                  </a:txBody>
                  <a:tcPr/>
                </a:tc>
                <a:tc>
                  <a:txBody>
                    <a:bodyPr/>
                    <a:lstStyle/>
                    <a:p>
                      <a:pPr algn="ctr"/>
                      <a:endParaRPr lang="en-US" dirty="0"/>
                    </a:p>
                  </a:txBody>
                  <a:tcPr/>
                </a:tc>
                <a:tc>
                  <a:txBody>
                    <a:bodyPr/>
                    <a:lstStyle/>
                    <a:p>
                      <a:pPr algn="ctr"/>
                      <a:r>
                        <a:rPr lang="en-US" dirty="0"/>
                        <a:t>1</a:t>
                      </a:r>
                    </a:p>
                  </a:txBody>
                  <a:tcPr/>
                </a:tc>
                <a:extLst>
                  <a:ext uri="{0D108BD9-81ED-4DB2-BD59-A6C34878D82A}">
                    <a16:rowId xmlns:a16="http://schemas.microsoft.com/office/drawing/2014/main" val="1533754993"/>
                  </a:ext>
                </a:extLst>
              </a:tr>
              <a:tr h="370840">
                <a:tc>
                  <a:txBody>
                    <a:bodyPr/>
                    <a:lstStyle/>
                    <a:p>
                      <a:pPr algn="ctr"/>
                      <a:r>
                        <a:rPr lang="en-US" dirty="0"/>
                        <a:t>gothic</a:t>
                      </a:r>
                    </a:p>
                  </a:txBody>
                  <a:tcPr/>
                </a:tc>
                <a:tc>
                  <a:txBody>
                    <a:bodyPr/>
                    <a:lstStyle/>
                    <a:p>
                      <a:pPr algn="ctr"/>
                      <a:endParaRPr lang="en-US" dirty="0"/>
                    </a:p>
                  </a:txBody>
                  <a:tcPr/>
                </a:tc>
                <a:tc>
                  <a:txBody>
                    <a:bodyPr/>
                    <a:lstStyle/>
                    <a:p>
                      <a:pPr algn="ctr"/>
                      <a:r>
                        <a:rPr lang="en-US" dirty="0"/>
                        <a:t>1</a:t>
                      </a:r>
                    </a:p>
                  </a:txBody>
                  <a:tcPr/>
                </a:tc>
                <a:extLst>
                  <a:ext uri="{0D108BD9-81ED-4DB2-BD59-A6C34878D82A}">
                    <a16:rowId xmlns:a16="http://schemas.microsoft.com/office/drawing/2014/main" val="2439478129"/>
                  </a:ext>
                </a:extLst>
              </a:tr>
            </a:tbl>
          </a:graphicData>
        </a:graphic>
      </p:graphicFrame>
    </p:spTree>
    <p:extLst>
      <p:ext uri="{BB962C8B-B14F-4D97-AF65-F5344CB8AC3E}">
        <p14:creationId xmlns:p14="http://schemas.microsoft.com/office/powerpoint/2010/main" val="343496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BE4A-E7A5-644E-9911-B08924FC3B6E}"/>
              </a:ext>
            </a:extLst>
          </p:cNvPr>
          <p:cNvSpPr>
            <a:spLocks noGrp="1"/>
          </p:cNvSpPr>
          <p:nvPr>
            <p:ph type="title"/>
          </p:nvPr>
        </p:nvSpPr>
        <p:spPr>
          <a:xfrm>
            <a:off x="185060" y="127618"/>
            <a:ext cx="6500751" cy="964911"/>
          </a:xfrm>
        </p:spPr>
        <p:txBody>
          <a:bodyPr/>
          <a:lstStyle/>
          <a:p>
            <a:r>
              <a:rPr lang="en-US" dirty="0"/>
              <a:t>document classification</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5E93F49B-537A-824C-B6CC-A09871B3AC55}"/>
                  </a:ext>
                </a:extLst>
              </p:cNvPr>
              <p:cNvSpPr>
                <a:spLocks noGrp="1"/>
              </p:cNvSpPr>
              <p:nvPr>
                <p:ph sz="half" idx="1"/>
              </p:nvPr>
            </p:nvSpPr>
            <p:spPr>
              <a:xfrm>
                <a:off x="291935" y="1092529"/>
                <a:ext cx="5727866" cy="5595052"/>
              </a:xfrm>
            </p:spPr>
            <p:txBody>
              <a:bodyPr>
                <a:normAutofit fontScale="77500" lnSpcReduction="20000"/>
              </a:bodyPr>
              <a:lstStyle/>
              <a:p>
                <a:pPr marL="0" indent="0">
                  <a:buNone/>
                </a:pPr>
                <a:r>
                  <a:rPr lang="en-US" dirty="0"/>
                  <a:t>Now let’s just compute the cosine similarity with each document class:</a:t>
                </a:r>
              </a:p>
              <a:p>
                <a:pPr marL="0" indent="0" algn="ctr">
                  <a:buNone/>
                </a:pPr>
                <a:r>
                  <a:rPr lang="en-US" dirty="0"/>
                  <a:t>Dark Shadows is an American Gothic soap opera that originally aired weekdays on the ABC television network, from June 27, 1966, to April 2, 1971. The show depicted the lives, loves, trials, and tribulations of …</a:t>
                </a:r>
              </a:p>
              <a:p>
                <a:pPr marL="0" indent="0" algn="ctr">
                  <a:buNone/>
                </a:pPr>
                <a:endParaRPr lang="en-US" dirty="0"/>
              </a:p>
              <a:p>
                <a:pPr marL="0" indent="0" algn="ctr">
                  <a:buNone/>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𝑞</m:t>
                          </m:r>
                        </m:e>
                      </m:acc>
                      <m:r>
                        <a:rPr lang="en-US" i="1">
                          <a:latin typeface="Cambria Math" panose="02040503050406030204" pitchFamily="18" charset="0"/>
                        </a:rPr>
                        <m:t>=[0,1,0,1,0,0,0,0,0,0,0,0,1]</m:t>
                      </m:r>
                    </m:oMath>
                  </m:oMathPara>
                </a14:m>
                <a:endParaRPr lang="en-US" dirty="0"/>
              </a:p>
              <a:p>
                <a:pPr marL="0" indent="0" algn="ctr">
                  <a:buNone/>
                </a:pPr>
                <a:endParaRPr lang="en-US" dirty="0"/>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acc>
                            <m:accPr>
                              <m:chr m:val="⃗"/>
                              <m:ctrlPr>
                                <a:rPr lang="en-US" i="1">
                                  <a:latin typeface="Cambria Math" panose="02040503050406030204" pitchFamily="18" charset="0"/>
                                </a:rPr>
                              </m:ctrlPr>
                            </m:accPr>
                            <m:e>
                              <m:r>
                                <a:rPr lang="en-US" i="1">
                                  <a:latin typeface="Cambria Math" panose="02040503050406030204" pitchFamily="18" charset="0"/>
                                </a:rPr>
                                <m:t>𝑞</m:t>
                              </m:r>
                            </m:e>
                          </m:acc>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rPr>
                              </m:ctrlPr>
                            </m:accPr>
                            <m:e>
                              <m:r>
                                <a:rPr lang="en-US" b="0" i="1" smtClean="0">
                                  <a:latin typeface="Cambria Math" panose="02040503050406030204" pitchFamily="18" charset="0"/>
                                </a:rPr>
                                <m:t>𝑥</m:t>
                              </m:r>
                            </m:e>
                          </m:acc>
                          <m:d>
                            <m:dPr>
                              <m:ctrlPr>
                                <a:rPr lang="en-US" i="1">
                                  <a:latin typeface="Cambria Math" panose="02040503050406030204" pitchFamily="18" charset="0"/>
                                </a:rPr>
                              </m:ctrlPr>
                            </m:dPr>
                            <m:e>
                              <m:r>
                                <m:rPr>
                                  <m:sty m:val="p"/>
                                </m:rPr>
                                <a:rPr lang="en-US">
                                  <a:latin typeface="Cambria Math" panose="02040503050406030204" pitchFamily="18" charset="0"/>
                                </a:rPr>
                                <m:t>H</m:t>
                              </m:r>
                              <m:r>
                                <m:rPr>
                                  <m:sty m:val="p"/>
                                </m:rPr>
                                <a:rPr lang="en-US" b="0" i="0" smtClean="0">
                                  <a:latin typeface="Cambria Math" panose="02040503050406030204" pitchFamily="18" charset="0"/>
                                </a:rPr>
                                <m:t>P</m:t>
                              </m:r>
                            </m:e>
                          </m:d>
                        </m:num>
                        <m:den>
                          <m:d>
                            <m:dPr>
                              <m:begChr m:val="|"/>
                              <m:endChr m:val="|"/>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𝑞</m:t>
                                  </m:r>
                                </m:e>
                              </m:acc>
                            </m:e>
                          </m:d>
                          <m:d>
                            <m:dPr>
                              <m:begChr m:val="|"/>
                              <m:endChr m:val="|"/>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𝑑</m:t>
                                  </m:r>
                                </m:e>
                              </m:acc>
                              <m:d>
                                <m:dPr>
                                  <m:ctrlPr>
                                    <a:rPr lang="en-US" i="1">
                                      <a:latin typeface="Cambria Math" panose="02040503050406030204" pitchFamily="18" charset="0"/>
                                    </a:rPr>
                                  </m:ctrlPr>
                                </m:dPr>
                                <m:e>
                                  <m:r>
                                    <m:rPr>
                                      <m:sty m:val="p"/>
                                    </m:rPr>
                                    <a:rPr lang="en-US">
                                      <a:latin typeface="Cambria Math" panose="02040503050406030204" pitchFamily="18" charset="0"/>
                                    </a:rPr>
                                    <m:t>H</m:t>
                                  </m:r>
                                  <m:r>
                                    <m:rPr>
                                      <m:sty m:val="p"/>
                                    </m:rPr>
                                    <a:rPr lang="en-US" b="0" i="0" smtClean="0">
                                      <a:latin typeface="Cambria Math" panose="02040503050406030204" pitchFamily="18" charset="0"/>
                                    </a:rPr>
                                    <m:t>P</m:t>
                                  </m:r>
                                </m:e>
                              </m:d>
                            </m:e>
                          </m:d>
                        </m:den>
                      </m:f>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×3+1×6+1×0</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3</m:t>
                              </m:r>
                            </m:e>
                          </m:rad>
                          <m:rad>
                            <m:radPr>
                              <m:degHide m:val="on"/>
                              <m:ctrlPr>
                                <a:rPr lang="en-US" i="1">
                                  <a:latin typeface="Cambria Math" panose="02040503050406030204" pitchFamily="18" charset="0"/>
                                </a:rPr>
                              </m:ctrlPr>
                            </m:radPr>
                            <m:deg/>
                            <m:e>
                              <m:r>
                                <a:rPr lang="en-US" b="0" i="1" smtClean="0">
                                  <a:latin typeface="Cambria Math" panose="02040503050406030204" pitchFamily="18" charset="0"/>
                                </a:rPr>
                                <m:t>74</m:t>
                              </m:r>
                            </m:e>
                          </m:rad>
                        </m:den>
                      </m:f>
                      <m:r>
                        <a:rPr lang="en-US" i="1">
                          <a:latin typeface="Cambria Math" panose="02040503050406030204" pitchFamily="18" charset="0"/>
                        </a:rPr>
                        <m:t>=0.</m:t>
                      </m:r>
                      <m:r>
                        <a:rPr lang="en-US" b="0" i="1" smtClean="0">
                          <a:latin typeface="Cambria Math" panose="02040503050406030204" pitchFamily="18" charset="0"/>
                        </a:rPr>
                        <m:t>60</m:t>
                      </m:r>
                    </m:oMath>
                  </m:oMathPara>
                </a14:m>
                <a:endParaRPr lang="en-US" i="1" dirty="0">
                  <a:latin typeface="Cambria Math" panose="02040503050406030204" pitchFamily="18" charset="0"/>
                </a:endParaRPr>
              </a:p>
              <a:p>
                <a:pPr marL="0" indent="0">
                  <a:buNone/>
                </a:pPr>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acc>
                            <m:accPr>
                              <m:chr m:val="⃗"/>
                              <m:ctrlPr>
                                <a:rPr lang="en-US" i="1">
                                  <a:latin typeface="Cambria Math" panose="02040503050406030204" pitchFamily="18" charset="0"/>
                                </a:rPr>
                              </m:ctrlPr>
                            </m:accPr>
                            <m:e>
                              <m:r>
                                <a:rPr lang="en-US" i="1">
                                  <a:latin typeface="Cambria Math" panose="02040503050406030204" pitchFamily="18" charset="0"/>
                                </a:rPr>
                                <m:t>𝑞</m:t>
                              </m:r>
                            </m:e>
                          </m:acc>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rPr>
                              </m:ctrlPr>
                            </m:accPr>
                            <m:e>
                              <m:r>
                                <a:rPr lang="en-US" b="0" i="1" smtClean="0">
                                  <a:latin typeface="Cambria Math" panose="02040503050406030204" pitchFamily="18" charset="0"/>
                                </a:rPr>
                                <m:t>𝑥</m:t>
                              </m:r>
                            </m:e>
                          </m:acc>
                          <m:d>
                            <m:dPr>
                              <m:ctrlPr>
                                <a:rPr lang="en-US" i="1">
                                  <a:latin typeface="Cambria Math" panose="02040503050406030204" pitchFamily="18" charset="0"/>
                                </a:rPr>
                              </m:ctrlPr>
                            </m:dPr>
                            <m:e>
                              <m:r>
                                <m:rPr>
                                  <m:sty m:val="p"/>
                                </m:rPr>
                                <a:rPr lang="en-US">
                                  <a:latin typeface="Cambria Math" panose="02040503050406030204" pitchFamily="18" charset="0"/>
                                </a:rPr>
                                <m:t>D</m:t>
                              </m:r>
                              <m:r>
                                <m:rPr>
                                  <m:sty m:val="p"/>
                                </m:rPr>
                                <a:rPr lang="en-US" b="0" i="0" smtClean="0">
                                  <a:latin typeface="Cambria Math" panose="02040503050406030204" pitchFamily="18" charset="0"/>
                                </a:rPr>
                                <m:t>S</m:t>
                              </m:r>
                            </m:e>
                          </m:d>
                        </m:num>
                        <m:den>
                          <m:d>
                            <m:dPr>
                              <m:begChr m:val="|"/>
                              <m:endChr m:val="|"/>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𝑞</m:t>
                                  </m:r>
                                </m:e>
                              </m:acc>
                            </m:e>
                          </m:d>
                          <m:d>
                            <m:dPr>
                              <m:begChr m:val="|"/>
                              <m:endChr m:val="|"/>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𝑑</m:t>
                                  </m:r>
                                </m:e>
                              </m:acc>
                              <m:d>
                                <m:dPr>
                                  <m:ctrlPr>
                                    <a:rPr lang="en-US" i="1">
                                      <a:latin typeface="Cambria Math" panose="02040503050406030204" pitchFamily="18" charset="0"/>
                                    </a:rPr>
                                  </m:ctrlPr>
                                </m:dPr>
                                <m:e>
                                  <m:r>
                                    <m:rPr>
                                      <m:sty m:val="p"/>
                                    </m:rPr>
                                    <a:rPr lang="en-US">
                                      <a:latin typeface="Cambria Math" panose="02040503050406030204" pitchFamily="18" charset="0"/>
                                    </a:rPr>
                                    <m:t>D</m:t>
                                  </m:r>
                                  <m:r>
                                    <m:rPr>
                                      <m:sty m:val="p"/>
                                    </m:rPr>
                                    <a:rPr lang="en-US" b="0" i="0" smtClean="0">
                                      <a:latin typeface="Cambria Math" panose="02040503050406030204" pitchFamily="18" charset="0"/>
                                    </a:rPr>
                                    <m:t>S</m:t>
                                  </m:r>
                                </m:e>
                              </m:d>
                            </m:e>
                          </m:d>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r>
                            <a:rPr lang="en-US" i="1">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1</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3</m:t>
                              </m:r>
                            </m:e>
                          </m:rad>
                          <m:rad>
                            <m:radPr>
                              <m:degHide m:val="on"/>
                              <m:ctrlPr>
                                <a:rPr lang="en-US" i="1">
                                  <a:latin typeface="Cambria Math" panose="02040503050406030204" pitchFamily="18" charset="0"/>
                                </a:rPr>
                              </m:ctrlPr>
                            </m:radPr>
                            <m:deg/>
                            <m:e>
                              <m:r>
                                <a:rPr lang="en-US" b="0" i="1" smtClean="0">
                                  <a:latin typeface="Cambria Math" panose="02040503050406030204" pitchFamily="18" charset="0"/>
                                </a:rPr>
                                <m:t>10</m:t>
                              </m:r>
                            </m:e>
                          </m:rad>
                        </m:den>
                      </m:f>
                      <m:r>
                        <a:rPr lang="en-US" i="1">
                          <a:latin typeface="Cambria Math" panose="02040503050406030204" pitchFamily="18" charset="0"/>
                        </a:rPr>
                        <m:t>=0.</m:t>
                      </m:r>
                      <m:r>
                        <a:rPr lang="en-US" b="0" i="1" smtClean="0">
                          <a:latin typeface="Cambria Math" panose="02040503050406030204" pitchFamily="18" charset="0"/>
                        </a:rPr>
                        <m:t>37</m:t>
                      </m:r>
                    </m:oMath>
                  </m:oMathPara>
                </a14:m>
                <a:endParaRPr lang="en-US" i="1"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r>
                  <a:rPr lang="en-US" dirty="0">
                    <a:latin typeface="Cambria Math" panose="02040503050406030204" pitchFamily="18" charset="0"/>
                  </a:rPr>
                  <a:t>…oops…</a:t>
                </a:r>
              </a:p>
            </p:txBody>
          </p:sp>
        </mc:Choice>
        <mc:Fallback xmlns="">
          <p:sp>
            <p:nvSpPr>
              <p:cNvPr id="4" name="Content Placeholder 3">
                <a:extLst>
                  <a:ext uri="{FF2B5EF4-FFF2-40B4-BE49-F238E27FC236}">
                    <a16:creationId xmlns:a16="http://schemas.microsoft.com/office/drawing/2014/main" id="{5E93F49B-537A-824C-B6CC-A09871B3AC55}"/>
                  </a:ext>
                </a:extLst>
              </p:cNvPr>
              <p:cNvSpPr>
                <a:spLocks noGrp="1" noRot="1" noChangeAspect="1" noMove="1" noResize="1" noEditPoints="1" noAdjustHandles="1" noChangeArrowheads="1" noChangeShapeType="1" noTextEdit="1"/>
              </p:cNvSpPr>
              <p:nvPr>
                <p:ph sz="half" idx="1"/>
              </p:nvPr>
            </p:nvSpPr>
            <p:spPr>
              <a:xfrm>
                <a:off x="291935" y="1092529"/>
                <a:ext cx="5727866" cy="5595052"/>
              </a:xfrm>
              <a:blipFill>
                <a:blip r:embed="rId2"/>
                <a:stretch>
                  <a:fillRect l="-1327" t="-2262" r="-1549"/>
                </a:stretch>
              </a:blipFill>
            </p:spPr>
            <p:txBody>
              <a:bodyPr/>
              <a:lstStyle/>
              <a:p>
                <a:r>
                  <a:rPr lang="en-US">
                    <a:noFill/>
                  </a:rPr>
                  <a:t> </a:t>
                </a:r>
              </a:p>
            </p:txBody>
          </p:sp>
        </mc:Fallback>
      </mc:AlternateContent>
      <p:graphicFrame>
        <p:nvGraphicFramePr>
          <p:cNvPr id="7" name="Content Placeholder 5">
            <a:extLst>
              <a:ext uri="{FF2B5EF4-FFF2-40B4-BE49-F238E27FC236}">
                <a16:creationId xmlns:a16="http://schemas.microsoft.com/office/drawing/2014/main" id="{8074D147-7743-7A4D-8382-32E6D1B58DB3}"/>
              </a:ext>
            </a:extLst>
          </p:cNvPr>
          <p:cNvGraphicFramePr>
            <a:graphicFrameLocks noGrp="1"/>
          </p:cNvGraphicFramePr>
          <p:nvPr>
            <p:ph sz="half" idx="2"/>
          </p:nvPr>
        </p:nvGraphicFramePr>
        <p:xfrm>
          <a:off x="6172200" y="1124981"/>
          <a:ext cx="5486400" cy="55626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1489596350"/>
                    </a:ext>
                  </a:extLst>
                </a:gridCol>
                <a:gridCol w="2057400">
                  <a:extLst>
                    <a:ext uri="{9D8B030D-6E8A-4147-A177-3AD203B41FA5}">
                      <a16:colId xmlns:a16="http://schemas.microsoft.com/office/drawing/2014/main" val="3920759424"/>
                    </a:ext>
                  </a:extLst>
                </a:gridCol>
                <a:gridCol w="2057400">
                  <a:extLst>
                    <a:ext uri="{9D8B030D-6E8A-4147-A177-3AD203B41FA5}">
                      <a16:colId xmlns:a16="http://schemas.microsoft.com/office/drawing/2014/main" val="710773003"/>
                    </a:ext>
                  </a:extLst>
                </a:gridCol>
              </a:tblGrid>
              <a:tr h="370840">
                <a:tc>
                  <a:txBody>
                    <a:bodyPr/>
                    <a:lstStyle/>
                    <a:p>
                      <a:pPr algn="ctr"/>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2">
                  <a:txBody>
                    <a:bodyPr/>
                    <a:lstStyle/>
                    <a:p>
                      <a:pPr algn="ctr"/>
                      <a:r>
                        <a:rPr lang="en-US" dirty="0"/>
                        <a:t>document class</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977012814"/>
                  </a:ext>
                </a:extLst>
              </a:tr>
              <a:tr h="370840">
                <a:tc>
                  <a:txBody>
                    <a:bodyPr/>
                    <a:lstStyle/>
                    <a:p>
                      <a:pPr algn="ctr"/>
                      <a:r>
                        <a:rPr lang="en-US" dirty="0">
                          <a:solidFill>
                            <a:schemeClr val="bg1"/>
                          </a:solidFill>
                        </a:rPr>
                        <a:t>term</a:t>
                      </a:r>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dirty="0">
                          <a:solidFill>
                            <a:schemeClr val="bg1"/>
                          </a:solidFill>
                        </a:rPr>
                        <a:t>Harry Potter</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dirty="0">
                          <a:solidFill>
                            <a:schemeClr val="bg1"/>
                          </a:solidFill>
                        </a:rPr>
                        <a:t>Dark Shadows</a:t>
                      </a:r>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792307546"/>
                  </a:ext>
                </a:extLst>
              </a:tr>
              <a:tr h="370840">
                <a:tc>
                  <a:txBody>
                    <a:bodyPr/>
                    <a:lstStyle/>
                    <a:p>
                      <a:pPr algn="ctr"/>
                      <a:r>
                        <a:rPr lang="en-US" dirty="0"/>
                        <a:t>a</a:t>
                      </a:r>
                    </a:p>
                  </a:txBody>
                  <a:tcPr>
                    <a:lnT w="12700" cap="flat" cmpd="sng" algn="ctr">
                      <a:solidFill>
                        <a:schemeClr val="tx1"/>
                      </a:solidFill>
                      <a:prstDash val="solid"/>
                      <a:round/>
                      <a:headEnd type="none" w="med" len="med"/>
                      <a:tailEnd type="none" w="med" len="med"/>
                    </a:lnT>
                  </a:tcPr>
                </a:tc>
                <a:tc>
                  <a:txBody>
                    <a:bodyPr/>
                    <a:lstStyle/>
                    <a:p>
                      <a:pPr algn="ctr"/>
                      <a:r>
                        <a:rPr lang="en-US" dirty="0"/>
                        <a:t>2</a:t>
                      </a:r>
                    </a:p>
                  </a:txBody>
                  <a:tcPr>
                    <a:lnT w="12700" cap="flat" cmpd="sng" algn="ctr">
                      <a:solidFill>
                        <a:schemeClr val="tx1"/>
                      </a:solidFill>
                      <a:prstDash val="solid"/>
                      <a:round/>
                      <a:headEnd type="none" w="med" len="med"/>
                      <a:tailEnd type="none" w="med" len="med"/>
                    </a:lnT>
                  </a:tcPr>
                </a:tc>
                <a:tc>
                  <a:txBody>
                    <a:bodyPr/>
                    <a:lstStyle/>
                    <a:p>
                      <a:pPr algn="ctr"/>
                      <a:r>
                        <a:rPr lang="en-US" dirty="0"/>
                        <a:t>1</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46303001"/>
                  </a:ext>
                </a:extLst>
              </a:tr>
              <a:tr h="370840">
                <a:tc>
                  <a:txBody>
                    <a:bodyPr/>
                    <a:lstStyle/>
                    <a:p>
                      <a:pPr algn="ctr"/>
                      <a:r>
                        <a:rPr lang="en-US" dirty="0"/>
                        <a:t>of</a:t>
                      </a:r>
                    </a:p>
                  </a:txBody>
                  <a:tcPr/>
                </a:tc>
                <a:tc>
                  <a:txBody>
                    <a:bodyPr/>
                    <a:lstStyle/>
                    <a:p>
                      <a:pPr algn="ctr"/>
                      <a:r>
                        <a:rPr lang="en-US" dirty="0"/>
                        <a:t>3</a:t>
                      </a:r>
                    </a:p>
                  </a:txBody>
                  <a:tcPr/>
                </a:tc>
                <a:tc>
                  <a:txBody>
                    <a:bodyPr/>
                    <a:lstStyle/>
                    <a:p>
                      <a:pPr algn="ctr"/>
                      <a:endParaRPr lang="en-US" dirty="0"/>
                    </a:p>
                  </a:txBody>
                  <a:tcPr/>
                </a:tc>
                <a:extLst>
                  <a:ext uri="{0D108BD9-81ED-4DB2-BD59-A6C34878D82A}">
                    <a16:rowId xmlns:a16="http://schemas.microsoft.com/office/drawing/2014/main" val="2923939021"/>
                  </a:ext>
                </a:extLst>
              </a:tr>
              <a:tr h="370840">
                <a:tc>
                  <a:txBody>
                    <a:bodyPr/>
                    <a:lstStyle/>
                    <a:p>
                      <a:pPr algn="ctr"/>
                      <a:r>
                        <a:rPr lang="en-US" dirty="0"/>
                        <a:t>in</a:t>
                      </a:r>
                    </a:p>
                  </a:txBody>
                  <a:tcPr/>
                </a:tc>
                <a:tc>
                  <a:txBody>
                    <a:bodyPr/>
                    <a:lstStyle/>
                    <a:p>
                      <a:pPr algn="ctr"/>
                      <a:r>
                        <a:rPr lang="en-US" dirty="0"/>
                        <a:t>2</a:t>
                      </a:r>
                    </a:p>
                  </a:txBody>
                  <a:tcPr/>
                </a:tc>
                <a:tc>
                  <a:txBody>
                    <a:bodyPr/>
                    <a:lstStyle/>
                    <a:p>
                      <a:pPr algn="ctr"/>
                      <a:r>
                        <a:rPr lang="en-US" dirty="0"/>
                        <a:t>2</a:t>
                      </a:r>
                    </a:p>
                  </a:txBody>
                  <a:tcPr/>
                </a:tc>
                <a:extLst>
                  <a:ext uri="{0D108BD9-81ED-4DB2-BD59-A6C34878D82A}">
                    <a16:rowId xmlns:a16="http://schemas.microsoft.com/office/drawing/2014/main" val="4137224759"/>
                  </a:ext>
                </a:extLst>
              </a:tr>
              <a:tr h="370840">
                <a:tc>
                  <a:txBody>
                    <a:bodyPr/>
                    <a:lstStyle/>
                    <a:p>
                      <a:pPr algn="ctr"/>
                      <a:r>
                        <a:rPr lang="en-US" dirty="0"/>
                        <a:t>is</a:t>
                      </a:r>
                    </a:p>
                  </a:txBody>
                  <a:tcPr/>
                </a:tc>
                <a:tc>
                  <a:txBody>
                    <a:bodyPr/>
                    <a:lstStyle/>
                    <a:p>
                      <a:pPr algn="ctr"/>
                      <a:r>
                        <a:rPr lang="en-US" dirty="0"/>
                        <a:t>6</a:t>
                      </a:r>
                    </a:p>
                  </a:txBody>
                  <a:tcPr/>
                </a:tc>
                <a:tc>
                  <a:txBody>
                    <a:bodyPr/>
                    <a:lstStyle/>
                    <a:p>
                      <a:pPr algn="ctr"/>
                      <a:r>
                        <a:rPr lang="en-US" dirty="0"/>
                        <a:t>1</a:t>
                      </a:r>
                    </a:p>
                  </a:txBody>
                  <a:tcPr/>
                </a:tc>
                <a:extLst>
                  <a:ext uri="{0D108BD9-81ED-4DB2-BD59-A6C34878D82A}">
                    <a16:rowId xmlns:a16="http://schemas.microsoft.com/office/drawing/2014/main" val="536809839"/>
                  </a:ext>
                </a:extLst>
              </a:tr>
              <a:tr h="370840">
                <a:tc>
                  <a:txBody>
                    <a:bodyPr/>
                    <a:lstStyle/>
                    <a:p>
                      <a:pPr algn="ctr"/>
                      <a:r>
                        <a:rPr lang="en-US" dirty="0"/>
                        <a:t>fictional</a:t>
                      </a:r>
                    </a:p>
                  </a:txBody>
                  <a:tcPr/>
                </a:tc>
                <a:tc>
                  <a:txBody>
                    <a:bodyPr/>
                    <a:lstStyle/>
                    <a:p>
                      <a:pPr algn="ctr"/>
                      <a:r>
                        <a:rPr lang="en-US" dirty="0"/>
                        <a:t>2</a:t>
                      </a:r>
                    </a:p>
                  </a:txBody>
                  <a:tcPr/>
                </a:tc>
                <a:tc>
                  <a:txBody>
                    <a:bodyPr/>
                    <a:lstStyle/>
                    <a:p>
                      <a:pPr algn="ctr"/>
                      <a:r>
                        <a:rPr lang="en-US" dirty="0"/>
                        <a:t>1</a:t>
                      </a:r>
                    </a:p>
                  </a:txBody>
                  <a:tcPr/>
                </a:tc>
                <a:extLst>
                  <a:ext uri="{0D108BD9-81ED-4DB2-BD59-A6C34878D82A}">
                    <a16:rowId xmlns:a16="http://schemas.microsoft.com/office/drawing/2014/main" val="943940576"/>
                  </a:ext>
                </a:extLst>
              </a:tr>
              <a:tr h="370840">
                <a:tc>
                  <a:txBody>
                    <a:bodyPr/>
                    <a:lstStyle/>
                    <a:p>
                      <a:pPr algn="ctr"/>
                      <a:r>
                        <a:rPr lang="en-US" dirty="0"/>
                        <a:t>school</a:t>
                      </a:r>
                    </a:p>
                  </a:txBody>
                  <a:tcPr/>
                </a:tc>
                <a:tc>
                  <a:txBody>
                    <a:bodyPr/>
                    <a:lstStyle/>
                    <a:p>
                      <a:pPr algn="ctr"/>
                      <a:r>
                        <a:rPr lang="en-US" dirty="0"/>
                        <a:t>1</a:t>
                      </a:r>
                    </a:p>
                  </a:txBody>
                  <a:tcPr/>
                </a:tc>
                <a:tc>
                  <a:txBody>
                    <a:bodyPr/>
                    <a:lstStyle/>
                    <a:p>
                      <a:pPr algn="ctr"/>
                      <a:endParaRPr lang="en-US" dirty="0"/>
                    </a:p>
                  </a:txBody>
                  <a:tcPr/>
                </a:tc>
                <a:extLst>
                  <a:ext uri="{0D108BD9-81ED-4DB2-BD59-A6C34878D82A}">
                    <a16:rowId xmlns:a16="http://schemas.microsoft.com/office/drawing/2014/main" val="593007300"/>
                  </a:ext>
                </a:extLst>
              </a:tr>
              <a:tr h="370840">
                <a:tc>
                  <a:txBody>
                    <a:bodyPr/>
                    <a:lstStyle/>
                    <a:p>
                      <a:pPr algn="ctr"/>
                      <a:r>
                        <a:rPr lang="en-US" dirty="0" err="1"/>
                        <a:t>rowling’s</a:t>
                      </a:r>
                      <a:endParaRPr lang="en-US" dirty="0"/>
                    </a:p>
                  </a:txBody>
                  <a:tcPr/>
                </a:tc>
                <a:tc>
                  <a:txBody>
                    <a:bodyPr/>
                    <a:lstStyle/>
                    <a:p>
                      <a:pPr algn="ctr"/>
                      <a:r>
                        <a:rPr lang="en-US" dirty="0"/>
                        <a:t>2</a:t>
                      </a:r>
                    </a:p>
                  </a:txBody>
                  <a:tcPr/>
                </a:tc>
                <a:tc>
                  <a:txBody>
                    <a:bodyPr/>
                    <a:lstStyle/>
                    <a:p>
                      <a:pPr algn="ctr"/>
                      <a:endParaRPr lang="en-US" dirty="0"/>
                    </a:p>
                  </a:txBody>
                  <a:tcPr/>
                </a:tc>
                <a:extLst>
                  <a:ext uri="{0D108BD9-81ED-4DB2-BD59-A6C34878D82A}">
                    <a16:rowId xmlns:a16="http://schemas.microsoft.com/office/drawing/2014/main" val="414336034"/>
                  </a:ext>
                </a:extLst>
              </a:tr>
              <a:tr h="370840">
                <a:tc>
                  <a:txBody>
                    <a:bodyPr/>
                    <a:lstStyle/>
                    <a:p>
                      <a:pPr algn="ctr"/>
                      <a:r>
                        <a:rPr lang="en-US" dirty="0"/>
                        <a:t>harry</a:t>
                      </a:r>
                    </a:p>
                  </a:txBody>
                  <a:tcPr/>
                </a:tc>
                <a:tc>
                  <a:txBody>
                    <a:bodyPr/>
                    <a:lstStyle/>
                    <a:p>
                      <a:pPr algn="ctr"/>
                      <a:r>
                        <a:rPr lang="en-US" dirty="0"/>
                        <a:t>2</a:t>
                      </a:r>
                    </a:p>
                  </a:txBody>
                  <a:tcPr/>
                </a:tc>
                <a:tc>
                  <a:txBody>
                    <a:bodyPr/>
                    <a:lstStyle/>
                    <a:p>
                      <a:pPr algn="ctr"/>
                      <a:endParaRPr lang="en-US" dirty="0"/>
                    </a:p>
                  </a:txBody>
                  <a:tcPr/>
                </a:tc>
                <a:extLst>
                  <a:ext uri="{0D108BD9-81ED-4DB2-BD59-A6C34878D82A}">
                    <a16:rowId xmlns:a16="http://schemas.microsoft.com/office/drawing/2014/main" val="1653905525"/>
                  </a:ext>
                </a:extLst>
              </a:tr>
              <a:tr h="370840">
                <a:tc>
                  <a:txBody>
                    <a:bodyPr/>
                    <a:lstStyle/>
                    <a:p>
                      <a:pPr algn="ctr"/>
                      <a:r>
                        <a:rPr lang="en-US" dirty="0"/>
                        <a:t>potter</a:t>
                      </a:r>
                    </a:p>
                  </a:txBody>
                  <a:tcPr/>
                </a:tc>
                <a:tc>
                  <a:txBody>
                    <a:bodyPr/>
                    <a:lstStyle/>
                    <a:p>
                      <a:pPr algn="ctr"/>
                      <a:r>
                        <a:rPr lang="en-US" dirty="0"/>
                        <a:t>2</a:t>
                      </a:r>
                    </a:p>
                  </a:txBody>
                  <a:tcPr/>
                </a:tc>
                <a:tc>
                  <a:txBody>
                    <a:bodyPr/>
                    <a:lstStyle/>
                    <a:p>
                      <a:pPr algn="ctr"/>
                      <a:endParaRPr lang="en-US" dirty="0"/>
                    </a:p>
                  </a:txBody>
                  <a:tcPr/>
                </a:tc>
                <a:extLst>
                  <a:ext uri="{0D108BD9-81ED-4DB2-BD59-A6C34878D82A}">
                    <a16:rowId xmlns:a16="http://schemas.microsoft.com/office/drawing/2014/main" val="394146620"/>
                  </a:ext>
                </a:extLst>
              </a:tr>
              <a:tr h="370840">
                <a:tc>
                  <a:txBody>
                    <a:bodyPr/>
                    <a:lstStyle/>
                    <a:p>
                      <a:pPr algn="ctr"/>
                      <a:r>
                        <a:rPr lang="en-US" dirty="0"/>
                        <a:t>series</a:t>
                      </a:r>
                    </a:p>
                  </a:txBody>
                  <a:tcPr/>
                </a:tc>
                <a:tc>
                  <a:txBody>
                    <a:bodyPr/>
                    <a:lstStyle/>
                    <a:p>
                      <a:pPr algn="ctr"/>
                      <a:r>
                        <a:rPr lang="en-US" dirty="0"/>
                        <a:t>2</a:t>
                      </a:r>
                    </a:p>
                  </a:txBody>
                  <a:tcPr/>
                </a:tc>
                <a:tc>
                  <a:txBody>
                    <a:bodyPr/>
                    <a:lstStyle/>
                    <a:p>
                      <a:pPr algn="ctr"/>
                      <a:endParaRPr lang="en-US" dirty="0"/>
                    </a:p>
                  </a:txBody>
                  <a:tcPr/>
                </a:tc>
                <a:extLst>
                  <a:ext uri="{0D108BD9-81ED-4DB2-BD59-A6C34878D82A}">
                    <a16:rowId xmlns:a16="http://schemas.microsoft.com/office/drawing/2014/main" val="910368083"/>
                  </a:ext>
                </a:extLst>
              </a:tr>
              <a:tr h="370840">
                <a:tc>
                  <a:txBody>
                    <a:bodyPr/>
                    <a:lstStyle/>
                    <a:p>
                      <a:pPr algn="ctr"/>
                      <a:r>
                        <a:rPr lang="en-US" dirty="0"/>
                        <a:t>house</a:t>
                      </a:r>
                    </a:p>
                  </a:txBody>
                  <a:tcPr/>
                </a:tc>
                <a:tc>
                  <a:txBody>
                    <a:bodyPr/>
                    <a:lstStyle/>
                    <a:p>
                      <a:pPr algn="ctr"/>
                      <a:endParaRPr lang="en-US" dirty="0"/>
                    </a:p>
                  </a:txBody>
                  <a:tcPr/>
                </a:tc>
                <a:tc>
                  <a:txBody>
                    <a:bodyPr/>
                    <a:lstStyle/>
                    <a:p>
                      <a:pPr algn="ctr"/>
                      <a:r>
                        <a:rPr lang="en-US" dirty="0"/>
                        <a:t>1</a:t>
                      </a:r>
                    </a:p>
                  </a:txBody>
                  <a:tcPr/>
                </a:tc>
                <a:extLst>
                  <a:ext uri="{0D108BD9-81ED-4DB2-BD59-A6C34878D82A}">
                    <a16:rowId xmlns:a16="http://schemas.microsoft.com/office/drawing/2014/main" val="3814546656"/>
                  </a:ext>
                </a:extLst>
              </a:tr>
              <a:tr h="370840">
                <a:tc>
                  <a:txBody>
                    <a:bodyPr/>
                    <a:lstStyle/>
                    <a:p>
                      <a:pPr algn="ctr"/>
                      <a:r>
                        <a:rPr lang="en-US" dirty="0"/>
                        <a:t>featured</a:t>
                      </a:r>
                    </a:p>
                  </a:txBody>
                  <a:tcPr/>
                </a:tc>
                <a:tc>
                  <a:txBody>
                    <a:bodyPr/>
                    <a:lstStyle/>
                    <a:p>
                      <a:pPr algn="ctr"/>
                      <a:endParaRPr lang="en-US" dirty="0"/>
                    </a:p>
                  </a:txBody>
                  <a:tcPr/>
                </a:tc>
                <a:tc>
                  <a:txBody>
                    <a:bodyPr/>
                    <a:lstStyle/>
                    <a:p>
                      <a:pPr algn="ctr"/>
                      <a:r>
                        <a:rPr lang="en-US" dirty="0"/>
                        <a:t>1</a:t>
                      </a:r>
                    </a:p>
                  </a:txBody>
                  <a:tcPr/>
                </a:tc>
                <a:extLst>
                  <a:ext uri="{0D108BD9-81ED-4DB2-BD59-A6C34878D82A}">
                    <a16:rowId xmlns:a16="http://schemas.microsoft.com/office/drawing/2014/main" val="1533754993"/>
                  </a:ext>
                </a:extLst>
              </a:tr>
              <a:tr h="370840">
                <a:tc>
                  <a:txBody>
                    <a:bodyPr/>
                    <a:lstStyle/>
                    <a:p>
                      <a:pPr algn="ctr"/>
                      <a:r>
                        <a:rPr lang="en-US" dirty="0"/>
                        <a:t>gothic</a:t>
                      </a:r>
                    </a:p>
                  </a:txBody>
                  <a:tcPr/>
                </a:tc>
                <a:tc>
                  <a:txBody>
                    <a:bodyPr/>
                    <a:lstStyle/>
                    <a:p>
                      <a:pPr algn="ctr"/>
                      <a:endParaRPr lang="en-US" dirty="0"/>
                    </a:p>
                  </a:txBody>
                  <a:tcPr/>
                </a:tc>
                <a:tc>
                  <a:txBody>
                    <a:bodyPr/>
                    <a:lstStyle/>
                    <a:p>
                      <a:pPr algn="ctr"/>
                      <a:r>
                        <a:rPr lang="en-US" dirty="0"/>
                        <a:t>1</a:t>
                      </a:r>
                    </a:p>
                  </a:txBody>
                  <a:tcPr/>
                </a:tc>
                <a:extLst>
                  <a:ext uri="{0D108BD9-81ED-4DB2-BD59-A6C34878D82A}">
                    <a16:rowId xmlns:a16="http://schemas.microsoft.com/office/drawing/2014/main" val="2439478129"/>
                  </a:ext>
                </a:extLst>
              </a:tr>
            </a:tbl>
          </a:graphicData>
        </a:graphic>
      </p:graphicFrame>
    </p:spTree>
    <p:extLst>
      <p:ext uri="{BB962C8B-B14F-4D97-AF65-F5344CB8AC3E}">
        <p14:creationId xmlns:p14="http://schemas.microsoft.com/office/powerpoint/2010/main" val="3785352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EFEF2-466D-1C4D-AA29-0E186A121C8B}"/>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801309AE-4BE9-7C46-BF77-7AE29E9CBF20}"/>
              </a:ext>
            </a:extLst>
          </p:cNvPr>
          <p:cNvSpPr>
            <a:spLocks noGrp="1"/>
          </p:cNvSpPr>
          <p:nvPr>
            <p:ph idx="1"/>
          </p:nvPr>
        </p:nvSpPr>
        <p:spPr/>
        <p:txBody>
          <a:bodyPr/>
          <a:lstStyle/>
          <a:p>
            <a:r>
              <a:rPr lang="en-US" dirty="0"/>
              <a:t>similarity vs. semantic field: word2vec at different scales</a:t>
            </a:r>
          </a:p>
          <a:p>
            <a:r>
              <a:rPr lang="en-US" dirty="0"/>
              <a:t>term frequency (</a:t>
            </a:r>
            <a:r>
              <a:rPr lang="en-US" dirty="0" err="1"/>
              <a:t>tf</a:t>
            </a:r>
            <a:r>
              <a:rPr lang="en-US" dirty="0"/>
              <a:t>): the term-document matrix</a:t>
            </a:r>
          </a:p>
          <a:p>
            <a:r>
              <a:rPr lang="en-US" dirty="0"/>
              <a:t>cosine similarity</a:t>
            </a:r>
          </a:p>
          <a:p>
            <a:r>
              <a:rPr lang="en-US" dirty="0"/>
              <a:t>document classification: </a:t>
            </a:r>
            <a:r>
              <a:rPr lang="en-US" dirty="0" err="1"/>
              <a:t>tf</a:t>
            </a:r>
            <a:r>
              <a:rPr lang="en-US" dirty="0"/>
              <a:t> on a log scale</a:t>
            </a:r>
          </a:p>
          <a:p>
            <a:r>
              <a:rPr lang="en-US" dirty="0"/>
              <a:t>document classification: inverse document frequency (</a:t>
            </a:r>
            <a:r>
              <a:rPr lang="en-US" dirty="0" err="1"/>
              <a:t>idf</a:t>
            </a:r>
            <a:r>
              <a:rPr lang="en-US" dirty="0"/>
              <a:t>) </a:t>
            </a:r>
          </a:p>
          <a:p>
            <a:r>
              <a:rPr lang="en-US" dirty="0"/>
              <a:t>relatedness again: the word co-occurrence matrix</a:t>
            </a:r>
          </a:p>
          <a:p>
            <a:pPr marL="0" indent="0">
              <a:buNone/>
            </a:pPr>
            <a:endParaRPr lang="en-US" dirty="0"/>
          </a:p>
        </p:txBody>
      </p:sp>
    </p:spTree>
    <p:extLst>
      <p:ext uri="{BB962C8B-B14F-4D97-AF65-F5344CB8AC3E}">
        <p14:creationId xmlns:p14="http://schemas.microsoft.com/office/powerpoint/2010/main" val="2530412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BE4A-E7A5-644E-9911-B08924FC3B6E}"/>
              </a:ext>
            </a:extLst>
          </p:cNvPr>
          <p:cNvSpPr>
            <a:spLocks noGrp="1"/>
          </p:cNvSpPr>
          <p:nvPr>
            <p:ph type="title"/>
          </p:nvPr>
        </p:nvSpPr>
        <p:spPr>
          <a:xfrm>
            <a:off x="185060" y="127618"/>
            <a:ext cx="11239002" cy="964911"/>
          </a:xfrm>
        </p:spPr>
        <p:txBody>
          <a:bodyPr/>
          <a:lstStyle/>
          <a:p>
            <a:r>
              <a:rPr lang="en-US" dirty="0"/>
              <a:t>document classification: </a:t>
            </a:r>
            <a:r>
              <a:rPr lang="en-US" dirty="0" err="1"/>
              <a:t>tf</a:t>
            </a:r>
            <a:r>
              <a:rPr lang="en-US" dirty="0"/>
              <a:t> on a log scale</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5E93F49B-537A-824C-B6CC-A09871B3AC55}"/>
                  </a:ext>
                </a:extLst>
              </p:cNvPr>
              <p:cNvSpPr>
                <a:spLocks noGrp="1"/>
              </p:cNvSpPr>
              <p:nvPr>
                <p:ph sz="half" idx="1"/>
              </p:nvPr>
            </p:nvSpPr>
            <p:spPr>
              <a:xfrm>
                <a:off x="291935" y="1092529"/>
                <a:ext cx="5727866" cy="5595052"/>
              </a:xfrm>
            </p:spPr>
            <p:txBody>
              <a:bodyPr>
                <a:normAutofit/>
              </a:bodyPr>
              <a:lstStyle/>
              <a:p>
                <a:r>
                  <a:rPr lang="en-US" dirty="0"/>
                  <a:t>We need some way to point out that the difference between </a:t>
                </a:r>
                <a14:m>
                  <m:oMath xmlns:m="http://schemas.openxmlformats.org/officeDocument/2006/math">
                    <m:r>
                      <a:rPr lang="en-US" i="1" dirty="0" smtClean="0">
                        <a:latin typeface="Cambria Math" panose="02040503050406030204" pitchFamily="18" charset="0"/>
                      </a:rPr>
                      <m:t>𝑡𝑓</m:t>
                    </m:r>
                    <m:r>
                      <a:rPr lang="en-US" i="1" dirty="0" smtClean="0">
                        <a:latin typeface="Cambria Math" panose="02040503050406030204" pitchFamily="18" charset="0"/>
                      </a:rPr>
                      <m:t>(</m:t>
                    </m:r>
                    <m:r>
                      <m:rPr>
                        <m:sty m:val="p"/>
                      </m:rPr>
                      <a:rPr lang="en-US" i="0" dirty="0" err="1" smtClean="0">
                        <a:latin typeface="Cambria Math" panose="02040503050406030204" pitchFamily="18" charset="0"/>
                      </a:rPr>
                      <m:t>HP</m:t>
                    </m:r>
                    <m:r>
                      <a:rPr lang="en-US" i="0" dirty="0" err="1" smtClean="0">
                        <a:latin typeface="Cambria Math" panose="02040503050406030204" pitchFamily="18" charset="0"/>
                      </a:rPr>
                      <m:t>,</m:t>
                    </m:r>
                    <m:r>
                      <m:rPr>
                        <m:sty m:val="p"/>
                      </m:rPr>
                      <a:rPr lang="en-US" i="0" dirty="0" err="1" smtClean="0">
                        <a:latin typeface="Cambria Math" panose="02040503050406030204" pitchFamily="18" charset="0"/>
                      </a:rPr>
                      <m:t>gothic</m:t>
                    </m:r>
                    <m:r>
                      <a:rPr lang="en-US" i="1" dirty="0" smtClean="0">
                        <a:latin typeface="Cambria Math" panose="02040503050406030204" pitchFamily="18" charset="0"/>
                      </a:rPr>
                      <m:t>)=0</m:t>
                    </m:r>
                  </m:oMath>
                </a14:m>
                <a:r>
                  <a:rPr lang="en-US" dirty="0"/>
                  <a:t> and </a:t>
                </a:r>
                <a14:m>
                  <m:oMath xmlns:m="http://schemas.openxmlformats.org/officeDocument/2006/math">
                    <m:r>
                      <a:rPr lang="en-US" i="1" dirty="0" smtClean="0">
                        <a:latin typeface="Cambria Math" panose="02040503050406030204" pitchFamily="18" charset="0"/>
                      </a:rPr>
                      <m:t>𝑡𝑓</m:t>
                    </m:r>
                    <m:r>
                      <a:rPr lang="en-US" i="1" dirty="0" smtClean="0">
                        <a:latin typeface="Cambria Math" panose="02040503050406030204" pitchFamily="18" charset="0"/>
                      </a:rPr>
                      <m:t>(</m:t>
                    </m:r>
                    <m:r>
                      <m:rPr>
                        <m:sty m:val="p"/>
                      </m:rPr>
                      <a:rPr lang="en-US" i="0" dirty="0" err="1" smtClean="0">
                        <a:latin typeface="Cambria Math" panose="02040503050406030204" pitchFamily="18" charset="0"/>
                      </a:rPr>
                      <m:t>DS</m:t>
                    </m:r>
                    <m:r>
                      <a:rPr lang="en-US" i="0" dirty="0" err="1" smtClean="0">
                        <a:latin typeface="Cambria Math" panose="02040503050406030204" pitchFamily="18" charset="0"/>
                      </a:rPr>
                      <m:t>,</m:t>
                    </m:r>
                    <m:r>
                      <m:rPr>
                        <m:sty m:val="p"/>
                      </m:rPr>
                      <a:rPr lang="en-US" i="0" dirty="0" err="1" smtClean="0">
                        <a:latin typeface="Cambria Math" panose="02040503050406030204" pitchFamily="18" charset="0"/>
                      </a:rPr>
                      <m:t>gothic</m:t>
                    </m:r>
                    <m:r>
                      <a:rPr lang="en-US" i="1" dirty="0" smtClean="0">
                        <a:latin typeface="Cambria Math" panose="02040503050406030204" pitchFamily="18" charset="0"/>
                      </a:rPr>
                      <m:t>)=1</m:t>
                    </m:r>
                  </m:oMath>
                </a14:m>
                <a:r>
                  <a:rPr lang="en-US" dirty="0"/>
                  <a:t> is much more important than the difference between </a:t>
                </a:r>
                <a14:m>
                  <m:oMath xmlns:m="http://schemas.openxmlformats.org/officeDocument/2006/math">
                    <m:r>
                      <a:rPr lang="en-US" i="1" dirty="0" smtClean="0">
                        <a:latin typeface="Cambria Math" panose="02040503050406030204" pitchFamily="18" charset="0"/>
                      </a:rPr>
                      <m:t>𝑡𝑓</m:t>
                    </m:r>
                    <m:r>
                      <a:rPr lang="en-US" i="1" dirty="0" smtClean="0">
                        <a:latin typeface="Cambria Math" panose="02040503050406030204" pitchFamily="18" charset="0"/>
                      </a:rPr>
                      <m:t>(</m:t>
                    </m:r>
                    <m:r>
                      <m:rPr>
                        <m:sty m:val="p"/>
                      </m:rPr>
                      <a:rPr lang="en-US" i="0" dirty="0" err="1" smtClean="0">
                        <a:latin typeface="Cambria Math" panose="02040503050406030204" pitchFamily="18" charset="0"/>
                      </a:rPr>
                      <m:t>HP</m:t>
                    </m:r>
                    <m:r>
                      <a:rPr lang="en-US" i="0" dirty="0" err="1" smtClean="0">
                        <a:latin typeface="Cambria Math" panose="02040503050406030204" pitchFamily="18" charset="0"/>
                      </a:rPr>
                      <m:t>,</m:t>
                    </m:r>
                    <m:r>
                      <m:rPr>
                        <m:sty m:val="p"/>
                      </m:rPr>
                      <a:rPr lang="en-US" i="0" dirty="0" err="1" smtClean="0">
                        <a:latin typeface="Cambria Math" panose="02040503050406030204" pitchFamily="18" charset="0"/>
                      </a:rPr>
                      <m:t>is</m:t>
                    </m:r>
                    <m:r>
                      <a:rPr lang="en-US" i="1" dirty="0" smtClean="0">
                        <a:latin typeface="Cambria Math" panose="02040503050406030204" pitchFamily="18" charset="0"/>
                      </a:rPr>
                      <m:t>)=6</m:t>
                    </m:r>
                  </m:oMath>
                </a14:m>
                <a:r>
                  <a:rPr lang="en-US" dirty="0"/>
                  <a:t> and </a:t>
                </a:r>
                <a14:m>
                  <m:oMath xmlns:m="http://schemas.openxmlformats.org/officeDocument/2006/math">
                    <m:r>
                      <a:rPr lang="en-US" i="1" dirty="0" smtClean="0">
                        <a:latin typeface="Cambria Math" panose="02040503050406030204" pitchFamily="18" charset="0"/>
                      </a:rPr>
                      <m:t>𝑡𝑓</m:t>
                    </m:r>
                    <m:r>
                      <a:rPr lang="en-US" i="1" dirty="0" smtClean="0">
                        <a:latin typeface="Cambria Math" panose="02040503050406030204" pitchFamily="18" charset="0"/>
                      </a:rPr>
                      <m:t>(</m:t>
                    </m:r>
                    <m:r>
                      <m:rPr>
                        <m:sty m:val="p"/>
                      </m:rPr>
                      <a:rPr lang="en-US" i="0" dirty="0" err="1" smtClean="0">
                        <a:latin typeface="Cambria Math" panose="02040503050406030204" pitchFamily="18" charset="0"/>
                      </a:rPr>
                      <m:t>DS</m:t>
                    </m:r>
                    <m:r>
                      <a:rPr lang="en-US" i="0" dirty="0" err="1" smtClean="0">
                        <a:latin typeface="Cambria Math" panose="02040503050406030204" pitchFamily="18" charset="0"/>
                      </a:rPr>
                      <m:t>,</m:t>
                    </m:r>
                    <m:r>
                      <m:rPr>
                        <m:sty m:val="p"/>
                      </m:rPr>
                      <a:rPr lang="en-US" i="0" dirty="0" err="1" smtClean="0">
                        <a:latin typeface="Cambria Math" panose="02040503050406030204" pitchFamily="18" charset="0"/>
                      </a:rPr>
                      <m:t>is</m:t>
                    </m:r>
                    <m:r>
                      <a:rPr lang="en-US" i="1" dirty="0" smtClean="0">
                        <a:latin typeface="Cambria Math" panose="02040503050406030204" pitchFamily="18" charset="0"/>
                      </a:rPr>
                      <m:t>)=1</m:t>
                    </m:r>
                  </m:oMath>
                </a14:m>
                <a:r>
                  <a:rPr lang="en-US" dirty="0"/>
                  <a:t>.</a:t>
                </a:r>
              </a:p>
              <a:p>
                <a:r>
                  <a:rPr lang="en-US" dirty="0"/>
                  <a:t>One way to think about it: it’s not the difference between term frequencies that matters, it’s their ratio that matters.  </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6−1</m:t>
                      </m:r>
                      <m:r>
                        <a:rPr lang="en-US" b="0" i="1" smtClean="0">
                          <a:latin typeface="Cambria Math" panose="02040503050406030204" pitchFamily="18" charset="0"/>
                          <a:ea typeface="Cambria Math" panose="02040503050406030204" pitchFamily="18" charset="0"/>
                        </a:rPr>
                        <m:t>≫1−0</m:t>
                      </m:r>
                    </m:oMath>
                  </m:oMathPara>
                </a14:m>
                <a:endParaRPr lang="en-US" dirty="0"/>
              </a:p>
              <a:p>
                <a:pPr marL="0" indent="0">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6</m:t>
                          </m:r>
                        </m:num>
                        <m:den>
                          <m:r>
                            <a:rPr lang="en-US" b="0" i="1" smtClean="0">
                              <a:latin typeface="Cambria Math" panose="02040503050406030204" pitchFamily="18" charset="0"/>
                            </a:rPr>
                            <m:t>1</m:t>
                          </m:r>
                        </m:den>
                      </m:f>
                      <m:r>
                        <a:rPr lang="en-US" i="1" smtClean="0">
                          <a:latin typeface="Cambria Math" panose="02040503050406030204" pitchFamily="18" charset="0"/>
                          <a:ea typeface="Cambria Math" panose="02040503050406030204" pitchFamily="18" charset="0"/>
                        </a:rPr>
                        <m:t>≪</m:t>
                      </m:r>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0</m:t>
                          </m:r>
                        </m:den>
                      </m:f>
                    </m:oMath>
                  </m:oMathPara>
                </a14:m>
                <a:endParaRPr lang="en-US" dirty="0"/>
              </a:p>
              <a:p>
                <a:pPr marL="0" indent="0">
                  <a:buNone/>
                </a:pPr>
                <a:endParaRPr lang="en-US" dirty="0"/>
              </a:p>
            </p:txBody>
          </p:sp>
        </mc:Choice>
        <mc:Fallback xmlns="">
          <p:sp>
            <p:nvSpPr>
              <p:cNvPr id="4" name="Content Placeholder 3">
                <a:extLst>
                  <a:ext uri="{FF2B5EF4-FFF2-40B4-BE49-F238E27FC236}">
                    <a16:creationId xmlns:a16="http://schemas.microsoft.com/office/drawing/2014/main" id="{5E93F49B-537A-824C-B6CC-A09871B3AC55}"/>
                  </a:ext>
                </a:extLst>
              </p:cNvPr>
              <p:cNvSpPr>
                <a:spLocks noGrp="1" noRot="1" noChangeAspect="1" noMove="1" noResize="1" noEditPoints="1" noAdjustHandles="1" noChangeArrowheads="1" noChangeShapeType="1" noTextEdit="1"/>
              </p:cNvSpPr>
              <p:nvPr>
                <p:ph sz="half" idx="1"/>
              </p:nvPr>
            </p:nvSpPr>
            <p:spPr>
              <a:xfrm>
                <a:off x="291935" y="1092529"/>
                <a:ext cx="5727866" cy="5595052"/>
              </a:xfrm>
              <a:blipFill>
                <a:blip r:embed="rId2"/>
                <a:stretch>
                  <a:fillRect l="-1770" t="-1810" r="-2876" b="-452"/>
                </a:stretch>
              </a:blipFill>
            </p:spPr>
            <p:txBody>
              <a:bodyPr/>
              <a:lstStyle/>
              <a:p>
                <a:r>
                  <a:rPr lang="en-US">
                    <a:noFill/>
                  </a:rPr>
                  <a:t> </a:t>
                </a:r>
              </a:p>
            </p:txBody>
          </p:sp>
        </mc:Fallback>
      </mc:AlternateContent>
      <p:graphicFrame>
        <p:nvGraphicFramePr>
          <p:cNvPr id="7" name="Content Placeholder 5">
            <a:extLst>
              <a:ext uri="{FF2B5EF4-FFF2-40B4-BE49-F238E27FC236}">
                <a16:creationId xmlns:a16="http://schemas.microsoft.com/office/drawing/2014/main" id="{8074D147-7743-7A4D-8382-32E6D1B58DB3}"/>
              </a:ext>
            </a:extLst>
          </p:cNvPr>
          <p:cNvGraphicFramePr>
            <a:graphicFrameLocks noGrp="1"/>
          </p:cNvGraphicFramePr>
          <p:nvPr>
            <p:ph sz="half" idx="2"/>
          </p:nvPr>
        </p:nvGraphicFramePr>
        <p:xfrm>
          <a:off x="6172200" y="1124981"/>
          <a:ext cx="5486400" cy="55626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1489596350"/>
                    </a:ext>
                  </a:extLst>
                </a:gridCol>
                <a:gridCol w="2057400">
                  <a:extLst>
                    <a:ext uri="{9D8B030D-6E8A-4147-A177-3AD203B41FA5}">
                      <a16:colId xmlns:a16="http://schemas.microsoft.com/office/drawing/2014/main" val="3920759424"/>
                    </a:ext>
                  </a:extLst>
                </a:gridCol>
                <a:gridCol w="2057400">
                  <a:extLst>
                    <a:ext uri="{9D8B030D-6E8A-4147-A177-3AD203B41FA5}">
                      <a16:colId xmlns:a16="http://schemas.microsoft.com/office/drawing/2014/main" val="710773003"/>
                    </a:ext>
                  </a:extLst>
                </a:gridCol>
              </a:tblGrid>
              <a:tr h="370840">
                <a:tc>
                  <a:txBody>
                    <a:bodyPr/>
                    <a:lstStyle/>
                    <a:p>
                      <a:pPr algn="ctr"/>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2">
                  <a:txBody>
                    <a:bodyPr/>
                    <a:lstStyle/>
                    <a:p>
                      <a:pPr algn="ctr"/>
                      <a:r>
                        <a:rPr lang="en-US" dirty="0"/>
                        <a:t>document class</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977012814"/>
                  </a:ext>
                </a:extLst>
              </a:tr>
              <a:tr h="370840">
                <a:tc>
                  <a:txBody>
                    <a:bodyPr/>
                    <a:lstStyle/>
                    <a:p>
                      <a:pPr algn="ctr"/>
                      <a:r>
                        <a:rPr lang="en-US" dirty="0">
                          <a:solidFill>
                            <a:schemeClr val="bg1"/>
                          </a:solidFill>
                        </a:rPr>
                        <a:t>term</a:t>
                      </a:r>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dirty="0">
                          <a:solidFill>
                            <a:schemeClr val="bg1"/>
                          </a:solidFill>
                        </a:rPr>
                        <a:t>Harry Potter</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dirty="0">
                          <a:solidFill>
                            <a:schemeClr val="bg1"/>
                          </a:solidFill>
                        </a:rPr>
                        <a:t>Dark Shadows</a:t>
                      </a:r>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792307546"/>
                  </a:ext>
                </a:extLst>
              </a:tr>
              <a:tr h="370840">
                <a:tc>
                  <a:txBody>
                    <a:bodyPr/>
                    <a:lstStyle/>
                    <a:p>
                      <a:pPr algn="ctr"/>
                      <a:r>
                        <a:rPr lang="en-US" dirty="0"/>
                        <a:t>a</a:t>
                      </a:r>
                    </a:p>
                  </a:txBody>
                  <a:tcPr>
                    <a:lnT w="12700" cap="flat" cmpd="sng" algn="ctr">
                      <a:solidFill>
                        <a:schemeClr val="tx1"/>
                      </a:solidFill>
                      <a:prstDash val="solid"/>
                      <a:round/>
                      <a:headEnd type="none" w="med" len="med"/>
                      <a:tailEnd type="none" w="med" len="med"/>
                    </a:lnT>
                  </a:tcPr>
                </a:tc>
                <a:tc>
                  <a:txBody>
                    <a:bodyPr/>
                    <a:lstStyle/>
                    <a:p>
                      <a:pPr algn="ctr"/>
                      <a:r>
                        <a:rPr lang="en-US" dirty="0"/>
                        <a:t>2</a:t>
                      </a:r>
                    </a:p>
                  </a:txBody>
                  <a:tcPr>
                    <a:lnT w="12700" cap="flat" cmpd="sng" algn="ctr">
                      <a:solidFill>
                        <a:schemeClr val="tx1"/>
                      </a:solidFill>
                      <a:prstDash val="solid"/>
                      <a:round/>
                      <a:headEnd type="none" w="med" len="med"/>
                      <a:tailEnd type="none" w="med" len="med"/>
                    </a:lnT>
                  </a:tcPr>
                </a:tc>
                <a:tc>
                  <a:txBody>
                    <a:bodyPr/>
                    <a:lstStyle/>
                    <a:p>
                      <a:pPr algn="ctr"/>
                      <a:r>
                        <a:rPr lang="en-US" dirty="0"/>
                        <a:t>1</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46303001"/>
                  </a:ext>
                </a:extLst>
              </a:tr>
              <a:tr h="370840">
                <a:tc>
                  <a:txBody>
                    <a:bodyPr/>
                    <a:lstStyle/>
                    <a:p>
                      <a:pPr algn="ctr"/>
                      <a:r>
                        <a:rPr lang="en-US" dirty="0"/>
                        <a:t>of</a:t>
                      </a:r>
                    </a:p>
                  </a:txBody>
                  <a:tcPr/>
                </a:tc>
                <a:tc>
                  <a:txBody>
                    <a:bodyPr/>
                    <a:lstStyle/>
                    <a:p>
                      <a:pPr algn="ctr"/>
                      <a:r>
                        <a:rPr lang="en-US" dirty="0"/>
                        <a:t>3</a:t>
                      </a:r>
                    </a:p>
                  </a:txBody>
                  <a:tcPr/>
                </a:tc>
                <a:tc>
                  <a:txBody>
                    <a:bodyPr/>
                    <a:lstStyle/>
                    <a:p>
                      <a:pPr algn="ctr"/>
                      <a:endParaRPr lang="en-US" dirty="0"/>
                    </a:p>
                  </a:txBody>
                  <a:tcPr/>
                </a:tc>
                <a:extLst>
                  <a:ext uri="{0D108BD9-81ED-4DB2-BD59-A6C34878D82A}">
                    <a16:rowId xmlns:a16="http://schemas.microsoft.com/office/drawing/2014/main" val="2923939021"/>
                  </a:ext>
                </a:extLst>
              </a:tr>
              <a:tr h="370840">
                <a:tc>
                  <a:txBody>
                    <a:bodyPr/>
                    <a:lstStyle/>
                    <a:p>
                      <a:pPr algn="ctr"/>
                      <a:r>
                        <a:rPr lang="en-US" dirty="0"/>
                        <a:t>in</a:t>
                      </a:r>
                    </a:p>
                  </a:txBody>
                  <a:tcPr/>
                </a:tc>
                <a:tc>
                  <a:txBody>
                    <a:bodyPr/>
                    <a:lstStyle/>
                    <a:p>
                      <a:pPr algn="ctr"/>
                      <a:r>
                        <a:rPr lang="en-US" dirty="0"/>
                        <a:t>2</a:t>
                      </a:r>
                    </a:p>
                  </a:txBody>
                  <a:tcPr/>
                </a:tc>
                <a:tc>
                  <a:txBody>
                    <a:bodyPr/>
                    <a:lstStyle/>
                    <a:p>
                      <a:pPr algn="ctr"/>
                      <a:r>
                        <a:rPr lang="en-US" dirty="0"/>
                        <a:t>2</a:t>
                      </a:r>
                    </a:p>
                  </a:txBody>
                  <a:tcPr/>
                </a:tc>
                <a:extLst>
                  <a:ext uri="{0D108BD9-81ED-4DB2-BD59-A6C34878D82A}">
                    <a16:rowId xmlns:a16="http://schemas.microsoft.com/office/drawing/2014/main" val="4137224759"/>
                  </a:ext>
                </a:extLst>
              </a:tr>
              <a:tr h="370840">
                <a:tc>
                  <a:txBody>
                    <a:bodyPr/>
                    <a:lstStyle/>
                    <a:p>
                      <a:pPr algn="ctr"/>
                      <a:r>
                        <a:rPr lang="en-US" dirty="0"/>
                        <a:t>is</a:t>
                      </a:r>
                    </a:p>
                  </a:txBody>
                  <a:tcPr/>
                </a:tc>
                <a:tc>
                  <a:txBody>
                    <a:bodyPr/>
                    <a:lstStyle/>
                    <a:p>
                      <a:pPr algn="ctr"/>
                      <a:r>
                        <a:rPr lang="en-US" dirty="0"/>
                        <a:t>6</a:t>
                      </a:r>
                    </a:p>
                  </a:txBody>
                  <a:tcPr/>
                </a:tc>
                <a:tc>
                  <a:txBody>
                    <a:bodyPr/>
                    <a:lstStyle/>
                    <a:p>
                      <a:pPr algn="ctr"/>
                      <a:r>
                        <a:rPr lang="en-US" dirty="0"/>
                        <a:t>1</a:t>
                      </a:r>
                    </a:p>
                  </a:txBody>
                  <a:tcPr/>
                </a:tc>
                <a:extLst>
                  <a:ext uri="{0D108BD9-81ED-4DB2-BD59-A6C34878D82A}">
                    <a16:rowId xmlns:a16="http://schemas.microsoft.com/office/drawing/2014/main" val="536809839"/>
                  </a:ext>
                </a:extLst>
              </a:tr>
              <a:tr h="370840">
                <a:tc>
                  <a:txBody>
                    <a:bodyPr/>
                    <a:lstStyle/>
                    <a:p>
                      <a:pPr algn="ctr"/>
                      <a:r>
                        <a:rPr lang="en-US" dirty="0"/>
                        <a:t>fictional</a:t>
                      </a:r>
                    </a:p>
                  </a:txBody>
                  <a:tcPr/>
                </a:tc>
                <a:tc>
                  <a:txBody>
                    <a:bodyPr/>
                    <a:lstStyle/>
                    <a:p>
                      <a:pPr algn="ctr"/>
                      <a:r>
                        <a:rPr lang="en-US" dirty="0"/>
                        <a:t>2</a:t>
                      </a:r>
                    </a:p>
                  </a:txBody>
                  <a:tcPr/>
                </a:tc>
                <a:tc>
                  <a:txBody>
                    <a:bodyPr/>
                    <a:lstStyle/>
                    <a:p>
                      <a:pPr algn="ctr"/>
                      <a:r>
                        <a:rPr lang="en-US" dirty="0"/>
                        <a:t>1</a:t>
                      </a:r>
                    </a:p>
                  </a:txBody>
                  <a:tcPr/>
                </a:tc>
                <a:extLst>
                  <a:ext uri="{0D108BD9-81ED-4DB2-BD59-A6C34878D82A}">
                    <a16:rowId xmlns:a16="http://schemas.microsoft.com/office/drawing/2014/main" val="943940576"/>
                  </a:ext>
                </a:extLst>
              </a:tr>
              <a:tr h="370840">
                <a:tc>
                  <a:txBody>
                    <a:bodyPr/>
                    <a:lstStyle/>
                    <a:p>
                      <a:pPr algn="ctr"/>
                      <a:r>
                        <a:rPr lang="en-US" dirty="0"/>
                        <a:t>school</a:t>
                      </a:r>
                    </a:p>
                  </a:txBody>
                  <a:tcPr/>
                </a:tc>
                <a:tc>
                  <a:txBody>
                    <a:bodyPr/>
                    <a:lstStyle/>
                    <a:p>
                      <a:pPr algn="ctr"/>
                      <a:r>
                        <a:rPr lang="en-US" dirty="0"/>
                        <a:t>1</a:t>
                      </a:r>
                    </a:p>
                  </a:txBody>
                  <a:tcPr/>
                </a:tc>
                <a:tc>
                  <a:txBody>
                    <a:bodyPr/>
                    <a:lstStyle/>
                    <a:p>
                      <a:pPr algn="ctr"/>
                      <a:endParaRPr lang="en-US" dirty="0"/>
                    </a:p>
                  </a:txBody>
                  <a:tcPr/>
                </a:tc>
                <a:extLst>
                  <a:ext uri="{0D108BD9-81ED-4DB2-BD59-A6C34878D82A}">
                    <a16:rowId xmlns:a16="http://schemas.microsoft.com/office/drawing/2014/main" val="593007300"/>
                  </a:ext>
                </a:extLst>
              </a:tr>
              <a:tr h="370840">
                <a:tc>
                  <a:txBody>
                    <a:bodyPr/>
                    <a:lstStyle/>
                    <a:p>
                      <a:pPr algn="ctr"/>
                      <a:r>
                        <a:rPr lang="en-US" dirty="0" err="1"/>
                        <a:t>rowling’s</a:t>
                      </a:r>
                      <a:endParaRPr lang="en-US" dirty="0"/>
                    </a:p>
                  </a:txBody>
                  <a:tcPr/>
                </a:tc>
                <a:tc>
                  <a:txBody>
                    <a:bodyPr/>
                    <a:lstStyle/>
                    <a:p>
                      <a:pPr algn="ctr"/>
                      <a:r>
                        <a:rPr lang="en-US" dirty="0"/>
                        <a:t>2</a:t>
                      </a:r>
                    </a:p>
                  </a:txBody>
                  <a:tcPr/>
                </a:tc>
                <a:tc>
                  <a:txBody>
                    <a:bodyPr/>
                    <a:lstStyle/>
                    <a:p>
                      <a:pPr algn="ctr"/>
                      <a:endParaRPr lang="en-US" dirty="0"/>
                    </a:p>
                  </a:txBody>
                  <a:tcPr/>
                </a:tc>
                <a:extLst>
                  <a:ext uri="{0D108BD9-81ED-4DB2-BD59-A6C34878D82A}">
                    <a16:rowId xmlns:a16="http://schemas.microsoft.com/office/drawing/2014/main" val="414336034"/>
                  </a:ext>
                </a:extLst>
              </a:tr>
              <a:tr h="370840">
                <a:tc>
                  <a:txBody>
                    <a:bodyPr/>
                    <a:lstStyle/>
                    <a:p>
                      <a:pPr algn="ctr"/>
                      <a:r>
                        <a:rPr lang="en-US" dirty="0"/>
                        <a:t>harry</a:t>
                      </a:r>
                    </a:p>
                  </a:txBody>
                  <a:tcPr/>
                </a:tc>
                <a:tc>
                  <a:txBody>
                    <a:bodyPr/>
                    <a:lstStyle/>
                    <a:p>
                      <a:pPr algn="ctr"/>
                      <a:r>
                        <a:rPr lang="en-US" dirty="0"/>
                        <a:t>2</a:t>
                      </a:r>
                    </a:p>
                  </a:txBody>
                  <a:tcPr/>
                </a:tc>
                <a:tc>
                  <a:txBody>
                    <a:bodyPr/>
                    <a:lstStyle/>
                    <a:p>
                      <a:pPr algn="ctr"/>
                      <a:endParaRPr lang="en-US" dirty="0"/>
                    </a:p>
                  </a:txBody>
                  <a:tcPr/>
                </a:tc>
                <a:extLst>
                  <a:ext uri="{0D108BD9-81ED-4DB2-BD59-A6C34878D82A}">
                    <a16:rowId xmlns:a16="http://schemas.microsoft.com/office/drawing/2014/main" val="1653905525"/>
                  </a:ext>
                </a:extLst>
              </a:tr>
              <a:tr h="370840">
                <a:tc>
                  <a:txBody>
                    <a:bodyPr/>
                    <a:lstStyle/>
                    <a:p>
                      <a:pPr algn="ctr"/>
                      <a:r>
                        <a:rPr lang="en-US" dirty="0"/>
                        <a:t>potter</a:t>
                      </a:r>
                    </a:p>
                  </a:txBody>
                  <a:tcPr/>
                </a:tc>
                <a:tc>
                  <a:txBody>
                    <a:bodyPr/>
                    <a:lstStyle/>
                    <a:p>
                      <a:pPr algn="ctr"/>
                      <a:r>
                        <a:rPr lang="en-US" dirty="0"/>
                        <a:t>2</a:t>
                      </a:r>
                    </a:p>
                  </a:txBody>
                  <a:tcPr/>
                </a:tc>
                <a:tc>
                  <a:txBody>
                    <a:bodyPr/>
                    <a:lstStyle/>
                    <a:p>
                      <a:pPr algn="ctr"/>
                      <a:endParaRPr lang="en-US" dirty="0"/>
                    </a:p>
                  </a:txBody>
                  <a:tcPr/>
                </a:tc>
                <a:extLst>
                  <a:ext uri="{0D108BD9-81ED-4DB2-BD59-A6C34878D82A}">
                    <a16:rowId xmlns:a16="http://schemas.microsoft.com/office/drawing/2014/main" val="394146620"/>
                  </a:ext>
                </a:extLst>
              </a:tr>
              <a:tr h="370840">
                <a:tc>
                  <a:txBody>
                    <a:bodyPr/>
                    <a:lstStyle/>
                    <a:p>
                      <a:pPr algn="ctr"/>
                      <a:r>
                        <a:rPr lang="en-US" dirty="0"/>
                        <a:t>series</a:t>
                      </a:r>
                    </a:p>
                  </a:txBody>
                  <a:tcPr/>
                </a:tc>
                <a:tc>
                  <a:txBody>
                    <a:bodyPr/>
                    <a:lstStyle/>
                    <a:p>
                      <a:pPr algn="ctr"/>
                      <a:r>
                        <a:rPr lang="en-US" dirty="0"/>
                        <a:t>2</a:t>
                      </a:r>
                    </a:p>
                  </a:txBody>
                  <a:tcPr/>
                </a:tc>
                <a:tc>
                  <a:txBody>
                    <a:bodyPr/>
                    <a:lstStyle/>
                    <a:p>
                      <a:pPr algn="ctr"/>
                      <a:endParaRPr lang="en-US" dirty="0"/>
                    </a:p>
                  </a:txBody>
                  <a:tcPr/>
                </a:tc>
                <a:extLst>
                  <a:ext uri="{0D108BD9-81ED-4DB2-BD59-A6C34878D82A}">
                    <a16:rowId xmlns:a16="http://schemas.microsoft.com/office/drawing/2014/main" val="910368083"/>
                  </a:ext>
                </a:extLst>
              </a:tr>
              <a:tr h="370840">
                <a:tc>
                  <a:txBody>
                    <a:bodyPr/>
                    <a:lstStyle/>
                    <a:p>
                      <a:pPr algn="ctr"/>
                      <a:r>
                        <a:rPr lang="en-US" dirty="0"/>
                        <a:t>house</a:t>
                      </a:r>
                    </a:p>
                  </a:txBody>
                  <a:tcPr/>
                </a:tc>
                <a:tc>
                  <a:txBody>
                    <a:bodyPr/>
                    <a:lstStyle/>
                    <a:p>
                      <a:pPr algn="ctr"/>
                      <a:endParaRPr lang="en-US" dirty="0"/>
                    </a:p>
                  </a:txBody>
                  <a:tcPr/>
                </a:tc>
                <a:tc>
                  <a:txBody>
                    <a:bodyPr/>
                    <a:lstStyle/>
                    <a:p>
                      <a:pPr algn="ctr"/>
                      <a:r>
                        <a:rPr lang="en-US" dirty="0"/>
                        <a:t>1</a:t>
                      </a:r>
                    </a:p>
                  </a:txBody>
                  <a:tcPr/>
                </a:tc>
                <a:extLst>
                  <a:ext uri="{0D108BD9-81ED-4DB2-BD59-A6C34878D82A}">
                    <a16:rowId xmlns:a16="http://schemas.microsoft.com/office/drawing/2014/main" val="3814546656"/>
                  </a:ext>
                </a:extLst>
              </a:tr>
              <a:tr h="370840">
                <a:tc>
                  <a:txBody>
                    <a:bodyPr/>
                    <a:lstStyle/>
                    <a:p>
                      <a:pPr algn="ctr"/>
                      <a:r>
                        <a:rPr lang="en-US" dirty="0"/>
                        <a:t>featured</a:t>
                      </a:r>
                    </a:p>
                  </a:txBody>
                  <a:tcPr/>
                </a:tc>
                <a:tc>
                  <a:txBody>
                    <a:bodyPr/>
                    <a:lstStyle/>
                    <a:p>
                      <a:pPr algn="ctr"/>
                      <a:endParaRPr lang="en-US" dirty="0"/>
                    </a:p>
                  </a:txBody>
                  <a:tcPr/>
                </a:tc>
                <a:tc>
                  <a:txBody>
                    <a:bodyPr/>
                    <a:lstStyle/>
                    <a:p>
                      <a:pPr algn="ctr"/>
                      <a:r>
                        <a:rPr lang="en-US" dirty="0"/>
                        <a:t>1</a:t>
                      </a:r>
                    </a:p>
                  </a:txBody>
                  <a:tcPr/>
                </a:tc>
                <a:extLst>
                  <a:ext uri="{0D108BD9-81ED-4DB2-BD59-A6C34878D82A}">
                    <a16:rowId xmlns:a16="http://schemas.microsoft.com/office/drawing/2014/main" val="1533754993"/>
                  </a:ext>
                </a:extLst>
              </a:tr>
              <a:tr h="370840">
                <a:tc>
                  <a:txBody>
                    <a:bodyPr/>
                    <a:lstStyle/>
                    <a:p>
                      <a:pPr algn="ctr"/>
                      <a:r>
                        <a:rPr lang="en-US" dirty="0"/>
                        <a:t>gothic</a:t>
                      </a:r>
                    </a:p>
                  </a:txBody>
                  <a:tcPr/>
                </a:tc>
                <a:tc>
                  <a:txBody>
                    <a:bodyPr/>
                    <a:lstStyle/>
                    <a:p>
                      <a:pPr algn="ctr"/>
                      <a:endParaRPr lang="en-US" dirty="0"/>
                    </a:p>
                  </a:txBody>
                  <a:tcPr/>
                </a:tc>
                <a:tc>
                  <a:txBody>
                    <a:bodyPr/>
                    <a:lstStyle/>
                    <a:p>
                      <a:pPr algn="ctr"/>
                      <a:r>
                        <a:rPr lang="en-US" dirty="0"/>
                        <a:t>1</a:t>
                      </a:r>
                    </a:p>
                  </a:txBody>
                  <a:tcPr/>
                </a:tc>
                <a:extLst>
                  <a:ext uri="{0D108BD9-81ED-4DB2-BD59-A6C34878D82A}">
                    <a16:rowId xmlns:a16="http://schemas.microsoft.com/office/drawing/2014/main" val="2439478129"/>
                  </a:ext>
                </a:extLst>
              </a:tr>
            </a:tbl>
          </a:graphicData>
        </a:graphic>
      </p:graphicFrame>
    </p:spTree>
    <p:extLst>
      <p:ext uri="{BB962C8B-B14F-4D97-AF65-F5344CB8AC3E}">
        <p14:creationId xmlns:p14="http://schemas.microsoft.com/office/powerpoint/2010/main" val="1154732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BE4A-E7A5-644E-9911-B08924FC3B6E}"/>
              </a:ext>
            </a:extLst>
          </p:cNvPr>
          <p:cNvSpPr>
            <a:spLocks noGrp="1"/>
          </p:cNvSpPr>
          <p:nvPr>
            <p:ph type="title"/>
          </p:nvPr>
        </p:nvSpPr>
        <p:spPr>
          <a:xfrm>
            <a:off x="185060" y="127618"/>
            <a:ext cx="11239002" cy="964911"/>
          </a:xfrm>
        </p:spPr>
        <p:txBody>
          <a:bodyPr/>
          <a:lstStyle/>
          <a:p>
            <a:r>
              <a:rPr lang="en-US" dirty="0"/>
              <a:t>document classification: </a:t>
            </a:r>
            <a:r>
              <a:rPr lang="en-US" dirty="0" err="1"/>
              <a:t>tf</a:t>
            </a:r>
            <a:r>
              <a:rPr lang="en-US" dirty="0"/>
              <a:t> on a log scale</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5E93F49B-537A-824C-B6CC-A09871B3AC55}"/>
                  </a:ext>
                </a:extLst>
              </p:cNvPr>
              <p:cNvSpPr>
                <a:spLocks noGrp="1"/>
              </p:cNvSpPr>
              <p:nvPr>
                <p:ph sz="half" idx="1"/>
              </p:nvPr>
            </p:nvSpPr>
            <p:spPr>
              <a:xfrm>
                <a:off x="291935" y="1092529"/>
                <a:ext cx="5727866" cy="5595052"/>
              </a:xfrm>
            </p:spPr>
            <p:txBody>
              <a:bodyPr>
                <a:normAutofit fontScale="92500" lnSpcReduction="20000"/>
              </a:bodyPr>
              <a:lstStyle/>
              <a:p>
                <a:pPr marL="0" indent="0">
                  <a:buNone/>
                </a:pPr>
                <a:r>
                  <a:rPr lang="en-US" dirty="0"/>
                  <a:t>We can emphasize ratios, rather than differences, by measuring the log of </a:t>
                </a:r>
                <a:r>
                  <a:rPr lang="en-US" dirty="0" err="1"/>
                  <a:t>tf</a:t>
                </a:r>
                <a:r>
                  <a:rPr lang="en-US" dirty="0"/>
                  <a:t>, rather than the raw frequencies:</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log</m:t>
                          </m:r>
                        </m:fName>
                        <m:e>
                          <m:r>
                            <a:rPr lang="en-US" b="0" i="1" smtClean="0">
                              <a:latin typeface="Cambria Math" panose="02040503050406030204" pitchFamily="18" charset="0"/>
                            </a:rPr>
                            <m:t>6</m:t>
                          </m:r>
                        </m:e>
                      </m:func>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1</m:t>
                          </m:r>
                        </m:e>
                      </m:func>
                      <m:r>
                        <a:rPr lang="en-US" b="0" i="1" smtClean="0">
                          <a:latin typeface="Cambria Math" panose="02040503050406030204" pitchFamily="18" charset="0"/>
                          <a:ea typeface="Cambria Math" panose="02040503050406030204" pitchFamily="18" charset="0"/>
                        </a:rPr>
                        <m:t>≪</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log</m:t>
                          </m:r>
                        </m:fName>
                        <m:e>
                          <m:r>
                            <a:rPr lang="en-US" b="0" i="1" smtClean="0">
                              <a:latin typeface="Cambria Math" panose="02040503050406030204" pitchFamily="18" charset="0"/>
                              <a:ea typeface="Cambria Math" panose="02040503050406030204" pitchFamily="18" charset="0"/>
                            </a:rPr>
                            <m:t>1</m:t>
                          </m:r>
                        </m:e>
                      </m:func>
                      <m:r>
                        <a:rPr lang="en-US" b="0" i="1" smtClean="0">
                          <a:latin typeface="Cambria Math" panose="02040503050406030204" pitchFamily="18" charset="0"/>
                          <a:ea typeface="Cambria Math" panose="02040503050406030204" pitchFamily="18" charset="0"/>
                        </a:rPr>
                        <m:t>−</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log</m:t>
                          </m:r>
                        </m:fName>
                        <m:e>
                          <m:r>
                            <a:rPr lang="en-US" b="0" i="1" smtClean="0">
                              <a:latin typeface="Cambria Math" panose="02040503050406030204" pitchFamily="18" charset="0"/>
                              <a:ea typeface="Cambria Math" panose="02040503050406030204" pitchFamily="18" charset="0"/>
                            </a:rPr>
                            <m:t>0</m:t>
                          </m:r>
                        </m:e>
                      </m:func>
                    </m:oMath>
                  </m:oMathPara>
                </a14:m>
                <a:endParaRPr lang="en-US" dirty="0"/>
              </a:p>
              <a:p>
                <a:pPr marL="0" indent="0">
                  <a:buNone/>
                </a:pPr>
                <a:endParaRPr lang="en-US" dirty="0"/>
              </a:p>
              <a:p>
                <a:pPr marL="0" indent="0">
                  <a:buNone/>
                </a:pPr>
                <a:r>
                  <a:rPr lang="en-US" dirty="0"/>
                  <a:t>So let’s redefine term frequency to be</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𝑡𝑓</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m:t>
                      </m:r>
                      <m:func>
                        <m:funcPr>
                          <m:ctrlPr>
                            <a:rPr lang="en-US" i="1" smtClean="0">
                              <a:latin typeface="Cambria Math" panose="02040503050406030204" pitchFamily="18" charset="0"/>
                            </a:rPr>
                          </m:ctrlPr>
                        </m:funcPr>
                        <m:fName>
                          <m:sSub>
                            <m:sSubPr>
                              <m:ctrlPr>
                                <a:rPr lang="en-US" i="1" smtClean="0">
                                  <a:latin typeface="Cambria Math" panose="02040503050406030204" pitchFamily="18" charset="0"/>
                                </a:rPr>
                              </m:ctrlPr>
                            </m:sSubPr>
                            <m:e>
                              <m:r>
                                <m:rPr>
                                  <m:sty m:val="p"/>
                                </m:rPr>
                                <a:rPr lang="en-US" i="0" smtClean="0">
                                  <a:latin typeface="Cambria Math" panose="02040503050406030204" pitchFamily="18" charset="0"/>
                                </a:rPr>
                                <m:t>log</m:t>
                              </m:r>
                            </m:e>
                            <m:sub>
                              <m:r>
                                <a:rPr lang="en-US" b="0" i="1" smtClean="0">
                                  <a:latin typeface="Cambria Math" panose="02040503050406030204" pitchFamily="18" charset="0"/>
                                </a:rPr>
                                <m:t>10</m:t>
                              </m:r>
                            </m:sub>
                          </m:sSub>
                        </m:fName>
                        <m:e>
                          <m:r>
                            <m:rPr>
                              <m:sty m:val="p"/>
                            </m:rPr>
                            <a:rPr lang="en-US">
                              <a:latin typeface="Cambria Math" panose="02040503050406030204" pitchFamily="18" charset="0"/>
                            </a:rPr>
                            <m:t>Count</m:t>
                          </m:r>
                          <m:d>
                            <m:dPr>
                              <m:ctrlPr>
                                <a:rPr lang="en-US" i="1">
                                  <a:latin typeface="Cambria Math" panose="02040503050406030204" pitchFamily="18" charset="0"/>
                                </a:rPr>
                              </m:ctrlPr>
                            </m:dPr>
                            <m:e>
                              <m:r>
                                <m:rPr>
                                  <m:sty m:val="p"/>
                                </m:rPr>
                                <a:rPr lang="en-US">
                                  <a:latin typeface="Cambria Math" panose="02040503050406030204" pitchFamily="18" charset="0"/>
                                </a:rPr>
                                <m:t>word</m:t>
                              </m:r>
                              <m:r>
                                <a:rPr lang="en-US" i="1">
                                  <a:latin typeface="Cambria Math" panose="02040503050406030204" pitchFamily="18" charset="0"/>
                                </a:rPr>
                                <m:t> </m:t>
                              </m:r>
                              <m:r>
                                <a:rPr lang="en-US" i="1">
                                  <a:latin typeface="Cambria Math" panose="02040503050406030204" pitchFamily="18" charset="0"/>
                                </a:rPr>
                                <m:t>𝑖</m:t>
                              </m:r>
                              <m:r>
                                <a:rPr lang="en-US" i="1">
                                  <a:latin typeface="Cambria Math" panose="02040503050406030204" pitchFamily="18" charset="0"/>
                                </a:rPr>
                                <m:t> </m:t>
                              </m:r>
                              <m:r>
                                <m:rPr>
                                  <m:sty m:val="p"/>
                                </m:rPr>
                                <a:rPr lang="en-US">
                                  <a:latin typeface="Cambria Math" panose="02040503050406030204" pitchFamily="18" charset="0"/>
                                </a:rPr>
                                <m:t>in</m:t>
                              </m:r>
                              <m:r>
                                <a:rPr lang="en-US">
                                  <a:latin typeface="Cambria Math" panose="02040503050406030204" pitchFamily="18" charset="0"/>
                                </a:rPr>
                                <m:t> </m:t>
                              </m:r>
                              <m:r>
                                <m:rPr>
                                  <m:sty m:val="p"/>
                                </m:rPr>
                                <a:rPr lang="en-US">
                                  <a:latin typeface="Cambria Math" panose="02040503050406030204" pitchFamily="18" charset="0"/>
                                </a:rPr>
                                <m:t>document</m:t>
                              </m:r>
                              <m:r>
                                <a:rPr lang="en-US" i="1">
                                  <a:latin typeface="Cambria Math" panose="02040503050406030204" pitchFamily="18" charset="0"/>
                                </a:rPr>
                                <m:t> </m:t>
                              </m:r>
                              <m:r>
                                <a:rPr lang="en-US" i="1">
                                  <a:latin typeface="Cambria Math" panose="02040503050406030204" pitchFamily="18" charset="0"/>
                                </a:rPr>
                                <m:t>𝑗</m:t>
                              </m:r>
                            </m:e>
                          </m:d>
                          <m:r>
                            <m:rPr>
                              <m:nor/>
                            </m:rPr>
                            <a:rPr lang="en-US" dirty="0"/>
                            <m:t> </m:t>
                          </m:r>
                        </m:e>
                      </m:func>
                    </m:oMath>
                  </m:oMathPara>
                </a14:m>
                <a:endParaRPr lang="en-US" dirty="0"/>
              </a:p>
              <a:p>
                <a:pPr marL="0" indent="0">
                  <a:buNone/>
                </a:pPr>
                <a:endParaRPr lang="en-US" dirty="0"/>
              </a:p>
              <a:p>
                <a:pPr marL="0" indent="0">
                  <a:buNone/>
                </a:pPr>
                <a:r>
                  <a:rPr lang="en-US" dirty="0"/>
                  <a:t>The use of a base-10 logarithm is a sort of anachronism; it’s because this definition was first published in 1972.  Really, though, the base of the logarithm doesn’t matter much.</a:t>
                </a:r>
              </a:p>
            </p:txBody>
          </p:sp>
        </mc:Choice>
        <mc:Fallback xmlns="">
          <p:sp>
            <p:nvSpPr>
              <p:cNvPr id="4" name="Content Placeholder 3">
                <a:extLst>
                  <a:ext uri="{FF2B5EF4-FFF2-40B4-BE49-F238E27FC236}">
                    <a16:creationId xmlns:a16="http://schemas.microsoft.com/office/drawing/2014/main" id="{5E93F49B-537A-824C-B6CC-A09871B3AC55}"/>
                  </a:ext>
                </a:extLst>
              </p:cNvPr>
              <p:cNvSpPr>
                <a:spLocks noGrp="1" noRot="1" noChangeAspect="1" noMove="1" noResize="1" noEditPoints="1" noAdjustHandles="1" noChangeArrowheads="1" noChangeShapeType="1" noTextEdit="1"/>
              </p:cNvSpPr>
              <p:nvPr>
                <p:ph sz="half" idx="1"/>
              </p:nvPr>
            </p:nvSpPr>
            <p:spPr>
              <a:xfrm>
                <a:off x="291935" y="1092529"/>
                <a:ext cx="5727866" cy="5595052"/>
              </a:xfrm>
              <a:blipFill>
                <a:blip r:embed="rId2"/>
                <a:stretch>
                  <a:fillRect l="-1770" t="-2715" r="-1327" b="-15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7" name="Content Placeholder 5">
                <a:extLst>
                  <a:ext uri="{FF2B5EF4-FFF2-40B4-BE49-F238E27FC236}">
                    <a16:creationId xmlns:a16="http://schemas.microsoft.com/office/drawing/2014/main" id="{8074D147-7743-7A4D-8382-32E6D1B58DB3}"/>
                  </a:ext>
                </a:extLst>
              </p:cNvPr>
              <p:cNvGraphicFramePr>
                <a:graphicFrameLocks noGrp="1"/>
              </p:cNvGraphicFramePr>
              <p:nvPr>
                <p:ph sz="half" idx="2"/>
                <p:extLst>
                  <p:ext uri="{D42A27DB-BD31-4B8C-83A1-F6EECF244321}">
                    <p14:modId xmlns:p14="http://schemas.microsoft.com/office/powerpoint/2010/main" val="3539828886"/>
                  </p:ext>
                </p:extLst>
              </p:nvPr>
            </p:nvGraphicFramePr>
            <p:xfrm>
              <a:off x="6172200" y="1124981"/>
              <a:ext cx="5486400" cy="55626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1489596350"/>
                        </a:ext>
                      </a:extLst>
                    </a:gridCol>
                    <a:gridCol w="2057400">
                      <a:extLst>
                        <a:ext uri="{9D8B030D-6E8A-4147-A177-3AD203B41FA5}">
                          <a16:colId xmlns:a16="http://schemas.microsoft.com/office/drawing/2014/main" val="3920759424"/>
                        </a:ext>
                      </a:extLst>
                    </a:gridCol>
                    <a:gridCol w="2057400">
                      <a:extLst>
                        <a:ext uri="{9D8B030D-6E8A-4147-A177-3AD203B41FA5}">
                          <a16:colId xmlns:a16="http://schemas.microsoft.com/office/drawing/2014/main" val="710773003"/>
                        </a:ext>
                      </a:extLst>
                    </a:gridCol>
                  </a:tblGrid>
                  <a:tr h="370840">
                    <a:tc>
                      <a:txBody>
                        <a:bodyPr/>
                        <a:lstStyle/>
                        <a:p>
                          <a:pPr algn="ctr"/>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2">
                      <a:txBody>
                        <a:bodyPr/>
                        <a:lstStyle/>
                        <a:p>
                          <a:pPr algn="ctr"/>
                          <a:r>
                            <a:rPr lang="en-US" dirty="0"/>
                            <a:t>document class</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977012814"/>
                      </a:ext>
                    </a:extLst>
                  </a:tr>
                  <a:tr h="370840">
                    <a:tc>
                      <a:txBody>
                        <a:bodyPr/>
                        <a:lstStyle/>
                        <a:p>
                          <a:pPr algn="ctr"/>
                          <a:r>
                            <a:rPr lang="en-US" dirty="0">
                              <a:solidFill>
                                <a:schemeClr val="bg1"/>
                              </a:solidFill>
                            </a:rPr>
                            <a:t>term</a:t>
                          </a:r>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dirty="0">
                              <a:solidFill>
                                <a:schemeClr val="bg1"/>
                              </a:solidFill>
                            </a:rPr>
                            <a:t>Harry Potter</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dirty="0">
                              <a:solidFill>
                                <a:schemeClr val="bg1"/>
                              </a:solidFill>
                            </a:rPr>
                            <a:t>Dark Shadows</a:t>
                          </a:r>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792307546"/>
                      </a:ext>
                    </a:extLst>
                  </a:tr>
                  <a:tr h="370840">
                    <a:tc>
                      <a:txBody>
                        <a:bodyPr/>
                        <a:lstStyle/>
                        <a:p>
                          <a:pPr algn="ctr"/>
                          <a:r>
                            <a:rPr lang="en-US" dirty="0"/>
                            <a:t>a</a:t>
                          </a:r>
                        </a:p>
                      </a:txBody>
                      <a:tcPr>
                        <a:lnT w="12700" cap="flat" cmpd="sng" algn="ctr">
                          <a:solidFill>
                            <a:schemeClr val="tx1"/>
                          </a:solidFill>
                          <a:prstDash val="solid"/>
                          <a:round/>
                          <a:headEnd type="none" w="med" len="med"/>
                          <a:tailEnd type="none" w="med" len="med"/>
                        </a:lnT>
                      </a:tcPr>
                    </a:tc>
                    <a:tc>
                      <a:txBody>
                        <a:bodyPr/>
                        <a:lstStyle/>
                        <a:p>
                          <a:pPr algn="ctr"/>
                          <a:r>
                            <a:rPr lang="en-US" dirty="0"/>
                            <a:t>0.3</a:t>
                          </a:r>
                        </a:p>
                      </a:txBody>
                      <a:tcPr>
                        <a:lnT w="12700" cap="flat" cmpd="sng" algn="ctr">
                          <a:solidFill>
                            <a:schemeClr val="tx1"/>
                          </a:solidFill>
                          <a:prstDash val="solid"/>
                          <a:round/>
                          <a:headEnd type="none" w="med" len="med"/>
                          <a:tailEnd type="none" w="med" len="med"/>
                        </a:lnT>
                      </a:tcPr>
                    </a:tc>
                    <a:tc>
                      <a:txBody>
                        <a:bodyPr/>
                        <a:lstStyle/>
                        <a:p>
                          <a:pPr algn="ctr"/>
                          <a:r>
                            <a:rPr lang="en-US" dirty="0"/>
                            <a:t>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46303001"/>
                      </a:ext>
                    </a:extLst>
                  </a:tr>
                  <a:tr h="370840">
                    <a:tc>
                      <a:txBody>
                        <a:bodyPr/>
                        <a:lstStyle/>
                        <a:p>
                          <a:pPr algn="ctr"/>
                          <a:r>
                            <a:rPr lang="en-US" dirty="0"/>
                            <a:t>of</a:t>
                          </a:r>
                        </a:p>
                      </a:txBody>
                      <a:tcPr/>
                    </a:tc>
                    <a:tc>
                      <a:txBody>
                        <a:bodyPr/>
                        <a:lstStyle/>
                        <a:p>
                          <a:pPr algn="ctr"/>
                          <a:r>
                            <a:rPr lang="en-US" dirty="0"/>
                            <a:t>0.5</a:t>
                          </a:r>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oMath>
                            </m:oMathPara>
                          </a14:m>
                          <a:endParaRPr lang="en-US" dirty="0"/>
                        </a:p>
                      </a:txBody>
                      <a:tcPr/>
                    </a:tc>
                    <a:extLst>
                      <a:ext uri="{0D108BD9-81ED-4DB2-BD59-A6C34878D82A}">
                        <a16:rowId xmlns:a16="http://schemas.microsoft.com/office/drawing/2014/main" val="2923939021"/>
                      </a:ext>
                    </a:extLst>
                  </a:tr>
                  <a:tr h="370840">
                    <a:tc>
                      <a:txBody>
                        <a:bodyPr/>
                        <a:lstStyle/>
                        <a:p>
                          <a:pPr algn="ctr"/>
                          <a:r>
                            <a:rPr lang="en-US" dirty="0"/>
                            <a:t>in</a:t>
                          </a:r>
                        </a:p>
                      </a:txBody>
                      <a:tcPr/>
                    </a:tc>
                    <a:tc>
                      <a:txBody>
                        <a:bodyPr/>
                        <a:lstStyle/>
                        <a:p>
                          <a:pPr algn="ctr"/>
                          <a:r>
                            <a:rPr lang="en-US" dirty="0"/>
                            <a:t>0.3</a:t>
                          </a:r>
                        </a:p>
                      </a:txBody>
                      <a:tcPr/>
                    </a:tc>
                    <a:tc>
                      <a:txBody>
                        <a:bodyPr/>
                        <a:lstStyle/>
                        <a:p>
                          <a:pPr algn="ctr"/>
                          <a:r>
                            <a:rPr lang="en-US" dirty="0"/>
                            <a:t>0.3</a:t>
                          </a:r>
                        </a:p>
                      </a:txBody>
                      <a:tcPr/>
                    </a:tc>
                    <a:extLst>
                      <a:ext uri="{0D108BD9-81ED-4DB2-BD59-A6C34878D82A}">
                        <a16:rowId xmlns:a16="http://schemas.microsoft.com/office/drawing/2014/main" val="4137224759"/>
                      </a:ext>
                    </a:extLst>
                  </a:tr>
                  <a:tr h="370840">
                    <a:tc>
                      <a:txBody>
                        <a:bodyPr/>
                        <a:lstStyle/>
                        <a:p>
                          <a:pPr algn="ctr"/>
                          <a:r>
                            <a:rPr lang="en-US" dirty="0"/>
                            <a:t>is</a:t>
                          </a:r>
                        </a:p>
                      </a:txBody>
                      <a:tcPr/>
                    </a:tc>
                    <a:tc>
                      <a:txBody>
                        <a:bodyPr/>
                        <a:lstStyle/>
                        <a:p>
                          <a:pPr algn="ctr"/>
                          <a:r>
                            <a:rPr lang="en-US" dirty="0"/>
                            <a:t>0.8</a:t>
                          </a:r>
                        </a:p>
                      </a:txBody>
                      <a:tcPr/>
                    </a:tc>
                    <a:tc>
                      <a:txBody>
                        <a:bodyPr/>
                        <a:lstStyle/>
                        <a:p>
                          <a:pPr algn="ctr"/>
                          <a:r>
                            <a:rPr lang="en-US" dirty="0"/>
                            <a:t>0</a:t>
                          </a:r>
                        </a:p>
                      </a:txBody>
                      <a:tcPr/>
                    </a:tc>
                    <a:extLst>
                      <a:ext uri="{0D108BD9-81ED-4DB2-BD59-A6C34878D82A}">
                        <a16:rowId xmlns:a16="http://schemas.microsoft.com/office/drawing/2014/main" val="536809839"/>
                      </a:ext>
                    </a:extLst>
                  </a:tr>
                  <a:tr h="370840">
                    <a:tc>
                      <a:txBody>
                        <a:bodyPr/>
                        <a:lstStyle/>
                        <a:p>
                          <a:pPr algn="ctr"/>
                          <a:r>
                            <a:rPr lang="en-US" dirty="0"/>
                            <a:t>fictional</a:t>
                          </a:r>
                        </a:p>
                      </a:txBody>
                      <a:tcPr/>
                    </a:tc>
                    <a:tc>
                      <a:txBody>
                        <a:bodyPr/>
                        <a:lstStyle/>
                        <a:p>
                          <a:pPr algn="ctr"/>
                          <a:r>
                            <a:rPr lang="en-US" dirty="0"/>
                            <a:t>0.3</a:t>
                          </a:r>
                        </a:p>
                      </a:txBody>
                      <a:tcPr/>
                    </a:tc>
                    <a:tc>
                      <a:txBody>
                        <a:bodyPr/>
                        <a:lstStyle/>
                        <a:p>
                          <a:pPr algn="ctr"/>
                          <a:r>
                            <a:rPr lang="en-US" dirty="0"/>
                            <a:t>0</a:t>
                          </a:r>
                        </a:p>
                      </a:txBody>
                      <a:tcPr/>
                    </a:tc>
                    <a:extLst>
                      <a:ext uri="{0D108BD9-81ED-4DB2-BD59-A6C34878D82A}">
                        <a16:rowId xmlns:a16="http://schemas.microsoft.com/office/drawing/2014/main" val="943940576"/>
                      </a:ext>
                    </a:extLst>
                  </a:tr>
                  <a:tr h="370840">
                    <a:tc>
                      <a:txBody>
                        <a:bodyPr/>
                        <a:lstStyle/>
                        <a:p>
                          <a:pPr algn="ctr"/>
                          <a:r>
                            <a:rPr lang="en-US" dirty="0"/>
                            <a:t>school</a:t>
                          </a:r>
                        </a:p>
                      </a:txBody>
                      <a:tcPr/>
                    </a:tc>
                    <a:tc>
                      <a:txBody>
                        <a:bodyPr/>
                        <a:lstStyle/>
                        <a:p>
                          <a:pPr algn="ctr"/>
                          <a:r>
                            <a:rPr lang="en-US" dirty="0"/>
                            <a:t>0</a:t>
                          </a:r>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oMath>
                            </m:oMathPara>
                          </a14:m>
                          <a:endParaRPr lang="en-US" dirty="0"/>
                        </a:p>
                      </a:txBody>
                      <a:tcPr/>
                    </a:tc>
                    <a:extLst>
                      <a:ext uri="{0D108BD9-81ED-4DB2-BD59-A6C34878D82A}">
                        <a16:rowId xmlns:a16="http://schemas.microsoft.com/office/drawing/2014/main" val="593007300"/>
                      </a:ext>
                    </a:extLst>
                  </a:tr>
                  <a:tr h="370840">
                    <a:tc>
                      <a:txBody>
                        <a:bodyPr/>
                        <a:lstStyle/>
                        <a:p>
                          <a:pPr algn="ctr"/>
                          <a:r>
                            <a:rPr lang="en-US" dirty="0" err="1"/>
                            <a:t>rowling’s</a:t>
                          </a:r>
                          <a:endParaRPr lang="en-US" dirty="0"/>
                        </a:p>
                      </a:txBody>
                      <a:tcPr/>
                    </a:tc>
                    <a:tc>
                      <a:txBody>
                        <a:bodyPr/>
                        <a:lstStyle/>
                        <a:p>
                          <a:pPr algn="ctr"/>
                          <a:r>
                            <a:rPr lang="en-US" dirty="0"/>
                            <a:t>0.3</a:t>
                          </a:r>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oMath>
                            </m:oMathPara>
                          </a14:m>
                          <a:endParaRPr lang="en-US" dirty="0"/>
                        </a:p>
                      </a:txBody>
                      <a:tcPr/>
                    </a:tc>
                    <a:extLst>
                      <a:ext uri="{0D108BD9-81ED-4DB2-BD59-A6C34878D82A}">
                        <a16:rowId xmlns:a16="http://schemas.microsoft.com/office/drawing/2014/main" val="414336034"/>
                      </a:ext>
                    </a:extLst>
                  </a:tr>
                  <a:tr h="370840">
                    <a:tc>
                      <a:txBody>
                        <a:bodyPr/>
                        <a:lstStyle/>
                        <a:p>
                          <a:pPr algn="ctr"/>
                          <a:r>
                            <a:rPr lang="en-US" dirty="0"/>
                            <a:t>harry</a:t>
                          </a:r>
                        </a:p>
                      </a:txBody>
                      <a:tcPr/>
                    </a:tc>
                    <a:tc>
                      <a:txBody>
                        <a:bodyPr/>
                        <a:lstStyle/>
                        <a:p>
                          <a:pPr algn="ctr"/>
                          <a:r>
                            <a:rPr lang="en-US" dirty="0"/>
                            <a:t>0.3</a:t>
                          </a:r>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oMath>
                            </m:oMathPara>
                          </a14:m>
                          <a:endParaRPr lang="en-US" dirty="0"/>
                        </a:p>
                      </a:txBody>
                      <a:tcPr/>
                    </a:tc>
                    <a:extLst>
                      <a:ext uri="{0D108BD9-81ED-4DB2-BD59-A6C34878D82A}">
                        <a16:rowId xmlns:a16="http://schemas.microsoft.com/office/drawing/2014/main" val="1653905525"/>
                      </a:ext>
                    </a:extLst>
                  </a:tr>
                  <a:tr h="370840">
                    <a:tc>
                      <a:txBody>
                        <a:bodyPr/>
                        <a:lstStyle/>
                        <a:p>
                          <a:pPr algn="ctr"/>
                          <a:r>
                            <a:rPr lang="en-US" dirty="0"/>
                            <a:t>potter</a:t>
                          </a:r>
                        </a:p>
                      </a:txBody>
                      <a:tcPr/>
                    </a:tc>
                    <a:tc>
                      <a:txBody>
                        <a:bodyPr/>
                        <a:lstStyle/>
                        <a:p>
                          <a:pPr algn="ctr"/>
                          <a:r>
                            <a:rPr lang="en-US" dirty="0"/>
                            <a:t>0.3</a:t>
                          </a:r>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oMath>
                            </m:oMathPara>
                          </a14:m>
                          <a:endParaRPr lang="en-US" dirty="0"/>
                        </a:p>
                      </a:txBody>
                      <a:tcPr/>
                    </a:tc>
                    <a:extLst>
                      <a:ext uri="{0D108BD9-81ED-4DB2-BD59-A6C34878D82A}">
                        <a16:rowId xmlns:a16="http://schemas.microsoft.com/office/drawing/2014/main" val="394146620"/>
                      </a:ext>
                    </a:extLst>
                  </a:tr>
                  <a:tr h="370840">
                    <a:tc>
                      <a:txBody>
                        <a:bodyPr/>
                        <a:lstStyle/>
                        <a:p>
                          <a:pPr algn="ctr"/>
                          <a:r>
                            <a:rPr lang="en-US" dirty="0"/>
                            <a:t>series</a:t>
                          </a:r>
                        </a:p>
                      </a:txBody>
                      <a:tcPr/>
                    </a:tc>
                    <a:tc>
                      <a:txBody>
                        <a:bodyPr/>
                        <a:lstStyle/>
                        <a:p>
                          <a:pPr algn="ctr"/>
                          <a:r>
                            <a:rPr lang="en-US" dirty="0"/>
                            <a:t>0.3</a:t>
                          </a:r>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oMath>
                            </m:oMathPara>
                          </a14:m>
                          <a:endParaRPr lang="en-US" dirty="0"/>
                        </a:p>
                      </a:txBody>
                      <a:tcPr/>
                    </a:tc>
                    <a:extLst>
                      <a:ext uri="{0D108BD9-81ED-4DB2-BD59-A6C34878D82A}">
                        <a16:rowId xmlns:a16="http://schemas.microsoft.com/office/drawing/2014/main" val="910368083"/>
                      </a:ext>
                    </a:extLst>
                  </a:tr>
                  <a:tr h="370840">
                    <a:tc>
                      <a:txBody>
                        <a:bodyPr/>
                        <a:lstStyle/>
                        <a:p>
                          <a:pPr algn="ctr"/>
                          <a:r>
                            <a:rPr lang="en-US" dirty="0"/>
                            <a:t>house</a:t>
                          </a:r>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oMath>
                            </m:oMathPara>
                          </a14:m>
                          <a:endParaRPr lang="en-US" dirty="0"/>
                        </a:p>
                      </a:txBody>
                      <a:tcPr/>
                    </a:tc>
                    <a:tc>
                      <a:txBody>
                        <a:bodyPr/>
                        <a:lstStyle/>
                        <a:p>
                          <a:pPr algn="ctr"/>
                          <a:r>
                            <a:rPr lang="en-US" dirty="0"/>
                            <a:t>0</a:t>
                          </a:r>
                        </a:p>
                      </a:txBody>
                      <a:tcPr/>
                    </a:tc>
                    <a:extLst>
                      <a:ext uri="{0D108BD9-81ED-4DB2-BD59-A6C34878D82A}">
                        <a16:rowId xmlns:a16="http://schemas.microsoft.com/office/drawing/2014/main" val="3814546656"/>
                      </a:ext>
                    </a:extLst>
                  </a:tr>
                  <a:tr h="370840">
                    <a:tc>
                      <a:txBody>
                        <a:bodyPr/>
                        <a:lstStyle/>
                        <a:p>
                          <a:pPr algn="ctr"/>
                          <a:r>
                            <a:rPr lang="en-US" dirty="0"/>
                            <a:t>featured</a:t>
                          </a:r>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oMath>
                            </m:oMathPara>
                          </a14:m>
                          <a:endParaRPr lang="en-US" dirty="0"/>
                        </a:p>
                      </a:txBody>
                      <a:tcPr/>
                    </a:tc>
                    <a:tc>
                      <a:txBody>
                        <a:bodyPr/>
                        <a:lstStyle/>
                        <a:p>
                          <a:pPr algn="ctr"/>
                          <a:r>
                            <a:rPr lang="en-US" dirty="0"/>
                            <a:t>0</a:t>
                          </a:r>
                        </a:p>
                      </a:txBody>
                      <a:tcPr/>
                    </a:tc>
                    <a:extLst>
                      <a:ext uri="{0D108BD9-81ED-4DB2-BD59-A6C34878D82A}">
                        <a16:rowId xmlns:a16="http://schemas.microsoft.com/office/drawing/2014/main" val="1533754993"/>
                      </a:ext>
                    </a:extLst>
                  </a:tr>
                  <a:tr h="370840">
                    <a:tc>
                      <a:txBody>
                        <a:bodyPr/>
                        <a:lstStyle/>
                        <a:p>
                          <a:pPr algn="ctr"/>
                          <a:r>
                            <a:rPr lang="en-US" dirty="0"/>
                            <a:t>gothic</a:t>
                          </a:r>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oMath>
                            </m:oMathPara>
                          </a14:m>
                          <a:endParaRPr lang="en-US" dirty="0"/>
                        </a:p>
                      </a:txBody>
                      <a:tcPr/>
                    </a:tc>
                    <a:tc>
                      <a:txBody>
                        <a:bodyPr/>
                        <a:lstStyle/>
                        <a:p>
                          <a:pPr algn="ctr"/>
                          <a:r>
                            <a:rPr lang="en-US" dirty="0"/>
                            <a:t>0</a:t>
                          </a:r>
                        </a:p>
                      </a:txBody>
                      <a:tcPr/>
                    </a:tc>
                    <a:extLst>
                      <a:ext uri="{0D108BD9-81ED-4DB2-BD59-A6C34878D82A}">
                        <a16:rowId xmlns:a16="http://schemas.microsoft.com/office/drawing/2014/main" val="2439478129"/>
                      </a:ext>
                    </a:extLst>
                  </a:tr>
                </a:tbl>
              </a:graphicData>
            </a:graphic>
          </p:graphicFrame>
        </mc:Choice>
        <mc:Fallback xmlns="">
          <p:graphicFrame>
            <p:nvGraphicFramePr>
              <p:cNvPr id="7" name="Content Placeholder 5">
                <a:extLst>
                  <a:ext uri="{FF2B5EF4-FFF2-40B4-BE49-F238E27FC236}">
                    <a16:creationId xmlns:a16="http://schemas.microsoft.com/office/drawing/2014/main" id="{8074D147-7743-7A4D-8382-32E6D1B58DB3}"/>
                  </a:ext>
                </a:extLst>
              </p:cNvPr>
              <p:cNvGraphicFramePr>
                <a:graphicFrameLocks noGrp="1"/>
              </p:cNvGraphicFramePr>
              <p:nvPr>
                <p:ph sz="half" idx="2"/>
                <p:extLst>
                  <p:ext uri="{D42A27DB-BD31-4B8C-83A1-F6EECF244321}">
                    <p14:modId xmlns:p14="http://schemas.microsoft.com/office/powerpoint/2010/main" val="3539828886"/>
                  </p:ext>
                </p:extLst>
              </p:nvPr>
            </p:nvGraphicFramePr>
            <p:xfrm>
              <a:off x="6172200" y="1124981"/>
              <a:ext cx="5486400" cy="55626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1489596350"/>
                        </a:ext>
                      </a:extLst>
                    </a:gridCol>
                    <a:gridCol w="2057400">
                      <a:extLst>
                        <a:ext uri="{9D8B030D-6E8A-4147-A177-3AD203B41FA5}">
                          <a16:colId xmlns:a16="http://schemas.microsoft.com/office/drawing/2014/main" val="3920759424"/>
                        </a:ext>
                      </a:extLst>
                    </a:gridCol>
                    <a:gridCol w="2057400">
                      <a:extLst>
                        <a:ext uri="{9D8B030D-6E8A-4147-A177-3AD203B41FA5}">
                          <a16:colId xmlns:a16="http://schemas.microsoft.com/office/drawing/2014/main" val="710773003"/>
                        </a:ext>
                      </a:extLst>
                    </a:gridCol>
                  </a:tblGrid>
                  <a:tr h="370840">
                    <a:tc>
                      <a:txBody>
                        <a:bodyPr/>
                        <a:lstStyle/>
                        <a:p>
                          <a:pPr algn="ctr"/>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2">
                      <a:txBody>
                        <a:bodyPr/>
                        <a:lstStyle/>
                        <a:p>
                          <a:pPr algn="ctr"/>
                          <a:r>
                            <a:rPr lang="en-US" dirty="0"/>
                            <a:t>document class</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977012814"/>
                      </a:ext>
                    </a:extLst>
                  </a:tr>
                  <a:tr h="370840">
                    <a:tc>
                      <a:txBody>
                        <a:bodyPr/>
                        <a:lstStyle/>
                        <a:p>
                          <a:pPr algn="ctr"/>
                          <a:r>
                            <a:rPr lang="en-US" dirty="0">
                              <a:solidFill>
                                <a:schemeClr val="bg1"/>
                              </a:solidFill>
                            </a:rPr>
                            <a:t>term</a:t>
                          </a:r>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dirty="0">
                              <a:solidFill>
                                <a:schemeClr val="bg1"/>
                              </a:solidFill>
                            </a:rPr>
                            <a:t>Harry Potter</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dirty="0">
                              <a:solidFill>
                                <a:schemeClr val="bg1"/>
                              </a:solidFill>
                            </a:rPr>
                            <a:t>Dark Shadows</a:t>
                          </a:r>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792307546"/>
                      </a:ext>
                    </a:extLst>
                  </a:tr>
                  <a:tr h="370840">
                    <a:tc>
                      <a:txBody>
                        <a:bodyPr/>
                        <a:lstStyle/>
                        <a:p>
                          <a:pPr algn="ctr"/>
                          <a:r>
                            <a:rPr lang="en-US" dirty="0"/>
                            <a:t>a</a:t>
                          </a:r>
                        </a:p>
                      </a:txBody>
                      <a:tcPr>
                        <a:lnT w="12700" cap="flat" cmpd="sng" algn="ctr">
                          <a:solidFill>
                            <a:schemeClr val="tx1"/>
                          </a:solidFill>
                          <a:prstDash val="solid"/>
                          <a:round/>
                          <a:headEnd type="none" w="med" len="med"/>
                          <a:tailEnd type="none" w="med" len="med"/>
                        </a:lnT>
                      </a:tcPr>
                    </a:tc>
                    <a:tc>
                      <a:txBody>
                        <a:bodyPr/>
                        <a:lstStyle/>
                        <a:p>
                          <a:pPr algn="ctr"/>
                          <a:r>
                            <a:rPr lang="en-US" dirty="0"/>
                            <a:t>0.3</a:t>
                          </a:r>
                        </a:p>
                      </a:txBody>
                      <a:tcPr>
                        <a:lnT w="12700" cap="flat" cmpd="sng" algn="ctr">
                          <a:solidFill>
                            <a:schemeClr val="tx1"/>
                          </a:solidFill>
                          <a:prstDash val="solid"/>
                          <a:round/>
                          <a:headEnd type="none" w="med" len="med"/>
                          <a:tailEnd type="none" w="med" len="med"/>
                        </a:lnT>
                      </a:tcPr>
                    </a:tc>
                    <a:tc>
                      <a:txBody>
                        <a:bodyPr/>
                        <a:lstStyle/>
                        <a:p>
                          <a:pPr algn="ctr"/>
                          <a:r>
                            <a:rPr lang="en-US" dirty="0"/>
                            <a:t>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46303001"/>
                      </a:ext>
                    </a:extLst>
                  </a:tr>
                  <a:tr h="370840">
                    <a:tc>
                      <a:txBody>
                        <a:bodyPr/>
                        <a:lstStyle/>
                        <a:p>
                          <a:pPr algn="ctr"/>
                          <a:r>
                            <a:rPr lang="en-US" dirty="0"/>
                            <a:t>of</a:t>
                          </a:r>
                        </a:p>
                      </a:txBody>
                      <a:tcPr/>
                    </a:tc>
                    <a:tc>
                      <a:txBody>
                        <a:bodyPr/>
                        <a:lstStyle/>
                        <a:p>
                          <a:pPr algn="ctr"/>
                          <a:r>
                            <a:rPr lang="en-US" dirty="0"/>
                            <a:t>0.5</a:t>
                          </a:r>
                        </a:p>
                      </a:txBody>
                      <a:tcPr/>
                    </a:tc>
                    <a:tc>
                      <a:txBody>
                        <a:bodyPr/>
                        <a:lstStyle/>
                        <a:p>
                          <a:endParaRPr lang="en-US"/>
                        </a:p>
                      </a:txBody>
                      <a:tcPr>
                        <a:blipFill>
                          <a:blip r:embed="rId3"/>
                          <a:stretch>
                            <a:fillRect l="-167284" t="-310345" r="-617" b="-1134483"/>
                          </a:stretch>
                        </a:blipFill>
                      </a:tcPr>
                    </a:tc>
                    <a:extLst>
                      <a:ext uri="{0D108BD9-81ED-4DB2-BD59-A6C34878D82A}">
                        <a16:rowId xmlns:a16="http://schemas.microsoft.com/office/drawing/2014/main" val="2923939021"/>
                      </a:ext>
                    </a:extLst>
                  </a:tr>
                  <a:tr h="370840">
                    <a:tc>
                      <a:txBody>
                        <a:bodyPr/>
                        <a:lstStyle/>
                        <a:p>
                          <a:pPr algn="ctr"/>
                          <a:r>
                            <a:rPr lang="en-US" dirty="0"/>
                            <a:t>in</a:t>
                          </a:r>
                        </a:p>
                      </a:txBody>
                      <a:tcPr/>
                    </a:tc>
                    <a:tc>
                      <a:txBody>
                        <a:bodyPr/>
                        <a:lstStyle/>
                        <a:p>
                          <a:pPr algn="ctr"/>
                          <a:r>
                            <a:rPr lang="en-US" dirty="0"/>
                            <a:t>0.3</a:t>
                          </a:r>
                        </a:p>
                      </a:txBody>
                      <a:tcPr/>
                    </a:tc>
                    <a:tc>
                      <a:txBody>
                        <a:bodyPr/>
                        <a:lstStyle/>
                        <a:p>
                          <a:pPr algn="ctr"/>
                          <a:r>
                            <a:rPr lang="en-US" dirty="0"/>
                            <a:t>0.3</a:t>
                          </a:r>
                        </a:p>
                      </a:txBody>
                      <a:tcPr/>
                    </a:tc>
                    <a:extLst>
                      <a:ext uri="{0D108BD9-81ED-4DB2-BD59-A6C34878D82A}">
                        <a16:rowId xmlns:a16="http://schemas.microsoft.com/office/drawing/2014/main" val="4137224759"/>
                      </a:ext>
                    </a:extLst>
                  </a:tr>
                  <a:tr h="370840">
                    <a:tc>
                      <a:txBody>
                        <a:bodyPr/>
                        <a:lstStyle/>
                        <a:p>
                          <a:pPr algn="ctr"/>
                          <a:r>
                            <a:rPr lang="en-US" dirty="0"/>
                            <a:t>is</a:t>
                          </a:r>
                        </a:p>
                      </a:txBody>
                      <a:tcPr/>
                    </a:tc>
                    <a:tc>
                      <a:txBody>
                        <a:bodyPr/>
                        <a:lstStyle/>
                        <a:p>
                          <a:pPr algn="ctr"/>
                          <a:r>
                            <a:rPr lang="en-US" dirty="0"/>
                            <a:t>0.8</a:t>
                          </a:r>
                        </a:p>
                      </a:txBody>
                      <a:tcPr/>
                    </a:tc>
                    <a:tc>
                      <a:txBody>
                        <a:bodyPr/>
                        <a:lstStyle/>
                        <a:p>
                          <a:pPr algn="ctr"/>
                          <a:r>
                            <a:rPr lang="en-US" dirty="0"/>
                            <a:t>0</a:t>
                          </a:r>
                        </a:p>
                      </a:txBody>
                      <a:tcPr/>
                    </a:tc>
                    <a:extLst>
                      <a:ext uri="{0D108BD9-81ED-4DB2-BD59-A6C34878D82A}">
                        <a16:rowId xmlns:a16="http://schemas.microsoft.com/office/drawing/2014/main" val="536809839"/>
                      </a:ext>
                    </a:extLst>
                  </a:tr>
                  <a:tr h="370840">
                    <a:tc>
                      <a:txBody>
                        <a:bodyPr/>
                        <a:lstStyle/>
                        <a:p>
                          <a:pPr algn="ctr"/>
                          <a:r>
                            <a:rPr lang="en-US" dirty="0"/>
                            <a:t>fictional</a:t>
                          </a:r>
                        </a:p>
                      </a:txBody>
                      <a:tcPr/>
                    </a:tc>
                    <a:tc>
                      <a:txBody>
                        <a:bodyPr/>
                        <a:lstStyle/>
                        <a:p>
                          <a:pPr algn="ctr"/>
                          <a:r>
                            <a:rPr lang="en-US" dirty="0"/>
                            <a:t>0.3</a:t>
                          </a:r>
                        </a:p>
                      </a:txBody>
                      <a:tcPr/>
                    </a:tc>
                    <a:tc>
                      <a:txBody>
                        <a:bodyPr/>
                        <a:lstStyle/>
                        <a:p>
                          <a:pPr algn="ctr"/>
                          <a:r>
                            <a:rPr lang="en-US" dirty="0"/>
                            <a:t>0</a:t>
                          </a:r>
                        </a:p>
                      </a:txBody>
                      <a:tcPr/>
                    </a:tc>
                    <a:extLst>
                      <a:ext uri="{0D108BD9-81ED-4DB2-BD59-A6C34878D82A}">
                        <a16:rowId xmlns:a16="http://schemas.microsoft.com/office/drawing/2014/main" val="943940576"/>
                      </a:ext>
                    </a:extLst>
                  </a:tr>
                  <a:tr h="370840">
                    <a:tc>
                      <a:txBody>
                        <a:bodyPr/>
                        <a:lstStyle/>
                        <a:p>
                          <a:pPr algn="ctr"/>
                          <a:r>
                            <a:rPr lang="en-US" dirty="0"/>
                            <a:t>school</a:t>
                          </a:r>
                        </a:p>
                      </a:txBody>
                      <a:tcPr/>
                    </a:tc>
                    <a:tc>
                      <a:txBody>
                        <a:bodyPr/>
                        <a:lstStyle/>
                        <a:p>
                          <a:pPr algn="ctr"/>
                          <a:r>
                            <a:rPr lang="en-US" dirty="0"/>
                            <a:t>0</a:t>
                          </a:r>
                        </a:p>
                      </a:txBody>
                      <a:tcPr/>
                    </a:tc>
                    <a:tc>
                      <a:txBody>
                        <a:bodyPr/>
                        <a:lstStyle/>
                        <a:p>
                          <a:endParaRPr lang="en-US"/>
                        </a:p>
                      </a:txBody>
                      <a:tcPr>
                        <a:blipFill>
                          <a:blip r:embed="rId3"/>
                          <a:stretch>
                            <a:fillRect l="-167284" t="-713793" r="-617" b="-731034"/>
                          </a:stretch>
                        </a:blipFill>
                      </a:tcPr>
                    </a:tc>
                    <a:extLst>
                      <a:ext uri="{0D108BD9-81ED-4DB2-BD59-A6C34878D82A}">
                        <a16:rowId xmlns:a16="http://schemas.microsoft.com/office/drawing/2014/main" val="593007300"/>
                      </a:ext>
                    </a:extLst>
                  </a:tr>
                  <a:tr h="370840">
                    <a:tc>
                      <a:txBody>
                        <a:bodyPr/>
                        <a:lstStyle/>
                        <a:p>
                          <a:pPr algn="ctr"/>
                          <a:r>
                            <a:rPr lang="en-US" dirty="0" err="1"/>
                            <a:t>rowling’s</a:t>
                          </a:r>
                          <a:endParaRPr lang="en-US" dirty="0"/>
                        </a:p>
                      </a:txBody>
                      <a:tcPr/>
                    </a:tc>
                    <a:tc>
                      <a:txBody>
                        <a:bodyPr/>
                        <a:lstStyle/>
                        <a:p>
                          <a:pPr algn="ctr"/>
                          <a:r>
                            <a:rPr lang="en-US" dirty="0"/>
                            <a:t>0.3</a:t>
                          </a:r>
                        </a:p>
                      </a:txBody>
                      <a:tcPr/>
                    </a:tc>
                    <a:tc>
                      <a:txBody>
                        <a:bodyPr/>
                        <a:lstStyle/>
                        <a:p>
                          <a:endParaRPr lang="en-US"/>
                        </a:p>
                      </a:txBody>
                      <a:tcPr>
                        <a:blipFill>
                          <a:blip r:embed="rId3"/>
                          <a:stretch>
                            <a:fillRect l="-167284" t="-813793" r="-617" b="-631034"/>
                          </a:stretch>
                        </a:blipFill>
                      </a:tcPr>
                    </a:tc>
                    <a:extLst>
                      <a:ext uri="{0D108BD9-81ED-4DB2-BD59-A6C34878D82A}">
                        <a16:rowId xmlns:a16="http://schemas.microsoft.com/office/drawing/2014/main" val="414336034"/>
                      </a:ext>
                    </a:extLst>
                  </a:tr>
                  <a:tr h="370840">
                    <a:tc>
                      <a:txBody>
                        <a:bodyPr/>
                        <a:lstStyle/>
                        <a:p>
                          <a:pPr algn="ctr"/>
                          <a:r>
                            <a:rPr lang="en-US" dirty="0"/>
                            <a:t>harry</a:t>
                          </a:r>
                        </a:p>
                      </a:txBody>
                      <a:tcPr/>
                    </a:tc>
                    <a:tc>
                      <a:txBody>
                        <a:bodyPr/>
                        <a:lstStyle/>
                        <a:p>
                          <a:pPr algn="ctr"/>
                          <a:r>
                            <a:rPr lang="en-US" dirty="0"/>
                            <a:t>0.3</a:t>
                          </a:r>
                        </a:p>
                      </a:txBody>
                      <a:tcPr/>
                    </a:tc>
                    <a:tc>
                      <a:txBody>
                        <a:bodyPr/>
                        <a:lstStyle/>
                        <a:p>
                          <a:endParaRPr lang="en-US"/>
                        </a:p>
                      </a:txBody>
                      <a:tcPr>
                        <a:blipFill>
                          <a:blip r:embed="rId3"/>
                          <a:stretch>
                            <a:fillRect l="-167284" t="-883333" r="-617" b="-510000"/>
                          </a:stretch>
                        </a:blipFill>
                      </a:tcPr>
                    </a:tc>
                    <a:extLst>
                      <a:ext uri="{0D108BD9-81ED-4DB2-BD59-A6C34878D82A}">
                        <a16:rowId xmlns:a16="http://schemas.microsoft.com/office/drawing/2014/main" val="1653905525"/>
                      </a:ext>
                    </a:extLst>
                  </a:tr>
                  <a:tr h="370840">
                    <a:tc>
                      <a:txBody>
                        <a:bodyPr/>
                        <a:lstStyle/>
                        <a:p>
                          <a:pPr algn="ctr"/>
                          <a:r>
                            <a:rPr lang="en-US" dirty="0"/>
                            <a:t>potter</a:t>
                          </a:r>
                        </a:p>
                      </a:txBody>
                      <a:tcPr/>
                    </a:tc>
                    <a:tc>
                      <a:txBody>
                        <a:bodyPr/>
                        <a:lstStyle/>
                        <a:p>
                          <a:pPr algn="ctr"/>
                          <a:r>
                            <a:rPr lang="en-US" dirty="0"/>
                            <a:t>0.3</a:t>
                          </a:r>
                        </a:p>
                      </a:txBody>
                      <a:tcPr/>
                    </a:tc>
                    <a:tc>
                      <a:txBody>
                        <a:bodyPr/>
                        <a:lstStyle/>
                        <a:p>
                          <a:endParaRPr lang="en-US"/>
                        </a:p>
                      </a:txBody>
                      <a:tcPr>
                        <a:blipFill>
                          <a:blip r:embed="rId3"/>
                          <a:stretch>
                            <a:fillRect l="-167284" t="-1017241" r="-617" b="-427586"/>
                          </a:stretch>
                        </a:blipFill>
                      </a:tcPr>
                    </a:tc>
                    <a:extLst>
                      <a:ext uri="{0D108BD9-81ED-4DB2-BD59-A6C34878D82A}">
                        <a16:rowId xmlns:a16="http://schemas.microsoft.com/office/drawing/2014/main" val="394146620"/>
                      </a:ext>
                    </a:extLst>
                  </a:tr>
                  <a:tr h="370840">
                    <a:tc>
                      <a:txBody>
                        <a:bodyPr/>
                        <a:lstStyle/>
                        <a:p>
                          <a:pPr algn="ctr"/>
                          <a:r>
                            <a:rPr lang="en-US" dirty="0"/>
                            <a:t>series</a:t>
                          </a:r>
                        </a:p>
                      </a:txBody>
                      <a:tcPr/>
                    </a:tc>
                    <a:tc>
                      <a:txBody>
                        <a:bodyPr/>
                        <a:lstStyle/>
                        <a:p>
                          <a:pPr algn="ctr"/>
                          <a:r>
                            <a:rPr lang="en-US" dirty="0"/>
                            <a:t>0.3</a:t>
                          </a:r>
                        </a:p>
                      </a:txBody>
                      <a:tcPr/>
                    </a:tc>
                    <a:tc>
                      <a:txBody>
                        <a:bodyPr/>
                        <a:lstStyle/>
                        <a:p>
                          <a:endParaRPr lang="en-US"/>
                        </a:p>
                      </a:txBody>
                      <a:tcPr>
                        <a:blipFill>
                          <a:blip r:embed="rId3"/>
                          <a:stretch>
                            <a:fillRect l="-167284" t="-1117241" r="-617" b="-327586"/>
                          </a:stretch>
                        </a:blipFill>
                      </a:tcPr>
                    </a:tc>
                    <a:extLst>
                      <a:ext uri="{0D108BD9-81ED-4DB2-BD59-A6C34878D82A}">
                        <a16:rowId xmlns:a16="http://schemas.microsoft.com/office/drawing/2014/main" val="910368083"/>
                      </a:ext>
                    </a:extLst>
                  </a:tr>
                  <a:tr h="370840">
                    <a:tc>
                      <a:txBody>
                        <a:bodyPr/>
                        <a:lstStyle/>
                        <a:p>
                          <a:pPr algn="ctr"/>
                          <a:r>
                            <a:rPr lang="en-US" dirty="0"/>
                            <a:t>house</a:t>
                          </a:r>
                        </a:p>
                      </a:txBody>
                      <a:tcPr/>
                    </a:tc>
                    <a:tc>
                      <a:txBody>
                        <a:bodyPr/>
                        <a:lstStyle/>
                        <a:p>
                          <a:endParaRPr lang="en-US"/>
                        </a:p>
                      </a:txBody>
                      <a:tcPr>
                        <a:blipFill>
                          <a:blip r:embed="rId3"/>
                          <a:stretch>
                            <a:fillRect l="-67284" t="-1217241" r="-100617" b="-227586"/>
                          </a:stretch>
                        </a:blipFill>
                      </a:tcPr>
                    </a:tc>
                    <a:tc>
                      <a:txBody>
                        <a:bodyPr/>
                        <a:lstStyle/>
                        <a:p>
                          <a:pPr algn="ctr"/>
                          <a:r>
                            <a:rPr lang="en-US" dirty="0"/>
                            <a:t>0</a:t>
                          </a:r>
                        </a:p>
                      </a:txBody>
                      <a:tcPr/>
                    </a:tc>
                    <a:extLst>
                      <a:ext uri="{0D108BD9-81ED-4DB2-BD59-A6C34878D82A}">
                        <a16:rowId xmlns:a16="http://schemas.microsoft.com/office/drawing/2014/main" val="3814546656"/>
                      </a:ext>
                    </a:extLst>
                  </a:tr>
                  <a:tr h="370840">
                    <a:tc>
                      <a:txBody>
                        <a:bodyPr/>
                        <a:lstStyle/>
                        <a:p>
                          <a:pPr algn="ctr"/>
                          <a:r>
                            <a:rPr lang="en-US" dirty="0"/>
                            <a:t>featured</a:t>
                          </a:r>
                        </a:p>
                      </a:txBody>
                      <a:tcPr/>
                    </a:tc>
                    <a:tc>
                      <a:txBody>
                        <a:bodyPr/>
                        <a:lstStyle/>
                        <a:p>
                          <a:endParaRPr lang="en-US"/>
                        </a:p>
                      </a:txBody>
                      <a:tcPr>
                        <a:blipFill>
                          <a:blip r:embed="rId3"/>
                          <a:stretch>
                            <a:fillRect l="-67284" t="-1273333" r="-100617" b="-120000"/>
                          </a:stretch>
                        </a:blipFill>
                      </a:tcPr>
                    </a:tc>
                    <a:tc>
                      <a:txBody>
                        <a:bodyPr/>
                        <a:lstStyle/>
                        <a:p>
                          <a:pPr algn="ctr"/>
                          <a:r>
                            <a:rPr lang="en-US" dirty="0"/>
                            <a:t>0</a:t>
                          </a:r>
                        </a:p>
                      </a:txBody>
                      <a:tcPr/>
                    </a:tc>
                    <a:extLst>
                      <a:ext uri="{0D108BD9-81ED-4DB2-BD59-A6C34878D82A}">
                        <a16:rowId xmlns:a16="http://schemas.microsoft.com/office/drawing/2014/main" val="1533754993"/>
                      </a:ext>
                    </a:extLst>
                  </a:tr>
                  <a:tr h="370840">
                    <a:tc>
                      <a:txBody>
                        <a:bodyPr/>
                        <a:lstStyle/>
                        <a:p>
                          <a:pPr algn="ctr"/>
                          <a:r>
                            <a:rPr lang="en-US" dirty="0"/>
                            <a:t>gothic</a:t>
                          </a:r>
                        </a:p>
                      </a:txBody>
                      <a:tcPr/>
                    </a:tc>
                    <a:tc>
                      <a:txBody>
                        <a:bodyPr/>
                        <a:lstStyle/>
                        <a:p>
                          <a:endParaRPr lang="en-US"/>
                        </a:p>
                      </a:txBody>
                      <a:tcPr>
                        <a:blipFill>
                          <a:blip r:embed="rId3"/>
                          <a:stretch>
                            <a:fillRect l="-67284" t="-1420690" r="-100617" b="-24138"/>
                          </a:stretch>
                        </a:blipFill>
                      </a:tcPr>
                    </a:tc>
                    <a:tc>
                      <a:txBody>
                        <a:bodyPr/>
                        <a:lstStyle/>
                        <a:p>
                          <a:pPr algn="ctr"/>
                          <a:r>
                            <a:rPr lang="en-US" dirty="0"/>
                            <a:t>0</a:t>
                          </a:r>
                        </a:p>
                      </a:txBody>
                      <a:tcPr/>
                    </a:tc>
                    <a:extLst>
                      <a:ext uri="{0D108BD9-81ED-4DB2-BD59-A6C34878D82A}">
                        <a16:rowId xmlns:a16="http://schemas.microsoft.com/office/drawing/2014/main" val="2439478129"/>
                      </a:ext>
                    </a:extLst>
                  </a:tr>
                </a:tbl>
              </a:graphicData>
            </a:graphic>
          </p:graphicFrame>
        </mc:Fallback>
      </mc:AlternateContent>
    </p:spTree>
    <p:extLst>
      <p:ext uri="{BB962C8B-B14F-4D97-AF65-F5344CB8AC3E}">
        <p14:creationId xmlns:p14="http://schemas.microsoft.com/office/powerpoint/2010/main" val="3380796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BE4A-E7A5-644E-9911-B08924FC3B6E}"/>
              </a:ext>
            </a:extLst>
          </p:cNvPr>
          <p:cNvSpPr>
            <a:spLocks noGrp="1"/>
          </p:cNvSpPr>
          <p:nvPr>
            <p:ph type="title"/>
          </p:nvPr>
        </p:nvSpPr>
        <p:spPr>
          <a:xfrm>
            <a:off x="185060" y="127618"/>
            <a:ext cx="11239002" cy="964911"/>
          </a:xfrm>
        </p:spPr>
        <p:txBody>
          <a:bodyPr/>
          <a:lstStyle/>
          <a:p>
            <a:r>
              <a:rPr lang="en-US" dirty="0"/>
              <a:t>document classification: </a:t>
            </a:r>
            <a:r>
              <a:rPr lang="en-US" dirty="0" err="1"/>
              <a:t>tf</a:t>
            </a:r>
            <a:r>
              <a:rPr lang="en-US" dirty="0"/>
              <a:t> on a log scale</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5E93F49B-537A-824C-B6CC-A09871B3AC55}"/>
                  </a:ext>
                </a:extLst>
              </p:cNvPr>
              <p:cNvSpPr>
                <a:spLocks noGrp="1"/>
              </p:cNvSpPr>
              <p:nvPr>
                <p:ph sz="half" idx="1"/>
              </p:nvPr>
            </p:nvSpPr>
            <p:spPr>
              <a:xfrm>
                <a:off x="291935" y="1092529"/>
                <a:ext cx="5727866" cy="5595052"/>
              </a:xfrm>
            </p:spPr>
            <p:txBody>
              <a:bodyPr>
                <a:normAutofit fontScale="85000" lnSpcReduction="20000"/>
              </a:bodyPr>
              <a:lstStyle/>
              <a:p>
                <a:pPr marL="0" indent="0">
                  <a:buNone/>
                </a:pPr>
                <a:r>
                  <a:rPr lang="en-US" dirty="0"/>
                  <a:t>All those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oMath>
                </a14:m>
                <a:r>
                  <a:rPr lang="en-US" dirty="0"/>
                  <a:t> terms are annoying and numerically awful.  There are two standard ways to deal with them:</a:t>
                </a:r>
              </a:p>
              <a:p>
                <a:r>
                  <a:rPr lang="en-US" dirty="0"/>
                  <a:t>If you’re in the big data regime, where the difference between 0 and 1 is unimportant, and the difference between 1 and 10 is about the same as the difference between 10 and 100:</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𝑡𝑓</m:t>
                      </m:r>
                      <m:d>
                        <m:dPr>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e>
                      </m:d>
                      <m:r>
                        <a:rPr lang="en-US" i="1">
                          <a:latin typeface="Cambria Math" panose="02040503050406030204" pitchFamily="18" charset="0"/>
                        </a:rPr>
                        <m:t>=</m:t>
                      </m:r>
                      <m:r>
                        <a:rPr lang="en-US" b="0" i="1" smtClean="0">
                          <a:latin typeface="Cambria Math" panose="02040503050406030204" pitchFamily="18" charset="0"/>
                        </a:rPr>
                        <m:t>1+</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max</m:t>
                          </m:r>
                        </m:fName>
                        <m:e>
                          <m:d>
                            <m:dPr>
                              <m:ctrlPr>
                                <a:rPr lang="en-US" b="0" i="1" smtClean="0">
                                  <a:latin typeface="Cambria Math" panose="02040503050406030204" pitchFamily="18" charset="0"/>
                                </a:rPr>
                              </m:ctrlPr>
                            </m:dPr>
                            <m:e>
                              <m:r>
                                <a:rPr lang="en-US" b="0" i="1" smtClean="0">
                                  <a:latin typeface="Cambria Math" panose="02040503050406030204" pitchFamily="18" charset="0"/>
                                </a:rPr>
                                <m:t>0,</m:t>
                              </m:r>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10</m:t>
                                      </m:r>
                                    </m:sub>
                                  </m:sSub>
                                </m:fName>
                                <m:e>
                                  <m:r>
                                    <m:rPr>
                                      <m:sty m:val="p"/>
                                    </m:rPr>
                                    <a:rPr lang="en-US">
                                      <a:latin typeface="Cambria Math" panose="02040503050406030204" pitchFamily="18" charset="0"/>
                                    </a:rPr>
                                    <m:t>Count</m:t>
                                  </m:r>
                                </m:e>
                              </m:func>
                            </m:e>
                          </m:d>
                        </m:e>
                      </m:func>
                    </m:oMath>
                  </m:oMathPara>
                </a14:m>
                <a:endParaRPr lang="en-US" dirty="0"/>
              </a:p>
              <a:p>
                <a:pPr marL="0" indent="0">
                  <a:buNone/>
                </a:pPr>
                <a:endParaRPr lang="en-US" dirty="0"/>
              </a:p>
              <a:p>
                <a:r>
                  <a:rPr lang="en-US" dirty="0"/>
                  <a:t>If you’re in the small-data regime (as in our example), where the difference between 0 and 1 is about as important as the difference between 1 and 3:</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𝑡𝑓</m:t>
                      </m:r>
                      <m:d>
                        <m:dPr>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e>
                      </m:d>
                      <m:r>
                        <a:rPr lang="en-US" i="1">
                          <a:latin typeface="Cambria Math" panose="02040503050406030204" pitchFamily="18" charset="0"/>
                        </a:rPr>
                        <m:t>=</m:t>
                      </m:r>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10</m:t>
                              </m:r>
                            </m:sub>
                          </m:sSub>
                        </m:fName>
                        <m:e>
                          <m:d>
                            <m:dPr>
                              <m:ctrlPr>
                                <a:rPr lang="en-US" i="1" smtClean="0">
                                  <a:latin typeface="Cambria Math" panose="02040503050406030204" pitchFamily="18" charset="0"/>
                                </a:rPr>
                              </m:ctrlPr>
                            </m:dPr>
                            <m:e>
                              <m:r>
                                <a:rPr lang="en-US" b="0" i="1" smtClean="0">
                                  <a:latin typeface="Cambria Math" panose="02040503050406030204" pitchFamily="18" charset="0"/>
                                </a:rPr>
                                <m:t>1+</m:t>
                              </m:r>
                              <m:r>
                                <m:rPr>
                                  <m:sty m:val="p"/>
                                </m:rPr>
                                <a:rPr lang="en-US">
                                  <a:latin typeface="Cambria Math" panose="02040503050406030204" pitchFamily="18" charset="0"/>
                                </a:rPr>
                                <m:t>Count</m:t>
                              </m:r>
                            </m:e>
                          </m:d>
                        </m:e>
                      </m:func>
                    </m:oMath>
                  </m:oMathPara>
                </a14:m>
                <a:endParaRPr lang="en-US" dirty="0"/>
              </a:p>
              <a:p>
                <a:pPr marL="0" indent="0">
                  <a:buNone/>
                </a:pPr>
                <a:endParaRPr lang="en-US" dirty="0"/>
              </a:p>
            </p:txBody>
          </p:sp>
        </mc:Choice>
        <mc:Fallback xmlns="">
          <p:sp>
            <p:nvSpPr>
              <p:cNvPr id="4" name="Content Placeholder 3">
                <a:extLst>
                  <a:ext uri="{FF2B5EF4-FFF2-40B4-BE49-F238E27FC236}">
                    <a16:creationId xmlns:a16="http://schemas.microsoft.com/office/drawing/2014/main" id="{5E93F49B-537A-824C-B6CC-A09871B3AC55}"/>
                  </a:ext>
                </a:extLst>
              </p:cNvPr>
              <p:cNvSpPr>
                <a:spLocks noGrp="1" noRot="1" noChangeAspect="1" noMove="1" noResize="1" noEditPoints="1" noAdjustHandles="1" noChangeArrowheads="1" noChangeShapeType="1" noTextEdit="1"/>
              </p:cNvSpPr>
              <p:nvPr>
                <p:ph sz="half" idx="1"/>
              </p:nvPr>
            </p:nvSpPr>
            <p:spPr>
              <a:xfrm>
                <a:off x="291935" y="1092529"/>
                <a:ext cx="5727866" cy="5595052"/>
              </a:xfrm>
              <a:blipFill>
                <a:blip r:embed="rId2"/>
                <a:stretch>
                  <a:fillRect l="-1549" t="-2262" r="-2655"/>
                </a:stretch>
              </a:blipFill>
            </p:spPr>
            <p:txBody>
              <a:bodyPr/>
              <a:lstStyle/>
              <a:p>
                <a:r>
                  <a:rPr lang="en-US">
                    <a:noFill/>
                  </a:rPr>
                  <a:t> </a:t>
                </a:r>
              </a:p>
            </p:txBody>
          </p:sp>
        </mc:Fallback>
      </mc:AlternateContent>
      <p:graphicFrame>
        <p:nvGraphicFramePr>
          <p:cNvPr id="7" name="Content Placeholder 5">
            <a:extLst>
              <a:ext uri="{FF2B5EF4-FFF2-40B4-BE49-F238E27FC236}">
                <a16:creationId xmlns:a16="http://schemas.microsoft.com/office/drawing/2014/main" id="{8074D147-7743-7A4D-8382-32E6D1B58DB3}"/>
              </a:ext>
            </a:extLst>
          </p:cNvPr>
          <p:cNvGraphicFramePr>
            <a:graphicFrameLocks noGrp="1"/>
          </p:cNvGraphicFramePr>
          <p:nvPr>
            <p:ph sz="half" idx="2"/>
            <p:extLst>
              <p:ext uri="{D42A27DB-BD31-4B8C-83A1-F6EECF244321}">
                <p14:modId xmlns:p14="http://schemas.microsoft.com/office/powerpoint/2010/main" val="3337113552"/>
              </p:ext>
            </p:extLst>
          </p:nvPr>
        </p:nvGraphicFramePr>
        <p:xfrm>
          <a:off x="6172200" y="1124981"/>
          <a:ext cx="5486400" cy="55626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1489596350"/>
                    </a:ext>
                  </a:extLst>
                </a:gridCol>
                <a:gridCol w="2057400">
                  <a:extLst>
                    <a:ext uri="{9D8B030D-6E8A-4147-A177-3AD203B41FA5}">
                      <a16:colId xmlns:a16="http://schemas.microsoft.com/office/drawing/2014/main" val="3920759424"/>
                    </a:ext>
                  </a:extLst>
                </a:gridCol>
                <a:gridCol w="2057400">
                  <a:extLst>
                    <a:ext uri="{9D8B030D-6E8A-4147-A177-3AD203B41FA5}">
                      <a16:colId xmlns:a16="http://schemas.microsoft.com/office/drawing/2014/main" val="710773003"/>
                    </a:ext>
                  </a:extLst>
                </a:gridCol>
              </a:tblGrid>
              <a:tr h="370840">
                <a:tc>
                  <a:txBody>
                    <a:bodyPr/>
                    <a:lstStyle/>
                    <a:p>
                      <a:pPr algn="ctr"/>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2">
                  <a:txBody>
                    <a:bodyPr/>
                    <a:lstStyle/>
                    <a:p>
                      <a:pPr algn="ctr"/>
                      <a:r>
                        <a:rPr lang="en-US" dirty="0"/>
                        <a:t>document class</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977012814"/>
                  </a:ext>
                </a:extLst>
              </a:tr>
              <a:tr h="370840">
                <a:tc>
                  <a:txBody>
                    <a:bodyPr/>
                    <a:lstStyle/>
                    <a:p>
                      <a:pPr algn="ctr"/>
                      <a:r>
                        <a:rPr lang="en-US" dirty="0">
                          <a:solidFill>
                            <a:schemeClr val="bg1"/>
                          </a:solidFill>
                        </a:rPr>
                        <a:t>term</a:t>
                      </a:r>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dirty="0">
                          <a:solidFill>
                            <a:schemeClr val="bg1"/>
                          </a:solidFill>
                        </a:rPr>
                        <a:t>Harry Potter</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dirty="0">
                          <a:solidFill>
                            <a:schemeClr val="bg1"/>
                          </a:solidFill>
                        </a:rPr>
                        <a:t>Dark Shadows</a:t>
                      </a:r>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792307546"/>
                  </a:ext>
                </a:extLst>
              </a:tr>
              <a:tr h="370840">
                <a:tc>
                  <a:txBody>
                    <a:bodyPr/>
                    <a:lstStyle/>
                    <a:p>
                      <a:pPr algn="ctr"/>
                      <a:r>
                        <a:rPr lang="en-US" dirty="0"/>
                        <a:t>a</a:t>
                      </a:r>
                    </a:p>
                  </a:txBody>
                  <a:tcPr>
                    <a:lnT w="12700" cap="flat" cmpd="sng" algn="ctr">
                      <a:solidFill>
                        <a:schemeClr val="tx1"/>
                      </a:solidFill>
                      <a:prstDash val="solid"/>
                      <a:round/>
                      <a:headEnd type="none" w="med" len="med"/>
                      <a:tailEnd type="none" w="med" len="med"/>
                    </a:lnT>
                  </a:tcPr>
                </a:tc>
                <a:tc>
                  <a:txBody>
                    <a:bodyPr/>
                    <a:lstStyle/>
                    <a:p>
                      <a:pPr algn="ctr"/>
                      <a:r>
                        <a:rPr lang="en-US" dirty="0"/>
                        <a:t>0.5</a:t>
                      </a:r>
                    </a:p>
                  </a:txBody>
                  <a:tcPr>
                    <a:lnT w="12700" cap="flat" cmpd="sng" algn="ctr">
                      <a:solidFill>
                        <a:schemeClr val="tx1"/>
                      </a:solidFill>
                      <a:prstDash val="solid"/>
                      <a:round/>
                      <a:headEnd type="none" w="med" len="med"/>
                      <a:tailEnd type="none" w="med" len="med"/>
                    </a:lnT>
                  </a:tcPr>
                </a:tc>
                <a:tc>
                  <a:txBody>
                    <a:bodyPr/>
                    <a:lstStyle/>
                    <a:p>
                      <a:pPr algn="ctr"/>
                      <a:r>
                        <a:rPr lang="en-US" dirty="0"/>
                        <a:t>0.3</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46303001"/>
                  </a:ext>
                </a:extLst>
              </a:tr>
              <a:tr h="370840">
                <a:tc>
                  <a:txBody>
                    <a:bodyPr/>
                    <a:lstStyle/>
                    <a:p>
                      <a:pPr algn="ctr"/>
                      <a:r>
                        <a:rPr lang="en-US" dirty="0"/>
                        <a:t>of</a:t>
                      </a:r>
                    </a:p>
                  </a:txBody>
                  <a:tcPr/>
                </a:tc>
                <a:tc>
                  <a:txBody>
                    <a:bodyPr/>
                    <a:lstStyle/>
                    <a:p>
                      <a:pPr algn="ctr"/>
                      <a:r>
                        <a:rPr lang="en-US" dirty="0"/>
                        <a:t>0.6</a:t>
                      </a:r>
                    </a:p>
                  </a:txBody>
                  <a:tcPr/>
                </a:tc>
                <a:tc>
                  <a:txBody>
                    <a:bodyPr/>
                    <a:lstStyle/>
                    <a:p>
                      <a:pPr algn="ctr"/>
                      <a:r>
                        <a:rPr lang="en-US" dirty="0"/>
                        <a:t>0</a:t>
                      </a:r>
                    </a:p>
                  </a:txBody>
                  <a:tcPr/>
                </a:tc>
                <a:extLst>
                  <a:ext uri="{0D108BD9-81ED-4DB2-BD59-A6C34878D82A}">
                    <a16:rowId xmlns:a16="http://schemas.microsoft.com/office/drawing/2014/main" val="2923939021"/>
                  </a:ext>
                </a:extLst>
              </a:tr>
              <a:tr h="370840">
                <a:tc>
                  <a:txBody>
                    <a:bodyPr/>
                    <a:lstStyle/>
                    <a:p>
                      <a:pPr algn="ctr"/>
                      <a:r>
                        <a:rPr lang="en-US" dirty="0"/>
                        <a:t>in</a:t>
                      </a:r>
                    </a:p>
                  </a:txBody>
                  <a:tcPr/>
                </a:tc>
                <a:tc>
                  <a:txBody>
                    <a:bodyPr/>
                    <a:lstStyle/>
                    <a:p>
                      <a:pPr algn="ctr"/>
                      <a:r>
                        <a:rPr lang="en-US" dirty="0"/>
                        <a:t>0.5</a:t>
                      </a:r>
                    </a:p>
                  </a:txBody>
                  <a:tcPr/>
                </a:tc>
                <a:tc>
                  <a:txBody>
                    <a:bodyPr/>
                    <a:lstStyle/>
                    <a:p>
                      <a:pPr algn="ctr"/>
                      <a:r>
                        <a:rPr lang="en-US" dirty="0"/>
                        <a:t>0.5</a:t>
                      </a:r>
                    </a:p>
                  </a:txBody>
                  <a:tcPr/>
                </a:tc>
                <a:extLst>
                  <a:ext uri="{0D108BD9-81ED-4DB2-BD59-A6C34878D82A}">
                    <a16:rowId xmlns:a16="http://schemas.microsoft.com/office/drawing/2014/main" val="4137224759"/>
                  </a:ext>
                </a:extLst>
              </a:tr>
              <a:tr h="370840">
                <a:tc>
                  <a:txBody>
                    <a:bodyPr/>
                    <a:lstStyle/>
                    <a:p>
                      <a:pPr algn="ctr"/>
                      <a:r>
                        <a:rPr lang="en-US" dirty="0"/>
                        <a:t>is</a:t>
                      </a:r>
                    </a:p>
                  </a:txBody>
                  <a:tcPr/>
                </a:tc>
                <a:tc>
                  <a:txBody>
                    <a:bodyPr/>
                    <a:lstStyle/>
                    <a:p>
                      <a:pPr algn="ctr"/>
                      <a:r>
                        <a:rPr lang="en-US" dirty="0"/>
                        <a:t>0.8</a:t>
                      </a:r>
                    </a:p>
                  </a:txBody>
                  <a:tcPr/>
                </a:tc>
                <a:tc>
                  <a:txBody>
                    <a:bodyPr/>
                    <a:lstStyle/>
                    <a:p>
                      <a:pPr algn="ctr"/>
                      <a:r>
                        <a:rPr lang="en-US" dirty="0"/>
                        <a:t>0.3</a:t>
                      </a:r>
                    </a:p>
                  </a:txBody>
                  <a:tcPr/>
                </a:tc>
                <a:extLst>
                  <a:ext uri="{0D108BD9-81ED-4DB2-BD59-A6C34878D82A}">
                    <a16:rowId xmlns:a16="http://schemas.microsoft.com/office/drawing/2014/main" val="536809839"/>
                  </a:ext>
                </a:extLst>
              </a:tr>
              <a:tr h="370840">
                <a:tc>
                  <a:txBody>
                    <a:bodyPr/>
                    <a:lstStyle/>
                    <a:p>
                      <a:pPr algn="ctr"/>
                      <a:r>
                        <a:rPr lang="en-US" dirty="0"/>
                        <a:t>fictional</a:t>
                      </a:r>
                    </a:p>
                  </a:txBody>
                  <a:tcPr/>
                </a:tc>
                <a:tc>
                  <a:txBody>
                    <a:bodyPr/>
                    <a:lstStyle/>
                    <a:p>
                      <a:pPr algn="ctr"/>
                      <a:r>
                        <a:rPr lang="en-US" dirty="0"/>
                        <a:t>0.5</a:t>
                      </a:r>
                    </a:p>
                  </a:txBody>
                  <a:tcPr/>
                </a:tc>
                <a:tc>
                  <a:txBody>
                    <a:bodyPr/>
                    <a:lstStyle/>
                    <a:p>
                      <a:pPr algn="ctr"/>
                      <a:r>
                        <a:rPr lang="en-US" dirty="0"/>
                        <a:t>0.3</a:t>
                      </a:r>
                    </a:p>
                  </a:txBody>
                  <a:tcPr/>
                </a:tc>
                <a:extLst>
                  <a:ext uri="{0D108BD9-81ED-4DB2-BD59-A6C34878D82A}">
                    <a16:rowId xmlns:a16="http://schemas.microsoft.com/office/drawing/2014/main" val="943940576"/>
                  </a:ext>
                </a:extLst>
              </a:tr>
              <a:tr h="370840">
                <a:tc>
                  <a:txBody>
                    <a:bodyPr/>
                    <a:lstStyle/>
                    <a:p>
                      <a:pPr algn="ctr"/>
                      <a:r>
                        <a:rPr lang="en-US" dirty="0"/>
                        <a:t>school</a:t>
                      </a:r>
                    </a:p>
                  </a:txBody>
                  <a:tcPr/>
                </a:tc>
                <a:tc>
                  <a:txBody>
                    <a:bodyPr/>
                    <a:lstStyle/>
                    <a:p>
                      <a:pPr algn="ctr"/>
                      <a:r>
                        <a:rPr lang="en-US" dirty="0"/>
                        <a:t>0.3</a:t>
                      </a:r>
                    </a:p>
                  </a:txBody>
                  <a:tcPr/>
                </a:tc>
                <a:tc>
                  <a:txBody>
                    <a:bodyPr/>
                    <a:lstStyle/>
                    <a:p>
                      <a:pPr algn="ctr"/>
                      <a:r>
                        <a:rPr lang="en-US" dirty="0"/>
                        <a:t>0</a:t>
                      </a:r>
                    </a:p>
                  </a:txBody>
                  <a:tcPr/>
                </a:tc>
                <a:extLst>
                  <a:ext uri="{0D108BD9-81ED-4DB2-BD59-A6C34878D82A}">
                    <a16:rowId xmlns:a16="http://schemas.microsoft.com/office/drawing/2014/main" val="593007300"/>
                  </a:ext>
                </a:extLst>
              </a:tr>
              <a:tr h="370840">
                <a:tc>
                  <a:txBody>
                    <a:bodyPr/>
                    <a:lstStyle/>
                    <a:p>
                      <a:pPr algn="ctr"/>
                      <a:r>
                        <a:rPr lang="en-US" dirty="0" err="1"/>
                        <a:t>rowling’s</a:t>
                      </a:r>
                      <a:endParaRPr lang="en-US" dirty="0"/>
                    </a:p>
                  </a:txBody>
                  <a:tcPr/>
                </a:tc>
                <a:tc>
                  <a:txBody>
                    <a:bodyPr/>
                    <a:lstStyle/>
                    <a:p>
                      <a:pPr algn="ctr"/>
                      <a:r>
                        <a:rPr lang="en-US" dirty="0"/>
                        <a:t>0.5</a:t>
                      </a:r>
                    </a:p>
                  </a:txBody>
                  <a:tcPr/>
                </a:tc>
                <a:tc>
                  <a:txBody>
                    <a:bodyPr/>
                    <a:lstStyle/>
                    <a:p>
                      <a:pPr algn="ctr"/>
                      <a:r>
                        <a:rPr lang="en-US" dirty="0"/>
                        <a:t>0</a:t>
                      </a:r>
                    </a:p>
                  </a:txBody>
                  <a:tcPr/>
                </a:tc>
                <a:extLst>
                  <a:ext uri="{0D108BD9-81ED-4DB2-BD59-A6C34878D82A}">
                    <a16:rowId xmlns:a16="http://schemas.microsoft.com/office/drawing/2014/main" val="414336034"/>
                  </a:ext>
                </a:extLst>
              </a:tr>
              <a:tr h="370840">
                <a:tc>
                  <a:txBody>
                    <a:bodyPr/>
                    <a:lstStyle/>
                    <a:p>
                      <a:pPr algn="ctr"/>
                      <a:r>
                        <a:rPr lang="en-US" dirty="0"/>
                        <a:t>harry</a:t>
                      </a:r>
                    </a:p>
                  </a:txBody>
                  <a:tcPr/>
                </a:tc>
                <a:tc>
                  <a:txBody>
                    <a:bodyPr/>
                    <a:lstStyle/>
                    <a:p>
                      <a:pPr algn="ctr"/>
                      <a:r>
                        <a:rPr lang="en-US" dirty="0"/>
                        <a:t>0.5</a:t>
                      </a:r>
                    </a:p>
                  </a:txBody>
                  <a:tcPr/>
                </a:tc>
                <a:tc>
                  <a:txBody>
                    <a:bodyPr/>
                    <a:lstStyle/>
                    <a:p>
                      <a:pPr algn="ctr"/>
                      <a:r>
                        <a:rPr lang="en-US" dirty="0"/>
                        <a:t>0</a:t>
                      </a:r>
                    </a:p>
                  </a:txBody>
                  <a:tcPr/>
                </a:tc>
                <a:extLst>
                  <a:ext uri="{0D108BD9-81ED-4DB2-BD59-A6C34878D82A}">
                    <a16:rowId xmlns:a16="http://schemas.microsoft.com/office/drawing/2014/main" val="1653905525"/>
                  </a:ext>
                </a:extLst>
              </a:tr>
              <a:tr h="370840">
                <a:tc>
                  <a:txBody>
                    <a:bodyPr/>
                    <a:lstStyle/>
                    <a:p>
                      <a:pPr algn="ctr"/>
                      <a:r>
                        <a:rPr lang="en-US" dirty="0"/>
                        <a:t>potter</a:t>
                      </a:r>
                    </a:p>
                  </a:txBody>
                  <a:tcPr/>
                </a:tc>
                <a:tc>
                  <a:txBody>
                    <a:bodyPr/>
                    <a:lstStyle/>
                    <a:p>
                      <a:pPr algn="ctr"/>
                      <a:r>
                        <a:rPr lang="en-US" dirty="0"/>
                        <a:t>0.5</a:t>
                      </a:r>
                    </a:p>
                  </a:txBody>
                  <a:tcPr/>
                </a:tc>
                <a:tc>
                  <a:txBody>
                    <a:bodyPr/>
                    <a:lstStyle/>
                    <a:p>
                      <a:pPr algn="ctr"/>
                      <a:r>
                        <a:rPr lang="en-US" dirty="0"/>
                        <a:t>0</a:t>
                      </a:r>
                    </a:p>
                  </a:txBody>
                  <a:tcPr/>
                </a:tc>
                <a:extLst>
                  <a:ext uri="{0D108BD9-81ED-4DB2-BD59-A6C34878D82A}">
                    <a16:rowId xmlns:a16="http://schemas.microsoft.com/office/drawing/2014/main" val="394146620"/>
                  </a:ext>
                </a:extLst>
              </a:tr>
              <a:tr h="370840">
                <a:tc>
                  <a:txBody>
                    <a:bodyPr/>
                    <a:lstStyle/>
                    <a:p>
                      <a:pPr algn="ctr"/>
                      <a:r>
                        <a:rPr lang="en-US" dirty="0"/>
                        <a:t>series</a:t>
                      </a:r>
                    </a:p>
                  </a:txBody>
                  <a:tcPr/>
                </a:tc>
                <a:tc>
                  <a:txBody>
                    <a:bodyPr/>
                    <a:lstStyle/>
                    <a:p>
                      <a:pPr algn="ctr"/>
                      <a:r>
                        <a:rPr lang="en-US" dirty="0"/>
                        <a:t>0.5</a:t>
                      </a:r>
                    </a:p>
                  </a:txBody>
                  <a:tcPr/>
                </a:tc>
                <a:tc>
                  <a:txBody>
                    <a:bodyPr/>
                    <a:lstStyle/>
                    <a:p>
                      <a:pPr algn="ctr"/>
                      <a:r>
                        <a:rPr lang="en-US" dirty="0"/>
                        <a:t>0</a:t>
                      </a:r>
                    </a:p>
                  </a:txBody>
                  <a:tcPr/>
                </a:tc>
                <a:extLst>
                  <a:ext uri="{0D108BD9-81ED-4DB2-BD59-A6C34878D82A}">
                    <a16:rowId xmlns:a16="http://schemas.microsoft.com/office/drawing/2014/main" val="910368083"/>
                  </a:ext>
                </a:extLst>
              </a:tr>
              <a:tr h="370840">
                <a:tc>
                  <a:txBody>
                    <a:bodyPr/>
                    <a:lstStyle/>
                    <a:p>
                      <a:pPr algn="ctr"/>
                      <a:r>
                        <a:rPr lang="en-US" dirty="0"/>
                        <a:t>house</a:t>
                      </a:r>
                    </a:p>
                  </a:txBody>
                  <a:tcPr/>
                </a:tc>
                <a:tc>
                  <a:txBody>
                    <a:bodyPr/>
                    <a:lstStyle/>
                    <a:p>
                      <a:pPr algn="ctr"/>
                      <a:r>
                        <a:rPr lang="en-US" dirty="0"/>
                        <a:t>0</a:t>
                      </a:r>
                    </a:p>
                  </a:txBody>
                  <a:tcPr/>
                </a:tc>
                <a:tc>
                  <a:txBody>
                    <a:bodyPr/>
                    <a:lstStyle/>
                    <a:p>
                      <a:pPr algn="ctr"/>
                      <a:r>
                        <a:rPr lang="en-US" dirty="0"/>
                        <a:t>0.3</a:t>
                      </a:r>
                    </a:p>
                  </a:txBody>
                  <a:tcPr/>
                </a:tc>
                <a:extLst>
                  <a:ext uri="{0D108BD9-81ED-4DB2-BD59-A6C34878D82A}">
                    <a16:rowId xmlns:a16="http://schemas.microsoft.com/office/drawing/2014/main" val="3814546656"/>
                  </a:ext>
                </a:extLst>
              </a:tr>
              <a:tr h="370840">
                <a:tc>
                  <a:txBody>
                    <a:bodyPr/>
                    <a:lstStyle/>
                    <a:p>
                      <a:pPr algn="ctr"/>
                      <a:r>
                        <a:rPr lang="en-US" dirty="0"/>
                        <a:t>featured</a:t>
                      </a:r>
                    </a:p>
                  </a:txBody>
                  <a:tcPr/>
                </a:tc>
                <a:tc>
                  <a:txBody>
                    <a:bodyPr/>
                    <a:lstStyle/>
                    <a:p>
                      <a:pPr algn="ctr"/>
                      <a:r>
                        <a:rPr lang="en-US" dirty="0"/>
                        <a:t>0</a:t>
                      </a:r>
                    </a:p>
                  </a:txBody>
                  <a:tcPr/>
                </a:tc>
                <a:tc>
                  <a:txBody>
                    <a:bodyPr/>
                    <a:lstStyle/>
                    <a:p>
                      <a:pPr algn="ctr"/>
                      <a:r>
                        <a:rPr lang="en-US" dirty="0"/>
                        <a:t>0.3</a:t>
                      </a:r>
                    </a:p>
                  </a:txBody>
                  <a:tcPr/>
                </a:tc>
                <a:extLst>
                  <a:ext uri="{0D108BD9-81ED-4DB2-BD59-A6C34878D82A}">
                    <a16:rowId xmlns:a16="http://schemas.microsoft.com/office/drawing/2014/main" val="1533754993"/>
                  </a:ext>
                </a:extLst>
              </a:tr>
              <a:tr h="370840">
                <a:tc>
                  <a:txBody>
                    <a:bodyPr/>
                    <a:lstStyle/>
                    <a:p>
                      <a:pPr algn="ctr"/>
                      <a:r>
                        <a:rPr lang="en-US" dirty="0"/>
                        <a:t>gothic</a:t>
                      </a:r>
                    </a:p>
                  </a:txBody>
                  <a:tcPr/>
                </a:tc>
                <a:tc>
                  <a:txBody>
                    <a:bodyPr/>
                    <a:lstStyle/>
                    <a:p>
                      <a:pPr algn="ctr"/>
                      <a:r>
                        <a:rPr lang="en-US" dirty="0"/>
                        <a:t>0</a:t>
                      </a:r>
                    </a:p>
                  </a:txBody>
                  <a:tcPr/>
                </a:tc>
                <a:tc>
                  <a:txBody>
                    <a:bodyPr/>
                    <a:lstStyle/>
                    <a:p>
                      <a:pPr algn="ctr"/>
                      <a:r>
                        <a:rPr lang="en-US" dirty="0"/>
                        <a:t>0.3</a:t>
                      </a:r>
                    </a:p>
                  </a:txBody>
                  <a:tcPr/>
                </a:tc>
                <a:extLst>
                  <a:ext uri="{0D108BD9-81ED-4DB2-BD59-A6C34878D82A}">
                    <a16:rowId xmlns:a16="http://schemas.microsoft.com/office/drawing/2014/main" val="2439478129"/>
                  </a:ext>
                </a:extLst>
              </a:tr>
            </a:tbl>
          </a:graphicData>
        </a:graphic>
      </p:graphicFrame>
    </p:spTree>
    <p:extLst>
      <p:ext uri="{BB962C8B-B14F-4D97-AF65-F5344CB8AC3E}">
        <p14:creationId xmlns:p14="http://schemas.microsoft.com/office/powerpoint/2010/main" val="3938493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BE4A-E7A5-644E-9911-B08924FC3B6E}"/>
              </a:ext>
            </a:extLst>
          </p:cNvPr>
          <p:cNvSpPr>
            <a:spLocks noGrp="1"/>
          </p:cNvSpPr>
          <p:nvPr>
            <p:ph type="title"/>
          </p:nvPr>
        </p:nvSpPr>
        <p:spPr>
          <a:xfrm>
            <a:off x="185060" y="127618"/>
            <a:ext cx="10930244" cy="964911"/>
          </a:xfrm>
        </p:spPr>
        <p:txBody>
          <a:bodyPr/>
          <a:lstStyle/>
          <a:p>
            <a:r>
              <a:rPr lang="en-US" dirty="0"/>
              <a:t>document classification: </a:t>
            </a:r>
            <a:r>
              <a:rPr lang="en-US" dirty="0" err="1"/>
              <a:t>tf</a:t>
            </a:r>
            <a:r>
              <a:rPr lang="en-US" dirty="0"/>
              <a:t> on a log scale</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5E93F49B-537A-824C-B6CC-A09871B3AC55}"/>
                  </a:ext>
                </a:extLst>
              </p:cNvPr>
              <p:cNvSpPr>
                <a:spLocks noGrp="1"/>
              </p:cNvSpPr>
              <p:nvPr>
                <p:ph sz="half" idx="1"/>
              </p:nvPr>
            </p:nvSpPr>
            <p:spPr>
              <a:xfrm>
                <a:off x="291935" y="1092529"/>
                <a:ext cx="5727866" cy="5595052"/>
              </a:xfrm>
            </p:spPr>
            <p:txBody>
              <a:bodyPr>
                <a:normAutofit fontScale="92500" lnSpcReduction="20000"/>
              </a:bodyPr>
              <a:lstStyle/>
              <a:p>
                <a:pPr marL="0" indent="0">
                  <a:buNone/>
                </a:pPr>
                <a:r>
                  <a:rPr lang="en-US" dirty="0"/>
                  <a:t>Using this new notation, our query vector is:</a:t>
                </a:r>
              </a:p>
              <a:p>
                <a:pPr marL="0" indent="0" algn="ctr">
                  <a:buNone/>
                </a:pPr>
                <a:endParaRPr lang="en-US" dirty="0"/>
              </a:p>
              <a:p>
                <a:pPr marL="0" indent="0" algn="ctr">
                  <a:buNone/>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𝑞</m:t>
                          </m:r>
                        </m:e>
                      </m:acc>
                      <m:r>
                        <a:rPr lang="en-US" i="1">
                          <a:latin typeface="Cambria Math" panose="02040503050406030204" pitchFamily="18" charset="0"/>
                        </a:rPr>
                        <m:t>=[0,</m:t>
                      </m:r>
                      <m:r>
                        <a:rPr lang="en-US" b="0" i="1" smtClean="0">
                          <a:latin typeface="Cambria Math" panose="02040503050406030204" pitchFamily="18" charset="0"/>
                        </a:rPr>
                        <m:t>0.3</m:t>
                      </m:r>
                      <m:r>
                        <a:rPr lang="en-US" i="1">
                          <a:latin typeface="Cambria Math" panose="02040503050406030204" pitchFamily="18" charset="0"/>
                        </a:rPr>
                        <m:t>,0,</m:t>
                      </m:r>
                      <m:r>
                        <a:rPr lang="en-US" b="0" i="1" smtClean="0">
                          <a:latin typeface="Cambria Math" panose="02040503050406030204" pitchFamily="18" charset="0"/>
                        </a:rPr>
                        <m:t>0.3</m:t>
                      </m:r>
                      <m:r>
                        <a:rPr lang="en-US" i="1">
                          <a:latin typeface="Cambria Math" panose="02040503050406030204" pitchFamily="18" charset="0"/>
                        </a:rPr>
                        <m:t>,0,0,0,0,0,0,0,0,</m:t>
                      </m:r>
                      <m:r>
                        <a:rPr lang="en-US" b="0" i="1" smtClean="0">
                          <a:latin typeface="Cambria Math" panose="02040503050406030204" pitchFamily="18" charset="0"/>
                        </a:rPr>
                        <m:t>0.3</m:t>
                      </m:r>
                      <m:r>
                        <a:rPr lang="en-US" i="1">
                          <a:latin typeface="Cambria Math" panose="02040503050406030204" pitchFamily="18" charset="0"/>
                        </a:rPr>
                        <m:t>]</m:t>
                      </m:r>
                    </m:oMath>
                  </m:oMathPara>
                </a14:m>
                <a:endParaRPr lang="en-US" dirty="0"/>
              </a:p>
              <a:p>
                <a:pPr marL="0" indent="0" algn="ctr">
                  <a:buNone/>
                </a:pPr>
                <a:endParaRPr lang="en-US" dirty="0"/>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acc>
                            <m:accPr>
                              <m:chr m:val="⃗"/>
                              <m:ctrlPr>
                                <a:rPr lang="en-US" i="1">
                                  <a:latin typeface="Cambria Math" panose="02040503050406030204" pitchFamily="18" charset="0"/>
                                </a:rPr>
                              </m:ctrlPr>
                            </m:accPr>
                            <m:e>
                              <m:r>
                                <a:rPr lang="en-US" i="1">
                                  <a:latin typeface="Cambria Math" panose="02040503050406030204" pitchFamily="18" charset="0"/>
                                </a:rPr>
                                <m:t>𝑞</m:t>
                              </m:r>
                            </m:e>
                          </m:acc>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rPr>
                              </m:ctrlPr>
                            </m:accPr>
                            <m:e>
                              <m:r>
                                <a:rPr lang="en-US" b="0" i="1" smtClean="0">
                                  <a:latin typeface="Cambria Math" panose="02040503050406030204" pitchFamily="18" charset="0"/>
                                </a:rPr>
                                <m:t>𝑥</m:t>
                              </m:r>
                            </m:e>
                          </m:acc>
                          <m:d>
                            <m:dPr>
                              <m:ctrlPr>
                                <a:rPr lang="en-US" i="1">
                                  <a:latin typeface="Cambria Math" panose="02040503050406030204" pitchFamily="18" charset="0"/>
                                </a:rPr>
                              </m:ctrlPr>
                            </m:dPr>
                            <m:e>
                              <m:r>
                                <m:rPr>
                                  <m:sty m:val="p"/>
                                </m:rPr>
                                <a:rPr lang="en-US">
                                  <a:latin typeface="Cambria Math" panose="02040503050406030204" pitchFamily="18" charset="0"/>
                                </a:rPr>
                                <m:t>H</m:t>
                              </m:r>
                              <m:r>
                                <m:rPr>
                                  <m:sty m:val="p"/>
                                </m:rPr>
                                <a:rPr lang="en-US" b="0" i="0" smtClean="0">
                                  <a:latin typeface="Cambria Math" panose="02040503050406030204" pitchFamily="18" charset="0"/>
                                </a:rPr>
                                <m:t>P</m:t>
                              </m:r>
                            </m:e>
                          </m:d>
                        </m:num>
                        <m:den>
                          <m:d>
                            <m:dPr>
                              <m:begChr m:val="|"/>
                              <m:endChr m:val="|"/>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𝑞</m:t>
                                  </m:r>
                                </m:e>
                              </m:acc>
                            </m:e>
                          </m:d>
                          <m:d>
                            <m:dPr>
                              <m:begChr m:val="|"/>
                              <m:endChr m:val="|"/>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𝑑</m:t>
                                  </m:r>
                                </m:e>
                              </m:acc>
                              <m:d>
                                <m:dPr>
                                  <m:ctrlPr>
                                    <a:rPr lang="en-US" i="1">
                                      <a:latin typeface="Cambria Math" panose="02040503050406030204" pitchFamily="18" charset="0"/>
                                    </a:rPr>
                                  </m:ctrlPr>
                                </m:dPr>
                                <m:e>
                                  <m:r>
                                    <m:rPr>
                                      <m:sty m:val="p"/>
                                    </m:rPr>
                                    <a:rPr lang="en-US">
                                      <a:latin typeface="Cambria Math" panose="02040503050406030204" pitchFamily="18" charset="0"/>
                                    </a:rPr>
                                    <m:t>H</m:t>
                                  </m:r>
                                  <m:r>
                                    <m:rPr>
                                      <m:sty m:val="p"/>
                                    </m:rPr>
                                    <a:rPr lang="en-US" b="0" i="0" smtClean="0">
                                      <a:latin typeface="Cambria Math" panose="02040503050406030204" pitchFamily="18" charset="0"/>
                                    </a:rPr>
                                    <m:t>P</m:t>
                                  </m:r>
                                </m:e>
                              </m:d>
                            </m:e>
                          </m:d>
                        </m:den>
                      </m:f>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0.18</m:t>
                          </m:r>
                          <m:r>
                            <a:rPr lang="en-US" b="0" i="1" smtClean="0">
                              <a:latin typeface="Cambria Math" panose="02040503050406030204" pitchFamily="18" charset="0"/>
                              <a:ea typeface="Cambria Math" panose="02040503050406030204" pitchFamily="18" charset="0"/>
                            </a:rPr>
                            <m:t>+0.24+0</m:t>
                          </m:r>
                        </m:num>
                        <m:den>
                          <m:rad>
                            <m:radPr>
                              <m:degHide m:val="on"/>
                              <m:ctrlPr>
                                <a:rPr lang="en-US" i="1">
                                  <a:latin typeface="Cambria Math" panose="02040503050406030204" pitchFamily="18" charset="0"/>
                                </a:rPr>
                              </m:ctrlPr>
                            </m:radPr>
                            <m:deg/>
                            <m:e>
                              <m:r>
                                <a:rPr lang="en-US" b="0" i="1" smtClean="0">
                                  <a:latin typeface="Cambria Math" panose="02040503050406030204" pitchFamily="18" charset="0"/>
                                </a:rPr>
                                <m:t>0.27</m:t>
                              </m:r>
                            </m:e>
                          </m:rad>
                          <m:rad>
                            <m:radPr>
                              <m:degHide m:val="on"/>
                              <m:ctrlPr>
                                <a:rPr lang="en-US" i="1">
                                  <a:latin typeface="Cambria Math" panose="02040503050406030204" pitchFamily="18" charset="0"/>
                                </a:rPr>
                              </m:ctrlPr>
                            </m:radPr>
                            <m:deg/>
                            <m:e>
                              <m:r>
                                <a:rPr lang="en-US" b="0" i="1" smtClean="0">
                                  <a:latin typeface="Cambria Math" panose="02040503050406030204" pitchFamily="18" charset="0"/>
                                </a:rPr>
                                <m:t>2.84</m:t>
                              </m:r>
                            </m:e>
                          </m:rad>
                        </m:den>
                      </m:f>
                      <m:r>
                        <a:rPr lang="en-US" i="1">
                          <a:latin typeface="Cambria Math" panose="02040503050406030204" pitchFamily="18" charset="0"/>
                        </a:rPr>
                        <m:t>=0.</m:t>
                      </m:r>
                      <m:r>
                        <a:rPr lang="en-US" b="0" i="1" smtClean="0">
                          <a:latin typeface="Cambria Math" panose="02040503050406030204" pitchFamily="18" charset="0"/>
                        </a:rPr>
                        <m:t>48</m:t>
                      </m:r>
                    </m:oMath>
                  </m:oMathPara>
                </a14:m>
                <a:endParaRPr lang="en-US" i="1" dirty="0">
                  <a:latin typeface="Cambria Math" panose="02040503050406030204" pitchFamily="18" charset="0"/>
                </a:endParaRPr>
              </a:p>
              <a:p>
                <a:pPr marL="0" indent="0">
                  <a:buNone/>
                </a:pPr>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acc>
                            <m:accPr>
                              <m:chr m:val="⃗"/>
                              <m:ctrlPr>
                                <a:rPr lang="en-US" i="1">
                                  <a:latin typeface="Cambria Math" panose="02040503050406030204" pitchFamily="18" charset="0"/>
                                </a:rPr>
                              </m:ctrlPr>
                            </m:accPr>
                            <m:e>
                              <m:r>
                                <a:rPr lang="en-US" i="1">
                                  <a:latin typeface="Cambria Math" panose="02040503050406030204" pitchFamily="18" charset="0"/>
                                </a:rPr>
                                <m:t>𝑞</m:t>
                              </m:r>
                            </m:e>
                          </m:acc>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rPr>
                              </m:ctrlPr>
                            </m:accPr>
                            <m:e>
                              <m:r>
                                <a:rPr lang="en-US" b="0" i="1" smtClean="0">
                                  <a:latin typeface="Cambria Math" panose="02040503050406030204" pitchFamily="18" charset="0"/>
                                </a:rPr>
                                <m:t>𝑥</m:t>
                              </m:r>
                            </m:e>
                          </m:acc>
                          <m:d>
                            <m:dPr>
                              <m:ctrlPr>
                                <a:rPr lang="en-US" i="1">
                                  <a:latin typeface="Cambria Math" panose="02040503050406030204" pitchFamily="18" charset="0"/>
                                </a:rPr>
                              </m:ctrlPr>
                            </m:dPr>
                            <m:e>
                              <m:r>
                                <m:rPr>
                                  <m:sty m:val="p"/>
                                </m:rPr>
                                <a:rPr lang="en-US">
                                  <a:latin typeface="Cambria Math" panose="02040503050406030204" pitchFamily="18" charset="0"/>
                                </a:rPr>
                                <m:t>D</m:t>
                              </m:r>
                              <m:r>
                                <m:rPr>
                                  <m:sty m:val="p"/>
                                </m:rPr>
                                <a:rPr lang="en-US" b="0" i="0" smtClean="0">
                                  <a:latin typeface="Cambria Math" panose="02040503050406030204" pitchFamily="18" charset="0"/>
                                </a:rPr>
                                <m:t>S</m:t>
                              </m:r>
                            </m:e>
                          </m:d>
                        </m:num>
                        <m:den>
                          <m:d>
                            <m:dPr>
                              <m:begChr m:val="|"/>
                              <m:endChr m:val="|"/>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𝑞</m:t>
                                  </m:r>
                                </m:e>
                              </m:acc>
                            </m:e>
                          </m:d>
                          <m:d>
                            <m:dPr>
                              <m:begChr m:val="|"/>
                              <m:endChr m:val="|"/>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𝑑</m:t>
                                  </m:r>
                                </m:e>
                              </m:acc>
                              <m:d>
                                <m:dPr>
                                  <m:ctrlPr>
                                    <a:rPr lang="en-US" i="1">
                                      <a:latin typeface="Cambria Math" panose="02040503050406030204" pitchFamily="18" charset="0"/>
                                    </a:rPr>
                                  </m:ctrlPr>
                                </m:dPr>
                                <m:e>
                                  <m:r>
                                    <m:rPr>
                                      <m:sty m:val="p"/>
                                    </m:rPr>
                                    <a:rPr lang="en-US">
                                      <a:latin typeface="Cambria Math" panose="02040503050406030204" pitchFamily="18" charset="0"/>
                                    </a:rPr>
                                    <m:t>D</m:t>
                                  </m:r>
                                  <m:r>
                                    <m:rPr>
                                      <m:sty m:val="p"/>
                                    </m:rPr>
                                    <a:rPr lang="en-US" b="0" i="0" smtClean="0">
                                      <a:latin typeface="Cambria Math" panose="02040503050406030204" pitchFamily="18" charset="0"/>
                                    </a:rPr>
                                    <m:t>S</m:t>
                                  </m:r>
                                </m:e>
                              </m:d>
                            </m:e>
                          </m:d>
                        </m:den>
                      </m:f>
                      <m:r>
                        <a:rPr lang="en-US" i="1">
                          <a:latin typeface="Cambria Math" panose="02040503050406030204" pitchFamily="18" charset="0"/>
                        </a:rPr>
                        <m:t>=</m:t>
                      </m:r>
                      <m:f>
                        <m:fPr>
                          <m:ctrlPr>
                            <a:rPr lang="en-US" i="1">
                              <a:latin typeface="Cambria Math" panose="02040503050406030204" pitchFamily="18" charset="0"/>
                            </a:rPr>
                          </m:ctrlPr>
                        </m:fPr>
                        <m:num>
                          <m:r>
                            <a:rPr lang="en-US" i="1" smtClean="0">
                              <a:latin typeface="Cambria Math" panose="02040503050406030204" pitchFamily="18" charset="0"/>
                            </a:rPr>
                            <m:t>0</m:t>
                          </m:r>
                          <m:r>
                            <a:rPr lang="en-US" i="1">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.09+0.09</m:t>
                          </m:r>
                        </m:num>
                        <m:den>
                          <m:rad>
                            <m:radPr>
                              <m:degHide m:val="on"/>
                              <m:ctrlPr>
                                <a:rPr lang="en-US" i="1">
                                  <a:latin typeface="Cambria Math" panose="02040503050406030204" pitchFamily="18" charset="0"/>
                                </a:rPr>
                              </m:ctrlPr>
                            </m:radPr>
                            <m:deg/>
                            <m:e>
                              <m:r>
                                <a:rPr lang="en-US" b="0" i="1" smtClean="0">
                                  <a:latin typeface="Cambria Math" panose="02040503050406030204" pitchFamily="18" charset="0"/>
                                </a:rPr>
                                <m:t>0.27</m:t>
                              </m:r>
                            </m:e>
                          </m:rad>
                          <m:rad>
                            <m:radPr>
                              <m:degHide m:val="on"/>
                              <m:ctrlPr>
                                <a:rPr lang="en-US" i="1">
                                  <a:latin typeface="Cambria Math" panose="02040503050406030204" pitchFamily="18" charset="0"/>
                                </a:rPr>
                              </m:ctrlPr>
                            </m:radPr>
                            <m:deg/>
                            <m:e>
                              <m:r>
                                <a:rPr lang="en-US" b="0" i="1" smtClean="0">
                                  <a:latin typeface="Cambria Math" panose="02040503050406030204" pitchFamily="18" charset="0"/>
                                </a:rPr>
                                <m:t>0.79</m:t>
                              </m:r>
                            </m:e>
                          </m:rad>
                        </m:den>
                      </m:f>
                      <m:r>
                        <a:rPr lang="en-US" i="1">
                          <a:latin typeface="Cambria Math" panose="02040503050406030204" pitchFamily="18" charset="0"/>
                        </a:rPr>
                        <m:t>=0.</m:t>
                      </m:r>
                      <m:r>
                        <a:rPr lang="en-US" b="0" i="1" smtClean="0">
                          <a:latin typeface="Cambria Math" panose="02040503050406030204" pitchFamily="18" charset="0"/>
                        </a:rPr>
                        <m:t>39</m:t>
                      </m:r>
                    </m:oMath>
                  </m:oMathPara>
                </a14:m>
                <a:endParaRPr lang="en-US" i="1"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r>
                  <a:rPr lang="en-US" dirty="0"/>
                  <a:t>So, now the “Dark Shadows” class is closer to correctly claiming this query.  But we’re not quite there yet…</a:t>
                </a:r>
              </a:p>
            </p:txBody>
          </p:sp>
        </mc:Choice>
        <mc:Fallback xmlns="">
          <p:sp>
            <p:nvSpPr>
              <p:cNvPr id="4" name="Content Placeholder 3">
                <a:extLst>
                  <a:ext uri="{FF2B5EF4-FFF2-40B4-BE49-F238E27FC236}">
                    <a16:creationId xmlns:a16="http://schemas.microsoft.com/office/drawing/2014/main" id="{5E93F49B-537A-824C-B6CC-A09871B3AC55}"/>
                  </a:ext>
                </a:extLst>
              </p:cNvPr>
              <p:cNvSpPr>
                <a:spLocks noGrp="1" noRot="1" noChangeAspect="1" noMove="1" noResize="1" noEditPoints="1" noAdjustHandles="1" noChangeArrowheads="1" noChangeShapeType="1" noTextEdit="1"/>
              </p:cNvSpPr>
              <p:nvPr>
                <p:ph sz="half" idx="1"/>
              </p:nvPr>
            </p:nvSpPr>
            <p:spPr>
              <a:xfrm>
                <a:off x="291935" y="1092529"/>
                <a:ext cx="5727866" cy="5595052"/>
              </a:xfrm>
              <a:blipFill>
                <a:blip r:embed="rId2"/>
                <a:stretch>
                  <a:fillRect l="-1770" t="-2715"/>
                </a:stretch>
              </a:blipFill>
            </p:spPr>
            <p:txBody>
              <a:bodyPr/>
              <a:lstStyle/>
              <a:p>
                <a:r>
                  <a:rPr lang="en-US">
                    <a:noFill/>
                  </a:rPr>
                  <a:t> </a:t>
                </a:r>
              </a:p>
            </p:txBody>
          </p:sp>
        </mc:Fallback>
      </mc:AlternateContent>
      <p:graphicFrame>
        <p:nvGraphicFramePr>
          <p:cNvPr id="8" name="Content Placeholder 5">
            <a:extLst>
              <a:ext uri="{FF2B5EF4-FFF2-40B4-BE49-F238E27FC236}">
                <a16:creationId xmlns:a16="http://schemas.microsoft.com/office/drawing/2014/main" id="{BDD85D97-554E-A548-9A64-498603CD4455}"/>
              </a:ext>
            </a:extLst>
          </p:cNvPr>
          <p:cNvGraphicFramePr>
            <a:graphicFrameLocks noGrp="1"/>
          </p:cNvGraphicFramePr>
          <p:nvPr>
            <p:ph sz="half" idx="2"/>
            <p:extLst>
              <p:ext uri="{D42A27DB-BD31-4B8C-83A1-F6EECF244321}">
                <p14:modId xmlns:p14="http://schemas.microsoft.com/office/powerpoint/2010/main" val="2147621627"/>
              </p:ext>
            </p:extLst>
          </p:nvPr>
        </p:nvGraphicFramePr>
        <p:xfrm>
          <a:off x="6172200" y="1124981"/>
          <a:ext cx="5486400" cy="55626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1489596350"/>
                    </a:ext>
                  </a:extLst>
                </a:gridCol>
                <a:gridCol w="2057400">
                  <a:extLst>
                    <a:ext uri="{9D8B030D-6E8A-4147-A177-3AD203B41FA5}">
                      <a16:colId xmlns:a16="http://schemas.microsoft.com/office/drawing/2014/main" val="3920759424"/>
                    </a:ext>
                  </a:extLst>
                </a:gridCol>
                <a:gridCol w="2057400">
                  <a:extLst>
                    <a:ext uri="{9D8B030D-6E8A-4147-A177-3AD203B41FA5}">
                      <a16:colId xmlns:a16="http://schemas.microsoft.com/office/drawing/2014/main" val="710773003"/>
                    </a:ext>
                  </a:extLst>
                </a:gridCol>
              </a:tblGrid>
              <a:tr h="370840">
                <a:tc>
                  <a:txBody>
                    <a:bodyPr/>
                    <a:lstStyle/>
                    <a:p>
                      <a:pPr algn="ctr"/>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2">
                  <a:txBody>
                    <a:bodyPr/>
                    <a:lstStyle/>
                    <a:p>
                      <a:pPr algn="ctr"/>
                      <a:r>
                        <a:rPr lang="en-US" dirty="0"/>
                        <a:t>document class</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977012814"/>
                  </a:ext>
                </a:extLst>
              </a:tr>
              <a:tr h="370840">
                <a:tc>
                  <a:txBody>
                    <a:bodyPr/>
                    <a:lstStyle/>
                    <a:p>
                      <a:pPr algn="ctr"/>
                      <a:r>
                        <a:rPr lang="en-US" dirty="0">
                          <a:solidFill>
                            <a:schemeClr val="bg1"/>
                          </a:solidFill>
                        </a:rPr>
                        <a:t>term</a:t>
                      </a:r>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dirty="0">
                          <a:solidFill>
                            <a:schemeClr val="bg1"/>
                          </a:solidFill>
                        </a:rPr>
                        <a:t>Harry Potter</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dirty="0">
                          <a:solidFill>
                            <a:schemeClr val="bg1"/>
                          </a:solidFill>
                        </a:rPr>
                        <a:t>Dark Shadows</a:t>
                      </a:r>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792307546"/>
                  </a:ext>
                </a:extLst>
              </a:tr>
              <a:tr h="370840">
                <a:tc>
                  <a:txBody>
                    <a:bodyPr/>
                    <a:lstStyle/>
                    <a:p>
                      <a:pPr algn="ctr"/>
                      <a:r>
                        <a:rPr lang="en-US" dirty="0"/>
                        <a:t>a</a:t>
                      </a:r>
                    </a:p>
                  </a:txBody>
                  <a:tcPr>
                    <a:lnT w="12700" cap="flat" cmpd="sng" algn="ctr">
                      <a:solidFill>
                        <a:schemeClr val="tx1"/>
                      </a:solidFill>
                      <a:prstDash val="solid"/>
                      <a:round/>
                      <a:headEnd type="none" w="med" len="med"/>
                      <a:tailEnd type="none" w="med" len="med"/>
                    </a:lnT>
                  </a:tcPr>
                </a:tc>
                <a:tc>
                  <a:txBody>
                    <a:bodyPr/>
                    <a:lstStyle/>
                    <a:p>
                      <a:pPr algn="ctr"/>
                      <a:r>
                        <a:rPr lang="en-US" dirty="0"/>
                        <a:t>0.5</a:t>
                      </a:r>
                    </a:p>
                  </a:txBody>
                  <a:tcPr>
                    <a:lnT w="12700" cap="flat" cmpd="sng" algn="ctr">
                      <a:solidFill>
                        <a:schemeClr val="tx1"/>
                      </a:solidFill>
                      <a:prstDash val="solid"/>
                      <a:round/>
                      <a:headEnd type="none" w="med" len="med"/>
                      <a:tailEnd type="none" w="med" len="med"/>
                    </a:lnT>
                  </a:tcPr>
                </a:tc>
                <a:tc>
                  <a:txBody>
                    <a:bodyPr/>
                    <a:lstStyle/>
                    <a:p>
                      <a:pPr algn="ctr"/>
                      <a:r>
                        <a:rPr lang="en-US" dirty="0"/>
                        <a:t>0.3</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46303001"/>
                  </a:ext>
                </a:extLst>
              </a:tr>
              <a:tr h="370840">
                <a:tc>
                  <a:txBody>
                    <a:bodyPr/>
                    <a:lstStyle/>
                    <a:p>
                      <a:pPr algn="ctr"/>
                      <a:r>
                        <a:rPr lang="en-US" dirty="0"/>
                        <a:t>of</a:t>
                      </a:r>
                    </a:p>
                  </a:txBody>
                  <a:tcPr/>
                </a:tc>
                <a:tc>
                  <a:txBody>
                    <a:bodyPr/>
                    <a:lstStyle/>
                    <a:p>
                      <a:pPr algn="ctr"/>
                      <a:r>
                        <a:rPr lang="en-US" dirty="0"/>
                        <a:t>0.6</a:t>
                      </a:r>
                    </a:p>
                  </a:txBody>
                  <a:tcPr/>
                </a:tc>
                <a:tc>
                  <a:txBody>
                    <a:bodyPr/>
                    <a:lstStyle/>
                    <a:p>
                      <a:pPr algn="ctr"/>
                      <a:r>
                        <a:rPr lang="en-US" dirty="0"/>
                        <a:t>0</a:t>
                      </a:r>
                    </a:p>
                  </a:txBody>
                  <a:tcPr/>
                </a:tc>
                <a:extLst>
                  <a:ext uri="{0D108BD9-81ED-4DB2-BD59-A6C34878D82A}">
                    <a16:rowId xmlns:a16="http://schemas.microsoft.com/office/drawing/2014/main" val="2923939021"/>
                  </a:ext>
                </a:extLst>
              </a:tr>
              <a:tr h="370840">
                <a:tc>
                  <a:txBody>
                    <a:bodyPr/>
                    <a:lstStyle/>
                    <a:p>
                      <a:pPr algn="ctr"/>
                      <a:r>
                        <a:rPr lang="en-US" dirty="0"/>
                        <a:t>in</a:t>
                      </a:r>
                    </a:p>
                  </a:txBody>
                  <a:tcPr/>
                </a:tc>
                <a:tc>
                  <a:txBody>
                    <a:bodyPr/>
                    <a:lstStyle/>
                    <a:p>
                      <a:pPr algn="ctr"/>
                      <a:r>
                        <a:rPr lang="en-US" dirty="0"/>
                        <a:t>0.5</a:t>
                      </a:r>
                    </a:p>
                  </a:txBody>
                  <a:tcPr/>
                </a:tc>
                <a:tc>
                  <a:txBody>
                    <a:bodyPr/>
                    <a:lstStyle/>
                    <a:p>
                      <a:pPr algn="ctr"/>
                      <a:r>
                        <a:rPr lang="en-US" dirty="0"/>
                        <a:t>0.5</a:t>
                      </a:r>
                    </a:p>
                  </a:txBody>
                  <a:tcPr/>
                </a:tc>
                <a:extLst>
                  <a:ext uri="{0D108BD9-81ED-4DB2-BD59-A6C34878D82A}">
                    <a16:rowId xmlns:a16="http://schemas.microsoft.com/office/drawing/2014/main" val="4137224759"/>
                  </a:ext>
                </a:extLst>
              </a:tr>
              <a:tr h="370840">
                <a:tc>
                  <a:txBody>
                    <a:bodyPr/>
                    <a:lstStyle/>
                    <a:p>
                      <a:pPr algn="ctr"/>
                      <a:r>
                        <a:rPr lang="en-US" dirty="0"/>
                        <a:t>is</a:t>
                      </a:r>
                    </a:p>
                  </a:txBody>
                  <a:tcPr/>
                </a:tc>
                <a:tc>
                  <a:txBody>
                    <a:bodyPr/>
                    <a:lstStyle/>
                    <a:p>
                      <a:pPr algn="ctr"/>
                      <a:r>
                        <a:rPr lang="en-US" dirty="0"/>
                        <a:t>0.8</a:t>
                      </a:r>
                    </a:p>
                  </a:txBody>
                  <a:tcPr/>
                </a:tc>
                <a:tc>
                  <a:txBody>
                    <a:bodyPr/>
                    <a:lstStyle/>
                    <a:p>
                      <a:pPr algn="ctr"/>
                      <a:r>
                        <a:rPr lang="en-US" dirty="0"/>
                        <a:t>0.3</a:t>
                      </a:r>
                    </a:p>
                  </a:txBody>
                  <a:tcPr/>
                </a:tc>
                <a:extLst>
                  <a:ext uri="{0D108BD9-81ED-4DB2-BD59-A6C34878D82A}">
                    <a16:rowId xmlns:a16="http://schemas.microsoft.com/office/drawing/2014/main" val="536809839"/>
                  </a:ext>
                </a:extLst>
              </a:tr>
              <a:tr h="370840">
                <a:tc>
                  <a:txBody>
                    <a:bodyPr/>
                    <a:lstStyle/>
                    <a:p>
                      <a:pPr algn="ctr"/>
                      <a:r>
                        <a:rPr lang="en-US" dirty="0"/>
                        <a:t>fictional</a:t>
                      </a:r>
                    </a:p>
                  </a:txBody>
                  <a:tcPr/>
                </a:tc>
                <a:tc>
                  <a:txBody>
                    <a:bodyPr/>
                    <a:lstStyle/>
                    <a:p>
                      <a:pPr algn="ctr"/>
                      <a:r>
                        <a:rPr lang="en-US" dirty="0"/>
                        <a:t>0.5</a:t>
                      </a:r>
                    </a:p>
                  </a:txBody>
                  <a:tcPr/>
                </a:tc>
                <a:tc>
                  <a:txBody>
                    <a:bodyPr/>
                    <a:lstStyle/>
                    <a:p>
                      <a:pPr algn="ctr"/>
                      <a:r>
                        <a:rPr lang="en-US" dirty="0"/>
                        <a:t>0.3</a:t>
                      </a:r>
                    </a:p>
                  </a:txBody>
                  <a:tcPr/>
                </a:tc>
                <a:extLst>
                  <a:ext uri="{0D108BD9-81ED-4DB2-BD59-A6C34878D82A}">
                    <a16:rowId xmlns:a16="http://schemas.microsoft.com/office/drawing/2014/main" val="943940576"/>
                  </a:ext>
                </a:extLst>
              </a:tr>
              <a:tr h="370840">
                <a:tc>
                  <a:txBody>
                    <a:bodyPr/>
                    <a:lstStyle/>
                    <a:p>
                      <a:pPr algn="ctr"/>
                      <a:r>
                        <a:rPr lang="en-US" dirty="0"/>
                        <a:t>school</a:t>
                      </a:r>
                    </a:p>
                  </a:txBody>
                  <a:tcPr/>
                </a:tc>
                <a:tc>
                  <a:txBody>
                    <a:bodyPr/>
                    <a:lstStyle/>
                    <a:p>
                      <a:pPr algn="ctr"/>
                      <a:r>
                        <a:rPr lang="en-US" dirty="0"/>
                        <a:t>0.3</a:t>
                      </a:r>
                    </a:p>
                  </a:txBody>
                  <a:tcPr/>
                </a:tc>
                <a:tc>
                  <a:txBody>
                    <a:bodyPr/>
                    <a:lstStyle/>
                    <a:p>
                      <a:pPr algn="ctr"/>
                      <a:r>
                        <a:rPr lang="en-US" dirty="0"/>
                        <a:t>0</a:t>
                      </a:r>
                    </a:p>
                  </a:txBody>
                  <a:tcPr/>
                </a:tc>
                <a:extLst>
                  <a:ext uri="{0D108BD9-81ED-4DB2-BD59-A6C34878D82A}">
                    <a16:rowId xmlns:a16="http://schemas.microsoft.com/office/drawing/2014/main" val="593007300"/>
                  </a:ext>
                </a:extLst>
              </a:tr>
              <a:tr h="370840">
                <a:tc>
                  <a:txBody>
                    <a:bodyPr/>
                    <a:lstStyle/>
                    <a:p>
                      <a:pPr algn="ctr"/>
                      <a:r>
                        <a:rPr lang="en-US" dirty="0" err="1"/>
                        <a:t>rowling’s</a:t>
                      </a:r>
                      <a:endParaRPr lang="en-US" dirty="0"/>
                    </a:p>
                  </a:txBody>
                  <a:tcPr/>
                </a:tc>
                <a:tc>
                  <a:txBody>
                    <a:bodyPr/>
                    <a:lstStyle/>
                    <a:p>
                      <a:pPr algn="ctr"/>
                      <a:r>
                        <a:rPr lang="en-US" dirty="0"/>
                        <a:t>0.5</a:t>
                      </a:r>
                    </a:p>
                  </a:txBody>
                  <a:tcPr/>
                </a:tc>
                <a:tc>
                  <a:txBody>
                    <a:bodyPr/>
                    <a:lstStyle/>
                    <a:p>
                      <a:pPr algn="ctr"/>
                      <a:r>
                        <a:rPr lang="en-US" dirty="0"/>
                        <a:t>0</a:t>
                      </a:r>
                    </a:p>
                  </a:txBody>
                  <a:tcPr/>
                </a:tc>
                <a:extLst>
                  <a:ext uri="{0D108BD9-81ED-4DB2-BD59-A6C34878D82A}">
                    <a16:rowId xmlns:a16="http://schemas.microsoft.com/office/drawing/2014/main" val="414336034"/>
                  </a:ext>
                </a:extLst>
              </a:tr>
              <a:tr h="370840">
                <a:tc>
                  <a:txBody>
                    <a:bodyPr/>
                    <a:lstStyle/>
                    <a:p>
                      <a:pPr algn="ctr"/>
                      <a:r>
                        <a:rPr lang="en-US" dirty="0"/>
                        <a:t>harry</a:t>
                      </a:r>
                    </a:p>
                  </a:txBody>
                  <a:tcPr/>
                </a:tc>
                <a:tc>
                  <a:txBody>
                    <a:bodyPr/>
                    <a:lstStyle/>
                    <a:p>
                      <a:pPr algn="ctr"/>
                      <a:r>
                        <a:rPr lang="en-US" dirty="0"/>
                        <a:t>0.5</a:t>
                      </a:r>
                    </a:p>
                  </a:txBody>
                  <a:tcPr/>
                </a:tc>
                <a:tc>
                  <a:txBody>
                    <a:bodyPr/>
                    <a:lstStyle/>
                    <a:p>
                      <a:pPr algn="ctr"/>
                      <a:r>
                        <a:rPr lang="en-US" dirty="0"/>
                        <a:t>0</a:t>
                      </a:r>
                    </a:p>
                  </a:txBody>
                  <a:tcPr/>
                </a:tc>
                <a:extLst>
                  <a:ext uri="{0D108BD9-81ED-4DB2-BD59-A6C34878D82A}">
                    <a16:rowId xmlns:a16="http://schemas.microsoft.com/office/drawing/2014/main" val="1653905525"/>
                  </a:ext>
                </a:extLst>
              </a:tr>
              <a:tr h="370840">
                <a:tc>
                  <a:txBody>
                    <a:bodyPr/>
                    <a:lstStyle/>
                    <a:p>
                      <a:pPr algn="ctr"/>
                      <a:r>
                        <a:rPr lang="en-US" dirty="0"/>
                        <a:t>potter</a:t>
                      </a:r>
                    </a:p>
                  </a:txBody>
                  <a:tcPr/>
                </a:tc>
                <a:tc>
                  <a:txBody>
                    <a:bodyPr/>
                    <a:lstStyle/>
                    <a:p>
                      <a:pPr algn="ctr"/>
                      <a:r>
                        <a:rPr lang="en-US" dirty="0"/>
                        <a:t>0.5</a:t>
                      </a:r>
                    </a:p>
                  </a:txBody>
                  <a:tcPr/>
                </a:tc>
                <a:tc>
                  <a:txBody>
                    <a:bodyPr/>
                    <a:lstStyle/>
                    <a:p>
                      <a:pPr algn="ctr"/>
                      <a:r>
                        <a:rPr lang="en-US" dirty="0"/>
                        <a:t>0</a:t>
                      </a:r>
                    </a:p>
                  </a:txBody>
                  <a:tcPr/>
                </a:tc>
                <a:extLst>
                  <a:ext uri="{0D108BD9-81ED-4DB2-BD59-A6C34878D82A}">
                    <a16:rowId xmlns:a16="http://schemas.microsoft.com/office/drawing/2014/main" val="394146620"/>
                  </a:ext>
                </a:extLst>
              </a:tr>
              <a:tr h="370840">
                <a:tc>
                  <a:txBody>
                    <a:bodyPr/>
                    <a:lstStyle/>
                    <a:p>
                      <a:pPr algn="ctr"/>
                      <a:r>
                        <a:rPr lang="en-US" dirty="0"/>
                        <a:t>series</a:t>
                      </a:r>
                    </a:p>
                  </a:txBody>
                  <a:tcPr/>
                </a:tc>
                <a:tc>
                  <a:txBody>
                    <a:bodyPr/>
                    <a:lstStyle/>
                    <a:p>
                      <a:pPr algn="ctr"/>
                      <a:r>
                        <a:rPr lang="en-US" dirty="0"/>
                        <a:t>0.5</a:t>
                      </a:r>
                    </a:p>
                  </a:txBody>
                  <a:tcPr/>
                </a:tc>
                <a:tc>
                  <a:txBody>
                    <a:bodyPr/>
                    <a:lstStyle/>
                    <a:p>
                      <a:pPr algn="ctr"/>
                      <a:r>
                        <a:rPr lang="en-US" dirty="0"/>
                        <a:t>0</a:t>
                      </a:r>
                    </a:p>
                  </a:txBody>
                  <a:tcPr/>
                </a:tc>
                <a:extLst>
                  <a:ext uri="{0D108BD9-81ED-4DB2-BD59-A6C34878D82A}">
                    <a16:rowId xmlns:a16="http://schemas.microsoft.com/office/drawing/2014/main" val="910368083"/>
                  </a:ext>
                </a:extLst>
              </a:tr>
              <a:tr h="370840">
                <a:tc>
                  <a:txBody>
                    <a:bodyPr/>
                    <a:lstStyle/>
                    <a:p>
                      <a:pPr algn="ctr"/>
                      <a:r>
                        <a:rPr lang="en-US" dirty="0"/>
                        <a:t>house</a:t>
                      </a:r>
                    </a:p>
                  </a:txBody>
                  <a:tcPr/>
                </a:tc>
                <a:tc>
                  <a:txBody>
                    <a:bodyPr/>
                    <a:lstStyle/>
                    <a:p>
                      <a:pPr algn="ctr"/>
                      <a:r>
                        <a:rPr lang="en-US" dirty="0"/>
                        <a:t>0</a:t>
                      </a:r>
                    </a:p>
                  </a:txBody>
                  <a:tcPr/>
                </a:tc>
                <a:tc>
                  <a:txBody>
                    <a:bodyPr/>
                    <a:lstStyle/>
                    <a:p>
                      <a:pPr algn="ctr"/>
                      <a:r>
                        <a:rPr lang="en-US" dirty="0"/>
                        <a:t>0.3</a:t>
                      </a:r>
                    </a:p>
                  </a:txBody>
                  <a:tcPr/>
                </a:tc>
                <a:extLst>
                  <a:ext uri="{0D108BD9-81ED-4DB2-BD59-A6C34878D82A}">
                    <a16:rowId xmlns:a16="http://schemas.microsoft.com/office/drawing/2014/main" val="3814546656"/>
                  </a:ext>
                </a:extLst>
              </a:tr>
              <a:tr h="370840">
                <a:tc>
                  <a:txBody>
                    <a:bodyPr/>
                    <a:lstStyle/>
                    <a:p>
                      <a:pPr algn="ctr"/>
                      <a:r>
                        <a:rPr lang="en-US" dirty="0"/>
                        <a:t>featured</a:t>
                      </a:r>
                    </a:p>
                  </a:txBody>
                  <a:tcPr/>
                </a:tc>
                <a:tc>
                  <a:txBody>
                    <a:bodyPr/>
                    <a:lstStyle/>
                    <a:p>
                      <a:pPr algn="ctr"/>
                      <a:r>
                        <a:rPr lang="en-US" dirty="0"/>
                        <a:t>0</a:t>
                      </a:r>
                    </a:p>
                  </a:txBody>
                  <a:tcPr/>
                </a:tc>
                <a:tc>
                  <a:txBody>
                    <a:bodyPr/>
                    <a:lstStyle/>
                    <a:p>
                      <a:pPr algn="ctr"/>
                      <a:r>
                        <a:rPr lang="en-US" dirty="0"/>
                        <a:t>0.3</a:t>
                      </a:r>
                    </a:p>
                  </a:txBody>
                  <a:tcPr/>
                </a:tc>
                <a:extLst>
                  <a:ext uri="{0D108BD9-81ED-4DB2-BD59-A6C34878D82A}">
                    <a16:rowId xmlns:a16="http://schemas.microsoft.com/office/drawing/2014/main" val="1533754993"/>
                  </a:ext>
                </a:extLst>
              </a:tr>
              <a:tr h="370840">
                <a:tc>
                  <a:txBody>
                    <a:bodyPr/>
                    <a:lstStyle/>
                    <a:p>
                      <a:pPr algn="ctr"/>
                      <a:r>
                        <a:rPr lang="en-US" dirty="0"/>
                        <a:t>gothic</a:t>
                      </a:r>
                    </a:p>
                  </a:txBody>
                  <a:tcPr/>
                </a:tc>
                <a:tc>
                  <a:txBody>
                    <a:bodyPr/>
                    <a:lstStyle/>
                    <a:p>
                      <a:pPr algn="ctr"/>
                      <a:r>
                        <a:rPr lang="en-US" dirty="0"/>
                        <a:t>0</a:t>
                      </a:r>
                    </a:p>
                  </a:txBody>
                  <a:tcPr/>
                </a:tc>
                <a:tc>
                  <a:txBody>
                    <a:bodyPr/>
                    <a:lstStyle/>
                    <a:p>
                      <a:pPr algn="ctr"/>
                      <a:r>
                        <a:rPr lang="en-US" dirty="0"/>
                        <a:t>0.3</a:t>
                      </a:r>
                    </a:p>
                  </a:txBody>
                  <a:tcPr/>
                </a:tc>
                <a:extLst>
                  <a:ext uri="{0D108BD9-81ED-4DB2-BD59-A6C34878D82A}">
                    <a16:rowId xmlns:a16="http://schemas.microsoft.com/office/drawing/2014/main" val="2439478129"/>
                  </a:ext>
                </a:extLst>
              </a:tr>
            </a:tbl>
          </a:graphicData>
        </a:graphic>
      </p:graphicFrame>
    </p:spTree>
    <p:extLst>
      <p:ext uri="{BB962C8B-B14F-4D97-AF65-F5344CB8AC3E}">
        <p14:creationId xmlns:p14="http://schemas.microsoft.com/office/powerpoint/2010/main" val="3509343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B1478-926B-D947-BE06-B858637718EB}"/>
              </a:ext>
            </a:extLst>
          </p:cNvPr>
          <p:cNvSpPr>
            <a:spLocks noGrp="1"/>
          </p:cNvSpPr>
          <p:nvPr>
            <p:ph type="title"/>
          </p:nvPr>
        </p:nvSpPr>
        <p:spPr>
          <a:xfrm>
            <a:off x="415636" y="317625"/>
            <a:ext cx="10938164" cy="917409"/>
          </a:xfrm>
        </p:spPr>
        <p:txBody>
          <a:bodyPr>
            <a:normAutofit/>
          </a:bodyPr>
          <a:lstStyle/>
          <a:p>
            <a:r>
              <a:rPr lang="en-US" sz="4000" dirty="0"/>
              <a:t>Digression: relationship between </a:t>
            </a:r>
            <a:r>
              <a:rPr lang="en-US" sz="4000" dirty="0" err="1"/>
              <a:t>tf</a:t>
            </a:r>
            <a:r>
              <a:rPr lang="en-US" sz="4000" dirty="0"/>
              <a:t> and naïve Bayes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AFA87E1-5CCD-A54E-83D3-B414D00070DD}"/>
                  </a:ext>
                </a:extLst>
              </p:cNvPr>
              <p:cNvSpPr>
                <a:spLocks noGrp="1"/>
              </p:cNvSpPr>
              <p:nvPr>
                <p:ph idx="1"/>
              </p:nvPr>
            </p:nvSpPr>
            <p:spPr>
              <a:xfrm>
                <a:off x="541317" y="1255612"/>
                <a:ext cx="11286506" cy="5240195"/>
              </a:xfrm>
            </p:spPr>
            <p:txBody>
              <a:bodyPr>
                <a:noAutofit/>
              </a:bodyPr>
              <a:lstStyle/>
              <a:p>
                <a:pPr marL="0" indent="0">
                  <a:lnSpc>
                    <a:spcPct val="120000"/>
                  </a:lnSpc>
                  <a:buNone/>
                </a:pPr>
                <a:r>
                  <a:rPr lang="en-US" sz="1800" dirty="0"/>
                  <a:t>Did you notice that most words occur in a query either once, or zero times?  So every element of the query vector is either </a:t>
                </a:r>
                <a14:m>
                  <m:oMath xmlns:m="http://schemas.openxmlformats.org/officeDocument/2006/math">
                    <m:func>
                      <m:funcPr>
                        <m:ctrlPr>
                          <a:rPr lang="en-US" sz="1800" i="1">
                            <a:latin typeface="Cambria Math" panose="02040503050406030204" pitchFamily="18" charset="0"/>
                          </a:rPr>
                        </m:ctrlPr>
                      </m:funcPr>
                      <m:fName>
                        <m:sSub>
                          <m:sSubPr>
                            <m:ctrlPr>
                              <a:rPr lang="en-US" sz="1800" i="1">
                                <a:latin typeface="Cambria Math" panose="02040503050406030204" pitchFamily="18" charset="0"/>
                              </a:rPr>
                            </m:ctrlPr>
                          </m:sSubPr>
                          <m:e>
                            <m:r>
                              <m:rPr>
                                <m:sty m:val="p"/>
                              </m:rPr>
                              <a:rPr lang="en-US" sz="1800">
                                <a:latin typeface="Cambria Math" panose="02040503050406030204" pitchFamily="18" charset="0"/>
                              </a:rPr>
                              <m:t>log</m:t>
                            </m:r>
                          </m:e>
                          <m:sub>
                            <m:r>
                              <a:rPr lang="en-US" sz="1800" i="1">
                                <a:latin typeface="Cambria Math" panose="02040503050406030204" pitchFamily="18" charset="0"/>
                              </a:rPr>
                              <m:t>10</m:t>
                            </m:r>
                          </m:sub>
                        </m:sSub>
                      </m:fName>
                      <m:e>
                        <m:d>
                          <m:dPr>
                            <m:ctrlPr>
                              <a:rPr lang="en-US" sz="1800" i="1">
                                <a:latin typeface="Cambria Math" panose="02040503050406030204" pitchFamily="18" charset="0"/>
                              </a:rPr>
                            </m:ctrlPr>
                          </m:dPr>
                          <m:e>
                            <m:r>
                              <a:rPr lang="en-US" sz="1800" i="1">
                                <a:latin typeface="Cambria Math" panose="02040503050406030204" pitchFamily="18" charset="0"/>
                              </a:rPr>
                              <m:t>1+</m:t>
                            </m:r>
                            <m:r>
                              <a:rPr lang="en-US" sz="1800" b="0" i="0" smtClean="0">
                                <a:latin typeface="Cambria Math" panose="02040503050406030204" pitchFamily="18" charset="0"/>
                              </a:rPr>
                              <m:t>0</m:t>
                            </m:r>
                          </m:e>
                        </m:d>
                        <m:r>
                          <a:rPr lang="en-US" sz="1800" b="0" i="1" smtClean="0">
                            <a:latin typeface="Cambria Math" panose="02040503050406030204" pitchFamily="18" charset="0"/>
                          </a:rPr>
                          <m:t>=0</m:t>
                        </m:r>
                      </m:e>
                    </m:func>
                  </m:oMath>
                </a14:m>
                <a:r>
                  <a:rPr lang="en-US" sz="1800" dirty="0"/>
                  <a:t> or </a:t>
                </a:r>
                <a14:m>
                  <m:oMath xmlns:m="http://schemas.openxmlformats.org/officeDocument/2006/math">
                    <m:func>
                      <m:funcPr>
                        <m:ctrlPr>
                          <a:rPr lang="en-US" sz="1800" i="1">
                            <a:latin typeface="Cambria Math" panose="02040503050406030204" pitchFamily="18" charset="0"/>
                          </a:rPr>
                        </m:ctrlPr>
                      </m:funcPr>
                      <m:fName>
                        <m:sSub>
                          <m:sSubPr>
                            <m:ctrlPr>
                              <a:rPr lang="en-US" sz="1800" i="1">
                                <a:latin typeface="Cambria Math" panose="02040503050406030204" pitchFamily="18" charset="0"/>
                              </a:rPr>
                            </m:ctrlPr>
                          </m:sSubPr>
                          <m:e>
                            <m:r>
                              <m:rPr>
                                <m:sty m:val="p"/>
                              </m:rPr>
                              <a:rPr lang="en-US" sz="1800">
                                <a:latin typeface="Cambria Math" panose="02040503050406030204" pitchFamily="18" charset="0"/>
                              </a:rPr>
                              <m:t>log</m:t>
                            </m:r>
                          </m:e>
                          <m:sub>
                            <m:r>
                              <a:rPr lang="en-US" sz="1800" i="1">
                                <a:latin typeface="Cambria Math" panose="02040503050406030204" pitchFamily="18" charset="0"/>
                              </a:rPr>
                              <m:t>10</m:t>
                            </m:r>
                          </m:sub>
                        </m:sSub>
                      </m:fName>
                      <m:e>
                        <m:d>
                          <m:dPr>
                            <m:ctrlPr>
                              <a:rPr lang="en-US" sz="1800" i="1">
                                <a:latin typeface="Cambria Math" panose="02040503050406030204" pitchFamily="18" charset="0"/>
                              </a:rPr>
                            </m:ctrlPr>
                          </m:dPr>
                          <m:e>
                            <m:r>
                              <a:rPr lang="en-US" sz="1800" i="1">
                                <a:latin typeface="Cambria Math" panose="02040503050406030204" pitchFamily="18" charset="0"/>
                              </a:rPr>
                              <m:t>1+</m:t>
                            </m:r>
                            <m:r>
                              <a:rPr lang="en-US" sz="1800" b="0" i="0" smtClean="0">
                                <a:latin typeface="Cambria Math" panose="02040503050406030204" pitchFamily="18" charset="0"/>
                              </a:rPr>
                              <m:t>1</m:t>
                            </m:r>
                          </m:e>
                        </m:d>
                      </m:e>
                    </m:func>
                    <m:r>
                      <a:rPr lang="en-US" sz="1800" b="0" i="1" smtClean="0">
                        <a:latin typeface="Cambria Math" panose="02040503050406030204" pitchFamily="18" charset="0"/>
                      </a:rPr>
                      <m:t>=0.3</m:t>
                    </m:r>
                  </m:oMath>
                </a14:m>
                <a:r>
                  <a:rPr lang="en-US" sz="1800" dirty="0"/>
                  <a:t>.  So, for q but not for x, let’s return it to binary, </a:t>
                </a:r>
                <a14:m>
                  <m:oMath xmlns:m="http://schemas.openxmlformats.org/officeDocument/2006/math">
                    <m:acc>
                      <m:accPr>
                        <m:chr m:val="⃗"/>
                        <m:ctrlPr>
                          <a:rPr lang="en-US" sz="1800" i="1">
                            <a:latin typeface="Cambria Math" panose="02040503050406030204" pitchFamily="18" charset="0"/>
                          </a:rPr>
                        </m:ctrlPr>
                      </m:accPr>
                      <m:e>
                        <m:r>
                          <a:rPr lang="en-US" sz="1800" i="1">
                            <a:latin typeface="Cambria Math" panose="02040503050406030204" pitchFamily="18" charset="0"/>
                          </a:rPr>
                          <m:t>𝑞</m:t>
                        </m:r>
                      </m:e>
                    </m:acc>
                    <m:r>
                      <a:rPr lang="en-US" sz="1800" i="1">
                        <a:latin typeface="Cambria Math" panose="02040503050406030204" pitchFamily="18" charset="0"/>
                      </a:rPr>
                      <m:t>=[0,1,0,</m:t>
                    </m:r>
                    <m:r>
                      <a:rPr lang="en-US" sz="1800" b="0" i="1" smtClean="0">
                        <a:latin typeface="Cambria Math" panose="02040503050406030204" pitchFamily="18" charset="0"/>
                      </a:rPr>
                      <m:t>…</m:t>
                    </m:r>
                    <m:r>
                      <a:rPr lang="en-US" sz="1800" i="1">
                        <a:latin typeface="Cambria Math" panose="02040503050406030204" pitchFamily="18" charset="0"/>
                      </a:rPr>
                      <m:t>]</m:t>
                    </m:r>
                  </m:oMath>
                </a14:m>
                <a:r>
                  <a:rPr lang="en-US" sz="1800" dirty="0"/>
                  <a:t>.  Then:</a:t>
                </a:r>
              </a:p>
              <a:p>
                <a:pPr marL="0" indent="0">
                  <a:lnSpc>
                    <a:spcPct val="120000"/>
                  </a:lnSpc>
                  <a:buNone/>
                </a:pPr>
                <a14:m>
                  <m:oMathPara xmlns:m="http://schemas.openxmlformats.org/officeDocument/2006/math">
                    <m:oMathParaPr>
                      <m:jc m:val="centerGroup"/>
                    </m:oMathParaPr>
                    <m:oMath xmlns:m="http://schemas.openxmlformats.org/officeDocument/2006/math">
                      <m:acc>
                        <m:accPr>
                          <m:chr m:val="⃗"/>
                          <m:ctrlPr>
                            <a:rPr lang="en-US" sz="1800" i="1">
                              <a:latin typeface="Cambria Math" panose="02040503050406030204" pitchFamily="18" charset="0"/>
                            </a:rPr>
                          </m:ctrlPr>
                        </m:accPr>
                        <m:e>
                          <m:r>
                            <a:rPr lang="en-US" sz="1800" i="1">
                              <a:latin typeface="Cambria Math" panose="02040503050406030204" pitchFamily="18" charset="0"/>
                            </a:rPr>
                            <m:t>𝑞</m:t>
                          </m:r>
                        </m:e>
                      </m:acc>
                      <m:r>
                        <a:rPr lang="en-US" sz="1800" i="1">
                          <a:latin typeface="Cambria Math" panose="02040503050406030204" pitchFamily="18" charset="0"/>
                          <a:ea typeface="Cambria Math" panose="02040503050406030204" pitchFamily="18" charset="0"/>
                        </a:rPr>
                        <m:t>∙</m:t>
                      </m:r>
                      <m:acc>
                        <m:accPr>
                          <m:chr m:val="⃗"/>
                          <m:ctrlPr>
                            <a:rPr lang="en-US" sz="1800" i="1">
                              <a:latin typeface="Cambria Math" panose="02040503050406030204" pitchFamily="18" charset="0"/>
                            </a:rPr>
                          </m:ctrlPr>
                        </m:accPr>
                        <m:e>
                          <m:r>
                            <a:rPr lang="en-US" sz="1800" b="0" i="1" smtClean="0">
                              <a:latin typeface="Cambria Math" panose="02040503050406030204" pitchFamily="18" charset="0"/>
                            </a:rPr>
                            <m:t>𝑥</m:t>
                          </m:r>
                        </m:e>
                      </m:acc>
                      <m:d>
                        <m:dPr>
                          <m:ctrlPr>
                            <a:rPr lang="en-US" sz="1800" i="1">
                              <a:latin typeface="Cambria Math" panose="02040503050406030204" pitchFamily="18" charset="0"/>
                            </a:rPr>
                          </m:ctrlPr>
                        </m:dPr>
                        <m:e>
                          <m:r>
                            <a:rPr lang="en-US" sz="1800" b="0" i="1" smtClean="0">
                              <a:latin typeface="Cambria Math" panose="02040503050406030204" pitchFamily="18" charset="0"/>
                            </a:rPr>
                            <m:t>𝑗</m:t>
                          </m:r>
                        </m:e>
                      </m:d>
                      <m:r>
                        <a:rPr lang="en-US" sz="1800" b="0" i="1" smtClean="0">
                          <a:latin typeface="Cambria Math" panose="02040503050406030204" pitchFamily="18" charset="0"/>
                        </a:rPr>
                        <m:t>=</m:t>
                      </m:r>
                      <m:nary>
                        <m:naryPr>
                          <m:chr m:val="∑"/>
                          <m:ctrlPr>
                            <a:rPr lang="en-US" sz="1800" b="0" i="1" smtClean="0">
                              <a:latin typeface="Cambria Math" panose="02040503050406030204" pitchFamily="18" charset="0"/>
                            </a:rPr>
                          </m:ctrlPr>
                        </m:naryPr>
                        <m:sub>
                          <m:r>
                            <m:rPr>
                              <m:brk m:alnAt="23"/>
                            </m:rPr>
                            <a:rPr lang="en-US" sz="1800" b="0" i="1" smtClean="0">
                              <a:latin typeface="Cambria Math" panose="02040503050406030204" pitchFamily="18" charset="0"/>
                            </a:rPr>
                            <m:t>𝑖</m:t>
                          </m:r>
                          <m:r>
                            <a:rPr lang="en-US" sz="1800" b="0" i="1" smtClean="0">
                              <a:latin typeface="Cambria Math" panose="02040503050406030204" pitchFamily="18" charset="0"/>
                            </a:rPr>
                            <m:t>=1</m:t>
                          </m:r>
                        </m:sub>
                        <m:sup>
                          <m:r>
                            <a:rPr lang="en-US" sz="1800" b="0" i="1" smtClean="0">
                              <a:latin typeface="Cambria Math" panose="02040503050406030204" pitchFamily="18" charset="0"/>
                            </a:rPr>
                            <m:t>𝑉</m:t>
                          </m:r>
                        </m:sup>
                        <m:e>
                          <m:r>
                            <m:rPr>
                              <m:sty m:val="p"/>
                            </m:rPr>
                            <a:rPr lang="en-US" sz="1800" b="0" i="0" smtClean="0">
                              <a:latin typeface="Cambria Math" panose="02040503050406030204" pitchFamily="18" charset="0"/>
                            </a:rPr>
                            <m:t>Count</m:t>
                          </m:r>
                          <m:r>
                            <a:rPr lang="en-US" sz="1800" b="0" i="1" smtClean="0">
                              <a:latin typeface="Cambria Math" panose="02040503050406030204" pitchFamily="18" charset="0"/>
                            </a:rPr>
                            <m:t>(</m:t>
                          </m:r>
                          <m:r>
                            <a:rPr lang="en-US" sz="1800" b="0" i="1" smtClean="0">
                              <a:latin typeface="Cambria Math" panose="02040503050406030204" pitchFamily="18" charset="0"/>
                            </a:rPr>
                            <m:t>𝑖</m:t>
                          </m:r>
                          <m:r>
                            <a:rPr lang="en-US" sz="1800" b="0" i="1" smtClean="0">
                              <a:latin typeface="Cambria Math" panose="02040503050406030204" pitchFamily="18" charset="0"/>
                            </a:rPr>
                            <m:t>,</m:t>
                          </m:r>
                          <m:r>
                            <a:rPr lang="en-US" sz="1800" b="0" i="1" smtClean="0">
                              <a:latin typeface="Cambria Math" panose="02040503050406030204" pitchFamily="18" charset="0"/>
                            </a:rPr>
                            <m:t>𝑞</m:t>
                          </m:r>
                          <m:r>
                            <a:rPr lang="en-US" sz="1800" b="0" i="1" smtClean="0">
                              <a:latin typeface="Cambria Math" panose="02040503050406030204" pitchFamily="18" charset="0"/>
                            </a:rPr>
                            <m:t>)</m:t>
                          </m:r>
                        </m:e>
                      </m:nary>
                      <m:func>
                        <m:funcPr>
                          <m:ctrlPr>
                            <a:rPr lang="en-US" sz="1800" i="1">
                              <a:latin typeface="Cambria Math" panose="02040503050406030204" pitchFamily="18" charset="0"/>
                            </a:rPr>
                          </m:ctrlPr>
                        </m:funcPr>
                        <m:fName>
                          <m:sSub>
                            <m:sSubPr>
                              <m:ctrlPr>
                                <a:rPr lang="en-US" sz="1800" i="1">
                                  <a:latin typeface="Cambria Math" panose="02040503050406030204" pitchFamily="18" charset="0"/>
                                </a:rPr>
                              </m:ctrlPr>
                            </m:sSubPr>
                            <m:e>
                              <m:r>
                                <m:rPr>
                                  <m:sty m:val="p"/>
                                </m:rPr>
                                <a:rPr lang="en-US" sz="1800">
                                  <a:latin typeface="Cambria Math" panose="02040503050406030204" pitchFamily="18" charset="0"/>
                                </a:rPr>
                                <m:t>log</m:t>
                              </m:r>
                            </m:e>
                            <m:sub>
                              <m:r>
                                <a:rPr lang="en-US" sz="1800" i="1">
                                  <a:latin typeface="Cambria Math" panose="02040503050406030204" pitchFamily="18" charset="0"/>
                                </a:rPr>
                                <m:t>10</m:t>
                              </m:r>
                            </m:sub>
                          </m:sSub>
                        </m:fName>
                        <m:e>
                          <m:d>
                            <m:dPr>
                              <m:ctrlPr>
                                <a:rPr lang="en-US" sz="1800" i="1">
                                  <a:latin typeface="Cambria Math" panose="02040503050406030204" pitchFamily="18" charset="0"/>
                                </a:rPr>
                              </m:ctrlPr>
                            </m:dPr>
                            <m:e>
                              <m:r>
                                <a:rPr lang="en-US" sz="1800" i="1">
                                  <a:latin typeface="Cambria Math" panose="02040503050406030204" pitchFamily="18" charset="0"/>
                                </a:rPr>
                                <m:t>1+</m:t>
                              </m:r>
                              <m:r>
                                <m:rPr>
                                  <m:sty m:val="p"/>
                                </m:rPr>
                                <a:rPr lang="en-US" sz="1800" b="0" i="0" smtClean="0">
                                  <a:latin typeface="Cambria Math" panose="02040503050406030204" pitchFamily="18" charset="0"/>
                                </a:rPr>
                                <m:t>Count</m:t>
                              </m:r>
                              <m:r>
                                <a:rPr lang="en-US" sz="1800" b="0" i="1" smtClean="0">
                                  <a:latin typeface="Cambria Math" panose="02040503050406030204" pitchFamily="18" charset="0"/>
                                </a:rPr>
                                <m:t>(</m:t>
                              </m:r>
                              <m:r>
                                <a:rPr lang="en-US" sz="1800" b="0" i="1" smtClean="0">
                                  <a:latin typeface="Cambria Math" panose="02040503050406030204" pitchFamily="18" charset="0"/>
                                </a:rPr>
                                <m:t>𝑖</m:t>
                              </m:r>
                              <m:r>
                                <a:rPr lang="en-US" sz="1800" b="0" i="1" smtClean="0">
                                  <a:latin typeface="Cambria Math" panose="02040503050406030204" pitchFamily="18" charset="0"/>
                                </a:rPr>
                                <m:t>,</m:t>
                              </m:r>
                              <m:r>
                                <a:rPr lang="en-US" sz="1800" b="0" i="1" smtClean="0">
                                  <a:latin typeface="Cambria Math" panose="02040503050406030204" pitchFamily="18" charset="0"/>
                                </a:rPr>
                                <m:t>𝑗</m:t>
                              </m:r>
                              <m:r>
                                <a:rPr lang="en-US" sz="1800" b="0" i="1" smtClean="0">
                                  <a:latin typeface="Cambria Math" panose="02040503050406030204" pitchFamily="18" charset="0"/>
                                </a:rPr>
                                <m:t>)</m:t>
                              </m:r>
                            </m:e>
                          </m:d>
                        </m:e>
                      </m:func>
                    </m:oMath>
                  </m:oMathPara>
                </a14:m>
                <a:endParaRPr lang="en-US" sz="1800" dirty="0"/>
              </a:p>
              <a:p>
                <a:pPr marL="0" indent="0">
                  <a:lnSpc>
                    <a:spcPct val="120000"/>
                  </a:lnSpc>
                  <a:buNone/>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rPr>
                        <m:t>=</m:t>
                      </m:r>
                      <m:func>
                        <m:funcPr>
                          <m:ctrlPr>
                            <a:rPr lang="en-US" sz="1800" i="1">
                              <a:latin typeface="Cambria Math" panose="02040503050406030204" pitchFamily="18" charset="0"/>
                            </a:rPr>
                          </m:ctrlPr>
                        </m:funcPr>
                        <m:fName>
                          <m:sSub>
                            <m:sSubPr>
                              <m:ctrlPr>
                                <a:rPr lang="en-US" sz="1800" i="1">
                                  <a:latin typeface="Cambria Math" panose="02040503050406030204" pitchFamily="18" charset="0"/>
                                </a:rPr>
                              </m:ctrlPr>
                            </m:sSubPr>
                            <m:e>
                              <m:r>
                                <m:rPr>
                                  <m:sty m:val="p"/>
                                </m:rPr>
                                <a:rPr lang="en-US" sz="1800">
                                  <a:latin typeface="Cambria Math" panose="02040503050406030204" pitchFamily="18" charset="0"/>
                                </a:rPr>
                                <m:t>log</m:t>
                              </m:r>
                            </m:e>
                            <m:sub>
                              <m:r>
                                <a:rPr lang="en-US" sz="1800" i="1">
                                  <a:latin typeface="Cambria Math" panose="02040503050406030204" pitchFamily="18" charset="0"/>
                                </a:rPr>
                                <m:t>10</m:t>
                              </m:r>
                            </m:sub>
                          </m:sSub>
                        </m:fName>
                        <m:e>
                          <m:nary>
                            <m:naryPr>
                              <m:chr m:val="∏"/>
                              <m:ctrlPr>
                                <a:rPr lang="en-US" sz="1800" i="1">
                                  <a:latin typeface="Cambria Math" panose="02040503050406030204" pitchFamily="18" charset="0"/>
                                </a:rPr>
                              </m:ctrlPr>
                            </m:naryPr>
                            <m:sub>
                              <m:r>
                                <m:rPr>
                                  <m:brk m:alnAt="23"/>
                                </m:rPr>
                                <a:rPr lang="en-US" sz="1800" i="1">
                                  <a:latin typeface="Cambria Math" panose="02040503050406030204" pitchFamily="18" charset="0"/>
                                </a:rPr>
                                <m:t>𝑖</m:t>
                              </m:r>
                              <m:r>
                                <a:rPr lang="en-US" sz="1800" i="1">
                                  <a:latin typeface="Cambria Math" panose="02040503050406030204" pitchFamily="18" charset="0"/>
                                </a:rPr>
                                <m:t>=1</m:t>
                              </m:r>
                            </m:sub>
                            <m:sup>
                              <m:r>
                                <a:rPr lang="en-US" sz="1800" i="1">
                                  <a:latin typeface="Cambria Math" panose="02040503050406030204" pitchFamily="18" charset="0"/>
                                </a:rPr>
                                <m:t>𝑉</m:t>
                              </m:r>
                            </m:sup>
                            <m:e>
                              <m:sSup>
                                <m:sSupPr>
                                  <m:ctrlPr>
                                    <a:rPr lang="en-US" sz="1800" i="1">
                                      <a:latin typeface="Cambria Math" panose="02040503050406030204" pitchFamily="18" charset="0"/>
                                    </a:rPr>
                                  </m:ctrlPr>
                                </m:sSupPr>
                                <m:e>
                                  <m:d>
                                    <m:dPr>
                                      <m:ctrlPr>
                                        <a:rPr lang="en-US" sz="1800" i="1">
                                          <a:latin typeface="Cambria Math" panose="02040503050406030204" pitchFamily="18" charset="0"/>
                                        </a:rPr>
                                      </m:ctrlPr>
                                    </m:dPr>
                                    <m:e>
                                      <m:r>
                                        <a:rPr lang="en-US" sz="1800" i="1">
                                          <a:latin typeface="Cambria Math" panose="02040503050406030204" pitchFamily="18" charset="0"/>
                                        </a:rPr>
                                        <m:t>1+</m:t>
                                      </m:r>
                                      <m:r>
                                        <m:rPr>
                                          <m:sty m:val="p"/>
                                        </m:rPr>
                                        <a:rPr lang="en-US" sz="1800">
                                          <a:latin typeface="Cambria Math" panose="02040503050406030204" pitchFamily="18" charset="0"/>
                                        </a:rPr>
                                        <m:t>Count</m:t>
                                      </m:r>
                                      <m:r>
                                        <a:rPr lang="en-US" sz="1800" i="1">
                                          <a:latin typeface="Cambria Math" panose="02040503050406030204" pitchFamily="18" charset="0"/>
                                        </a:rPr>
                                        <m:t>(</m:t>
                                      </m:r>
                                      <m:r>
                                        <a:rPr lang="en-US" sz="1800" i="1">
                                          <a:latin typeface="Cambria Math" panose="02040503050406030204" pitchFamily="18" charset="0"/>
                                        </a:rPr>
                                        <m:t>𝑖</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m:t>
                                      </m:r>
                                    </m:e>
                                  </m:d>
                                </m:e>
                                <m:sup>
                                  <m:r>
                                    <m:rPr>
                                      <m:sty m:val="p"/>
                                    </m:rPr>
                                    <a:rPr lang="en-US" sz="1800">
                                      <a:latin typeface="Cambria Math" panose="02040503050406030204" pitchFamily="18" charset="0"/>
                                    </a:rPr>
                                    <m:t>Count</m:t>
                                  </m:r>
                                  <m:r>
                                    <a:rPr lang="en-US" sz="1800" i="1">
                                      <a:latin typeface="Cambria Math" panose="02040503050406030204" pitchFamily="18" charset="0"/>
                                    </a:rPr>
                                    <m:t>(</m:t>
                                  </m:r>
                                  <m:r>
                                    <a:rPr lang="en-US" sz="1800" i="1">
                                      <a:latin typeface="Cambria Math" panose="02040503050406030204" pitchFamily="18" charset="0"/>
                                    </a:rPr>
                                    <m:t>𝑖</m:t>
                                  </m:r>
                                  <m:r>
                                    <a:rPr lang="en-US" sz="1800" i="1">
                                      <a:latin typeface="Cambria Math" panose="02040503050406030204" pitchFamily="18" charset="0"/>
                                    </a:rPr>
                                    <m:t>,</m:t>
                                  </m:r>
                                  <m:r>
                                    <a:rPr lang="en-US" sz="1800" i="1">
                                      <a:latin typeface="Cambria Math" panose="02040503050406030204" pitchFamily="18" charset="0"/>
                                    </a:rPr>
                                    <m:t>𝑞</m:t>
                                  </m:r>
                                  <m:r>
                                    <a:rPr lang="en-US" sz="1800" i="1">
                                      <a:latin typeface="Cambria Math" panose="02040503050406030204" pitchFamily="18" charset="0"/>
                                    </a:rPr>
                                    <m:t>)</m:t>
                                  </m:r>
                                </m:sup>
                              </m:sSup>
                            </m:e>
                          </m:nary>
                        </m:e>
                      </m:func>
                    </m:oMath>
                  </m:oMathPara>
                </a14:m>
                <a:endParaRPr lang="en-US" sz="1800" i="1" dirty="0">
                  <a:latin typeface="Cambria Math" panose="02040503050406030204" pitchFamily="18" charset="0"/>
                </a:endParaRPr>
              </a:p>
              <a:p>
                <a:pPr marL="0" indent="0">
                  <a:lnSpc>
                    <a:spcPct val="120000"/>
                  </a:lnSpc>
                  <a:buNone/>
                </a:pPr>
                <a:r>
                  <a:rPr lang="en-US" sz="1800" dirty="0"/>
                  <a:t>Just for the heck of it, let’s divide by </a:t>
                </a:r>
                <a14:m>
                  <m:oMath xmlns:m="http://schemas.openxmlformats.org/officeDocument/2006/math">
                    <m:sSup>
                      <m:sSupPr>
                        <m:ctrlPr>
                          <a:rPr lang="en-US" sz="1800" i="1">
                            <a:latin typeface="Cambria Math" panose="02040503050406030204" pitchFamily="18" charset="0"/>
                          </a:rPr>
                        </m:ctrlPr>
                      </m:sSupPr>
                      <m:e>
                        <m:d>
                          <m:dPr>
                            <m:ctrlPr>
                              <a:rPr lang="en-US" sz="1800" i="1">
                                <a:latin typeface="Cambria Math" panose="02040503050406030204" pitchFamily="18" charset="0"/>
                              </a:rPr>
                            </m:ctrlPr>
                          </m:dPr>
                          <m:e>
                            <m:r>
                              <a:rPr lang="en-US" sz="1800" b="0" i="1" smtClean="0">
                                <a:latin typeface="Cambria Math" panose="02040503050406030204" pitchFamily="18" charset="0"/>
                              </a:rPr>
                              <m:t>𝑉</m:t>
                            </m:r>
                            <m:r>
                              <a:rPr lang="en-US" sz="1800" i="1">
                                <a:latin typeface="Cambria Math" panose="02040503050406030204" pitchFamily="18" charset="0"/>
                              </a:rPr>
                              <m:t>+</m:t>
                            </m:r>
                            <m:r>
                              <m:rPr>
                                <m:sty m:val="p"/>
                              </m:rPr>
                              <a:rPr lang="en-US" sz="1800" b="0" i="0" smtClean="0">
                                <a:latin typeface="Cambria Math" panose="02040503050406030204" pitchFamily="18" charset="0"/>
                              </a:rPr>
                              <m:t>N</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m:t>
                            </m:r>
                          </m:e>
                        </m:d>
                      </m:e>
                      <m:sup>
                        <m:r>
                          <m:rPr>
                            <m:sty m:val="p"/>
                          </m:rPr>
                          <a:rPr lang="en-US" sz="1800" b="0" i="0" smtClean="0">
                            <a:latin typeface="Cambria Math" panose="02040503050406030204" pitchFamily="18" charset="0"/>
                          </a:rPr>
                          <m:t>N</m:t>
                        </m:r>
                        <m:r>
                          <a:rPr lang="en-US" sz="1800" i="1">
                            <a:latin typeface="Cambria Math" panose="02040503050406030204" pitchFamily="18" charset="0"/>
                          </a:rPr>
                          <m:t>(</m:t>
                        </m:r>
                        <m:r>
                          <a:rPr lang="en-US" sz="1800" i="1">
                            <a:latin typeface="Cambria Math" panose="02040503050406030204" pitchFamily="18" charset="0"/>
                          </a:rPr>
                          <m:t>𝑞</m:t>
                        </m:r>
                        <m:r>
                          <a:rPr lang="en-US" sz="1800" i="1">
                            <a:latin typeface="Cambria Math" panose="02040503050406030204" pitchFamily="18" charset="0"/>
                          </a:rPr>
                          <m:t>)</m:t>
                        </m:r>
                      </m:sup>
                    </m:sSup>
                  </m:oMath>
                </a14:m>
                <a:r>
                  <a:rPr lang="en-US" sz="1800" dirty="0"/>
                  <a:t>, where </a:t>
                </a:r>
                <a14:m>
                  <m:oMath xmlns:m="http://schemas.openxmlformats.org/officeDocument/2006/math">
                    <m:r>
                      <a:rPr lang="en-US" sz="1800" i="1">
                        <a:latin typeface="Cambria Math" panose="02040503050406030204" pitchFamily="18" charset="0"/>
                      </a:rPr>
                      <m:t>𝑉</m:t>
                    </m:r>
                  </m:oMath>
                </a14:m>
                <a:r>
                  <a:rPr lang="en-US" sz="1800" dirty="0"/>
                  <a:t> is vocabulary size, </a:t>
                </a:r>
                <a14:m>
                  <m:oMath xmlns:m="http://schemas.openxmlformats.org/officeDocument/2006/math">
                    <m:r>
                      <m:rPr>
                        <m:sty m:val="p"/>
                      </m:rPr>
                      <a:rPr lang="en-US" sz="1800">
                        <a:latin typeface="Cambria Math" panose="02040503050406030204" pitchFamily="18" charset="0"/>
                      </a:rPr>
                      <m:t>N</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m:t>
                    </m:r>
                  </m:oMath>
                </a14:m>
                <a:r>
                  <a:rPr lang="en-US" sz="1800" dirty="0"/>
                  <a:t> is the number of words in class </a:t>
                </a:r>
                <a14:m>
                  <m:oMath xmlns:m="http://schemas.openxmlformats.org/officeDocument/2006/math">
                    <m:r>
                      <a:rPr lang="en-US" sz="1800" i="1" dirty="0" smtClean="0">
                        <a:latin typeface="Cambria Math" panose="02040503050406030204" pitchFamily="18" charset="0"/>
                      </a:rPr>
                      <m:t>𝑗</m:t>
                    </m:r>
                  </m:oMath>
                </a14:m>
                <a:r>
                  <a:rPr lang="en-US" sz="1800" dirty="0"/>
                  <a:t>, and </a:t>
                </a:r>
                <a14:m>
                  <m:oMath xmlns:m="http://schemas.openxmlformats.org/officeDocument/2006/math">
                    <m:r>
                      <m:rPr>
                        <m:sty m:val="p"/>
                      </m:rPr>
                      <a:rPr lang="en-US" sz="1800">
                        <a:latin typeface="Cambria Math" panose="02040503050406030204" pitchFamily="18" charset="0"/>
                      </a:rPr>
                      <m:t>N</m:t>
                    </m:r>
                    <m:r>
                      <a:rPr lang="en-US" sz="1800" i="1">
                        <a:latin typeface="Cambria Math" panose="02040503050406030204" pitchFamily="18" charset="0"/>
                      </a:rPr>
                      <m:t>(</m:t>
                    </m:r>
                    <m:r>
                      <a:rPr lang="en-US" sz="1800" b="0" i="1" smtClean="0">
                        <a:latin typeface="Cambria Math" panose="02040503050406030204" pitchFamily="18" charset="0"/>
                      </a:rPr>
                      <m:t>𝑞</m:t>
                    </m:r>
                    <m:r>
                      <a:rPr lang="en-US" sz="1800" i="1">
                        <a:latin typeface="Cambria Math" panose="02040503050406030204" pitchFamily="18" charset="0"/>
                      </a:rPr>
                      <m:t>)</m:t>
                    </m:r>
                  </m:oMath>
                </a14:m>
                <a:r>
                  <a:rPr lang="en-US" sz="1800" dirty="0"/>
                  <a:t> is the number of words in the query.  That gives us:</a:t>
                </a:r>
              </a:p>
              <a:p>
                <a:pPr marL="0" indent="0">
                  <a:lnSpc>
                    <a:spcPct val="120000"/>
                  </a:lnSpc>
                  <a:buNone/>
                </a:pPr>
                <a14:m>
                  <m:oMathPara xmlns:m="http://schemas.openxmlformats.org/officeDocument/2006/math">
                    <m:oMathParaPr>
                      <m:jc m:val="centerGroup"/>
                    </m:oMathParaPr>
                    <m:oMath xmlns:m="http://schemas.openxmlformats.org/officeDocument/2006/math">
                      <m:acc>
                        <m:accPr>
                          <m:chr m:val="⃗"/>
                          <m:ctrlPr>
                            <a:rPr lang="en-US" sz="1800" i="1">
                              <a:latin typeface="Cambria Math" panose="02040503050406030204" pitchFamily="18" charset="0"/>
                            </a:rPr>
                          </m:ctrlPr>
                        </m:accPr>
                        <m:e>
                          <m:r>
                            <a:rPr lang="en-US" sz="1800" i="1">
                              <a:latin typeface="Cambria Math" panose="02040503050406030204" pitchFamily="18" charset="0"/>
                            </a:rPr>
                            <m:t>𝑞</m:t>
                          </m:r>
                        </m:e>
                      </m:acc>
                      <m:r>
                        <a:rPr lang="en-US" sz="1800" i="1">
                          <a:latin typeface="Cambria Math" panose="02040503050406030204" pitchFamily="18" charset="0"/>
                          <a:ea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𝑥</m:t>
                          </m:r>
                        </m:e>
                      </m:acc>
                      <m:d>
                        <m:dPr>
                          <m:ctrlPr>
                            <a:rPr lang="en-US" sz="1800" i="1">
                              <a:latin typeface="Cambria Math" panose="02040503050406030204" pitchFamily="18" charset="0"/>
                            </a:rPr>
                          </m:ctrlPr>
                        </m:dPr>
                        <m:e>
                          <m:r>
                            <a:rPr lang="en-US" sz="1800" i="1">
                              <a:latin typeface="Cambria Math" panose="02040503050406030204" pitchFamily="18" charset="0"/>
                            </a:rPr>
                            <m:t>𝑗</m:t>
                          </m:r>
                        </m:e>
                      </m:d>
                      <m:r>
                        <a:rPr lang="en-US" sz="1800" i="1">
                          <a:latin typeface="Cambria Math" panose="02040503050406030204" pitchFamily="18" charset="0"/>
                        </a:rPr>
                        <m:t>=</m:t>
                      </m:r>
                      <m:func>
                        <m:funcPr>
                          <m:ctrlPr>
                            <a:rPr lang="en-US" sz="1800" i="1">
                              <a:latin typeface="Cambria Math" panose="02040503050406030204" pitchFamily="18" charset="0"/>
                            </a:rPr>
                          </m:ctrlPr>
                        </m:funcPr>
                        <m:fName>
                          <m:sSub>
                            <m:sSubPr>
                              <m:ctrlPr>
                                <a:rPr lang="en-US" sz="1800" i="1">
                                  <a:latin typeface="Cambria Math" panose="02040503050406030204" pitchFamily="18" charset="0"/>
                                </a:rPr>
                              </m:ctrlPr>
                            </m:sSubPr>
                            <m:e>
                              <m:r>
                                <m:rPr>
                                  <m:sty m:val="p"/>
                                </m:rPr>
                                <a:rPr lang="en-US" sz="1800">
                                  <a:latin typeface="Cambria Math" panose="02040503050406030204" pitchFamily="18" charset="0"/>
                                </a:rPr>
                                <m:t>log</m:t>
                              </m:r>
                            </m:e>
                            <m:sub>
                              <m:r>
                                <a:rPr lang="en-US" sz="1800" i="1">
                                  <a:latin typeface="Cambria Math" panose="02040503050406030204" pitchFamily="18" charset="0"/>
                                </a:rPr>
                                <m:t>10</m:t>
                              </m:r>
                            </m:sub>
                          </m:sSub>
                        </m:fName>
                        <m:e>
                          <m:nary>
                            <m:naryPr>
                              <m:chr m:val="∏"/>
                              <m:ctrlPr>
                                <a:rPr lang="en-US" sz="1800" i="1" smtClean="0">
                                  <a:latin typeface="Cambria Math" panose="02040503050406030204" pitchFamily="18" charset="0"/>
                                </a:rPr>
                              </m:ctrlPr>
                            </m:naryPr>
                            <m:sub>
                              <m:r>
                                <m:rPr>
                                  <m:brk m:alnAt="23"/>
                                </m:rPr>
                                <a:rPr lang="en-US" sz="1800" b="0" i="1" smtClean="0">
                                  <a:latin typeface="Cambria Math" panose="02040503050406030204" pitchFamily="18" charset="0"/>
                                </a:rPr>
                                <m:t>𝑖</m:t>
                              </m:r>
                              <m:r>
                                <a:rPr lang="en-US" sz="1800" b="0" i="1" smtClean="0">
                                  <a:latin typeface="Cambria Math" panose="02040503050406030204" pitchFamily="18" charset="0"/>
                                </a:rPr>
                                <m:t>=1</m:t>
                              </m:r>
                            </m:sub>
                            <m:sup>
                              <m:r>
                                <a:rPr lang="en-US" sz="1800" b="0" i="1" smtClean="0">
                                  <a:latin typeface="Cambria Math" panose="02040503050406030204" pitchFamily="18" charset="0"/>
                                </a:rPr>
                                <m:t>𝑉</m:t>
                              </m:r>
                            </m:sup>
                            <m:e>
                              <m:sSup>
                                <m:sSupPr>
                                  <m:ctrlPr>
                                    <a:rPr lang="en-US" sz="1800" i="1" smtClean="0">
                                      <a:latin typeface="Cambria Math" panose="02040503050406030204" pitchFamily="18" charset="0"/>
                                    </a:rPr>
                                  </m:ctrlPr>
                                </m:sSupPr>
                                <m:e>
                                  <m:d>
                                    <m:dPr>
                                      <m:ctrlPr>
                                        <a:rPr lang="en-US" sz="1800" i="1">
                                          <a:latin typeface="Cambria Math" panose="02040503050406030204" pitchFamily="18" charset="0"/>
                                        </a:rPr>
                                      </m:ctrlPr>
                                    </m:dPr>
                                    <m:e>
                                      <m:f>
                                        <m:fPr>
                                          <m:ctrlPr>
                                            <a:rPr lang="en-US" sz="1800" i="1" smtClean="0">
                                              <a:latin typeface="Cambria Math" panose="02040503050406030204" pitchFamily="18" charset="0"/>
                                            </a:rPr>
                                          </m:ctrlPr>
                                        </m:fPr>
                                        <m:num>
                                          <m:r>
                                            <a:rPr lang="en-US" sz="1800" i="1">
                                              <a:latin typeface="Cambria Math" panose="02040503050406030204" pitchFamily="18" charset="0"/>
                                            </a:rPr>
                                            <m:t>1+</m:t>
                                          </m:r>
                                          <m:r>
                                            <m:rPr>
                                              <m:sty m:val="p"/>
                                            </m:rPr>
                                            <a:rPr lang="en-US" sz="1800">
                                              <a:latin typeface="Cambria Math" panose="02040503050406030204" pitchFamily="18" charset="0"/>
                                            </a:rPr>
                                            <m:t>Count</m:t>
                                          </m:r>
                                          <m:d>
                                            <m:dPr>
                                              <m:ctrlPr>
                                                <a:rPr lang="en-US" sz="1800" i="1">
                                                  <a:latin typeface="Cambria Math" panose="02040503050406030204" pitchFamily="18" charset="0"/>
                                                </a:rPr>
                                              </m:ctrlPr>
                                            </m:dPr>
                                            <m:e>
                                              <m:r>
                                                <a:rPr lang="en-US" sz="1800" i="1">
                                                  <a:latin typeface="Cambria Math" panose="02040503050406030204" pitchFamily="18" charset="0"/>
                                                </a:rPr>
                                                <m:t>𝑖</m:t>
                                              </m:r>
                                              <m:r>
                                                <a:rPr lang="en-US" sz="1800" i="1">
                                                  <a:latin typeface="Cambria Math" panose="02040503050406030204" pitchFamily="18" charset="0"/>
                                                </a:rPr>
                                                <m:t>,</m:t>
                                              </m:r>
                                              <m:r>
                                                <a:rPr lang="en-US" sz="1800" i="1">
                                                  <a:latin typeface="Cambria Math" panose="02040503050406030204" pitchFamily="18" charset="0"/>
                                                </a:rPr>
                                                <m:t>𝑗</m:t>
                                              </m:r>
                                            </m:e>
                                          </m:d>
                                        </m:num>
                                        <m:den>
                                          <m:r>
                                            <a:rPr lang="en-US" sz="1800" i="1">
                                              <a:latin typeface="Cambria Math" panose="02040503050406030204" pitchFamily="18" charset="0"/>
                                            </a:rPr>
                                            <m:t>𝑉</m:t>
                                          </m:r>
                                          <m:r>
                                            <a:rPr lang="en-US" sz="1800" i="1">
                                              <a:latin typeface="Cambria Math" panose="02040503050406030204" pitchFamily="18" charset="0"/>
                                            </a:rPr>
                                            <m:t>+</m:t>
                                          </m:r>
                                          <m:r>
                                            <m:rPr>
                                              <m:sty m:val="p"/>
                                            </m:rPr>
                                            <a:rPr lang="en-US" sz="1800">
                                              <a:latin typeface="Cambria Math" panose="02040503050406030204" pitchFamily="18" charset="0"/>
                                            </a:rPr>
                                            <m:t>N</m:t>
                                          </m:r>
                                          <m:d>
                                            <m:dPr>
                                              <m:ctrlPr>
                                                <a:rPr lang="en-US" sz="1800" i="1">
                                                  <a:latin typeface="Cambria Math" panose="02040503050406030204" pitchFamily="18" charset="0"/>
                                                </a:rPr>
                                              </m:ctrlPr>
                                            </m:dPr>
                                            <m:e>
                                              <m:r>
                                                <a:rPr lang="en-US" sz="1800" i="1">
                                                  <a:latin typeface="Cambria Math" panose="02040503050406030204" pitchFamily="18" charset="0"/>
                                                </a:rPr>
                                                <m:t>𝑗</m:t>
                                              </m:r>
                                            </m:e>
                                          </m:d>
                                        </m:den>
                                      </m:f>
                                    </m:e>
                                  </m:d>
                                </m:e>
                                <m:sup>
                                  <m:r>
                                    <m:rPr>
                                      <m:sty m:val="p"/>
                                    </m:rPr>
                                    <a:rPr lang="en-US" sz="1800">
                                      <a:latin typeface="Cambria Math" panose="02040503050406030204" pitchFamily="18" charset="0"/>
                                    </a:rPr>
                                    <m:t>Count</m:t>
                                  </m:r>
                                  <m:d>
                                    <m:dPr>
                                      <m:ctrlPr>
                                        <a:rPr lang="en-US" sz="1800" i="1">
                                          <a:latin typeface="Cambria Math" panose="02040503050406030204" pitchFamily="18" charset="0"/>
                                        </a:rPr>
                                      </m:ctrlPr>
                                    </m:dPr>
                                    <m:e>
                                      <m:r>
                                        <a:rPr lang="en-US" sz="1800" i="1">
                                          <a:latin typeface="Cambria Math" panose="02040503050406030204" pitchFamily="18" charset="0"/>
                                        </a:rPr>
                                        <m:t>𝑖</m:t>
                                      </m:r>
                                      <m:r>
                                        <a:rPr lang="en-US" sz="1800" i="1">
                                          <a:latin typeface="Cambria Math" panose="02040503050406030204" pitchFamily="18" charset="0"/>
                                        </a:rPr>
                                        <m:t>,</m:t>
                                      </m:r>
                                      <m:r>
                                        <a:rPr lang="en-US" sz="1800" i="1">
                                          <a:latin typeface="Cambria Math" panose="02040503050406030204" pitchFamily="18" charset="0"/>
                                        </a:rPr>
                                        <m:t>𝑞</m:t>
                                      </m:r>
                                    </m:e>
                                  </m:d>
                                </m:sup>
                              </m:sSup>
                            </m:e>
                          </m:nary>
                        </m:e>
                      </m:func>
                      <m:r>
                        <a:rPr lang="en-US" sz="1800" b="0" i="1" smtClean="0">
                          <a:latin typeface="Cambria Math" panose="02040503050406030204" pitchFamily="18" charset="0"/>
                        </a:rPr>
                        <m:t>=</m:t>
                      </m:r>
                      <m:func>
                        <m:funcPr>
                          <m:ctrlPr>
                            <a:rPr lang="en-US" sz="1800" i="1">
                              <a:latin typeface="Cambria Math" panose="02040503050406030204" pitchFamily="18" charset="0"/>
                            </a:rPr>
                          </m:ctrlPr>
                        </m:funcPr>
                        <m:fName>
                          <m:sSub>
                            <m:sSubPr>
                              <m:ctrlPr>
                                <a:rPr lang="en-US" sz="1800" i="1">
                                  <a:latin typeface="Cambria Math" panose="02040503050406030204" pitchFamily="18" charset="0"/>
                                </a:rPr>
                              </m:ctrlPr>
                            </m:sSubPr>
                            <m:e>
                              <m:r>
                                <m:rPr>
                                  <m:sty m:val="p"/>
                                </m:rPr>
                                <a:rPr lang="en-US" sz="1800">
                                  <a:latin typeface="Cambria Math" panose="02040503050406030204" pitchFamily="18" charset="0"/>
                                </a:rPr>
                                <m:t>log</m:t>
                              </m:r>
                            </m:e>
                            <m:sub>
                              <m:r>
                                <a:rPr lang="en-US" sz="1800" i="1">
                                  <a:latin typeface="Cambria Math" panose="02040503050406030204" pitchFamily="18" charset="0"/>
                                </a:rPr>
                                <m:t>10</m:t>
                              </m:r>
                            </m:sub>
                          </m:sSub>
                        </m:fName>
                        <m:e>
                          <m:nary>
                            <m:naryPr>
                              <m:chr m:val="∏"/>
                              <m:supHide m:val="on"/>
                              <m:ctrlPr>
                                <a:rPr lang="en-US" sz="1800" i="1">
                                  <a:latin typeface="Cambria Math" panose="02040503050406030204" pitchFamily="18" charset="0"/>
                                </a:rPr>
                              </m:ctrlPr>
                            </m:naryPr>
                            <m:sub>
                              <m:eqArr>
                                <m:eqArrPr>
                                  <m:ctrlPr>
                                    <a:rPr lang="en-US" sz="1800" i="1">
                                      <a:latin typeface="Cambria Math" panose="02040503050406030204" pitchFamily="18" charset="0"/>
                                    </a:rPr>
                                  </m:ctrlPr>
                                </m:eqArrPr>
                                <m:e>
                                  <m:r>
                                    <m:rPr>
                                      <m:brk m:alnAt="7"/>
                                    </m:rPr>
                                    <a:rPr lang="en-US" sz="1800" i="1">
                                      <a:latin typeface="Cambria Math" panose="02040503050406030204" pitchFamily="18" charset="0"/>
                                    </a:rPr>
                                    <m:t>𝑖</m:t>
                                  </m:r>
                                  <m:r>
                                    <a:rPr lang="en-US" sz="1800" i="1">
                                      <a:latin typeface="Cambria Math" panose="02040503050406030204" pitchFamily="18" charset="0"/>
                                    </a:rPr>
                                    <m:t>:</m:t>
                                  </m:r>
                                  <m:r>
                                    <m:rPr>
                                      <m:sty m:val="p"/>
                                    </m:rPr>
                                    <a:rPr lang="en-US" sz="1800" b="0" i="0" smtClean="0">
                                      <a:latin typeface="Cambria Math" panose="02040503050406030204" pitchFamily="18" charset="0"/>
                                    </a:rPr>
                                    <m:t>Word</m:t>
                                  </m:r>
                                  <m:r>
                                    <a:rPr lang="en-US" sz="1800" b="0" i="0" smtClean="0">
                                      <a:latin typeface="Cambria Math" panose="02040503050406030204" pitchFamily="18" charset="0"/>
                                    </a:rPr>
                                    <m:t> </m:t>
                                  </m:r>
                                  <m:r>
                                    <a:rPr lang="en-US" sz="1800" b="0" i="1" smtClean="0">
                                      <a:latin typeface="Cambria Math" panose="02040503050406030204" pitchFamily="18" charset="0"/>
                                    </a:rPr>
                                    <m:t>𝑖</m:t>
                                  </m:r>
                                  <m:r>
                                    <a:rPr lang="en-US" sz="1800" b="0" i="1" smtClean="0">
                                      <a:latin typeface="Cambria Math" panose="02040503050406030204" pitchFamily="18" charset="0"/>
                                    </a:rPr>
                                    <m:t> </m:t>
                                  </m:r>
                                </m:e>
                                <m:e>
                                  <m:r>
                                    <m:rPr>
                                      <m:sty m:val="p"/>
                                    </m:rPr>
                                    <a:rPr lang="en-US" sz="1800" b="0" i="0" smtClean="0">
                                      <a:latin typeface="Cambria Math" panose="02040503050406030204" pitchFamily="18" charset="0"/>
                                      <a:ea typeface="Cambria Math" panose="02040503050406030204" pitchFamily="18" charset="0"/>
                                    </a:rPr>
                                    <m:t>is</m:t>
                                  </m:r>
                                  <m:r>
                                    <a:rPr lang="en-US" sz="1800" b="0" i="0" smtClean="0">
                                      <a:latin typeface="Cambria Math" panose="02040503050406030204" pitchFamily="18" charset="0"/>
                                      <a:ea typeface="Cambria Math" panose="02040503050406030204" pitchFamily="18" charset="0"/>
                                    </a:rPr>
                                    <m:t> </m:t>
                                  </m:r>
                                  <m:r>
                                    <m:rPr>
                                      <m:sty m:val="p"/>
                                    </m:rPr>
                                    <a:rPr lang="en-US" sz="1800" b="0" i="0" smtClean="0">
                                      <a:latin typeface="Cambria Math" panose="02040503050406030204" pitchFamily="18" charset="0"/>
                                      <a:ea typeface="Cambria Math" panose="02040503050406030204" pitchFamily="18" charset="0"/>
                                    </a:rPr>
                                    <m:t>in</m:t>
                                  </m:r>
                                  <m:r>
                                    <a:rPr lang="en-US" sz="1800" b="0" i="0" smtClean="0">
                                      <a:latin typeface="Cambria Math" panose="02040503050406030204" pitchFamily="18" charset="0"/>
                                      <a:ea typeface="Cambria Math" panose="02040503050406030204" pitchFamily="18" charset="0"/>
                                    </a:rPr>
                                    <m:t> </m:t>
                                  </m:r>
                                  <m:r>
                                    <m:rPr>
                                      <m:sty m:val="p"/>
                                    </m:rPr>
                                    <a:rPr lang="en-US" sz="1800" b="0" i="0" smtClean="0">
                                      <a:latin typeface="Cambria Math" panose="02040503050406030204" pitchFamily="18" charset="0"/>
                                      <a:ea typeface="Cambria Math" panose="02040503050406030204" pitchFamily="18" charset="0"/>
                                    </a:rPr>
                                    <m:t>the</m:t>
                                  </m:r>
                                  <m:r>
                                    <a:rPr lang="en-US" sz="1800" b="0" i="0" smtClean="0">
                                      <a:latin typeface="Cambria Math" panose="02040503050406030204" pitchFamily="18" charset="0"/>
                                      <a:ea typeface="Cambria Math" panose="02040503050406030204" pitchFamily="18" charset="0"/>
                                    </a:rPr>
                                    <m:t> </m:t>
                                  </m:r>
                                  <m:r>
                                    <m:rPr>
                                      <m:sty m:val="p"/>
                                    </m:rPr>
                                    <a:rPr lang="en-US" sz="1800" b="0" i="0" smtClean="0">
                                      <a:latin typeface="Cambria Math" panose="02040503050406030204" pitchFamily="18" charset="0"/>
                                    </a:rPr>
                                    <m:t>Query</m:t>
                                  </m:r>
                                </m:e>
                              </m:eqArr>
                            </m:sub>
                            <m:sup/>
                            <m:e>
                              <m:r>
                                <a:rPr lang="en-US" sz="1800" b="0" i="1" smtClean="0">
                                  <a:latin typeface="Cambria Math" panose="02040503050406030204" pitchFamily="18" charset="0"/>
                                </a:rPr>
                                <m:t>𝑝</m:t>
                              </m:r>
                              <m:d>
                                <m:dPr>
                                  <m:ctrlPr>
                                    <a:rPr lang="en-US" sz="1800" b="0" i="1" smtClean="0">
                                      <a:latin typeface="Cambria Math" panose="02040503050406030204" pitchFamily="18" charset="0"/>
                                    </a:rPr>
                                  </m:ctrlPr>
                                </m:dPr>
                                <m:e>
                                  <m:r>
                                    <m:rPr>
                                      <m:sty m:val="p"/>
                                    </m:rPr>
                                    <a:rPr lang="en-US" sz="1800" b="0" i="0" smtClean="0">
                                      <a:latin typeface="Cambria Math" panose="02040503050406030204" pitchFamily="18" charset="0"/>
                                    </a:rPr>
                                    <m:t>word</m:t>
                                  </m:r>
                                  <m:r>
                                    <a:rPr lang="en-US" sz="1800" b="0" i="1" smtClean="0">
                                      <a:latin typeface="Cambria Math" panose="02040503050406030204" pitchFamily="18" charset="0"/>
                                    </a:rPr>
                                    <m:t> </m:t>
                                  </m:r>
                                  <m:r>
                                    <a:rPr lang="en-US" sz="1800" b="0" i="1" smtClean="0">
                                      <a:latin typeface="Cambria Math" panose="02040503050406030204" pitchFamily="18" charset="0"/>
                                    </a:rPr>
                                    <m:t>𝑖</m:t>
                                  </m:r>
                                </m:e>
                                <m:e>
                                  <m:r>
                                    <m:rPr>
                                      <m:sty m:val="p"/>
                                    </m:rPr>
                                    <a:rPr lang="en-US" sz="1800" b="0" i="0" smtClean="0">
                                      <a:latin typeface="Cambria Math" panose="02040503050406030204" pitchFamily="18" charset="0"/>
                                    </a:rPr>
                                    <m:t>class</m:t>
                                  </m:r>
                                  <m:r>
                                    <a:rPr lang="en-US" sz="1800" b="0" i="1" smtClean="0">
                                      <a:latin typeface="Cambria Math" panose="02040503050406030204" pitchFamily="18" charset="0"/>
                                    </a:rPr>
                                    <m:t> </m:t>
                                  </m:r>
                                  <m:r>
                                    <a:rPr lang="en-US" sz="1800" b="0" i="1" smtClean="0">
                                      <a:latin typeface="Cambria Math" panose="02040503050406030204" pitchFamily="18" charset="0"/>
                                    </a:rPr>
                                    <m:t>𝑗</m:t>
                                  </m:r>
                                </m:e>
                              </m:d>
                            </m:e>
                          </m:nary>
                        </m:e>
                      </m:func>
                    </m:oMath>
                  </m:oMathPara>
                </a14:m>
                <a:endParaRPr lang="en-US" sz="1800" dirty="0"/>
              </a:p>
            </p:txBody>
          </p:sp>
        </mc:Choice>
        <mc:Fallback xmlns="">
          <p:sp>
            <p:nvSpPr>
              <p:cNvPr id="3" name="Content Placeholder 2">
                <a:extLst>
                  <a:ext uri="{FF2B5EF4-FFF2-40B4-BE49-F238E27FC236}">
                    <a16:creationId xmlns:a16="http://schemas.microsoft.com/office/drawing/2014/main" id="{DAFA87E1-5CCD-A54E-83D3-B414D00070DD}"/>
                  </a:ext>
                </a:extLst>
              </p:cNvPr>
              <p:cNvSpPr>
                <a:spLocks noGrp="1" noRot="1" noChangeAspect="1" noMove="1" noResize="1" noEditPoints="1" noAdjustHandles="1" noChangeArrowheads="1" noChangeShapeType="1" noTextEdit="1"/>
              </p:cNvSpPr>
              <p:nvPr>
                <p:ph idx="1"/>
              </p:nvPr>
            </p:nvSpPr>
            <p:spPr>
              <a:xfrm>
                <a:off x="541317" y="1255612"/>
                <a:ext cx="11286506" cy="5240195"/>
              </a:xfrm>
              <a:blipFill>
                <a:blip r:embed="rId2"/>
                <a:stretch>
                  <a:fillRect l="-450" t="-242" r="-225" b="-8717"/>
                </a:stretch>
              </a:blipFill>
            </p:spPr>
            <p:txBody>
              <a:bodyPr/>
              <a:lstStyle/>
              <a:p>
                <a:r>
                  <a:rPr lang="en-US">
                    <a:noFill/>
                  </a:rPr>
                  <a:t> </a:t>
                </a:r>
              </a:p>
            </p:txBody>
          </p:sp>
        </mc:Fallback>
      </mc:AlternateContent>
    </p:spTree>
    <p:extLst>
      <p:ext uri="{BB962C8B-B14F-4D97-AF65-F5344CB8AC3E}">
        <p14:creationId xmlns:p14="http://schemas.microsoft.com/office/powerpoint/2010/main" val="1231032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EFEF2-466D-1C4D-AA29-0E186A121C8B}"/>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801309AE-4BE9-7C46-BF77-7AE29E9CBF20}"/>
              </a:ext>
            </a:extLst>
          </p:cNvPr>
          <p:cNvSpPr>
            <a:spLocks noGrp="1"/>
          </p:cNvSpPr>
          <p:nvPr>
            <p:ph idx="1"/>
          </p:nvPr>
        </p:nvSpPr>
        <p:spPr/>
        <p:txBody>
          <a:bodyPr/>
          <a:lstStyle/>
          <a:p>
            <a:r>
              <a:rPr lang="en-US" dirty="0">
                <a:solidFill>
                  <a:schemeClr val="bg1">
                    <a:lumMod val="75000"/>
                  </a:schemeClr>
                </a:solidFill>
              </a:rPr>
              <a:t>similarity vs. semantic field: word2vec at different scales</a:t>
            </a:r>
          </a:p>
          <a:p>
            <a:r>
              <a:rPr lang="en-US" dirty="0">
                <a:solidFill>
                  <a:schemeClr val="bg1">
                    <a:lumMod val="75000"/>
                  </a:schemeClr>
                </a:solidFill>
              </a:rPr>
              <a:t>term frequency (</a:t>
            </a:r>
            <a:r>
              <a:rPr lang="en-US" dirty="0" err="1">
                <a:solidFill>
                  <a:schemeClr val="bg1">
                    <a:lumMod val="75000"/>
                  </a:schemeClr>
                </a:solidFill>
              </a:rPr>
              <a:t>tf</a:t>
            </a:r>
            <a:r>
              <a:rPr lang="en-US" dirty="0">
                <a:solidFill>
                  <a:schemeClr val="bg1">
                    <a:lumMod val="75000"/>
                  </a:schemeClr>
                </a:solidFill>
              </a:rPr>
              <a:t>): the term-document matrix</a:t>
            </a:r>
          </a:p>
          <a:p>
            <a:r>
              <a:rPr lang="en-US" dirty="0">
                <a:solidFill>
                  <a:schemeClr val="bg1">
                    <a:lumMod val="75000"/>
                  </a:schemeClr>
                </a:solidFill>
              </a:rPr>
              <a:t>cosine similarity</a:t>
            </a:r>
          </a:p>
          <a:p>
            <a:r>
              <a:rPr lang="en-US" dirty="0">
                <a:solidFill>
                  <a:schemeClr val="bg1">
                    <a:lumMod val="75000"/>
                  </a:schemeClr>
                </a:solidFill>
              </a:rPr>
              <a:t>document classification: </a:t>
            </a:r>
            <a:r>
              <a:rPr lang="en-US" dirty="0" err="1">
                <a:solidFill>
                  <a:schemeClr val="bg1">
                    <a:lumMod val="75000"/>
                  </a:schemeClr>
                </a:solidFill>
              </a:rPr>
              <a:t>tf</a:t>
            </a:r>
            <a:r>
              <a:rPr lang="en-US" dirty="0">
                <a:solidFill>
                  <a:schemeClr val="bg1">
                    <a:lumMod val="75000"/>
                  </a:schemeClr>
                </a:solidFill>
              </a:rPr>
              <a:t> on a log scale</a:t>
            </a:r>
          </a:p>
          <a:p>
            <a:r>
              <a:rPr lang="en-US" dirty="0"/>
              <a:t>document classification: inverse document frequency (</a:t>
            </a:r>
            <a:r>
              <a:rPr lang="en-US" dirty="0" err="1"/>
              <a:t>idf</a:t>
            </a:r>
            <a:r>
              <a:rPr lang="en-US" dirty="0"/>
              <a:t>) </a:t>
            </a:r>
          </a:p>
          <a:p>
            <a:r>
              <a:rPr lang="en-US" dirty="0"/>
              <a:t>relatedness again: the word co-occurrence matrix</a:t>
            </a:r>
          </a:p>
          <a:p>
            <a:pPr marL="0" indent="0">
              <a:buNone/>
            </a:pPr>
            <a:endParaRPr lang="en-US" dirty="0"/>
          </a:p>
        </p:txBody>
      </p:sp>
    </p:spTree>
    <p:extLst>
      <p:ext uri="{BB962C8B-B14F-4D97-AF65-F5344CB8AC3E}">
        <p14:creationId xmlns:p14="http://schemas.microsoft.com/office/powerpoint/2010/main" val="1392711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BE4A-E7A5-644E-9911-B08924FC3B6E}"/>
              </a:ext>
            </a:extLst>
          </p:cNvPr>
          <p:cNvSpPr>
            <a:spLocks noGrp="1"/>
          </p:cNvSpPr>
          <p:nvPr>
            <p:ph type="title"/>
          </p:nvPr>
        </p:nvSpPr>
        <p:spPr>
          <a:xfrm>
            <a:off x="185060" y="127618"/>
            <a:ext cx="10930244" cy="964911"/>
          </a:xfrm>
        </p:spPr>
        <p:txBody>
          <a:bodyPr/>
          <a:lstStyle/>
          <a:p>
            <a:r>
              <a:rPr lang="en-US" dirty="0"/>
              <a:t>document classification: </a:t>
            </a:r>
            <a:r>
              <a:rPr lang="en-US" dirty="0" err="1"/>
              <a:t>idf</a:t>
            </a:r>
            <a:endParaRPr lang="en-US" dirty="0"/>
          </a:p>
        </p:txBody>
      </p:sp>
      <p:sp>
        <p:nvSpPr>
          <p:cNvPr id="4" name="Content Placeholder 3">
            <a:extLst>
              <a:ext uri="{FF2B5EF4-FFF2-40B4-BE49-F238E27FC236}">
                <a16:creationId xmlns:a16="http://schemas.microsoft.com/office/drawing/2014/main" id="{5E93F49B-537A-824C-B6CC-A09871B3AC55}"/>
              </a:ext>
            </a:extLst>
          </p:cNvPr>
          <p:cNvSpPr>
            <a:spLocks noGrp="1"/>
          </p:cNvSpPr>
          <p:nvPr>
            <p:ph sz="half" idx="1"/>
          </p:nvPr>
        </p:nvSpPr>
        <p:spPr>
          <a:xfrm>
            <a:off x="291935" y="1092529"/>
            <a:ext cx="5727866" cy="5595052"/>
          </a:xfrm>
        </p:spPr>
        <p:txBody>
          <a:bodyPr>
            <a:normAutofit/>
          </a:bodyPr>
          <a:lstStyle/>
          <a:p>
            <a:pPr marL="0" indent="0">
              <a:buNone/>
            </a:pPr>
            <a:r>
              <a:rPr lang="en-US" dirty="0"/>
              <a:t>We saw that putting </a:t>
            </a:r>
            <a:r>
              <a:rPr lang="en-US" dirty="0" err="1"/>
              <a:t>tf</a:t>
            </a:r>
            <a:r>
              <a:rPr lang="en-US" dirty="0"/>
              <a:t> on a log scale is not quite enough for us to correctly classify the test document as being part of class “Dark Shadows,” so let’s look for more problems to fix.</a:t>
            </a:r>
          </a:p>
          <a:p>
            <a:pPr marL="0" indent="0">
              <a:buNone/>
            </a:pPr>
            <a:r>
              <a:rPr lang="en-US" dirty="0"/>
              <a:t>Here’s a problem: why do the words “a,” “of,” “in,” “is” count more than “potter” and “gothic”?</a:t>
            </a:r>
          </a:p>
          <a:p>
            <a:pPr marL="0" indent="0">
              <a:buNone/>
            </a:pPr>
            <a:r>
              <a:rPr lang="en-US" dirty="0"/>
              <a:t>Those function words are used by all classes, so we shouldn’t really pay so much attention to them.</a:t>
            </a:r>
          </a:p>
        </p:txBody>
      </p:sp>
      <p:graphicFrame>
        <p:nvGraphicFramePr>
          <p:cNvPr id="8" name="Content Placeholder 5">
            <a:extLst>
              <a:ext uri="{FF2B5EF4-FFF2-40B4-BE49-F238E27FC236}">
                <a16:creationId xmlns:a16="http://schemas.microsoft.com/office/drawing/2014/main" id="{BDD85D97-554E-A548-9A64-498603CD4455}"/>
              </a:ext>
            </a:extLst>
          </p:cNvPr>
          <p:cNvGraphicFramePr>
            <a:graphicFrameLocks noGrp="1"/>
          </p:cNvGraphicFramePr>
          <p:nvPr>
            <p:ph sz="half" idx="2"/>
          </p:nvPr>
        </p:nvGraphicFramePr>
        <p:xfrm>
          <a:off x="6172200" y="1124981"/>
          <a:ext cx="5486400" cy="55626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1489596350"/>
                    </a:ext>
                  </a:extLst>
                </a:gridCol>
                <a:gridCol w="2057400">
                  <a:extLst>
                    <a:ext uri="{9D8B030D-6E8A-4147-A177-3AD203B41FA5}">
                      <a16:colId xmlns:a16="http://schemas.microsoft.com/office/drawing/2014/main" val="3920759424"/>
                    </a:ext>
                  </a:extLst>
                </a:gridCol>
                <a:gridCol w="2057400">
                  <a:extLst>
                    <a:ext uri="{9D8B030D-6E8A-4147-A177-3AD203B41FA5}">
                      <a16:colId xmlns:a16="http://schemas.microsoft.com/office/drawing/2014/main" val="710773003"/>
                    </a:ext>
                  </a:extLst>
                </a:gridCol>
              </a:tblGrid>
              <a:tr h="370840">
                <a:tc>
                  <a:txBody>
                    <a:bodyPr/>
                    <a:lstStyle/>
                    <a:p>
                      <a:pPr algn="ctr"/>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2">
                  <a:txBody>
                    <a:bodyPr/>
                    <a:lstStyle/>
                    <a:p>
                      <a:pPr algn="ctr"/>
                      <a:r>
                        <a:rPr lang="en-US" dirty="0"/>
                        <a:t>document class</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977012814"/>
                  </a:ext>
                </a:extLst>
              </a:tr>
              <a:tr h="370840">
                <a:tc>
                  <a:txBody>
                    <a:bodyPr/>
                    <a:lstStyle/>
                    <a:p>
                      <a:pPr algn="ctr"/>
                      <a:r>
                        <a:rPr lang="en-US" dirty="0">
                          <a:solidFill>
                            <a:schemeClr val="bg1"/>
                          </a:solidFill>
                        </a:rPr>
                        <a:t>term</a:t>
                      </a:r>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dirty="0">
                          <a:solidFill>
                            <a:schemeClr val="bg1"/>
                          </a:solidFill>
                        </a:rPr>
                        <a:t>Harry Potter</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dirty="0">
                          <a:solidFill>
                            <a:schemeClr val="bg1"/>
                          </a:solidFill>
                        </a:rPr>
                        <a:t>Dark Shadows</a:t>
                      </a:r>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792307546"/>
                  </a:ext>
                </a:extLst>
              </a:tr>
              <a:tr h="370840">
                <a:tc>
                  <a:txBody>
                    <a:bodyPr/>
                    <a:lstStyle/>
                    <a:p>
                      <a:pPr algn="ctr"/>
                      <a:r>
                        <a:rPr lang="en-US" dirty="0"/>
                        <a:t>a</a:t>
                      </a:r>
                    </a:p>
                  </a:txBody>
                  <a:tcPr>
                    <a:lnT w="12700" cap="flat" cmpd="sng" algn="ctr">
                      <a:solidFill>
                        <a:schemeClr val="tx1"/>
                      </a:solidFill>
                      <a:prstDash val="solid"/>
                      <a:round/>
                      <a:headEnd type="none" w="med" len="med"/>
                      <a:tailEnd type="none" w="med" len="med"/>
                    </a:lnT>
                  </a:tcPr>
                </a:tc>
                <a:tc>
                  <a:txBody>
                    <a:bodyPr/>
                    <a:lstStyle/>
                    <a:p>
                      <a:pPr algn="ctr"/>
                      <a:r>
                        <a:rPr lang="en-US" dirty="0"/>
                        <a:t>0.5</a:t>
                      </a:r>
                    </a:p>
                  </a:txBody>
                  <a:tcPr>
                    <a:lnT w="12700" cap="flat" cmpd="sng" algn="ctr">
                      <a:solidFill>
                        <a:schemeClr val="tx1"/>
                      </a:solidFill>
                      <a:prstDash val="solid"/>
                      <a:round/>
                      <a:headEnd type="none" w="med" len="med"/>
                      <a:tailEnd type="none" w="med" len="med"/>
                    </a:lnT>
                  </a:tcPr>
                </a:tc>
                <a:tc>
                  <a:txBody>
                    <a:bodyPr/>
                    <a:lstStyle/>
                    <a:p>
                      <a:pPr algn="ctr"/>
                      <a:r>
                        <a:rPr lang="en-US" dirty="0"/>
                        <a:t>0.3</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46303001"/>
                  </a:ext>
                </a:extLst>
              </a:tr>
              <a:tr h="370840">
                <a:tc>
                  <a:txBody>
                    <a:bodyPr/>
                    <a:lstStyle/>
                    <a:p>
                      <a:pPr algn="ctr"/>
                      <a:r>
                        <a:rPr lang="en-US" dirty="0"/>
                        <a:t>of</a:t>
                      </a:r>
                    </a:p>
                  </a:txBody>
                  <a:tcPr/>
                </a:tc>
                <a:tc>
                  <a:txBody>
                    <a:bodyPr/>
                    <a:lstStyle/>
                    <a:p>
                      <a:pPr algn="ctr"/>
                      <a:r>
                        <a:rPr lang="en-US" dirty="0"/>
                        <a:t>0.6</a:t>
                      </a:r>
                    </a:p>
                  </a:txBody>
                  <a:tcPr/>
                </a:tc>
                <a:tc>
                  <a:txBody>
                    <a:bodyPr/>
                    <a:lstStyle/>
                    <a:p>
                      <a:pPr algn="ctr"/>
                      <a:r>
                        <a:rPr lang="en-US" dirty="0"/>
                        <a:t>0</a:t>
                      </a:r>
                    </a:p>
                  </a:txBody>
                  <a:tcPr/>
                </a:tc>
                <a:extLst>
                  <a:ext uri="{0D108BD9-81ED-4DB2-BD59-A6C34878D82A}">
                    <a16:rowId xmlns:a16="http://schemas.microsoft.com/office/drawing/2014/main" val="2923939021"/>
                  </a:ext>
                </a:extLst>
              </a:tr>
              <a:tr h="370840">
                <a:tc>
                  <a:txBody>
                    <a:bodyPr/>
                    <a:lstStyle/>
                    <a:p>
                      <a:pPr algn="ctr"/>
                      <a:r>
                        <a:rPr lang="en-US" dirty="0"/>
                        <a:t>in</a:t>
                      </a:r>
                    </a:p>
                  </a:txBody>
                  <a:tcPr/>
                </a:tc>
                <a:tc>
                  <a:txBody>
                    <a:bodyPr/>
                    <a:lstStyle/>
                    <a:p>
                      <a:pPr algn="ctr"/>
                      <a:r>
                        <a:rPr lang="en-US" dirty="0"/>
                        <a:t>0.5</a:t>
                      </a:r>
                    </a:p>
                  </a:txBody>
                  <a:tcPr/>
                </a:tc>
                <a:tc>
                  <a:txBody>
                    <a:bodyPr/>
                    <a:lstStyle/>
                    <a:p>
                      <a:pPr algn="ctr"/>
                      <a:r>
                        <a:rPr lang="en-US" dirty="0"/>
                        <a:t>0.5</a:t>
                      </a:r>
                    </a:p>
                  </a:txBody>
                  <a:tcPr/>
                </a:tc>
                <a:extLst>
                  <a:ext uri="{0D108BD9-81ED-4DB2-BD59-A6C34878D82A}">
                    <a16:rowId xmlns:a16="http://schemas.microsoft.com/office/drawing/2014/main" val="4137224759"/>
                  </a:ext>
                </a:extLst>
              </a:tr>
              <a:tr h="370840">
                <a:tc>
                  <a:txBody>
                    <a:bodyPr/>
                    <a:lstStyle/>
                    <a:p>
                      <a:pPr algn="ctr"/>
                      <a:r>
                        <a:rPr lang="en-US" dirty="0"/>
                        <a:t>is</a:t>
                      </a:r>
                    </a:p>
                  </a:txBody>
                  <a:tcPr/>
                </a:tc>
                <a:tc>
                  <a:txBody>
                    <a:bodyPr/>
                    <a:lstStyle/>
                    <a:p>
                      <a:pPr algn="ctr"/>
                      <a:r>
                        <a:rPr lang="en-US" dirty="0"/>
                        <a:t>0.8</a:t>
                      </a:r>
                    </a:p>
                  </a:txBody>
                  <a:tcPr/>
                </a:tc>
                <a:tc>
                  <a:txBody>
                    <a:bodyPr/>
                    <a:lstStyle/>
                    <a:p>
                      <a:pPr algn="ctr"/>
                      <a:r>
                        <a:rPr lang="en-US" dirty="0"/>
                        <a:t>0.3</a:t>
                      </a:r>
                    </a:p>
                  </a:txBody>
                  <a:tcPr/>
                </a:tc>
                <a:extLst>
                  <a:ext uri="{0D108BD9-81ED-4DB2-BD59-A6C34878D82A}">
                    <a16:rowId xmlns:a16="http://schemas.microsoft.com/office/drawing/2014/main" val="536809839"/>
                  </a:ext>
                </a:extLst>
              </a:tr>
              <a:tr h="370840">
                <a:tc>
                  <a:txBody>
                    <a:bodyPr/>
                    <a:lstStyle/>
                    <a:p>
                      <a:pPr algn="ctr"/>
                      <a:r>
                        <a:rPr lang="en-US" dirty="0"/>
                        <a:t>fictional</a:t>
                      </a:r>
                    </a:p>
                  </a:txBody>
                  <a:tcPr/>
                </a:tc>
                <a:tc>
                  <a:txBody>
                    <a:bodyPr/>
                    <a:lstStyle/>
                    <a:p>
                      <a:pPr algn="ctr"/>
                      <a:r>
                        <a:rPr lang="en-US" dirty="0"/>
                        <a:t>0.5</a:t>
                      </a:r>
                    </a:p>
                  </a:txBody>
                  <a:tcPr/>
                </a:tc>
                <a:tc>
                  <a:txBody>
                    <a:bodyPr/>
                    <a:lstStyle/>
                    <a:p>
                      <a:pPr algn="ctr"/>
                      <a:r>
                        <a:rPr lang="en-US" dirty="0"/>
                        <a:t>0.3</a:t>
                      </a:r>
                    </a:p>
                  </a:txBody>
                  <a:tcPr/>
                </a:tc>
                <a:extLst>
                  <a:ext uri="{0D108BD9-81ED-4DB2-BD59-A6C34878D82A}">
                    <a16:rowId xmlns:a16="http://schemas.microsoft.com/office/drawing/2014/main" val="943940576"/>
                  </a:ext>
                </a:extLst>
              </a:tr>
              <a:tr h="370840">
                <a:tc>
                  <a:txBody>
                    <a:bodyPr/>
                    <a:lstStyle/>
                    <a:p>
                      <a:pPr algn="ctr"/>
                      <a:r>
                        <a:rPr lang="en-US" dirty="0"/>
                        <a:t>school</a:t>
                      </a:r>
                    </a:p>
                  </a:txBody>
                  <a:tcPr/>
                </a:tc>
                <a:tc>
                  <a:txBody>
                    <a:bodyPr/>
                    <a:lstStyle/>
                    <a:p>
                      <a:pPr algn="ctr"/>
                      <a:r>
                        <a:rPr lang="en-US" dirty="0"/>
                        <a:t>0.3</a:t>
                      </a:r>
                    </a:p>
                  </a:txBody>
                  <a:tcPr/>
                </a:tc>
                <a:tc>
                  <a:txBody>
                    <a:bodyPr/>
                    <a:lstStyle/>
                    <a:p>
                      <a:pPr algn="ctr"/>
                      <a:r>
                        <a:rPr lang="en-US" dirty="0"/>
                        <a:t>0</a:t>
                      </a:r>
                    </a:p>
                  </a:txBody>
                  <a:tcPr/>
                </a:tc>
                <a:extLst>
                  <a:ext uri="{0D108BD9-81ED-4DB2-BD59-A6C34878D82A}">
                    <a16:rowId xmlns:a16="http://schemas.microsoft.com/office/drawing/2014/main" val="593007300"/>
                  </a:ext>
                </a:extLst>
              </a:tr>
              <a:tr h="370840">
                <a:tc>
                  <a:txBody>
                    <a:bodyPr/>
                    <a:lstStyle/>
                    <a:p>
                      <a:pPr algn="ctr"/>
                      <a:r>
                        <a:rPr lang="en-US" dirty="0" err="1"/>
                        <a:t>rowling’s</a:t>
                      </a:r>
                      <a:endParaRPr lang="en-US" dirty="0"/>
                    </a:p>
                  </a:txBody>
                  <a:tcPr/>
                </a:tc>
                <a:tc>
                  <a:txBody>
                    <a:bodyPr/>
                    <a:lstStyle/>
                    <a:p>
                      <a:pPr algn="ctr"/>
                      <a:r>
                        <a:rPr lang="en-US" dirty="0"/>
                        <a:t>0.5</a:t>
                      </a:r>
                    </a:p>
                  </a:txBody>
                  <a:tcPr/>
                </a:tc>
                <a:tc>
                  <a:txBody>
                    <a:bodyPr/>
                    <a:lstStyle/>
                    <a:p>
                      <a:pPr algn="ctr"/>
                      <a:r>
                        <a:rPr lang="en-US" dirty="0"/>
                        <a:t>0</a:t>
                      </a:r>
                    </a:p>
                  </a:txBody>
                  <a:tcPr/>
                </a:tc>
                <a:extLst>
                  <a:ext uri="{0D108BD9-81ED-4DB2-BD59-A6C34878D82A}">
                    <a16:rowId xmlns:a16="http://schemas.microsoft.com/office/drawing/2014/main" val="414336034"/>
                  </a:ext>
                </a:extLst>
              </a:tr>
              <a:tr h="370840">
                <a:tc>
                  <a:txBody>
                    <a:bodyPr/>
                    <a:lstStyle/>
                    <a:p>
                      <a:pPr algn="ctr"/>
                      <a:r>
                        <a:rPr lang="en-US" dirty="0"/>
                        <a:t>harry</a:t>
                      </a:r>
                    </a:p>
                  </a:txBody>
                  <a:tcPr/>
                </a:tc>
                <a:tc>
                  <a:txBody>
                    <a:bodyPr/>
                    <a:lstStyle/>
                    <a:p>
                      <a:pPr algn="ctr"/>
                      <a:r>
                        <a:rPr lang="en-US" dirty="0"/>
                        <a:t>0.5</a:t>
                      </a:r>
                    </a:p>
                  </a:txBody>
                  <a:tcPr/>
                </a:tc>
                <a:tc>
                  <a:txBody>
                    <a:bodyPr/>
                    <a:lstStyle/>
                    <a:p>
                      <a:pPr algn="ctr"/>
                      <a:r>
                        <a:rPr lang="en-US" dirty="0"/>
                        <a:t>0</a:t>
                      </a:r>
                    </a:p>
                  </a:txBody>
                  <a:tcPr/>
                </a:tc>
                <a:extLst>
                  <a:ext uri="{0D108BD9-81ED-4DB2-BD59-A6C34878D82A}">
                    <a16:rowId xmlns:a16="http://schemas.microsoft.com/office/drawing/2014/main" val="1653905525"/>
                  </a:ext>
                </a:extLst>
              </a:tr>
              <a:tr h="370840">
                <a:tc>
                  <a:txBody>
                    <a:bodyPr/>
                    <a:lstStyle/>
                    <a:p>
                      <a:pPr algn="ctr"/>
                      <a:r>
                        <a:rPr lang="en-US" dirty="0"/>
                        <a:t>potter</a:t>
                      </a:r>
                    </a:p>
                  </a:txBody>
                  <a:tcPr/>
                </a:tc>
                <a:tc>
                  <a:txBody>
                    <a:bodyPr/>
                    <a:lstStyle/>
                    <a:p>
                      <a:pPr algn="ctr"/>
                      <a:r>
                        <a:rPr lang="en-US" dirty="0"/>
                        <a:t>0.5</a:t>
                      </a:r>
                    </a:p>
                  </a:txBody>
                  <a:tcPr/>
                </a:tc>
                <a:tc>
                  <a:txBody>
                    <a:bodyPr/>
                    <a:lstStyle/>
                    <a:p>
                      <a:pPr algn="ctr"/>
                      <a:r>
                        <a:rPr lang="en-US" dirty="0"/>
                        <a:t>0</a:t>
                      </a:r>
                    </a:p>
                  </a:txBody>
                  <a:tcPr/>
                </a:tc>
                <a:extLst>
                  <a:ext uri="{0D108BD9-81ED-4DB2-BD59-A6C34878D82A}">
                    <a16:rowId xmlns:a16="http://schemas.microsoft.com/office/drawing/2014/main" val="394146620"/>
                  </a:ext>
                </a:extLst>
              </a:tr>
              <a:tr h="370840">
                <a:tc>
                  <a:txBody>
                    <a:bodyPr/>
                    <a:lstStyle/>
                    <a:p>
                      <a:pPr algn="ctr"/>
                      <a:r>
                        <a:rPr lang="en-US" dirty="0"/>
                        <a:t>series</a:t>
                      </a:r>
                    </a:p>
                  </a:txBody>
                  <a:tcPr/>
                </a:tc>
                <a:tc>
                  <a:txBody>
                    <a:bodyPr/>
                    <a:lstStyle/>
                    <a:p>
                      <a:pPr algn="ctr"/>
                      <a:r>
                        <a:rPr lang="en-US" dirty="0"/>
                        <a:t>0.5</a:t>
                      </a:r>
                    </a:p>
                  </a:txBody>
                  <a:tcPr/>
                </a:tc>
                <a:tc>
                  <a:txBody>
                    <a:bodyPr/>
                    <a:lstStyle/>
                    <a:p>
                      <a:pPr algn="ctr"/>
                      <a:r>
                        <a:rPr lang="en-US" dirty="0"/>
                        <a:t>0</a:t>
                      </a:r>
                    </a:p>
                  </a:txBody>
                  <a:tcPr/>
                </a:tc>
                <a:extLst>
                  <a:ext uri="{0D108BD9-81ED-4DB2-BD59-A6C34878D82A}">
                    <a16:rowId xmlns:a16="http://schemas.microsoft.com/office/drawing/2014/main" val="910368083"/>
                  </a:ext>
                </a:extLst>
              </a:tr>
              <a:tr h="370840">
                <a:tc>
                  <a:txBody>
                    <a:bodyPr/>
                    <a:lstStyle/>
                    <a:p>
                      <a:pPr algn="ctr"/>
                      <a:r>
                        <a:rPr lang="en-US" dirty="0"/>
                        <a:t>house</a:t>
                      </a:r>
                    </a:p>
                  </a:txBody>
                  <a:tcPr/>
                </a:tc>
                <a:tc>
                  <a:txBody>
                    <a:bodyPr/>
                    <a:lstStyle/>
                    <a:p>
                      <a:pPr algn="ctr"/>
                      <a:r>
                        <a:rPr lang="en-US" dirty="0"/>
                        <a:t>0</a:t>
                      </a:r>
                    </a:p>
                  </a:txBody>
                  <a:tcPr/>
                </a:tc>
                <a:tc>
                  <a:txBody>
                    <a:bodyPr/>
                    <a:lstStyle/>
                    <a:p>
                      <a:pPr algn="ctr"/>
                      <a:r>
                        <a:rPr lang="en-US" dirty="0"/>
                        <a:t>0.3</a:t>
                      </a:r>
                    </a:p>
                  </a:txBody>
                  <a:tcPr/>
                </a:tc>
                <a:extLst>
                  <a:ext uri="{0D108BD9-81ED-4DB2-BD59-A6C34878D82A}">
                    <a16:rowId xmlns:a16="http://schemas.microsoft.com/office/drawing/2014/main" val="3814546656"/>
                  </a:ext>
                </a:extLst>
              </a:tr>
              <a:tr h="370840">
                <a:tc>
                  <a:txBody>
                    <a:bodyPr/>
                    <a:lstStyle/>
                    <a:p>
                      <a:pPr algn="ctr"/>
                      <a:r>
                        <a:rPr lang="en-US" dirty="0"/>
                        <a:t>featured</a:t>
                      </a:r>
                    </a:p>
                  </a:txBody>
                  <a:tcPr/>
                </a:tc>
                <a:tc>
                  <a:txBody>
                    <a:bodyPr/>
                    <a:lstStyle/>
                    <a:p>
                      <a:pPr algn="ctr"/>
                      <a:r>
                        <a:rPr lang="en-US" dirty="0"/>
                        <a:t>0</a:t>
                      </a:r>
                    </a:p>
                  </a:txBody>
                  <a:tcPr/>
                </a:tc>
                <a:tc>
                  <a:txBody>
                    <a:bodyPr/>
                    <a:lstStyle/>
                    <a:p>
                      <a:pPr algn="ctr"/>
                      <a:r>
                        <a:rPr lang="en-US" dirty="0"/>
                        <a:t>0.3</a:t>
                      </a:r>
                    </a:p>
                  </a:txBody>
                  <a:tcPr/>
                </a:tc>
                <a:extLst>
                  <a:ext uri="{0D108BD9-81ED-4DB2-BD59-A6C34878D82A}">
                    <a16:rowId xmlns:a16="http://schemas.microsoft.com/office/drawing/2014/main" val="1533754993"/>
                  </a:ext>
                </a:extLst>
              </a:tr>
              <a:tr h="370840">
                <a:tc>
                  <a:txBody>
                    <a:bodyPr/>
                    <a:lstStyle/>
                    <a:p>
                      <a:pPr algn="ctr"/>
                      <a:r>
                        <a:rPr lang="en-US" dirty="0"/>
                        <a:t>gothic</a:t>
                      </a:r>
                    </a:p>
                  </a:txBody>
                  <a:tcPr/>
                </a:tc>
                <a:tc>
                  <a:txBody>
                    <a:bodyPr/>
                    <a:lstStyle/>
                    <a:p>
                      <a:pPr algn="ctr"/>
                      <a:r>
                        <a:rPr lang="en-US" dirty="0"/>
                        <a:t>0</a:t>
                      </a:r>
                    </a:p>
                  </a:txBody>
                  <a:tcPr/>
                </a:tc>
                <a:tc>
                  <a:txBody>
                    <a:bodyPr/>
                    <a:lstStyle/>
                    <a:p>
                      <a:pPr algn="ctr"/>
                      <a:r>
                        <a:rPr lang="en-US" dirty="0"/>
                        <a:t>0.3</a:t>
                      </a:r>
                    </a:p>
                  </a:txBody>
                  <a:tcPr/>
                </a:tc>
                <a:extLst>
                  <a:ext uri="{0D108BD9-81ED-4DB2-BD59-A6C34878D82A}">
                    <a16:rowId xmlns:a16="http://schemas.microsoft.com/office/drawing/2014/main" val="2439478129"/>
                  </a:ext>
                </a:extLst>
              </a:tr>
            </a:tbl>
          </a:graphicData>
        </a:graphic>
      </p:graphicFrame>
    </p:spTree>
    <p:extLst>
      <p:ext uri="{BB962C8B-B14F-4D97-AF65-F5344CB8AC3E}">
        <p14:creationId xmlns:p14="http://schemas.microsoft.com/office/powerpoint/2010/main" val="3242221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BE4A-E7A5-644E-9911-B08924FC3B6E}"/>
              </a:ext>
            </a:extLst>
          </p:cNvPr>
          <p:cNvSpPr>
            <a:spLocks noGrp="1"/>
          </p:cNvSpPr>
          <p:nvPr>
            <p:ph type="title"/>
          </p:nvPr>
        </p:nvSpPr>
        <p:spPr>
          <a:xfrm>
            <a:off x="185060" y="127618"/>
            <a:ext cx="10930244" cy="964911"/>
          </a:xfrm>
        </p:spPr>
        <p:txBody>
          <a:bodyPr/>
          <a:lstStyle/>
          <a:p>
            <a:r>
              <a:rPr lang="en-US" dirty="0"/>
              <a:t>document classification: </a:t>
            </a:r>
            <a:r>
              <a:rPr lang="en-US" dirty="0" err="1"/>
              <a:t>idf</a:t>
            </a:r>
            <a:endParaRPr lang="en-US" dirty="0"/>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5E93F49B-537A-824C-B6CC-A09871B3AC55}"/>
                  </a:ext>
                </a:extLst>
              </p:cNvPr>
              <p:cNvSpPr>
                <a:spLocks noGrp="1"/>
              </p:cNvSpPr>
              <p:nvPr>
                <p:ph sz="half" idx="1"/>
              </p:nvPr>
            </p:nvSpPr>
            <p:spPr>
              <a:xfrm>
                <a:off x="291935" y="1092529"/>
                <a:ext cx="5727866" cy="5595052"/>
              </a:xfrm>
            </p:spPr>
            <p:txBody>
              <a:bodyPr>
                <a:normAutofit/>
              </a:bodyPr>
              <a:lstStyle/>
              <a:p>
                <a:pPr marL="0" indent="0">
                  <a:buNone/>
                </a:pPr>
                <a:r>
                  <a:rPr lang="en-US" dirty="0"/>
                  <a:t>Inverse document frequency (</a:t>
                </a:r>
                <a:r>
                  <a:rPr lang="en-US" dirty="0" err="1"/>
                  <a:t>idf</a:t>
                </a:r>
                <a:r>
                  <a:rPr lang="en-US" dirty="0"/>
                  <a:t>) is a discount weight, meant to reduce the importance of any word that’s used equally across all classes.  A typical definition is:</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𝑖𝑑𝑓</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10</m:t>
                              </m:r>
                            </m:sub>
                          </m:sSub>
                        </m:fName>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𝐷</m:t>
                                  </m:r>
                                </m:num>
                                <m:den>
                                  <m:r>
                                    <a:rPr lang="en-US" b="0" i="1" smtClean="0">
                                      <a:latin typeface="Cambria Math" panose="02040503050406030204" pitchFamily="18" charset="0"/>
                                    </a:rPr>
                                    <m:t>𝑑𝑓</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den>
                              </m:f>
                            </m:e>
                          </m:d>
                        </m:e>
                      </m:func>
                    </m:oMath>
                  </m:oMathPara>
                </a14:m>
                <a:endParaRPr lang="en-US" dirty="0"/>
              </a:p>
              <a:p>
                <a:pPr marL="0" indent="0">
                  <a:buNone/>
                </a:pPr>
                <a:r>
                  <a:rPr lang="en-US" dirty="0"/>
                  <a:t>...where </a:t>
                </a:r>
                <a14:m>
                  <m:oMath xmlns:m="http://schemas.openxmlformats.org/officeDocument/2006/math">
                    <m:r>
                      <a:rPr lang="en-US" i="1">
                        <a:latin typeface="Cambria Math" panose="02040503050406030204" pitchFamily="18" charset="0"/>
                      </a:rPr>
                      <m:t>𝐷</m:t>
                    </m:r>
                  </m:oMath>
                </a14:m>
                <a:r>
                  <a:rPr lang="en-US" dirty="0"/>
                  <a:t> is the number of document classes (2, in our example), and </a:t>
                </a:r>
                <a14:m>
                  <m:oMath xmlns:m="http://schemas.openxmlformats.org/officeDocument/2006/math">
                    <m:r>
                      <a:rPr lang="en-US" i="1">
                        <a:latin typeface="Cambria Math" panose="02040503050406030204" pitchFamily="18" charset="0"/>
                      </a:rPr>
                      <m:t>𝑑𝑓</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oMath>
                </a14:m>
                <a:r>
                  <a:rPr lang="en-US" dirty="0"/>
                  <a:t> is the number of documents in which the </a:t>
                </a:r>
                <a:r>
                  <a:rPr lang="en-US" dirty="0" err="1"/>
                  <a:t>i</a:t>
                </a:r>
                <a:r>
                  <a:rPr lang="en-US" baseline="30000" dirty="0" err="1"/>
                  <a:t>th</a:t>
                </a:r>
                <a:r>
                  <a:rPr lang="en-US" dirty="0"/>
                  <a:t> word appears.</a:t>
                </a:r>
              </a:p>
              <a:p>
                <a:pPr marL="0" indent="0">
                  <a:buNone/>
                </a:pPr>
                <a:endParaRPr lang="en-US" dirty="0"/>
              </a:p>
            </p:txBody>
          </p:sp>
        </mc:Choice>
        <mc:Fallback xmlns="">
          <p:sp>
            <p:nvSpPr>
              <p:cNvPr id="4" name="Content Placeholder 3">
                <a:extLst>
                  <a:ext uri="{FF2B5EF4-FFF2-40B4-BE49-F238E27FC236}">
                    <a16:creationId xmlns:a16="http://schemas.microsoft.com/office/drawing/2014/main" id="{5E93F49B-537A-824C-B6CC-A09871B3AC55}"/>
                  </a:ext>
                </a:extLst>
              </p:cNvPr>
              <p:cNvSpPr>
                <a:spLocks noGrp="1" noRot="1" noChangeAspect="1" noMove="1" noResize="1" noEditPoints="1" noAdjustHandles="1" noChangeArrowheads="1" noChangeShapeType="1" noTextEdit="1"/>
              </p:cNvSpPr>
              <p:nvPr>
                <p:ph sz="half" idx="1"/>
              </p:nvPr>
            </p:nvSpPr>
            <p:spPr>
              <a:xfrm>
                <a:off x="291935" y="1092529"/>
                <a:ext cx="5727866" cy="5595052"/>
              </a:xfrm>
              <a:blipFill>
                <a:blip r:embed="rId2"/>
                <a:stretch>
                  <a:fillRect l="-2212" t="-1810" r="-3319"/>
                </a:stretch>
              </a:blipFill>
            </p:spPr>
            <p:txBody>
              <a:bodyPr/>
              <a:lstStyle/>
              <a:p>
                <a:r>
                  <a:rPr lang="en-US">
                    <a:noFill/>
                  </a:rPr>
                  <a:t> </a:t>
                </a:r>
              </a:p>
            </p:txBody>
          </p:sp>
        </mc:Fallback>
      </mc:AlternateContent>
      <p:graphicFrame>
        <p:nvGraphicFramePr>
          <p:cNvPr id="8" name="Content Placeholder 5">
            <a:extLst>
              <a:ext uri="{FF2B5EF4-FFF2-40B4-BE49-F238E27FC236}">
                <a16:creationId xmlns:a16="http://schemas.microsoft.com/office/drawing/2014/main" id="{BDD85D97-554E-A548-9A64-498603CD4455}"/>
              </a:ext>
            </a:extLst>
          </p:cNvPr>
          <p:cNvGraphicFramePr>
            <a:graphicFrameLocks noGrp="1"/>
          </p:cNvGraphicFramePr>
          <p:nvPr>
            <p:ph sz="half" idx="2"/>
            <p:extLst>
              <p:ext uri="{D42A27DB-BD31-4B8C-83A1-F6EECF244321}">
                <p14:modId xmlns:p14="http://schemas.microsoft.com/office/powerpoint/2010/main" val="2188552728"/>
              </p:ext>
            </p:extLst>
          </p:nvPr>
        </p:nvGraphicFramePr>
        <p:xfrm>
          <a:off x="6364183" y="958728"/>
          <a:ext cx="5486400" cy="55626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1489596350"/>
                    </a:ext>
                  </a:extLst>
                </a:gridCol>
                <a:gridCol w="1828800">
                  <a:extLst>
                    <a:ext uri="{9D8B030D-6E8A-4147-A177-3AD203B41FA5}">
                      <a16:colId xmlns:a16="http://schemas.microsoft.com/office/drawing/2014/main" val="3920759424"/>
                    </a:ext>
                  </a:extLst>
                </a:gridCol>
                <a:gridCol w="1828800">
                  <a:extLst>
                    <a:ext uri="{9D8B030D-6E8A-4147-A177-3AD203B41FA5}">
                      <a16:colId xmlns:a16="http://schemas.microsoft.com/office/drawing/2014/main" val="710773003"/>
                    </a:ext>
                  </a:extLst>
                </a:gridCol>
              </a:tblGrid>
              <a:tr h="370840">
                <a:tc>
                  <a:txBody>
                    <a:bodyPr/>
                    <a:lstStyle/>
                    <a:p>
                      <a:pPr algn="ctr"/>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2">
                  <a:txBody>
                    <a:bodyPr/>
                    <a:lstStyle/>
                    <a:p>
                      <a:pPr algn="ctr"/>
                      <a:r>
                        <a:rPr lang="en-US" dirty="0"/>
                        <a:t>document class</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977012814"/>
                  </a:ext>
                </a:extLst>
              </a:tr>
              <a:tr h="370840">
                <a:tc>
                  <a:txBody>
                    <a:bodyPr/>
                    <a:lstStyle/>
                    <a:p>
                      <a:pPr algn="ctr"/>
                      <a:r>
                        <a:rPr lang="en-US" dirty="0">
                          <a:solidFill>
                            <a:schemeClr val="bg1"/>
                          </a:solidFill>
                        </a:rPr>
                        <a:t>term (</a:t>
                      </a:r>
                      <a:r>
                        <a:rPr lang="en-US" dirty="0" err="1">
                          <a:solidFill>
                            <a:schemeClr val="bg1"/>
                          </a:solidFill>
                        </a:rPr>
                        <a:t>idf</a:t>
                      </a:r>
                      <a:r>
                        <a:rPr lang="en-US" dirty="0">
                          <a:solidFill>
                            <a:schemeClr val="bg1"/>
                          </a:solidFill>
                        </a:rPr>
                        <a:t>)</a:t>
                      </a:r>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dirty="0">
                          <a:solidFill>
                            <a:schemeClr val="bg1"/>
                          </a:solidFill>
                        </a:rPr>
                        <a:t>Harry Potter</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dirty="0">
                          <a:solidFill>
                            <a:schemeClr val="bg1"/>
                          </a:solidFill>
                        </a:rPr>
                        <a:t>Dark Shadows</a:t>
                      </a:r>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792307546"/>
                  </a:ext>
                </a:extLst>
              </a:tr>
              <a:tr h="370840">
                <a:tc>
                  <a:txBody>
                    <a:bodyPr/>
                    <a:lstStyle/>
                    <a:p>
                      <a:pPr algn="ctr"/>
                      <a:r>
                        <a:rPr lang="en-US" dirty="0"/>
                        <a:t>a(0)</a:t>
                      </a:r>
                    </a:p>
                  </a:txBody>
                  <a:tcPr>
                    <a:lnT w="12700" cap="flat" cmpd="sng" algn="ctr">
                      <a:solidFill>
                        <a:schemeClr val="tx1"/>
                      </a:solidFill>
                      <a:prstDash val="solid"/>
                      <a:round/>
                      <a:headEnd type="none" w="med" len="med"/>
                      <a:tailEnd type="none" w="med" len="med"/>
                    </a:lnT>
                  </a:tcPr>
                </a:tc>
                <a:tc>
                  <a:txBody>
                    <a:bodyPr/>
                    <a:lstStyle/>
                    <a:p>
                      <a:pPr algn="ctr"/>
                      <a:r>
                        <a:rPr lang="en-US" dirty="0"/>
                        <a:t>0.5</a:t>
                      </a:r>
                    </a:p>
                  </a:txBody>
                  <a:tcPr>
                    <a:lnT w="12700" cap="flat" cmpd="sng" algn="ctr">
                      <a:solidFill>
                        <a:schemeClr val="tx1"/>
                      </a:solidFill>
                      <a:prstDash val="solid"/>
                      <a:round/>
                      <a:headEnd type="none" w="med" len="med"/>
                      <a:tailEnd type="none" w="med" len="med"/>
                    </a:lnT>
                  </a:tcPr>
                </a:tc>
                <a:tc>
                  <a:txBody>
                    <a:bodyPr/>
                    <a:lstStyle/>
                    <a:p>
                      <a:pPr algn="ctr"/>
                      <a:r>
                        <a:rPr lang="en-US" dirty="0"/>
                        <a:t>0.3</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46303001"/>
                  </a:ext>
                </a:extLst>
              </a:tr>
              <a:tr h="370840">
                <a:tc>
                  <a:txBody>
                    <a:bodyPr/>
                    <a:lstStyle/>
                    <a:p>
                      <a:pPr algn="ctr"/>
                      <a:r>
                        <a:rPr lang="en-US" dirty="0"/>
                        <a:t>of(0.3)</a:t>
                      </a:r>
                    </a:p>
                  </a:txBody>
                  <a:tcPr/>
                </a:tc>
                <a:tc>
                  <a:txBody>
                    <a:bodyPr/>
                    <a:lstStyle/>
                    <a:p>
                      <a:pPr algn="ctr"/>
                      <a:r>
                        <a:rPr lang="en-US" dirty="0"/>
                        <a:t>0.6</a:t>
                      </a:r>
                    </a:p>
                  </a:txBody>
                  <a:tcPr/>
                </a:tc>
                <a:tc>
                  <a:txBody>
                    <a:bodyPr/>
                    <a:lstStyle/>
                    <a:p>
                      <a:pPr algn="ctr"/>
                      <a:r>
                        <a:rPr lang="en-US" dirty="0"/>
                        <a:t>0</a:t>
                      </a:r>
                    </a:p>
                  </a:txBody>
                  <a:tcPr/>
                </a:tc>
                <a:extLst>
                  <a:ext uri="{0D108BD9-81ED-4DB2-BD59-A6C34878D82A}">
                    <a16:rowId xmlns:a16="http://schemas.microsoft.com/office/drawing/2014/main" val="2923939021"/>
                  </a:ext>
                </a:extLst>
              </a:tr>
              <a:tr h="370840">
                <a:tc>
                  <a:txBody>
                    <a:bodyPr/>
                    <a:lstStyle/>
                    <a:p>
                      <a:pPr algn="ctr"/>
                      <a:r>
                        <a:rPr lang="en-US" dirty="0"/>
                        <a:t>in(0)</a:t>
                      </a:r>
                    </a:p>
                  </a:txBody>
                  <a:tcPr/>
                </a:tc>
                <a:tc>
                  <a:txBody>
                    <a:bodyPr/>
                    <a:lstStyle/>
                    <a:p>
                      <a:pPr algn="ctr"/>
                      <a:r>
                        <a:rPr lang="en-US" dirty="0"/>
                        <a:t>0.5</a:t>
                      </a:r>
                    </a:p>
                  </a:txBody>
                  <a:tcPr/>
                </a:tc>
                <a:tc>
                  <a:txBody>
                    <a:bodyPr/>
                    <a:lstStyle/>
                    <a:p>
                      <a:pPr algn="ctr"/>
                      <a:r>
                        <a:rPr lang="en-US" dirty="0"/>
                        <a:t>0.5</a:t>
                      </a:r>
                    </a:p>
                  </a:txBody>
                  <a:tcPr/>
                </a:tc>
                <a:extLst>
                  <a:ext uri="{0D108BD9-81ED-4DB2-BD59-A6C34878D82A}">
                    <a16:rowId xmlns:a16="http://schemas.microsoft.com/office/drawing/2014/main" val="4137224759"/>
                  </a:ext>
                </a:extLst>
              </a:tr>
              <a:tr h="370840">
                <a:tc>
                  <a:txBody>
                    <a:bodyPr/>
                    <a:lstStyle/>
                    <a:p>
                      <a:pPr algn="ctr"/>
                      <a:r>
                        <a:rPr lang="en-US" dirty="0"/>
                        <a:t>is(0)</a:t>
                      </a:r>
                    </a:p>
                  </a:txBody>
                  <a:tcPr/>
                </a:tc>
                <a:tc>
                  <a:txBody>
                    <a:bodyPr/>
                    <a:lstStyle/>
                    <a:p>
                      <a:pPr algn="ctr"/>
                      <a:r>
                        <a:rPr lang="en-US" dirty="0"/>
                        <a:t>0.8</a:t>
                      </a:r>
                    </a:p>
                  </a:txBody>
                  <a:tcPr/>
                </a:tc>
                <a:tc>
                  <a:txBody>
                    <a:bodyPr/>
                    <a:lstStyle/>
                    <a:p>
                      <a:pPr algn="ctr"/>
                      <a:r>
                        <a:rPr lang="en-US" dirty="0"/>
                        <a:t>0.3</a:t>
                      </a:r>
                    </a:p>
                  </a:txBody>
                  <a:tcPr/>
                </a:tc>
                <a:extLst>
                  <a:ext uri="{0D108BD9-81ED-4DB2-BD59-A6C34878D82A}">
                    <a16:rowId xmlns:a16="http://schemas.microsoft.com/office/drawing/2014/main" val="536809839"/>
                  </a:ext>
                </a:extLst>
              </a:tr>
              <a:tr h="370840">
                <a:tc>
                  <a:txBody>
                    <a:bodyPr/>
                    <a:lstStyle/>
                    <a:p>
                      <a:pPr algn="ctr"/>
                      <a:r>
                        <a:rPr lang="en-US" dirty="0"/>
                        <a:t>fictional(0)</a:t>
                      </a:r>
                    </a:p>
                  </a:txBody>
                  <a:tcPr/>
                </a:tc>
                <a:tc>
                  <a:txBody>
                    <a:bodyPr/>
                    <a:lstStyle/>
                    <a:p>
                      <a:pPr algn="ctr"/>
                      <a:r>
                        <a:rPr lang="en-US" dirty="0"/>
                        <a:t>0.5</a:t>
                      </a:r>
                    </a:p>
                  </a:txBody>
                  <a:tcPr/>
                </a:tc>
                <a:tc>
                  <a:txBody>
                    <a:bodyPr/>
                    <a:lstStyle/>
                    <a:p>
                      <a:pPr algn="ctr"/>
                      <a:r>
                        <a:rPr lang="en-US" dirty="0"/>
                        <a:t>0.3</a:t>
                      </a:r>
                    </a:p>
                  </a:txBody>
                  <a:tcPr/>
                </a:tc>
                <a:extLst>
                  <a:ext uri="{0D108BD9-81ED-4DB2-BD59-A6C34878D82A}">
                    <a16:rowId xmlns:a16="http://schemas.microsoft.com/office/drawing/2014/main" val="943940576"/>
                  </a:ext>
                </a:extLst>
              </a:tr>
              <a:tr h="370840">
                <a:tc>
                  <a:txBody>
                    <a:bodyPr/>
                    <a:lstStyle/>
                    <a:p>
                      <a:pPr algn="ctr"/>
                      <a:r>
                        <a:rPr lang="en-US" dirty="0"/>
                        <a:t>school(0.3)</a:t>
                      </a:r>
                    </a:p>
                  </a:txBody>
                  <a:tcPr/>
                </a:tc>
                <a:tc>
                  <a:txBody>
                    <a:bodyPr/>
                    <a:lstStyle/>
                    <a:p>
                      <a:pPr algn="ctr"/>
                      <a:r>
                        <a:rPr lang="en-US" dirty="0"/>
                        <a:t>0.3</a:t>
                      </a:r>
                    </a:p>
                  </a:txBody>
                  <a:tcPr/>
                </a:tc>
                <a:tc>
                  <a:txBody>
                    <a:bodyPr/>
                    <a:lstStyle/>
                    <a:p>
                      <a:pPr algn="ctr"/>
                      <a:r>
                        <a:rPr lang="en-US" dirty="0"/>
                        <a:t>0</a:t>
                      </a:r>
                    </a:p>
                  </a:txBody>
                  <a:tcPr/>
                </a:tc>
                <a:extLst>
                  <a:ext uri="{0D108BD9-81ED-4DB2-BD59-A6C34878D82A}">
                    <a16:rowId xmlns:a16="http://schemas.microsoft.com/office/drawing/2014/main" val="593007300"/>
                  </a:ext>
                </a:extLst>
              </a:tr>
              <a:tr h="370840">
                <a:tc>
                  <a:txBody>
                    <a:bodyPr/>
                    <a:lstStyle/>
                    <a:p>
                      <a:pPr algn="ctr"/>
                      <a:r>
                        <a:rPr lang="en-US" dirty="0" err="1"/>
                        <a:t>rowling’s</a:t>
                      </a:r>
                      <a:r>
                        <a:rPr lang="en-US" dirty="0"/>
                        <a:t>(0.3)</a:t>
                      </a:r>
                    </a:p>
                  </a:txBody>
                  <a:tcPr/>
                </a:tc>
                <a:tc>
                  <a:txBody>
                    <a:bodyPr/>
                    <a:lstStyle/>
                    <a:p>
                      <a:pPr algn="ctr"/>
                      <a:r>
                        <a:rPr lang="en-US" dirty="0"/>
                        <a:t>0.5</a:t>
                      </a:r>
                    </a:p>
                  </a:txBody>
                  <a:tcPr/>
                </a:tc>
                <a:tc>
                  <a:txBody>
                    <a:bodyPr/>
                    <a:lstStyle/>
                    <a:p>
                      <a:pPr algn="ctr"/>
                      <a:r>
                        <a:rPr lang="en-US" dirty="0"/>
                        <a:t>0</a:t>
                      </a:r>
                    </a:p>
                  </a:txBody>
                  <a:tcPr/>
                </a:tc>
                <a:extLst>
                  <a:ext uri="{0D108BD9-81ED-4DB2-BD59-A6C34878D82A}">
                    <a16:rowId xmlns:a16="http://schemas.microsoft.com/office/drawing/2014/main" val="414336034"/>
                  </a:ext>
                </a:extLst>
              </a:tr>
              <a:tr h="370840">
                <a:tc>
                  <a:txBody>
                    <a:bodyPr/>
                    <a:lstStyle/>
                    <a:p>
                      <a:pPr algn="ctr"/>
                      <a:r>
                        <a:rPr lang="en-US" dirty="0"/>
                        <a:t>harry(0.3)</a:t>
                      </a:r>
                    </a:p>
                  </a:txBody>
                  <a:tcPr/>
                </a:tc>
                <a:tc>
                  <a:txBody>
                    <a:bodyPr/>
                    <a:lstStyle/>
                    <a:p>
                      <a:pPr algn="ctr"/>
                      <a:r>
                        <a:rPr lang="en-US" dirty="0"/>
                        <a:t>0.5</a:t>
                      </a:r>
                    </a:p>
                  </a:txBody>
                  <a:tcPr/>
                </a:tc>
                <a:tc>
                  <a:txBody>
                    <a:bodyPr/>
                    <a:lstStyle/>
                    <a:p>
                      <a:pPr algn="ctr"/>
                      <a:r>
                        <a:rPr lang="en-US" dirty="0"/>
                        <a:t>0</a:t>
                      </a:r>
                    </a:p>
                  </a:txBody>
                  <a:tcPr/>
                </a:tc>
                <a:extLst>
                  <a:ext uri="{0D108BD9-81ED-4DB2-BD59-A6C34878D82A}">
                    <a16:rowId xmlns:a16="http://schemas.microsoft.com/office/drawing/2014/main" val="1653905525"/>
                  </a:ext>
                </a:extLst>
              </a:tr>
              <a:tr h="370840">
                <a:tc>
                  <a:txBody>
                    <a:bodyPr/>
                    <a:lstStyle/>
                    <a:p>
                      <a:pPr algn="ctr"/>
                      <a:r>
                        <a:rPr lang="en-US" dirty="0"/>
                        <a:t>potter(0.3)</a:t>
                      </a:r>
                    </a:p>
                  </a:txBody>
                  <a:tcPr/>
                </a:tc>
                <a:tc>
                  <a:txBody>
                    <a:bodyPr/>
                    <a:lstStyle/>
                    <a:p>
                      <a:pPr algn="ctr"/>
                      <a:r>
                        <a:rPr lang="en-US" dirty="0"/>
                        <a:t>0.5</a:t>
                      </a:r>
                    </a:p>
                  </a:txBody>
                  <a:tcPr/>
                </a:tc>
                <a:tc>
                  <a:txBody>
                    <a:bodyPr/>
                    <a:lstStyle/>
                    <a:p>
                      <a:pPr algn="ctr"/>
                      <a:r>
                        <a:rPr lang="en-US" dirty="0"/>
                        <a:t>0</a:t>
                      </a:r>
                    </a:p>
                  </a:txBody>
                  <a:tcPr/>
                </a:tc>
                <a:extLst>
                  <a:ext uri="{0D108BD9-81ED-4DB2-BD59-A6C34878D82A}">
                    <a16:rowId xmlns:a16="http://schemas.microsoft.com/office/drawing/2014/main" val="394146620"/>
                  </a:ext>
                </a:extLst>
              </a:tr>
              <a:tr h="370840">
                <a:tc>
                  <a:txBody>
                    <a:bodyPr/>
                    <a:lstStyle/>
                    <a:p>
                      <a:pPr algn="ctr"/>
                      <a:r>
                        <a:rPr lang="en-US" dirty="0"/>
                        <a:t>series(0.3)</a:t>
                      </a:r>
                    </a:p>
                  </a:txBody>
                  <a:tcPr/>
                </a:tc>
                <a:tc>
                  <a:txBody>
                    <a:bodyPr/>
                    <a:lstStyle/>
                    <a:p>
                      <a:pPr algn="ctr"/>
                      <a:r>
                        <a:rPr lang="en-US" dirty="0"/>
                        <a:t>0.5</a:t>
                      </a:r>
                    </a:p>
                  </a:txBody>
                  <a:tcPr/>
                </a:tc>
                <a:tc>
                  <a:txBody>
                    <a:bodyPr/>
                    <a:lstStyle/>
                    <a:p>
                      <a:pPr algn="ctr"/>
                      <a:r>
                        <a:rPr lang="en-US" dirty="0"/>
                        <a:t>0</a:t>
                      </a:r>
                    </a:p>
                  </a:txBody>
                  <a:tcPr/>
                </a:tc>
                <a:extLst>
                  <a:ext uri="{0D108BD9-81ED-4DB2-BD59-A6C34878D82A}">
                    <a16:rowId xmlns:a16="http://schemas.microsoft.com/office/drawing/2014/main" val="910368083"/>
                  </a:ext>
                </a:extLst>
              </a:tr>
              <a:tr h="370840">
                <a:tc>
                  <a:txBody>
                    <a:bodyPr/>
                    <a:lstStyle/>
                    <a:p>
                      <a:pPr algn="ctr"/>
                      <a:r>
                        <a:rPr lang="en-US" dirty="0"/>
                        <a:t>house(0.3)</a:t>
                      </a:r>
                    </a:p>
                  </a:txBody>
                  <a:tcPr/>
                </a:tc>
                <a:tc>
                  <a:txBody>
                    <a:bodyPr/>
                    <a:lstStyle/>
                    <a:p>
                      <a:pPr algn="ctr"/>
                      <a:r>
                        <a:rPr lang="en-US" dirty="0"/>
                        <a:t>0</a:t>
                      </a:r>
                    </a:p>
                  </a:txBody>
                  <a:tcPr/>
                </a:tc>
                <a:tc>
                  <a:txBody>
                    <a:bodyPr/>
                    <a:lstStyle/>
                    <a:p>
                      <a:pPr algn="ctr"/>
                      <a:r>
                        <a:rPr lang="en-US" dirty="0"/>
                        <a:t>0.3</a:t>
                      </a:r>
                    </a:p>
                  </a:txBody>
                  <a:tcPr/>
                </a:tc>
                <a:extLst>
                  <a:ext uri="{0D108BD9-81ED-4DB2-BD59-A6C34878D82A}">
                    <a16:rowId xmlns:a16="http://schemas.microsoft.com/office/drawing/2014/main" val="3814546656"/>
                  </a:ext>
                </a:extLst>
              </a:tr>
              <a:tr h="370840">
                <a:tc>
                  <a:txBody>
                    <a:bodyPr/>
                    <a:lstStyle/>
                    <a:p>
                      <a:pPr algn="ctr"/>
                      <a:r>
                        <a:rPr lang="en-US" dirty="0"/>
                        <a:t>featured(0.3)</a:t>
                      </a:r>
                    </a:p>
                  </a:txBody>
                  <a:tcPr/>
                </a:tc>
                <a:tc>
                  <a:txBody>
                    <a:bodyPr/>
                    <a:lstStyle/>
                    <a:p>
                      <a:pPr algn="ctr"/>
                      <a:r>
                        <a:rPr lang="en-US" dirty="0"/>
                        <a:t>0</a:t>
                      </a:r>
                    </a:p>
                  </a:txBody>
                  <a:tcPr/>
                </a:tc>
                <a:tc>
                  <a:txBody>
                    <a:bodyPr/>
                    <a:lstStyle/>
                    <a:p>
                      <a:pPr algn="ctr"/>
                      <a:r>
                        <a:rPr lang="en-US" dirty="0"/>
                        <a:t>0.3</a:t>
                      </a:r>
                    </a:p>
                  </a:txBody>
                  <a:tcPr/>
                </a:tc>
                <a:extLst>
                  <a:ext uri="{0D108BD9-81ED-4DB2-BD59-A6C34878D82A}">
                    <a16:rowId xmlns:a16="http://schemas.microsoft.com/office/drawing/2014/main" val="1533754993"/>
                  </a:ext>
                </a:extLst>
              </a:tr>
              <a:tr h="370840">
                <a:tc>
                  <a:txBody>
                    <a:bodyPr/>
                    <a:lstStyle/>
                    <a:p>
                      <a:pPr algn="ctr"/>
                      <a:r>
                        <a:rPr lang="en-US" dirty="0"/>
                        <a:t>gothic(0.3)</a:t>
                      </a:r>
                    </a:p>
                  </a:txBody>
                  <a:tcPr/>
                </a:tc>
                <a:tc>
                  <a:txBody>
                    <a:bodyPr/>
                    <a:lstStyle/>
                    <a:p>
                      <a:pPr algn="ctr"/>
                      <a:r>
                        <a:rPr lang="en-US" dirty="0"/>
                        <a:t>0</a:t>
                      </a:r>
                    </a:p>
                  </a:txBody>
                  <a:tcPr/>
                </a:tc>
                <a:tc>
                  <a:txBody>
                    <a:bodyPr/>
                    <a:lstStyle/>
                    <a:p>
                      <a:pPr algn="ctr"/>
                      <a:r>
                        <a:rPr lang="en-US" dirty="0"/>
                        <a:t>0.3</a:t>
                      </a:r>
                    </a:p>
                  </a:txBody>
                  <a:tcPr/>
                </a:tc>
                <a:extLst>
                  <a:ext uri="{0D108BD9-81ED-4DB2-BD59-A6C34878D82A}">
                    <a16:rowId xmlns:a16="http://schemas.microsoft.com/office/drawing/2014/main" val="2439478129"/>
                  </a:ext>
                </a:extLst>
              </a:tr>
            </a:tbl>
          </a:graphicData>
        </a:graphic>
      </p:graphicFrame>
    </p:spTree>
    <p:extLst>
      <p:ext uri="{BB962C8B-B14F-4D97-AF65-F5344CB8AC3E}">
        <p14:creationId xmlns:p14="http://schemas.microsoft.com/office/powerpoint/2010/main" val="3614822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BE4A-E7A5-644E-9911-B08924FC3B6E}"/>
              </a:ext>
            </a:extLst>
          </p:cNvPr>
          <p:cNvSpPr>
            <a:spLocks noGrp="1"/>
          </p:cNvSpPr>
          <p:nvPr>
            <p:ph type="title"/>
          </p:nvPr>
        </p:nvSpPr>
        <p:spPr>
          <a:xfrm>
            <a:off x="185060" y="127618"/>
            <a:ext cx="10930244" cy="964911"/>
          </a:xfrm>
        </p:spPr>
        <p:txBody>
          <a:bodyPr/>
          <a:lstStyle/>
          <a:p>
            <a:r>
              <a:rPr lang="en-US" dirty="0"/>
              <a:t>document classification: </a:t>
            </a:r>
            <a:r>
              <a:rPr lang="en-US" dirty="0" err="1"/>
              <a:t>tf-idf</a:t>
            </a:r>
            <a:endParaRPr lang="en-US" dirty="0"/>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5E93F49B-537A-824C-B6CC-A09871B3AC55}"/>
                  </a:ext>
                </a:extLst>
              </p:cNvPr>
              <p:cNvSpPr>
                <a:spLocks noGrp="1"/>
              </p:cNvSpPr>
              <p:nvPr>
                <p:ph sz="half" idx="1"/>
              </p:nvPr>
            </p:nvSpPr>
            <p:spPr>
              <a:xfrm>
                <a:off x="291935" y="1092529"/>
                <a:ext cx="5727866" cy="5595052"/>
              </a:xfrm>
            </p:spPr>
            <p:txBody>
              <a:bodyPr>
                <a:normAutofit/>
              </a:bodyPr>
              <a:lstStyle/>
              <a:p>
                <a:pPr marL="0" indent="0">
                  <a:buNone/>
                </a:pPr>
                <a:r>
                  <a:rPr lang="en-US" dirty="0"/>
                  <a:t>With that definition, we get</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𝑡𝑓</m:t>
                      </m:r>
                      <m:r>
                        <a:rPr lang="en-US" sz="2400" b="0" i="1" smtClean="0">
                          <a:latin typeface="Cambria Math" panose="02040503050406030204" pitchFamily="18" charset="0"/>
                        </a:rPr>
                        <m:t>(</m:t>
                      </m:r>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𝑗</m:t>
                      </m:r>
                      <m:r>
                        <a:rPr lang="en-US" sz="2400" b="0" i="1" smtClean="0">
                          <a:latin typeface="Cambria Math" panose="02040503050406030204" pitchFamily="18" charset="0"/>
                        </a:rPr>
                        <m:t>)</m:t>
                      </m:r>
                      <m:r>
                        <a:rPr lang="en-US" sz="2400" b="0" i="1" smtClean="0">
                          <a:latin typeface="Cambria Math" panose="02040503050406030204" pitchFamily="18" charset="0"/>
                        </a:rPr>
                        <m:t>𝑖𝑑𝑓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𝑖</m:t>
                          </m:r>
                        </m:e>
                      </m:d>
                      <m:r>
                        <a:rPr lang="en-US" sz="2400" b="0" i="1" smtClean="0">
                          <a:latin typeface="Cambria Math" panose="02040503050406030204" pitchFamily="18" charset="0"/>
                        </a:rPr>
                        <m:t>=</m:t>
                      </m:r>
                      <m:func>
                        <m:funcPr>
                          <m:ctrlPr>
                            <a:rPr lang="en-US" sz="2400" i="1">
                              <a:latin typeface="Cambria Math" panose="02040503050406030204" pitchFamily="18" charset="0"/>
                            </a:rPr>
                          </m:ctrlPr>
                        </m:funcPr>
                        <m:fName>
                          <m:sSub>
                            <m:sSubPr>
                              <m:ctrlPr>
                                <a:rPr lang="en-US" sz="2400" i="1">
                                  <a:latin typeface="Cambria Math" panose="02040503050406030204" pitchFamily="18" charset="0"/>
                                </a:rPr>
                              </m:ctrlPr>
                            </m:sSubPr>
                            <m:e>
                              <m:r>
                                <m:rPr>
                                  <m:sty m:val="p"/>
                                </m:rPr>
                                <a:rPr lang="en-US" sz="2400">
                                  <a:latin typeface="Cambria Math" panose="02040503050406030204" pitchFamily="18" charset="0"/>
                                </a:rPr>
                                <m:t>log</m:t>
                              </m:r>
                            </m:e>
                            <m:sub>
                              <m:r>
                                <a:rPr lang="en-US" sz="2400" i="1">
                                  <a:latin typeface="Cambria Math" panose="02040503050406030204" pitchFamily="18" charset="0"/>
                                </a:rPr>
                                <m:t>10</m:t>
                              </m:r>
                            </m:sub>
                          </m:sSub>
                        </m:fName>
                        <m:e>
                          <m:d>
                            <m:dPr>
                              <m:ctrlPr>
                                <a:rPr lang="en-US" sz="2400" i="1">
                                  <a:latin typeface="Cambria Math" panose="02040503050406030204" pitchFamily="18" charset="0"/>
                                </a:rPr>
                              </m:ctrlPr>
                            </m:dPr>
                            <m:e>
                              <m:r>
                                <a:rPr lang="en-US" sz="2400" b="0" i="1" smtClean="0">
                                  <a:latin typeface="Cambria Math" panose="02040503050406030204" pitchFamily="18" charset="0"/>
                                </a:rPr>
                                <m:t>1+</m:t>
                              </m:r>
                              <m:r>
                                <m:rPr>
                                  <m:sty m:val="p"/>
                                </m:rPr>
                                <a:rPr lang="en-US" sz="2400" b="0" i="0" smtClean="0">
                                  <a:latin typeface="Cambria Math" panose="02040503050406030204" pitchFamily="18" charset="0"/>
                                </a:rPr>
                                <m:t>Count</m:t>
                              </m:r>
                              <m:r>
                                <a:rPr lang="en-US" sz="2400" b="0" i="1" smtClean="0">
                                  <a:latin typeface="Cambria Math" panose="02040503050406030204" pitchFamily="18" charset="0"/>
                                </a:rPr>
                                <m:t>(</m:t>
                              </m:r>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𝑗</m:t>
                              </m:r>
                              <m:r>
                                <a:rPr lang="en-US" sz="2400" b="0" i="1" smtClean="0">
                                  <a:latin typeface="Cambria Math" panose="02040503050406030204" pitchFamily="18" charset="0"/>
                                </a:rPr>
                                <m:t>)</m:t>
                              </m:r>
                            </m:e>
                          </m:d>
                        </m:e>
                      </m:func>
                      <m:func>
                        <m:funcPr>
                          <m:ctrlPr>
                            <a:rPr lang="en-US" sz="2400" b="0" i="1" smtClean="0">
                              <a:latin typeface="Cambria Math" panose="02040503050406030204" pitchFamily="18" charset="0"/>
                            </a:rPr>
                          </m:ctrlPr>
                        </m:funcPr>
                        <m:fName>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log</m:t>
                              </m:r>
                            </m:e>
                            <m:sub>
                              <m:r>
                                <a:rPr lang="en-US" sz="2400" b="0" i="1" smtClean="0">
                                  <a:latin typeface="Cambria Math" panose="02040503050406030204" pitchFamily="18" charset="0"/>
                                </a:rPr>
                                <m:t>10</m:t>
                              </m:r>
                            </m:sub>
                          </m:sSub>
                        </m:fName>
                        <m:e>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𝐷</m:t>
                                  </m:r>
                                </m:num>
                                <m:den>
                                  <m:r>
                                    <a:rPr lang="en-US" sz="2400" b="0" i="1" smtClean="0">
                                      <a:latin typeface="Cambria Math" panose="02040503050406030204" pitchFamily="18" charset="0"/>
                                    </a:rPr>
                                    <m:t>𝑑𝑓</m:t>
                                  </m:r>
                                  <m:r>
                                    <a:rPr lang="en-US" sz="2400" b="0" i="1" smtClean="0">
                                      <a:latin typeface="Cambria Math" panose="02040503050406030204" pitchFamily="18" charset="0"/>
                                    </a:rPr>
                                    <m:t>(</m:t>
                                  </m:r>
                                  <m:r>
                                    <a:rPr lang="en-US" sz="2400" b="0" i="1" smtClean="0">
                                      <a:latin typeface="Cambria Math" panose="02040503050406030204" pitchFamily="18" charset="0"/>
                                    </a:rPr>
                                    <m:t>𝑖</m:t>
                                  </m:r>
                                  <m:r>
                                    <a:rPr lang="en-US" sz="2400" b="0" i="1" smtClean="0">
                                      <a:latin typeface="Cambria Math" panose="02040503050406030204" pitchFamily="18" charset="0"/>
                                    </a:rPr>
                                    <m:t>)</m:t>
                                  </m:r>
                                </m:den>
                              </m:f>
                            </m:e>
                          </m:d>
                        </m:e>
                      </m:func>
                    </m:oMath>
                  </m:oMathPara>
                </a14:m>
                <a:endParaRPr lang="en-US" sz="2400" dirty="0"/>
              </a:p>
              <a:p>
                <a:pPr marL="0" indent="0">
                  <a:buNone/>
                </a:pPr>
                <a:r>
                  <a:rPr lang="en-US" dirty="0"/>
                  <a:t>…and the document class vectors are now</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acc>
                        <m:accPr>
                          <m:chr m:val="⃗"/>
                          <m:ctrlPr>
                            <a:rPr lang="en-US" sz="2400" i="1">
                              <a:latin typeface="Cambria Math" panose="02040503050406030204" pitchFamily="18" charset="0"/>
                            </a:rPr>
                          </m:ctrlPr>
                        </m:accPr>
                        <m:e>
                          <m:r>
                            <a:rPr lang="en-US" sz="2400" b="0" i="1" smtClean="0">
                              <a:latin typeface="Cambria Math" panose="02040503050406030204" pitchFamily="18" charset="0"/>
                            </a:rPr>
                            <m:t>𝑥</m:t>
                          </m:r>
                        </m:e>
                      </m:acc>
                      <m:r>
                        <a:rPr lang="en-US" sz="2400" i="1">
                          <a:latin typeface="Cambria Math" panose="02040503050406030204" pitchFamily="18" charset="0"/>
                        </a:rPr>
                        <m:t>(</m:t>
                      </m:r>
                      <m:r>
                        <a:rPr lang="en-US" sz="2400" i="1">
                          <a:latin typeface="Cambria Math" panose="02040503050406030204" pitchFamily="18" charset="0"/>
                        </a:rPr>
                        <m:t>𝑗</m:t>
                      </m:r>
                      <m:r>
                        <a:rPr lang="en-US" sz="2400" i="1">
                          <a:latin typeface="Cambria Math" panose="02040503050406030204" pitchFamily="18" charset="0"/>
                        </a:rPr>
                        <m:t>)=[</m:t>
                      </m:r>
                      <m:r>
                        <a:rPr lang="en-US" sz="2400" i="1">
                          <a:latin typeface="Cambria Math" panose="02040503050406030204" pitchFamily="18" charset="0"/>
                        </a:rPr>
                        <m:t>𝑡𝑓</m:t>
                      </m:r>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i="1">
                              <a:latin typeface="Cambria Math" panose="02040503050406030204" pitchFamily="18" charset="0"/>
                            </a:rPr>
                            <m:t>𝑗</m:t>
                          </m:r>
                        </m:e>
                      </m:d>
                      <m:r>
                        <a:rPr lang="en-US" sz="2400" b="0" i="1" smtClean="0">
                          <a:latin typeface="Cambria Math" panose="02040503050406030204" pitchFamily="18" charset="0"/>
                        </a:rPr>
                        <m:t>𝑖𝑑𝑓</m:t>
                      </m:r>
                      <m:r>
                        <a:rPr lang="en-US" sz="2400" b="0" i="1" smtClean="0">
                          <a:latin typeface="Cambria Math" panose="02040503050406030204" pitchFamily="18" charset="0"/>
                        </a:rPr>
                        <m:t>(1),…,</m:t>
                      </m:r>
                      <m:r>
                        <a:rPr lang="en-US" sz="2400" i="1">
                          <a:latin typeface="Cambria Math" panose="02040503050406030204" pitchFamily="18" charset="0"/>
                        </a:rPr>
                        <m:t>𝑡𝑓</m:t>
                      </m:r>
                      <m:d>
                        <m:dPr>
                          <m:ctrlPr>
                            <a:rPr lang="en-US" sz="2400" i="1">
                              <a:latin typeface="Cambria Math" panose="02040503050406030204" pitchFamily="18" charset="0"/>
                            </a:rPr>
                          </m:ctrlPr>
                        </m:dPr>
                        <m:e>
                          <m:r>
                            <a:rPr lang="en-US" sz="2400" i="1">
                              <a:latin typeface="Cambria Math" panose="02040503050406030204" pitchFamily="18" charset="0"/>
                            </a:rPr>
                            <m:t>𝑉</m:t>
                          </m:r>
                          <m:r>
                            <a:rPr lang="en-US" sz="2400" i="1">
                              <a:latin typeface="Cambria Math" panose="02040503050406030204" pitchFamily="18" charset="0"/>
                            </a:rPr>
                            <m:t>,</m:t>
                          </m:r>
                          <m:r>
                            <a:rPr lang="en-US" sz="2400" i="1">
                              <a:latin typeface="Cambria Math" panose="02040503050406030204" pitchFamily="18" charset="0"/>
                            </a:rPr>
                            <m:t>𝑗</m:t>
                          </m:r>
                        </m:e>
                      </m:d>
                      <m:r>
                        <a:rPr lang="en-US" sz="2400" b="0" i="1" smtClean="0">
                          <a:latin typeface="Cambria Math" panose="02040503050406030204" pitchFamily="18" charset="0"/>
                        </a:rPr>
                        <m:t>𝑖𝑑𝑓</m:t>
                      </m:r>
                      <m:r>
                        <a:rPr lang="en-US" sz="2400" b="0" i="1" smtClean="0">
                          <a:latin typeface="Cambria Math" panose="02040503050406030204" pitchFamily="18" charset="0"/>
                        </a:rPr>
                        <m:t>(</m:t>
                      </m:r>
                      <m:r>
                        <a:rPr lang="en-US" sz="2400" b="0" i="1" smtClean="0">
                          <a:latin typeface="Cambria Math" panose="02040503050406030204" pitchFamily="18" charset="0"/>
                        </a:rPr>
                        <m:t>𝑉</m:t>
                      </m:r>
                      <m:r>
                        <a:rPr lang="en-US" sz="2400" b="0" i="1" smtClean="0">
                          <a:latin typeface="Cambria Math" panose="02040503050406030204" pitchFamily="18" charset="0"/>
                        </a:rPr>
                        <m:t>)]</m:t>
                      </m:r>
                    </m:oMath>
                  </m:oMathPara>
                </a14:m>
                <a:endParaRPr lang="en-US" sz="2400" dirty="0"/>
              </a:p>
              <a:p>
                <a:pPr marL="0" indent="0">
                  <a:buNone/>
                </a:pPr>
                <a:endParaRPr lang="en-US" dirty="0"/>
              </a:p>
              <a:p>
                <a:pPr marL="0" indent="0">
                  <a:buNone/>
                </a:pPr>
                <a:endParaRPr lang="en-US" dirty="0"/>
              </a:p>
            </p:txBody>
          </p:sp>
        </mc:Choice>
        <mc:Fallback xmlns="">
          <p:sp>
            <p:nvSpPr>
              <p:cNvPr id="4" name="Content Placeholder 3">
                <a:extLst>
                  <a:ext uri="{FF2B5EF4-FFF2-40B4-BE49-F238E27FC236}">
                    <a16:creationId xmlns:a16="http://schemas.microsoft.com/office/drawing/2014/main" id="{5E93F49B-537A-824C-B6CC-A09871B3AC55}"/>
                  </a:ext>
                </a:extLst>
              </p:cNvPr>
              <p:cNvSpPr>
                <a:spLocks noGrp="1" noRot="1" noChangeAspect="1" noMove="1" noResize="1" noEditPoints="1" noAdjustHandles="1" noChangeArrowheads="1" noChangeShapeType="1" noTextEdit="1"/>
              </p:cNvSpPr>
              <p:nvPr>
                <p:ph sz="half" idx="1"/>
              </p:nvPr>
            </p:nvSpPr>
            <p:spPr>
              <a:xfrm>
                <a:off x="291935" y="1092529"/>
                <a:ext cx="5727866" cy="5595052"/>
              </a:xfrm>
              <a:blipFill>
                <a:blip r:embed="rId2"/>
                <a:stretch>
                  <a:fillRect l="-2212" t="-1810"/>
                </a:stretch>
              </a:blipFill>
            </p:spPr>
            <p:txBody>
              <a:bodyPr/>
              <a:lstStyle/>
              <a:p>
                <a:r>
                  <a:rPr lang="en-US">
                    <a:noFill/>
                  </a:rPr>
                  <a:t> </a:t>
                </a:r>
              </a:p>
            </p:txBody>
          </p:sp>
        </mc:Fallback>
      </mc:AlternateContent>
      <p:graphicFrame>
        <p:nvGraphicFramePr>
          <p:cNvPr id="7" name="Content Placeholder 5">
            <a:extLst>
              <a:ext uri="{FF2B5EF4-FFF2-40B4-BE49-F238E27FC236}">
                <a16:creationId xmlns:a16="http://schemas.microsoft.com/office/drawing/2014/main" id="{CCE8DA1A-D665-234A-B0C1-D52E051D7C49}"/>
              </a:ext>
            </a:extLst>
          </p:cNvPr>
          <p:cNvGraphicFramePr>
            <a:graphicFrameLocks noGrp="1"/>
          </p:cNvGraphicFramePr>
          <p:nvPr>
            <p:ph sz="half" idx="2"/>
            <p:extLst>
              <p:ext uri="{D42A27DB-BD31-4B8C-83A1-F6EECF244321}">
                <p14:modId xmlns:p14="http://schemas.microsoft.com/office/powerpoint/2010/main" val="4239440740"/>
              </p:ext>
            </p:extLst>
          </p:nvPr>
        </p:nvGraphicFramePr>
        <p:xfrm>
          <a:off x="6364183" y="958728"/>
          <a:ext cx="5486400" cy="55626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1489596350"/>
                    </a:ext>
                  </a:extLst>
                </a:gridCol>
                <a:gridCol w="1828800">
                  <a:extLst>
                    <a:ext uri="{9D8B030D-6E8A-4147-A177-3AD203B41FA5}">
                      <a16:colId xmlns:a16="http://schemas.microsoft.com/office/drawing/2014/main" val="3920759424"/>
                    </a:ext>
                  </a:extLst>
                </a:gridCol>
                <a:gridCol w="1828800">
                  <a:extLst>
                    <a:ext uri="{9D8B030D-6E8A-4147-A177-3AD203B41FA5}">
                      <a16:colId xmlns:a16="http://schemas.microsoft.com/office/drawing/2014/main" val="710773003"/>
                    </a:ext>
                  </a:extLst>
                </a:gridCol>
              </a:tblGrid>
              <a:tr h="370840">
                <a:tc>
                  <a:txBody>
                    <a:bodyPr/>
                    <a:lstStyle/>
                    <a:p>
                      <a:pPr algn="ctr"/>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2">
                  <a:txBody>
                    <a:bodyPr/>
                    <a:lstStyle/>
                    <a:p>
                      <a:pPr algn="ctr"/>
                      <a:r>
                        <a:rPr lang="en-US" dirty="0"/>
                        <a:t>document class</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977012814"/>
                  </a:ext>
                </a:extLst>
              </a:tr>
              <a:tr h="370840">
                <a:tc>
                  <a:txBody>
                    <a:bodyPr/>
                    <a:lstStyle/>
                    <a:p>
                      <a:pPr algn="ctr"/>
                      <a:r>
                        <a:rPr lang="en-US" dirty="0">
                          <a:solidFill>
                            <a:schemeClr val="bg1"/>
                          </a:solidFill>
                        </a:rPr>
                        <a:t>term (</a:t>
                      </a:r>
                      <a:r>
                        <a:rPr lang="en-US" dirty="0" err="1">
                          <a:solidFill>
                            <a:schemeClr val="bg1"/>
                          </a:solidFill>
                        </a:rPr>
                        <a:t>idf</a:t>
                      </a:r>
                      <a:r>
                        <a:rPr lang="en-US" dirty="0">
                          <a:solidFill>
                            <a:schemeClr val="bg1"/>
                          </a:solidFill>
                        </a:rPr>
                        <a:t>)</a:t>
                      </a:r>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dirty="0">
                          <a:solidFill>
                            <a:schemeClr val="bg1"/>
                          </a:solidFill>
                        </a:rPr>
                        <a:t>Harry Potter</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dirty="0">
                          <a:solidFill>
                            <a:schemeClr val="bg1"/>
                          </a:solidFill>
                        </a:rPr>
                        <a:t>Dark Shadows</a:t>
                      </a:r>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792307546"/>
                  </a:ext>
                </a:extLst>
              </a:tr>
              <a:tr h="370840">
                <a:tc>
                  <a:txBody>
                    <a:bodyPr/>
                    <a:lstStyle/>
                    <a:p>
                      <a:pPr algn="ctr"/>
                      <a:r>
                        <a:rPr lang="en-US" dirty="0"/>
                        <a:t>a(0)</a:t>
                      </a:r>
                    </a:p>
                  </a:txBody>
                  <a:tcPr>
                    <a:lnT w="12700" cap="flat" cmpd="sng" algn="ctr">
                      <a:solidFill>
                        <a:schemeClr val="tx1"/>
                      </a:solidFill>
                      <a:prstDash val="solid"/>
                      <a:round/>
                      <a:headEnd type="none" w="med" len="med"/>
                      <a:tailEnd type="none" w="med" len="med"/>
                    </a:lnT>
                  </a:tcPr>
                </a:tc>
                <a:tc>
                  <a:txBody>
                    <a:bodyPr/>
                    <a:lstStyle/>
                    <a:p>
                      <a:pPr algn="ctr"/>
                      <a:r>
                        <a:rPr lang="en-US" dirty="0"/>
                        <a:t>0</a:t>
                      </a:r>
                    </a:p>
                  </a:txBody>
                  <a:tcPr>
                    <a:lnT w="12700" cap="flat" cmpd="sng" algn="ctr">
                      <a:solidFill>
                        <a:schemeClr val="tx1"/>
                      </a:solidFill>
                      <a:prstDash val="solid"/>
                      <a:round/>
                      <a:headEnd type="none" w="med" len="med"/>
                      <a:tailEnd type="none" w="med" len="med"/>
                    </a:lnT>
                  </a:tcPr>
                </a:tc>
                <a:tc>
                  <a:txBody>
                    <a:bodyPr/>
                    <a:lstStyle/>
                    <a:p>
                      <a:pPr algn="ctr"/>
                      <a:r>
                        <a:rPr lang="en-US" dirty="0"/>
                        <a:t>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46303001"/>
                  </a:ext>
                </a:extLst>
              </a:tr>
              <a:tr h="370840">
                <a:tc>
                  <a:txBody>
                    <a:bodyPr/>
                    <a:lstStyle/>
                    <a:p>
                      <a:pPr algn="ctr"/>
                      <a:r>
                        <a:rPr lang="en-US" dirty="0"/>
                        <a:t>of(0.3)</a:t>
                      </a:r>
                    </a:p>
                  </a:txBody>
                  <a:tcPr/>
                </a:tc>
                <a:tc>
                  <a:txBody>
                    <a:bodyPr/>
                    <a:lstStyle/>
                    <a:p>
                      <a:pPr algn="ctr"/>
                      <a:r>
                        <a:rPr lang="en-US" dirty="0"/>
                        <a:t>0.18</a:t>
                      </a:r>
                    </a:p>
                  </a:txBody>
                  <a:tcPr/>
                </a:tc>
                <a:tc>
                  <a:txBody>
                    <a:bodyPr/>
                    <a:lstStyle/>
                    <a:p>
                      <a:pPr algn="ctr"/>
                      <a:r>
                        <a:rPr lang="en-US" dirty="0"/>
                        <a:t>0</a:t>
                      </a:r>
                    </a:p>
                  </a:txBody>
                  <a:tcPr/>
                </a:tc>
                <a:extLst>
                  <a:ext uri="{0D108BD9-81ED-4DB2-BD59-A6C34878D82A}">
                    <a16:rowId xmlns:a16="http://schemas.microsoft.com/office/drawing/2014/main" val="2923939021"/>
                  </a:ext>
                </a:extLst>
              </a:tr>
              <a:tr h="370840">
                <a:tc>
                  <a:txBody>
                    <a:bodyPr/>
                    <a:lstStyle/>
                    <a:p>
                      <a:pPr algn="ctr"/>
                      <a:r>
                        <a:rPr lang="en-US" dirty="0"/>
                        <a:t>in(0)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4137224759"/>
                  </a:ext>
                </a:extLst>
              </a:tr>
              <a:tr h="370840">
                <a:tc>
                  <a:txBody>
                    <a:bodyPr/>
                    <a:lstStyle/>
                    <a:p>
                      <a:pPr algn="ctr"/>
                      <a:r>
                        <a:rPr lang="en-US" dirty="0"/>
                        <a:t>is(0)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536809839"/>
                  </a:ext>
                </a:extLst>
              </a:tr>
              <a:tr h="370840">
                <a:tc>
                  <a:txBody>
                    <a:bodyPr/>
                    <a:lstStyle/>
                    <a:p>
                      <a:pPr algn="ctr"/>
                      <a:r>
                        <a:rPr lang="en-US" dirty="0"/>
                        <a:t>fictional(0)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943940576"/>
                  </a:ext>
                </a:extLst>
              </a:tr>
              <a:tr h="370840">
                <a:tc>
                  <a:txBody>
                    <a:bodyPr/>
                    <a:lstStyle/>
                    <a:p>
                      <a:pPr algn="ctr"/>
                      <a:r>
                        <a:rPr lang="en-US" dirty="0"/>
                        <a:t>school(0.3)</a:t>
                      </a:r>
                    </a:p>
                  </a:txBody>
                  <a:tcPr/>
                </a:tc>
                <a:tc>
                  <a:txBody>
                    <a:bodyPr/>
                    <a:lstStyle/>
                    <a:p>
                      <a:pPr algn="ctr"/>
                      <a:r>
                        <a:rPr lang="en-US" dirty="0"/>
                        <a:t>0.09</a:t>
                      </a:r>
                    </a:p>
                  </a:txBody>
                  <a:tcPr/>
                </a:tc>
                <a:tc>
                  <a:txBody>
                    <a:bodyPr/>
                    <a:lstStyle/>
                    <a:p>
                      <a:pPr algn="ctr"/>
                      <a:r>
                        <a:rPr lang="en-US" dirty="0"/>
                        <a:t>0</a:t>
                      </a:r>
                    </a:p>
                  </a:txBody>
                  <a:tcPr/>
                </a:tc>
                <a:extLst>
                  <a:ext uri="{0D108BD9-81ED-4DB2-BD59-A6C34878D82A}">
                    <a16:rowId xmlns:a16="http://schemas.microsoft.com/office/drawing/2014/main" val="593007300"/>
                  </a:ext>
                </a:extLst>
              </a:tr>
              <a:tr h="370840">
                <a:tc>
                  <a:txBody>
                    <a:bodyPr/>
                    <a:lstStyle/>
                    <a:p>
                      <a:pPr algn="ctr"/>
                      <a:r>
                        <a:rPr lang="en-US" dirty="0" err="1"/>
                        <a:t>rowling’s</a:t>
                      </a:r>
                      <a:r>
                        <a:rPr lang="en-US" dirty="0"/>
                        <a:t>(0.3)</a:t>
                      </a:r>
                    </a:p>
                  </a:txBody>
                  <a:tcPr/>
                </a:tc>
                <a:tc>
                  <a:txBody>
                    <a:bodyPr/>
                    <a:lstStyle/>
                    <a:p>
                      <a:pPr algn="ctr"/>
                      <a:r>
                        <a:rPr lang="en-US" dirty="0"/>
                        <a:t>0.15</a:t>
                      </a:r>
                    </a:p>
                  </a:txBody>
                  <a:tcPr/>
                </a:tc>
                <a:tc>
                  <a:txBody>
                    <a:bodyPr/>
                    <a:lstStyle/>
                    <a:p>
                      <a:pPr algn="ctr"/>
                      <a:r>
                        <a:rPr lang="en-US" dirty="0"/>
                        <a:t>0</a:t>
                      </a:r>
                    </a:p>
                  </a:txBody>
                  <a:tcPr/>
                </a:tc>
                <a:extLst>
                  <a:ext uri="{0D108BD9-81ED-4DB2-BD59-A6C34878D82A}">
                    <a16:rowId xmlns:a16="http://schemas.microsoft.com/office/drawing/2014/main" val="414336034"/>
                  </a:ext>
                </a:extLst>
              </a:tr>
              <a:tr h="370840">
                <a:tc>
                  <a:txBody>
                    <a:bodyPr/>
                    <a:lstStyle/>
                    <a:p>
                      <a:pPr algn="ctr"/>
                      <a:r>
                        <a:rPr lang="en-US" dirty="0"/>
                        <a:t>harry(0.3)</a:t>
                      </a:r>
                    </a:p>
                  </a:txBody>
                  <a:tcPr/>
                </a:tc>
                <a:tc>
                  <a:txBody>
                    <a:bodyPr/>
                    <a:lstStyle/>
                    <a:p>
                      <a:pPr algn="ctr"/>
                      <a:r>
                        <a:rPr lang="en-US" dirty="0"/>
                        <a:t>0.15</a:t>
                      </a:r>
                    </a:p>
                  </a:txBody>
                  <a:tcPr/>
                </a:tc>
                <a:tc>
                  <a:txBody>
                    <a:bodyPr/>
                    <a:lstStyle/>
                    <a:p>
                      <a:pPr algn="ctr"/>
                      <a:r>
                        <a:rPr lang="en-US" dirty="0"/>
                        <a:t>0</a:t>
                      </a:r>
                    </a:p>
                  </a:txBody>
                  <a:tcPr/>
                </a:tc>
                <a:extLst>
                  <a:ext uri="{0D108BD9-81ED-4DB2-BD59-A6C34878D82A}">
                    <a16:rowId xmlns:a16="http://schemas.microsoft.com/office/drawing/2014/main" val="1653905525"/>
                  </a:ext>
                </a:extLst>
              </a:tr>
              <a:tr h="370840">
                <a:tc>
                  <a:txBody>
                    <a:bodyPr/>
                    <a:lstStyle/>
                    <a:p>
                      <a:pPr algn="ctr"/>
                      <a:r>
                        <a:rPr lang="en-US" dirty="0"/>
                        <a:t>potter(0.3)</a:t>
                      </a:r>
                    </a:p>
                  </a:txBody>
                  <a:tcPr/>
                </a:tc>
                <a:tc>
                  <a:txBody>
                    <a:bodyPr/>
                    <a:lstStyle/>
                    <a:p>
                      <a:pPr algn="ctr"/>
                      <a:r>
                        <a:rPr lang="en-US" dirty="0"/>
                        <a:t>0.15</a:t>
                      </a:r>
                    </a:p>
                  </a:txBody>
                  <a:tcPr/>
                </a:tc>
                <a:tc>
                  <a:txBody>
                    <a:bodyPr/>
                    <a:lstStyle/>
                    <a:p>
                      <a:pPr algn="ctr"/>
                      <a:r>
                        <a:rPr lang="en-US" dirty="0"/>
                        <a:t>0</a:t>
                      </a:r>
                    </a:p>
                  </a:txBody>
                  <a:tcPr/>
                </a:tc>
                <a:extLst>
                  <a:ext uri="{0D108BD9-81ED-4DB2-BD59-A6C34878D82A}">
                    <a16:rowId xmlns:a16="http://schemas.microsoft.com/office/drawing/2014/main" val="394146620"/>
                  </a:ext>
                </a:extLst>
              </a:tr>
              <a:tr h="370840">
                <a:tc>
                  <a:txBody>
                    <a:bodyPr/>
                    <a:lstStyle/>
                    <a:p>
                      <a:pPr algn="ctr"/>
                      <a:r>
                        <a:rPr lang="en-US" dirty="0"/>
                        <a:t>series(0.3)</a:t>
                      </a:r>
                    </a:p>
                  </a:txBody>
                  <a:tcPr/>
                </a:tc>
                <a:tc>
                  <a:txBody>
                    <a:bodyPr/>
                    <a:lstStyle/>
                    <a:p>
                      <a:pPr algn="ctr"/>
                      <a:r>
                        <a:rPr lang="en-US" dirty="0"/>
                        <a:t>0.15</a:t>
                      </a:r>
                    </a:p>
                  </a:txBody>
                  <a:tcPr/>
                </a:tc>
                <a:tc>
                  <a:txBody>
                    <a:bodyPr/>
                    <a:lstStyle/>
                    <a:p>
                      <a:pPr algn="ctr"/>
                      <a:r>
                        <a:rPr lang="en-US" dirty="0"/>
                        <a:t>0</a:t>
                      </a:r>
                    </a:p>
                  </a:txBody>
                  <a:tcPr/>
                </a:tc>
                <a:extLst>
                  <a:ext uri="{0D108BD9-81ED-4DB2-BD59-A6C34878D82A}">
                    <a16:rowId xmlns:a16="http://schemas.microsoft.com/office/drawing/2014/main" val="910368083"/>
                  </a:ext>
                </a:extLst>
              </a:tr>
              <a:tr h="370840">
                <a:tc>
                  <a:txBody>
                    <a:bodyPr/>
                    <a:lstStyle/>
                    <a:p>
                      <a:pPr algn="ctr"/>
                      <a:r>
                        <a:rPr lang="en-US" dirty="0"/>
                        <a:t>house(0.3)</a:t>
                      </a:r>
                    </a:p>
                  </a:txBody>
                  <a:tcPr/>
                </a:tc>
                <a:tc>
                  <a:txBody>
                    <a:bodyPr/>
                    <a:lstStyle/>
                    <a:p>
                      <a:pPr algn="ctr"/>
                      <a:r>
                        <a:rPr lang="en-US" dirty="0"/>
                        <a:t>0</a:t>
                      </a:r>
                    </a:p>
                  </a:txBody>
                  <a:tcPr/>
                </a:tc>
                <a:tc>
                  <a:txBody>
                    <a:bodyPr/>
                    <a:lstStyle/>
                    <a:p>
                      <a:pPr algn="ctr"/>
                      <a:r>
                        <a:rPr lang="en-US" dirty="0"/>
                        <a:t>0.09</a:t>
                      </a:r>
                    </a:p>
                  </a:txBody>
                  <a:tcPr/>
                </a:tc>
                <a:extLst>
                  <a:ext uri="{0D108BD9-81ED-4DB2-BD59-A6C34878D82A}">
                    <a16:rowId xmlns:a16="http://schemas.microsoft.com/office/drawing/2014/main" val="3814546656"/>
                  </a:ext>
                </a:extLst>
              </a:tr>
              <a:tr h="370840">
                <a:tc>
                  <a:txBody>
                    <a:bodyPr/>
                    <a:lstStyle/>
                    <a:p>
                      <a:pPr algn="ctr"/>
                      <a:r>
                        <a:rPr lang="en-US" dirty="0"/>
                        <a:t>featured(0.3)</a:t>
                      </a:r>
                    </a:p>
                  </a:txBody>
                  <a:tcPr/>
                </a:tc>
                <a:tc>
                  <a:txBody>
                    <a:bodyPr/>
                    <a:lstStyle/>
                    <a:p>
                      <a:pPr algn="ctr"/>
                      <a:r>
                        <a:rPr lang="en-US" dirty="0"/>
                        <a:t>0</a:t>
                      </a:r>
                    </a:p>
                  </a:txBody>
                  <a:tcPr/>
                </a:tc>
                <a:tc>
                  <a:txBody>
                    <a:bodyPr/>
                    <a:lstStyle/>
                    <a:p>
                      <a:pPr algn="ctr"/>
                      <a:r>
                        <a:rPr lang="en-US" dirty="0"/>
                        <a:t>0.09</a:t>
                      </a:r>
                    </a:p>
                  </a:txBody>
                  <a:tcPr/>
                </a:tc>
                <a:extLst>
                  <a:ext uri="{0D108BD9-81ED-4DB2-BD59-A6C34878D82A}">
                    <a16:rowId xmlns:a16="http://schemas.microsoft.com/office/drawing/2014/main" val="1533754993"/>
                  </a:ext>
                </a:extLst>
              </a:tr>
              <a:tr h="370840">
                <a:tc>
                  <a:txBody>
                    <a:bodyPr/>
                    <a:lstStyle/>
                    <a:p>
                      <a:pPr algn="ctr"/>
                      <a:r>
                        <a:rPr lang="en-US" dirty="0"/>
                        <a:t>gothic(0.3)</a:t>
                      </a:r>
                    </a:p>
                  </a:txBody>
                  <a:tcPr/>
                </a:tc>
                <a:tc>
                  <a:txBody>
                    <a:bodyPr/>
                    <a:lstStyle/>
                    <a:p>
                      <a:pPr algn="ctr"/>
                      <a:r>
                        <a:rPr lang="en-US" dirty="0"/>
                        <a:t>0</a:t>
                      </a:r>
                    </a:p>
                  </a:txBody>
                  <a:tcPr/>
                </a:tc>
                <a:tc>
                  <a:txBody>
                    <a:bodyPr/>
                    <a:lstStyle/>
                    <a:p>
                      <a:pPr algn="ctr"/>
                      <a:r>
                        <a:rPr lang="en-US" dirty="0"/>
                        <a:t>0.09</a:t>
                      </a:r>
                    </a:p>
                  </a:txBody>
                  <a:tcPr/>
                </a:tc>
                <a:extLst>
                  <a:ext uri="{0D108BD9-81ED-4DB2-BD59-A6C34878D82A}">
                    <a16:rowId xmlns:a16="http://schemas.microsoft.com/office/drawing/2014/main" val="2439478129"/>
                  </a:ext>
                </a:extLst>
              </a:tr>
            </a:tbl>
          </a:graphicData>
        </a:graphic>
      </p:graphicFrame>
    </p:spTree>
    <p:extLst>
      <p:ext uri="{BB962C8B-B14F-4D97-AF65-F5344CB8AC3E}">
        <p14:creationId xmlns:p14="http://schemas.microsoft.com/office/powerpoint/2010/main" val="38815889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BE4A-E7A5-644E-9911-B08924FC3B6E}"/>
              </a:ext>
            </a:extLst>
          </p:cNvPr>
          <p:cNvSpPr>
            <a:spLocks noGrp="1"/>
          </p:cNvSpPr>
          <p:nvPr>
            <p:ph type="title"/>
          </p:nvPr>
        </p:nvSpPr>
        <p:spPr>
          <a:xfrm>
            <a:off x="185060" y="127618"/>
            <a:ext cx="10930244" cy="964911"/>
          </a:xfrm>
        </p:spPr>
        <p:txBody>
          <a:bodyPr/>
          <a:lstStyle/>
          <a:p>
            <a:r>
              <a:rPr lang="en-US" dirty="0"/>
              <a:t>document classification: </a:t>
            </a:r>
            <a:r>
              <a:rPr lang="en-US" dirty="0" err="1"/>
              <a:t>tf-idf</a:t>
            </a:r>
            <a:endParaRPr lang="en-US" dirty="0"/>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5E93F49B-537A-824C-B6CC-A09871B3AC55}"/>
                  </a:ext>
                </a:extLst>
              </p:cNvPr>
              <p:cNvSpPr>
                <a:spLocks noGrp="1"/>
              </p:cNvSpPr>
              <p:nvPr>
                <p:ph sz="half" idx="1"/>
              </p:nvPr>
            </p:nvSpPr>
            <p:spPr>
              <a:xfrm>
                <a:off x="291935" y="1092529"/>
                <a:ext cx="5727866" cy="5595052"/>
              </a:xfrm>
            </p:spPr>
            <p:txBody>
              <a:bodyPr>
                <a:normAutofit fontScale="92500" lnSpcReduction="20000"/>
              </a:bodyPr>
              <a:lstStyle/>
              <a:p>
                <a:pPr marL="0" indent="0">
                  <a:buNone/>
                </a:pPr>
                <a:r>
                  <a:rPr lang="en-US" dirty="0"/>
                  <a:t>Remember, the original word counts in our query were:</a:t>
                </a:r>
              </a:p>
              <a:p>
                <a:pPr marL="0" indent="0" algn="ctr">
                  <a:buNone/>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𝑞</m:t>
                          </m:r>
                        </m:e>
                      </m:acc>
                      <m:r>
                        <a:rPr lang="en-US" i="1">
                          <a:latin typeface="Cambria Math" panose="02040503050406030204" pitchFamily="18" charset="0"/>
                        </a:rPr>
                        <m:t>=[0,</m:t>
                      </m:r>
                      <m:r>
                        <a:rPr lang="en-US" b="0" i="1" smtClean="0">
                          <a:latin typeface="Cambria Math" panose="02040503050406030204" pitchFamily="18" charset="0"/>
                        </a:rPr>
                        <m:t>1</m:t>
                      </m:r>
                      <m:r>
                        <a:rPr lang="en-US" i="1">
                          <a:latin typeface="Cambria Math" panose="02040503050406030204" pitchFamily="18" charset="0"/>
                        </a:rPr>
                        <m:t>,0,</m:t>
                      </m:r>
                      <m:r>
                        <a:rPr lang="en-US" b="0" i="1" smtClean="0">
                          <a:latin typeface="Cambria Math" panose="02040503050406030204" pitchFamily="18" charset="0"/>
                        </a:rPr>
                        <m:t>1</m:t>
                      </m:r>
                      <m:r>
                        <a:rPr lang="en-US" i="1">
                          <a:latin typeface="Cambria Math" panose="02040503050406030204" pitchFamily="18" charset="0"/>
                        </a:rPr>
                        <m:t>,0,0,0,0,0,0,0,0,</m:t>
                      </m:r>
                      <m:r>
                        <a:rPr lang="en-US" b="0" i="1" smtClean="0">
                          <a:latin typeface="Cambria Math" panose="02040503050406030204" pitchFamily="18" charset="0"/>
                        </a:rPr>
                        <m:t>1</m:t>
                      </m:r>
                      <m:r>
                        <a:rPr lang="en-US" i="1">
                          <a:latin typeface="Cambria Math" panose="02040503050406030204" pitchFamily="18" charset="0"/>
                        </a:rPr>
                        <m:t>]</m:t>
                      </m:r>
                    </m:oMath>
                  </m:oMathPara>
                </a14:m>
                <a:endParaRPr lang="en-US" dirty="0"/>
              </a:p>
              <a:p>
                <a:pPr marL="0" indent="0">
                  <a:buNone/>
                </a:pPr>
                <a:r>
                  <a:rPr lang="en-US" dirty="0"/>
                  <a:t>If we convert those into </a:t>
                </a:r>
                <a:r>
                  <a:rPr lang="en-US" dirty="0" err="1"/>
                  <a:t>tf-idf</a:t>
                </a:r>
                <a:r>
                  <a:rPr lang="en-US" dirty="0"/>
                  <a:t>, we get</a:t>
                </a:r>
              </a:p>
              <a:p>
                <a:pPr marL="0" indent="0">
                  <a:buNone/>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𝑞</m:t>
                          </m:r>
                        </m:e>
                      </m:acc>
                      <m:r>
                        <a:rPr lang="en-US" i="1">
                          <a:latin typeface="Cambria Math" panose="02040503050406030204" pitchFamily="18" charset="0"/>
                        </a:rPr>
                        <m:t>=[0,</m:t>
                      </m:r>
                      <m:r>
                        <a:rPr lang="en-US" b="0" i="1" smtClean="0">
                          <a:latin typeface="Cambria Math" panose="02040503050406030204" pitchFamily="18" charset="0"/>
                        </a:rPr>
                        <m:t>0.09</m:t>
                      </m:r>
                      <m:r>
                        <a:rPr lang="en-US" i="1">
                          <a:latin typeface="Cambria Math" panose="02040503050406030204" pitchFamily="18" charset="0"/>
                        </a:rPr>
                        <m:t>,0,</m:t>
                      </m:r>
                      <m:r>
                        <a:rPr lang="en-US" b="0" i="1" smtClean="0">
                          <a:latin typeface="Cambria Math" panose="02040503050406030204" pitchFamily="18" charset="0"/>
                        </a:rPr>
                        <m:t>0</m:t>
                      </m:r>
                      <m:r>
                        <a:rPr lang="en-US" i="1">
                          <a:latin typeface="Cambria Math" panose="02040503050406030204" pitchFamily="18" charset="0"/>
                        </a:rPr>
                        <m:t>,0,0,0,0,0,0,0,0,</m:t>
                      </m:r>
                      <m:r>
                        <a:rPr lang="en-US" b="0" i="1" smtClean="0">
                          <a:latin typeface="Cambria Math" panose="02040503050406030204" pitchFamily="18" charset="0"/>
                        </a:rPr>
                        <m:t>0.09</m:t>
                      </m:r>
                      <m:r>
                        <a:rPr lang="en-US" i="1">
                          <a:latin typeface="Cambria Math" panose="02040503050406030204" pitchFamily="18" charset="0"/>
                        </a:rPr>
                        <m:t>]</m:t>
                      </m:r>
                    </m:oMath>
                  </m:oMathPara>
                </a14:m>
                <a:endParaRPr lang="en-US" dirty="0"/>
              </a:p>
              <a:p>
                <a:pPr marL="0" indent="0">
                  <a:buNone/>
                </a:pPr>
                <a:r>
                  <a:rPr lang="en-US" dirty="0"/>
                  <a:t>Then</a:t>
                </a:r>
              </a:p>
              <a:p>
                <a:pPr marL="0" indent="0" algn="ctr">
                  <a:buNone/>
                </a:pPr>
                <a:endParaRPr lang="en-US" dirty="0"/>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acc>
                            <m:accPr>
                              <m:chr m:val="⃗"/>
                              <m:ctrlPr>
                                <a:rPr lang="en-US" i="1">
                                  <a:latin typeface="Cambria Math" panose="02040503050406030204" pitchFamily="18" charset="0"/>
                                </a:rPr>
                              </m:ctrlPr>
                            </m:accPr>
                            <m:e>
                              <m:r>
                                <a:rPr lang="en-US" i="1">
                                  <a:latin typeface="Cambria Math" panose="02040503050406030204" pitchFamily="18" charset="0"/>
                                </a:rPr>
                                <m:t>𝑞</m:t>
                              </m:r>
                            </m:e>
                          </m:acc>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𝑥</m:t>
                              </m:r>
                            </m:e>
                          </m:acc>
                          <m:d>
                            <m:dPr>
                              <m:ctrlPr>
                                <a:rPr lang="en-US" i="1">
                                  <a:latin typeface="Cambria Math" panose="02040503050406030204" pitchFamily="18" charset="0"/>
                                </a:rPr>
                              </m:ctrlPr>
                            </m:dPr>
                            <m:e>
                              <m:r>
                                <m:rPr>
                                  <m:sty m:val="p"/>
                                </m:rPr>
                                <a:rPr lang="en-US">
                                  <a:latin typeface="Cambria Math" panose="02040503050406030204" pitchFamily="18" charset="0"/>
                                </a:rPr>
                                <m:t>HP</m:t>
                              </m:r>
                            </m:e>
                          </m:d>
                        </m:num>
                        <m:den>
                          <m:d>
                            <m:dPr>
                              <m:begChr m:val="|"/>
                              <m:endChr m:val="|"/>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𝑞</m:t>
                                  </m:r>
                                </m:e>
                              </m:acc>
                            </m:e>
                          </m:d>
                          <m:d>
                            <m:dPr>
                              <m:begChr m:val="|"/>
                              <m:endChr m:val="|"/>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𝑑</m:t>
                                  </m:r>
                                </m:e>
                              </m:acc>
                              <m:d>
                                <m:dPr>
                                  <m:ctrlPr>
                                    <a:rPr lang="en-US" i="1">
                                      <a:latin typeface="Cambria Math" panose="02040503050406030204" pitchFamily="18" charset="0"/>
                                    </a:rPr>
                                  </m:ctrlPr>
                                </m:dPr>
                                <m:e>
                                  <m:r>
                                    <m:rPr>
                                      <m:sty m:val="p"/>
                                    </m:rPr>
                                    <a:rPr lang="en-US">
                                      <a:latin typeface="Cambria Math" panose="02040503050406030204" pitchFamily="18" charset="0"/>
                                    </a:rPr>
                                    <m:t>HP</m:t>
                                  </m:r>
                                </m:e>
                              </m:d>
                            </m:e>
                          </m:d>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0.</m:t>
                          </m:r>
                          <m:r>
                            <a:rPr lang="en-US" b="0" i="1" smtClean="0">
                              <a:latin typeface="Cambria Math" panose="02040503050406030204" pitchFamily="18" charset="0"/>
                            </a:rPr>
                            <m:t>0162</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r>
                            <a:rPr lang="en-US" i="1">
                              <a:latin typeface="Cambria Math" panose="02040503050406030204" pitchFamily="18" charset="0"/>
                              <a:ea typeface="Cambria Math" panose="02040503050406030204" pitchFamily="18" charset="0"/>
                            </a:rPr>
                            <m:t>+0</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0.</m:t>
                              </m:r>
                              <m:r>
                                <a:rPr lang="en-US" b="0" i="1" smtClean="0">
                                  <a:latin typeface="Cambria Math" panose="02040503050406030204" pitchFamily="18" charset="0"/>
                                </a:rPr>
                                <m:t>0162</m:t>
                              </m:r>
                            </m:e>
                          </m:rad>
                          <m:rad>
                            <m:radPr>
                              <m:degHide m:val="on"/>
                              <m:ctrlPr>
                                <a:rPr lang="en-US" i="1">
                                  <a:latin typeface="Cambria Math" panose="02040503050406030204" pitchFamily="18" charset="0"/>
                                </a:rPr>
                              </m:ctrlPr>
                            </m:radPr>
                            <m:deg/>
                            <m:e>
                              <m:r>
                                <a:rPr lang="en-US" b="0" i="1" smtClean="0">
                                  <a:latin typeface="Cambria Math" panose="02040503050406030204" pitchFamily="18" charset="0"/>
                                </a:rPr>
                                <m:t>0.1305</m:t>
                              </m:r>
                            </m:e>
                          </m:rad>
                        </m:den>
                      </m:f>
                      <m:r>
                        <a:rPr lang="en-US" i="1">
                          <a:latin typeface="Cambria Math" panose="02040503050406030204" pitchFamily="18" charset="0"/>
                        </a:rPr>
                        <m:t>=0.</m:t>
                      </m:r>
                      <m:r>
                        <a:rPr lang="en-US" b="0" i="1" smtClean="0">
                          <a:latin typeface="Cambria Math" panose="02040503050406030204" pitchFamily="18" charset="0"/>
                        </a:rPr>
                        <m:t>35</m:t>
                      </m:r>
                    </m:oMath>
                  </m:oMathPara>
                </a14:m>
                <a:endParaRPr lang="en-US" i="1" dirty="0">
                  <a:latin typeface="Cambria Math" panose="02040503050406030204" pitchFamily="18" charset="0"/>
                </a:endParaRPr>
              </a:p>
              <a:p>
                <a:pPr marL="0" indent="0">
                  <a:buNone/>
                </a:pPr>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acc>
                            <m:accPr>
                              <m:chr m:val="⃗"/>
                              <m:ctrlPr>
                                <a:rPr lang="en-US" i="1">
                                  <a:latin typeface="Cambria Math" panose="02040503050406030204" pitchFamily="18" charset="0"/>
                                </a:rPr>
                              </m:ctrlPr>
                            </m:accPr>
                            <m:e>
                              <m:r>
                                <a:rPr lang="en-US" i="1">
                                  <a:latin typeface="Cambria Math" panose="02040503050406030204" pitchFamily="18" charset="0"/>
                                </a:rPr>
                                <m:t>𝑞</m:t>
                              </m:r>
                            </m:e>
                          </m:acc>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𝑥</m:t>
                              </m:r>
                            </m:e>
                          </m:acc>
                          <m:d>
                            <m:dPr>
                              <m:ctrlPr>
                                <a:rPr lang="en-US" i="1">
                                  <a:latin typeface="Cambria Math" panose="02040503050406030204" pitchFamily="18" charset="0"/>
                                </a:rPr>
                              </m:ctrlPr>
                            </m:dPr>
                            <m:e>
                              <m:r>
                                <m:rPr>
                                  <m:sty m:val="p"/>
                                </m:rPr>
                                <a:rPr lang="en-US">
                                  <a:latin typeface="Cambria Math" panose="02040503050406030204" pitchFamily="18" charset="0"/>
                                </a:rPr>
                                <m:t>DS</m:t>
                              </m:r>
                            </m:e>
                          </m:d>
                        </m:num>
                        <m:den>
                          <m:d>
                            <m:dPr>
                              <m:begChr m:val="|"/>
                              <m:endChr m:val="|"/>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𝑞</m:t>
                                  </m:r>
                                </m:e>
                              </m:acc>
                            </m:e>
                          </m:d>
                          <m:d>
                            <m:dPr>
                              <m:begChr m:val="|"/>
                              <m:endChr m:val="|"/>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𝑑</m:t>
                                  </m:r>
                                </m:e>
                              </m:acc>
                              <m:d>
                                <m:dPr>
                                  <m:ctrlPr>
                                    <a:rPr lang="en-US" i="1">
                                      <a:latin typeface="Cambria Math" panose="02040503050406030204" pitchFamily="18" charset="0"/>
                                    </a:rPr>
                                  </m:ctrlPr>
                                </m:dPr>
                                <m:e>
                                  <m:r>
                                    <m:rPr>
                                      <m:sty m:val="p"/>
                                    </m:rPr>
                                    <a:rPr lang="en-US">
                                      <a:latin typeface="Cambria Math" panose="02040503050406030204" pitchFamily="18" charset="0"/>
                                    </a:rPr>
                                    <m:t>DS</m:t>
                                  </m:r>
                                </m:e>
                              </m:d>
                            </m:e>
                          </m:d>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0</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r>
                            <a:rPr lang="en-US" i="1">
                              <a:latin typeface="Cambria Math" panose="02040503050406030204" pitchFamily="18" charset="0"/>
                              <a:ea typeface="Cambria Math" panose="02040503050406030204" pitchFamily="18" charset="0"/>
                            </a:rPr>
                            <m:t>+0.0</m:t>
                          </m:r>
                          <m:r>
                            <a:rPr lang="en-US" b="0" i="1" smtClean="0">
                              <a:latin typeface="Cambria Math" panose="02040503050406030204" pitchFamily="18" charset="0"/>
                              <a:ea typeface="Cambria Math" panose="02040503050406030204" pitchFamily="18" charset="0"/>
                            </a:rPr>
                            <m:t>081</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0.</m:t>
                              </m:r>
                              <m:r>
                                <a:rPr lang="en-US" b="0" i="1" smtClean="0">
                                  <a:latin typeface="Cambria Math" panose="02040503050406030204" pitchFamily="18" charset="0"/>
                                </a:rPr>
                                <m:t>0162</m:t>
                              </m:r>
                            </m:e>
                          </m:rad>
                          <m:rad>
                            <m:radPr>
                              <m:degHide m:val="on"/>
                              <m:ctrlPr>
                                <a:rPr lang="en-US" i="1">
                                  <a:latin typeface="Cambria Math" panose="02040503050406030204" pitchFamily="18" charset="0"/>
                                </a:rPr>
                              </m:ctrlPr>
                            </m:radPr>
                            <m:deg/>
                            <m:e>
                              <m:r>
                                <a:rPr lang="en-US" i="1">
                                  <a:latin typeface="Cambria Math" panose="02040503050406030204" pitchFamily="18" charset="0"/>
                                </a:rPr>
                                <m:t>0.</m:t>
                              </m:r>
                              <m:r>
                                <a:rPr lang="en-US" b="0" i="1" smtClean="0">
                                  <a:latin typeface="Cambria Math" panose="02040503050406030204" pitchFamily="18" charset="0"/>
                                </a:rPr>
                                <m:t>0243</m:t>
                              </m:r>
                            </m:e>
                          </m:rad>
                        </m:den>
                      </m:f>
                      <m:r>
                        <a:rPr lang="en-US" i="1">
                          <a:latin typeface="Cambria Math" panose="02040503050406030204" pitchFamily="18" charset="0"/>
                        </a:rPr>
                        <m:t>=0.</m:t>
                      </m:r>
                      <m:r>
                        <a:rPr lang="en-US" b="0" i="1" smtClean="0">
                          <a:latin typeface="Cambria Math" panose="02040503050406030204" pitchFamily="18" charset="0"/>
                        </a:rPr>
                        <m:t>41</m:t>
                      </m:r>
                    </m:oMath>
                  </m:oMathPara>
                </a14:m>
                <a:endParaRPr lang="en-US" i="1"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r>
                  <a:rPr lang="en-US" dirty="0"/>
                  <a:t>It worked!  We got the right answer!</a:t>
                </a:r>
              </a:p>
            </p:txBody>
          </p:sp>
        </mc:Choice>
        <mc:Fallback xmlns="">
          <p:sp>
            <p:nvSpPr>
              <p:cNvPr id="4" name="Content Placeholder 3">
                <a:extLst>
                  <a:ext uri="{FF2B5EF4-FFF2-40B4-BE49-F238E27FC236}">
                    <a16:creationId xmlns:a16="http://schemas.microsoft.com/office/drawing/2014/main" id="{5E93F49B-537A-824C-B6CC-A09871B3AC55}"/>
                  </a:ext>
                </a:extLst>
              </p:cNvPr>
              <p:cNvSpPr>
                <a:spLocks noGrp="1" noRot="1" noChangeAspect="1" noMove="1" noResize="1" noEditPoints="1" noAdjustHandles="1" noChangeArrowheads="1" noChangeShapeType="1" noTextEdit="1"/>
              </p:cNvSpPr>
              <p:nvPr>
                <p:ph sz="half" idx="1"/>
              </p:nvPr>
            </p:nvSpPr>
            <p:spPr>
              <a:xfrm>
                <a:off x="291935" y="1092529"/>
                <a:ext cx="5727866" cy="5595052"/>
              </a:xfrm>
              <a:blipFill>
                <a:blip r:embed="rId2"/>
                <a:stretch>
                  <a:fillRect l="-1770" t="-2715" b="-1357"/>
                </a:stretch>
              </a:blipFill>
            </p:spPr>
            <p:txBody>
              <a:bodyPr/>
              <a:lstStyle/>
              <a:p>
                <a:r>
                  <a:rPr lang="en-US">
                    <a:noFill/>
                  </a:rPr>
                  <a:t> </a:t>
                </a:r>
              </a:p>
            </p:txBody>
          </p:sp>
        </mc:Fallback>
      </mc:AlternateContent>
      <p:graphicFrame>
        <p:nvGraphicFramePr>
          <p:cNvPr id="7" name="Content Placeholder 5">
            <a:extLst>
              <a:ext uri="{FF2B5EF4-FFF2-40B4-BE49-F238E27FC236}">
                <a16:creationId xmlns:a16="http://schemas.microsoft.com/office/drawing/2014/main" id="{CCE8DA1A-D665-234A-B0C1-D52E051D7C49}"/>
              </a:ext>
            </a:extLst>
          </p:cNvPr>
          <p:cNvGraphicFramePr>
            <a:graphicFrameLocks noGrp="1"/>
          </p:cNvGraphicFramePr>
          <p:nvPr>
            <p:ph sz="half" idx="2"/>
          </p:nvPr>
        </p:nvGraphicFramePr>
        <p:xfrm>
          <a:off x="6364183" y="958728"/>
          <a:ext cx="5486400" cy="55626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1489596350"/>
                    </a:ext>
                  </a:extLst>
                </a:gridCol>
                <a:gridCol w="1828800">
                  <a:extLst>
                    <a:ext uri="{9D8B030D-6E8A-4147-A177-3AD203B41FA5}">
                      <a16:colId xmlns:a16="http://schemas.microsoft.com/office/drawing/2014/main" val="3920759424"/>
                    </a:ext>
                  </a:extLst>
                </a:gridCol>
                <a:gridCol w="1828800">
                  <a:extLst>
                    <a:ext uri="{9D8B030D-6E8A-4147-A177-3AD203B41FA5}">
                      <a16:colId xmlns:a16="http://schemas.microsoft.com/office/drawing/2014/main" val="710773003"/>
                    </a:ext>
                  </a:extLst>
                </a:gridCol>
              </a:tblGrid>
              <a:tr h="370840">
                <a:tc>
                  <a:txBody>
                    <a:bodyPr/>
                    <a:lstStyle/>
                    <a:p>
                      <a:pPr algn="ctr"/>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2">
                  <a:txBody>
                    <a:bodyPr/>
                    <a:lstStyle/>
                    <a:p>
                      <a:pPr algn="ctr"/>
                      <a:r>
                        <a:rPr lang="en-US" dirty="0"/>
                        <a:t>document class</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977012814"/>
                  </a:ext>
                </a:extLst>
              </a:tr>
              <a:tr h="370840">
                <a:tc>
                  <a:txBody>
                    <a:bodyPr/>
                    <a:lstStyle/>
                    <a:p>
                      <a:pPr algn="ctr"/>
                      <a:r>
                        <a:rPr lang="en-US" dirty="0">
                          <a:solidFill>
                            <a:schemeClr val="bg1"/>
                          </a:solidFill>
                        </a:rPr>
                        <a:t>term (</a:t>
                      </a:r>
                      <a:r>
                        <a:rPr lang="en-US" dirty="0" err="1">
                          <a:solidFill>
                            <a:schemeClr val="bg1"/>
                          </a:solidFill>
                        </a:rPr>
                        <a:t>idf</a:t>
                      </a:r>
                      <a:r>
                        <a:rPr lang="en-US" dirty="0">
                          <a:solidFill>
                            <a:schemeClr val="bg1"/>
                          </a:solidFill>
                        </a:rPr>
                        <a:t>)</a:t>
                      </a:r>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dirty="0">
                          <a:solidFill>
                            <a:schemeClr val="bg1"/>
                          </a:solidFill>
                        </a:rPr>
                        <a:t>Harry Potter</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dirty="0">
                          <a:solidFill>
                            <a:schemeClr val="bg1"/>
                          </a:solidFill>
                        </a:rPr>
                        <a:t>Dark Shadows</a:t>
                      </a:r>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792307546"/>
                  </a:ext>
                </a:extLst>
              </a:tr>
              <a:tr h="370840">
                <a:tc>
                  <a:txBody>
                    <a:bodyPr/>
                    <a:lstStyle/>
                    <a:p>
                      <a:pPr algn="ctr"/>
                      <a:r>
                        <a:rPr lang="en-US" dirty="0"/>
                        <a:t>a(0)</a:t>
                      </a:r>
                    </a:p>
                  </a:txBody>
                  <a:tcPr>
                    <a:lnT w="12700" cap="flat" cmpd="sng" algn="ctr">
                      <a:solidFill>
                        <a:schemeClr val="tx1"/>
                      </a:solidFill>
                      <a:prstDash val="solid"/>
                      <a:round/>
                      <a:headEnd type="none" w="med" len="med"/>
                      <a:tailEnd type="none" w="med" len="med"/>
                    </a:lnT>
                  </a:tcPr>
                </a:tc>
                <a:tc>
                  <a:txBody>
                    <a:bodyPr/>
                    <a:lstStyle/>
                    <a:p>
                      <a:pPr algn="ctr"/>
                      <a:r>
                        <a:rPr lang="en-US" dirty="0"/>
                        <a:t>0</a:t>
                      </a:r>
                    </a:p>
                  </a:txBody>
                  <a:tcPr>
                    <a:lnT w="12700" cap="flat" cmpd="sng" algn="ctr">
                      <a:solidFill>
                        <a:schemeClr val="tx1"/>
                      </a:solidFill>
                      <a:prstDash val="solid"/>
                      <a:round/>
                      <a:headEnd type="none" w="med" len="med"/>
                      <a:tailEnd type="none" w="med" len="med"/>
                    </a:lnT>
                  </a:tcPr>
                </a:tc>
                <a:tc>
                  <a:txBody>
                    <a:bodyPr/>
                    <a:lstStyle/>
                    <a:p>
                      <a:pPr algn="ctr"/>
                      <a:r>
                        <a:rPr lang="en-US" dirty="0"/>
                        <a:t>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46303001"/>
                  </a:ext>
                </a:extLst>
              </a:tr>
              <a:tr h="370840">
                <a:tc>
                  <a:txBody>
                    <a:bodyPr/>
                    <a:lstStyle/>
                    <a:p>
                      <a:pPr algn="ctr"/>
                      <a:r>
                        <a:rPr lang="en-US" dirty="0"/>
                        <a:t>of(0.3)</a:t>
                      </a:r>
                    </a:p>
                  </a:txBody>
                  <a:tcPr/>
                </a:tc>
                <a:tc>
                  <a:txBody>
                    <a:bodyPr/>
                    <a:lstStyle/>
                    <a:p>
                      <a:pPr algn="ctr"/>
                      <a:r>
                        <a:rPr lang="en-US" dirty="0"/>
                        <a:t>0.18</a:t>
                      </a:r>
                    </a:p>
                  </a:txBody>
                  <a:tcPr/>
                </a:tc>
                <a:tc>
                  <a:txBody>
                    <a:bodyPr/>
                    <a:lstStyle/>
                    <a:p>
                      <a:pPr algn="ctr"/>
                      <a:r>
                        <a:rPr lang="en-US" dirty="0"/>
                        <a:t>0</a:t>
                      </a:r>
                    </a:p>
                  </a:txBody>
                  <a:tcPr/>
                </a:tc>
                <a:extLst>
                  <a:ext uri="{0D108BD9-81ED-4DB2-BD59-A6C34878D82A}">
                    <a16:rowId xmlns:a16="http://schemas.microsoft.com/office/drawing/2014/main" val="2923939021"/>
                  </a:ext>
                </a:extLst>
              </a:tr>
              <a:tr h="370840">
                <a:tc>
                  <a:txBody>
                    <a:bodyPr/>
                    <a:lstStyle/>
                    <a:p>
                      <a:pPr algn="ctr"/>
                      <a:r>
                        <a:rPr lang="en-US" dirty="0"/>
                        <a:t>in(0)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4137224759"/>
                  </a:ext>
                </a:extLst>
              </a:tr>
              <a:tr h="370840">
                <a:tc>
                  <a:txBody>
                    <a:bodyPr/>
                    <a:lstStyle/>
                    <a:p>
                      <a:pPr algn="ctr"/>
                      <a:r>
                        <a:rPr lang="en-US" dirty="0"/>
                        <a:t>is(0)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536809839"/>
                  </a:ext>
                </a:extLst>
              </a:tr>
              <a:tr h="370840">
                <a:tc>
                  <a:txBody>
                    <a:bodyPr/>
                    <a:lstStyle/>
                    <a:p>
                      <a:pPr algn="ctr"/>
                      <a:r>
                        <a:rPr lang="en-US" dirty="0"/>
                        <a:t>fictional(0)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943940576"/>
                  </a:ext>
                </a:extLst>
              </a:tr>
              <a:tr h="370840">
                <a:tc>
                  <a:txBody>
                    <a:bodyPr/>
                    <a:lstStyle/>
                    <a:p>
                      <a:pPr algn="ctr"/>
                      <a:r>
                        <a:rPr lang="en-US" dirty="0"/>
                        <a:t>school(0.3)</a:t>
                      </a:r>
                    </a:p>
                  </a:txBody>
                  <a:tcPr/>
                </a:tc>
                <a:tc>
                  <a:txBody>
                    <a:bodyPr/>
                    <a:lstStyle/>
                    <a:p>
                      <a:pPr algn="ctr"/>
                      <a:r>
                        <a:rPr lang="en-US" dirty="0"/>
                        <a:t>0.09</a:t>
                      </a:r>
                    </a:p>
                  </a:txBody>
                  <a:tcPr/>
                </a:tc>
                <a:tc>
                  <a:txBody>
                    <a:bodyPr/>
                    <a:lstStyle/>
                    <a:p>
                      <a:pPr algn="ctr"/>
                      <a:r>
                        <a:rPr lang="en-US" dirty="0"/>
                        <a:t>0</a:t>
                      </a:r>
                    </a:p>
                  </a:txBody>
                  <a:tcPr/>
                </a:tc>
                <a:extLst>
                  <a:ext uri="{0D108BD9-81ED-4DB2-BD59-A6C34878D82A}">
                    <a16:rowId xmlns:a16="http://schemas.microsoft.com/office/drawing/2014/main" val="593007300"/>
                  </a:ext>
                </a:extLst>
              </a:tr>
              <a:tr h="370840">
                <a:tc>
                  <a:txBody>
                    <a:bodyPr/>
                    <a:lstStyle/>
                    <a:p>
                      <a:pPr algn="ctr"/>
                      <a:r>
                        <a:rPr lang="en-US" dirty="0" err="1"/>
                        <a:t>rowling’s</a:t>
                      </a:r>
                      <a:r>
                        <a:rPr lang="en-US" dirty="0"/>
                        <a:t>(0.3)</a:t>
                      </a:r>
                    </a:p>
                  </a:txBody>
                  <a:tcPr/>
                </a:tc>
                <a:tc>
                  <a:txBody>
                    <a:bodyPr/>
                    <a:lstStyle/>
                    <a:p>
                      <a:pPr algn="ctr"/>
                      <a:r>
                        <a:rPr lang="en-US" dirty="0"/>
                        <a:t>0.15</a:t>
                      </a:r>
                    </a:p>
                  </a:txBody>
                  <a:tcPr/>
                </a:tc>
                <a:tc>
                  <a:txBody>
                    <a:bodyPr/>
                    <a:lstStyle/>
                    <a:p>
                      <a:pPr algn="ctr"/>
                      <a:r>
                        <a:rPr lang="en-US" dirty="0"/>
                        <a:t>0</a:t>
                      </a:r>
                    </a:p>
                  </a:txBody>
                  <a:tcPr/>
                </a:tc>
                <a:extLst>
                  <a:ext uri="{0D108BD9-81ED-4DB2-BD59-A6C34878D82A}">
                    <a16:rowId xmlns:a16="http://schemas.microsoft.com/office/drawing/2014/main" val="414336034"/>
                  </a:ext>
                </a:extLst>
              </a:tr>
              <a:tr h="370840">
                <a:tc>
                  <a:txBody>
                    <a:bodyPr/>
                    <a:lstStyle/>
                    <a:p>
                      <a:pPr algn="ctr"/>
                      <a:r>
                        <a:rPr lang="en-US" dirty="0"/>
                        <a:t>harry(0.3)</a:t>
                      </a:r>
                    </a:p>
                  </a:txBody>
                  <a:tcPr/>
                </a:tc>
                <a:tc>
                  <a:txBody>
                    <a:bodyPr/>
                    <a:lstStyle/>
                    <a:p>
                      <a:pPr algn="ctr"/>
                      <a:r>
                        <a:rPr lang="en-US" dirty="0"/>
                        <a:t>0.15</a:t>
                      </a:r>
                    </a:p>
                  </a:txBody>
                  <a:tcPr/>
                </a:tc>
                <a:tc>
                  <a:txBody>
                    <a:bodyPr/>
                    <a:lstStyle/>
                    <a:p>
                      <a:pPr algn="ctr"/>
                      <a:r>
                        <a:rPr lang="en-US" dirty="0"/>
                        <a:t>0</a:t>
                      </a:r>
                    </a:p>
                  </a:txBody>
                  <a:tcPr/>
                </a:tc>
                <a:extLst>
                  <a:ext uri="{0D108BD9-81ED-4DB2-BD59-A6C34878D82A}">
                    <a16:rowId xmlns:a16="http://schemas.microsoft.com/office/drawing/2014/main" val="1653905525"/>
                  </a:ext>
                </a:extLst>
              </a:tr>
              <a:tr h="370840">
                <a:tc>
                  <a:txBody>
                    <a:bodyPr/>
                    <a:lstStyle/>
                    <a:p>
                      <a:pPr algn="ctr"/>
                      <a:r>
                        <a:rPr lang="en-US" dirty="0"/>
                        <a:t>potter(0.3)</a:t>
                      </a:r>
                    </a:p>
                  </a:txBody>
                  <a:tcPr/>
                </a:tc>
                <a:tc>
                  <a:txBody>
                    <a:bodyPr/>
                    <a:lstStyle/>
                    <a:p>
                      <a:pPr algn="ctr"/>
                      <a:r>
                        <a:rPr lang="en-US" dirty="0"/>
                        <a:t>0.15</a:t>
                      </a:r>
                    </a:p>
                  </a:txBody>
                  <a:tcPr/>
                </a:tc>
                <a:tc>
                  <a:txBody>
                    <a:bodyPr/>
                    <a:lstStyle/>
                    <a:p>
                      <a:pPr algn="ctr"/>
                      <a:r>
                        <a:rPr lang="en-US" dirty="0"/>
                        <a:t>0</a:t>
                      </a:r>
                    </a:p>
                  </a:txBody>
                  <a:tcPr/>
                </a:tc>
                <a:extLst>
                  <a:ext uri="{0D108BD9-81ED-4DB2-BD59-A6C34878D82A}">
                    <a16:rowId xmlns:a16="http://schemas.microsoft.com/office/drawing/2014/main" val="394146620"/>
                  </a:ext>
                </a:extLst>
              </a:tr>
              <a:tr h="370840">
                <a:tc>
                  <a:txBody>
                    <a:bodyPr/>
                    <a:lstStyle/>
                    <a:p>
                      <a:pPr algn="ctr"/>
                      <a:r>
                        <a:rPr lang="en-US" dirty="0"/>
                        <a:t>series(0.3)</a:t>
                      </a:r>
                    </a:p>
                  </a:txBody>
                  <a:tcPr/>
                </a:tc>
                <a:tc>
                  <a:txBody>
                    <a:bodyPr/>
                    <a:lstStyle/>
                    <a:p>
                      <a:pPr algn="ctr"/>
                      <a:r>
                        <a:rPr lang="en-US" dirty="0"/>
                        <a:t>0.15</a:t>
                      </a:r>
                    </a:p>
                  </a:txBody>
                  <a:tcPr/>
                </a:tc>
                <a:tc>
                  <a:txBody>
                    <a:bodyPr/>
                    <a:lstStyle/>
                    <a:p>
                      <a:pPr algn="ctr"/>
                      <a:r>
                        <a:rPr lang="en-US" dirty="0"/>
                        <a:t>0</a:t>
                      </a:r>
                    </a:p>
                  </a:txBody>
                  <a:tcPr/>
                </a:tc>
                <a:extLst>
                  <a:ext uri="{0D108BD9-81ED-4DB2-BD59-A6C34878D82A}">
                    <a16:rowId xmlns:a16="http://schemas.microsoft.com/office/drawing/2014/main" val="910368083"/>
                  </a:ext>
                </a:extLst>
              </a:tr>
              <a:tr h="370840">
                <a:tc>
                  <a:txBody>
                    <a:bodyPr/>
                    <a:lstStyle/>
                    <a:p>
                      <a:pPr algn="ctr"/>
                      <a:r>
                        <a:rPr lang="en-US" dirty="0"/>
                        <a:t>house(0.3)</a:t>
                      </a:r>
                    </a:p>
                  </a:txBody>
                  <a:tcPr/>
                </a:tc>
                <a:tc>
                  <a:txBody>
                    <a:bodyPr/>
                    <a:lstStyle/>
                    <a:p>
                      <a:pPr algn="ctr"/>
                      <a:r>
                        <a:rPr lang="en-US" dirty="0"/>
                        <a:t>0</a:t>
                      </a:r>
                    </a:p>
                  </a:txBody>
                  <a:tcPr/>
                </a:tc>
                <a:tc>
                  <a:txBody>
                    <a:bodyPr/>
                    <a:lstStyle/>
                    <a:p>
                      <a:pPr algn="ctr"/>
                      <a:r>
                        <a:rPr lang="en-US" dirty="0"/>
                        <a:t>0.09</a:t>
                      </a:r>
                    </a:p>
                  </a:txBody>
                  <a:tcPr/>
                </a:tc>
                <a:extLst>
                  <a:ext uri="{0D108BD9-81ED-4DB2-BD59-A6C34878D82A}">
                    <a16:rowId xmlns:a16="http://schemas.microsoft.com/office/drawing/2014/main" val="3814546656"/>
                  </a:ext>
                </a:extLst>
              </a:tr>
              <a:tr h="370840">
                <a:tc>
                  <a:txBody>
                    <a:bodyPr/>
                    <a:lstStyle/>
                    <a:p>
                      <a:pPr algn="ctr"/>
                      <a:r>
                        <a:rPr lang="en-US" dirty="0"/>
                        <a:t>featured(0.3)</a:t>
                      </a:r>
                    </a:p>
                  </a:txBody>
                  <a:tcPr/>
                </a:tc>
                <a:tc>
                  <a:txBody>
                    <a:bodyPr/>
                    <a:lstStyle/>
                    <a:p>
                      <a:pPr algn="ctr"/>
                      <a:r>
                        <a:rPr lang="en-US" dirty="0"/>
                        <a:t>0</a:t>
                      </a:r>
                    </a:p>
                  </a:txBody>
                  <a:tcPr/>
                </a:tc>
                <a:tc>
                  <a:txBody>
                    <a:bodyPr/>
                    <a:lstStyle/>
                    <a:p>
                      <a:pPr algn="ctr"/>
                      <a:r>
                        <a:rPr lang="en-US" dirty="0"/>
                        <a:t>0.09</a:t>
                      </a:r>
                    </a:p>
                  </a:txBody>
                  <a:tcPr/>
                </a:tc>
                <a:extLst>
                  <a:ext uri="{0D108BD9-81ED-4DB2-BD59-A6C34878D82A}">
                    <a16:rowId xmlns:a16="http://schemas.microsoft.com/office/drawing/2014/main" val="1533754993"/>
                  </a:ext>
                </a:extLst>
              </a:tr>
              <a:tr h="370840">
                <a:tc>
                  <a:txBody>
                    <a:bodyPr/>
                    <a:lstStyle/>
                    <a:p>
                      <a:pPr algn="ctr"/>
                      <a:r>
                        <a:rPr lang="en-US" dirty="0"/>
                        <a:t>gothic(0.3)</a:t>
                      </a:r>
                    </a:p>
                  </a:txBody>
                  <a:tcPr/>
                </a:tc>
                <a:tc>
                  <a:txBody>
                    <a:bodyPr/>
                    <a:lstStyle/>
                    <a:p>
                      <a:pPr algn="ctr"/>
                      <a:r>
                        <a:rPr lang="en-US" dirty="0"/>
                        <a:t>0</a:t>
                      </a:r>
                    </a:p>
                  </a:txBody>
                  <a:tcPr/>
                </a:tc>
                <a:tc>
                  <a:txBody>
                    <a:bodyPr/>
                    <a:lstStyle/>
                    <a:p>
                      <a:pPr algn="ctr"/>
                      <a:r>
                        <a:rPr lang="en-US" dirty="0"/>
                        <a:t>0.09</a:t>
                      </a:r>
                    </a:p>
                  </a:txBody>
                  <a:tcPr/>
                </a:tc>
                <a:extLst>
                  <a:ext uri="{0D108BD9-81ED-4DB2-BD59-A6C34878D82A}">
                    <a16:rowId xmlns:a16="http://schemas.microsoft.com/office/drawing/2014/main" val="2439478129"/>
                  </a:ext>
                </a:extLst>
              </a:tr>
            </a:tbl>
          </a:graphicData>
        </a:graphic>
      </p:graphicFrame>
    </p:spTree>
    <p:extLst>
      <p:ext uri="{BB962C8B-B14F-4D97-AF65-F5344CB8AC3E}">
        <p14:creationId xmlns:p14="http://schemas.microsoft.com/office/powerpoint/2010/main" val="3263737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9E5F4-731C-2C4E-A60C-7F5CF7593D0F}"/>
              </a:ext>
            </a:extLst>
          </p:cNvPr>
          <p:cNvSpPr>
            <a:spLocks noGrp="1"/>
          </p:cNvSpPr>
          <p:nvPr>
            <p:ph type="title"/>
          </p:nvPr>
        </p:nvSpPr>
        <p:spPr/>
        <p:txBody>
          <a:bodyPr/>
          <a:lstStyle/>
          <a:p>
            <a:r>
              <a:rPr lang="en-US" dirty="0"/>
              <a:t>Similarity: The Internet is the database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61AE9CC-C527-1F45-B13E-022D25D4861F}"/>
                  </a:ext>
                </a:extLst>
              </p:cNvPr>
              <p:cNvSpPr>
                <a:spLocks noGrp="1"/>
              </p:cNvSpPr>
              <p:nvPr>
                <p:ph sz="half" idx="1"/>
              </p:nvPr>
            </p:nvSpPr>
            <p:spPr>
              <a:xfrm>
                <a:off x="714375" y="1457325"/>
                <a:ext cx="11087100" cy="5143500"/>
              </a:xfrm>
            </p:spPr>
            <p:txBody>
              <a:bodyPr>
                <a:normAutofit fontScale="77500" lnSpcReduction="20000"/>
              </a:bodyPr>
              <a:lstStyle/>
              <a:p>
                <a:pPr marL="0" indent="0">
                  <a:buNone/>
                </a:pPr>
                <a:r>
                  <a:rPr lang="en-US" dirty="0"/>
                  <a:t>Similarity = words can be used interchangeably in most contexts</a:t>
                </a:r>
              </a:p>
              <a:p>
                <a:pPr marL="0" indent="0">
                  <a:buNone/>
                </a:pPr>
                <a:r>
                  <a:rPr lang="en-US" dirty="0"/>
                  <a:t>How do we measure that in practice?</a:t>
                </a:r>
              </a:p>
              <a:p>
                <a:pPr marL="0" indent="0">
                  <a:buNone/>
                </a:pPr>
                <a:r>
                  <a:rPr lang="en-US" dirty="0"/>
                  <a:t>Answer: extract examples of word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1</m:t>
                        </m:r>
                      </m:sub>
                    </m:sSub>
                  </m:oMath>
                </a14:m>
                <a:r>
                  <a:rPr lang="en-US" dirty="0"/>
                  <a:t>, +/- k words (</a:t>
                </a:r>
                <a14:m>
                  <m:oMath xmlns:m="http://schemas.openxmlformats.org/officeDocument/2006/math">
                    <m:r>
                      <a:rPr lang="en-US" i="1" dirty="0" smtClean="0">
                        <a:latin typeface="Cambria Math" panose="02040503050406030204" pitchFamily="18" charset="0"/>
                      </a:rPr>
                      <m:t>2</m:t>
                    </m:r>
                    <m:r>
                      <a:rPr lang="en-US"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𝑘</m:t>
                    </m:r>
                    <m:r>
                      <a:rPr lang="en-US"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5</m:t>
                    </m:r>
                  </m:oMath>
                </a14:m>
                <a:r>
                  <a:rPr lang="en-US" dirty="0"/>
                  <a:t>, for example):</a:t>
                </a:r>
              </a:p>
              <a:p>
                <a:pPr marL="0" indent="0">
                  <a:buNone/>
                </a:pPr>
                <a:endParaRPr lang="en-US" dirty="0"/>
              </a:p>
              <a:p>
                <a:pPr marL="0" indent="0" algn="ctr">
                  <a:buNone/>
                </a:pPr>
                <a:r>
                  <a:rPr lang="en-US" dirty="0"/>
                  <a:t>…hot, although iced </a:t>
                </a:r>
                <a:r>
                  <a:rPr lang="en-US" b="1" u="sng" dirty="0"/>
                  <a:t>coffee</a:t>
                </a:r>
                <a:r>
                  <a:rPr lang="en-US" dirty="0"/>
                  <a:t> is a popular…</a:t>
                </a:r>
              </a:p>
              <a:p>
                <a:pPr marL="0" indent="0" algn="ctr">
                  <a:buNone/>
                </a:pPr>
                <a:r>
                  <a:rPr lang="en-US" dirty="0"/>
                  <a:t>…indicate that moderate </a:t>
                </a:r>
                <a:r>
                  <a:rPr lang="en-US" b="1" u="sng" dirty="0"/>
                  <a:t>coffee</a:t>
                </a:r>
                <a:r>
                  <a:rPr lang="en-US" dirty="0"/>
                  <a:t> consumption is benign…</a:t>
                </a:r>
              </a:p>
              <a:p>
                <a:pPr marL="0" indent="0" algn="ctr">
                  <a:buNone/>
                </a:pPr>
                <a:endParaRPr lang="en-US" dirty="0"/>
              </a:p>
              <a:p>
                <a:pPr marL="0" indent="0">
                  <a:buNone/>
                </a:pPr>
                <a:r>
                  <a:rPr lang="en-US" dirty="0"/>
                  <a:t>…and of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𝑤</m:t>
                        </m:r>
                      </m:e>
                      <m:sub>
                        <m:r>
                          <a:rPr lang="en-US" i="1" dirty="0">
                            <a:latin typeface="Cambria Math" panose="02040503050406030204" pitchFamily="18" charset="0"/>
                          </a:rPr>
                          <m:t>2</m:t>
                        </m:r>
                      </m:sub>
                    </m:sSub>
                  </m:oMath>
                </a14:m>
                <a:r>
                  <a:rPr lang="en-US" dirty="0"/>
                  <a:t>:</a:t>
                </a:r>
              </a:p>
              <a:p>
                <a:pPr marL="0" indent="0">
                  <a:buNone/>
                </a:pPr>
                <a:endParaRPr lang="en-US" dirty="0"/>
              </a:p>
              <a:p>
                <a:pPr marL="0" indent="0" algn="ctr">
                  <a:buNone/>
                </a:pPr>
                <a:r>
                  <a:rPr lang="en-US" dirty="0"/>
                  <a:t>…consumed as iced </a:t>
                </a:r>
                <a:r>
                  <a:rPr lang="en-US" b="1" u="sng" dirty="0"/>
                  <a:t>tea</a:t>
                </a:r>
                <a:r>
                  <a:rPr lang="en-US" dirty="0"/>
                  <a:t>.  Sweet tea is…</a:t>
                </a:r>
              </a:p>
              <a:p>
                <a:pPr marL="0" indent="0" algn="ctr">
                  <a:buNone/>
                </a:pPr>
                <a:r>
                  <a:rPr lang="en-US" dirty="0"/>
                  <a:t> …national average of </a:t>
                </a:r>
                <a:r>
                  <a:rPr lang="en-US" b="1" u="sng" dirty="0"/>
                  <a:t>tea</a:t>
                </a:r>
                <a:r>
                  <a:rPr lang="en-US" dirty="0"/>
                  <a:t> consumption in Ireland…</a:t>
                </a:r>
              </a:p>
              <a:p>
                <a:pPr marL="0" indent="0">
                  <a:buNone/>
                </a:pPr>
                <a:endParaRPr lang="en-US" dirty="0"/>
              </a:p>
              <a:p>
                <a:pPr marL="0" indent="0">
                  <a:buNone/>
                </a:pPr>
                <a:r>
                  <a:rPr lang="en-US" dirty="0"/>
                  <a:t>The words “iced” and “consumption” appear in both contexts, so we can conclude that </a:t>
                </a:r>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m:t>
                    </m:r>
                    <m:r>
                      <m:rPr>
                        <m:sty m:val="p"/>
                      </m:rPr>
                      <a:rPr lang="en-US" i="0" dirty="0" err="1" smtClean="0">
                        <a:latin typeface="Cambria Math" panose="02040503050406030204" pitchFamily="18" charset="0"/>
                      </a:rPr>
                      <m:t>coffea</m:t>
                    </m:r>
                    <m:r>
                      <a:rPr lang="en-US" i="0" dirty="0" err="1" smtClean="0">
                        <a:latin typeface="Cambria Math" panose="02040503050406030204" pitchFamily="18" charset="0"/>
                      </a:rPr>
                      <m:t>,</m:t>
                    </m:r>
                    <m:r>
                      <m:rPr>
                        <m:sty m:val="p"/>
                      </m:rPr>
                      <a:rPr lang="en-US" i="0" dirty="0" err="1" smtClean="0">
                        <a:latin typeface="Cambria Math" panose="02040503050406030204" pitchFamily="18" charset="0"/>
                      </a:rPr>
                      <m:t>tea</m:t>
                    </m:r>
                    <m:r>
                      <a:rPr lang="en-US" i="1" dirty="0" smtClean="0">
                        <a:latin typeface="Cambria Math" panose="02040503050406030204" pitchFamily="18" charset="0"/>
                      </a:rPr>
                      <m:t>) &gt; 0</m:t>
                    </m:r>
                  </m:oMath>
                </a14:m>
                <a:r>
                  <a:rPr lang="en-US" dirty="0"/>
                  <a:t>.  No other words are shared, so we can conclude </a:t>
                </a:r>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m:t>
                    </m:r>
                    <m:r>
                      <m:rPr>
                        <m:sty m:val="p"/>
                      </m:rPr>
                      <a:rPr lang="en-US" i="0" dirty="0" err="1" smtClean="0">
                        <a:latin typeface="Cambria Math" panose="02040503050406030204" pitchFamily="18" charset="0"/>
                      </a:rPr>
                      <m:t>coffee</m:t>
                    </m:r>
                    <m:r>
                      <a:rPr lang="en-US" i="0" dirty="0" err="1" smtClean="0">
                        <a:latin typeface="Cambria Math" panose="02040503050406030204" pitchFamily="18" charset="0"/>
                      </a:rPr>
                      <m:t>,</m:t>
                    </m:r>
                    <m:r>
                      <m:rPr>
                        <m:sty m:val="p"/>
                      </m:rPr>
                      <a:rPr lang="en-US" i="0" dirty="0" err="1" smtClean="0">
                        <a:latin typeface="Cambria Math" panose="02040503050406030204" pitchFamily="18" charset="0"/>
                      </a:rPr>
                      <m:t>tea</m:t>
                    </m:r>
                    <m:r>
                      <a:rPr lang="en-US" i="1" dirty="0" smtClean="0">
                        <a:latin typeface="Cambria Math" panose="02040503050406030204" pitchFamily="18" charset="0"/>
                      </a:rPr>
                      <m:t>)&lt;1</m:t>
                    </m:r>
                  </m:oMath>
                </a14:m>
                <a:r>
                  <a:rPr lang="en-US" dirty="0"/>
                  <a:t>.</a:t>
                </a:r>
              </a:p>
            </p:txBody>
          </p:sp>
        </mc:Choice>
        <mc:Fallback xmlns="">
          <p:sp>
            <p:nvSpPr>
              <p:cNvPr id="3" name="Content Placeholder 2">
                <a:extLst>
                  <a:ext uri="{FF2B5EF4-FFF2-40B4-BE49-F238E27FC236}">
                    <a16:creationId xmlns:a16="http://schemas.microsoft.com/office/drawing/2014/main" id="{661AE9CC-C527-1F45-B13E-022D25D4861F}"/>
                  </a:ext>
                </a:extLst>
              </p:cNvPr>
              <p:cNvSpPr>
                <a:spLocks noGrp="1" noRot="1" noChangeAspect="1" noMove="1" noResize="1" noEditPoints="1" noAdjustHandles="1" noChangeArrowheads="1" noChangeShapeType="1" noTextEdit="1"/>
              </p:cNvSpPr>
              <p:nvPr>
                <p:ph sz="half" idx="1"/>
              </p:nvPr>
            </p:nvSpPr>
            <p:spPr>
              <a:xfrm>
                <a:off x="714375" y="1457325"/>
                <a:ext cx="11087100" cy="5143500"/>
              </a:xfrm>
              <a:blipFill>
                <a:blip r:embed="rId2"/>
                <a:stretch>
                  <a:fillRect l="-572" t="-2463"/>
                </a:stretch>
              </a:blipFill>
            </p:spPr>
            <p:txBody>
              <a:bodyPr/>
              <a:lstStyle/>
              <a:p>
                <a:r>
                  <a:rPr lang="en-US">
                    <a:noFill/>
                  </a:rPr>
                  <a:t> </a:t>
                </a:r>
              </a:p>
            </p:txBody>
          </p:sp>
        </mc:Fallback>
      </mc:AlternateContent>
    </p:spTree>
    <p:extLst>
      <p:ext uri="{BB962C8B-B14F-4D97-AF65-F5344CB8AC3E}">
        <p14:creationId xmlns:p14="http://schemas.microsoft.com/office/powerpoint/2010/main" val="1011381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BE4A-E7A5-644E-9911-B08924FC3B6E}"/>
              </a:ext>
            </a:extLst>
          </p:cNvPr>
          <p:cNvSpPr>
            <a:spLocks noGrp="1"/>
          </p:cNvSpPr>
          <p:nvPr>
            <p:ph type="title"/>
          </p:nvPr>
        </p:nvSpPr>
        <p:spPr>
          <a:xfrm>
            <a:off x="185060" y="127618"/>
            <a:ext cx="10930244" cy="964911"/>
          </a:xfrm>
        </p:spPr>
        <p:txBody>
          <a:bodyPr/>
          <a:lstStyle/>
          <a:p>
            <a:r>
              <a:rPr lang="en-US" dirty="0" err="1"/>
              <a:t>tf-idf</a:t>
            </a:r>
            <a:r>
              <a:rPr lang="en-US" dirty="0"/>
              <a:t> for information retrieval: key concepts</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5E93F49B-537A-824C-B6CC-A09871B3AC55}"/>
                  </a:ext>
                </a:extLst>
              </p:cNvPr>
              <p:cNvSpPr>
                <a:spLocks noGrp="1"/>
              </p:cNvSpPr>
              <p:nvPr>
                <p:ph sz="half" idx="1"/>
              </p:nvPr>
            </p:nvSpPr>
            <p:spPr>
              <a:xfrm>
                <a:off x="291935" y="1092529"/>
                <a:ext cx="5727866" cy="5595052"/>
              </a:xfrm>
            </p:spPr>
            <p:txBody>
              <a:bodyPr>
                <a:normAutofit/>
              </a:bodyPr>
              <a:lstStyle/>
              <a:p>
                <a:pPr marL="514350" indent="-514350">
                  <a:buFont typeface="+mj-lt"/>
                  <a:buAutoNum type="arabicPeriod"/>
                </a:pPr>
                <a:r>
                  <a:rPr lang="en-US" dirty="0"/>
                  <a:t>It’s not the difference between counts that matters, it’s the ratio. So instead of raw counts, use log counts:</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𝑡𝑓</m:t>
                      </m:r>
                      <m:d>
                        <m:dPr>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e>
                      </m:d>
                      <m:r>
                        <a:rPr lang="en-US" i="1">
                          <a:latin typeface="Cambria Math" panose="02040503050406030204" pitchFamily="18" charset="0"/>
                        </a:rPr>
                        <m:t>=</m:t>
                      </m:r>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10</m:t>
                              </m:r>
                            </m:sub>
                          </m:sSub>
                        </m:fName>
                        <m:e>
                          <m:d>
                            <m:dPr>
                              <m:ctrlPr>
                                <a:rPr lang="en-US" i="1">
                                  <a:latin typeface="Cambria Math" panose="02040503050406030204" pitchFamily="18" charset="0"/>
                                </a:rPr>
                              </m:ctrlPr>
                            </m:dPr>
                            <m:e>
                              <m:r>
                                <a:rPr lang="en-US" i="1">
                                  <a:latin typeface="Cambria Math" panose="02040503050406030204" pitchFamily="18" charset="0"/>
                                </a:rPr>
                                <m:t>1+</m:t>
                              </m:r>
                              <m:r>
                                <m:rPr>
                                  <m:sty m:val="p"/>
                                </m:rPr>
                                <a:rPr lang="en-US">
                                  <a:latin typeface="Cambria Math" panose="02040503050406030204" pitchFamily="18" charset="0"/>
                                </a:rPr>
                                <m:t>Count</m:t>
                              </m:r>
                            </m:e>
                          </m:d>
                        </m:e>
                      </m:func>
                    </m:oMath>
                  </m:oMathPara>
                </a14:m>
                <a:endParaRPr lang="en-US" dirty="0"/>
              </a:p>
              <a:p>
                <a:pPr marL="0" indent="0">
                  <a:buNone/>
                </a:pPr>
                <a:endParaRPr lang="en-US" dirty="0"/>
              </a:p>
              <a:p>
                <a:pPr marL="514350" indent="-514350">
                  <a:buFont typeface="+mj-lt"/>
                  <a:buAutoNum type="arabicPeriod" startAt="2"/>
                </a:pPr>
                <a:r>
                  <a:rPr lang="en-US" dirty="0"/>
                  <a:t>Words that occur in many documents are unimportant.  Discount them by the factor</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𝑖𝑑𝑓</m:t>
                      </m:r>
                      <m:d>
                        <m:dPr>
                          <m:ctrlPr>
                            <a:rPr lang="en-US" i="1">
                              <a:latin typeface="Cambria Math" panose="02040503050406030204" pitchFamily="18" charset="0"/>
                            </a:rPr>
                          </m:ctrlPr>
                        </m:dPr>
                        <m:e>
                          <m:r>
                            <a:rPr lang="en-US" i="1">
                              <a:latin typeface="Cambria Math" panose="02040503050406030204" pitchFamily="18" charset="0"/>
                            </a:rPr>
                            <m:t>𝑖</m:t>
                          </m:r>
                        </m:e>
                      </m:d>
                      <m:r>
                        <a:rPr lang="en-US" i="1">
                          <a:latin typeface="Cambria Math" panose="02040503050406030204" pitchFamily="18" charset="0"/>
                        </a:rPr>
                        <m:t>=</m:t>
                      </m:r>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10</m:t>
                              </m:r>
                            </m:sub>
                          </m:sSub>
                        </m:fName>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𝐷</m:t>
                                  </m:r>
                                </m:num>
                                <m:den>
                                  <m:r>
                                    <a:rPr lang="en-US" i="1">
                                      <a:latin typeface="Cambria Math" panose="02040503050406030204" pitchFamily="18" charset="0"/>
                                    </a:rPr>
                                    <m:t>𝑑𝑓</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den>
                              </m:f>
                            </m:e>
                          </m:d>
                        </m:e>
                      </m:func>
                    </m:oMath>
                  </m:oMathPara>
                </a14:m>
                <a:endParaRPr lang="en-US" dirty="0"/>
              </a:p>
            </p:txBody>
          </p:sp>
        </mc:Choice>
        <mc:Fallback xmlns="">
          <p:sp>
            <p:nvSpPr>
              <p:cNvPr id="4" name="Content Placeholder 3">
                <a:extLst>
                  <a:ext uri="{FF2B5EF4-FFF2-40B4-BE49-F238E27FC236}">
                    <a16:creationId xmlns:a16="http://schemas.microsoft.com/office/drawing/2014/main" id="{5E93F49B-537A-824C-B6CC-A09871B3AC55}"/>
                  </a:ext>
                </a:extLst>
              </p:cNvPr>
              <p:cNvSpPr>
                <a:spLocks noGrp="1" noRot="1" noChangeAspect="1" noMove="1" noResize="1" noEditPoints="1" noAdjustHandles="1" noChangeArrowheads="1" noChangeShapeType="1" noTextEdit="1"/>
              </p:cNvSpPr>
              <p:nvPr>
                <p:ph sz="half" idx="1"/>
              </p:nvPr>
            </p:nvSpPr>
            <p:spPr>
              <a:xfrm>
                <a:off x="291935" y="1092529"/>
                <a:ext cx="5727866" cy="5595052"/>
              </a:xfrm>
              <a:blipFill>
                <a:blip r:embed="rId2"/>
                <a:stretch>
                  <a:fillRect l="-2212" t="-2036"/>
                </a:stretch>
              </a:blipFill>
            </p:spPr>
            <p:txBody>
              <a:bodyPr/>
              <a:lstStyle/>
              <a:p>
                <a:r>
                  <a:rPr lang="en-US">
                    <a:noFill/>
                  </a:rPr>
                  <a:t> </a:t>
                </a:r>
              </a:p>
            </p:txBody>
          </p:sp>
        </mc:Fallback>
      </mc:AlternateContent>
      <p:graphicFrame>
        <p:nvGraphicFramePr>
          <p:cNvPr id="7" name="Content Placeholder 5">
            <a:extLst>
              <a:ext uri="{FF2B5EF4-FFF2-40B4-BE49-F238E27FC236}">
                <a16:creationId xmlns:a16="http://schemas.microsoft.com/office/drawing/2014/main" id="{CCE8DA1A-D665-234A-B0C1-D52E051D7C49}"/>
              </a:ext>
            </a:extLst>
          </p:cNvPr>
          <p:cNvGraphicFramePr>
            <a:graphicFrameLocks noGrp="1"/>
          </p:cNvGraphicFramePr>
          <p:nvPr>
            <p:ph sz="half" idx="2"/>
          </p:nvPr>
        </p:nvGraphicFramePr>
        <p:xfrm>
          <a:off x="6364183" y="958728"/>
          <a:ext cx="5486400" cy="55626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1489596350"/>
                    </a:ext>
                  </a:extLst>
                </a:gridCol>
                <a:gridCol w="1828800">
                  <a:extLst>
                    <a:ext uri="{9D8B030D-6E8A-4147-A177-3AD203B41FA5}">
                      <a16:colId xmlns:a16="http://schemas.microsoft.com/office/drawing/2014/main" val="3920759424"/>
                    </a:ext>
                  </a:extLst>
                </a:gridCol>
                <a:gridCol w="1828800">
                  <a:extLst>
                    <a:ext uri="{9D8B030D-6E8A-4147-A177-3AD203B41FA5}">
                      <a16:colId xmlns:a16="http://schemas.microsoft.com/office/drawing/2014/main" val="710773003"/>
                    </a:ext>
                  </a:extLst>
                </a:gridCol>
              </a:tblGrid>
              <a:tr h="370840">
                <a:tc>
                  <a:txBody>
                    <a:bodyPr/>
                    <a:lstStyle/>
                    <a:p>
                      <a:pPr algn="ctr"/>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2">
                  <a:txBody>
                    <a:bodyPr/>
                    <a:lstStyle/>
                    <a:p>
                      <a:pPr algn="ctr"/>
                      <a:r>
                        <a:rPr lang="en-US" dirty="0"/>
                        <a:t>document class</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977012814"/>
                  </a:ext>
                </a:extLst>
              </a:tr>
              <a:tr h="370840">
                <a:tc>
                  <a:txBody>
                    <a:bodyPr/>
                    <a:lstStyle/>
                    <a:p>
                      <a:pPr algn="ctr"/>
                      <a:r>
                        <a:rPr lang="en-US" dirty="0">
                          <a:solidFill>
                            <a:schemeClr val="bg1"/>
                          </a:solidFill>
                        </a:rPr>
                        <a:t>term (</a:t>
                      </a:r>
                      <a:r>
                        <a:rPr lang="en-US" dirty="0" err="1">
                          <a:solidFill>
                            <a:schemeClr val="bg1"/>
                          </a:solidFill>
                        </a:rPr>
                        <a:t>idf</a:t>
                      </a:r>
                      <a:r>
                        <a:rPr lang="en-US" dirty="0">
                          <a:solidFill>
                            <a:schemeClr val="bg1"/>
                          </a:solidFill>
                        </a:rPr>
                        <a:t>)</a:t>
                      </a:r>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dirty="0">
                          <a:solidFill>
                            <a:schemeClr val="bg1"/>
                          </a:solidFill>
                        </a:rPr>
                        <a:t>Harry Potter</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dirty="0">
                          <a:solidFill>
                            <a:schemeClr val="bg1"/>
                          </a:solidFill>
                        </a:rPr>
                        <a:t>Dark Shadows</a:t>
                      </a:r>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792307546"/>
                  </a:ext>
                </a:extLst>
              </a:tr>
              <a:tr h="370840">
                <a:tc>
                  <a:txBody>
                    <a:bodyPr/>
                    <a:lstStyle/>
                    <a:p>
                      <a:pPr algn="ctr"/>
                      <a:r>
                        <a:rPr lang="en-US" dirty="0"/>
                        <a:t>a(0)</a:t>
                      </a:r>
                    </a:p>
                  </a:txBody>
                  <a:tcPr>
                    <a:lnT w="12700" cap="flat" cmpd="sng" algn="ctr">
                      <a:solidFill>
                        <a:schemeClr val="tx1"/>
                      </a:solidFill>
                      <a:prstDash val="solid"/>
                      <a:round/>
                      <a:headEnd type="none" w="med" len="med"/>
                      <a:tailEnd type="none" w="med" len="med"/>
                    </a:lnT>
                  </a:tcPr>
                </a:tc>
                <a:tc>
                  <a:txBody>
                    <a:bodyPr/>
                    <a:lstStyle/>
                    <a:p>
                      <a:pPr algn="ctr"/>
                      <a:r>
                        <a:rPr lang="en-US" dirty="0"/>
                        <a:t>0</a:t>
                      </a:r>
                    </a:p>
                  </a:txBody>
                  <a:tcPr>
                    <a:lnT w="12700" cap="flat" cmpd="sng" algn="ctr">
                      <a:solidFill>
                        <a:schemeClr val="tx1"/>
                      </a:solidFill>
                      <a:prstDash val="solid"/>
                      <a:round/>
                      <a:headEnd type="none" w="med" len="med"/>
                      <a:tailEnd type="none" w="med" len="med"/>
                    </a:lnT>
                  </a:tcPr>
                </a:tc>
                <a:tc>
                  <a:txBody>
                    <a:bodyPr/>
                    <a:lstStyle/>
                    <a:p>
                      <a:pPr algn="ctr"/>
                      <a:r>
                        <a:rPr lang="en-US" dirty="0"/>
                        <a:t>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46303001"/>
                  </a:ext>
                </a:extLst>
              </a:tr>
              <a:tr h="370840">
                <a:tc>
                  <a:txBody>
                    <a:bodyPr/>
                    <a:lstStyle/>
                    <a:p>
                      <a:pPr algn="ctr"/>
                      <a:r>
                        <a:rPr lang="en-US" dirty="0"/>
                        <a:t>of(0.3)</a:t>
                      </a:r>
                    </a:p>
                  </a:txBody>
                  <a:tcPr/>
                </a:tc>
                <a:tc>
                  <a:txBody>
                    <a:bodyPr/>
                    <a:lstStyle/>
                    <a:p>
                      <a:pPr algn="ctr"/>
                      <a:r>
                        <a:rPr lang="en-US" dirty="0"/>
                        <a:t>0.18</a:t>
                      </a:r>
                    </a:p>
                  </a:txBody>
                  <a:tcPr/>
                </a:tc>
                <a:tc>
                  <a:txBody>
                    <a:bodyPr/>
                    <a:lstStyle/>
                    <a:p>
                      <a:pPr algn="ctr"/>
                      <a:r>
                        <a:rPr lang="en-US" dirty="0"/>
                        <a:t>0</a:t>
                      </a:r>
                    </a:p>
                  </a:txBody>
                  <a:tcPr/>
                </a:tc>
                <a:extLst>
                  <a:ext uri="{0D108BD9-81ED-4DB2-BD59-A6C34878D82A}">
                    <a16:rowId xmlns:a16="http://schemas.microsoft.com/office/drawing/2014/main" val="2923939021"/>
                  </a:ext>
                </a:extLst>
              </a:tr>
              <a:tr h="370840">
                <a:tc>
                  <a:txBody>
                    <a:bodyPr/>
                    <a:lstStyle/>
                    <a:p>
                      <a:pPr algn="ctr"/>
                      <a:r>
                        <a:rPr lang="en-US" dirty="0"/>
                        <a:t>in(0)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4137224759"/>
                  </a:ext>
                </a:extLst>
              </a:tr>
              <a:tr h="370840">
                <a:tc>
                  <a:txBody>
                    <a:bodyPr/>
                    <a:lstStyle/>
                    <a:p>
                      <a:pPr algn="ctr"/>
                      <a:r>
                        <a:rPr lang="en-US" dirty="0"/>
                        <a:t>is(0)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536809839"/>
                  </a:ext>
                </a:extLst>
              </a:tr>
              <a:tr h="370840">
                <a:tc>
                  <a:txBody>
                    <a:bodyPr/>
                    <a:lstStyle/>
                    <a:p>
                      <a:pPr algn="ctr"/>
                      <a:r>
                        <a:rPr lang="en-US" dirty="0"/>
                        <a:t>fictional(0)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943940576"/>
                  </a:ext>
                </a:extLst>
              </a:tr>
              <a:tr h="370840">
                <a:tc>
                  <a:txBody>
                    <a:bodyPr/>
                    <a:lstStyle/>
                    <a:p>
                      <a:pPr algn="ctr"/>
                      <a:r>
                        <a:rPr lang="en-US" dirty="0"/>
                        <a:t>school(0.3)</a:t>
                      </a:r>
                    </a:p>
                  </a:txBody>
                  <a:tcPr/>
                </a:tc>
                <a:tc>
                  <a:txBody>
                    <a:bodyPr/>
                    <a:lstStyle/>
                    <a:p>
                      <a:pPr algn="ctr"/>
                      <a:r>
                        <a:rPr lang="en-US" dirty="0"/>
                        <a:t>0.09</a:t>
                      </a:r>
                    </a:p>
                  </a:txBody>
                  <a:tcPr/>
                </a:tc>
                <a:tc>
                  <a:txBody>
                    <a:bodyPr/>
                    <a:lstStyle/>
                    <a:p>
                      <a:pPr algn="ctr"/>
                      <a:r>
                        <a:rPr lang="en-US" dirty="0"/>
                        <a:t>0</a:t>
                      </a:r>
                    </a:p>
                  </a:txBody>
                  <a:tcPr/>
                </a:tc>
                <a:extLst>
                  <a:ext uri="{0D108BD9-81ED-4DB2-BD59-A6C34878D82A}">
                    <a16:rowId xmlns:a16="http://schemas.microsoft.com/office/drawing/2014/main" val="593007300"/>
                  </a:ext>
                </a:extLst>
              </a:tr>
              <a:tr h="370840">
                <a:tc>
                  <a:txBody>
                    <a:bodyPr/>
                    <a:lstStyle/>
                    <a:p>
                      <a:pPr algn="ctr"/>
                      <a:r>
                        <a:rPr lang="en-US" dirty="0" err="1"/>
                        <a:t>rowling’s</a:t>
                      </a:r>
                      <a:r>
                        <a:rPr lang="en-US" dirty="0"/>
                        <a:t>(0.3)</a:t>
                      </a:r>
                    </a:p>
                  </a:txBody>
                  <a:tcPr/>
                </a:tc>
                <a:tc>
                  <a:txBody>
                    <a:bodyPr/>
                    <a:lstStyle/>
                    <a:p>
                      <a:pPr algn="ctr"/>
                      <a:r>
                        <a:rPr lang="en-US" dirty="0"/>
                        <a:t>0.15</a:t>
                      </a:r>
                    </a:p>
                  </a:txBody>
                  <a:tcPr/>
                </a:tc>
                <a:tc>
                  <a:txBody>
                    <a:bodyPr/>
                    <a:lstStyle/>
                    <a:p>
                      <a:pPr algn="ctr"/>
                      <a:r>
                        <a:rPr lang="en-US" dirty="0"/>
                        <a:t>0</a:t>
                      </a:r>
                    </a:p>
                  </a:txBody>
                  <a:tcPr/>
                </a:tc>
                <a:extLst>
                  <a:ext uri="{0D108BD9-81ED-4DB2-BD59-A6C34878D82A}">
                    <a16:rowId xmlns:a16="http://schemas.microsoft.com/office/drawing/2014/main" val="414336034"/>
                  </a:ext>
                </a:extLst>
              </a:tr>
              <a:tr h="370840">
                <a:tc>
                  <a:txBody>
                    <a:bodyPr/>
                    <a:lstStyle/>
                    <a:p>
                      <a:pPr algn="ctr"/>
                      <a:r>
                        <a:rPr lang="en-US" dirty="0"/>
                        <a:t>harry(0.3)</a:t>
                      </a:r>
                    </a:p>
                  </a:txBody>
                  <a:tcPr/>
                </a:tc>
                <a:tc>
                  <a:txBody>
                    <a:bodyPr/>
                    <a:lstStyle/>
                    <a:p>
                      <a:pPr algn="ctr"/>
                      <a:r>
                        <a:rPr lang="en-US" dirty="0"/>
                        <a:t>0.15</a:t>
                      </a:r>
                    </a:p>
                  </a:txBody>
                  <a:tcPr/>
                </a:tc>
                <a:tc>
                  <a:txBody>
                    <a:bodyPr/>
                    <a:lstStyle/>
                    <a:p>
                      <a:pPr algn="ctr"/>
                      <a:r>
                        <a:rPr lang="en-US" dirty="0"/>
                        <a:t>0</a:t>
                      </a:r>
                    </a:p>
                  </a:txBody>
                  <a:tcPr/>
                </a:tc>
                <a:extLst>
                  <a:ext uri="{0D108BD9-81ED-4DB2-BD59-A6C34878D82A}">
                    <a16:rowId xmlns:a16="http://schemas.microsoft.com/office/drawing/2014/main" val="1653905525"/>
                  </a:ext>
                </a:extLst>
              </a:tr>
              <a:tr h="370840">
                <a:tc>
                  <a:txBody>
                    <a:bodyPr/>
                    <a:lstStyle/>
                    <a:p>
                      <a:pPr algn="ctr"/>
                      <a:r>
                        <a:rPr lang="en-US" dirty="0"/>
                        <a:t>potter(0.3)</a:t>
                      </a:r>
                    </a:p>
                  </a:txBody>
                  <a:tcPr/>
                </a:tc>
                <a:tc>
                  <a:txBody>
                    <a:bodyPr/>
                    <a:lstStyle/>
                    <a:p>
                      <a:pPr algn="ctr"/>
                      <a:r>
                        <a:rPr lang="en-US" dirty="0"/>
                        <a:t>0.15</a:t>
                      </a:r>
                    </a:p>
                  </a:txBody>
                  <a:tcPr/>
                </a:tc>
                <a:tc>
                  <a:txBody>
                    <a:bodyPr/>
                    <a:lstStyle/>
                    <a:p>
                      <a:pPr algn="ctr"/>
                      <a:r>
                        <a:rPr lang="en-US" dirty="0"/>
                        <a:t>0</a:t>
                      </a:r>
                    </a:p>
                  </a:txBody>
                  <a:tcPr/>
                </a:tc>
                <a:extLst>
                  <a:ext uri="{0D108BD9-81ED-4DB2-BD59-A6C34878D82A}">
                    <a16:rowId xmlns:a16="http://schemas.microsoft.com/office/drawing/2014/main" val="394146620"/>
                  </a:ext>
                </a:extLst>
              </a:tr>
              <a:tr h="370840">
                <a:tc>
                  <a:txBody>
                    <a:bodyPr/>
                    <a:lstStyle/>
                    <a:p>
                      <a:pPr algn="ctr"/>
                      <a:r>
                        <a:rPr lang="en-US" dirty="0"/>
                        <a:t>series(0.3)</a:t>
                      </a:r>
                    </a:p>
                  </a:txBody>
                  <a:tcPr/>
                </a:tc>
                <a:tc>
                  <a:txBody>
                    <a:bodyPr/>
                    <a:lstStyle/>
                    <a:p>
                      <a:pPr algn="ctr"/>
                      <a:r>
                        <a:rPr lang="en-US" dirty="0"/>
                        <a:t>0.15</a:t>
                      </a:r>
                    </a:p>
                  </a:txBody>
                  <a:tcPr/>
                </a:tc>
                <a:tc>
                  <a:txBody>
                    <a:bodyPr/>
                    <a:lstStyle/>
                    <a:p>
                      <a:pPr algn="ctr"/>
                      <a:r>
                        <a:rPr lang="en-US" dirty="0"/>
                        <a:t>0</a:t>
                      </a:r>
                    </a:p>
                  </a:txBody>
                  <a:tcPr/>
                </a:tc>
                <a:extLst>
                  <a:ext uri="{0D108BD9-81ED-4DB2-BD59-A6C34878D82A}">
                    <a16:rowId xmlns:a16="http://schemas.microsoft.com/office/drawing/2014/main" val="910368083"/>
                  </a:ext>
                </a:extLst>
              </a:tr>
              <a:tr h="370840">
                <a:tc>
                  <a:txBody>
                    <a:bodyPr/>
                    <a:lstStyle/>
                    <a:p>
                      <a:pPr algn="ctr"/>
                      <a:r>
                        <a:rPr lang="en-US" dirty="0"/>
                        <a:t>house(0.3)</a:t>
                      </a:r>
                    </a:p>
                  </a:txBody>
                  <a:tcPr/>
                </a:tc>
                <a:tc>
                  <a:txBody>
                    <a:bodyPr/>
                    <a:lstStyle/>
                    <a:p>
                      <a:pPr algn="ctr"/>
                      <a:r>
                        <a:rPr lang="en-US" dirty="0"/>
                        <a:t>0</a:t>
                      </a:r>
                    </a:p>
                  </a:txBody>
                  <a:tcPr/>
                </a:tc>
                <a:tc>
                  <a:txBody>
                    <a:bodyPr/>
                    <a:lstStyle/>
                    <a:p>
                      <a:pPr algn="ctr"/>
                      <a:r>
                        <a:rPr lang="en-US" dirty="0"/>
                        <a:t>0.09</a:t>
                      </a:r>
                    </a:p>
                  </a:txBody>
                  <a:tcPr/>
                </a:tc>
                <a:extLst>
                  <a:ext uri="{0D108BD9-81ED-4DB2-BD59-A6C34878D82A}">
                    <a16:rowId xmlns:a16="http://schemas.microsoft.com/office/drawing/2014/main" val="3814546656"/>
                  </a:ext>
                </a:extLst>
              </a:tr>
              <a:tr h="370840">
                <a:tc>
                  <a:txBody>
                    <a:bodyPr/>
                    <a:lstStyle/>
                    <a:p>
                      <a:pPr algn="ctr"/>
                      <a:r>
                        <a:rPr lang="en-US" dirty="0"/>
                        <a:t>featured(0.3)</a:t>
                      </a:r>
                    </a:p>
                  </a:txBody>
                  <a:tcPr/>
                </a:tc>
                <a:tc>
                  <a:txBody>
                    <a:bodyPr/>
                    <a:lstStyle/>
                    <a:p>
                      <a:pPr algn="ctr"/>
                      <a:r>
                        <a:rPr lang="en-US" dirty="0"/>
                        <a:t>0</a:t>
                      </a:r>
                    </a:p>
                  </a:txBody>
                  <a:tcPr/>
                </a:tc>
                <a:tc>
                  <a:txBody>
                    <a:bodyPr/>
                    <a:lstStyle/>
                    <a:p>
                      <a:pPr algn="ctr"/>
                      <a:r>
                        <a:rPr lang="en-US" dirty="0"/>
                        <a:t>0.09</a:t>
                      </a:r>
                    </a:p>
                  </a:txBody>
                  <a:tcPr/>
                </a:tc>
                <a:extLst>
                  <a:ext uri="{0D108BD9-81ED-4DB2-BD59-A6C34878D82A}">
                    <a16:rowId xmlns:a16="http://schemas.microsoft.com/office/drawing/2014/main" val="1533754993"/>
                  </a:ext>
                </a:extLst>
              </a:tr>
              <a:tr h="370840">
                <a:tc>
                  <a:txBody>
                    <a:bodyPr/>
                    <a:lstStyle/>
                    <a:p>
                      <a:pPr algn="ctr"/>
                      <a:r>
                        <a:rPr lang="en-US" dirty="0"/>
                        <a:t>gothic(0.3)</a:t>
                      </a:r>
                    </a:p>
                  </a:txBody>
                  <a:tcPr/>
                </a:tc>
                <a:tc>
                  <a:txBody>
                    <a:bodyPr/>
                    <a:lstStyle/>
                    <a:p>
                      <a:pPr algn="ctr"/>
                      <a:r>
                        <a:rPr lang="en-US" dirty="0"/>
                        <a:t>0</a:t>
                      </a:r>
                    </a:p>
                  </a:txBody>
                  <a:tcPr/>
                </a:tc>
                <a:tc>
                  <a:txBody>
                    <a:bodyPr/>
                    <a:lstStyle/>
                    <a:p>
                      <a:pPr algn="ctr"/>
                      <a:r>
                        <a:rPr lang="en-US" dirty="0"/>
                        <a:t>0.09</a:t>
                      </a:r>
                    </a:p>
                  </a:txBody>
                  <a:tcPr/>
                </a:tc>
                <a:extLst>
                  <a:ext uri="{0D108BD9-81ED-4DB2-BD59-A6C34878D82A}">
                    <a16:rowId xmlns:a16="http://schemas.microsoft.com/office/drawing/2014/main" val="2439478129"/>
                  </a:ext>
                </a:extLst>
              </a:tr>
            </a:tbl>
          </a:graphicData>
        </a:graphic>
      </p:graphicFrame>
    </p:spTree>
    <p:extLst>
      <p:ext uri="{BB962C8B-B14F-4D97-AF65-F5344CB8AC3E}">
        <p14:creationId xmlns:p14="http://schemas.microsoft.com/office/powerpoint/2010/main" val="19441850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EFEF2-466D-1C4D-AA29-0E186A121C8B}"/>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801309AE-4BE9-7C46-BF77-7AE29E9CBF20}"/>
              </a:ext>
            </a:extLst>
          </p:cNvPr>
          <p:cNvSpPr>
            <a:spLocks noGrp="1"/>
          </p:cNvSpPr>
          <p:nvPr>
            <p:ph idx="1"/>
          </p:nvPr>
        </p:nvSpPr>
        <p:spPr/>
        <p:txBody>
          <a:bodyPr/>
          <a:lstStyle/>
          <a:p>
            <a:r>
              <a:rPr lang="en-US" dirty="0">
                <a:solidFill>
                  <a:schemeClr val="bg1">
                    <a:lumMod val="75000"/>
                  </a:schemeClr>
                </a:solidFill>
              </a:rPr>
              <a:t>similarity vs. semantic field: word2vec at different scales</a:t>
            </a:r>
          </a:p>
          <a:p>
            <a:r>
              <a:rPr lang="en-US" dirty="0">
                <a:solidFill>
                  <a:schemeClr val="bg1">
                    <a:lumMod val="75000"/>
                  </a:schemeClr>
                </a:solidFill>
              </a:rPr>
              <a:t>term frequency (</a:t>
            </a:r>
            <a:r>
              <a:rPr lang="en-US" dirty="0" err="1">
                <a:solidFill>
                  <a:schemeClr val="bg1">
                    <a:lumMod val="75000"/>
                  </a:schemeClr>
                </a:solidFill>
              </a:rPr>
              <a:t>tf</a:t>
            </a:r>
            <a:r>
              <a:rPr lang="en-US" dirty="0">
                <a:solidFill>
                  <a:schemeClr val="bg1">
                    <a:lumMod val="75000"/>
                  </a:schemeClr>
                </a:solidFill>
              </a:rPr>
              <a:t>): the term-document matrix</a:t>
            </a:r>
          </a:p>
          <a:p>
            <a:r>
              <a:rPr lang="en-US" dirty="0">
                <a:solidFill>
                  <a:schemeClr val="bg1">
                    <a:lumMod val="75000"/>
                  </a:schemeClr>
                </a:solidFill>
              </a:rPr>
              <a:t>cosine similarity</a:t>
            </a:r>
          </a:p>
          <a:p>
            <a:r>
              <a:rPr lang="en-US" dirty="0">
                <a:solidFill>
                  <a:schemeClr val="bg1">
                    <a:lumMod val="75000"/>
                  </a:schemeClr>
                </a:solidFill>
              </a:rPr>
              <a:t>document classification: </a:t>
            </a:r>
            <a:r>
              <a:rPr lang="en-US" dirty="0" err="1">
                <a:solidFill>
                  <a:schemeClr val="bg1">
                    <a:lumMod val="75000"/>
                  </a:schemeClr>
                </a:solidFill>
              </a:rPr>
              <a:t>tf</a:t>
            </a:r>
            <a:r>
              <a:rPr lang="en-US" dirty="0">
                <a:solidFill>
                  <a:schemeClr val="bg1">
                    <a:lumMod val="75000"/>
                  </a:schemeClr>
                </a:solidFill>
              </a:rPr>
              <a:t> on a log scale</a:t>
            </a:r>
          </a:p>
          <a:p>
            <a:r>
              <a:rPr lang="en-US" dirty="0">
                <a:solidFill>
                  <a:schemeClr val="bg1">
                    <a:lumMod val="75000"/>
                  </a:schemeClr>
                </a:solidFill>
              </a:rPr>
              <a:t>document classification: inverse document frequency (</a:t>
            </a:r>
            <a:r>
              <a:rPr lang="en-US" dirty="0" err="1">
                <a:solidFill>
                  <a:schemeClr val="bg1">
                    <a:lumMod val="75000"/>
                  </a:schemeClr>
                </a:solidFill>
              </a:rPr>
              <a:t>idf</a:t>
            </a:r>
            <a:r>
              <a:rPr lang="en-US" dirty="0">
                <a:solidFill>
                  <a:schemeClr val="bg1">
                    <a:lumMod val="75000"/>
                  </a:schemeClr>
                </a:solidFill>
              </a:rPr>
              <a:t>) </a:t>
            </a:r>
          </a:p>
          <a:p>
            <a:r>
              <a:rPr lang="en-US" dirty="0"/>
              <a:t>relatedness again: the word co-occurrence matrix</a:t>
            </a:r>
          </a:p>
          <a:p>
            <a:pPr marL="0" indent="0">
              <a:buNone/>
            </a:pPr>
            <a:endParaRPr lang="en-US" dirty="0"/>
          </a:p>
        </p:txBody>
      </p:sp>
    </p:spTree>
    <p:extLst>
      <p:ext uri="{BB962C8B-B14F-4D97-AF65-F5344CB8AC3E}">
        <p14:creationId xmlns:p14="http://schemas.microsoft.com/office/powerpoint/2010/main" val="434519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C773E-B169-194B-94F0-BF34C8D0C6E9}"/>
              </a:ext>
            </a:extLst>
          </p:cNvPr>
          <p:cNvSpPr>
            <a:spLocks noGrp="1"/>
          </p:cNvSpPr>
          <p:nvPr>
            <p:ph type="title"/>
          </p:nvPr>
        </p:nvSpPr>
        <p:spPr/>
        <p:txBody>
          <a:bodyPr/>
          <a:lstStyle/>
          <a:p>
            <a:r>
              <a:rPr lang="en-US" dirty="0"/>
              <a:t>The Word Co-Occurrence Matrix</a:t>
            </a:r>
          </a:p>
        </p:txBody>
      </p:sp>
      <p:sp>
        <p:nvSpPr>
          <p:cNvPr id="3" name="Content Placeholder 2">
            <a:extLst>
              <a:ext uri="{FF2B5EF4-FFF2-40B4-BE49-F238E27FC236}">
                <a16:creationId xmlns:a16="http://schemas.microsoft.com/office/drawing/2014/main" id="{F6411E8D-B55B-DF4F-BE42-A613A89D29C7}"/>
              </a:ext>
            </a:extLst>
          </p:cNvPr>
          <p:cNvSpPr>
            <a:spLocks noGrp="1"/>
          </p:cNvSpPr>
          <p:nvPr>
            <p:ph idx="1"/>
          </p:nvPr>
        </p:nvSpPr>
        <p:spPr/>
        <p:txBody>
          <a:bodyPr/>
          <a:lstStyle/>
          <a:p>
            <a:pPr marL="0" indent="0">
              <a:buNone/>
            </a:pPr>
            <a:r>
              <a:rPr lang="en-US" dirty="0"/>
              <a:t>Now that we understand information retrieval, let’s go back to our original question:</a:t>
            </a:r>
          </a:p>
          <a:p>
            <a:pPr marL="0" indent="0">
              <a:buNone/>
            </a:pPr>
            <a:endParaRPr lang="en-US" dirty="0"/>
          </a:p>
          <a:p>
            <a:pPr marL="0" indent="0" algn="ctr">
              <a:buNone/>
            </a:pPr>
            <a:r>
              <a:rPr lang="en-US" dirty="0"/>
              <a:t>How can we determine whether or not two words are related?</a:t>
            </a:r>
          </a:p>
        </p:txBody>
      </p:sp>
    </p:spTree>
    <p:extLst>
      <p:ext uri="{BB962C8B-B14F-4D97-AF65-F5344CB8AC3E}">
        <p14:creationId xmlns:p14="http://schemas.microsoft.com/office/powerpoint/2010/main" val="41083073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BE4A-E7A5-644E-9911-B08924FC3B6E}"/>
              </a:ext>
            </a:extLst>
          </p:cNvPr>
          <p:cNvSpPr>
            <a:spLocks noGrp="1"/>
          </p:cNvSpPr>
          <p:nvPr>
            <p:ph type="title"/>
          </p:nvPr>
        </p:nvSpPr>
        <p:spPr>
          <a:xfrm>
            <a:off x="185060" y="127618"/>
            <a:ext cx="10110846" cy="964911"/>
          </a:xfrm>
        </p:spPr>
        <p:txBody>
          <a:bodyPr>
            <a:normAutofit/>
          </a:bodyPr>
          <a:lstStyle/>
          <a:p>
            <a:r>
              <a:rPr lang="en-US" dirty="0"/>
              <a:t>The Word Co-Occurrence Matrix</a:t>
            </a:r>
          </a:p>
        </p:txBody>
      </p:sp>
      <p:graphicFrame>
        <p:nvGraphicFramePr>
          <p:cNvPr id="6" name="Content Placeholder 5">
            <a:extLst>
              <a:ext uri="{FF2B5EF4-FFF2-40B4-BE49-F238E27FC236}">
                <a16:creationId xmlns:a16="http://schemas.microsoft.com/office/drawing/2014/main" id="{2C772DA8-E510-5347-BA77-A66A599BD106}"/>
              </a:ext>
            </a:extLst>
          </p:cNvPr>
          <p:cNvGraphicFramePr>
            <a:graphicFrameLocks noGrp="1"/>
          </p:cNvGraphicFramePr>
          <p:nvPr>
            <p:ph sz="half" idx="2"/>
          </p:nvPr>
        </p:nvGraphicFramePr>
        <p:xfrm>
          <a:off x="6172200" y="1124981"/>
          <a:ext cx="5486400" cy="55626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1489596350"/>
                    </a:ext>
                  </a:extLst>
                </a:gridCol>
                <a:gridCol w="1371600">
                  <a:extLst>
                    <a:ext uri="{9D8B030D-6E8A-4147-A177-3AD203B41FA5}">
                      <a16:colId xmlns:a16="http://schemas.microsoft.com/office/drawing/2014/main" val="3920759424"/>
                    </a:ext>
                  </a:extLst>
                </a:gridCol>
                <a:gridCol w="1371600">
                  <a:extLst>
                    <a:ext uri="{9D8B030D-6E8A-4147-A177-3AD203B41FA5}">
                      <a16:colId xmlns:a16="http://schemas.microsoft.com/office/drawing/2014/main" val="766801029"/>
                    </a:ext>
                  </a:extLst>
                </a:gridCol>
                <a:gridCol w="1371600">
                  <a:extLst>
                    <a:ext uri="{9D8B030D-6E8A-4147-A177-3AD203B41FA5}">
                      <a16:colId xmlns:a16="http://schemas.microsoft.com/office/drawing/2014/main" val="710773003"/>
                    </a:ext>
                  </a:extLst>
                </a:gridCol>
              </a:tblGrid>
              <a:tr h="370840">
                <a:tc>
                  <a:txBody>
                    <a:bodyPr/>
                    <a:lstStyle/>
                    <a:p>
                      <a:pPr algn="ctr"/>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3">
                  <a:txBody>
                    <a:bodyPr/>
                    <a:lstStyle/>
                    <a:p>
                      <a:pPr algn="ctr"/>
                      <a:r>
                        <a:rPr lang="en-US" dirty="0"/>
                        <a:t>document</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en-US"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977012814"/>
                  </a:ext>
                </a:extLst>
              </a:tr>
              <a:tr h="370840">
                <a:tc>
                  <a:txBody>
                    <a:bodyPr/>
                    <a:lstStyle/>
                    <a:p>
                      <a:pPr algn="ctr"/>
                      <a:r>
                        <a:rPr lang="en-US" dirty="0">
                          <a:solidFill>
                            <a:schemeClr val="bg1"/>
                          </a:solidFill>
                        </a:rPr>
                        <a:t>term</a:t>
                      </a:r>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dirty="0">
                          <a:solidFill>
                            <a:schemeClr val="bg1"/>
                          </a:solidFill>
                        </a:rPr>
                        <a:t>Hogwarts</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dirty="0">
                          <a:solidFill>
                            <a:schemeClr val="bg1"/>
                          </a:solidFill>
                        </a:rPr>
                        <a:t>Dumbledore</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dirty="0">
                          <a:solidFill>
                            <a:schemeClr val="bg1"/>
                          </a:solidFill>
                        </a:rPr>
                        <a:t>Collinwood</a:t>
                      </a:r>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792307546"/>
                  </a:ext>
                </a:extLst>
              </a:tr>
              <a:tr h="370840">
                <a:tc>
                  <a:txBody>
                    <a:bodyPr/>
                    <a:lstStyle/>
                    <a:p>
                      <a:pPr algn="ctr"/>
                      <a:r>
                        <a:rPr lang="en-US" dirty="0"/>
                        <a:t>a</a:t>
                      </a:r>
                    </a:p>
                  </a:txBody>
                  <a:tcPr>
                    <a:lnT w="12700" cap="flat" cmpd="sng" algn="ctr">
                      <a:solidFill>
                        <a:schemeClr val="tx1"/>
                      </a:solidFill>
                      <a:prstDash val="solid"/>
                      <a:round/>
                      <a:headEnd type="none" w="med" len="med"/>
                      <a:tailEnd type="none" w="med" len="med"/>
                    </a:lnT>
                  </a:tcPr>
                </a:tc>
                <a:tc>
                  <a:txBody>
                    <a:bodyPr/>
                    <a:lstStyle/>
                    <a:p>
                      <a:pPr algn="ctr"/>
                      <a:r>
                        <a:rPr lang="en-US" dirty="0"/>
                        <a:t>1</a:t>
                      </a:r>
                    </a:p>
                  </a:txBody>
                  <a:tcPr>
                    <a:lnT w="12700" cap="flat" cmpd="sng" algn="ctr">
                      <a:solidFill>
                        <a:schemeClr val="tx1"/>
                      </a:solidFill>
                      <a:prstDash val="solid"/>
                      <a:round/>
                      <a:headEnd type="none" w="med" len="med"/>
                      <a:tailEnd type="none" w="med" len="med"/>
                    </a:lnT>
                  </a:tcPr>
                </a:tc>
                <a:tc>
                  <a:txBody>
                    <a:bodyPr/>
                    <a:lstStyle/>
                    <a:p>
                      <a:pPr algn="ctr"/>
                      <a:r>
                        <a:rPr lang="en-US" dirty="0"/>
                        <a:t>1</a:t>
                      </a:r>
                    </a:p>
                  </a:txBody>
                  <a:tcPr>
                    <a:lnT w="12700" cap="flat" cmpd="sng" algn="ctr">
                      <a:solidFill>
                        <a:schemeClr val="tx1"/>
                      </a:solidFill>
                      <a:prstDash val="solid"/>
                      <a:round/>
                      <a:headEnd type="none" w="med" len="med"/>
                      <a:tailEnd type="none" w="med" len="med"/>
                    </a:lnT>
                  </a:tcPr>
                </a:tc>
                <a:tc>
                  <a:txBody>
                    <a:bodyPr/>
                    <a:lstStyle/>
                    <a:p>
                      <a:pPr algn="ctr"/>
                      <a:r>
                        <a:rPr lang="en-US" dirty="0"/>
                        <a:t>1</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46303001"/>
                  </a:ext>
                </a:extLst>
              </a:tr>
              <a:tr h="370840">
                <a:tc>
                  <a:txBody>
                    <a:bodyPr/>
                    <a:lstStyle/>
                    <a:p>
                      <a:pPr algn="ctr"/>
                      <a:r>
                        <a:rPr lang="en-US" dirty="0"/>
                        <a:t>of</a:t>
                      </a:r>
                    </a:p>
                  </a:txBody>
                  <a:tcPr/>
                </a:tc>
                <a:tc>
                  <a:txBody>
                    <a:bodyPr/>
                    <a:lstStyle/>
                    <a:p>
                      <a:pPr algn="ctr"/>
                      <a:r>
                        <a:rPr lang="en-US" dirty="0"/>
                        <a:t>1</a:t>
                      </a:r>
                    </a:p>
                  </a:txBody>
                  <a:tcPr/>
                </a:tc>
                <a:tc>
                  <a:txBody>
                    <a:bodyPr/>
                    <a:lstStyle/>
                    <a:p>
                      <a:pPr algn="ctr"/>
                      <a:r>
                        <a:rPr lang="en-US" dirty="0"/>
                        <a:t>2</a:t>
                      </a:r>
                    </a:p>
                  </a:txBody>
                  <a:tcPr/>
                </a:tc>
                <a:tc>
                  <a:txBody>
                    <a:bodyPr/>
                    <a:lstStyle/>
                    <a:p>
                      <a:pPr algn="ctr"/>
                      <a:endParaRPr lang="en-US" dirty="0"/>
                    </a:p>
                  </a:txBody>
                  <a:tcPr/>
                </a:tc>
                <a:extLst>
                  <a:ext uri="{0D108BD9-81ED-4DB2-BD59-A6C34878D82A}">
                    <a16:rowId xmlns:a16="http://schemas.microsoft.com/office/drawing/2014/main" val="2923939021"/>
                  </a:ext>
                </a:extLst>
              </a:tr>
              <a:tr h="370840">
                <a:tc>
                  <a:txBody>
                    <a:bodyPr/>
                    <a:lstStyle/>
                    <a:p>
                      <a:pPr algn="ctr"/>
                      <a:r>
                        <a:rPr lang="en-US" dirty="0"/>
                        <a:t>in</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2</a:t>
                      </a:r>
                    </a:p>
                  </a:txBody>
                  <a:tcPr/>
                </a:tc>
                <a:extLst>
                  <a:ext uri="{0D108BD9-81ED-4DB2-BD59-A6C34878D82A}">
                    <a16:rowId xmlns:a16="http://schemas.microsoft.com/office/drawing/2014/main" val="4137224759"/>
                  </a:ext>
                </a:extLst>
              </a:tr>
              <a:tr h="370840">
                <a:tc>
                  <a:txBody>
                    <a:bodyPr/>
                    <a:lstStyle/>
                    <a:p>
                      <a:pPr algn="ctr"/>
                      <a:r>
                        <a:rPr lang="en-US" dirty="0"/>
                        <a:t>is</a:t>
                      </a:r>
                    </a:p>
                  </a:txBody>
                  <a:tcPr/>
                </a:tc>
                <a:tc>
                  <a:txBody>
                    <a:bodyPr/>
                    <a:lstStyle/>
                    <a:p>
                      <a:pPr algn="ctr"/>
                      <a:r>
                        <a:rPr lang="en-US" dirty="0"/>
                        <a:t>2</a:t>
                      </a:r>
                    </a:p>
                  </a:txBody>
                  <a:tcPr/>
                </a:tc>
                <a:tc>
                  <a:txBody>
                    <a:bodyPr/>
                    <a:lstStyle/>
                    <a:p>
                      <a:pPr algn="ctr"/>
                      <a:r>
                        <a:rPr lang="en-US" dirty="0"/>
                        <a:t>4</a:t>
                      </a:r>
                    </a:p>
                  </a:txBody>
                  <a:tcPr/>
                </a:tc>
                <a:tc>
                  <a:txBody>
                    <a:bodyPr/>
                    <a:lstStyle/>
                    <a:p>
                      <a:pPr algn="ctr"/>
                      <a:r>
                        <a:rPr lang="en-US" dirty="0"/>
                        <a:t>1</a:t>
                      </a:r>
                    </a:p>
                  </a:txBody>
                  <a:tcPr/>
                </a:tc>
                <a:extLst>
                  <a:ext uri="{0D108BD9-81ED-4DB2-BD59-A6C34878D82A}">
                    <a16:rowId xmlns:a16="http://schemas.microsoft.com/office/drawing/2014/main" val="536809839"/>
                  </a:ext>
                </a:extLst>
              </a:tr>
              <a:tr h="370840">
                <a:tc>
                  <a:txBody>
                    <a:bodyPr/>
                    <a:lstStyle/>
                    <a:p>
                      <a:pPr algn="ctr"/>
                      <a:r>
                        <a:rPr lang="en-US" dirty="0"/>
                        <a:t>fictional</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943940576"/>
                  </a:ext>
                </a:extLst>
              </a:tr>
              <a:tr h="370840">
                <a:tc>
                  <a:txBody>
                    <a:bodyPr/>
                    <a:lstStyle/>
                    <a:p>
                      <a:pPr algn="ctr"/>
                      <a:r>
                        <a:rPr lang="en-US" dirty="0"/>
                        <a:t>school</a:t>
                      </a:r>
                    </a:p>
                  </a:txBody>
                  <a:tcPr/>
                </a:tc>
                <a:tc>
                  <a:txBody>
                    <a:bodyPr/>
                    <a:lstStyle/>
                    <a:p>
                      <a:pPr algn="ctr"/>
                      <a:r>
                        <a:rPr lang="en-US" dirty="0"/>
                        <a:t>1</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593007300"/>
                  </a:ext>
                </a:extLst>
              </a:tr>
              <a:tr h="370840">
                <a:tc>
                  <a:txBody>
                    <a:bodyPr/>
                    <a:lstStyle/>
                    <a:p>
                      <a:pPr algn="ctr"/>
                      <a:r>
                        <a:rPr lang="en-US" dirty="0" err="1"/>
                        <a:t>rowling’s</a:t>
                      </a:r>
                      <a:endParaRPr lang="en-US" dirty="0"/>
                    </a:p>
                  </a:txBody>
                  <a:tcPr/>
                </a:tc>
                <a:tc>
                  <a:txBody>
                    <a:bodyPr/>
                    <a:lstStyle/>
                    <a:p>
                      <a:pPr algn="ctr"/>
                      <a:r>
                        <a:rPr lang="en-US" dirty="0"/>
                        <a:t>1</a:t>
                      </a:r>
                    </a:p>
                  </a:txBody>
                  <a:tcPr/>
                </a:tc>
                <a:tc>
                  <a:txBody>
                    <a:bodyPr/>
                    <a:lstStyle/>
                    <a:p>
                      <a:pPr algn="ctr"/>
                      <a:r>
                        <a:rPr lang="en-US" dirty="0"/>
                        <a:t>1</a:t>
                      </a:r>
                    </a:p>
                  </a:txBody>
                  <a:tcPr/>
                </a:tc>
                <a:tc>
                  <a:txBody>
                    <a:bodyPr/>
                    <a:lstStyle/>
                    <a:p>
                      <a:pPr algn="ctr"/>
                      <a:endParaRPr lang="en-US" dirty="0"/>
                    </a:p>
                  </a:txBody>
                  <a:tcPr/>
                </a:tc>
                <a:extLst>
                  <a:ext uri="{0D108BD9-81ED-4DB2-BD59-A6C34878D82A}">
                    <a16:rowId xmlns:a16="http://schemas.microsoft.com/office/drawing/2014/main" val="414336034"/>
                  </a:ext>
                </a:extLst>
              </a:tr>
              <a:tr h="370840">
                <a:tc>
                  <a:txBody>
                    <a:bodyPr/>
                    <a:lstStyle/>
                    <a:p>
                      <a:pPr algn="ctr"/>
                      <a:r>
                        <a:rPr lang="en-US" dirty="0"/>
                        <a:t>harry</a:t>
                      </a:r>
                    </a:p>
                  </a:txBody>
                  <a:tcPr/>
                </a:tc>
                <a:tc>
                  <a:txBody>
                    <a:bodyPr/>
                    <a:lstStyle/>
                    <a:p>
                      <a:pPr algn="ctr"/>
                      <a:r>
                        <a:rPr lang="en-US" dirty="0"/>
                        <a:t>1</a:t>
                      </a:r>
                    </a:p>
                  </a:txBody>
                  <a:tcPr/>
                </a:tc>
                <a:tc>
                  <a:txBody>
                    <a:bodyPr/>
                    <a:lstStyle/>
                    <a:p>
                      <a:pPr algn="ctr"/>
                      <a:r>
                        <a:rPr lang="en-US" dirty="0"/>
                        <a:t>1</a:t>
                      </a:r>
                    </a:p>
                  </a:txBody>
                  <a:tcPr/>
                </a:tc>
                <a:tc>
                  <a:txBody>
                    <a:bodyPr/>
                    <a:lstStyle/>
                    <a:p>
                      <a:pPr algn="ctr"/>
                      <a:endParaRPr lang="en-US" dirty="0"/>
                    </a:p>
                  </a:txBody>
                  <a:tcPr/>
                </a:tc>
                <a:extLst>
                  <a:ext uri="{0D108BD9-81ED-4DB2-BD59-A6C34878D82A}">
                    <a16:rowId xmlns:a16="http://schemas.microsoft.com/office/drawing/2014/main" val="1653905525"/>
                  </a:ext>
                </a:extLst>
              </a:tr>
              <a:tr h="370840">
                <a:tc>
                  <a:txBody>
                    <a:bodyPr/>
                    <a:lstStyle/>
                    <a:p>
                      <a:pPr algn="ctr"/>
                      <a:r>
                        <a:rPr lang="en-US" dirty="0"/>
                        <a:t>potter</a:t>
                      </a:r>
                    </a:p>
                  </a:txBody>
                  <a:tcPr/>
                </a:tc>
                <a:tc>
                  <a:txBody>
                    <a:bodyPr/>
                    <a:lstStyle/>
                    <a:p>
                      <a:pPr algn="ctr"/>
                      <a:r>
                        <a:rPr lang="en-US" dirty="0"/>
                        <a:t>1</a:t>
                      </a:r>
                    </a:p>
                  </a:txBody>
                  <a:tcPr/>
                </a:tc>
                <a:tc>
                  <a:txBody>
                    <a:bodyPr/>
                    <a:lstStyle/>
                    <a:p>
                      <a:pPr algn="ctr"/>
                      <a:r>
                        <a:rPr lang="en-US" dirty="0"/>
                        <a:t>1</a:t>
                      </a:r>
                    </a:p>
                  </a:txBody>
                  <a:tcPr/>
                </a:tc>
                <a:tc>
                  <a:txBody>
                    <a:bodyPr/>
                    <a:lstStyle/>
                    <a:p>
                      <a:pPr algn="ctr"/>
                      <a:endParaRPr lang="en-US" dirty="0"/>
                    </a:p>
                  </a:txBody>
                  <a:tcPr/>
                </a:tc>
                <a:extLst>
                  <a:ext uri="{0D108BD9-81ED-4DB2-BD59-A6C34878D82A}">
                    <a16:rowId xmlns:a16="http://schemas.microsoft.com/office/drawing/2014/main" val="394146620"/>
                  </a:ext>
                </a:extLst>
              </a:tr>
              <a:tr h="370840">
                <a:tc>
                  <a:txBody>
                    <a:bodyPr/>
                    <a:lstStyle/>
                    <a:p>
                      <a:pPr algn="ctr"/>
                      <a:r>
                        <a:rPr lang="en-US" dirty="0"/>
                        <a:t>series</a:t>
                      </a:r>
                    </a:p>
                  </a:txBody>
                  <a:tcPr/>
                </a:tc>
                <a:tc>
                  <a:txBody>
                    <a:bodyPr/>
                    <a:lstStyle/>
                    <a:p>
                      <a:pPr algn="ctr"/>
                      <a:r>
                        <a:rPr lang="en-US" dirty="0"/>
                        <a:t>1</a:t>
                      </a:r>
                    </a:p>
                  </a:txBody>
                  <a:tcPr/>
                </a:tc>
                <a:tc>
                  <a:txBody>
                    <a:bodyPr/>
                    <a:lstStyle/>
                    <a:p>
                      <a:pPr algn="ctr"/>
                      <a:r>
                        <a:rPr lang="en-US" dirty="0"/>
                        <a:t>1</a:t>
                      </a:r>
                    </a:p>
                  </a:txBody>
                  <a:tcPr/>
                </a:tc>
                <a:tc>
                  <a:txBody>
                    <a:bodyPr/>
                    <a:lstStyle/>
                    <a:p>
                      <a:pPr algn="ctr"/>
                      <a:endParaRPr lang="en-US" dirty="0"/>
                    </a:p>
                  </a:txBody>
                  <a:tcPr/>
                </a:tc>
                <a:extLst>
                  <a:ext uri="{0D108BD9-81ED-4DB2-BD59-A6C34878D82A}">
                    <a16:rowId xmlns:a16="http://schemas.microsoft.com/office/drawing/2014/main" val="910368083"/>
                  </a:ext>
                </a:extLst>
              </a:tr>
              <a:tr h="370840">
                <a:tc>
                  <a:txBody>
                    <a:bodyPr/>
                    <a:lstStyle/>
                    <a:p>
                      <a:pPr algn="ctr"/>
                      <a:r>
                        <a:rPr lang="en-US" dirty="0"/>
                        <a:t>house</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1</a:t>
                      </a:r>
                    </a:p>
                  </a:txBody>
                  <a:tcPr/>
                </a:tc>
                <a:extLst>
                  <a:ext uri="{0D108BD9-81ED-4DB2-BD59-A6C34878D82A}">
                    <a16:rowId xmlns:a16="http://schemas.microsoft.com/office/drawing/2014/main" val="3814546656"/>
                  </a:ext>
                </a:extLst>
              </a:tr>
              <a:tr h="370840">
                <a:tc>
                  <a:txBody>
                    <a:bodyPr/>
                    <a:lstStyle/>
                    <a:p>
                      <a:pPr algn="ctr"/>
                      <a:r>
                        <a:rPr lang="en-US" dirty="0"/>
                        <a:t>featured</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1</a:t>
                      </a:r>
                    </a:p>
                  </a:txBody>
                  <a:tcPr/>
                </a:tc>
                <a:extLst>
                  <a:ext uri="{0D108BD9-81ED-4DB2-BD59-A6C34878D82A}">
                    <a16:rowId xmlns:a16="http://schemas.microsoft.com/office/drawing/2014/main" val="1533754993"/>
                  </a:ext>
                </a:extLst>
              </a:tr>
              <a:tr h="370840">
                <a:tc>
                  <a:txBody>
                    <a:bodyPr/>
                    <a:lstStyle/>
                    <a:p>
                      <a:pPr algn="ctr"/>
                      <a:r>
                        <a:rPr lang="en-US" dirty="0"/>
                        <a:t>gothic</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1</a:t>
                      </a:r>
                    </a:p>
                  </a:txBody>
                  <a:tcPr/>
                </a:tc>
                <a:extLst>
                  <a:ext uri="{0D108BD9-81ED-4DB2-BD59-A6C34878D82A}">
                    <a16:rowId xmlns:a16="http://schemas.microsoft.com/office/drawing/2014/main" val="2439478129"/>
                  </a:ext>
                </a:extLst>
              </a:tr>
            </a:tbl>
          </a:graphicData>
        </a:graphic>
      </p:graphicFrame>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5E93F49B-537A-824C-B6CC-A09871B3AC55}"/>
                  </a:ext>
                </a:extLst>
              </p:cNvPr>
              <p:cNvSpPr>
                <a:spLocks noGrp="1"/>
              </p:cNvSpPr>
              <p:nvPr>
                <p:ph sz="half" idx="1"/>
              </p:nvPr>
            </p:nvSpPr>
            <p:spPr>
              <a:xfrm>
                <a:off x="291935" y="1092529"/>
                <a:ext cx="5727866" cy="5595052"/>
              </a:xfrm>
            </p:spPr>
            <p:txBody>
              <a:bodyPr>
                <a:normAutofit/>
              </a:bodyPr>
              <a:lstStyle/>
              <a:p>
                <a:pPr marL="0" indent="0">
                  <a:buNone/>
                </a:pPr>
                <a:r>
                  <a:rPr lang="en-US" dirty="0"/>
                  <a:t>Instead of creating a term-document matrix, let’s create a matrix that shows how often each pair of words occurs in the same document.</a:t>
                </a:r>
              </a:p>
              <a:p>
                <a:pPr marL="0" indent="0">
                  <a:buNone/>
                </a:pPr>
                <a:r>
                  <a:rPr lang="en-US" dirty="0"/>
                  <a:t>This will be</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𝑊</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𝑘</m:t>
                          </m:r>
                        </m:e>
                      </m:d>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𝑗</m:t>
                          </m:r>
                          <m:r>
                            <a:rPr lang="en-US" b="0" i="1" smtClean="0">
                              <a:latin typeface="Cambria Math" panose="02040503050406030204" pitchFamily="18" charset="0"/>
                            </a:rPr>
                            <m:t>=1</m:t>
                          </m:r>
                        </m:sub>
                        <m:sup>
                          <m:r>
                            <a:rPr lang="en-US" b="0" i="1" smtClean="0">
                              <a:latin typeface="Cambria Math" panose="02040503050406030204" pitchFamily="18" charset="0"/>
                            </a:rPr>
                            <m:t>𝐷</m:t>
                          </m:r>
                        </m:sup>
                        <m:e>
                          <m:r>
                            <m:rPr>
                              <m:sty m:val="p"/>
                            </m:rPr>
                            <a:rPr lang="en-US" b="0" i="0" smtClean="0">
                              <a:latin typeface="Cambria Math" panose="02040503050406030204" pitchFamily="18" charset="0"/>
                            </a:rPr>
                            <m:t>Count</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e>
                          </m:d>
                          <m:r>
                            <m:rPr>
                              <m:sty m:val="p"/>
                            </m:rPr>
                            <a:rPr lang="en-US" b="0" i="0" smtClean="0">
                              <a:latin typeface="Cambria Math" panose="02040503050406030204" pitchFamily="18" charset="0"/>
                            </a:rPr>
                            <m:t>Count</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e>
                      </m:nary>
                    </m:oMath>
                  </m:oMathPara>
                </a14:m>
                <a:endParaRPr lang="en-US" dirty="0"/>
              </a:p>
              <a:p>
                <a:pPr marL="0" indent="0">
                  <a:buNone/>
                </a:pPr>
                <a:r>
                  <a:rPr lang="en-US" dirty="0"/>
                  <a:t>For example, for the words </a:t>
                </a:r>
                <a14:m>
                  <m:oMath xmlns:m="http://schemas.openxmlformats.org/officeDocument/2006/math">
                    <m:r>
                      <a:rPr lang="en-US" i="1" dirty="0" smtClean="0">
                        <a:latin typeface="Cambria Math" panose="02040503050406030204" pitchFamily="18" charset="0"/>
                      </a:rPr>
                      <m:t>𝑖</m:t>
                    </m:r>
                    <m:r>
                      <a:rPr lang="en-US" i="1" dirty="0">
                        <a:latin typeface="Cambria Math" panose="02040503050406030204" pitchFamily="18" charset="0"/>
                      </a:rPr>
                      <m:t>=</m:t>
                    </m:r>
                  </m:oMath>
                </a14:m>
                <a:r>
                  <a:rPr lang="en-US" dirty="0"/>
                  <a:t>a and </a:t>
                </a:r>
                <a14:m>
                  <m:oMath xmlns:m="http://schemas.openxmlformats.org/officeDocument/2006/math">
                    <m:r>
                      <a:rPr lang="en-US" i="1" dirty="0" smtClean="0">
                        <a:latin typeface="Cambria Math" panose="02040503050406030204" pitchFamily="18" charset="0"/>
                      </a:rPr>
                      <m:t>𝑘</m:t>
                    </m:r>
                    <m:r>
                      <a:rPr lang="en-US" i="1" dirty="0">
                        <a:latin typeface="Cambria Math" panose="02040503050406030204" pitchFamily="18" charset="0"/>
                      </a:rPr>
                      <m:t>=</m:t>
                    </m:r>
                  </m:oMath>
                </a14:m>
                <a:r>
                  <a:rPr lang="en-US" dirty="0"/>
                  <a:t>of,</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𝑊</m:t>
                      </m:r>
                      <m:d>
                        <m:dPr>
                          <m:ctrlPr>
                            <a:rPr lang="en-US" i="1">
                              <a:latin typeface="Cambria Math" panose="02040503050406030204" pitchFamily="18" charset="0"/>
                            </a:rPr>
                          </m:ctrlPr>
                        </m:dPr>
                        <m:e>
                          <m:r>
                            <m:rPr>
                              <m:sty m:val="p"/>
                            </m:rPr>
                            <a:rPr lang="en-US" b="0" i="0" smtClean="0">
                              <a:latin typeface="Cambria Math" panose="02040503050406030204" pitchFamily="18" charset="0"/>
                            </a:rPr>
                            <m:t>a</m:t>
                          </m:r>
                          <m:r>
                            <a:rPr lang="en-US" i="0">
                              <a:latin typeface="Cambria Math" panose="02040503050406030204" pitchFamily="18" charset="0"/>
                            </a:rPr>
                            <m:t>,</m:t>
                          </m:r>
                          <m:r>
                            <m:rPr>
                              <m:sty m:val="p"/>
                            </m:rPr>
                            <a:rPr lang="en-US" b="0" i="0" smtClean="0">
                              <a:latin typeface="Cambria Math" panose="02040503050406030204" pitchFamily="18" charset="0"/>
                            </a:rPr>
                            <m:t>of</m:t>
                          </m:r>
                        </m:e>
                      </m:d>
                      <m:r>
                        <a:rPr lang="en-US" i="1">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×1+1×2+0=3</m:t>
                      </m:r>
                    </m:oMath>
                  </m:oMathPara>
                </a14:m>
                <a:endParaRPr lang="en-US" dirty="0"/>
              </a:p>
            </p:txBody>
          </p:sp>
        </mc:Choice>
        <mc:Fallback xmlns="">
          <p:sp>
            <p:nvSpPr>
              <p:cNvPr id="4" name="Content Placeholder 3">
                <a:extLst>
                  <a:ext uri="{FF2B5EF4-FFF2-40B4-BE49-F238E27FC236}">
                    <a16:creationId xmlns:a16="http://schemas.microsoft.com/office/drawing/2014/main" id="{5E93F49B-537A-824C-B6CC-A09871B3AC55}"/>
                  </a:ext>
                </a:extLst>
              </p:cNvPr>
              <p:cNvSpPr>
                <a:spLocks noGrp="1" noRot="1" noChangeAspect="1" noMove="1" noResize="1" noEditPoints="1" noAdjustHandles="1" noChangeArrowheads="1" noChangeShapeType="1" noTextEdit="1"/>
              </p:cNvSpPr>
              <p:nvPr>
                <p:ph sz="half" idx="1"/>
              </p:nvPr>
            </p:nvSpPr>
            <p:spPr>
              <a:xfrm>
                <a:off x="291935" y="1092529"/>
                <a:ext cx="5727866" cy="5595052"/>
              </a:xfrm>
              <a:blipFill>
                <a:blip r:embed="rId2"/>
                <a:stretch>
                  <a:fillRect l="-2212" t="-1810"/>
                </a:stretch>
              </a:blipFill>
            </p:spPr>
            <p:txBody>
              <a:bodyPr/>
              <a:lstStyle/>
              <a:p>
                <a:r>
                  <a:rPr lang="en-US">
                    <a:noFill/>
                  </a:rPr>
                  <a:t> </a:t>
                </a:r>
              </a:p>
            </p:txBody>
          </p:sp>
        </mc:Fallback>
      </mc:AlternateContent>
    </p:spTree>
    <p:extLst>
      <p:ext uri="{BB962C8B-B14F-4D97-AF65-F5344CB8AC3E}">
        <p14:creationId xmlns:p14="http://schemas.microsoft.com/office/powerpoint/2010/main" val="3843777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BE4A-E7A5-644E-9911-B08924FC3B6E}"/>
              </a:ext>
            </a:extLst>
          </p:cNvPr>
          <p:cNvSpPr>
            <a:spLocks noGrp="1"/>
          </p:cNvSpPr>
          <p:nvPr>
            <p:ph type="title"/>
          </p:nvPr>
        </p:nvSpPr>
        <p:spPr>
          <a:xfrm>
            <a:off x="185060" y="127618"/>
            <a:ext cx="10110846" cy="964911"/>
          </a:xfrm>
        </p:spPr>
        <p:txBody>
          <a:bodyPr>
            <a:normAutofit/>
          </a:bodyPr>
          <a:lstStyle/>
          <a:p>
            <a:r>
              <a:rPr lang="en-US" dirty="0"/>
              <a:t>The Word Co-Occurrence Matrix</a:t>
            </a:r>
          </a:p>
        </p:txBody>
      </p:sp>
      <p:graphicFrame>
        <p:nvGraphicFramePr>
          <p:cNvPr id="6" name="Content Placeholder 5">
            <a:extLst>
              <a:ext uri="{FF2B5EF4-FFF2-40B4-BE49-F238E27FC236}">
                <a16:creationId xmlns:a16="http://schemas.microsoft.com/office/drawing/2014/main" id="{2C772DA8-E510-5347-BA77-A66A599BD106}"/>
              </a:ext>
            </a:extLst>
          </p:cNvPr>
          <p:cNvGraphicFramePr>
            <a:graphicFrameLocks noGrp="1"/>
          </p:cNvGraphicFramePr>
          <p:nvPr>
            <p:ph sz="half" idx="2"/>
            <p:extLst>
              <p:ext uri="{D42A27DB-BD31-4B8C-83A1-F6EECF244321}">
                <p14:modId xmlns:p14="http://schemas.microsoft.com/office/powerpoint/2010/main" val="4009096453"/>
              </p:ext>
            </p:extLst>
          </p:nvPr>
        </p:nvGraphicFramePr>
        <p:xfrm>
          <a:off x="3811978" y="1124981"/>
          <a:ext cx="8229600" cy="370840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1489596350"/>
                    </a:ext>
                  </a:extLst>
                </a:gridCol>
                <a:gridCol w="914400">
                  <a:extLst>
                    <a:ext uri="{9D8B030D-6E8A-4147-A177-3AD203B41FA5}">
                      <a16:colId xmlns:a16="http://schemas.microsoft.com/office/drawing/2014/main" val="3920759424"/>
                    </a:ext>
                  </a:extLst>
                </a:gridCol>
                <a:gridCol w="914400">
                  <a:extLst>
                    <a:ext uri="{9D8B030D-6E8A-4147-A177-3AD203B41FA5}">
                      <a16:colId xmlns:a16="http://schemas.microsoft.com/office/drawing/2014/main" val="766801029"/>
                    </a:ext>
                  </a:extLst>
                </a:gridCol>
                <a:gridCol w="914400">
                  <a:extLst>
                    <a:ext uri="{9D8B030D-6E8A-4147-A177-3AD203B41FA5}">
                      <a16:colId xmlns:a16="http://schemas.microsoft.com/office/drawing/2014/main" val="710773003"/>
                    </a:ext>
                  </a:extLst>
                </a:gridCol>
                <a:gridCol w="914400">
                  <a:extLst>
                    <a:ext uri="{9D8B030D-6E8A-4147-A177-3AD203B41FA5}">
                      <a16:colId xmlns:a16="http://schemas.microsoft.com/office/drawing/2014/main" val="1346896720"/>
                    </a:ext>
                  </a:extLst>
                </a:gridCol>
                <a:gridCol w="914400">
                  <a:extLst>
                    <a:ext uri="{9D8B030D-6E8A-4147-A177-3AD203B41FA5}">
                      <a16:colId xmlns:a16="http://schemas.microsoft.com/office/drawing/2014/main" val="1255441328"/>
                    </a:ext>
                  </a:extLst>
                </a:gridCol>
                <a:gridCol w="914400">
                  <a:extLst>
                    <a:ext uri="{9D8B030D-6E8A-4147-A177-3AD203B41FA5}">
                      <a16:colId xmlns:a16="http://schemas.microsoft.com/office/drawing/2014/main" val="2125610771"/>
                    </a:ext>
                  </a:extLst>
                </a:gridCol>
                <a:gridCol w="914400">
                  <a:extLst>
                    <a:ext uri="{9D8B030D-6E8A-4147-A177-3AD203B41FA5}">
                      <a16:colId xmlns:a16="http://schemas.microsoft.com/office/drawing/2014/main" val="2009145435"/>
                    </a:ext>
                  </a:extLst>
                </a:gridCol>
                <a:gridCol w="914400">
                  <a:extLst>
                    <a:ext uri="{9D8B030D-6E8A-4147-A177-3AD203B41FA5}">
                      <a16:colId xmlns:a16="http://schemas.microsoft.com/office/drawing/2014/main" val="2087500755"/>
                    </a:ext>
                  </a:extLst>
                </a:gridCol>
              </a:tblGrid>
              <a:tr h="370840">
                <a:tc>
                  <a:txBody>
                    <a:bodyPr/>
                    <a:lstStyle/>
                    <a:p>
                      <a:pPr algn="ctr"/>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8">
                  <a:txBody>
                    <a:bodyPr/>
                    <a:lstStyle/>
                    <a:p>
                      <a:pPr algn="ctr"/>
                      <a:r>
                        <a:rPr lang="en-US" dirty="0"/>
                        <a:t>term 2</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en-US"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en-US"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en-US"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en-US"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en-US"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en-US"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977012814"/>
                  </a:ext>
                </a:extLst>
              </a:tr>
              <a:tr h="370840">
                <a:tc>
                  <a:txBody>
                    <a:bodyPr/>
                    <a:lstStyle/>
                    <a:p>
                      <a:pPr algn="ctr"/>
                      <a:r>
                        <a:rPr lang="en-US" dirty="0">
                          <a:solidFill>
                            <a:schemeClr val="bg1"/>
                          </a:solidFill>
                        </a:rPr>
                        <a:t>term 1</a:t>
                      </a:r>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dirty="0">
                          <a:solidFill>
                            <a:schemeClr val="bg1"/>
                          </a:solidFill>
                        </a:rPr>
                        <a:t>a</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dirty="0">
                          <a:solidFill>
                            <a:schemeClr val="bg1"/>
                          </a:solidFill>
                        </a:rPr>
                        <a:t>of</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dirty="0">
                          <a:solidFill>
                            <a:schemeClr val="bg1"/>
                          </a:solidFill>
                        </a:rPr>
                        <a:t>in</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dirty="0">
                          <a:solidFill>
                            <a:schemeClr val="bg1"/>
                          </a:solidFill>
                        </a:rPr>
                        <a:t>school</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dirty="0">
                          <a:solidFill>
                            <a:schemeClr val="bg1"/>
                          </a:solidFill>
                        </a:rPr>
                        <a:t>harry</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dirty="0">
                          <a:solidFill>
                            <a:schemeClr val="bg1"/>
                          </a:solidFill>
                        </a:rPr>
                        <a:t>potter</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dirty="0">
                          <a:solidFill>
                            <a:schemeClr val="bg1"/>
                          </a:solidFill>
                        </a:rPr>
                        <a:t>house</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dirty="0">
                          <a:solidFill>
                            <a:schemeClr val="bg1"/>
                          </a:solidFill>
                        </a:rPr>
                        <a:t>gothic</a:t>
                      </a:r>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792307546"/>
                  </a:ext>
                </a:extLst>
              </a:tr>
              <a:tr h="370840">
                <a:tc>
                  <a:txBody>
                    <a:bodyPr/>
                    <a:lstStyle/>
                    <a:p>
                      <a:pPr algn="ctr"/>
                      <a:r>
                        <a:rPr lang="en-US" dirty="0"/>
                        <a:t>a</a:t>
                      </a:r>
                    </a:p>
                  </a:txBody>
                  <a:tcPr>
                    <a:lnT w="12700" cap="flat" cmpd="sng" algn="ctr">
                      <a:solidFill>
                        <a:schemeClr val="tx1"/>
                      </a:solidFill>
                      <a:prstDash val="solid"/>
                      <a:round/>
                      <a:headEnd type="none" w="med" len="med"/>
                      <a:tailEnd type="none" w="med" len="med"/>
                    </a:lnT>
                  </a:tcPr>
                </a:tc>
                <a:tc>
                  <a:txBody>
                    <a:bodyPr/>
                    <a:lstStyle/>
                    <a:p>
                      <a:pPr algn="ctr"/>
                      <a:r>
                        <a:rPr lang="en-US" dirty="0"/>
                        <a:t>3</a:t>
                      </a:r>
                    </a:p>
                  </a:txBody>
                  <a:tcPr>
                    <a:lnT w="12700" cap="flat" cmpd="sng" algn="ctr">
                      <a:solidFill>
                        <a:schemeClr val="tx1"/>
                      </a:solidFill>
                      <a:prstDash val="solid"/>
                      <a:round/>
                      <a:headEnd type="none" w="med" len="med"/>
                      <a:tailEnd type="none" w="med" len="med"/>
                    </a:lnT>
                  </a:tcPr>
                </a:tc>
                <a:tc>
                  <a:txBody>
                    <a:bodyPr/>
                    <a:lstStyle/>
                    <a:p>
                      <a:pPr algn="ctr"/>
                      <a:r>
                        <a:rPr lang="en-US" dirty="0"/>
                        <a:t>3</a:t>
                      </a:r>
                    </a:p>
                  </a:txBody>
                  <a:tcPr>
                    <a:lnT w="12700" cap="flat" cmpd="sng" algn="ctr">
                      <a:solidFill>
                        <a:schemeClr val="tx1"/>
                      </a:solidFill>
                      <a:prstDash val="solid"/>
                      <a:round/>
                      <a:headEnd type="none" w="med" len="med"/>
                      <a:tailEnd type="none" w="med" len="med"/>
                    </a:lnT>
                  </a:tcPr>
                </a:tc>
                <a:tc>
                  <a:txBody>
                    <a:bodyPr/>
                    <a:lstStyle/>
                    <a:p>
                      <a:pPr algn="ctr"/>
                      <a:r>
                        <a:rPr lang="en-US" dirty="0"/>
                        <a:t>4</a:t>
                      </a:r>
                    </a:p>
                  </a:txBody>
                  <a:tcPr>
                    <a:lnT w="12700" cap="flat" cmpd="sng" algn="ctr">
                      <a:solidFill>
                        <a:schemeClr val="tx1"/>
                      </a:solidFill>
                      <a:prstDash val="solid"/>
                      <a:round/>
                      <a:headEnd type="none" w="med" len="med"/>
                      <a:tailEnd type="none" w="med" len="med"/>
                    </a:lnT>
                  </a:tcPr>
                </a:tc>
                <a:tc>
                  <a:txBody>
                    <a:bodyPr/>
                    <a:lstStyle/>
                    <a:p>
                      <a:pPr algn="ctr"/>
                      <a:r>
                        <a:rPr lang="en-US" dirty="0"/>
                        <a:t>1</a:t>
                      </a:r>
                    </a:p>
                  </a:txBody>
                  <a:tcPr>
                    <a:lnT w="12700" cap="flat" cmpd="sng" algn="ctr">
                      <a:solidFill>
                        <a:schemeClr val="tx1"/>
                      </a:solidFill>
                      <a:prstDash val="solid"/>
                      <a:round/>
                      <a:headEnd type="none" w="med" len="med"/>
                      <a:tailEnd type="none" w="med" len="med"/>
                    </a:lnT>
                  </a:tcPr>
                </a:tc>
                <a:tc>
                  <a:txBody>
                    <a:bodyPr/>
                    <a:lstStyle/>
                    <a:p>
                      <a:pPr algn="ctr"/>
                      <a:r>
                        <a:rPr lang="en-US" dirty="0"/>
                        <a:t>2</a:t>
                      </a:r>
                    </a:p>
                  </a:txBody>
                  <a:tcPr>
                    <a:lnT w="12700" cap="flat" cmpd="sng" algn="ctr">
                      <a:solidFill>
                        <a:schemeClr val="tx1"/>
                      </a:solidFill>
                      <a:prstDash val="solid"/>
                      <a:round/>
                      <a:headEnd type="none" w="med" len="med"/>
                      <a:tailEnd type="none" w="med" len="med"/>
                    </a:lnT>
                  </a:tcPr>
                </a:tc>
                <a:tc>
                  <a:txBody>
                    <a:bodyPr/>
                    <a:lstStyle/>
                    <a:p>
                      <a:pPr algn="ctr"/>
                      <a:r>
                        <a:rPr lang="en-US" dirty="0"/>
                        <a:t>2</a:t>
                      </a:r>
                    </a:p>
                  </a:txBody>
                  <a:tcPr>
                    <a:lnT w="12700" cap="flat" cmpd="sng" algn="ctr">
                      <a:solidFill>
                        <a:schemeClr val="tx1"/>
                      </a:solidFill>
                      <a:prstDash val="solid"/>
                      <a:round/>
                      <a:headEnd type="none" w="med" len="med"/>
                      <a:tailEnd type="none" w="med" len="med"/>
                    </a:lnT>
                  </a:tcPr>
                </a:tc>
                <a:tc>
                  <a:txBody>
                    <a:bodyPr/>
                    <a:lstStyle/>
                    <a:p>
                      <a:pPr algn="ctr"/>
                      <a:r>
                        <a:rPr lang="en-US" dirty="0"/>
                        <a:t>1</a:t>
                      </a:r>
                    </a:p>
                  </a:txBody>
                  <a:tcPr>
                    <a:lnT w="12700" cap="flat" cmpd="sng" algn="ctr">
                      <a:solidFill>
                        <a:schemeClr val="tx1"/>
                      </a:solidFill>
                      <a:prstDash val="solid"/>
                      <a:round/>
                      <a:headEnd type="none" w="med" len="med"/>
                      <a:tailEnd type="none" w="med" len="med"/>
                    </a:lnT>
                  </a:tcPr>
                </a:tc>
                <a:tc>
                  <a:txBody>
                    <a:bodyPr/>
                    <a:lstStyle/>
                    <a:p>
                      <a:pPr algn="ctr"/>
                      <a:r>
                        <a:rPr lang="en-US" dirty="0"/>
                        <a:t>1</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46303001"/>
                  </a:ext>
                </a:extLst>
              </a:tr>
              <a:tr h="370840">
                <a:tc>
                  <a:txBody>
                    <a:bodyPr/>
                    <a:lstStyle/>
                    <a:p>
                      <a:pPr algn="ctr"/>
                      <a:r>
                        <a:rPr lang="en-US" dirty="0"/>
                        <a:t>of</a:t>
                      </a:r>
                    </a:p>
                  </a:txBody>
                  <a:tcPr/>
                </a:tc>
                <a:tc>
                  <a:txBody>
                    <a:bodyPr/>
                    <a:lstStyle/>
                    <a:p>
                      <a:pPr algn="ctr"/>
                      <a:r>
                        <a:rPr lang="en-US" dirty="0"/>
                        <a:t>3</a:t>
                      </a:r>
                    </a:p>
                  </a:txBody>
                  <a:tcPr/>
                </a:tc>
                <a:tc>
                  <a:txBody>
                    <a:bodyPr/>
                    <a:lstStyle/>
                    <a:p>
                      <a:pPr algn="ctr"/>
                      <a:r>
                        <a:rPr lang="en-US" dirty="0"/>
                        <a:t>5</a:t>
                      </a:r>
                    </a:p>
                  </a:txBody>
                  <a:tcPr/>
                </a:tc>
                <a:tc>
                  <a:txBody>
                    <a:bodyPr/>
                    <a:lstStyle/>
                    <a:p>
                      <a:pPr algn="ctr"/>
                      <a:r>
                        <a:rPr lang="en-US" dirty="0"/>
                        <a:t>3</a:t>
                      </a:r>
                    </a:p>
                  </a:txBody>
                  <a:tcPr/>
                </a:tc>
                <a:tc>
                  <a:txBody>
                    <a:bodyPr/>
                    <a:lstStyle/>
                    <a:p>
                      <a:pPr algn="ctr"/>
                      <a:r>
                        <a:rPr lang="en-US" dirty="0"/>
                        <a:t>1</a:t>
                      </a:r>
                    </a:p>
                  </a:txBody>
                  <a:tcPr/>
                </a:tc>
                <a:tc>
                  <a:txBody>
                    <a:bodyPr/>
                    <a:lstStyle/>
                    <a:p>
                      <a:pPr algn="ctr"/>
                      <a:r>
                        <a:rPr lang="en-US" dirty="0"/>
                        <a:t>3</a:t>
                      </a:r>
                    </a:p>
                  </a:txBody>
                  <a:tcPr/>
                </a:tc>
                <a:tc>
                  <a:txBody>
                    <a:bodyPr/>
                    <a:lstStyle/>
                    <a:p>
                      <a:pPr algn="ctr"/>
                      <a:r>
                        <a:rPr lang="en-US" dirty="0"/>
                        <a:t>3</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923939021"/>
                  </a:ext>
                </a:extLst>
              </a:tr>
              <a:tr h="370840">
                <a:tc>
                  <a:txBody>
                    <a:bodyPr/>
                    <a:lstStyle/>
                    <a:p>
                      <a:pPr algn="ctr"/>
                      <a:r>
                        <a:rPr lang="en-US" dirty="0"/>
                        <a:t>in</a:t>
                      </a:r>
                    </a:p>
                  </a:txBody>
                  <a:tcPr/>
                </a:tc>
                <a:tc>
                  <a:txBody>
                    <a:bodyPr/>
                    <a:lstStyle/>
                    <a:p>
                      <a:pPr algn="ctr"/>
                      <a:r>
                        <a:rPr lang="en-US" dirty="0"/>
                        <a:t>4</a:t>
                      </a:r>
                    </a:p>
                  </a:txBody>
                  <a:tcPr/>
                </a:tc>
                <a:tc>
                  <a:txBody>
                    <a:bodyPr/>
                    <a:lstStyle/>
                    <a:p>
                      <a:pPr algn="ctr"/>
                      <a:r>
                        <a:rPr lang="en-US" dirty="0"/>
                        <a:t>3</a:t>
                      </a:r>
                    </a:p>
                  </a:txBody>
                  <a:tcPr/>
                </a:tc>
                <a:tc>
                  <a:txBody>
                    <a:bodyPr/>
                    <a:lstStyle/>
                    <a:p>
                      <a:pPr algn="ctr"/>
                      <a:r>
                        <a:rPr lang="en-US" dirty="0"/>
                        <a:t>6</a:t>
                      </a:r>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2</a:t>
                      </a:r>
                    </a:p>
                  </a:txBody>
                  <a:tcPr/>
                </a:tc>
                <a:tc>
                  <a:txBody>
                    <a:bodyPr/>
                    <a:lstStyle/>
                    <a:p>
                      <a:pPr algn="ctr"/>
                      <a:r>
                        <a:rPr lang="en-US" dirty="0"/>
                        <a:t>2</a:t>
                      </a:r>
                    </a:p>
                  </a:txBody>
                  <a:tcPr/>
                </a:tc>
                <a:tc>
                  <a:txBody>
                    <a:bodyPr/>
                    <a:lstStyle/>
                    <a:p>
                      <a:pPr algn="ctr"/>
                      <a:r>
                        <a:rPr lang="en-US" dirty="0"/>
                        <a:t>2</a:t>
                      </a:r>
                    </a:p>
                  </a:txBody>
                  <a:tcPr/>
                </a:tc>
                <a:extLst>
                  <a:ext uri="{0D108BD9-81ED-4DB2-BD59-A6C34878D82A}">
                    <a16:rowId xmlns:a16="http://schemas.microsoft.com/office/drawing/2014/main" val="4137224759"/>
                  </a:ext>
                </a:extLst>
              </a:tr>
              <a:tr h="370840">
                <a:tc>
                  <a:txBody>
                    <a:bodyPr/>
                    <a:lstStyle/>
                    <a:p>
                      <a:pPr algn="ctr"/>
                      <a:r>
                        <a:rPr lang="en-US" dirty="0"/>
                        <a:t>school</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593007300"/>
                  </a:ext>
                </a:extLst>
              </a:tr>
              <a:tr h="370840">
                <a:tc>
                  <a:txBody>
                    <a:bodyPr/>
                    <a:lstStyle/>
                    <a:p>
                      <a:pPr algn="ctr"/>
                      <a:r>
                        <a:rPr lang="en-US" dirty="0"/>
                        <a:t>harry</a:t>
                      </a:r>
                    </a:p>
                  </a:txBody>
                  <a:tcPr/>
                </a:tc>
                <a:tc>
                  <a:txBody>
                    <a:bodyPr/>
                    <a:lstStyle/>
                    <a:p>
                      <a:pPr algn="ctr"/>
                      <a:r>
                        <a:rPr lang="en-US" dirty="0"/>
                        <a:t>2</a:t>
                      </a:r>
                    </a:p>
                  </a:txBody>
                  <a:tcPr/>
                </a:tc>
                <a:tc>
                  <a:txBody>
                    <a:bodyPr/>
                    <a:lstStyle/>
                    <a:p>
                      <a:pPr algn="ctr"/>
                      <a:r>
                        <a:rPr lang="en-US" dirty="0"/>
                        <a:t>3</a:t>
                      </a:r>
                    </a:p>
                  </a:txBody>
                  <a:tcPr/>
                </a:tc>
                <a:tc>
                  <a:txBody>
                    <a:bodyPr/>
                    <a:lstStyle/>
                    <a:p>
                      <a:pPr algn="ctr"/>
                      <a:r>
                        <a:rPr lang="en-US" dirty="0"/>
                        <a:t>2</a:t>
                      </a:r>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2</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53905525"/>
                  </a:ext>
                </a:extLst>
              </a:tr>
              <a:tr h="370840">
                <a:tc>
                  <a:txBody>
                    <a:bodyPr/>
                    <a:lstStyle/>
                    <a:p>
                      <a:pPr algn="ctr"/>
                      <a:r>
                        <a:rPr lang="en-US" dirty="0"/>
                        <a:t>potter</a:t>
                      </a:r>
                    </a:p>
                  </a:txBody>
                  <a:tcPr/>
                </a:tc>
                <a:tc>
                  <a:txBody>
                    <a:bodyPr/>
                    <a:lstStyle/>
                    <a:p>
                      <a:pPr algn="ctr"/>
                      <a:r>
                        <a:rPr lang="en-US" dirty="0"/>
                        <a:t>2</a:t>
                      </a:r>
                    </a:p>
                  </a:txBody>
                  <a:tcPr/>
                </a:tc>
                <a:tc>
                  <a:txBody>
                    <a:bodyPr/>
                    <a:lstStyle/>
                    <a:p>
                      <a:pPr algn="ctr"/>
                      <a:r>
                        <a:rPr lang="en-US" dirty="0"/>
                        <a:t>3</a:t>
                      </a:r>
                    </a:p>
                  </a:txBody>
                  <a:tcPr/>
                </a:tc>
                <a:tc>
                  <a:txBody>
                    <a:bodyPr/>
                    <a:lstStyle/>
                    <a:p>
                      <a:pPr algn="ctr"/>
                      <a:r>
                        <a:rPr lang="en-US" dirty="0"/>
                        <a:t>2</a:t>
                      </a:r>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2</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94146620"/>
                  </a:ext>
                </a:extLst>
              </a:tr>
              <a:tr h="370840">
                <a:tc>
                  <a:txBody>
                    <a:bodyPr/>
                    <a:lstStyle/>
                    <a:p>
                      <a:pPr algn="ctr"/>
                      <a:r>
                        <a:rPr lang="en-US" dirty="0"/>
                        <a:t>house</a:t>
                      </a:r>
                    </a:p>
                  </a:txBody>
                  <a:tcPr/>
                </a:tc>
                <a:tc>
                  <a:txBody>
                    <a:bodyPr/>
                    <a:lstStyle/>
                    <a:p>
                      <a:pPr algn="ctr"/>
                      <a:r>
                        <a:rPr lang="en-US" dirty="0"/>
                        <a:t>1</a:t>
                      </a:r>
                    </a:p>
                  </a:txBody>
                  <a:tcPr/>
                </a:tc>
                <a:tc>
                  <a:txBody>
                    <a:bodyPr/>
                    <a:lstStyle/>
                    <a:p>
                      <a:pPr algn="ctr"/>
                      <a:endParaRPr lang="en-US" dirty="0"/>
                    </a:p>
                  </a:txBody>
                  <a:tcPr/>
                </a:tc>
                <a:tc>
                  <a:txBody>
                    <a:bodyPr/>
                    <a:lstStyle/>
                    <a:p>
                      <a:pPr algn="ctr"/>
                      <a:r>
                        <a:rPr lang="en-US" dirty="0"/>
                        <a:t>2</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3814546656"/>
                  </a:ext>
                </a:extLst>
              </a:tr>
              <a:tr h="370840">
                <a:tc>
                  <a:txBody>
                    <a:bodyPr/>
                    <a:lstStyle/>
                    <a:p>
                      <a:pPr algn="ctr"/>
                      <a:r>
                        <a:rPr lang="en-US" dirty="0"/>
                        <a:t>gothic</a:t>
                      </a:r>
                    </a:p>
                  </a:txBody>
                  <a:tcPr/>
                </a:tc>
                <a:tc>
                  <a:txBody>
                    <a:bodyPr/>
                    <a:lstStyle/>
                    <a:p>
                      <a:pPr algn="ctr"/>
                      <a:r>
                        <a:rPr lang="en-US" dirty="0"/>
                        <a:t>1</a:t>
                      </a:r>
                    </a:p>
                  </a:txBody>
                  <a:tcPr/>
                </a:tc>
                <a:tc>
                  <a:txBody>
                    <a:bodyPr/>
                    <a:lstStyle/>
                    <a:p>
                      <a:pPr algn="ctr"/>
                      <a:endParaRPr lang="en-US" dirty="0"/>
                    </a:p>
                  </a:txBody>
                  <a:tcPr/>
                </a:tc>
                <a:tc>
                  <a:txBody>
                    <a:bodyPr/>
                    <a:lstStyle/>
                    <a:p>
                      <a:pPr algn="ctr"/>
                      <a:r>
                        <a:rPr lang="en-US" dirty="0"/>
                        <a:t>2</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439478129"/>
                  </a:ext>
                </a:extLst>
              </a:tr>
            </a:tbl>
          </a:graphicData>
        </a:graphic>
      </p:graphicFrame>
      <p:sp>
        <p:nvSpPr>
          <p:cNvPr id="4" name="Content Placeholder 3">
            <a:extLst>
              <a:ext uri="{FF2B5EF4-FFF2-40B4-BE49-F238E27FC236}">
                <a16:creationId xmlns:a16="http://schemas.microsoft.com/office/drawing/2014/main" id="{5E93F49B-537A-824C-B6CC-A09871B3AC55}"/>
              </a:ext>
            </a:extLst>
          </p:cNvPr>
          <p:cNvSpPr>
            <a:spLocks noGrp="1"/>
          </p:cNvSpPr>
          <p:nvPr>
            <p:ph sz="half" idx="1"/>
          </p:nvPr>
        </p:nvSpPr>
        <p:spPr>
          <a:xfrm>
            <a:off x="291935" y="1092529"/>
            <a:ext cx="3520043" cy="5595052"/>
          </a:xfrm>
        </p:spPr>
        <p:txBody>
          <a:bodyPr>
            <a:normAutofit/>
          </a:bodyPr>
          <a:lstStyle/>
          <a:p>
            <a:pPr marL="0" indent="0">
              <a:buNone/>
            </a:pPr>
            <a:r>
              <a:rPr lang="en-US" dirty="0"/>
              <a:t>Here’s a subset of the word co-occurrence matrix.</a:t>
            </a:r>
          </a:p>
          <a:p>
            <a:pPr marL="0" indent="0">
              <a:buNone/>
            </a:pPr>
            <a:endParaRPr lang="en-US" dirty="0"/>
          </a:p>
          <a:p>
            <a:pPr marL="0" indent="0">
              <a:buNone/>
            </a:pPr>
            <a:r>
              <a:rPr lang="en-US" dirty="0"/>
              <a:t>Notice that this seems, again, to give too much credit to the function words.  Let’s reduce their importance using </a:t>
            </a:r>
            <a:r>
              <a:rPr lang="en-US" dirty="0" err="1"/>
              <a:t>tf-idf</a:t>
            </a:r>
            <a:r>
              <a:rPr lang="en-US" dirty="0"/>
              <a:t>.</a:t>
            </a:r>
          </a:p>
        </p:txBody>
      </p:sp>
    </p:spTree>
    <p:extLst>
      <p:ext uri="{BB962C8B-B14F-4D97-AF65-F5344CB8AC3E}">
        <p14:creationId xmlns:p14="http://schemas.microsoft.com/office/powerpoint/2010/main" val="36478771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BE4A-E7A5-644E-9911-B08924FC3B6E}"/>
              </a:ext>
            </a:extLst>
          </p:cNvPr>
          <p:cNvSpPr>
            <a:spLocks noGrp="1"/>
          </p:cNvSpPr>
          <p:nvPr>
            <p:ph type="title"/>
          </p:nvPr>
        </p:nvSpPr>
        <p:spPr>
          <a:xfrm>
            <a:off x="185060" y="127618"/>
            <a:ext cx="10110846" cy="964911"/>
          </a:xfrm>
        </p:spPr>
        <p:txBody>
          <a:bodyPr>
            <a:normAutofit/>
          </a:bodyPr>
          <a:lstStyle/>
          <a:p>
            <a:r>
              <a:rPr lang="en-US" dirty="0"/>
              <a:t>The Word Co-Occurrence Matrix</a:t>
            </a:r>
          </a:p>
        </p:txBody>
      </p:sp>
      <p:graphicFrame>
        <p:nvGraphicFramePr>
          <p:cNvPr id="6" name="Content Placeholder 5">
            <a:extLst>
              <a:ext uri="{FF2B5EF4-FFF2-40B4-BE49-F238E27FC236}">
                <a16:creationId xmlns:a16="http://schemas.microsoft.com/office/drawing/2014/main" id="{2C772DA8-E510-5347-BA77-A66A599BD106}"/>
              </a:ext>
            </a:extLst>
          </p:cNvPr>
          <p:cNvGraphicFramePr>
            <a:graphicFrameLocks noGrp="1"/>
          </p:cNvGraphicFramePr>
          <p:nvPr>
            <p:ph sz="half" idx="2"/>
            <p:extLst>
              <p:ext uri="{D42A27DB-BD31-4B8C-83A1-F6EECF244321}">
                <p14:modId xmlns:p14="http://schemas.microsoft.com/office/powerpoint/2010/main" val="34180190"/>
              </p:ext>
            </p:extLst>
          </p:nvPr>
        </p:nvGraphicFramePr>
        <p:xfrm>
          <a:off x="3811978" y="1124981"/>
          <a:ext cx="8229600" cy="370840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1489596350"/>
                    </a:ext>
                  </a:extLst>
                </a:gridCol>
                <a:gridCol w="914400">
                  <a:extLst>
                    <a:ext uri="{9D8B030D-6E8A-4147-A177-3AD203B41FA5}">
                      <a16:colId xmlns:a16="http://schemas.microsoft.com/office/drawing/2014/main" val="3920759424"/>
                    </a:ext>
                  </a:extLst>
                </a:gridCol>
                <a:gridCol w="914400">
                  <a:extLst>
                    <a:ext uri="{9D8B030D-6E8A-4147-A177-3AD203B41FA5}">
                      <a16:colId xmlns:a16="http://schemas.microsoft.com/office/drawing/2014/main" val="766801029"/>
                    </a:ext>
                  </a:extLst>
                </a:gridCol>
                <a:gridCol w="914400">
                  <a:extLst>
                    <a:ext uri="{9D8B030D-6E8A-4147-A177-3AD203B41FA5}">
                      <a16:colId xmlns:a16="http://schemas.microsoft.com/office/drawing/2014/main" val="710773003"/>
                    </a:ext>
                  </a:extLst>
                </a:gridCol>
                <a:gridCol w="914400">
                  <a:extLst>
                    <a:ext uri="{9D8B030D-6E8A-4147-A177-3AD203B41FA5}">
                      <a16:colId xmlns:a16="http://schemas.microsoft.com/office/drawing/2014/main" val="1346896720"/>
                    </a:ext>
                  </a:extLst>
                </a:gridCol>
                <a:gridCol w="914400">
                  <a:extLst>
                    <a:ext uri="{9D8B030D-6E8A-4147-A177-3AD203B41FA5}">
                      <a16:colId xmlns:a16="http://schemas.microsoft.com/office/drawing/2014/main" val="1255441328"/>
                    </a:ext>
                  </a:extLst>
                </a:gridCol>
                <a:gridCol w="914400">
                  <a:extLst>
                    <a:ext uri="{9D8B030D-6E8A-4147-A177-3AD203B41FA5}">
                      <a16:colId xmlns:a16="http://schemas.microsoft.com/office/drawing/2014/main" val="2125610771"/>
                    </a:ext>
                  </a:extLst>
                </a:gridCol>
                <a:gridCol w="914400">
                  <a:extLst>
                    <a:ext uri="{9D8B030D-6E8A-4147-A177-3AD203B41FA5}">
                      <a16:colId xmlns:a16="http://schemas.microsoft.com/office/drawing/2014/main" val="2009145435"/>
                    </a:ext>
                  </a:extLst>
                </a:gridCol>
                <a:gridCol w="914400">
                  <a:extLst>
                    <a:ext uri="{9D8B030D-6E8A-4147-A177-3AD203B41FA5}">
                      <a16:colId xmlns:a16="http://schemas.microsoft.com/office/drawing/2014/main" val="2087500755"/>
                    </a:ext>
                  </a:extLst>
                </a:gridCol>
              </a:tblGrid>
              <a:tr h="370840">
                <a:tc>
                  <a:txBody>
                    <a:bodyPr/>
                    <a:lstStyle/>
                    <a:p>
                      <a:pPr algn="ctr"/>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8">
                  <a:txBody>
                    <a:bodyPr/>
                    <a:lstStyle/>
                    <a:p>
                      <a:pPr algn="ctr"/>
                      <a:r>
                        <a:rPr lang="en-US" dirty="0"/>
                        <a:t>term 2</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en-US"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en-US"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en-US"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en-US"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en-US"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en-US"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977012814"/>
                  </a:ext>
                </a:extLst>
              </a:tr>
              <a:tr h="370840">
                <a:tc>
                  <a:txBody>
                    <a:bodyPr/>
                    <a:lstStyle/>
                    <a:p>
                      <a:pPr algn="ctr"/>
                      <a:r>
                        <a:rPr lang="en-US" dirty="0">
                          <a:solidFill>
                            <a:schemeClr val="bg1"/>
                          </a:solidFill>
                        </a:rPr>
                        <a:t>term 1</a:t>
                      </a:r>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dirty="0">
                          <a:solidFill>
                            <a:schemeClr val="bg1"/>
                          </a:solidFill>
                        </a:rPr>
                        <a:t>a</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dirty="0">
                          <a:solidFill>
                            <a:schemeClr val="bg1"/>
                          </a:solidFill>
                        </a:rPr>
                        <a:t>of</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dirty="0">
                          <a:solidFill>
                            <a:schemeClr val="bg1"/>
                          </a:solidFill>
                        </a:rPr>
                        <a:t>in</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dirty="0">
                          <a:solidFill>
                            <a:schemeClr val="bg1"/>
                          </a:solidFill>
                        </a:rPr>
                        <a:t>school</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dirty="0">
                          <a:solidFill>
                            <a:schemeClr val="bg1"/>
                          </a:solidFill>
                        </a:rPr>
                        <a:t>harry</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dirty="0">
                          <a:solidFill>
                            <a:schemeClr val="bg1"/>
                          </a:solidFill>
                        </a:rPr>
                        <a:t>potter</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dirty="0">
                          <a:solidFill>
                            <a:schemeClr val="bg1"/>
                          </a:solidFill>
                        </a:rPr>
                        <a:t>house</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dirty="0">
                          <a:solidFill>
                            <a:schemeClr val="bg1"/>
                          </a:solidFill>
                        </a:rPr>
                        <a:t>gothic</a:t>
                      </a:r>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792307546"/>
                  </a:ext>
                </a:extLst>
              </a:tr>
              <a:tr h="370840">
                <a:tc>
                  <a:txBody>
                    <a:bodyPr/>
                    <a:lstStyle/>
                    <a:p>
                      <a:pPr algn="ctr"/>
                      <a:r>
                        <a:rPr lang="en-US" dirty="0"/>
                        <a:t>a</a:t>
                      </a:r>
                    </a:p>
                  </a:txBody>
                  <a:tcPr>
                    <a:lnT w="12700" cap="flat" cmpd="sng" algn="ctr">
                      <a:solidFill>
                        <a:schemeClr val="tx1"/>
                      </a:solidFill>
                      <a:prstDash val="solid"/>
                      <a:round/>
                      <a:headEnd type="none" w="med" len="med"/>
                      <a:tailEnd type="none" w="med" len="med"/>
                    </a:lnT>
                  </a:tcPr>
                </a:tc>
                <a:tc>
                  <a:txBody>
                    <a:bodyPr/>
                    <a:lstStyle/>
                    <a:p>
                      <a:pPr algn="ctr"/>
                      <a:endParaRPr lang="en-US" dirty="0"/>
                    </a:p>
                  </a:txBody>
                  <a:tcPr>
                    <a:lnT w="12700" cap="flat" cmpd="sng" algn="ctr">
                      <a:solidFill>
                        <a:schemeClr val="tx1"/>
                      </a:solidFill>
                      <a:prstDash val="solid"/>
                      <a:round/>
                      <a:headEnd type="none" w="med" len="med"/>
                      <a:tailEnd type="none" w="med" len="med"/>
                    </a:lnT>
                  </a:tcPr>
                </a:tc>
                <a:tc>
                  <a:txBody>
                    <a:bodyPr/>
                    <a:lstStyle/>
                    <a:p>
                      <a:pPr algn="ctr"/>
                      <a:endParaRPr lang="en-US" dirty="0"/>
                    </a:p>
                  </a:txBody>
                  <a:tcPr>
                    <a:lnT w="12700" cap="flat" cmpd="sng" algn="ctr">
                      <a:solidFill>
                        <a:schemeClr val="tx1"/>
                      </a:solidFill>
                      <a:prstDash val="solid"/>
                      <a:round/>
                      <a:headEnd type="none" w="med" len="med"/>
                      <a:tailEnd type="none" w="med" len="med"/>
                    </a:lnT>
                  </a:tcPr>
                </a:tc>
                <a:tc>
                  <a:txBody>
                    <a:bodyPr/>
                    <a:lstStyle/>
                    <a:p>
                      <a:pPr algn="ctr"/>
                      <a:endParaRPr lang="en-US" dirty="0"/>
                    </a:p>
                  </a:txBody>
                  <a:tcPr>
                    <a:lnT w="12700" cap="flat" cmpd="sng" algn="ctr">
                      <a:solidFill>
                        <a:schemeClr val="tx1"/>
                      </a:solidFill>
                      <a:prstDash val="solid"/>
                      <a:round/>
                      <a:headEnd type="none" w="med" len="med"/>
                      <a:tailEnd type="none" w="med" len="med"/>
                    </a:lnT>
                  </a:tcPr>
                </a:tc>
                <a:tc>
                  <a:txBody>
                    <a:bodyPr/>
                    <a:lstStyle/>
                    <a:p>
                      <a:pPr algn="ctr"/>
                      <a:endParaRPr lang="en-US" dirty="0"/>
                    </a:p>
                  </a:txBody>
                  <a:tcPr>
                    <a:lnT w="12700" cap="flat" cmpd="sng" algn="ctr">
                      <a:solidFill>
                        <a:schemeClr val="tx1"/>
                      </a:solidFill>
                      <a:prstDash val="solid"/>
                      <a:round/>
                      <a:headEnd type="none" w="med" len="med"/>
                      <a:tailEnd type="none" w="med" len="med"/>
                    </a:lnT>
                  </a:tcPr>
                </a:tc>
                <a:tc>
                  <a:txBody>
                    <a:bodyPr/>
                    <a:lstStyle/>
                    <a:p>
                      <a:pPr algn="ctr"/>
                      <a:endParaRPr lang="en-US" dirty="0"/>
                    </a:p>
                  </a:txBody>
                  <a:tcPr>
                    <a:lnT w="12700" cap="flat" cmpd="sng" algn="ctr">
                      <a:solidFill>
                        <a:schemeClr val="tx1"/>
                      </a:solidFill>
                      <a:prstDash val="solid"/>
                      <a:round/>
                      <a:headEnd type="none" w="med" len="med"/>
                      <a:tailEnd type="none" w="med" len="med"/>
                    </a:lnT>
                  </a:tcPr>
                </a:tc>
                <a:tc>
                  <a:txBody>
                    <a:bodyPr/>
                    <a:lstStyle/>
                    <a:p>
                      <a:pPr algn="ctr"/>
                      <a:endParaRPr lang="en-US" dirty="0"/>
                    </a:p>
                  </a:txBody>
                  <a:tcPr>
                    <a:lnT w="12700" cap="flat" cmpd="sng" algn="ctr">
                      <a:solidFill>
                        <a:schemeClr val="tx1"/>
                      </a:solidFill>
                      <a:prstDash val="solid"/>
                      <a:round/>
                      <a:headEnd type="none" w="med" len="med"/>
                      <a:tailEnd type="none" w="med" len="med"/>
                    </a:lnT>
                  </a:tcPr>
                </a:tc>
                <a:tc>
                  <a:txBody>
                    <a:bodyPr/>
                    <a:lstStyle/>
                    <a:p>
                      <a:pPr algn="ctr"/>
                      <a:endParaRPr lang="en-US" dirty="0"/>
                    </a:p>
                  </a:txBody>
                  <a:tcPr>
                    <a:lnT w="12700" cap="flat" cmpd="sng" algn="ctr">
                      <a:solidFill>
                        <a:schemeClr val="tx1"/>
                      </a:solidFill>
                      <a:prstDash val="solid"/>
                      <a:round/>
                      <a:headEnd type="none" w="med" len="med"/>
                      <a:tailEnd type="none" w="med" len="med"/>
                    </a:lnT>
                  </a:tcPr>
                </a:tc>
                <a:tc>
                  <a:txBody>
                    <a:bodyPr/>
                    <a:lstStyle/>
                    <a:p>
                      <a:pPr algn="ctr"/>
                      <a:endParaRPr 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46303001"/>
                  </a:ext>
                </a:extLst>
              </a:tr>
              <a:tr h="370840">
                <a:tc>
                  <a:txBody>
                    <a:bodyPr/>
                    <a:lstStyle/>
                    <a:p>
                      <a:pPr algn="ctr"/>
                      <a:r>
                        <a:rPr lang="en-US" dirty="0"/>
                        <a:t>of</a:t>
                      </a:r>
                    </a:p>
                  </a:txBody>
                  <a:tcPr/>
                </a:tc>
                <a:tc>
                  <a:txBody>
                    <a:bodyPr/>
                    <a:lstStyle/>
                    <a:p>
                      <a:pPr algn="ctr"/>
                      <a:endParaRPr lang="en-US" dirty="0"/>
                    </a:p>
                  </a:txBody>
                  <a:tcPr/>
                </a:tc>
                <a:tc>
                  <a:txBody>
                    <a:bodyPr/>
                    <a:lstStyle/>
                    <a:p>
                      <a:pPr algn="ctr"/>
                      <a:r>
                        <a:rPr lang="en-US" dirty="0"/>
                        <a:t>0.032</a:t>
                      </a:r>
                    </a:p>
                  </a:txBody>
                  <a:tcPr/>
                </a:tc>
                <a:tc>
                  <a:txBody>
                    <a:bodyPr/>
                    <a:lstStyle/>
                    <a:p>
                      <a:pPr algn="ctr"/>
                      <a:endParaRPr lang="en-US" dirty="0"/>
                    </a:p>
                  </a:txBody>
                  <a:tcPr/>
                </a:tc>
                <a:tc>
                  <a:txBody>
                    <a:bodyPr/>
                    <a:lstStyle/>
                    <a:p>
                      <a:pPr algn="ctr"/>
                      <a:r>
                        <a:rPr lang="en-US" dirty="0"/>
                        <a:t>0.018</a:t>
                      </a:r>
                    </a:p>
                  </a:txBody>
                  <a:tcPr/>
                </a:tc>
                <a:tc>
                  <a:txBody>
                    <a:bodyPr/>
                    <a:lstStyle/>
                    <a:p>
                      <a:pPr algn="ctr"/>
                      <a:r>
                        <a:rPr lang="en-US" dirty="0"/>
                        <a:t>0.024</a:t>
                      </a:r>
                    </a:p>
                  </a:txBody>
                  <a:tcPr/>
                </a:tc>
                <a:tc>
                  <a:txBody>
                    <a:bodyPr/>
                    <a:lstStyle/>
                    <a:p>
                      <a:pPr algn="ctr"/>
                      <a:r>
                        <a:rPr lang="en-US" dirty="0"/>
                        <a:t>0.024</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923939021"/>
                  </a:ext>
                </a:extLst>
              </a:tr>
              <a:tr h="370840">
                <a:tc>
                  <a:txBody>
                    <a:bodyPr/>
                    <a:lstStyle/>
                    <a:p>
                      <a:pPr algn="ctr"/>
                      <a:r>
                        <a:rPr lang="en-US" dirty="0"/>
                        <a:t>in</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4137224759"/>
                  </a:ext>
                </a:extLst>
              </a:tr>
              <a:tr h="370840">
                <a:tc>
                  <a:txBody>
                    <a:bodyPr/>
                    <a:lstStyle/>
                    <a:p>
                      <a:pPr algn="ctr"/>
                      <a:r>
                        <a:rPr lang="en-US" dirty="0"/>
                        <a:t>school</a:t>
                      </a:r>
                    </a:p>
                  </a:txBody>
                  <a:tcPr/>
                </a:tc>
                <a:tc>
                  <a:txBody>
                    <a:bodyPr/>
                    <a:lstStyle/>
                    <a:p>
                      <a:pPr algn="ctr"/>
                      <a:endParaRPr lang="en-US" dirty="0"/>
                    </a:p>
                  </a:txBody>
                  <a:tcPr/>
                </a:tc>
                <a:tc>
                  <a:txBody>
                    <a:bodyPr/>
                    <a:lstStyle/>
                    <a:p>
                      <a:pPr algn="ctr"/>
                      <a:r>
                        <a:rPr lang="en-US" dirty="0"/>
                        <a:t>0.018</a:t>
                      </a:r>
                    </a:p>
                  </a:txBody>
                  <a:tcPr/>
                </a:tc>
                <a:tc>
                  <a:txBody>
                    <a:bodyPr/>
                    <a:lstStyle/>
                    <a:p>
                      <a:pPr algn="ctr"/>
                      <a:endParaRPr lang="en-US" dirty="0"/>
                    </a:p>
                  </a:txBody>
                  <a:tcPr/>
                </a:tc>
                <a:tc>
                  <a:txBody>
                    <a:bodyPr/>
                    <a:lstStyle/>
                    <a:p>
                      <a:pPr algn="ctr"/>
                      <a:r>
                        <a:rPr lang="en-US" dirty="0"/>
                        <a:t>0.027</a:t>
                      </a:r>
                    </a:p>
                  </a:txBody>
                  <a:tcPr/>
                </a:tc>
                <a:tc>
                  <a:txBody>
                    <a:bodyPr/>
                    <a:lstStyle/>
                    <a:p>
                      <a:pPr algn="ctr"/>
                      <a:r>
                        <a:rPr lang="en-US" dirty="0"/>
                        <a:t>0.018</a:t>
                      </a:r>
                    </a:p>
                  </a:txBody>
                  <a:tcPr/>
                </a:tc>
                <a:tc>
                  <a:txBody>
                    <a:bodyPr/>
                    <a:lstStyle/>
                    <a:p>
                      <a:pPr algn="ctr"/>
                      <a:r>
                        <a:rPr lang="en-US" dirty="0"/>
                        <a:t>0.018</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593007300"/>
                  </a:ext>
                </a:extLst>
              </a:tr>
              <a:tr h="370840">
                <a:tc>
                  <a:txBody>
                    <a:bodyPr/>
                    <a:lstStyle/>
                    <a:p>
                      <a:pPr algn="ctr"/>
                      <a:r>
                        <a:rPr lang="en-US" dirty="0"/>
                        <a:t>harry</a:t>
                      </a:r>
                    </a:p>
                  </a:txBody>
                  <a:tcPr/>
                </a:tc>
                <a:tc>
                  <a:txBody>
                    <a:bodyPr/>
                    <a:lstStyle/>
                    <a:p>
                      <a:pPr algn="ctr"/>
                      <a:endParaRPr lang="en-US" dirty="0"/>
                    </a:p>
                  </a:txBody>
                  <a:tcPr/>
                </a:tc>
                <a:tc>
                  <a:txBody>
                    <a:bodyPr/>
                    <a:lstStyle/>
                    <a:p>
                      <a:pPr algn="ctr"/>
                      <a:r>
                        <a:rPr lang="en-US" dirty="0"/>
                        <a:t>0.024</a:t>
                      </a:r>
                    </a:p>
                  </a:txBody>
                  <a:tcPr/>
                </a:tc>
                <a:tc>
                  <a:txBody>
                    <a:bodyPr/>
                    <a:lstStyle/>
                    <a:p>
                      <a:pPr algn="ctr"/>
                      <a:endParaRPr lang="en-US" dirty="0"/>
                    </a:p>
                  </a:txBody>
                  <a:tcPr/>
                </a:tc>
                <a:tc>
                  <a:txBody>
                    <a:bodyPr/>
                    <a:lstStyle/>
                    <a:p>
                      <a:pPr algn="ctr"/>
                      <a:r>
                        <a:rPr lang="en-US" dirty="0"/>
                        <a:t>0.018</a:t>
                      </a:r>
                    </a:p>
                  </a:txBody>
                  <a:tcPr/>
                </a:tc>
                <a:tc>
                  <a:txBody>
                    <a:bodyPr/>
                    <a:lstStyle/>
                    <a:p>
                      <a:pPr algn="ctr"/>
                      <a:r>
                        <a:rPr lang="en-US" dirty="0"/>
                        <a:t>0.020</a:t>
                      </a:r>
                    </a:p>
                  </a:txBody>
                  <a:tcPr/>
                </a:tc>
                <a:tc>
                  <a:txBody>
                    <a:bodyPr/>
                    <a:lstStyle/>
                    <a:p>
                      <a:pPr algn="ctr"/>
                      <a:r>
                        <a:rPr lang="en-US" dirty="0"/>
                        <a:t>0.020</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653905525"/>
                  </a:ext>
                </a:extLst>
              </a:tr>
              <a:tr h="370840">
                <a:tc>
                  <a:txBody>
                    <a:bodyPr/>
                    <a:lstStyle/>
                    <a:p>
                      <a:pPr algn="ctr"/>
                      <a:r>
                        <a:rPr lang="en-US" dirty="0"/>
                        <a:t>potter</a:t>
                      </a:r>
                    </a:p>
                  </a:txBody>
                  <a:tcPr/>
                </a:tc>
                <a:tc>
                  <a:txBody>
                    <a:bodyPr/>
                    <a:lstStyle/>
                    <a:p>
                      <a:pPr algn="ctr"/>
                      <a:endParaRPr lang="en-US" dirty="0"/>
                    </a:p>
                  </a:txBody>
                  <a:tcPr/>
                </a:tc>
                <a:tc>
                  <a:txBody>
                    <a:bodyPr/>
                    <a:lstStyle/>
                    <a:p>
                      <a:pPr algn="ctr"/>
                      <a:r>
                        <a:rPr lang="en-US" dirty="0"/>
                        <a:t>0.024</a:t>
                      </a:r>
                    </a:p>
                  </a:txBody>
                  <a:tcPr/>
                </a:tc>
                <a:tc>
                  <a:txBody>
                    <a:bodyPr/>
                    <a:lstStyle/>
                    <a:p>
                      <a:pPr algn="ctr"/>
                      <a:endParaRPr lang="en-US" dirty="0"/>
                    </a:p>
                  </a:txBody>
                  <a:tcPr/>
                </a:tc>
                <a:tc>
                  <a:txBody>
                    <a:bodyPr/>
                    <a:lstStyle/>
                    <a:p>
                      <a:pPr algn="ctr"/>
                      <a:r>
                        <a:rPr lang="en-US" dirty="0"/>
                        <a:t>0.018</a:t>
                      </a:r>
                    </a:p>
                  </a:txBody>
                  <a:tcPr/>
                </a:tc>
                <a:tc>
                  <a:txBody>
                    <a:bodyPr/>
                    <a:lstStyle/>
                    <a:p>
                      <a:pPr algn="ctr"/>
                      <a:r>
                        <a:rPr lang="en-US" dirty="0"/>
                        <a:t>0.020</a:t>
                      </a:r>
                    </a:p>
                  </a:txBody>
                  <a:tcPr/>
                </a:tc>
                <a:tc>
                  <a:txBody>
                    <a:bodyPr/>
                    <a:lstStyle/>
                    <a:p>
                      <a:pPr algn="ctr"/>
                      <a:r>
                        <a:rPr lang="en-US" dirty="0"/>
                        <a:t>0.020</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94146620"/>
                  </a:ext>
                </a:extLst>
              </a:tr>
              <a:tr h="370840">
                <a:tc>
                  <a:txBody>
                    <a:bodyPr/>
                    <a:lstStyle/>
                    <a:p>
                      <a:pPr algn="ctr"/>
                      <a:r>
                        <a:rPr lang="en-US" dirty="0"/>
                        <a:t>house</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0.027</a:t>
                      </a:r>
                    </a:p>
                  </a:txBody>
                  <a:tcPr/>
                </a:tc>
                <a:tc>
                  <a:txBody>
                    <a:bodyPr/>
                    <a:lstStyle/>
                    <a:p>
                      <a:pPr algn="ctr"/>
                      <a:r>
                        <a:rPr lang="en-US" dirty="0"/>
                        <a:t>0.027</a:t>
                      </a:r>
                    </a:p>
                  </a:txBody>
                  <a:tcPr/>
                </a:tc>
                <a:extLst>
                  <a:ext uri="{0D108BD9-81ED-4DB2-BD59-A6C34878D82A}">
                    <a16:rowId xmlns:a16="http://schemas.microsoft.com/office/drawing/2014/main" val="3814546656"/>
                  </a:ext>
                </a:extLst>
              </a:tr>
              <a:tr h="370840">
                <a:tc>
                  <a:txBody>
                    <a:bodyPr/>
                    <a:lstStyle/>
                    <a:p>
                      <a:pPr algn="ctr"/>
                      <a:r>
                        <a:rPr lang="en-US" dirty="0"/>
                        <a:t>gothic</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0.027</a:t>
                      </a:r>
                    </a:p>
                  </a:txBody>
                  <a:tcPr/>
                </a:tc>
                <a:tc>
                  <a:txBody>
                    <a:bodyPr/>
                    <a:lstStyle/>
                    <a:p>
                      <a:pPr algn="ctr"/>
                      <a:r>
                        <a:rPr lang="en-US" dirty="0"/>
                        <a:t>0.027</a:t>
                      </a:r>
                    </a:p>
                  </a:txBody>
                  <a:tcPr/>
                </a:tc>
                <a:extLst>
                  <a:ext uri="{0D108BD9-81ED-4DB2-BD59-A6C34878D82A}">
                    <a16:rowId xmlns:a16="http://schemas.microsoft.com/office/drawing/2014/main" val="2439478129"/>
                  </a:ext>
                </a:extLst>
              </a:tr>
            </a:tbl>
          </a:graphicData>
        </a:graphic>
      </p:graphicFrame>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5E93F49B-537A-824C-B6CC-A09871B3AC55}"/>
                  </a:ext>
                </a:extLst>
              </p:cNvPr>
              <p:cNvSpPr>
                <a:spLocks noGrp="1"/>
              </p:cNvSpPr>
              <p:nvPr>
                <p:ph sz="half" idx="1"/>
              </p:nvPr>
            </p:nvSpPr>
            <p:spPr>
              <a:xfrm>
                <a:off x="291935" y="5415140"/>
                <a:ext cx="11476512" cy="1330037"/>
              </a:xfrm>
            </p:spPr>
            <p:txBody>
              <a:bodyPr>
                <a:normAutofit fontScale="92500"/>
              </a:bodyPr>
              <a:lstStyle/>
              <a:p>
                <a:pPr marL="0"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𝑊</m:t>
                      </m:r>
                      <m:d>
                        <m:dPr>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𝑘</m:t>
                          </m:r>
                        </m:e>
                      </m:d>
                      <m:r>
                        <a:rPr lang="en-US" i="1">
                          <a:latin typeface="Cambria Math" panose="02040503050406030204" pitchFamily="18" charset="0"/>
                        </a:rPr>
                        <m:t>=</m:t>
                      </m:r>
                      <m:func>
                        <m:funcPr>
                          <m:ctrlPr>
                            <a:rPr lang="en-US" i="1" smtClean="0">
                              <a:latin typeface="Cambria Math" panose="02040503050406030204" pitchFamily="18" charset="0"/>
                            </a:rPr>
                          </m:ctrlPr>
                        </m:funcPr>
                        <m:fName>
                          <m:sSub>
                            <m:sSubPr>
                              <m:ctrlPr>
                                <a:rPr lang="en-US" i="1" smtClean="0">
                                  <a:latin typeface="Cambria Math" panose="02040503050406030204" pitchFamily="18" charset="0"/>
                                </a:rPr>
                              </m:ctrlPr>
                            </m:sSubPr>
                            <m:e>
                              <m:r>
                                <m:rPr>
                                  <m:sty m:val="p"/>
                                </m:rPr>
                                <a:rPr lang="en-US" i="0" smtClean="0">
                                  <a:latin typeface="Cambria Math" panose="02040503050406030204" pitchFamily="18" charset="0"/>
                                </a:rPr>
                                <m:t>log</m:t>
                              </m:r>
                            </m:e>
                            <m:sub>
                              <m:r>
                                <a:rPr lang="en-US" b="0" i="1" smtClean="0">
                                  <a:latin typeface="Cambria Math" panose="02040503050406030204" pitchFamily="18" charset="0"/>
                                </a:rPr>
                                <m:t>10</m:t>
                              </m:r>
                            </m:sub>
                          </m:sSub>
                        </m:fName>
                        <m:e>
                          <m:d>
                            <m:dPr>
                              <m:ctrlPr>
                                <a:rPr lang="en-US" i="1" smtClean="0">
                                  <a:latin typeface="Cambria Math" panose="02040503050406030204" pitchFamily="18" charset="0"/>
                                </a:rPr>
                              </m:ctrlPr>
                            </m:dPr>
                            <m:e>
                              <m:r>
                                <a:rPr lang="en-US" b="0" i="1" smtClean="0">
                                  <a:latin typeface="Cambria Math" panose="02040503050406030204" pitchFamily="18" charset="0"/>
                                </a:rPr>
                                <m:t>1+</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𝑗</m:t>
                                  </m:r>
                                  <m:r>
                                    <a:rPr lang="en-US" i="1">
                                      <a:latin typeface="Cambria Math" panose="02040503050406030204" pitchFamily="18" charset="0"/>
                                    </a:rPr>
                                    <m:t>=1</m:t>
                                  </m:r>
                                </m:sub>
                                <m:sup>
                                  <m:r>
                                    <a:rPr lang="en-US" i="1">
                                      <a:latin typeface="Cambria Math" panose="02040503050406030204" pitchFamily="18" charset="0"/>
                                    </a:rPr>
                                    <m:t>𝐷</m:t>
                                  </m:r>
                                </m:sup>
                                <m:e>
                                  <m:r>
                                    <m:rPr>
                                      <m:sty m:val="p"/>
                                    </m:rPr>
                                    <a:rPr lang="en-US">
                                      <a:latin typeface="Cambria Math" panose="02040503050406030204" pitchFamily="18" charset="0"/>
                                    </a:rPr>
                                    <m:t>Count</m:t>
                                  </m:r>
                                  <m:d>
                                    <m:dPr>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e>
                                  </m:d>
                                  <m:r>
                                    <m:rPr>
                                      <m:sty m:val="p"/>
                                    </m:rPr>
                                    <a:rPr lang="en-US">
                                      <a:latin typeface="Cambria Math" panose="02040503050406030204" pitchFamily="18" charset="0"/>
                                    </a:rPr>
                                    <m:t>Count</m:t>
                                  </m:r>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m:t>
                                  </m:r>
                                </m:e>
                              </m:nary>
                            </m:e>
                          </m:d>
                        </m:e>
                      </m:func>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10</m:t>
                              </m:r>
                            </m:sub>
                          </m:sSub>
                        </m:fName>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𝐷</m:t>
                                  </m:r>
                                </m:num>
                                <m:den>
                                  <m:r>
                                    <a:rPr lang="en-US" i="1">
                                      <a:latin typeface="Cambria Math" panose="02040503050406030204" pitchFamily="18" charset="0"/>
                                    </a:rPr>
                                    <m:t>𝑑𝑓</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den>
                              </m:f>
                            </m:e>
                          </m:d>
                        </m:e>
                      </m:func>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10</m:t>
                              </m:r>
                            </m:sub>
                          </m:sSub>
                        </m:fName>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𝐷</m:t>
                                  </m:r>
                                </m:num>
                                <m:den>
                                  <m:r>
                                    <a:rPr lang="en-US" i="1">
                                      <a:latin typeface="Cambria Math" panose="02040503050406030204" pitchFamily="18" charset="0"/>
                                    </a:rPr>
                                    <m:t>𝑑𝑓</m:t>
                                  </m:r>
                                  <m:r>
                                    <a:rPr lang="en-US" i="1">
                                      <a:latin typeface="Cambria Math" panose="02040503050406030204" pitchFamily="18" charset="0"/>
                                    </a:rPr>
                                    <m:t>(</m:t>
                                  </m:r>
                                  <m:r>
                                    <a:rPr lang="en-US" b="0" i="1" smtClean="0">
                                      <a:latin typeface="Cambria Math" panose="02040503050406030204" pitchFamily="18" charset="0"/>
                                    </a:rPr>
                                    <m:t>𝑘</m:t>
                                  </m:r>
                                  <m:r>
                                    <a:rPr lang="en-US" i="1">
                                      <a:latin typeface="Cambria Math" panose="02040503050406030204" pitchFamily="18" charset="0"/>
                                    </a:rPr>
                                    <m:t>)</m:t>
                                  </m:r>
                                </m:den>
                              </m:f>
                            </m:e>
                          </m:d>
                        </m:e>
                      </m:func>
                    </m:oMath>
                  </m:oMathPara>
                </a14:m>
                <a:endParaRPr lang="en-US" dirty="0"/>
              </a:p>
            </p:txBody>
          </p:sp>
        </mc:Choice>
        <mc:Fallback xmlns="">
          <p:sp>
            <p:nvSpPr>
              <p:cNvPr id="4" name="Content Placeholder 3">
                <a:extLst>
                  <a:ext uri="{FF2B5EF4-FFF2-40B4-BE49-F238E27FC236}">
                    <a16:creationId xmlns:a16="http://schemas.microsoft.com/office/drawing/2014/main" id="{5E93F49B-537A-824C-B6CC-A09871B3AC55}"/>
                  </a:ext>
                </a:extLst>
              </p:cNvPr>
              <p:cNvSpPr>
                <a:spLocks noGrp="1" noRot="1" noChangeAspect="1" noMove="1" noResize="1" noEditPoints="1" noAdjustHandles="1" noChangeArrowheads="1" noChangeShapeType="1" noTextEdit="1"/>
              </p:cNvSpPr>
              <p:nvPr>
                <p:ph sz="half" idx="1"/>
              </p:nvPr>
            </p:nvSpPr>
            <p:spPr>
              <a:xfrm>
                <a:off x="291935" y="5415140"/>
                <a:ext cx="11476512" cy="1330037"/>
              </a:xfrm>
              <a:blipFill>
                <a:blip r:embed="rId2"/>
                <a:stretch>
                  <a:fillRect t="-95283" b="-13584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Content Placeholder 3">
                <a:extLst>
                  <a:ext uri="{FF2B5EF4-FFF2-40B4-BE49-F238E27FC236}">
                    <a16:creationId xmlns:a16="http://schemas.microsoft.com/office/drawing/2014/main" id="{60C3E0D0-AB10-2E4B-BB21-4E6B14CAD02D}"/>
                  </a:ext>
                </a:extLst>
              </p:cNvPr>
              <p:cNvSpPr txBox="1">
                <a:spLocks/>
              </p:cNvSpPr>
              <p:nvPr/>
            </p:nvSpPr>
            <p:spPr>
              <a:xfrm>
                <a:off x="291935" y="1092529"/>
                <a:ext cx="3520043" cy="29688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In this example, we have D=3 documents, so the possible values of </a:t>
                </a:r>
                <a:r>
                  <a:rPr lang="en-US" dirty="0" err="1"/>
                  <a:t>idf</a:t>
                </a:r>
                <a:r>
                  <a:rPr lang="en-US" dirty="0"/>
                  <a:t> are</a:t>
                </a:r>
              </a:p>
              <a:p>
                <a:pPr marL="0" indent="0">
                  <a:buNone/>
                </a:pPr>
                <a14:m>
                  <m:oMathPara xmlns:m="http://schemas.openxmlformats.org/officeDocument/2006/math">
                    <m:oMathParaPr>
                      <m:jc m:val="centerGroup"/>
                    </m:oMathParaPr>
                    <m:oMath xmlns:m="http://schemas.openxmlformats.org/officeDocument/2006/math">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10</m:t>
                              </m:r>
                            </m:sub>
                          </m:sSub>
                        </m:fName>
                        <m:e>
                          <m:d>
                            <m:dPr>
                              <m:ctrlPr>
                                <a:rPr lang="en-US" i="1">
                                  <a:latin typeface="Cambria Math" panose="02040503050406030204" pitchFamily="18" charset="0"/>
                                </a:rPr>
                              </m:ctrlPr>
                            </m:dPr>
                            <m:e>
                              <m:r>
                                <a:rPr lang="en-US" i="1">
                                  <a:latin typeface="Cambria Math" panose="02040503050406030204" pitchFamily="18" charset="0"/>
                                </a:rPr>
                                <m:t>3/</m:t>
                              </m:r>
                              <m:r>
                                <a:rPr lang="en-US" b="0" i="1" smtClean="0">
                                  <a:latin typeface="Cambria Math" panose="02040503050406030204" pitchFamily="18" charset="0"/>
                                </a:rPr>
                                <m:t>3</m:t>
                              </m:r>
                            </m:e>
                          </m:d>
                        </m:e>
                      </m:func>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0</m:t>
                      </m:r>
                    </m:oMath>
                  </m:oMathPara>
                </a14:m>
                <a:endParaRPr lang="en-US" dirty="0"/>
              </a:p>
              <a:p>
                <a:pPr marL="0" indent="0">
                  <a:buNone/>
                </a:pPr>
                <a14:m>
                  <m:oMathPara xmlns:m="http://schemas.openxmlformats.org/officeDocument/2006/math">
                    <m:oMathParaPr>
                      <m:jc m:val="centerGroup"/>
                    </m:oMathParaPr>
                    <m:oMath xmlns:m="http://schemas.openxmlformats.org/officeDocument/2006/math">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10</m:t>
                              </m:r>
                            </m:sub>
                          </m:sSub>
                        </m:fName>
                        <m:e>
                          <m:d>
                            <m:dPr>
                              <m:ctrlPr>
                                <a:rPr lang="en-US" i="1">
                                  <a:latin typeface="Cambria Math" panose="02040503050406030204" pitchFamily="18" charset="0"/>
                                </a:rPr>
                              </m:ctrlPr>
                            </m:dPr>
                            <m:e>
                              <m:r>
                                <a:rPr lang="en-US" i="1" smtClean="0">
                                  <a:latin typeface="Cambria Math" panose="02040503050406030204" pitchFamily="18" charset="0"/>
                                </a:rPr>
                                <m:t>3</m:t>
                              </m:r>
                              <m:r>
                                <a:rPr lang="en-US" b="0" i="1" smtClean="0">
                                  <a:latin typeface="Cambria Math" panose="02040503050406030204" pitchFamily="18" charset="0"/>
                                </a:rPr>
                                <m:t>/2</m:t>
                              </m:r>
                            </m:e>
                          </m:d>
                        </m:e>
                      </m:func>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0.2</m:t>
                      </m:r>
                    </m:oMath>
                  </m:oMathPara>
                </a14:m>
                <a:endParaRPr lang="en-US" dirty="0"/>
              </a:p>
              <a:p>
                <a:pPr marL="0" indent="0">
                  <a:buNone/>
                </a:pPr>
                <a14:m>
                  <m:oMathPara xmlns:m="http://schemas.openxmlformats.org/officeDocument/2006/math">
                    <m:oMathParaPr>
                      <m:jc m:val="centerGroup"/>
                    </m:oMathParaPr>
                    <m:oMath xmlns:m="http://schemas.openxmlformats.org/officeDocument/2006/math">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10</m:t>
                              </m:r>
                            </m:sub>
                          </m:sSub>
                        </m:fName>
                        <m:e>
                          <m:d>
                            <m:dPr>
                              <m:ctrlPr>
                                <a:rPr lang="en-US" i="1">
                                  <a:latin typeface="Cambria Math" panose="02040503050406030204" pitchFamily="18" charset="0"/>
                                </a:rPr>
                              </m:ctrlPr>
                            </m:dPr>
                            <m:e>
                              <m:r>
                                <a:rPr lang="en-US" b="0" i="1" smtClean="0">
                                  <a:latin typeface="Cambria Math" panose="02040503050406030204" pitchFamily="18" charset="0"/>
                                </a:rPr>
                                <m:t>3/1</m:t>
                              </m:r>
                            </m:e>
                          </m:d>
                        </m:e>
                      </m:func>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0.3</m:t>
                      </m:r>
                    </m:oMath>
                  </m:oMathPara>
                </a14:m>
                <a:endParaRPr lang="en-US" dirty="0"/>
              </a:p>
            </p:txBody>
          </p:sp>
        </mc:Choice>
        <mc:Fallback>
          <p:sp>
            <p:nvSpPr>
              <p:cNvPr id="5" name="Content Placeholder 3">
                <a:extLst>
                  <a:ext uri="{FF2B5EF4-FFF2-40B4-BE49-F238E27FC236}">
                    <a16:creationId xmlns:a16="http://schemas.microsoft.com/office/drawing/2014/main" id="{60C3E0D0-AB10-2E4B-BB21-4E6B14CAD02D}"/>
                  </a:ext>
                </a:extLst>
              </p:cNvPr>
              <p:cNvSpPr txBox="1">
                <a:spLocks noRot="1" noChangeAspect="1" noMove="1" noResize="1" noEditPoints="1" noAdjustHandles="1" noChangeArrowheads="1" noChangeShapeType="1" noTextEdit="1"/>
              </p:cNvSpPr>
              <p:nvPr/>
            </p:nvSpPr>
            <p:spPr>
              <a:xfrm>
                <a:off x="291935" y="1092529"/>
                <a:ext cx="3520043" cy="2968832"/>
              </a:xfrm>
              <a:prstGeom prst="rect">
                <a:avLst/>
              </a:prstGeom>
              <a:blipFill>
                <a:blip r:embed="rId3"/>
                <a:stretch>
                  <a:fillRect l="-3597" t="-3404"/>
                </a:stretch>
              </a:blipFill>
            </p:spPr>
            <p:txBody>
              <a:bodyPr/>
              <a:lstStyle/>
              <a:p>
                <a:r>
                  <a:rPr lang="en-US">
                    <a:noFill/>
                  </a:rPr>
                  <a:t> </a:t>
                </a:r>
              </a:p>
            </p:txBody>
          </p:sp>
        </mc:Fallback>
      </mc:AlternateContent>
    </p:spTree>
    <p:extLst>
      <p:ext uri="{BB962C8B-B14F-4D97-AF65-F5344CB8AC3E}">
        <p14:creationId xmlns:p14="http://schemas.microsoft.com/office/powerpoint/2010/main" val="22331723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EFEF2-466D-1C4D-AA29-0E186A121C8B}"/>
              </a:ext>
            </a:extLst>
          </p:cNvPr>
          <p:cNvSpPr>
            <a:spLocks noGrp="1"/>
          </p:cNvSpPr>
          <p:nvPr>
            <p:ph type="title"/>
          </p:nvPr>
        </p:nvSpPr>
        <p:spPr/>
        <p:txBody>
          <a:bodyPr/>
          <a:lstStyle/>
          <a:p>
            <a:r>
              <a:rPr lang="en-US" dirty="0"/>
              <a:t>Conclusions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01309AE-4BE9-7C46-BF77-7AE29E9CBF20}"/>
                  </a:ext>
                </a:extLst>
              </p:cNvPr>
              <p:cNvSpPr>
                <a:spLocks noGrp="1"/>
              </p:cNvSpPr>
              <p:nvPr>
                <p:ph idx="1"/>
              </p:nvPr>
            </p:nvSpPr>
            <p:spPr>
              <a:xfrm>
                <a:off x="838200" y="1421874"/>
                <a:ext cx="10515600" cy="5157056"/>
              </a:xfrm>
            </p:spPr>
            <p:txBody>
              <a:bodyPr>
                <a:normAutofit/>
              </a:bodyPr>
              <a:lstStyle/>
              <a:p>
                <a:pPr>
                  <a:lnSpc>
                    <a:spcPct val="100000"/>
                  </a:lnSpc>
                </a:pPr>
                <a:r>
                  <a:rPr lang="en-US" sz="2000" dirty="0"/>
                  <a:t>semantic field = a group of words that refers to the same subject</a:t>
                </a:r>
              </a:p>
              <a:p>
                <a:pPr>
                  <a:lnSpc>
                    <a:spcPct val="100000"/>
                  </a:lnSpc>
                </a:pPr>
                <a:r>
                  <a:rPr lang="en-US" sz="2000" dirty="0"/>
                  <a:t>term frequency (</a:t>
                </a:r>
                <a:r>
                  <a:rPr lang="en-US" sz="2000" dirty="0" err="1"/>
                  <a:t>tf</a:t>
                </a:r>
                <a:r>
                  <a:rPr lang="en-US" sz="2000" dirty="0"/>
                  <a:t>): Count(term </a:t>
                </a:r>
                <a:r>
                  <a:rPr lang="en-US" sz="2000" dirty="0" err="1"/>
                  <a:t>i</a:t>
                </a:r>
                <a:r>
                  <a:rPr lang="en-US" sz="2000" dirty="0"/>
                  <a:t> appears in document j)</a:t>
                </a:r>
              </a:p>
              <a:p>
                <a:pPr>
                  <a:lnSpc>
                    <a:spcPct val="100000"/>
                  </a:lnSpc>
                </a:pPr>
                <a:r>
                  <a:rPr lang="en-US" sz="2000" dirty="0"/>
                  <a:t>cosine similarity</a:t>
                </a:r>
              </a:p>
              <a:p>
                <a:pPr marL="0" indent="0">
                  <a:lnSpc>
                    <a:spcPct val="100000"/>
                  </a:lnSpc>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𝑠</m:t>
                      </m:r>
                      <m:r>
                        <a:rPr lang="en-US" sz="2000" i="1">
                          <a:latin typeface="Cambria Math" panose="02040503050406030204" pitchFamily="18" charset="0"/>
                        </a:rPr>
                        <m:t>(</m:t>
                      </m:r>
                      <m:r>
                        <m:rPr>
                          <m:sty m:val="p"/>
                        </m:rPr>
                        <a:rPr lang="en-US" sz="2000">
                          <a:latin typeface="Cambria Math" panose="02040503050406030204" pitchFamily="18" charset="0"/>
                        </a:rPr>
                        <m:t>rowlin</m:t>
                      </m:r>
                      <m:sSup>
                        <m:sSupPr>
                          <m:ctrlPr>
                            <a:rPr lang="en-US" sz="2000" i="1">
                              <a:latin typeface="Cambria Math" panose="02040503050406030204" pitchFamily="18" charset="0"/>
                            </a:rPr>
                          </m:ctrlPr>
                        </m:sSupPr>
                        <m:e>
                          <m:r>
                            <m:rPr>
                              <m:sty m:val="p"/>
                            </m:rPr>
                            <a:rPr lang="en-US" sz="2000">
                              <a:latin typeface="Cambria Math" panose="02040503050406030204" pitchFamily="18" charset="0"/>
                            </a:rPr>
                            <m:t>g</m:t>
                          </m:r>
                        </m:e>
                        <m:sup>
                          <m:r>
                            <a:rPr lang="en-US" sz="2000">
                              <a:latin typeface="Cambria Math" panose="02040503050406030204" pitchFamily="18" charset="0"/>
                            </a:rPr>
                            <m:t>′</m:t>
                          </m:r>
                        </m:sup>
                      </m:sSup>
                      <m:r>
                        <m:rPr>
                          <m:sty m:val="p"/>
                        </m:rPr>
                        <a:rPr lang="en-US" sz="2000">
                          <a:latin typeface="Cambria Math" panose="02040503050406030204" pitchFamily="18" charset="0"/>
                        </a:rPr>
                        <m:t>s</m:t>
                      </m:r>
                      <m:r>
                        <a:rPr lang="en-US" sz="2000">
                          <a:latin typeface="Cambria Math" panose="02040503050406030204" pitchFamily="18" charset="0"/>
                        </a:rPr>
                        <m:t>,</m:t>
                      </m:r>
                      <m:r>
                        <m:rPr>
                          <m:sty m:val="p"/>
                        </m:rPr>
                        <a:rPr lang="en-US" sz="2000">
                          <a:latin typeface="Cambria Math" panose="02040503050406030204" pitchFamily="18" charset="0"/>
                        </a:rPr>
                        <m:t>harry</m:t>
                      </m:r>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cos</m:t>
                          </m:r>
                        </m:fName>
                        <m:e>
                          <m:r>
                            <a:rPr lang="en-US" sz="2000" i="1">
                              <a:latin typeface="Cambria Math" panose="02040503050406030204" pitchFamily="18" charset="0"/>
                              <a:ea typeface="Cambria Math" panose="02040503050406030204" pitchFamily="18" charset="0"/>
                            </a:rPr>
                            <m:t>∡</m:t>
                          </m:r>
                          <m:d>
                            <m:dPr>
                              <m:ctrlPr>
                                <a:rPr lang="en-US" sz="2000" i="1">
                                  <a:latin typeface="Cambria Math" panose="02040503050406030204" pitchFamily="18" charset="0"/>
                                  <a:ea typeface="Cambria Math" panose="02040503050406030204" pitchFamily="18" charset="0"/>
                                </a:rPr>
                              </m:ctrlPr>
                            </m:dPr>
                            <m:e>
                              <m:r>
                                <m:rPr>
                                  <m:sty m:val="p"/>
                                </m:rPr>
                                <a:rPr lang="en-US" sz="2000">
                                  <a:latin typeface="Cambria Math" panose="02040503050406030204" pitchFamily="18" charset="0"/>
                                </a:rPr>
                                <m:t>rowlin</m:t>
                              </m:r>
                              <m:sSup>
                                <m:sSupPr>
                                  <m:ctrlPr>
                                    <a:rPr lang="en-US" sz="2000" i="1">
                                      <a:latin typeface="Cambria Math" panose="02040503050406030204" pitchFamily="18" charset="0"/>
                                    </a:rPr>
                                  </m:ctrlPr>
                                </m:sSupPr>
                                <m:e>
                                  <m:r>
                                    <m:rPr>
                                      <m:sty m:val="p"/>
                                    </m:rPr>
                                    <a:rPr lang="en-US" sz="2000">
                                      <a:latin typeface="Cambria Math" panose="02040503050406030204" pitchFamily="18" charset="0"/>
                                    </a:rPr>
                                    <m:t>g</m:t>
                                  </m:r>
                                </m:e>
                                <m:sup>
                                  <m:r>
                                    <a:rPr lang="en-US" sz="2000">
                                      <a:latin typeface="Cambria Math" panose="02040503050406030204" pitchFamily="18" charset="0"/>
                                    </a:rPr>
                                    <m:t>′</m:t>
                                  </m:r>
                                </m:sup>
                              </m:sSup>
                              <m:r>
                                <m:rPr>
                                  <m:sty m:val="p"/>
                                </m:rPr>
                                <a:rPr lang="en-US" sz="2000">
                                  <a:latin typeface="Cambria Math" panose="02040503050406030204" pitchFamily="18" charset="0"/>
                                </a:rPr>
                                <m:t>s</m:t>
                              </m:r>
                              <m:r>
                                <a:rPr lang="en-US" sz="2000">
                                  <a:latin typeface="Cambria Math" panose="02040503050406030204" pitchFamily="18" charset="0"/>
                                </a:rPr>
                                <m:t>,</m:t>
                              </m:r>
                              <m:r>
                                <m:rPr>
                                  <m:sty m:val="p"/>
                                </m:rPr>
                                <a:rPr lang="en-US" sz="2000">
                                  <a:latin typeface="Cambria Math" panose="02040503050406030204" pitchFamily="18" charset="0"/>
                                </a:rPr>
                                <m:t>harry</m:t>
                              </m:r>
                            </m:e>
                          </m:d>
                        </m:e>
                      </m:func>
                      <m:r>
                        <a:rPr lang="en-US" sz="2000" i="1">
                          <a:latin typeface="Cambria Math" panose="02040503050406030204" pitchFamily="18" charset="0"/>
                        </a:rPr>
                        <m:t>=</m:t>
                      </m:r>
                      <m:f>
                        <m:fPr>
                          <m:ctrlPr>
                            <a:rPr lang="en-US" sz="2000" i="1">
                              <a:latin typeface="Cambria Math" panose="02040503050406030204" pitchFamily="18" charset="0"/>
                            </a:rPr>
                          </m:ctrlPr>
                        </m:fPr>
                        <m:num>
                          <m:acc>
                            <m:accPr>
                              <m:chr m:val="⃗"/>
                              <m:ctrlPr>
                                <a:rPr lang="en-US" sz="2000" i="1">
                                  <a:latin typeface="Cambria Math" panose="02040503050406030204" pitchFamily="18" charset="0"/>
                                </a:rPr>
                              </m:ctrlPr>
                            </m:accPr>
                            <m:e>
                              <m:r>
                                <a:rPr lang="en-US" sz="2000" i="1">
                                  <a:latin typeface="Cambria Math" panose="02040503050406030204" pitchFamily="18" charset="0"/>
                                </a:rPr>
                                <m:t>𝑣</m:t>
                              </m:r>
                            </m:e>
                          </m:acc>
                          <m:r>
                            <a:rPr lang="en-US" sz="2000" i="1">
                              <a:latin typeface="Cambria Math" panose="02040503050406030204" pitchFamily="18" charset="0"/>
                            </a:rPr>
                            <m:t>(</m:t>
                          </m:r>
                          <m:sSup>
                            <m:sSupPr>
                              <m:ctrlPr>
                                <a:rPr lang="en-US" sz="2000" i="1">
                                  <a:latin typeface="Cambria Math" panose="02040503050406030204" pitchFamily="18" charset="0"/>
                                </a:rPr>
                              </m:ctrlPr>
                            </m:sSupPr>
                            <m:e>
                              <m:r>
                                <m:rPr>
                                  <m:sty m:val="p"/>
                                </m:rPr>
                                <a:rPr lang="en-US" sz="2000">
                                  <a:latin typeface="Cambria Math" panose="02040503050406030204" pitchFamily="18" charset="0"/>
                                </a:rPr>
                                <m:t>rowling</m:t>
                              </m:r>
                            </m:e>
                            <m:sup>
                              <m:r>
                                <a:rPr lang="en-US" sz="2000">
                                  <a:latin typeface="Cambria Math" panose="02040503050406030204" pitchFamily="18" charset="0"/>
                                </a:rPr>
                                <m:t>′</m:t>
                              </m:r>
                            </m:sup>
                          </m:sSup>
                          <m:r>
                            <m:rPr>
                              <m:sty m:val="p"/>
                            </m:rPr>
                            <a:rPr lang="en-US" sz="2000">
                              <a:latin typeface="Cambria Math" panose="02040503050406030204" pitchFamily="18" charset="0"/>
                            </a:rPr>
                            <m:t>s</m:t>
                          </m:r>
                          <m: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𝑣</m:t>
                              </m:r>
                            </m:e>
                          </m:acc>
                          <m:r>
                            <a:rPr lang="en-US" sz="2000" i="1">
                              <a:latin typeface="Cambria Math" panose="02040503050406030204" pitchFamily="18" charset="0"/>
                            </a:rPr>
                            <m:t>(</m:t>
                          </m:r>
                          <m:r>
                            <m:rPr>
                              <m:sty m:val="p"/>
                            </m:rPr>
                            <a:rPr lang="en-US" sz="2000">
                              <a:latin typeface="Cambria Math" panose="02040503050406030204" pitchFamily="18" charset="0"/>
                            </a:rPr>
                            <m:t>harry</m:t>
                          </m:r>
                          <m:r>
                            <a:rPr lang="en-US" sz="2000" i="1">
                              <a:latin typeface="Cambria Math" panose="02040503050406030204" pitchFamily="18" charset="0"/>
                            </a:rPr>
                            <m:t>)</m:t>
                          </m:r>
                        </m:num>
                        <m:den>
                          <m:d>
                            <m:dPr>
                              <m:begChr m:val="|"/>
                              <m:endChr m:val="|"/>
                              <m:ctrlPr>
                                <a:rPr lang="en-US" sz="2000" i="1">
                                  <a:latin typeface="Cambria Math" panose="02040503050406030204" pitchFamily="18" charset="0"/>
                                </a:rPr>
                              </m:ctrlPr>
                            </m:dPr>
                            <m:e>
                              <m:acc>
                                <m:accPr>
                                  <m:chr m:val="⃗"/>
                                  <m:ctrlPr>
                                    <a:rPr lang="en-US" sz="2000" i="1">
                                      <a:latin typeface="Cambria Math" panose="02040503050406030204" pitchFamily="18" charset="0"/>
                                    </a:rPr>
                                  </m:ctrlPr>
                                </m:accPr>
                                <m:e>
                                  <m:r>
                                    <a:rPr lang="en-US" sz="2000" i="1">
                                      <a:latin typeface="Cambria Math" panose="02040503050406030204" pitchFamily="18" charset="0"/>
                                    </a:rPr>
                                    <m:t>𝑣</m:t>
                                  </m:r>
                                </m:e>
                              </m:acc>
                              <m:r>
                                <a:rPr lang="en-US" sz="2000" i="1">
                                  <a:latin typeface="Cambria Math" panose="02040503050406030204" pitchFamily="18" charset="0"/>
                                </a:rPr>
                                <m:t>(</m:t>
                              </m:r>
                              <m:sSup>
                                <m:sSupPr>
                                  <m:ctrlPr>
                                    <a:rPr lang="en-US" sz="2000" i="1">
                                      <a:latin typeface="Cambria Math" panose="02040503050406030204" pitchFamily="18" charset="0"/>
                                    </a:rPr>
                                  </m:ctrlPr>
                                </m:sSupPr>
                                <m:e>
                                  <m:r>
                                    <m:rPr>
                                      <m:sty m:val="p"/>
                                    </m:rPr>
                                    <a:rPr lang="en-US" sz="2000">
                                      <a:latin typeface="Cambria Math" panose="02040503050406030204" pitchFamily="18" charset="0"/>
                                    </a:rPr>
                                    <m:t>rowling</m:t>
                                  </m:r>
                                </m:e>
                                <m:sup>
                                  <m:r>
                                    <a:rPr lang="en-US" sz="2000">
                                      <a:latin typeface="Cambria Math" panose="02040503050406030204" pitchFamily="18" charset="0"/>
                                    </a:rPr>
                                    <m:t>′</m:t>
                                  </m:r>
                                </m:sup>
                              </m:sSup>
                              <m:r>
                                <m:rPr>
                                  <m:sty m:val="p"/>
                                </m:rPr>
                                <a:rPr lang="en-US" sz="2000">
                                  <a:latin typeface="Cambria Math" panose="02040503050406030204" pitchFamily="18" charset="0"/>
                                </a:rPr>
                                <m:t>s</m:t>
                              </m:r>
                              <m:r>
                                <a:rPr lang="en-US" sz="2000" i="1">
                                  <a:latin typeface="Cambria Math" panose="02040503050406030204" pitchFamily="18" charset="0"/>
                                </a:rPr>
                                <m:t>)</m:t>
                              </m:r>
                            </m:e>
                          </m:d>
                          <m:d>
                            <m:dPr>
                              <m:begChr m:val="|"/>
                              <m:endChr m:val="|"/>
                              <m:ctrlPr>
                                <a:rPr lang="en-US" sz="2000" i="1">
                                  <a:latin typeface="Cambria Math" panose="02040503050406030204" pitchFamily="18" charset="0"/>
                                </a:rPr>
                              </m:ctrlPr>
                            </m:dPr>
                            <m:e>
                              <m:acc>
                                <m:accPr>
                                  <m:chr m:val="⃗"/>
                                  <m:ctrlPr>
                                    <a:rPr lang="en-US" sz="2000" i="1">
                                      <a:latin typeface="Cambria Math" panose="02040503050406030204" pitchFamily="18" charset="0"/>
                                    </a:rPr>
                                  </m:ctrlPr>
                                </m:accPr>
                                <m:e>
                                  <m:r>
                                    <a:rPr lang="en-US" sz="2000" i="1">
                                      <a:latin typeface="Cambria Math" panose="02040503050406030204" pitchFamily="18" charset="0"/>
                                    </a:rPr>
                                    <m:t>𝑣</m:t>
                                  </m:r>
                                </m:e>
                              </m:acc>
                              <m:r>
                                <a:rPr lang="en-US" sz="2000" i="1">
                                  <a:latin typeface="Cambria Math" panose="02040503050406030204" pitchFamily="18" charset="0"/>
                                </a:rPr>
                                <m:t>(</m:t>
                              </m:r>
                              <m:r>
                                <m:rPr>
                                  <m:sty m:val="p"/>
                                </m:rPr>
                                <a:rPr lang="en-US" sz="2000">
                                  <a:latin typeface="Cambria Math" panose="02040503050406030204" pitchFamily="18" charset="0"/>
                                </a:rPr>
                                <m:t>harry</m:t>
                              </m:r>
                              <m:r>
                                <a:rPr lang="en-US" sz="2000" i="1">
                                  <a:latin typeface="Cambria Math" panose="02040503050406030204" pitchFamily="18" charset="0"/>
                                </a:rPr>
                                <m:t>)</m:t>
                              </m:r>
                            </m:e>
                          </m:d>
                        </m:den>
                      </m:f>
                    </m:oMath>
                  </m:oMathPara>
                </a14:m>
                <a:endParaRPr lang="en-US" sz="2000" dirty="0"/>
              </a:p>
              <a:p>
                <a:pPr>
                  <a:lnSpc>
                    <a:spcPct val="100000"/>
                  </a:lnSpc>
                </a:pPr>
                <a:r>
                  <a:rPr lang="en-US" sz="2000" dirty="0"/>
                  <a:t>document classification: </a:t>
                </a:r>
                <a:r>
                  <a:rPr lang="en-US" sz="2000" dirty="0" err="1"/>
                  <a:t>tf</a:t>
                </a:r>
                <a:r>
                  <a:rPr lang="en-US" sz="2000" dirty="0"/>
                  <a:t> on a log scale</a:t>
                </a:r>
              </a:p>
              <a:p>
                <a:pPr marL="0" indent="0">
                  <a:lnSpc>
                    <a:spcPct val="100000"/>
                  </a:lnSpc>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𝑡𝑓</m:t>
                      </m:r>
                      <m:d>
                        <m:dPr>
                          <m:ctrlPr>
                            <a:rPr lang="en-US" sz="2000" i="1">
                              <a:latin typeface="Cambria Math" panose="02040503050406030204" pitchFamily="18" charset="0"/>
                            </a:rPr>
                          </m:ctrlPr>
                        </m:dPr>
                        <m:e>
                          <m:r>
                            <a:rPr lang="en-US" sz="2000" i="1">
                              <a:latin typeface="Cambria Math" panose="02040503050406030204" pitchFamily="18" charset="0"/>
                            </a:rPr>
                            <m:t>𝑖</m:t>
                          </m:r>
                          <m:r>
                            <a:rPr lang="en-US" sz="2000" i="1">
                              <a:latin typeface="Cambria Math" panose="02040503050406030204" pitchFamily="18" charset="0"/>
                            </a:rPr>
                            <m:t>,</m:t>
                          </m:r>
                          <m:r>
                            <a:rPr lang="en-US" sz="2000" i="1">
                              <a:latin typeface="Cambria Math" panose="02040503050406030204" pitchFamily="18" charset="0"/>
                            </a:rPr>
                            <m:t>𝑗</m:t>
                          </m:r>
                        </m:e>
                      </m:d>
                      <m:r>
                        <a:rPr lang="en-US" sz="2000" i="1">
                          <a:latin typeface="Cambria Math" panose="02040503050406030204" pitchFamily="18" charset="0"/>
                        </a:rPr>
                        <m:t>=</m:t>
                      </m:r>
                      <m:func>
                        <m:funcPr>
                          <m:ctrlPr>
                            <a:rPr lang="en-US" sz="2000" i="1">
                              <a:latin typeface="Cambria Math" panose="02040503050406030204" pitchFamily="18" charset="0"/>
                            </a:rPr>
                          </m:ctrlPr>
                        </m:funcPr>
                        <m:fName>
                          <m:sSub>
                            <m:sSubPr>
                              <m:ctrlPr>
                                <a:rPr lang="en-US" sz="2000" i="1">
                                  <a:latin typeface="Cambria Math" panose="02040503050406030204" pitchFamily="18" charset="0"/>
                                </a:rPr>
                              </m:ctrlPr>
                            </m:sSubPr>
                            <m:e>
                              <m:r>
                                <m:rPr>
                                  <m:sty m:val="p"/>
                                </m:rPr>
                                <a:rPr lang="en-US" sz="2000">
                                  <a:latin typeface="Cambria Math" panose="02040503050406030204" pitchFamily="18" charset="0"/>
                                </a:rPr>
                                <m:t>log</m:t>
                              </m:r>
                            </m:e>
                            <m:sub>
                              <m:r>
                                <a:rPr lang="en-US" sz="2000" i="1">
                                  <a:latin typeface="Cambria Math" panose="02040503050406030204" pitchFamily="18" charset="0"/>
                                </a:rPr>
                                <m:t>10</m:t>
                              </m:r>
                            </m:sub>
                          </m:sSub>
                        </m:fName>
                        <m:e>
                          <m:d>
                            <m:dPr>
                              <m:ctrlPr>
                                <a:rPr lang="en-US" sz="2000" i="1">
                                  <a:latin typeface="Cambria Math" panose="02040503050406030204" pitchFamily="18" charset="0"/>
                                </a:rPr>
                              </m:ctrlPr>
                            </m:dPr>
                            <m:e>
                              <m:r>
                                <a:rPr lang="en-US" sz="2000" i="1">
                                  <a:latin typeface="Cambria Math" panose="02040503050406030204" pitchFamily="18" charset="0"/>
                                </a:rPr>
                                <m:t>1+</m:t>
                              </m:r>
                              <m:r>
                                <m:rPr>
                                  <m:sty m:val="p"/>
                                </m:rPr>
                                <a:rPr lang="en-US" sz="2000">
                                  <a:latin typeface="Cambria Math" panose="02040503050406030204" pitchFamily="18" charset="0"/>
                                </a:rPr>
                                <m:t>Count</m:t>
                              </m:r>
                            </m:e>
                          </m:d>
                        </m:e>
                      </m:func>
                    </m:oMath>
                  </m:oMathPara>
                </a14:m>
                <a:endParaRPr lang="en-US" sz="2000" dirty="0"/>
              </a:p>
              <a:p>
                <a:pPr>
                  <a:lnSpc>
                    <a:spcPct val="100000"/>
                  </a:lnSpc>
                </a:pPr>
                <a:r>
                  <a:rPr lang="en-US" sz="2000" dirty="0"/>
                  <a:t>document classification: inverse document frequency (</a:t>
                </a:r>
                <a:r>
                  <a:rPr lang="en-US" sz="2000" dirty="0" err="1"/>
                  <a:t>idf</a:t>
                </a:r>
                <a:r>
                  <a:rPr lang="en-US" sz="2000" dirty="0"/>
                  <a:t>) </a:t>
                </a:r>
              </a:p>
              <a:p>
                <a:pPr marL="0" indent="0">
                  <a:lnSpc>
                    <a:spcPct val="100000"/>
                  </a:lnSpc>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𝑖𝑑𝑓</m:t>
                      </m:r>
                      <m:d>
                        <m:dPr>
                          <m:ctrlPr>
                            <a:rPr lang="en-US" sz="2000" i="1">
                              <a:latin typeface="Cambria Math" panose="02040503050406030204" pitchFamily="18" charset="0"/>
                            </a:rPr>
                          </m:ctrlPr>
                        </m:dPr>
                        <m:e>
                          <m:r>
                            <a:rPr lang="en-US" sz="2000" i="1">
                              <a:latin typeface="Cambria Math" panose="02040503050406030204" pitchFamily="18" charset="0"/>
                            </a:rPr>
                            <m:t>𝑖</m:t>
                          </m:r>
                        </m:e>
                      </m:d>
                      <m:r>
                        <a:rPr lang="en-US" sz="2000" i="1">
                          <a:latin typeface="Cambria Math" panose="02040503050406030204" pitchFamily="18" charset="0"/>
                        </a:rPr>
                        <m:t>=</m:t>
                      </m:r>
                      <m:func>
                        <m:funcPr>
                          <m:ctrlPr>
                            <a:rPr lang="en-US" sz="2000" i="1">
                              <a:latin typeface="Cambria Math" panose="02040503050406030204" pitchFamily="18" charset="0"/>
                            </a:rPr>
                          </m:ctrlPr>
                        </m:funcPr>
                        <m:fName>
                          <m:sSub>
                            <m:sSubPr>
                              <m:ctrlPr>
                                <a:rPr lang="en-US" sz="2000" i="1">
                                  <a:latin typeface="Cambria Math" panose="02040503050406030204" pitchFamily="18" charset="0"/>
                                </a:rPr>
                              </m:ctrlPr>
                            </m:sSubPr>
                            <m:e>
                              <m:r>
                                <m:rPr>
                                  <m:sty m:val="p"/>
                                </m:rPr>
                                <a:rPr lang="en-US" sz="2000">
                                  <a:latin typeface="Cambria Math" panose="02040503050406030204" pitchFamily="18" charset="0"/>
                                </a:rPr>
                                <m:t>log</m:t>
                              </m:r>
                            </m:e>
                            <m:sub>
                              <m:r>
                                <a:rPr lang="en-US" sz="2000" i="1">
                                  <a:latin typeface="Cambria Math" panose="02040503050406030204" pitchFamily="18" charset="0"/>
                                </a:rPr>
                                <m:t>10</m:t>
                              </m:r>
                            </m:sub>
                          </m:sSub>
                        </m:fName>
                        <m:e>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𝐷</m:t>
                                  </m:r>
                                </m:num>
                                <m:den>
                                  <m:r>
                                    <a:rPr lang="en-US" sz="2000" i="1">
                                      <a:latin typeface="Cambria Math" panose="02040503050406030204" pitchFamily="18" charset="0"/>
                                    </a:rPr>
                                    <m:t>𝑑𝑓</m:t>
                                  </m:r>
                                  <m:r>
                                    <a:rPr lang="en-US" sz="2000" i="1">
                                      <a:latin typeface="Cambria Math" panose="02040503050406030204" pitchFamily="18" charset="0"/>
                                    </a:rPr>
                                    <m:t>(</m:t>
                                  </m:r>
                                  <m:r>
                                    <a:rPr lang="en-US" sz="2000" i="1">
                                      <a:latin typeface="Cambria Math" panose="02040503050406030204" pitchFamily="18" charset="0"/>
                                    </a:rPr>
                                    <m:t>𝑖</m:t>
                                  </m:r>
                                  <m:r>
                                    <a:rPr lang="en-US" sz="2000" i="1">
                                      <a:latin typeface="Cambria Math" panose="02040503050406030204" pitchFamily="18" charset="0"/>
                                    </a:rPr>
                                    <m:t>)</m:t>
                                  </m:r>
                                </m:den>
                              </m:f>
                            </m:e>
                          </m:d>
                        </m:e>
                      </m:func>
                    </m:oMath>
                  </m:oMathPara>
                </a14:m>
                <a:endParaRPr lang="en-US" sz="2000" dirty="0"/>
              </a:p>
              <a:p>
                <a:pPr>
                  <a:lnSpc>
                    <a:spcPct val="100000"/>
                  </a:lnSpc>
                </a:pPr>
                <a:r>
                  <a:rPr lang="en-US" sz="2000" dirty="0"/>
                  <a:t>word co-occurrence matrix</a:t>
                </a:r>
              </a:p>
              <a:p>
                <a:pPr marL="0" indent="0">
                  <a:lnSpc>
                    <a:spcPct val="100000"/>
                  </a:lnSpc>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𝑊</m:t>
                      </m:r>
                      <m:d>
                        <m:dPr>
                          <m:ctrlPr>
                            <a:rPr lang="en-US" sz="2000" i="1">
                              <a:latin typeface="Cambria Math" panose="02040503050406030204" pitchFamily="18" charset="0"/>
                            </a:rPr>
                          </m:ctrlPr>
                        </m:dPr>
                        <m:e>
                          <m:r>
                            <a:rPr lang="en-US" sz="2000" i="1">
                              <a:latin typeface="Cambria Math" panose="02040503050406030204" pitchFamily="18" charset="0"/>
                            </a:rPr>
                            <m:t>𝑖</m:t>
                          </m:r>
                          <m:r>
                            <a:rPr lang="en-US" sz="2000" i="1">
                              <a:latin typeface="Cambria Math" panose="02040503050406030204" pitchFamily="18" charset="0"/>
                            </a:rPr>
                            <m:t>,</m:t>
                          </m:r>
                          <m:r>
                            <a:rPr lang="en-US" sz="2000" i="1">
                              <a:latin typeface="Cambria Math" panose="02040503050406030204" pitchFamily="18" charset="0"/>
                            </a:rPr>
                            <m:t>𝑘</m:t>
                          </m:r>
                        </m:e>
                      </m:d>
                      <m:r>
                        <a:rPr lang="en-US" sz="2000" i="1">
                          <a:latin typeface="Cambria Math" panose="02040503050406030204" pitchFamily="18" charset="0"/>
                        </a:rPr>
                        <m:t>=</m:t>
                      </m:r>
                      <m:nary>
                        <m:naryPr>
                          <m:chr m:val="∑"/>
                          <m:ctrlPr>
                            <a:rPr lang="en-US" sz="2000" i="1">
                              <a:latin typeface="Cambria Math" panose="02040503050406030204" pitchFamily="18" charset="0"/>
                            </a:rPr>
                          </m:ctrlPr>
                        </m:naryPr>
                        <m:sub>
                          <m:r>
                            <m:rPr>
                              <m:brk m:alnAt="23"/>
                            </m:rPr>
                            <a:rPr lang="en-US" sz="2000" i="1">
                              <a:latin typeface="Cambria Math" panose="02040503050406030204" pitchFamily="18" charset="0"/>
                            </a:rPr>
                            <m:t>𝑗</m:t>
                          </m:r>
                          <m:r>
                            <a:rPr lang="en-US" sz="2000" i="1">
                              <a:latin typeface="Cambria Math" panose="02040503050406030204" pitchFamily="18" charset="0"/>
                            </a:rPr>
                            <m:t>=1</m:t>
                          </m:r>
                        </m:sub>
                        <m:sup>
                          <m:r>
                            <a:rPr lang="en-US" sz="2000" i="1">
                              <a:latin typeface="Cambria Math" panose="02040503050406030204" pitchFamily="18" charset="0"/>
                            </a:rPr>
                            <m:t>𝐷</m:t>
                          </m:r>
                        </m:sup>
                        <m:e>
                          <m:r>
                            <m:rPr>
                              <m:sty m:val="p"/>
                            </m:rPr>
                            <a:rPr lang="en-US" sz="2000">
                              <a:latin typeface="Cambria Math" panose="02040503050406030204" pitchFamily="18" charset="0"/>
                            </a:rPr>
                            <m:t>Count</m:t>
                          </m:r>
                          <m:d>
                            <m:dPr>
                              <m:ctrlPr>
                                <a:rPr lang="en-US" sz="2000" i="1">
                                  <a:latin typeface="Cambria Math" panose="02040503050406030204" pitchFamily="18" charset="0"/>
                                </a:rPr>
                              </m:ctrlPr>
                            </m:dPr>
                            <m:e>
                              <m:r>
                                <a:rPr lang="en-US" sz="2000" i="1">
                                  <a:latin typeface="Cambria Math" panose="02040503050406030204" pitchFamily="18" charset="0"/>
                                </a:rPr>
                                <m:t>𝑖</m:t>
                              </m:r>
                              <m:r>
                                <a:rPr lang="en-US" sz="2000" i="1">
                                  <a:latin typeface="Cambria Math" panose="02040503050406030204" pitchFamily="18" charset="0"/>
                                </a:rPr>
                                <m:t>,</m:t>
                              </m:r>
                              <m:r>
                                <a:rPr lang="en-US" sz="2000" i="1">
                                  <a:latin typeface="Cambria Math" panose="02040503050406030204" pitchFamily="18" charset="0"/>
                                </a:rPr>
                                <m:t>𝑗</m:t>
                              </m:r>
                            </m:e>
                          </m:d>
                          <m:r>
                            <m:rPr>
                              <m:sty m:val="p"/>
                            </m:rPr>
                            <a:rPr lang="en-US" sz="2000">
                              <a:latin typeface="Cambria Math" panose="02040503050406030204" pitchFamily="18" charset="0"/>
                            </a:rPr>
                            <m:t>Count</m:t>
                          </m:r>
                          <m:r>
                            <a:rPr lang="en-US" sz="2000" i="1">
                              <a:latin typeface="Cambria Math" panose="02040503050406030204" pitchFamily="18" charset="0"/>
                            </a:rPr>
                            <m:t>(</m:t>
                          </m:r>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𝑗</m:t>
                          </m:r>
                          <m:r>
                            <a:rPr lang="en-US" sz="2000" i="1">
                              <a:latin typeface="Cambria Math" panose="02040503050406030204" pitchFamily="18" charset="0"/>
                            </a:rPr>
                            <m:t>)</m:t>
                          </m:r>
                        </m:e>
                      </m:nary>
                    </m:oMath>
                  </m:oMathPara>
                </a14:m>
                <a:endParaRPr lang="en-US" sz="2000" dirty="0"/>
              </a:p>
            </p:txBody>
          </p:sp>
        </mc:Choice>
        <mc:Fallback xmlns="">
          <p:sp>
            <p:nvSpPr>
              <p:cNvPr id="3" name="Content Placeholder 2">
                <a:extLst>
                  <a:ext uri="{FF2B5EF4-FFF2-40B4-BE49-F238E27FC236}">
                    <a16:creationId xmlns:a16="http://schemas.microsoft.com/office/drawing/2014/main" id="{801309AE-4BE9-7C46-BF77-7AE29E9CBF20}"/>
                  </a:ext>
                </a:extLst>
              </p:cNvPr>
              <p:cNvSpPr>
                <a:spLocks noGrp="1" noRot="1" noChangeAspect="1" noMove="1" noResize="1" noEditPoints="1" noAdjustHandles="1" noChangeArrowheads="1" noChangeShapeType="1" noTextEdit="1"/>
              </p:cNvSpPr>
              <p:nvPr>
                <p:ph idx="1"/>
              </p:nvPr>
            </p:nvSpPr>
            <p:spPr>
              <a:xfrm>
                <a:off x="838200" y="1421874"/>
                <a:ext cx="10515600" cy="5157056"/>
              </a:xfrm>
              <a:blipFill>
                <a:blip r:embed="rId2"/>
                <a:stretch>
                  <a:fillRect l="-483" t="-491" b="-25553"/>
                </a:stretch>
              </a:blipFill>
            </p:spPr>
            <p:txBody>
              <a:bodyPr/>
              <a:lstStyle/>
              <a:p>
                <a:r>
                  <a:rPr lang="en-US">
                    <a:noFill/>
                  </a:rPr>
                  <a:t> </a:t>
                </a:r>
              </a:p>
            </p:txBody>
          </p:sp>
        </mc:Fallback>
      </mc:AlternateContent>
    </p:spTree>
    <p:extLst>
      <p:ext uri="{BB962C8B-B14F-4D97-AF65-F5344CB8AC3E}">
        <p14:creationId xmlns:p14="http://schemas.microsoft.com/office/powerpoint/2010/main" val="3454356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CFED5-E6E7-B742-8FD6-84D172A06610}"/>
              </a:ext>
            </a:extLst>
          </p:cNvPr>
          <p:cNvSpPr>
            <a:spLocks noGrp="1"/>
          </p:cNvSpPr>
          <p:nvPr>
            <p:ph type="title"/>
          </p:nvPr>
        </p:nvSpPr>
        <p:spPr>
          <a:xfrm>
            <a:off x="349105" y="322595"/>
            <a:ext cx="4494744" cy="1296139"/>
          </a:xfrm>
        </p:spPr>
        <p:txBody>
          <a:bodyPr>
            <a:normAutofit fontScale="90000"/>
          </a:bodyPr>
          <a:lstStyle/>
          <a:p>
            <a:r>
              <a:rPr lang="en-US" dirty="0"/>
              <a:t>Similarity vs. Relatedness</a:t>
            </a:r>
          </a:p>
        </p:txBody>
      </p:sp>
      <p:sp>
        <p:nvSpPr>
          <p:cNvPr id="3" name="Content Placeholder 2">
            <a:extLst>
              <a:ext uri="{FF2B5EF4-FFF2-40B4-BE49-F238E27FC236}">
                <a16:creationId xmlns:a16="http://schemas.microsoft.com/office/drawing/2014/main" id="{C4016DDF-CD27-8F4B-841C-80667CCB11C8}"/>
              </a:ext>
            </a:extLst>
          </p:cNvPr>
          <p:cNvSpPr>
            <a:spLocks noGrp="1"/>
          </p:cNvSpPr>
          <p:nvPr>
            <p:ph sz="half" idx="1"/>
          </p:nvPr>
        </p:nvSpPr>
        <p:spPr>
          <a:xfrm>
            <a:off x="391635" y="1931950"/>
            <a:ext cx="5181600" cy="4351338"/>
          </a:xfrm>
        </p:spPr>
        <p:txBody>
          <a:bodyPr>
            <a:normAutofit fontScale="92500"/>
          </a:bodyPr>
          <a:lstStyle/>
          <a:p>
            <a:pPr marL="0" indent="0">
              <a:buNone/>
            </a:pPr>
            <a:r>
              <a:rPr lang="en-US" dirty="0"/>
              <a:t>Levy &amp; Goldberg (2014) trained word2vec in three different ways:</a:t>
            </a:r>
          </a:p>
          <a:p>
            <a:r>
              <a:rPr lang="en-US" dirty="0"/>
              <a:t>k=2 </a:t>
            </a:r>
          </a:p>
          <a:p>
            <a:r>
              <a:rPr lang="en-US" dirty="0"/>
              <a:t>k=5</a:t>
            </a:r>
          </a:p>
          <a:p>
            <a:r>
              <a:rPr lang="en-US" dirty="0"/>
              <a:t>Context determined by first parsing the sentence to get syntactic dependency structure (Deps)</a:t>
            </a:r>
          </a:p>
          <a:p>
            <a:pPr marL="0" indent="0">
              <a:buNone/>
            </a:pPr>
            <a:r>
              <a:rPr lang="en-US" dirty="0"/>
              <a:t>They tested all three method for the similarity vs. relatedness of the nearest-neighbor of each word.</a:t>
            </a:r>
          </a:p>
        </p:txBody>
      </p:sp>
      <p:pic>
        <p:nvPicPr>
          <p:cNvPr id="6" name="Content Placeholder 5" descr="A close up of a map&#10;&#10;Description automatically generated">
            <a:extLst>
              <a:ext uri="{FF2B5EF4-FFF2-40B4-BE49-F238E27FC236}">
                <a16:creationId xmlns:a16="http://schemas.microsoft.com/office/drawing/2014/main" id="{BCFCDE58-F1CA-AF48-8DD2-A68ABE2D8E11}"/>
              </a:ext>
            </a:extLst>
          </p:cNvPr>
          <p:cNvPicPr>
            <a:picLocks noGrp="1" noChangeAspect="1"/>
          </p:cNvPicPr>
          <p:nvPr>
            <p:ph sz="half" idx="2"/>
          </p:nvPr>
        </p:nvPicPr>
        <p:blipFill>
          <a:blip r:embed="rId2"/>
          <a:stretch>
            <a:fillRect/>
          </a:stretch>
        </p:blipFill>
        <p:spPr>
          <a:xfrm>
            <a:off x="5573234" y="999456"/>
            <a:ext cx="3443337" cy="3297052"/>
          </a:xfrm>
        </p:spPr>
      </p:pic>
      <p:pic>
        <p:nvPicPr>
          <p:cNvPr id="8" name="Picture 7" descr="A close up of a map&#10;&#10;Description automatically generated">
            <a:extLst>
              <a:ext uri="{FF2B5EF4-FFF2-40B4-BE49-F238E27FC236}">
                <a16:creationId xmlns:a16="http://schemas.microsoft.com/office/drawing/2014/main" id="{73AA4BCE-D6BB-C046-92B2-16F96E834AD5}"/>
              </a:ext>
            </a:extLst>
          </p:cNvPr>
          <p:cNvPicPr>
            <a:picLocks noChangeAspect="1"/>
          </p:cNvPicPr>
          <p:nvPr/>
        </p:nvPicPr>
        <p:blipFill>
          <a:blip r:embed="rId3"/>
          <a:stretch>
            <a:fillRect/>
          </a:stretch>
        </p:blipFill>
        <p:spPr>
          <a:xfrm>
            <a:off x="8805834" y="1024501"/>
            <a:ext cx="3330695" cy="3297052"/>
          </a:xfrm>
          <a:prstGeom prst="rect">
            <a:avLst/>
          </a:prstGeom>
        </p:spPr>
      </p:pic>
      <p:sp>
        <p:nvSpPr>
          <p:cNvPr id="9" name="Rectangle 8">
            <a:extLst>
              <a:ext uri="{FF2B5EF4-FFF2-40B4-BE49-F238E27FC236}">
                <a16:creationId xmlns:a16="http://schemas.microsoft.com/office/drawing/2014/main" id="{6701BF8B-DFEC-A941-B84A-0FDAEB3A0725}"/>
              </a:ext>
            </a:extLst>
          </p:cNvPr>
          <p:cNvSpPr/>
          <p:nvPr/>
        </p:nvSpPr>
        <p:spPr>
          <a:xfrm>
            <a:off x="6180497" y="4225481"/>
            <a:ext cx="2610564" cy="1754326"/>
          </a:xfrm>
          <a:prstGeom prst="rect">
            <a:avLst/>
          </a:prstGeom>
        </p:spPr>
        <p:txBody>
          <a:bodyPr wrap="square">
            <a:spAutoFit/>
          </a:bodyPr>
          <a:lstStyle/>
          <a:p>
            <a:r>
              <a:rPr lang="en-US" dirty="0"/>
              <a:t>Precision vs. Recall on the WordSim-353 database, in which word pairs may be either </a:t>
            </a:r>
            <a:r>
              <a:rPr lang="en-US" b="1" i="1" u="sng" dirty="0"/>
              <a:t>related</a:t>
            </a:r>
            <a:r>
              <a:rPr lang="en-US" dirty="0"/>
              <a:t> or </a:t>
            </a:r>
            <a:r>
              <a:rPr lang="en-US" b="1" i="1" u="sng" dirty="0"/>
              <a:t>similar</a:t>
            </a:r>
            <a:r>
              <a:rPr lang="en-US" dirty="0"/>
              <a:t> (Fig. 2(a), Levy &amp; Goldberg 2014)</a:t>
            </a:r>
          </a:p>
        </p:txBody>
      </p:sp>
      <p:sp>
        <p:nvSpPr>
          <p:cNvPr id="10" name="Rectangle 9">
            <a:extLst>
              <a:ext uri="{FF2B5EF4-FFF2-40B4-BE49-F238E27FC236}">
                <a16:creationId xmlns:a16="http://schemas.microsoft.com/office/drawing/2014/main" id="{5D73AD07-C235-C64D-BEDD-4C2D8E40EB6F}"/>
              </a:ext>
            </a:extLst>
          </p:cNvPr>
          <p:cNvSpPr/>
          <p:nvPr/>
        </p:nvSpPr>
        <p:spPr>
          <a:xfrm>
            <a:off x="9292131" y="4267107"/>
            <a:ext cx="2610564" cy="1477328"/>
          </a:xfrm>
          <a:prstGeom prst="rect">
            <a:avLst/>
          </a:prstGeom>
        </p:spPr>
        <p:txBody>
          <a:bodyPr wrap="square">
            <a:spAutoFit/>
          </a:bodyPr>
          <a:lstStyle/>
          <a:p>
            <a:r>
              <a:rPr lang="en-US" dirty="0"/>
              <a:t>Precision vs. Recall on the </a:t>
            </a:r>
            <a:r>
              <a:rPr lang="en-US" dirty="0" err="1"/>
              <a:t>Chiarello</a:t>
            </a:r>
            <a:r>
              <a:rPr lang="en-US" dirty="0"/>
              <a:t> et al. database, in which word pairs are only </a:t>
            </a:r>
            <a:r>
              <a:rPr lang="en-US" b="1" i="1" u="sng" dirty="0"/>
              <a:t>similar</a:t>
            </a:r>
            <a:r>
              <a:rPr lang="en-US" dirty="0"/>
              <a:t> (Fig. 2(b), Levy &amp; Goldberg 2014)</a:t>
            </a:r>
          </a:p>
        </p:txBody>
      </p:sp>
    </p:spTree>
    <p:extLst>
      <p:ext uri="{BB962C8B-B14F-4D97-AF65-F5344CB8AC3E}">
        <p14:creationId xmlns:p14="http://schemas.microsoft.com/office/powerpoint/2010/main" val="2886843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CFED5-E6E7-B742-8FD6-84D172A06610}"/>
              </a:ext>
            </a:extLst>
          </p:cNvPr>
          <p:cNvSpPr>
            <a:spLocks noGrp="1"/>
          </p:cNvSpPr>
          <p:nvPr>
            <p:ph type="title"/>
          </p:nvPr>
        </p:nvSpPr>
        <p:spPr>
          <a:xfrm>
            <a:off x="349105" y="322595"/>
            <a:ext cx="4494744" cy="1296139"/>
          </a:xfrm>
        </p:spPr>
        <p:txBody>
          <a:bodyPr>
            <a:normAutofit fontScale="90000"/>
          </a:bodyPr>
          <a:lstStyle/>
          <a:p>
            <a:r>
              <a:rPr lang="en-US" dirty="0"/>
              <a:t>Similarity vs. Relatedness</a:t>
            </a:r>
          </a:p>
        </p:txBody>
      </p:sp>
      <p:sp>
        <p:nvSpPr>
          <p:cNvPr id="3" name="Content Placeholder 2">
            <a:extLst>
              <a:ext uri="{FF2B5EF4-FFF2-40B4-BE49-F238E27FC236}">
                <a16:creationId xmlns:a16="http://schemas.microsoft.com/office/drawing/2014/main" id="{C4016DDF-CD27-8F4B-841C-80667CCB11C8}"/>
              </a:ext>
            </a:extLst>
          </p:cNvPr>
          <p:cNvSpPr>
            <a:spLocks noGrp="1"/>
          </p:cNvSpPr>
          <p:nvPr>
            <p:ph sz="half" idx="1"/>
          </p:nvPr>
        </p:nvSpPr>
        <p:spPr>
          <a:xfrm>
            <a:off x="354564" y="1647743"/>
            <a:ext cx="5181600" cy="4887662"/>
          </a:xfrm>
        </p:spPr>
        <p:txBody>
          <a:bodyPr>
            <a:normAutofit fontScale="92500" lnSpcReduction="20000"/>
          </a:bodyPr>
          <a:lstStyle/>
          <a:p>
            <a:r>
              <a:rPr lang="en-US" dirty="0"/>
              <a:t>Apparently, the smaller context window (k=2) produces vectors whose nearest neighbors are more </a:t>
            </a:r>
            <a:r>
              <a:rPr lang="en-US" b="1" i="1" u="sng" dirty="0"/>
              <a:t>similar</a:t>
            </a:r>
            <a:r>
              <a:rPr lang="en-US" dirty="0"/>
              <a:t> (they can be used identically in a sentence).  </a:t>
            </a:r>
          </a:p>
          <a:p>
            <a:r>
              <a:rPr lang="en-US" dirty="0"/>
              <a:t>The larger context (k=5) produces vectors whose nearest neighbors are </a:t>
            </a:r>
            <a:r>
              <a:rPr lang="en-US" b="1" i="1" u="sng" dirty="0"/>
              <a:t>related</a:t>
            </a:r>
            <a:r>
              <a:rPr lang="en-US" dirty="0"/>
              <a:t>, not just </a:t>
            </a:r>
            <a:r>
              <a:rPr lang="en-US" b="1" i="1" u="sng" dirty="0"/>
              <a:t>similar</a:t>
            </a:r>
            <a:r>
              <a:rPr lang="en-US" dirty="0"/>
              <a:t>.</a:t>
            </a:r>
          </a:p>
          <a:p>
            <a:r>
              <a:rPr lang="en-US" dirty="0"/>
              <a:t>More specifically, the latter words pairs are said to inhabit the same </a:t>
            </a:r>
            <a:r>
              <a:rPr lang="en-US" b="1" i="1" u="sng" dirty="0"/>
              <a:t>semantic field</a:t>
            </a:r>
            <a:r>
              <a:rPr lang="en-US" dirty="0"/>
              <a:t>.</a:t>
            </a:r>
          </a:p>
          <a:p>
            <a:r>
              <a:rPr lang="en-US" dirty="0"/>
              <a:t>A </a:t>
            </a:r>
            <a:r>
              <a:rPr lang="en-US" b="1" i="1" u="sng" dirty="0"/>
              <a:t>semantic field</a:t>
            </a:r>
            <a:r>
              <a:rPr lang="en-US" dirty="0"/>
              <a:t> is a group of words that refers to the same subject.</a:t>
            </a:r>
          </a:p>
        </p:txBody>
      </p:sp>
      <p:pic>
        <p:nvPicPr>
          <p:cNvPr id="6" name="Content Placeholder 5" descr="A close up of a map&#10;&#10;Description automatically generated">
            <a:extLst>
              <a:ext uri="{FF2B5EF4-FFF2-40B4-BE49-F238E27FC236}">
                <a16:creationId xmlns:a16="http://schemas.microsoft.com/office/drawing/2014/main" id="{BCFCDE58-F1CA-AF48-8DD2-A68ABE2D8E11}"/>
              </a:ext>
            </a:extLst>
          </p:cNvPr>
          <p:cNvPicPr>
            <a:picLocks noGrp="1" noChangeAspect="1"/>
          </p:cNvPicPr>
          <p:nvPr>
            <p:ph sz="half" idx="2"/>
          </p:nvPr>
        </p:nvPicPr>
        <p:blipFill>
          <a:blip r:embed="rId2"/>
          <a:stretch>
            <a:fillRect/>
          </a:stretch>
        </p:blipFill>
        <p:spPr>
          <a:xfrm>
            <a:off x="5573234" y="999456"/>
            <a:ext cx="3443337" cy="3297052"/>
          </a:xfrm>
        </p:spPr>
      </p:pic>
      <p:pic>
        <p:nvPicPr>
          <p:cNvPr id="8" name="Picture 7" descr="A close up of a map&#10;&#10;Description automatically generated">
            <a:extLst>
              <a:ext uri="{FF2B5EF4-FFF2-40B4-BE49-F238E27FC236}">
                <a16:creationId xmlns:a16="http://schemas.microsoft.com/office/drawing/2014/main" id="{73AA4BCE-D6BB-C046-92B2-16F96E834AD5}"/>
              </a:ext>
            </a:extLst>
          </p:cNvPr>
          <p:cNvPicPr>
            <a:picLocks noChangeAspect="1"/>
          </p:cNvPicPr>
          <p:nvPr/>
        </p:nvPicPr>
        <p:blipFill>
          <a:blip r:embed="rId3"/>
          <a:stretch>
            <a:fillRect/>
          </a:stretch>
        </p:blipFill>
        <p:spPr>
          <a:xfrm>
            <a:off x="8805834" y="1024501"/>
            <a:ext cx="3330695" cy="3297052"/>
          </a:xfrm>
          <a:prstGeom prst="rect">
            <a:avLst/>
          </a:prstGeom>
        </p:spPr>
      </p:pic>
      <p:sp>
        <p:nvSpPr>
          <p:cNvPr id="9" name="Rectangle 8">
            <a:extLst>
              <a:ext uri="{FF2B5EF4-FFF2-40B4-BE49-F238E27FC236}">
                <a16:creationId xmlns:a16="http://schemas.microsoft.com/office/drawing/2014/main" id="{6701BF8B-DFEC-A941-B84A-0FDAEB3A0725}"/>
              </a:ext>
            </a:extLst>
          </p:cNvPr>
          <p:cNvSpPr/>
          <p:nvPr/>
        </p:nvSpPr>
        <p:spPr>
          <a:xfrm>
            <a:off x="6180497" y="4225481"/>
            <a:ext cx="2610564" cy="1754326"/>
          </a:xfrm>
          <a:prstGeom prst="rect">
            <a:avLst/>
          </a:prstGeom>
        </p:spPr>
        <p:txBody>
          <a:bodyPr wrap="square">
            <a:spAutoFit/>
          </a:bodyPr>
          <a:lstStyle/>
          <a:p>
            <a:r>
              <a:rPr lang="en-US" dirty="0"/>
              <a:t>Precision vs. Recall on the WordSim-353 database, in which word pairs may be either </a:t>
            </a:r>
            <a:r>
              <a:rPr lang="en-US" b="1" i="1" u="sng" dirty="0"/>
              <a:t>related</a:t>
            </a:r>
            <a:r>
              <a:rPr lang="en-US" dirty="0"/>
              <a:t> or </a:t>
            </a:r>
            <a:r>
              <a:rPr lang="en-US" b="1" i="1" u="sng" dirty="0"/>
              <a:t>similar</a:t>
            </a:r>
            <a:r>
              <a:rPr lang="en-US" dirty="0"/>
              <a:t> (Fig. 2(a), Levy &amp; Goldberg 2014)</a:t>
            </a:r>
          </a:p>
        </p:txBody>
      </p:sp>
      <p:sp>
        <p:nvSpPr>
          <p:cNvPr id="10" name="Rectangle 9">
            <a:extLst>
              <a:ext uri="{FF2B5EF4-FFF2-40B4-BE49-F238E27FC236}">
                <a16:creationId xmlns:a16="http://schemas.microsoft.com/office/drawing/2014/main" id="{5D73AD07-C235-C64D-BEDD-4C2D8E40EB6F}"/>
              </a:ext>
            </a:extLst>
          </p:cNvPr>
          <p:cNvSpPr/>
          <p:nvPr/>
        </p:nvSpPr>
        <p:spPr>
          <a:xfrm>
            <a:off x="9292131" y="4267107"/>
            <a:ext cx="2610564" cy="1477328"/>
          </a:xfrm>
          <a:prstGeom prst="rect">
            <a:avLst/>
          </a:prstGeom>
        </p:spPr>
        <p:txBody>
          <a:bodyPr wrap="square">
            <a:spAutoFit/>
          </a:bodyPr>
          <a:lstStyle/>
          <a:p>
            <a:r>
              <a:rPr lang="en-US" dirty="0"/>
              <a:t>Precision vs. Recall on the </a:t>
            </a:r>
            <a:r>
              <a:rPr lang="en-US" dirty="0" err="1"/>
              <a:t>Chiarello</a:t>
            </a:r>
            <a:r>
              <a:rPr lang="en-US" dirty="0"/>
              <a:t> et al. database, in which word pairs are only </a:t>
            </a:r>
            <a:r>
              <a:rPr lang="en-US" b="1" i="1" u="sng" dirty="0"/>
              <a:t>similar</a:t>
            </a:r>
            <a:r>
              <a:rPr lang="en-US" dirty="0"/>
              <a:t> (Fig. 2(b), Levy &amp; Goldberg 2014)</a:t>
            </a:r>
          </a:p>
        </p:txBody>
      </p:sp>
    </p:spTree>
    <p:extLst>
      <p:ext uri="{BB962C8B-B14F-4D97-AF65-F5344CB8AC3E}">
        <p14:creationId xmlns:p14="http://schemas.microsoft.com/office/powerpoint/2010/main" val="2529876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4085D-1314-554D-BB76-EB90CD00E787}"/>
              </a:ext>
            </a:extLst>
          </p:cNvPr>
          <p:cNvSpPr>
            <a:spLocks noGrp="1"/>
          </p:cNvSpPr>
          <p:nvPr>
            <p:ph type="title"/>
          </p:nvPr>
        </p:nvSpPr>
        <p:spPr>
          <a:xfrm>
            <a:off x="458187" y="139494"/>
            <a:ext cx="10515600" cy="1325563"/>
          </a:xfrm>
        </p:spPr>
        <p:txBody>
          <a:bodyPr/>
          <a:lstStyle/>
          <a:p>
            <a:r>
              <a:rPr lang="en-US" dirty="0"/>
              <a:t>Similarity vs. Relatedness</a:t>
            </a:r>
          </a:p>
        </p:txBody>
      </p:sp>
      <p:graphicFrame>
        <p:nvGraphicFramePr>
          <p:cNvPr id="5" name="Content Placeholder 4">
            <a:extLst>
              <a:ext uri="{FF2B5EF4-FFF2-40B4-BE49-F238E27FC236}">
                <a16:creationId xmlns:a16="http://schemas.microsoft.com/office/drawing/2014/main" id="{CCCD8836-5E07-824D-A1D4-CAF66A4ABD1F}"/>
              </a:ext>
            </a:extLst>
          </p:cNvPr>
          <p:cNvGraphicFramePr>
            <a:graphicFrameLocks noGrp="1"/>
          </p:cNvGraphicFramePr>
          <p:nvPr>
            <p:ph sz="half" idx="1"/>
            <p:extLst>
              <p:ext uri="{D42A27DB-BD31-4B8C-83A1-F6EECF244321}">
                <p14:modId xmlns:p14="http://schemas.microsoft.com/office/powerpoint/2010/main" val="1003473200"/>
              </p:ext>
            </p:extLst>
          </p:nvPr>
        </p:nvGraphicFramePr>
        <p:xfrm>
          <a:off x="178130" y="1469365"/>
          <a:ext cx="11887200" cy="4572000"/>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1843139343"/>
                    </a:ext>
                  </a:extLst>
                </a:gridCol>
                <a:gridCol w="2057400">
                  <a:extLst>
                    <a:ext uri="{9D8B030D-6E8A-4147-A177-3AD203B41FA5}">
                      <a16:colId xmlns:a16="http://schemas.microsoft.com/office/drawing/2014/main" val="3870498208"/>
                    </a:ext>
                  </a:extLst>
                </a:gridCol>
                <a:gridCol w="2057400">
                  <a:extLst>
                    <a:ext uri="{9D8B030D-6E8A-4147-A177-3AD203B41FA5}">
                      <a16:colId xmlns:a16="http://schemas.microsoft.com/office/drawing/2014/main" val="3224520504"/>
                    </a:ext>
                  </a:extLst>
                </a:gridCol>
                <a:gridCol w="3886200">
                  <a:extLst>
                    <a:ext uri="{9D8B030D-6E8A-4147-A177-3AD203B41FA5}">
                      <a16:colId xmlns:a16="http://schemas.microsoft.com/office/drawing/2014/main" val="845372114"/>
                    </a:ext>
                  </a:extLst>
                </a:gridCol>
              </a:tblGrid>
              <a:tr h="370840">
                <a:tc>
                  <a:txBody>
                    <a:bodyPr/>
                    <a:lstStyle/>
                    <a:p>
                      <a:pPr algn="ctr"/>
                      <a:r>
                        <a:rPr lang="en-US" sz="2000" dirty="0">
                          <a:solidFill>
                            <a:schemeClr val="tx1"/>
                          </a:solidFill>
                        </a:rPr>
                        <a:t>…studied at </a:t>
                      </a:r>
                      <a:r>
                        <a:rPr lang="en-US" sz="2000">
                          <a:solidFill>
                            <a:schemeClr val="tx1"/>
                          </a:solidFill>
                        </a:rPr>
                        <a:t>hogwarts</a:t>
                      </a:r>
                      <a:r>
                        <a:rPr lang="en-US" sz="2000" dirty="0">
                          <a:solidFill>
                            <a:schemeClr val="tx1"/>
                          </a:solidFill>
                        </a:rPr>
                        <a:t>, a castle…</a:t>
                      </a:r>
                    </a:p>
                  </a:txBody>
                  <a:tcPr>
                    <a:lnR w="12700" cap="flat" cmpd="sng" algn="ctr">
                      <a:noFill/>
                      <a:prstDash val="solid"/>
                      <a:round/>
                      <a:headEnd type="none" w="med" len="med"/>
                      <a:tailEnd type="none" w="med" len="med"/>
                    </a:lnR>
                    <a:noFill/>
                  </a:tcPr>
                </a:tc>
                <a:tc gridSpan="2">
                  <a:txBody>
                    <a:bodyPr/>
                    <a:lstStyle/>
                    <a:p>
                      <a:pPr algn="ctr"/>
                      <a:r>
                        <a:rPr lang="en-US" sz="2800" dirty="0">
                          <a:solidFill>
                            <a:schemeClr val="tx1"/>
                          </a:solidFill>
                        </a:rPr>
                        <a:t>w=</a:t>
                      </a:r>
                      <a:r>
                        <a:rPr lang="en-US" sz="2800" dirty="0" err="1">
                          <a:solidFill>
                            <a:schemeClr val="tx1"/>
                          </a:solidFill>
                        </a:rPr>
                        <a:t>hogwarts</a:t>
                      </a:r>
                      <a:endParaRPr lang="en-US" sz="2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 harry potter studied at </a:t>
                      </a:r>
                      <a:r>
                        <a:rPr lang="en-US" sz="2000" dirty="0" err="1">
                          <a:solidFill>
                            <a:schemeClr val="tx1"/>
                          </a:solidFill>
                        </a:rPr>
                        <a:t>hogwarts</a:t>
                      </a:r>
                      <a:r>
                        <a:rPr lang="en-US" sz="2000" dirty="0">
                          <a:solidFill>
                            <a:schemeClr val="tx1"/>
                          </a:solidFill>
                        </a:rPr>
                        <a:t>…</a:t>
                      </a:r>
                    </a:p>
                  </a:txBody>
                  <a:tcPr>
                    <a:lnL w="12700" cap="flat" cmpd="sng" algn="ctr">
                      <a:noFill/>
                      <a:prstDash val="solid"/>
                      <a:round/>
                      <a:headEnd type="none" w="med" len="med"/>
                      <a:tailEnd type="none" w="med" len="med"/>
                    </a:lnL>
                    <a:noFill/>
                  </a:tcPr>
                </a:tc>
                <a:extLst>
                  <a:ext uri="{0D108BD9-81ED-4DB2-BD59-A6C34878D82A}">
                    <a16:rowId xmlns:a16="http://schemas.microsoft.com/office/drawing/2014/main" val="2296075851"/>
                  </a:ext>
                </a:extLst>
              </a:tr>
              <a:tr h="370840">
                <a:tc>
                  <a:txBody>
                    <a:bodyPr/>
                    <a:lstStyle/>
                    <a:p>
                      <a:pPr algn="ctr"/>
                      <a:endParaRPr lang="en-US" sz="2000" dirty="0">
                        <a:solidFill>
                          <a:schemeClr val="tx1"/>
                        </a:solidFill>
                      </a:endParaRPr>
                    </a:p>
                  </a:txBody>
                  <a:tcPr>
                    <a:lnR w="12700" cap="flat" cmpd="sng" algn="ctr">
                      <a:noFill/>
                      <a:prstDash val="solid"/>
                      <a:round/>
                      <a:headEnd type="none" w="med" len="med"/>
                      <a:tailEnd type="none" w="med" len="med"/>
                    </a:lnR>
                    <a:noFill/>
                  </a:tcPr>
                </a:tc>
                <a:tc>
                  <a:txBody>
                    <a:bodyPr/>
                    <a:lstStyle/>
                    <a:p>
                      <a:pPr algn="ctr"/>
                      <a:r>
                        <a:rPr lang="en-US" sz="1800" dirty="0">
                          <a:solidFill>
                            <a:schemeClr val="tx1"/>
                          </a:solidFill>
                        </a:rPr>
                        <a:t>vector nearest neighbors, context k=2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solidFill>
                            <a:schemeClr val="tx1"/>
                          </a:solidFill>
                        </a:rPr>
                        <a:t>vector nearest neighbors, context k=5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dirty="0">
                        <a:solidFill>
                          <a:schemeClr val="tx1"/>
                        </a:solidFill>
                      </a:endParaRPr>
                    </a:p>
                  </a:txBody>
                  <a:tcPr>
                    <a:lnL w="12700" cap="flat" cmpd="sng" algn="ctr">
                      <a:noFill/>
                      <a:prstDash val="solid"/>
                      <a:round/>
                      <a:headEnd type="none" w="med" len="med"/>
                      <a:tailEnd type="none" w="med" len="med"/>
                    </a:lnL>
                    <a:noFill/>
                  </a:tcPr>
                </a:tc>
                <a:extLst>
                  <a:ext uri="{0D108BD9-81ED-4DB2-BD59-A6C34878D82A}">
                    <a16:rowId xmlns:a16="http://schemas.microsoft.com/office/drawing/2014/main" val="927613418"/>
                  </a:ext>
                </a:extLst>
              </a:tr>
              <a:tr h="370840">
                <a:tc>
                  <a:txBody>
                    <a:bodyPr/>
                    <a:lstStyle/>
                    <a:p>
                      <a:pPr algn="ctr"/>
                      <a:r>
                        <a:rPr lang="en-US" sz="2000" dirty="0">
                          <a:solidFill>
                            <a:schemeClr val="tx1"/>
                          </a:solidFill>
                        </a:rPr>
                        <a:t>…studied at </a:t>
                      </a:r>
                      <a:r>
                        <a:rPr lang="en-US" sz="2000" dirty="0" err="1">
                          <a:solidFill>
                            <a:schemeClr val="tx1"/>
                          </a:solidFill>
                        </a:rPr>
                        <a:t>evernight</a:t>
                      </a:r>
                      <a:r>
                        <a:rPr lang="en-US" sz="2000" dirty="0">
                          <a:solidFill>
                            <a:schemeClr val="tx1"/>
                          </a:solidFill>
                        </a:rPr>
                        <a:t>, a castle…</a:t>
                      </a:r>
                    </a:p>
                  </a:txBody>
                  <a:tcPr>
                    <a:lnR w="12700" cap="flat" cmpd="sng" algn="ctr">
                      <a:solidFill>
                        <a:schemeClr val="tx1"/>
                      </a:solidFill>
                      <a:prstDash val="solid"/>
                      <a:round/>
                      <a:headEnd type="none" w="med" len="med"/>
                      <a:tailEnd type="none" w="med" len="med"/>
                    </a:lnR>
                    <a:noFill/>
                  </a:tcPr>
                </a:tc>
                <a:tc>
                  <a:txBody>
                    <a:bodyPr/>
                    <a:lstStyle/>
                    <a:p>
                      <a:pPr algn="ctr"/>
                      <a:r>
                        <a:rPr lang="en-US" sz="2800" dirty="0" err="1">
                          <a:solidFill>
                            <a:schemeClr val="tx1"/>
                          </a:solidFill>
                        </a:rPr>
                        <a:t>evernight</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err="1">
                          <a:solidFill>
                            <a:schemeClr val="tx1"/>
                          </a:solidFill>
                        </a:rPr>
                        <a:t>dumbledore</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…harry potter learned from </a:t>
                      </a:r>
                      <a:r>
                        <a:rPr lang="en-US" sz="2000" dirty="0" err="1">
                          <a:solidFill>
                            <a:schemeClr val="tx1"/>
                          </a:solidFill>
                        </a:rPr>
                        <a:t>dumbledore</a:t>
                      </a:r>
                      <a:r>
                        <a:rPr lang="en-US" sz="2000" dirty="0">
                          <a:solidFill>
                            <a:schemeClr val="tx1"/>
                          </a:solidFill>
                        </a:rPr>
                        <a:t>…</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2530611455"/>
                  </a:ext>
                </a:extLst>
              </a:tr>
              <a:tr h="370840">
                <a:tc>
                  <a:txBody>
                    <a:bodyPr/>
                    <a:lstStyle/>
                    <a:p>
                      <a:pPr algn="ctr"/>
                      <a:r>
                        <a:rPr lang="en-US" sz="2000" dirty="0">
                          <a:solidFill>
                            <a:schemeClr val="tx1"/>
                          </a:solidFill>
                        </a:rPr>
                        <a:t>…studied at </a:t>
                      </a:r>
                      <a:r>
                        <a:rPr lang="en-US" sz="2000" dirty="0" err="1">
                          <a:solidFill>
                            <a:schemeClr val="tx1"/>
                          </a:solidFill>
                        </a:rPr>
                        <a:t>sunnydale</a:t>
                      </a:r>
                      <a:r>
                        <a:rPr lang="en-US" sz="2000" dirty="0">
                          <a:solidFill>
                            <a:schemeClr val="tx1"/>
                          </a:solidFill>
                        </a:rPr>
                        <a:t>…</a:t>
                      </a:r>
                    </a:p>
                  </a:txBody>
                  <a:tcPr>
                    <a:lnR w="12700" cap="flat" cmpd="sng" algn="ctr">
                      <a:solidFill>
                        <a:schemeClr val="tx1"/>
                      </a:solidFill>
                      <a:prstDash val="solid"/>
                      <a:round/>
                      <a:headEnd type="none" w="med" len="med"/>
                      <a:tailEnd type="none" w="med" len="med"/>
                    </a:lnR>
                    <a:noFill/>
                  </a:tcPr>
                </a:tc>
                <a:tc>
                  <a:txBody>
                    <a:bodyPr/>
                    <a:lstStyle/>
                    <a:p>
                      <a:pPr algn="ctr"/>
                      <a:r>
                        <a:rPr lang="en-US" sz="2800" dirty="0" err="1">
                          <a:solidFill>
                            <a:schemeClr val="tx1"/>
                          </a:solidFill>
                        </a:rPr>
                        <a:t>sunnydale</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hallows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…harry potter and the deathly hallows..</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966041606"/>
                  </a:ext>
                </a:extLst>
              </a:tr>
              <a:tr h="370840">
                <a:tc>
                  <a:txBody>
                    <a:bodyPr/>
                    <a:lstStyle/>
                    <a:p>
                      <a:pPr algn="ctr"/>
                      <a:r>
                        <a:rPr lang="en-US" sz="2000" dirty="0">
                          <a:solidFill>
                            <a:schemeClr val="tx1"/>
                          </a:solidFill>
                        </a:rPr>
                        <a:t>…a castle </a:t>
                      </a:r>
                      <a:r>
                        <a:rPr lang="en-US" sz="2000" dirty="0" err="1">
                          <a:solidFill>
                            <a:schemeClr val="tx1"/>
                          </a:solidFill>
                        </a:rPr>
                        <a:t>garderobe</a:t>
                      </a:r>
                      <a:r>
                        <a:rPr lang="en-US" sz="2000" dirty="0">
                          <a:solidFill>
                            <a:schemeClr val="tx1"/>
                          </a:solidFill>
                        </a:rPr>
                        <a:t>…</a:t>
                      </a:r>
                    </a:p>
                  </a:txBody>
                  <a:tcPr>
                    <a:lnR w="12700" cap="flat" cmpd="sng" algn="ctr">
                      <a:solidFill>
                        <a:schemeClr val="tx1"/>
                      </a:solidFill>
                      <a:prstDash val="solid"/>
                      <a:round/>
                      <a:headEnd type="none" w="med" len="med"/>
                      <a:tailEnd type="none" w="med" len="med"/>
                    </a:lnR>
                    <a:noFill/>
                  </a:tcPr>
                </a:tc>
                <a:tc>
                  <a:txBody>
                    <a:bodyPr/>
                    <a:lstStyle/>
                    <a:p>
                      <a:pPr algn="ctr"/>
                      <a:r>
                        <a:rPr lang="en-US" sz="2800" dirty="0" err="1">
                          <a:solidFill>
                            <a:schemeClr val="tx1"/>
                          </a:solidFill>
                        </a:rPr>
                        <a:t>garderobe</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half-blood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…harry potter and the half-blood…</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970429528"/>
                  </a:ext>
                </a:extLst>
              </a:tr>
              <a:tr h="370840">
                <a:tc>
                  <a:txBody>
                    <a:bodyPr/>
                    <a:lstStyle/>
                    <a:p>
                      <a:pPr algn="ctr"/>
                      <a:r>
                        <a:rPr lang="en-US" sz="2000" dirty="0">
                          <a:solidFill>
                            <a:schemeClr val="tx1"/>
                          </a:solidFill>
                        </a:rPr>
                        <a:t>…lives at </a:t>
                      </a:r>
                      <a:r>
                        <a:rPr lang="en-US" sz="2000" dirty="0" err="1">
                          <a:solidFill>
                            <a:schemeClr val="tx1"/>
                          </a:solidFill>
                        </a:rPr>
                        <a:t>blandings</a:t>
                      </a:r>
                      <a:r>
                        <a:rPr lang="en-US" sz="2000" dirty="0">
                          <a:solidFill>
                            <a:schemeClr val="tx1"/>
                          </a:solidFill>
                        </a:rPr>
                        <a:t>, a castle…</a:t>
                      </a:r>
                    </a:p>
                  </a:txBody>
                  <a:tcPr>
                    <a:lnR w="12700" cap="flat" cmpd="sng" algn="ctr">
                      <a:solidFill>
                        <a:schemeClr val="tx1"/>
                      </a:solidFill>
                      <a:prstDash val="solid"/>
                      <a:round/>
                      <a:headEnd type="none" w="med" len="med"/>
                      <a:tailEnd type="none" w="med" len="med"/>
                    </a:lnR>
                    <a:noFill/>
                  </a:tcPr>
                </a:tc>
                <a:tc>
                  <a:txBody>
                    <a:bodyPr/>
                    <a:lstStyle/>
                    <a:p>
                      <a:pPr algn="ctr"/>
                      <a:r>
                        <a:rPr lang="en-US" sz="2800" dirty="0" err="1">
                          <a:solidFill>
                            <a:schemeClr val="tx1"/>
                          </a:solidFill>
                        </a:rPr>
                        <a:t>blandings</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err="1">
                          <a:solidFill>
                            <a:schemeClr val="tx1"/>
                          </a:solidFill>
                        </a:rPr>
                        <a:t>malfoy</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…harry potter said to </a:t>
                      </a:r>
                      <a:r>
                        <a:rPr lang="en-US" sz="2000" dirty="0" err="1">
                          <a:solidFill>
                            <a:schemeClr val="tx1"/>
                          </a:solidFill>
                        </a:rPr>
                        <a:t>malfoy</a:t>
                      </a:r>
                      <a:r>
                        <a:rPr lang="en-US" sz="2000" dirty="0">
                          <a:solidFill>
                            <a:schemeClr val="tx1"/>
                          </a:solidFill>
                        </a:rPr>
                        <a:t>…</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2832953809"/>
                  </a:ext>
                </a:extLst>
              </a:tr>
              <a:tr h="370840">
                <a:tc>
                  <a:txBody>
                    <a:bodyPr/>
                    <a:lstStyle/>
                    <a:p>
                      <a:pPr algn="ctr"/>
                      <a:r>
                        <a:rPr lang="en-US" sz="2000" dirty="0">
                          <a:solidFill>
                            <a:schemeClr val="tx1"/>
                          </a:solidFill>
                        </a:rPr>
                        <a:t>…lives at </a:t>
                      </a:r>
                      <a:r>
                        <a:rPr lang="en-US" sz="2000" dirty="0" err="1">
                          <a:solidFill>
                            <a:schemeClr val="tx1"/>
                          </a:solidFill>
                        </a:rPr>
                        <a:t>collinwood</a:t>
                      </a:r>
                      <a:r>
                        <a:rPr lang="en-US" sz="2000" dirty="0">
                          <a:solidFill>
                            <a:schemeClr val="tx1"/>
                          </a:solidFill>
                        </a:rPr>
                        <a:t>, a castle…</a:t>
                      </a:r>
                    </a:p>
                  </a:txBody>
                  <a:tcPr>
                    <a:lnR w="12700" cap="flat" cmpd="sng" algn="ctr">
                      <a:solidFill>
                        <a:schemeClr val="tx1"/>
                      </a:solidFill>
                      <a:prstDash val="solid"/>
                      <a:round/>
                      <a:headEnd type="none" w="med" len="med"/>
                      <a:tailEnd type="none" w="med" len="med"/>
                    </a:lnR>
                    <a:noFill/>
                  </a:tcPr>
                </a:tc>
                <a:tc>
                  <a:txBody>
                    <a:bodyPr/>
                    <a:lstStyle/>
                    <a:p>
                      <a:pPr algn="ctr"/>
                      <a:r>
                        <a:rPr lang="en-US" sz="2800" dirty="0" err="1">
                          <a:solidFill>
                            <a:schemeClr val="tx1"/>
                          </a:solidFill>
                        </a:rPr>
                        <a:t>collinwood</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err="1">
                          <a:solidFill>
                            <a:schemeClr val="tx1"/>
                          </a:solidFill>
                        </a:rPr>
                        <a:t>snape</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…harry potter said to </a:t>
                      </a:r>
                      <a:r>
                        <a:rPr lang="en-US" sz="2000" dirty="0" err="1">
                          <a:solidFill>
                            <a:schemeClr val="tx1"/>
                          </a:solidFill>
                        </a:rPr>
                        <a:t>snape</a:t>
                      </a:r>
                      <a:r>
                        <a:rPr lang="en-US" sz="2000" dirty="0">
                          <a:solidFill>
                            <a:schemeClr val="tx1"/>
                          </a:solidFill>
                        </a:rPr>
                        <a:t>…</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707767899"/>
                  </a:ext>
                </a:extLst>
              </a:tr>
            </a:tbl>
          </a:graphicData>
        </a:graphic>
      </p:graphicFrame>
      <p:sp>
        <p:nvSpPr>
          <p:cNvPr id="6" name="Rectangle 5">
            <a:extLst>
              <a:ext uri="{FF2B5EF4-FFF2-40B4-BE49-F238E27FC236}">
                <a16:creationId xmlns:a16="http://schemas.microsoft.com/office/drawing/2014/main" id="{1765285D-2257-B94D-97A4-C43EE66A2F59}"/>
              </a:ext>
            </a:extLst>
          </p:cNvPr>
          <p:cNvSpPr/>
          <p:nvPr/>
        </p:nvSpPr>
        <p:spPr>
          <a:xfrm>
            <a:off x="3586348" y="6153790"/>
            <a:ext cx="5213268" cy="276999"/>
          </a:xfrm>
          <a:prstGeom prst="rect">
            <a:avLst/>
          </a:prstGeom>
        </p:spPr>
        <p:txBody>
          <a:bodyPr wrap="square">
            <a:spAutoFit/>
          </a:bodyPr>
          <a:lstStyle/>
          <a:p>
            <a:pPr algn="ctr"/>
            <a:r>
              <a:rPr lang="en-IN" sz="1200" dirty="0">
                <a:latin typeface="Calibri" panose="020F0502020204030204" pitchFamily="34" charset="0"/>
                <a:ea typeface="Calibri" panose="020F0502020204030204" pitchFamily="34" charset="0"/>
              </a:rPr>
              <a:t> Examples of k=2 and k=5 nearest-</a:t>
            </a:r>
            <a:r>
              <a:rPr lang="en-IN" sz="1200" dirty="0" err="1">
                <a:latin typeface="Calibri" panose="020F0502020204030204" pitchFamily="34" charset="0"/>
                <a:ea typeface="Calibri" panose="020F0502020204030204" pitchFamily="34" charset="0"/>
              </a:rPr>
              <a:t>neighbors</a:t>
            </a:r>
            <a:r>
              <a:rPr lang="en-IN" sz="1200" dirty="0">
                <a:latin typeface="Calibri" panose="020F0502020204030204" pitchFamily="34" charset="0"/>
                <a:ea typeface="Calibri" panose="020F0502020204030204" pitchFamily="34" charset="0"/>
              </a:rPr>
              <a:t>, from (Levy &amp; Goldberg, 2014)</a:t>
            </a:r>
            <a:endParaRPr lang="en-US" sz="1200" dirty="0"/>
          </a:p>
        </p:txBody>
      </p:sp>
    </p:spTree>
    <p:extLst>
      <p:ext uri="{BB962C8B-B14F-4D97-AF65-F5344CB8AC3E}">
        <p14:creationId xmlns:p14="http://schemas.microsoft.com/office/powerpoint/2010/main" val="15888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20159-FC5B-2A43-871F-0D8DABE21947}"/>
              </a:ext>
            </a:extLst>
          </p:cNvPr>
          <p:cNvSpPr>
            <a:spLocks noGrp="1"/>
          </p:cNvSpPr>
          <p:nvPr>
            <p:ph type="title"/>
          </p:nvPr>
        </p:nvSpPr>
        <p:spPr/>
        <p:txBody>
          <a:bodyPr/>
          <a:lstStyle/>
          <a:p>
            <a:r>
              <a:rPr lang="en-US" dirty="0"/>
              <a:t>What if you wanted </a:t>
            </a:r>
            <a:r>
              <a:rPr lang="en-US" b="1" i="1" u="sng" dirty="0"/>
              <a:t>semantic field</a:t>
            </a:r>
            <a:r>
              <a:rPr lang="en-US" dirty="0"/>
              <a:t>, not similarity?</a:t>
            </a:r>
          </a:p>
        </p:txBody>
      </p:sp>
      <p:sp>
        <p:nvSpPr>
          <p:cNvPr id="4" name="Content Placeholder 3">
            <a:extLst>
              <a:ext uri="{FF2B5EF4-FFF2-40B4-BE49-F238E27FC236}">
                <a16:creationId xmlns:a16="http://schemas.microsoft.com/office/drawing/2014/main" id="{0A417D46-529D-0040-8F4B-21478ED66407}"/>
              </a:ext>
            </a:extLst>
          </p:cNvPr>
          <p:cNvSpPr>
            <a:spLocks noGrp="1"/>
          </p:cNvSpPr>
          <p:nvPr>
            <p:ph sz="half" idx="2"/>
          </p:nvPr>
        </p:nvSpPr>
        <p:spPr/>
        <p:txBody>
          <a:bodyPr/>
          <a:lstStyle/>
          <a:p>
            <a:r>
              <a:rPr lang="en-US" dirty="0"/>
              <a:t>What if you wanted your vector embedding to capture semantic field, as in the second column (not similar usage, like the first column)?</a:t>
            </a:r>
          </a:p>
          <a:p>
            <a:r>
              <a:rPr lang="en-US" dirty="0"/>
              <a:t>If you want that, it seems that larger contexts are better.</a:t>
            </a:r>
          </a:p>
          <a:p>
            <a:r>
              <a:rPr lang="en-US" dirty="0"/>
              <a:t>Why not just set context window = the whole document?</a:t>
            </a:r>
          </a:p>
        </p:txBody>
      </p:sp>
      <p:graphicFrame>
        <p:nvGraphicFramePr>
          <p:cNvPr id="5" name="Content Placeholder 4">
            <a:extLst>
              <a:ext uri="{FF2B5EF4-FFF2-40B4-BE49-F238E27FC236}">
                <a16:creationId xmlns:a16="http://schemas.microsoft.com/office/drawing/2014/main" id="{9CA4549E-44C1-CD48-8255-D9185D2D3036}"/>
              </a:ext>
            </a:extLst>
          </p:cNvPr>
          <p:cNvGraphicFramePr>
            <a:graphicFrameLocks noGrp="1"/>
          </p:cNvGraphicFramePr>
          <p:nvPr>
            <p:ph sz="half" idx="1"/>
            <p:extLst>
              <p:ext uri="{D42A27DB-BD31-4B8C-83A1-F6EECF244321}">
                <p14:modId xmlns:p14="http://schemas.microsoft.com/office/powerpoint/2010/main" val="3058142419"/>
              </p:ext>
            </p:extLst>
          </p:nvPr>
        </p:nvGraphicFramePr>
        <p:xfrm>
          <a:off x="950026" y="1980004"/>
          <a:ext cx="4114800" cy="402336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3870498208"/>
                    </a:ext>
                  </a:extLst>
                </a:gridCol>
                <a:gridCol w="2057400">
                  <a:extLst>
                    <a:ext uri="{9D8B030D-6E8A-4147-A177-3AD203B41FA5}">
                      <a16:colId xmlns:a16="http://schemas.microsoft.com/office/drawing/2014/main" val="3224520504"/>
                    </a:ext>
                  </a:extLst>
                </a:gridCol>
              </a:tblGrid>
              <a:tr h="370840">
                <a:tc gridSpan="2">
                  <a:txBody>
                    <a:bodyPr/>
                    <a:lstStyle/>
                    <a:p>
                      <a:pPr algn="ctr"/>
                      <a:r>
                        <a:rPr lang="en-US" sz="2800" dirty="0">
                          <a:solidFill>
                            <a:schemeClr val="tx1"/>
                          </a:solidFill>
                        </a:rPr>
                        <a:t>w=</a:t>
                      </a:r>
                      <a:r>
                        <a:rPr lang="en-US" sz="2800" dirty="0" err="1">
                          <a:solidFill>
                            <a:schemeClr val="tx1"/>
                          </a:solidFill>
                        </a:rPr>
                        <a:t>hogwarts</a:t>
                      </a:r>
                      <a:endParaRPr lang="en-US" sz="2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6075851"/>
                  </a:ext>
                </a:extLst>
              </a:tr>
              <a:tr h="370840">
                <a:tc>
                  <a:txBody>
                    <a:bodyPr/>
                    <a:lstStyle/>
                    <a:p>
                      <a:pPr algn="ctr"/>
                      <a:r>
                        <a:rPr lang="en-US" sz="1800" dirty="0">
                          <a:solidFill>
                            <a:schemeClr val="tx1"/>
                          </a:solidFill>
                        </a:rPr>
                        <a:t>vector nearest neighbors, context k=2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solidFill>
                            <a:schemeClr val="tx1"/>
                          </a:solidFill>
                        </a:rPr>
                        <a:t>vector nearest neighbors, context k=5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7613418"/>
                  </a:ext>
                </a:extLst>
              </a:tr>
              <a:tr h="370840">
                <a:tc>
                  <a:txBody>
                    <a:bodyPr/>
                    <a:lstStyle/>
                    <a:p>
                      <a:pPr algn="ctr"/>
                      <a:r>
                        <a:rPr lang="en-US" sz="2800" dirty="0" err="1">
                          <a:solidFill>
                            <a:schemeClr val="tx1"/>
                          </a:solidFill>
                        </a:rPr>
                        <a:t>evernight</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err="1">
                          <a:solidFill>
                            <a:schemeClr val="tx1"/>
                          </a:solidFill>
                        </a:rPr>
                        <a:t>dumbledore</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0611455"/>
                  </a:ext>
                </a:extLst>
              </a:tr>
              <a:tr h="370840">
                <a:tc>
                  <a:txBody>
                    <a:bodyPr/>
                    <a:lstStyle/>
                    <a:p>
                      <a:pPr algn="ctr"/>
                      <a:r>
                        <a:rPr lang="en-US" sz="2800" dirty="0" err="1">
                          <a:solidFill>
                            <a:schemeClr val="tx1"/>
                          </a:solidFill>
                        </a:rPr>
                        <a:t>sunnydale</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hallows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6041606"/>
                  </a:ext>
                </a:extLst>
              </a:tr>
              <a:tr h="370840">
                <a:tc>
                  <a:txBody>
                    <a:bodyPr/>
                    <a:lstStyle/>
                    <a:p>
                      <a:pPr algn="ctr"/>
                      <a:r>
                        <a:rPr lang="en-US" sz="2800" dirty="0" err="1">
                          <a:solidFill>
                            <a:schemeClr val="tx1"/>
                          </a:solidFill>
                        </a:rPr>
                        <a:t>garderobe</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half-blood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0429528"/>
                  </a:ext>
                </a:extLst>
              </a:tr>
              <a:tr h="370840">
                <a:tc>
                  <a:txBody>
                    <a:bodyPr/>
                    <a:lstStyle/>
                    <a:p>
                      <a:pPr algn="ctr"/>
                      <a:r>
                        <a:rPr lang="en-US" sz="2800" dirty="0" err="1">
                          <a:solidFill>
                            <a:schemeClr val="tx1"/>
                          </a:solidFill>
                        </a:rPr>
                        <a:t>blandings</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err="1">
                          <a:solidFill>
                            <a:schemeClr val="tx1"/>
                          </a:solidFill>
                        </a:rPr>
                        <a:t>malfoy</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2953809"/>
                  </a:ext>
                </a:extLst>
              </a:tr>
              <a:tr h="370840">
                <a:tc>
                  <a:txBody>
                    <a:bodyPr/>
                    <a:lstStyle/>
                    <a:p>
                      <a:pPr algn="ctr"/>
                      <a:r>
                        <a:rPr lang="en-US" sz="2800" dirty="0" err="1">
                          <a:solidFill>
                            <a:schemeClr val="tx1"/>
                          </a:solidFill>
                        </a:rPr>
                        <a:t>collinwood</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err="1">
                          <a:solidFill>
                            <a:schemeClr val="tx1"/>
                          </a:solidFill>
                        </a:rPr>
                        <a:t>snape</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7767899"/>
                  </a:ext>
                </a:extLst>
              </a:tr>
            </a:tbl>
          </a:graphicData>
        </a:graphic>
      </p:graphicFrame>
    </p:spTree>
    <p:extLst>
      <p:ext uri="{BB962C8B-B14F-4D97-AF65-F5344CB8AC3E}">
        <p14:creationId xmlns:p14="http://schemas.microsoft.com/office/powerpoint/2010/main" val="2597882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EFEF2-466D-1C4D-AA29-0E186A121C8B}"/>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801309AE-4BE9-7C46-BF77-7AE29E9CBF20}"/>
              </a:ext>
            </a:extLst>
          </p:cNvPr>
          <p:cNvSpPr>
            <a:spLocks noGrp="1"/>
          </p:cNvSpPr>
          <p:nvPr>
            <p:ph idx="1"/>
          </p:nvPr>
        </p:nvSpPr>
        <p:spPr/>
        <p:txBody>
          <a:bodyPr/>
          <a:lstStyle/>
          <a:p>
            <a:r>
              <a:rPr lang="en-US" dirty="0">
                <a:solidFill>
                  <a:schemeClr val="bg1">
                    <a:lumMod val="75000"/>
                  </a:schemeClr>
                </a:solidFill>
              </a:rPr>
              <a:t>similarity vs. semantic field: word2vec at different scales</a:t>
            </a:r>
          </a:p>
          <a:p>
            <a:r>
              <a:rPr lang="en-US" dirty="0"/>
              <a:t>term frequency (</a:t>
            </a:r>
            <a:r>
              <a:rPr lang="en-US" dirty="0" err="1"/>
              <a:t>tf</a:t>
            </a:r>
            <a:r>
              <a:rPr lang="en-US" dirty="0"/>
              <a:t>): the term-document matrix</a:t>
            </a:r>
          </a:p>
          <a:p>
            <a:r>
              <a:rPr lang="en-US" dirty="0"/>
              <a:t>cosine similarity</a:t>
            </a:r>
          </a:p>
          <a:p>
            <a:r>
              <a:rPr lang="en-US" dirty="0"/>
              <a:t>document classification: </a:t>
            </a:r>
            <a:r>
              <a:rPr lang="en-US" dirty="0" err="1"/>
              <a:t>tf</a:t>
            </a:r>
            <a:r>
              <a:rPr lang="en-US" dirty="0"/>
              <a:t> on a log scale</a:t>
            </a:r>
          </a:p>
          <a:p>
            <a:r>
              <a:rPr lang="en-US" dirty="0"/>
              <a:t>document classification: inverse document frequency (</a:t>
            </a:r>
            <a:r>
              <a:rPr lang="en-US" dirty="0" err="1"/>
              <a:t>idf</a:t>
            </a:r>
            <a:r>
              <a:rPr lang="en-US" dirty="0"/>
              <a:t>) </a:t>
            </a:r>
          </a:p>
          <a:p>
            <a:r>
              <a:rPr lang="en-US" dirty="0"/>
              <a:t>relatedness again: the word co-occurrence matrix</a:t>
            </a:r>
          </a:p>
          <a:p>
            <a:pPr marL="0" indent="0">
              <a:buNone/>
            </a:pPr>
            <a:endParaRPr lang="en-US" dirty="0"/>
          </a:p>
        </p:txBody>
      </p:sp>
    </p:spTree>
    <p:extLst>
      <p:ext uri="{BB962C8B-B14F-4D97-AF65-F5344CB8AC3E}">
        <p14:creationId xmlns:p14="http://schemas.microsoft.com/office/powerpoint/2010/main" val="349156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BE4A-E7A5-644E-9911-B08924FC3B6E}"/>
              </a:ext>
            </a:extLst>
          </p:cNvPr>
          <p:cNvSpPr>
            <a:spLocks noGrp="1"/>
          </p:cNvSpPr>
          <p:nvPr>
            <p:ph type="title"/>
          </p:nvPr>
        </p:nvSpPr>
        <p:spPr>
          <a:xfrm>
            <a:off x="303813" y="293873"/>
            <a:ext cx="6500751" cy="964911"/>
          </a:xfrm>
        </p:spPr>
        <p:txBody>
          <a:bodyPr/>
          <a:lstStyle/>
          <a:p>
            <a:r>
              <a:rPr lang="en-US" dirty="0"/>
              <a:t>the term-document matrix</a:t>
            </a:r>
          </a:p>
        </p:txBody>
      </p:sp>
      <p:graphicFrame>
        <p:nvGraphicFramePr>
          <p:cNvPr id="5" name="Content Placeholder 4">
            <a:extLst>
              <a:ext uri="{FF2B5EF4-FFF2-40B4-BE49-F238E27FC236}">
                <a16:creationId xmlns:a16="http://schemas.microsoft.com/office/drawing/2014/main" id="{41A2544F-EC16-404C-A3E5-AF3D16ABA18A}"/>
              </a:ext>
            </a:extLst>
          </p:cNvPr>
          <p:cNvGraphicFramePr>
            <a:graphicFrameLocks noGrp="1"/>
          </p:cNvGraphicFramePr>
          <p:nvPr>
            <p:ph sz="half" idx="1"/>
            <p:extLst>
              <p:ext uri="{D42A27DB-BD31-4B8C-83A1-F6EECF244321}">
                <p14:modId xmlns:p14="http://schemas.microsoft.com/office/powerpoint/2010/main" val="3801076896"/>
              </p:ext>
            </p:extLst>
          </p:nvPr>
        </p:nvGraphicFramePr>
        <p:xfrm>
          <a:off x="375064" y="1635620"/>
          <a:ext cx="5181600" cy="4389120"/>
        </p:xfrm>
        <a:graphic>
          <a:graphicData uri="http://schemas.openxmlformats.org/drawingml/2006/table">
            <a:tbl>
              <a:tblPr firstRow="1" bandRow="1">
                <a:tableStyleId>{5C22544A-7EE6-4342-B048-85BDC9FD1C3A}</a:tableStyleId>
              </a:tblPr>
              <a:tblGrid>
                <a:gridCol w="5181600">
                  <a:extLst>
                    <a:ext uri="{9D8B030D-6E8A-4147-A177-3AD203B41FA5}">
                      <a16:colId xmlns:a16="http://schemas.microsoft.com/office/drawing/2014/main" val="3042123748"/>
                    </a:ext>
                  </a:extLst>
                </a:gridCol>
              </a:tblGrid>
              <a:tr h="370840">
                <a:tc>
                  <a:txBody>
                    <a:bodyPr/>
                    <a:lstStyle/>
                    <a:p>
                      <a:r>
                        <a:rPr lang="en-US" b="0" dirty="0">
                          <a:solidFill>
                            <a:schemeClr val="tx1"/>
                          </a:solidFill>
                        </a:rPr>
                        <a:t>Hogwarts School of Witchcraft and Wizardry, commonly shortened to Hogwarts, is a fictional British school of magic for students aged eleven to eighteen, and is the primary setting for the first six books in J. K. Rowling's Harry Potter series…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8985113"/>
                  </a:ext>
                </a:extLst>
              </a:tr>
              <a:tr h="370840">
                <a:tc>
                  <a:txBody>
                    <a:bodyPr/>
                    <a:lstStyle/>
                    <a:p>
                      <a:r>
                        <a:rPr lang="en-US" dirty="0">
                          <a:solidFill>
                            <a:schemeClr val="tx1"/>
                          </a:solidFill>
                        </a:rPr>
                        <a:t>Albus Percival Wulfric Brian Dumbledore is a fictional character in J. K. Rowling's Harry Potter series. For most of the series, he is the headmaster of the wizarding school Hogwarts. As part of his backstory, it is revealed that he is the founder and leader of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4074130"/>
                  </a:ext>
                </a:extLst>
              </a:tr>
              <a:tr h="370840">
                <a:tc>
                  <a:txBody>
                    <a:bodyPr/>
                    <a:lstStyle/>
                    <a:p>
                      <a:r>
                        <a:rPr lang="en-US" dirty="0">
                          <a:solidFill>
                            <a:schemeClr val="tx1"/>
                          </a:solidFill>
                        </a:rPr>
                        <a:t>Collinwood Mansion is a fictional house featured in the Gothic horror soap opera Dark Shadows (1966–1971). Built in 1795 by Joshua Collins, Collinwood has been home to the Collins family—and other sometimes unwelcome supernatural visitors…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3278658"/>
                  </a:ext>
                </a:extLst>
              </a:tr>
            </a:tbl>
          </a:graphicData>
        </a:graphic>
      </p:graphicFrame>
      <p:graphicFrame>
        <p:nvGraphicFramePr>
          <p:cNvPr id="6" name="Content Placeholder 5">
            <a:extLst>
              <a:ext uri="{FF2B5EF4-FFF2-40B4-BE49-F238E27FC236}">
                <a16:creationId xmlns:a16="http://schemas.microsoft.com/office/drawing/2014/main" id="{2C772DA8-E510-5347-BA77-A66A599BD106}"/>
              </a:ext>
            </a:extLst>
          </p:cNvPr>
          <p:cNvGraphicFramePr>
            <a:graphicFrameLocks noGrp="1"/>
          </p:cNvGraphicFramePr>
          <p:nvPr>
            <p:ph sz="half" idx="2"/>
            <p:extLst>
              <p:ext uri="{D42A27DB-BD31-4B8C-83A1-F6EECF244321}">
                <p14:modId xmlns:p14="http://schemas.microsoft.com/office/powerpoint/2010/main" val="3796385977"/>
              </p:ext>
            </p:extLst>
          </p:nvPr>
        </p:nvGraphicFramePr>
        <p:xfrm>
          <a:off x="6172200" y="1124981"/>
          <a:ext cx="5486400" cy="55626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1489596350"/>
                    </a:ext>
                  </a:extLst>
                </a:gridCol>
                <a:gridCol w="1371600">
                  <a:extLst>
                    <a:ext uri="{9D8B030D-6E8A-4147-A177-3AD203B41FA5}">
                      <a16:colId xmlns:a16="http://schemas.microsoft.com/office/drawing/2014/main" val="3920759424"/>
                    </a:ext>
                  </a:extLst>
                </a:gridCol>
                <a:gridCol w="1371600">
                  <a:extLst>
                    <a:ext uri="{9D8B030D-6E8A-4147-A177-3AD203B41FA5}">
                      <a16:colId xmlns:a16="http://schemas.microsoft.com/office/drawing/2014/main" val="766801029"/>
                    </a:ext>
                  </a:extLst>
                </a:gridCol>
                <a:gridCol w="1371600">
                  <a:extLst>
                    <a:ext uri="{9D8B030D-6E8A-4147-A177-3AD203B41FA5}">
                      <a16:colId xmlns:a16="http://schemas.microsoft.com/office/drawing/2014/main" val="710773003"/>
                    </a:ext>
                  </a:extLst>
                </a:gridCol>
              </a:tblGrid>
              <a:tr h="370840">
                <a:tc>
                  <a:txBody>
                    <a:bodyPr/>
                    <a:lstStyle/>
                    <a:p>
                      <a:pPr algn="ctr"/>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3">
                  <a:txBody>
                    <a:bodyPr/>
                    <a:lstStyle/>
                    <a:p>
                      <a:pPr algn="ctr"/>
                      <a:r>
                        <a:rPr lang="en-US" dirty="0"/>
                        <a:t>document</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en-US"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977012814"/>
                  </a:ext>
                </a:extLst>
              </a:tr>
              <a:tr h="370840">
                <a:tc>
                  <a:txBody>
                    <a:bodyPr/>
                    <a:lstStyle/>
                    <a:p>
                      <a:pPr algn="ctr"/>
                      <a:r>
                        <a:rPr lang="en-US" dirty="0">
                          <a:solidFill>
                            <a:schemeClr val="bg1"/>
                          </a:solidFill>
                        </a:rPr>
                        <a:t>term</a:t>
                      </a:r>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dirty="0">
                          <a:solidFill>
                            <a:schemeClr val="bg1"/>
                          </a:solidFill>
                        </a:rPr>
                        <a:t>Hogwarts</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dirty="0">
                          <a:solidFill>
                            <a:schemeClr val="bg1"/>
                          </a:solidFill>
                        </a:rPr>
                        <a:t>Dumbledore</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dirty="0">
                          <a:solidFill>
                            <a:schemeClr val="bg1"/>
                          </a:solidFill>
                        </a:rPr>
                        <a:t>Collinwood</a:t>
                      </a:r>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792307546"/>
                  </a:ext>
                </a:extLst>
              </a:tr>
              <a:tr h="370840">
                <a:tc>
                  <a:txBody>
                    <a:bodyPr/>
                    <a:lstStyle/>
                    <a:p>
                      <a:pPr algn="ctr"/>
                      <a:r>
                        <a:rPr lang="en-US" dirty="0"/>
                        <a:t>a</a:t>
                      </a:r>
                    </a:p>
                  </a:txBody>
                  <a:tcPr>
                    <a:lnT w="12700" cap="flat" cmpd="sng" algn="ctr">
                      <a:solidFill>
                        <a:schemeClr val="tx1"/>
                      </a:solidFill>
                      <a:prstDash val="solid"/>
                      <a:round/>
                      <a:headEnd type="none" w="med" len="med"/>
                      <a:tailEnd type="none" w="med" len="med"/>
                    </a:lnT>
                  </a:tcPr>
                </a:tc>
                <a:tc>
                  <a:txBody>
                    <a:bodyPr/>
                    <a:lstStyle/>
                    <a:p>
                      <a:pPr algn="ctr"/>
                      <a:r>
                        <a:rPr lang="en-US" dirty="0"/>
                        <a:t>1</a:t>
                      </a:r>
                    </a:p>
                  </a:txBody>
                  <a:tcPr>
                    <a:lnT w="12700" cap="flat" cmpd="sng" algn="ctr">
                      <a:solidFill>
                        <a:schemeClr val="tx1"/>
                      </a:solidFill>
                      <a:prstDash val="solid"/>
                      <a:round/>
                      <a:headEnd type="none" w="med" len="med"/>
                      <a:tailEnd type="none" w="med" len="med"/>
                    </a:lnT>
                  </a:tcPr>
                </a:tc>
                <a:tc>
                  <a:txBody>
                    <a:bodyPr/>
                    <a:lstStyle/>
                    <a:p>
                      <a:pPr algn="ctr"/>
                      <a:r>
                        <a:rPr lang="en-US" dirty="0"/>
                        <a:t>1</a:t>
                      </a:r>
                    </a:p>
                  </a:txBody>
                  <a:tcPr>
                    <a:lnT w="12700" cap="flat" cmpd="sng" algn="ctr">
                      <a:solidFill>
                        <a:schemeClr val="tx1"/>
                      </a:solidFill>
                      <a:prstDash val="solid"/>
                      <a:round/>
                      <a:headEnd type="none" w="med" len="med"/>
                      <a:tailEnd type="none" w="med" len="med"/>
                    </a:lnT>
                  </a:tcPr>
                </a:tc>
                <a:tc>
                  <a:txBody>
                    <a:bodyPr/>
                    <a:lstStyle/>
                    <a:p>
                      <a:pPr algn="ctr"/>
                      <a:r>
                        <a:rPr lang="en-US" dirty="0"/>
                        <a:t>1</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46303001"/>
                  </a:ext>
                </a:extLst>
              </a:tr>
              <a:tr h="370840">
                <a:tc>
                  <a:txBody>
                    <a:bodyPr/>
                    <a:lstStyle/>
                    <a:p>
                      <a:pPr algn="ctr"/>
                      <a:r>
                        <a:rPr lang="en-US" dirty="0"/>
                        <a:t>of</a:t>
                      </a:r>
                    </a:p>
                  </a:txBody>
                  <a:tcPr/>
                </a:tc>
                <a:tc>
                  <a:txBody>
                    <a:bodyPr/>
                    <a:lstStyle/>
                    <a:p>
                      <a:pPr algn="ctr"/>
                      <a:r>
                        <a:rPr lang="en-US" dirty="0"/>
                        <a:t>1</a:t>
                      </a:r>
                    </a:p>
                  </a:txBody>
                  <a:tcPr/>
                </a:tc>
                <a:tc>
                  <a:txBody>
                    <a:bodyPr/>
                    <a:lstStyle/>
                    <a:p>
                      <a:pPr algn="ctr"/>
                      <a:r>
                        <a:rPr lang="en-US" dirty="0"/>
                        <a:t>2</a:t>
                      </a:r>
                    </a:p>
                  </a:txBody>
                  <a:tcPr/>
                </a:tc>
                <a:tc>
                  <a:txBody>
                    <a:bodyPr/>
                    <a:lstStyle/>
                    <a:p>
                      <a:pPr algn="ctr"/>
                      <a:endParaRPr lang="en-US" dirty="0"/>
                    </a:p>
                  </a:txBody>
                  <a:tcPr/>
                </a:tc>
                <a:extLst>
                  <a:ext uri="{0D108BD9-81ED-4DB2-BD59-A6C34878D82A}">
                    <a16:rowId xmlns:a16="http://schemas.microsoft.com/office/drawing/2014/main" val="2923939021"/>
                  </a:ext>
                </a:extLst>
              </a:tr>
              <a:tr h="370840">
                <a:tc>
                  <a:txBody>
                    <a:bodyPr/>
                    <a:lstStyle/>
                    <a:p>
                      <a:pPr algn="ctr"/>
                      <a:r>
                        <a:rPr lang="en-US" dirty="0"/>
                        <a:t>in</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2</a:t>
                      </a:r>
                    </a:p>
                  </a:txBody>
                  <a:tcPr/>
                </a:tc>
                <a:extLst>
                  <a:ext uri="{0D108BD9-81ED-4DB2-BD59-A6C34878D82A}">
                    <a16:rowId xmlns:a16="http://schemas.microsoft.com/office/drawing/2014/main" val="4137224759"/>
                  </a:ext>
                </a:extLst>
              </a:tr>
              <a:tr h="370840">
                <a:tc>
                  <a:txBody>
                    <a:bodyPr/>
                    <a:lstStyle/>
                    <a:p>
                      <a:pPr algn="ctr"/>
                      <a:r>
                        <a:rPr lang="en-US" dirty="0"/>
                        <a:t>is</a:t>
                      </a:r>
                    </a:p>
                  </a:txBody>
                  <a:tcPr/>
                </a:tc>
                <a:tc>
                  <a:txBody>
                    <a:bodyPr/>
                    <a:lstStyle/>
                    <a:p>
                      <a:pPr algn="ctr"/>
                      <a:r>
                        <a:rPr lang="en-US" dirty="0"/>
                        <a:t>2</a:t>
                      </a:r>
                    </a:p>
                  </a:txBody>
                  <a:tcPr/>
                </a:tc>
                <a:tc>
                  <a:txBody>
                    <a:bodyPr/>
                    <a:lstStyle/>
                    <a:p>
                      <a:pPr algn="ctr"/>
                      <a:r>
                        <a:rPr lang="en-US" dirty="0"/>
                        <a:t>4</a:t>
                      </a:r>
                    </a:p>
                  </a:txBody>
                  <a:tcPr/>
                </a:tc>
                <a:tc>
                  <a:txBody>
                    <a:bodyPr/>
                    <a:lstStyle/>
                    <a:p>
                      <a:pPr algn="ctr"/>
                      <a:r>
                        <a:rPr lang="en-US" dirty="0"/>
                        <a:t>1</a:t>
                      </a:r>
                    </a:p>
                  </a:txBody>
                  <a:tcPr/>
                </a:tc>
                <a:extLst>
                  <a:ext uri="{0D108BD9-81ED-4DB2-BD59-A6C34878D82A}">
                    <a16:rowId xmlns:a16="http://schemas.microsoft.com/office/drawing/2014/main" val="536809839"/>
                  </a:ext>
                </a:extLst>
              </a:tr>
              <a:tr h="370840">
                <a:tc>
                  <a:txBody>
                    <a:bodyPr/>
                    <a:lstStyle/>
                    <a:p>
                      <a:pPr algn="ctr"/>
                      <a:r>
                        <a:rPr lang="en-US" dirty="0"/>
                        <a:t>fictional</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943940576"/>
                  </a:ext>
                </a:extLst>
              </a:tr>
              <a:tr h="370840">
                <a:tc>
                  <a:txBody>
                    <a:bodyPr/>
                    <a:lstStyle/>
                    <a:p>
                      <a:pPr algn="ctr"/>
                      <a:r>
                        <a:rPr lang="en-US" dirty="0"/>
                        <a:t>school</a:t>
                      </a:r>
                    </a:p>
                  </a:txBody>
                  <a:tcPr/>
                </a:tc>
                <a:tc>
                  <a:txBody>
                    <a:bodyPr/>
                    <a:lstStyle/>
                    <a:p>
                      <a:pPr algn="ctr"/>
                      <a:r>
                        <a:rPr lang="en-US" dirty="0"/>
                        <a:t>1</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593007300"/>
                  </a:ext>
                </a:extLst>
              </a:tr>
              <a:tr h="370840">
                <a:tc>
                  <a:txBody>
                    <a:bodyPr/>
                    <a:lstStyle/>
                    <a:p>
                      <a:pPr algn="ctr"/>
                      <a:r>
                        <a:rPr lang="en-US" dirty="0" err="1"/>
                        <a:t>rowling’s</a:t>
                      </a:r>
                      <a:endParaRPr lang="en-US" dirty="0"/>
                    </a:p>
                  </a:txBody>
                  <a:tcPr/>
                </a:tc>
                <a:tc>
                  <a:txBody>
                    <a:bodyPr/>
                    <a:lstStyle/>
                    <a:p>
                      <a:pPr algn="ctr"/>
                      <a:r>
                        <a:rPr lang="en-US" dirty="0"/>
                        <a:t>1</a:t>
                      </a:r>
                    </a:p>
                  </a:txBody>
                  <a:tcPr/>
                </a:tc>
                <a:tc>
                  <a:txBody>
                    <a:bodyPr/>
                    <a:lstStyle/>
                    <a:p>
                      <a:pPr algn="ctr"/>
                      <a:r>
                        <a:rPr lang="en-US" dirty="0"/>
                        <a:t>1</a:t>
                      </a:r>
                    </a:p>
                  </a:txBody>
                  <a:tcPr/>
                </a:tc>
                <a:tc>
                  <a:txBody>
                    <a:bodyPr/>
                    <a:lstStyle/>
                    <a:p>
                      <a:pPr algn="ctr"/>
                      <a:endParaRPr lang="en-US" dirty="0"/>
                    </a:p>
                  </a:txBody>
                  <a:tcPr/>
                </a:tc>
                <a:extLst>
                  <a:ext uri="{0D108BD9-81ED-4DB2-BD59-A6C34878D82A}">
                    <a16:rowId xmlns:a16="http://schemas.microsoft.com/office/drawing/2014/main" val="414336034"/>
                  </a:ext>
                </a:extLst>
              </a:tr>
              <a:tr h="370840">
                <a:tc>
                  <a:txBody>
                    <a:bodyPr/>
                    <a:lstStyle/>
                    <a:p>
                      <a:pPr algn="ctr"/>
                      <a:r>
                        <a:rPr lang="en-US" dirty="0"/>
                        <a:t>harry</a:t>
                      </a:r>
                    </a:p>
                  </a:txBody>
                  <a:tcPr/>
                </a:tc>
                <a:tc>
                  <a:txBody>
                    <a:bodyPr/>
                    <a:lstStyle/>
                    <a:p>
                      <a:pPr algn="ctr"/>
                      <a:r>
                        <a:rPr lang="en-US" dirty="0"/>
                        <a:t>1</a:t>
                      </a:r>
                    </a:p>
                  </a:txBody>
                  <a:tcPr/>
                </a:tc>
                <a:tc>
                  <a:txBody>
                    <a:bodyPr/>
                    <a:lstStyle/>
                    <a:p>
                      <a:pPr algn="ctr"/>
                      <a:r>
                        <a:rPr lang="en-US" dirty="0"/>
                        <a:t>1</a:t>
                      </a:r>
                    </a:p>
                  </a:txBody>
                  <a:tcPr/>
                </a:tc>
                <a:tc>
                  <a:txBody>
                    <a:bodyPr/>
                    <a:lstStyle/>
                    <a:p>
                      <a:pPr algn="ctr"/>
                      <a:endParaRPr lang="en-US" dirty="0"/>
                    </a:p>
                  </a:txBody>
                  <a:tcPr/>
                </a:tc>
                <a:extLst>
                  <a:ext uri="{0D108BD9-81ED-4DB2-BD59-A6C34878D82A}">
                    <a16:rowId xmlns:a16="http://schemas.microsoft.com/office/drawing/2014/main" val="1653905525"/>
                  </a:ext>
                </a:extLst>
              </a:tr>
              <a:tr h="370840">
                <a:tc>
                  <a:txBody>
                    <a:bodyPr/>
                    <a:lstStyle/>
                    <a:p>
                      <a:pPr algn="ctr"/>
                      <a:r>
                        <a:rPr lang="en-US" dirty="0"/>
                        <a:t>potter</a:t>
                      </a:r>
                    </a:p>
                  </a:txBody>
                  <a:tcPr/>
                </a:tc>
                <a:tc>
                  <a:txBody>
                    <a:bodyPr/>
                    <a:lstStyle/>
                    <a:p>
                      <a:pPr algn="ctr"/>
                      <a:r>
                        <a:rPr lang="en-US" dirty="0"/>
                        <a:t>1</a:t>
                      </a:r>
                    </a:p>
                  </a:txBody>
                  <a:tcPr/>
                </a:tc>
                <a:tc>
                  <a:txBody>
                    <a:bodyPr/>
                    <a:lstStyle/>
                    <a:p>
                      <a:pPr algn="ctr"/>
                      <a:r>
                        <a:rPr lang="en-US" dirty="0"/>
                        <a:t>1</a:t>
                      </a:r>
                    </a:p>
                  </a:txBody>
                  <a:tcPr/>
                </a:tc>
                <a:tc>
                  <a:txBody>
                    <a:bodyPr/>
                    <a:lstStyle/>
                    <a:p>
                      <a:pPr algn="ctr"/>
                      <a:endParaRPr lang="en-US" dirty="0"/>
                    </a:p>
                  </a:txBody>
                  <a:tcPr/>
                </a:tc>
                <a:extLst>
                  <a:ext uri="{0D108BD9-81ED-4DB2-BD59-A6C34878D82A}">
                    <a16:rowId xmlns:a16="http://schemas.microsoft.com/office/drawing/2014/main" val="394146620"/>
                  </a:ext>
                </a:extLst>
              </a:tr>
              <a:tr h="370840">
                <a:tc>
                  <a:txBody>
                    <a:bodyPr/>
                    <a:lstStyle/>
                    <a:p>
                      <a:pPr algn="ctr"/>
                      <a:r>
                        <a:rPr lang="en-US" dirty="0"/>
                        <a:t>series</a:t>
                      </a:r>
                    </a:p>
                  </a:txBody>
                  <a:tcPr/>
                </a:tc>
                <a:tc>
                  <a:txBody>
                    <a:bodyPr/>
                    <a:lstStyle/>
                    <a:p>
                      <a:pPr algn="ctr"/>
                      <a:r>
                        <a:rPr lang="en-US" dirty="0"/>
                        <a:t>1</a:t>
                      </a:r>
                    </a:p>
                  </a:txBody>
                  <a:tcPr/>
                </a:tc>
                <a:tc>
                  <a:txBody>
                    <a:bodyPr/>
                    <a:lstStyle/>
                    <a:p>
                      <a:pPr algn="ctr"/>
                      <a:r>
                        <a:rPr lang="en-US" dirty="0"/>
                        <a:t>1</a:t>
                      </a:r>
                    </a:p>
                  </a:txBody>
                  <a:tcPr/>
                </a:tc>
                <a:tc>
                  <a:txBody>
                    <a:bodyPr/>
                    <a:lstStyle/>
                    <a:p>
                      <a:pPr algn="ctr"/>
                      <a:endParaRPr lang="en-US" dirty="0"/>
                    </a:p>
                  </a:txBody>
                  <a:tcPr/>
                </a:tc>
                <a:extLst>
                  <a:ext uri="{0D108BD9-81ED-4DB2-BD59-A6C34878D82A}">
                    <a16:rowId xmlns:a16="http://schemas.microsoft.com/office/drawing/2014/main" val="910368083"/>
                  </a:ext>
                </a:extLst>
              </a:tr>
              <a:tr h="370840">
                <a:tc>
                  <a:txBody>
                    <a:bodyPr/>
                    <a:lstStyle/>
                    <a:p>
                      <a:pPr algn="ctr"/>
                      <a:r>
                        <a:rPr lang="en-US" dirty="0"/>
                        <a:t>house</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1</a:t>
                      </a:r>
                    </a:p>
                  </a:txBody>
                  <a:tcPr/>
                </a:tc>
                <a:extLst>
                  <a:ext uri="{0D108BD9-81ED-4DB2-BD59-A6C34878D82A}">
                    <a16:rowId xmlns:a16="http://schemas.microsoft.com/office/drawing/2014/main" val="3814546656"/>
                  </a:ext>
                </a:extLst>
              </a:tr>
              <a:tr h="370840">
                <a:tc>
                  <a:txBody>
                    <a:bodyPr/>
                    <a:lstStyle/>
                    <a:p>
                      <a:pPr algn="ctr"/>
                      <a:r>
                        <a:rPr lang="en-US" dirty="0"/>
                        <a:t>featured</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1</a:t>
                      </a:r>
                    </a:p>
                  </a:txBody>
                  <a:tcPr/>
                </a:tc>
                <a:extLst>
                  <a:ext uri="{0D108BD9-81ED-4DB2-BD59-A6C34878D82A}">
                    <a16:rowId xmlns:a16="http://schemas.microsoft.com/office/drawing/2014/main" val="1533754993"/>
                  </a:ext>
                </a:extLst>
              </a:tr>
              <a:tr h="370840">
                <a:tc>
                  <a:txBody>
                    <a:bodyPr/>
                    <a:lstStyle/>
                    <a:p>
                      <a:pPr algn="ctr"/>
                      <a:r>
                        <a:rPr lang="en-US" dirty="0"/>
                        <a:t>gothic</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1</a:t>
                      </a:r>
                    </a:p>
                  </a:txBody>
                  <a:tcPr/>
                </a:tc>
                <a:extLst>
                  <a:ext uri="{0D108BD9-81ED-4DB2-BD59-A6C34878D82A}">
                    <a16:rowId xmlns:a16="http://schemas.microsoft.com/office/drawing/2014/main" val="2439478129"/>
                  </a:ext>
                </a:extLst>
              </a:tr>
            </a:tbl>
          </a:graphicData>
        </a:graphic>
      </p:graphicFrame>
    </p:spTree>
    <p:extLst>
      <p:ext uri="{BB962C8B-B14F-4D97-AF65-F5344CB8AC3E}">
        <p14:creationId xmlns:p14="http://schemas.microsoft.com/office/powerpoint/2010/main" val="36669697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606</TotalTime>
  <Words>3722</Words>
  <Application>Microsoft Macintosh PowerPoint</Application>
  <PresentationFormat>Widescreen</PresentationFormat>
  <Paragraphs>1198</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Cambria Math</vt:lpstr>
      <vt:lpstr>Office Theme</vt:lpstr>
      <vt:lpstr>Lecture 38 – tf/idf and information retrieval</vt:lpstr>
      <vt:lpstr>Outline</vt:lpstr>
      <vt:lpstr>Similarity: The Internet is the database</vt:lpstr>
      <vt:lpstr>Similarity vs. Relatedness</vt:lpstr>
      <vt:lpstr>Similarity vs. Relatedness</vt:lpstr>
      <vt:lpstr>Similarity vs. Relatedness</vt:lpstr>
      <vt:lpstr>What if you wanted semantic field, not similarity?</vt:lpstr>
      <vt:lpstr>Outline</vt:lpstr>
      <vt:lpstr>the term-document matrix</vt:lpstr>
      <vt:lpstr>the term-document matrix</vt:lpstr>
      <vt:lpstr>Outline</vt:lpstr>
      <vt:lpstr>cosine similarity</vt:lpstr>
      <vt:lpstr>document vectors</vt:lpstr>
      <vt:lpstr>information retrieval</vt:lpstr>
      <vt:lpstr>Outline</vt:lpstr>
      <vt:lpstr>document classification</vt:lpstr>
      <vt:lpstr>document classification</vt:lpstr>
      <vt:lpstr>document classification</vt:lpstr>
      <vt:lpstr>document classification</vt:lpstr>
      <vt:lpstr>document classification: tf on a log scale</vt:lpstr>
      <vt:lpstr>document classification: tf on a log scale</vt:lpstr>
      <vt:lpstr>document classification: tf on a log scale</vt:lpstr>
      <vt:lpstr>document classification: tf on a log scale</vt:lpstr>
      <vt:lpstr>Digression: relationship between tf and naïve Bayes</vt:lpstr>
      <vt:lpstr>Outline</vt:lpstr>
      <vt:lpstr>document classification: idf</vt:lpstr>
      <vt:lpstr>document classification: idf</vt:lpstr>
      <vt:lpstr>document classification: tf-idf</vt:lpstr>
      <vt:lpstr>document classification: tf-idf</vt:lpstr>
      <vt:lpstr>tf-idf for information retrieval: key concepts</vt:lpstr>
      <vt:lpstr>Outline</vt:lpstr>
      <vt:lpstr>The Word Co-Occurrence Matrix</vt:lpstr>
      <vt:lpstr>The Word Co-Occurrence Matrix</vt:lpstr>
      <vt:lpstr>The Word Co-Occurrence Matrix</vt:lpstr>
      <vt:lpstr>The Word Co-Occurrence Matrix</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38 – tf/idf and information retrieval</dc:title>
  <dc:creator>Hasegawa-Johnson, Mark Allan</dc:creator>
  <cp:lastModifiedBy>Hasegawa-Johnson, Mark Allan</cp:lastModifiedBy>
  <cp:revision>28</cp:revision>
  <dcterms:created xsi:type="dcterms:W3CDTF">2020-04-29T17:47:15Z</dcterms:created>
  <dcterms:modified xsi:type="dcterms:W3CDTF">2020-04-30T20:31:04Z</dcterms:modified>
</cp:coreProperties>
</file>