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256" r:id="rId2"/>
    <p:sldId id="418" r:id="rId3"/>
    <p:sldId id="419" r:id="rId4"/>
    <p:sldId id="426" r:id="rId5"/>
    <p:sldId id="427" r:id="rId6"/>
    <p:sldId id="428" r:id="rId7"/>
    <p:sldId id="429" r:id="rId8"/>
    <p:sldId id="430" r:id="rId9"/>
    <p:sldId id="431" r:id="rId10"/>
    <p:sldId id="432" r:id="rId11"/>
    <p:sldId id="434" r:id="rId12"/>
    <p:sldId id="435" r:id="rId13"/>
    <p:sldId id="436" r:id="rId14"/>
    <p:sldId id="437" r:id="rId15"/>
    <p:sldId id="438" r:id="rId16"/>
    <p:sldId id="439" r:id="rId17"/>
    <p:sldId id="440" r:id="rId18"/>
    <p:sldId id="441" r:id="rId19"/>
    <p:sldId id="442" r:id="rId20"/>
    <p:sldId id="443" r:id="rId21"/>
    <p:sldId id="444" r:id="rId22"/>
    <p:sldId id="445" r:id="rId23"/>
    <p:sldId id="446" r:id="rId24"/>
    <p:sldId id="447" r:id="rId25"/>
    <p:sldId id="448" r:id="rId26"/>
    <p:sldId id="449" r:id="rId27"/>
    <p:sldId id="450" r:id="rId28"/>
    <p:sldId id="451" r:id="rId29"/>
    <p:sldId id="452" r:id="rId30"/>
    <p:sldId id="453" r:id="rId31"/>
    <p:sldId id="454" r:id="rId32"/>
    <p:sldId id="455" r:id="rId33"/>
    <p:sldId id="456" r:id="rId34"/>
    <p:sldId id="457" r:id="rId35"/>
    <p:sldId id="458" r:id="rId36"/>
    <p:sldId id="459" r:id="rId37"/>
    <p:sldId id="460" r:id="rId38"/>
    <p:sldId id="461" r:id="rId39"/>
    <p:sldId id="463" r:id="rId40"/>
    <p:sldId id="465" r:id="rId41"/>
    <p:sldId id="464" r:id="rId42"/>
    <p:sldId id="466" r:id="rId43"/>
    <p:sldId id="46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04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1"/>
  </p:normalViewPr>
  <p:slideViewPr>
    <p:cSldViewPr snapToGrid="0" snapToObjects="1">
      <p:cViewPr varScale="1">
        <p:scale>
          <a:sx n="108" d="100"/>
          <a:sy n="108" d="100"/>
        </p:scale>
        <p:origin x="73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A63714-5D80-1A47-8DF1-719673725384}" type="datetimeFigureOut">
              <a:rPr lang="en-US" smtClean="0"/>
              <a:t>5/5/20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5BBDD7-11AC-3540-9024-6F1C67A92CD7}" type="slidenum">
              <a:rPr lang="en-US" smtClean="0"/>
              <a:t>‹#›</a:t>
            </a:fld>
            <a:endParaRPr lang="en-US"/>
          </a:p>
        </p:txBody>
      </p:sp>
    </p:spTree>
    <p:extLst>
      <p:ext uri="{BB962C8B-B14F-4D97-AF65-F5344CB8AC3E}">
        <p14:creationId xmlns:p14="http://schemas.microsoft.com/office/powerpoint/2010/main" val="2344790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59ED2-A6B8-F14F-955E-13F9F8C913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8A2BA13-E638-FB48-8CFA-F7F8DDCD73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B52E906-158A-264D-AE07-AC93B210BF05}"/>
              </a:ext>
            </a:extLst>
          </p:cNvPr>
          <p:cNvSpPr>
            <a:spLocks noGrp="1"/>
          </p:cNvSpPr>
          <p:nvPr>
            <p:ph type="dt" sz="half" idx="10"/>
          </p:nvPr>
        </p:nvSpPr>
        <p:spPr/>
        <p:txBody>
          <a:bodyPr/>
          <a:lstStyle/>
          <a:p>
            <a:fld id="{7064C152-0CDE-8E4E-807C-AABEB1883E1C}" type="datetimeFigureOut">
              <a:rPr lang="en-US" smtClean="0"/>
              <a:t>5/5/20</a:t>
            </a:fld>
            <a:endParaRPr lang="en-US"/>
          </a:p>
        </p:txBody>
      </p:sp>
      <p:sp>
        <p:nvSpPr>
          <p:cNvPr id="5" name="Footer Placeholder 4">
            <a:extLst>
              <a:ext uri="{FF2B5EF4-FFF2-40B4-BE49-F238E27FC236}">
                <a16:creationId xmlns:a16="http://schemas.microsoft.com/office/drawing/2014/main" id="{0D0466AB-9DEF-D641-864F-FF20FF14B4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A4F1FA-1C20-784A-8B14-157B42CBEF5F}"/>
              </a:ext>
            </a:extLst>
          </p:cNvPr>
          <p:cNvSpPr>
            <a:spLocks noGrp="1"/>
          </p:cNvSpPr>
          <p:nvPr>
            <p:ph type="sldNum" sz="quarter" idx="12"/>
          </p:nvPr>
        </p:nvSpPr>
        <p:spPr/>
        <p:txBody>
          <a:bodyPr/>
          <a:lstStyle/>
          <a:p>
            <a:fld id="{0B9B489E-28AA-FE4B-9A05-BB19466A97F7}" type="slidenum">
              <a:rPr lang="en-US" smtClean="0"/>
              <a:t>‹#›</a:t>
            </a:fld>
            <a:endParaRPr lang="en-US"/>
          </a:p>
        </p:txBody>
      </p:sp>
    </p:spTree>
    <p:extLst>
      <p:ext uri="{BB962C8B-B14F-4D97-AF65-F5344CB8AC3E}">
        <p14:creationId xmlns:p14="http://schemas.microsoft.com/office/powerpoint/2010/main" val="1887797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17ED1-140B-4545-8F44-64BFDB786D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E19AD6-8F9E-5142-BABC-44012F3EDE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2C7FDC-F9B5-CE43-80CD-E56870523D6F}"/>
              </a:ext>
            </a:extLst>
          </p:cNvPr>
          <p:cNvSpPr>
            <a:spLocks noGrp="1"/>
          </p:cNvSpPr>
          <p:nvPr>
            <p:ph type="dt" sz="half" idx="10"/>
          </p:nvPr>
        </p:nvSpPr>
        <p:spPr/>
        <p:txBody>
          <a:bodyPr/>
          <a:lstStyle/>
          <a:p>
            <a:fld id="{7064C152-0CDE-8E4E-807C-AABEB1883E1C}" type="datetimeFigureOut">
              <a:rPr lang="en-US" smtClean="0"/>
              <a:t>5/5/20</a:t>
            </a:fld>
            <a:endParaRPr lang="en-US"/>
          </a:p>
        </p:txBody>
      </p:sp>
      <p:sp>
        <p:nvSpPr>
          <p:cNvPr id="5" name="Footer Placeholder 4">
            <a:extLst>
              <a:ext uri="{FF2B5EF4-FFF2-40B4-BE49-F238E27FC236}">
                <a16:creationId xmlns:a16="http://schemas.microsoft.com/office/drawing/2014/main" id="{A81B83B1-F78F-BB44-A7F3-5AB9408F60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FF571B-5B6C-4545-91CC-15B0CE7D4426}"/>
              </a:ext>
            </a:extLst>
          </p:cNvPr>
          <p:cNvSpPr>
            <a:spLocks noGrp="1"/>
          </p:cNvSpPr>
          <p:nvPr>
            <p:ph type="sldNum" sz="quarter" idx="12"/>
          </p:nvPr>
        </p:nvSpPr>
        <p:spPr/>
        <p:txBody>
          <a:bodyPr/>
          <a:lstStyle/>
          <a:p>
            <a:fld id="{0B9B489E-28AA-FE4B-9A05-BB19466A97F7}" type="slidenum">
              <a:rPr lang="en-US" smtClean="0"/>
              <a:t>‹#›</a:t>
            </a:fld>
            <a:endParaRPr lang="en-US"/>
          </a:p>
        </p:txBody>
      </p:sp>
    </p:spTree>
    <p:extLst>
      <p:ext uri="{BB962C8B-B14F-4D97-AF65-F5344CB8AC3E}">
        <p14:creationId xmlns:p14="http://schemas.microsoft.com/office/powerpoint/2010/main" val="1221630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D62A10-8E3D-0B46-9592-F8027D0A93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F18C06-5CDD-FD43-BBE4-161C4702D2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32E9D7-74EB-754F-B4B5-A3CF5FCCB05D}"/>
              </a:ext>
            </a:extLst>
          </p:cNvPr>
          <p:cNvSpPr>
            <a:spLocks noGrp="1"/>
          </p:cNvSpPr>
          <p:nvPr>
            <p:ph type="dt" sz="half" idx="10"/>
          </p:nvPr>
        </p:nvSpPr>
        <p:spPr/>
        <p:txBody>
          <a:bodyPr/>
          <a:lstStyle/>
          <a:p>
            <a:fld id="{7064C152-0CDE-8E4E-807C-AABEB1883E1C}" type="datetimeFigureOut">
              <a:rPr lang="en-US" smtClean="0"/>
              <a:t>5/5/20</a:t>
            </a:fld>
            <a:endParaRPr lang="en-US"/>
          </a:p>
        </p:txBody>
      </p:sp>
      <p:sp>
        <p:nvSpPr>
          <p:cNvPr id="5" name="Footer Placeholder 4">
            <a:extLst>
              <a:ext uri="{FF2B5EF4-FFF2-40B4-BE49-F238E27FC236}">
                <a16:creationId xmlns:a16="http://schemas.microsoft.com/office/drawing/2014/main" id="{F6DE5E24-C5C2-1C44-96A9-B4EF672415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DBC265-9DF2-1E47-9EEB-BE9DC795CFE9}"/>
              </a:ext>
            </a:extLst>
          </p:cNvPr>
          <p:cNvSpPr>
            <a:spLocks noGrp="1"/>
          </p:cNvSpPr>
          <p:nvPr>
            <p:ph type="sldNum" sz="quarter" idx="12"/>
          </p:nvPr>
        </p:nvSpPr>
        <p:spPr/>
        <p:txBody>
          <a:bodyPr/>
          <a:lstStyle/>
          <a:p>
            <a:fld id="{0B9B489E-28AA-FE4B-9A05-BB19466A97F7}" type="slidenum">
              <a:rPr lang="en-US" smtClean="0"/>
              <a:t>‹#›</a:t>
            </a:fld>
            <a:endParaRPr lang="en-US"/>
          </a:p>
        </p:txBody>
      </p:sp>
    </p:spTree>
    <p:extLst>
      <p:ext uri="{BB962C8B-B14F-4D97-AF65-F5344CB8AC3E}">
        <p14:creationId xmlns:p14="http://schemas.microsoft.com/office/powerpoint/2010/main" val="533532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0C41C-0079-0345-8D73-7C917106F7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FB4DA4-B832-C54F-8FDF-32FCE7F4DB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D16ADD-356E-FA47-938F-7BD5E77AC826}"/>
              </a:ext>
            </a:extLst>
          </p:cNvPr>
          <p:cNvSpPr>
            <a:spLocks noGrp="1"/>
          </p:cNvSpPr>
          <p:nvPr>
            <p:ph type="dt" sz="half" idx="10"/>
          </p:nvPr>
        </p:nvSpPr>
        <p:spPr/>
        <p:txBody>
          <a:bodyPr/>
          <a:lstStyle/>
          <a:p>
            <a:fld id="{7064C152-0CDE-8E4E-807C-AABEB1883E1C}" type="datetimeFigureOut">
              <a:rPr lang="en-US" smtClean="0"/>
              <a:t>5/5/20</a:t>
            </a:fld>
            <a:endParaRPr lang="en-US"/>
          </a:p>
        </p:txBody>
      </p:sp>
      <p:sp>
        <p:nvSpPr>
          <p:cNvPr id="5" name="Footer Placeholder 4">
            <a:extLst>
              <a:ext uri="{FF2B5EF4-FFF2-40B4-BE49-F238E27FC236}">
                <a16:creationId xmlns:a16="http://schemas.microsoft.com/office/drawing/2014/main" id="{9CAC58C8-3279-7F4E-AC40-6259F48D75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4440B4-1EE9-AA4E-A8CD-C425655FC59D}"/>
              </a:ext>
            </a:extLst>
          </p:cNvPr>
          <p:cNvSpPr>
            <a:spLocks noGrp="1"/>
          </p:cNvSpPr>
          <p:nvPr>
            <p:ph type="sldNum" sz="quarter" idx="12"/>
          </p:nvPr>
        </p:nvSpPr>
        <p:spPr/>
        <p:txBody>
          <a:bodyPr/>
          <a:lstStyle/>
          <a:p>
            <a:fld id="{0B9B489E-28AA-FE4B-9A05-BB19466A97F7}" type="slidenum">
              <a:rPr lang="en-US" smtClean="0"/>
              <a:t>‹#›</a:t>
            </a:fld>
            <a:endParaRPr lang="en-US"/>
          </a:p>
        </p:txBody>
      </p:sp>
    </p:spTree>
    <p:extLst>
      <p:ext uri="{BB962C8B-B14F-4D97-AF65-F5344CB8AC3E}">
        <p14:creationId xmlns:p14="http://schemas.microsoft.com/office/powerpoint/2010/main" val="3371682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72CF3-9EF8-B045-94E8-EEBB46FDF7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6FC751F-9E99-C344-A76E-5BCC781818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502484-62C8-B64C-B518-E0DA77C041E8}"/>
              </a:ext>
            </a:extLst>
          </p:cNvPr>
          <p:cNvSpPr>
            <a:spLocks noGrp="1"/>
          </p:cNvSpPr>
          <p:nvPr>
            <p:ph type="dt" sz="half" idx="10"/>
          </p:nvPr>
        </p:nvSpPr>
        <p:spPr/>
        <p:txBody>
          <a:bodyPr/>
          <a:lstStyle/>
          <a:p>
            <a:fld id="{7064C152-0CDE-8E4E-807C-AABEB1883E1C}" type="datetimeFigureOut">
              <a:rPr lang="en-US" smtClean="0"/>
              <a:t>5/5/20</a:t>
            </a:fld>
            <a:endParaRPr lang="en-US"/>
          </a:p>
        </p:txBody>
      </p:sp>
      <p:sp>
        <p:nvSpPr>
          <p:cNvPr id="5" name="Footer Placeholder 4">
            <a:extLst>
              <a:ext uri="{FF2B5EF4-FFF2-40B4-BE49-F238E27FC236}">
                <a16:creationId xmlns:a16="http://schemas.microsoft.com/office/drawing/2014/main" id="{938DE700-72D5-4742-8E48-5968AED91A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261968-304A-064E-A376-C22D09FFB1CD}"/>
              </a:ext>
            </a:extLst>
          </p:cNvPr>
          <p:cNvSpPr>
            <a:spLocks noGrp="1"/>
          </p:cNvSpPr>
          <p:nvPr>
            <p:ph type="sldNum" sz="quarter" idx="12"/>
          </p:nvPr>
        </p:nvSpPr>
        <p:spPr/>
        <p:txBody>
          <a:bodyPr/>
          <a:lstStyle/>
          <a:p>
            <a:fld id="{0B9B489E-28AA-FE4B-9A05-BB19466A97F7}" type="slidenum">
              <a:rPr lang="en-US" smtClean="0"/>
              <a:t>‹#›</a:t>
            </a:fld>
            <a:endParaRPr lang="en-US"/>
          </a:p>
        </p:txBody>
      </p:sp>
    </p:spTree>
    <p:extLst>
      <p:ext uri="{BB962C8B-B14F-4D97-AF65-F5344CB8AC3E}">
        <p14:creationId xmlns:p14="http://schemas.microsoft.com/office/powerpoint/2010/main" val="3758611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551F2-06ED-3040-8BB9-D2FCE6A4E4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C6D7A5-B0DC-E647-9F34-B91095D0FB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3174E5-FF0D-3B44-A4C8-5910264E92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664612-F519-5947-AAAB-B3718397033E}"/>
              </a:ext>
            </a:extLst>
          </p:cNvPr>
          <p:cNvSpPr>
            <a:spLocks noGrp="1"/>
          </p:cNvSpPr>
          <p:nvPr>
            <p:ph type="dt" sz="half" idx="10"/>
          </p:nvPr>
        </p:nvSpPr>
        <p:spPr/>
        <p:txBody>
          <a:bodyPr/>
          <a:lstStyle/>
          <a:p>
            <a:fld id="{7064C152-0CDE-8E4E-807C-AABEB1883E1C}" type="datetimeFigureOut">
              <a:rPr lang="en-US" smtClean="0"/>
              <a:t>5/5/20</a:t>
            </a:fld>
            <a:endParaRPr lang="en-US"/>
          </a:p>
        </p:txBody>
      </p:sp>
      <p:sp>
        <p:nvSpPr>
          <p:cNvPr id="6" name="Footer Placeholder 5">
            <a:extLst>
              <a:ext uri="{FF2B5EF4-FFF2-40B4-BE49-F238E27FC236}">
                <a16:creationId xmlns:a16="http://schemas.microsoft.com/office/drawing/2014/main" id="{12B274F5-E6D7-2842-AC52-D5E7462187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53AD25-DFE4-A842-9E3D-BF88F57232B0}"/>
              </a:ext>
            </a:extLst>
          </p:cNvPr>
          <p:cNvSpPr>
            <a:spLocks noGrp="1"/>
          </p:cNvSpPr>
          <p:nvPr>
            <p:ph type="sldNum" sz="quarter" idx="12"/>
          </p:nvPr>
        </p:nvSpPr>
        <p:spPr/>
        <p:txBody>
          <a:bodyPr/>
          <a:lstStyle/>
          <a:p>
            <a:fld id="{0B9B489E-28AA-FE4B-9A05-BB19466A97F7}" type="slidenum">
              <a:rPr lang="en-US" smtClean="0"/>
              <a:t>‹#›</a:t>
            </a:fld>
            <a:endParaRPr lang="en-US"/>
          </a:p>
        </p:txBody>
      </p:sp>
    </p:spTree>
    <p:extLst>
      <p:ext uri="{BB962C8B-B14F-4D97-AF65-F5344CB8AC3E}">
        <p14:creationId xmlns:p14="http://schemas.microsoft.com/office/powerpoint/2010/main" val="2845486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FE96D-CF44-784A-A960-C8F45A4D618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5333075-CC6F-C54E-8B98-27D8A00E14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B616FC-13B2-BD47-81BE-AA5AA86DF9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AA2B8E-97C9-454A-9D60-AF31AF79E8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97D961-9D55-2E48-8201-7E5DB1C4D6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41B31B-1FC6-F342-9129-D1A798308605}"/>
              </a:ext>
            </a:extLst>
          </p:cNvPr>
          <p:cNvSpPr>
            <a:spLocks noGrp="1"/>
          </p:cNvSpPr>
          <p:nvPr>
            <p:ph type="dt" sz="half" idx="10"/>
          </p:nvPr>
        </p:nvSpPr>
        <p:spPr/>
        <p:txBody>
          <a:bodyPr/>
          <a:lstStyle/>
          <a:p>
            <a:fld id="{7064C152-0CDE-8E4E-807C-AABEB1883E1C}" type="datetimeFigureOut">
              <a:rPr lang="en-US" smtClean="0"/>
              <a:t>5/5/20</a:t>
            </a:fld>
            <a:endParaRPr lang="en-US"/>
          </a:p>
        </p:txBody>
      </p:sp>
      <p:sp>
        <p:nvSpPr>
          <p:cNvPr id="8" name="Footer Placeholder 7">
            <a:extLst>
              <a:ext uri="{FF2B5EF4-FFF2-40B4-BE49-F238E27FC236}">
                <a16:creationId xmlns:a16="http://schemas.microsoft.com/office/drawing/2014/main" id="{BF091930-7C22-3140-B63D-6A061A0A41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C5F07BD-D177-4E45-959A-EF07CA37C602}"/>
              </a:ext>
            </a:extLst>
          </p:cNvPr>
          <p:cNvSpPr>
            <a:spLocks noGrp="1"/>
          </p:cNvSpPr>
          <p:nvPr>
            <p:ph type="sldNum" sz="quarter" idx="12"/>
          </p:nvPr>
        </p:nvSpPr>
        <p:spPr/>
        <p:txBody>
          <a:bodyPr/>
          <a:lstStyle/>
          <a:p>
            <a:fld id="{0B9B489E-28AA-FE4B-9A05-BB19466A97F7}" type="slidenum">
              <a:rPr lang="en-US" smtClean="0"/>
              <a:t>‹#›</a:t>
            </a:fld>
            <a:endParaRPr lang="en-US"/>
          </a:p>
        </p:txBody>
      </p:sp>
    </p:spTree>
    <p:extLst>
      <p:ext uri="{BB962C8B-B14F-4D97-AF65-F5344CB8AC3E}">
        <p14:creationId xmlns:p14="http://schemas.microsoft.com/office/powerpoint/2010/main" val="2872327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518BD-BFCF-2445-968A-7B50ED17F40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8E61EC-09A2-5F4F-B6DA-C568751B135D}"/>
              </a:ext>
            </a:extLst>
          </p:cNvPr>
          <p:cNvSpPr>
            <a:spLocks noGrp="1"/>
          </p:cNvSpPr>
          <p:nvPr>
            <p:ph type="dt" sz="half" idx="10"/>
          </p:nvPr>
        </p:nvSpPr>
        <p:spPr/>
        <p:txBody>
          <a:bodyPr/>
          <a:lstStyle/>
          <a:p>
            <a:fld id="{7064C152-0CDE-8E4E-807C-AABEB1883E1C}" type="datetimeFigureOut">
              <a:rPr lang="en-US" smtClean="0"/>
              <a:t>5/5/20</a:t>
            </a:fld>
            <a:endParaRPr lang="en-US"/>
          </a:p>
        </p:txBody>
      </p:sp>
      <p:sp>
        <p:nvSpPr>
          <p:cNvPr id="4" name="Footer Placeholder 3">
            <a:extLst>
              <a:ext uri="{FF2B5EF4-FFF2-40B4-BE49-F238E27FC236}">
                <a16:creationId xmlns:a16="http://schemas.microsoft.com/office/drawing/2014/main" id="{58447B75-931E-5043-93FE-00666106635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CCA47D-8595-E546-AD4F-6575D2B0464B}"/>
              </a:ext>
            </a:extLst>
          </p:cNvPr>
          <p:cNvSpPr>
            <a:spLocks noGrp="1"/>
          </p:cNvSpPr>
          <p:nvPr>
            <p:ph type="sldNum" sz="quarter" idx="12"/>
          </p:nvPr>
        </p:nvSpPr>
        <p:spPr/>
        <p:txBody>
          <a:bodyPr/>
          <a:lstStyle/>
          <a:p>
            <a:fld id="{0B9B489E-28AA-FE4B-9A05-BB19466A97F7}" type="slidenum">
              <a:rPr lang="en-US" smtClean="0"/>
              <a:t>‹#›</a:t>
            </a:fld>
            <a:endParaRPr lang="en-US"/>
          </a:p>
        </p:txBody>
      </p:sp>
    </p:spTree>
    <p:extLst>
      <p:ext uri="{BB962C8B-B14F-4D97-AF65-F5344CB8AC3E}">
        <p14:creationId xmlns:p14="http://schemas.microsoft.com/office/powerpoint/2010/main" val="948906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D91BD2-F327-034B-B181-BC232D6B779C}"/>
              </a:ext>
            </a:extLst>
          </p:cNvPr>
          <p:cNvSpPr>
            <a:spLocks noGrp="1"/>
          </p:cNvSpPr>
          <p:nvPr>
            <p:ph type="dt" sz="half" idx="10"/>
          </p:nvPr>
        </p:nvSpPr>
        <p:spPr/>
        <p:txBody>
          <a:bodyPr/>
          <a:lstStyle/>
          <a:p>
            <a:fld id="{7064C152-0CDE-8E4E-807C-AABEB1883E1C}" type="datetimeFigureOut">
              <a:rPr lang="en-US" smtClean="0"/>
              <a:t>5/5/20</a:t>
            </a:fld>
            <a:endParaRPr lang="en-US"/>
          </a:p>
        </p:txBody>
      </p:sp>
      <p:sp>
        <p:nvSpPr>
          <p:cNvPr id="3" name="Footer Placeholder 2">
            <a:extLst>
              <a:ext uri="{FF2B5EF4-FFF2-40B4-BE49-F238E27FC236}">
                <a16:creationId xmlns:a16="http://schemas.microsoft.com/office/drawing/2014/main" id="{9879A1D6-62C5-B543-86C5-84EBB757C3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1404666-72C5-FF41-AB92-9C54425DC402}"/>
              </a:ext>
            </a:extLst>
          </p:cNvPr>
          <p:cNvSpPr>
            <a:spLocks noGrp="1"/>
          </p:cNvSpPr>
          <p:nvPr>
            <p:ph type="sldNum" sz="quarter" idx="12"/>
          </p:nvPr>
        </p:nvSpPr>
        <p:spPr/>
        <p:txBody>
          <a:bodyPr/>
          <a:lstStyle/>
          <a:p>
            <a:fld id="{0B9B489E-28AA-FE4B-9A05-BB19466A97F7}" type="slidenum">
              <a:rPr lang="en-US" smtClean="0"/>
              <a:t>‹#›</a:t>
            </a:fld>
            <a:endParaRPr lang="en-US"/>
          </a:p>
        </p:txBody>
      </p:sp>
    </p:spTree>
    <p:extLst>
      <p:ext uri="{BB962C8B-B14F-4D97-AF65-F5344CB8AC3E}">
        <p14:creationId xmlns:p14="http://schemas.microsoft.com/office/powerpoint/2010/main" val="3139147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A2E6E-FD24-1244-ABA2-C335DDCD5D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06572D-7D0D-1547-93A4-337613740B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53B620-20C9-214B-935F-7F82CDA5B2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CB248C-107A-4646-A8B8-08CE38FDE748}"/>
              </a:ext>
            </a:extLst>
          </p:cNvPr>
          <p:cNvSpPr>
            <a:spLocks noGrp="1"/>
          </p:cNvSpPr>
          <p:nvPr>
            <p:ph type="dt" sz="half" idx="10"/>
          </p:nvPr>
        </p:nvSpPr>
        <p:spPr/>
        <p:txBody>
          <a:bodyPr/>
          <a:lstStyle/>
          <a:p>
            <a:fld id="{7064C152-0CDE-8E4E-807C-AABEB1883E1C}" type="datetimeFigureOut">
              <a:rPr lang="en-US" smtClean="0"/>
              <a:t>5/5/20</a:t>
            </a:fld>
            <a:endParaRPr lang="en-US"/>
          </a:p>
        </p:txBody>
      </p:sp>
      <p:sp>
        <p:nvSpPr>
          <p:cNvPr id="6" name="Footer Placeholder 5">
            <a:extLst>
              <a:ext uri="{FF2B5EF4-FFF2-40B4-BE49-F238E27FC236}">
                <a16:creationId xmlns:a16="http://schemas.microsoft.com/office/drawing/2014/main" id="{464231E5-DCFE-B444-8DFC-681EA79B08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993DC6-2D84-5B42-B658-A05F804CEBA8}"/>
              </a:ext>
            </a:extLst>
          </p:cNvPr>
          <p:cNvSpPr>
            <a:spLocks noGrp="1"/>
          </p:cNvSpPr>
          <p:nvPr>
            <p:ph type="sldNum" sz="quarter" idx="12"/>
          </p:nvPr>
        </p:nvSpPr>
        <p:spPr/>
        <p:txBody>
          <a:bodyPr/>
          <a:lstStyle/>
          <a:p>
            <a:fld id="{0B9B489E-28AA-FE4B-9A05-BB19466A97F7}" type="slidenum">
              <a:rPr lang="en-US" smtClean="0"/>
              <a:t>‹#›</a:t>
            </a:fld>
            <a:endParaRPr lang="en-US"/>
          </a:p>
        </p:txBody>
      </p:sp>
    </p:spTree>
    <p:extLst>
      <p:ext uri="{BB962C8B-B14F-4D97-AF65-F5344CB8AC3E}">
        <p14:creationId xmlns:p14="http://schemas.microsoft.com/office/powerpoint/2010/main" val="1121229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31012-7E43-444A-9909-598BF7C40B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893893-2A91-A546-88DD-8739DBE025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D87194B-3493-FC44-A636-88735E6D5C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C59116-448F-F949-9782-8A2D9D3322B9}"/>
              </a:ext>
            </a:extLst>
          </p:cNvPr>
          <p:cNvSpPr>
            <a:spLocks noGrp="1"/>
          </p:cNvSpPr>
          <p:nvPr>
            <p:ph type="dt" sz="half" idx="10"/>
          </p:nvPr>
        </p:nvSpPr>
        <p:spPr/>
        <p:txBody>
          <a:bodyPr/>
          <a:lstStyle/>
          <a:p>
            <a:fld id="{7064C152-0CDE-8E4E-807C-AABEB1883E1C}" type="datetimeFigureOut">
              <a:rPr lang="en-US" smtClean="0"/>
              <a:t>5/5/20</a:t>
            </a:fld>
            <a:endParaRPr lang="en-US"/>
          </a:p>
        </p:txBody>
      </p:sp>
      <p:sp>
        <p:nvSpPr>
          <p:cNvPr id="6" name="Footer Placeholder 5">
            <a:extLst>
              <a:ext uri="{FF2B5EF4-FFF2-40B4-BE49-F238E27FC236}">
                <a16:creationId xmlns:a16="http://schemas.microsoft.com/office/drawing/2014/main" id="{D489863E-BD33-464E-A7D2-6C8C3C5B04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34291E-FAB1-3645-9EBC-6B67F4A66086}"/>
              </a:ext>
            </a:extLst>
          </p:cNvPr>
          <p:cNvSpPr>
            <a:spLocks noGrp="1"/>
          </p:cNvSpPr>
          <p:nvPr>
            <p:ph type="sldNum" sz="quarter" idx="12"/>
          </p:nvPr>
        </p:nvSpPr>
        <p:spPr/>
        <p:txBody>
          <a:bodyPr/>
          <a:lstStyle/>
          <a:p>
            <a:fld id="{0B9B489E-28AA-FE4B-9A05-BB19466A97F7}" type="slidenum">
              <a:rPr lang="en-US" smtClean="0"/>
              <a:t>‹#›</a:t>
            </a:fld>
            <a:endParaRPr lang="en-US"/>
          </a:p>
        </p:txBody>
      </p:sp>
    </p:spTree>
    <p:extLst>
      <p:ext uri="{BB962C8B-B14F-4D97-AF65-F5344CB8AC3E}">
        <p14:creationId xmlns:p14="http://schemas.microsoft.com/office/powerpoint/2010/main" val="3829781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D354B5-4C74-CC46-8C2E-09339DEBE4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6CC608B-395E-894E-A371-8F22F40478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53A96B-92CA-4144-8733-35F8045392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64C152-0CDE-8E4E-807C-AABEB1883E1C}" type="datetimeFigureOut">
              <a:rPr lang="en-US" smtClean="0"/>
              <a:t>5/5/20</a:t>
            </a:fld>
            <a:endParaRPr lang="en-US"/>
          </a:p>
        </p:txBody>
      </p:sp>
      <p:sp>
        <p:nvSpPr>
          <p:cNvPr id="5" name="Footer Placeholder 4">
            <a:extLst>
              <a:ext uri="{FF2B5EF4-FFF2-40B4-BE49-F238E27FC236}">
                <a16:creationId xmlns:a16="http://schemas.microsoft.com/office/drawing/2014/main" id="{5A64FB88-B0F8-9146-A586-70D49F1931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71BA0DA-759D-0F44-A9A3-91CAF3FDE3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9B489E-28AA-FE4B-9A05-BB19466A97F7}" type="slidenum">
              <a:rPr lang="en-US" smtClean="0"/>
              <a:t>‹#›</a:t>
            </a:fld>
            <a:endParaRPr lang="en-US"/>
          </a:p>
        </p:txBody>
      </p:sp>
    </p:spTree>
    <p:extLst>
      <p:ext uri="{BB962C8B-B14F-4D97-AF65-F5344CB8AC3E}">
        <p14:creationId xmlns:p14="http://schemas.microsoft.com/office/powerpoint/2010/main" val="3435676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2.png"/><Relationship Id="rId21" Type="http://schemas.openxmlformats.org/officeDocument/2006/relationships/image" Target="../media/image20.jpe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27.png"/><Relationship Id="rId16" Type="http://schemas.openxmlformats.org/officeDocument/2006/relationships/image" Target="../media/image15.png"/><Relationship Id="rId20" Type="http://schemas.openxmlformats.org/officeDocument/2006/relationships/image" Target="../media/image19.svg"/><Relationship Id="rId1" Type="http://schemas.openxmlformats.org/officeDocument/2006/relationships/slideLayout" Target="../slideLayouts/slideLayout4.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31.svg"/><Relationship Id="rId2"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31.svg"/><Relationship Id="rId2"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16.png"/><Relationship Id="rId7" Type="http://schemas.openxmlformats.org/officeDocument/2006/relationships/image" Target="../media/image30.png"/><Relationship Id="rId2" Type="http://schemas.openxmlformats.org/officeDocument/2006/relationships/image" Target="../media/image33.png"/><Relationship Id="rId1" Type="http://schemas.openxmlformats.org/officeDocument/2006/relationships/slideLayout" Target="../slideLayouts/slideLayout4.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17.svg"/></Relationships>
</file>

<file path=ppt/slides/_rels/slide15.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16.png"/><Relationship Id="rId7" Type="http://schemas.openxmlformats.org/officeDocument/2006/relationships/image" Target="../media/image30.png"/><Relationship Id="rId2" Type="http://schemas.openxmlformats.org/officeDocument/2006/relationships/image" Target="../media/image34.png"/><Relationship Id="rId1" Type="http://schemas.openxmlformats.org/officeDocument/2006/relationships/slideLayout" Target="../slideLayouts/slideLayout4.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17.svg"/></Relationships>
</file>

<file path=ppt/slides/_rels/slide16.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16.png"/><Relationship Id="rId7" Type="http://schemas.openxmlformats.org/officeDocument/2006/relationships/image" Target="../media/image30.png"/><Relationship Id="rId2" Type="http://schemas.openxmlformats.org/officeDocument/2006/relationships/image" Target="../media/image35.png"/><Relationship Id="rId1" Type="http://schemas.openxmlformats.org/officeDocument/2006/relationships/slideLayout" Target="../slideLayouts/slideLayout4.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17.svg"/></Relationships>
</file>

<file path=ppt/slides/_rels/slide17.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31.svg"/><Relationship Id="rId2"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16.png"/><Relationship Id="rId7" Type="http://schemas.openxmlformats.org/officeDocument/2006/relationships/image" Target="../media/image30.png"/><Relationship Id="rId2" Type="http://schemas.openxmlformats.org/officeDocument/2006/relationships/image" Target="../media/image36.png"/><Relationship Id="rId1" Type="http://schemas.openxmlformats.org/officeDocument/2006/relationships/slideLayout" Target="../slideLayouts/slideLayout4.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17.svg"/></Relationships>
</file>

<file path=ppt/slides/_rels/slide19.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16.png"/><Relationship Id="rId7" Type="http://schemas.openxmlformats.org/officeDocument/2006/relationships/image" Target="../media/image30.png"/><Relationship Id="rId2" Type="http://schemas.openxmlformats.org/officeDocument/2006/relationships/image" Target="../media/image37.png"/><Relationship Id="rId1" Type="http://schemas.openxmlformats.org/officeDocument/2006/relationships/slideLayout" Target="../slideLayouts/slideLayout4.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17.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31.svg"/><Relationship Id="rId2"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16.png"/><Relationship Id="rId7" Type="http://schemas.openxmlformats.org/officeDocument/2006/relationships/image" Target="../media/image30.png"/><Relationship Id="rId2" Type="http://schemas.openxmlformats.org/officeDocument/2006/relationships/image" Target="../media/image38.png"/><Relationship Id="rId1" Type="http://schemas.openxmlformats.org/officeDocument/2006/relationships/slideLayout" Target="../slideLayouts/slideLayout4.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17.svg"/></Relationships>
</file>

<file path=ppt/slides/_rels/slide2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16.png"/><Relationship Id="rId7" Type="http://schemas.openxmlformats.org/officeDocument/2006/relationships/image" Target="../media/image30.png"/><Relationship Id="rId2" Type="http://schemas.openxmlformats.org/officeDocument/2006/relationships/image" Target="../media/image39.png"/><Relationship Id="rId1" Type="http://schemas.openxmlformats.org/officeDocument/2006/relationships/slideLayout" Target="../slideLayouts/slideLayout4.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17.sv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2.png"/><Relationship Id="rId21" Type="http://schemas.openxmlformats.org/officeDocument/2006/relationships/image" Target="../media/image20.jpe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svg"/><Relationship Id="rId1" Type="http://schemas.openxmlformats.org/officeDocument/2006/relationships/slideLayout" Target="../slideLayouts/slideLayout4.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svg"/><Relationship Id="rId7" Type="http://schemas.openxmlformats.org/officeDocument/2006/relationships/image" Target="../media/image45.svg"/><Relationship Id="rId2" Type="http://schemas.openxmlformats.org/officeDocument/2006/relationships/image" Target="../media/image40.png"/><Relationship Id="rId1" Type="http://schemas.openxmlformats.org/officeDocument/2006/relationships/slideLayout" Target="../slideLayouts/slideLayout4.xml"/><Relationship Id="rId6" Type="http://schemas.openxmlformats.org/officeDocument/2006/relationships/image" Target="../media/image44.png"/><Relationship Id="rId11" Type="http://schemas.openxmlformats.org/officeDocument/2006/relationships/image" Target="../media/image49.svg"/><Relationship Id="rId5" Type="http://schemas.openxmlformats.org/officeDocument/2006/relationships/image" Target="../media/image43.sv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svg"/></Relationships>
</file>

<file path=ppt/slides/_rels/slide32.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svg"/><Relationship Id="rId7" Type="http://schemas.openxmlformats.org/officeDocument/2006/relationships/image" Target="../media/image47.svg"/><Relationship Id="rId2" Type="http://schemas.openxmlformats.org/officeDocument/2006/relationships/image" Target="../media/image42.png"/><Relationship Id="rId1" Type="http://schemas.openxmlformats.org/officeDocument/2006/relationships/slideLayout" Target="../slideLayouts/slideLayout4.xml"/><Relationship Id="rId6" Type="http://schemas.openxmlformats.org/officeDocument/2006/relationships/image" Target="../media/image46.png"/><Relationship Id="rId11" Type="http://schemas.openxmlformats.org/officeDocument/2006/relationships/image" Target="../media/image41.svg"/><Relationship Id="rId5" Type="http://schemas.openxmlformats.org/officeDocument/2006/relationships/image" Target="../media/image45.svg"/><Relationship Id="rId10" Type="http://schemas.openxmlformats.org/officeDocument/2006/relationships/image" Target="../media/image40.png"/><Relationship Id="rId4" Type="http://schemas.openxmlformats.org/officeDocument/2006/relationships/image" Target="../media/image44.png"/><Relationship Id="rId9" Type="http://schemas.openxmlformats.org/officeDocument/2006/relationships/image" Target="../media/image49.svg"/></Relationships>
</file>

<file path=ppt/slides/_rels/slide3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7.svg"/><Relationship Id="rId7" Type="http://schemas.openxmlformats.org/officeDocument/2006/relationships/image" Target="../media/image41.svg"/><Relationship Id="rId2" Type="http://schemas.openxmlformats.org/officeDocument/2006/relationships/image" Target="../media/image46.png"/><Relationship Id="rId1" Type="http://schemas.openxmlformats.org/officeDocument/2006/relationships/slideLayout" Target="../slideLayouts/slideLayout4.xml"/><Relationship Id="rId6" Type="http://schemas.openxmlformats.org/officeDocument/2006/relationships/image" Target="../media/image40.png"/><Relationship Id="rId11" Type="http://schemas.openxmlformats.org/officeDocument/2006/relationships/image" Target="../media/image49.svg"/><Relationship Id="rId5" Type="http://schemas.openxmlformats.org/officeDocument/2006/relationships/image" Target="../media/image43.sv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5.svg"/></Relationships>
</file>

<file path=ppt/slides/_rels/slide34.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1.svg"/><Relationship Id="rId7" Type="http://schemas.openxmlformats.org/officeDocument/2006/relationships/image" Target="../media/image45.svg"/><Relationship Id="rId2" Type="http://schemas.openxmlformats.org/officeDocument/2006/relationships/image" Target="../media/image40.png"/><Relationship Id="rId1" Type="http://schemas.openxmlformats.org/officeDocument/2006/relationships/slideLayout" Target="../slideLayouts/slideLayout4.xml"/><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42.png"/><Relationship Id="rId9" Type="http://schemas.openxmlformats.org/officeDocument/2006/relationships/image" Target="../media/image51.svg"/></Relationships>
</file>

<file path=ppt/slides/_rels/slide3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43.svg"/><Relationship Id="rId7" Type="http://schemas.openxmlformats.org/officeDocument/2006/relationships/image" Target="../media/image51.svg"/><Relationship Id="rId2" Type="http://schemas.openxmlformats.org/officeDocument/2006/relationships/image" Target="../media/image42.png"/><Relationship Id="rId1" Type="http://schemas.openxmlformats.org/officeDocument/2006/relationships/slideLayout" Target="../slideLayouts/slideLayout4.xml"/><Relationship Id="rId6" Type="http://schemas.openxmlformats.org/officeDocument/2006/relationships/image" Target="../media/image50.png"/><Relationship Id="rId5" Type="http://schemas.openxmlformats.org/officeDocument/2006/relationships/image" Target="../media/image45.svg"/><Relationship Id="rId4" Type="http://schemas.openxmlformats.org/officeDocument/2006/relationships/image" Target="../media/image44.png"/><Relationship Id="rId9" Type="http://schemas.openxmlformats.org/officeDocument/2006/relationships/image" Target="../media/image41.svg"/></Relationships>
</file>

<file path=ppt/slides/_rels/slide36.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3.svg"/><Relationship Id="rId7" Type="http://schemas.openxmlformats.org/officeDocument/2006/relationships/image" Target="../media/image50.png"/><Relationship Id="rId2" Type="http://schemas.openxmlformats.org/officeDocument/2006/relationships/image" Target="../media/image42.png"/><Relationship Id="rId1" Type="http://schemas.openxmlformats.org/officeDocument/2006/relationships/slideLayout" Target="../slideLayouts/slideLayout4.xml"/><Relationship Id="rId6" Type="http://schemas.openxmlformats.org/officeDocument/2006/relationships/image" Target="../media/image54.png"/><Relationship Id="rId5" Type="http://schemas.openxmlformats.org/officeDocument/2006/relationships/image" Target="../media/image45.svg"/><Relationship Id="rId10" Type="http://schemas.openxmlformats.org/officeDocument/2006/relationships/image" Target="../media/image41.svg"/><Relationship Id="rId4" Type="http://schemas.openxmlformats.org/officeDocument/2006/relationships/image" Target="../media/image44.png"/><Relationship Id="rId9" Type="http://schemas.openxmlformats.org/officeDocument/2006/relationships/image" Target="../media/image40.png"/></Relationships>
</file>

<file path=ppt/slides/_rels/slide37.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3.svg"/><Relationship Id="rId7" Type="http://schemas.openxmlformats.org/officeDocument/2006/relationships/image" Target="../media/image50.png"/><Relationship Id="rId2" Type="http://schemas.openxmlformats.org/officeDocument/2006/relationships/image" Target="../media/image42.png"/><Relationship Id="rId1" Type="http://schemas.openxmlformats.org/officeDocument/2006/relationships/slideLayout" Target="../slideLayouts/slideLayout4.xml"/><Relationship Id="rId6" Type="http://schemas.openxmlformats.org/officeDocument/2006/relationships/image" Target="../media/image55.png"/><Relationship Id="rId5" Type="http://schemas.openxmlformats.org/officeDocument/2006/relationships/image" Target="../media/image45.svg"/><Relationship Id="rId10" Type="http://schemas.openxmlformats.org/officeDocument/2006/relationships/image" Target="../media/image41.svg"/><Relationship Id="rId4" Type="http://schemas.openxmlformats.org/officeDocument/2006/relationships/image" Target="../media/image44.png"/><Relationship Id="rId9" Type="http://schemas.openxmlformats.org/officeDocument/2006/relationships/image" Target="../media/image4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2.png"/><Relationship Id="rId21" Type="http://schemas.openxmlformats.org/officeDocument/2006/relationships/image" Target="../media/image20.jpe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21.png"/><Relationship Id="rId16" Type="http://schemas.openxmlformats.org/officeDocument/2006/relationships/image" Target="../media/image15.png"/><Relationship Id="rId20" Type="http://schemas.openxmlformats.org/officeDocument/2006/relationships/image" Target="../media/image19.svg"/><Relationship Id="rId1" Type="http://schemas.openxmlformats.org/officeDocument/2006/relationships/slideLayout" Target="../slideLayouts/slideLayout4.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4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3" Type="http://schemas.openxmlformats.org/officeDocument/2006/relationships/image" Target="../media/image71.png"/><Relationship Id="rId18" Type="http://schemas.openxmlformats.org/officeDocument/2006/relationships/image" Target="../media/image18.png"/><Relationship Id="rId26" Type="http://schemas.openxmlformats.org/officeDocument/2006/relationships/image" Target="../media/image40.png"/><Relationship Id="rId39" Type="http://schemas.openxmlformats.org/officeDocument/2006/relationships/image" Target="../media/image75.svg"/><Relationship Id="rId21" Type="http://schemas.openxmlformats.org/officeDocument/2006/relationships/image" Target="../media/image28.png"/><Relationship Id="rId34" Type="http://schemas.openxmlformats.org/officeDocument/2006/relationships/image" Target="../media/image56.png"/><Relationship Id="rId7" Type="http://schemas.openxmlformats.org/officeDocument/2006/relationships/image" Target="../media/image65.png"/><Relationship Id="rId2" Type="http://schemas.openxmlformats.org/officeDocument/2006/relationships/image" Target="../media/image60.png"/><Relationship Id="rId16" Type="http://schemas.openxmlformats.org/officeDocument/2006/relationships/image" Target="../media/image16.png"/><Relationship Id="rId20" Type="http://schemas.openxmlformats.org/officeDocument/2006/relationships/image" Target="../media/image20.jpeg"/><Relationship Id="rId29" Type="http://schemas.openxmlformats.org/officeDocument/2006/relationships/image" Target="../media/image43.svg"/><Relationship Id="rId41" Type="http://schemas.openxmlformats.org/officeDocument/2006/relationships/image" Target="../media/image77.svg"/><Relationship Id="rId1" Type="http://schemas.openxmlformats.org/officeDocument/2006/relationships/slideLayout" Target="../slideLayouts/slideLayout2.xml"/><Relationship Id="rId6" Type="http://schemas.openxmlformats.org/officeDocument/2006/relationships/image" Target="../media/image64.png"/><Relationship Id="rId11" Type="http://schemas.openxmlformats.org/officeDocument/2006/relationships/image" Target="../media/image69.png"/><Relationship Id="rId24" Type="http://schemas.openxmlformats.org/officeDocument/2006/relationships/image" Target="../media/image31.svg"/><Relationship Id="rId32" Type="http://schemas.openxmlformats.org/officeDocument/2006/relationships/image" Target="../media/image46.png"/><Relationship Id="rId37" Type="http://schemas.openxmlformats.org/officeDocument/2006/relationships/image" Target="../media/image59.svg"/><Relationship Id="rId40" Type="http://schemas.openxmlformats.org/officeDocument/2006/relationships/image" Target="../media/image76.png"/><Relationship Id="rId5" Type="http://schemas.openxmlformats.org/officeDocument/2006/relationships/image" Target="../media/image63.png"/><Relationship Id="rId15" Type="http://schemas.openxmlformats.org/officeDocument/2006/relationships/image" Target="../media/image73.png"/><Relationship Id="rId23" Type="http://schemas.openxmlformats.org/officeDocument/2006/relationships/image" Target="../media/image30.png"/><Relationship Id="rId28" Type="http://schemas.openxmlformats.org/officeDocument/2006/relationships/image" Target="../media/image42.png"/><Relationship Id="rId36" Type="http://schemas.openxmlformats.org/officeDocument/2006/relationships/image" Target="../media/image58.png"/><Relationship Id="rId10" Type="http://schemas.openxmlformats.org/officeDocument/2006/relationships/image" Target="../media/image68.png"/><Relationship Id="rId19" Type="http://schemas.openxmlformats.org/officeDocument/2006/relationships/image" Target="../media/image19.svg"/><Relationship Id="rId31" Type="http://schemas.openxmlformats.org/officeDocument/2006/relationships/image" Target="../media/image45.svg"/><Relationship Id="rId4" Type="http://schemas.openxmlformats.org/officeDocument/2006/relationships/image" Target="../media/image62.png"/><Relationship Id="rId9" Type="http://schemas.openxmlformats.org/officeDocument/2006/relationships/image" Target="../media/image67.png"/><Relationship Id="rId14" Type="http://schemas.openxmlformats.org/officeDocument/2006/relationships/image" Target="../media/image72.png"/><Relationship Id="rId22" Type="http://schemas.openxmlformats.org/officeDocument/2006/relationships/image" Target="../media/image29.svg"/><Relationship Id="rId27" Type="http://schemas.openxmlformats.org/officeDocument/2006/relationships/image" Target="../media/image41.svg"/><Relationship Id="rId30" Type="http://schemas.openxmlformats.org/officeDocument/2006/relationships/image" Target="../media/image44.png"/><Relationship Id="rId35" Type="http://schemas.openxmlformats.org/officeDocument/2006/relationships/image" Target="../media/image57.svg"/><Relationship Id="rId8" Type="http://schemas.openxmlformats.org/officeDocument/2006/relationships/image" Target="../media/image66.png"/><Relationship Id="rId3" Type="http://schemas.openxmlformats.org/officeDocument/2006/relationships/image" Target="../media/image61.png"/><Relationship Id="rId12" Type="http://schemas.openxmlformats.org/officeDocument/2006/relationships/image" Target="../media/image70.png"/><Relationship Id="rId17" Type="http://schemas.openxmlformats.org/officeDocument/2006/relationships/image" Target="../media/image17.svg"/><Relationship Id="rId25" Type="http://schemas.openxmlformats.org/officeDocument/2006/relationships/image" Target="../media/image33.jpeg"/><Relationship Id="rId33" Type="http://schemas.openxmlformats.org/officeDocument/2006/relationships/image" Target="../media/image47.svg"/><Relationship Id="rId38" Type="http://schemas.openxmlformats.org/officeDocument/2006/relationships/image" Target="../media/image74.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2.png"/><Relationship Id="rId21" Type="http://schemas.openxmlformats.org/officeDocument/2006/relationships/image" Target="../media/image20.jpe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22.png"/><Relationship Id="rId16" Type="http://schemas.openxmlformats.org/officeDocument/2006/relationships/image" Target="../media/image15.png"/><Relationship Id="rId20" Type="http://schemas.openxmlformats.org/officeDocument/2006/relationships/image" Target="../media/image19.svg"/><Relationship Id="rId1" Type="http://schemas.openxmlformats.org/officeDocument/2006/relationships/slideLayout" Target="../slideLayouts/slideLayout4.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2.png"/><Relationship Id="rId21" Type="http://schemas.openxmlformats.org/officeDocument/2006/relationships/image" Target="../media/image20.jpe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23.png"/><Relationship Id="rId16" Type="http://schemas.openxmlformats.org/officeDocument/2006/relationships/image" Target="../media/image15.png"/><Relationship Id="rId20" Type="http://schemas.openxmlformats.org/officeDocument/2006/relationships/image" Target="../media/image19.svg"/><Relationship Id="rId1" Type="http://schemas.openxmlformats.org/officeDocument/2006/relationships/slideLayout" Target="../slideLayouts/slideLayout4.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2.png"/><Relationship Id="rId21" Type="http://schemas.openxmlformats.org/officeDocument/2006/relationships/image" Target="../media/image20.jpe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24.png"/><Relationship Id="rId16" Type="http://schemas.openxmlformats.org/officeDocument/2006/relationships/image" Target="../media/image15.png"/><Relationship Id="rId20" Type="http://schemas.openxmlformats.org/officeDocument/2006/relationships/image" Target="../media/image19.svg"/><Relationship Id="rId1" Type="http://schemas.openxmlformats.org/officeDocument/2006/relationships/slideLayout" Target="../slideLayouts/slideLayout4.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2.png"/><Relationship Id="rId21" Type="http://schemas.openxmlformats.org/officeDocument/2006/relationships/image" Target="../media/image20.jpe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25.png"/><Relationship Id="rId16" Type="http://schemas.openxmlformats.org/officeDocument/2006/relationships/image" Target="../media/image15.png"/><Relationship Id="rId20" Type="http://schemas.openxmlformats.org/officeDocument/2006/relationships/image" Target="../media/image19.svg"/><Relationship Id="rId1" Type="http://schemas.openxmlformats.org/officeDocument/2006/relationships/slideLayout" Target="../slideLayouts/slideLayout4.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2.png"/><Relationship Id="rId21" Type="http://schemas.openxmlformats.org/officeDocument/2006/relationships/image" Target="../media/image20.jpe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26.png"/><Relationship Id="rId16" Type="http://schemas.openxmlformats.org/officeDocument/2006/relationships/image" Target="../media/image15.png"/><Relationship Id="rId20" Type="http://schemas.openxmlformats.org/officeDocument/2006/relationships/image" Target="../media/image19.svg"/><Relationship Id="rId1" Type="http://schemas.openxmlformats.org/officeDocument/2006/relationships/slideLayout" Target="../slideLayouts/slideLayout4.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4FBA7-F0E3-B245-ADA8-5C7E150BBAD0}"/>
              </a:ext>
            </a:extLst>
          </p:cNvPr>
          <p:cNvSpPr>
            <a:spLocks noGrp="1"/>
          </p:cNvSpPr>
          <p:nvPr>
            <p:ph type="ctrTitle"/>
          </p:nvPr>
        </p:nvSpPr>
        <p:spPr/>
        <p:txBody>
          <a:bodyPr/>
          <a:lstStyle/>
          <a:p>
            <a:r>
              <a:rPr lang="en-US" dirty="0"/>
              <a:t>Lecture 40 – final exam review</a:t>
            </a:r>
          </a:p>
        </p:txBody>
      </p:sp>
      <p:sp>
        <p:nvSpPr>
          <p:cNvPr id="3" name="Subtitle 2">
            <a:extLst>
              <a:ext uri="{FF2B5EF4-FFF2-40B4-BE49-F238E27FC236}">
                <a16:creationId xmlns:a16="http://schemas.microsoft.com/office/drawing/2014/main" id="{282BAE0B-0031-A741-97E6-F29B8A8DC030}"/>
              </a:ext>
            </a:extLst>
          </p:cNvPr>
          <p:cNvSpPr>
            <a:spLocks noGrp="1"/>
          </p:cNvSpPr>
          <p:nvPr>
            <p:ph type="subTitle" idx="1"/>
          </p:nvPr>
        </p:nvSpPr>
        <p:spPr/>
        <p:txBody>
          <a:bodyPr/>
          <a:lstStyle/>
          <a:p>
            <a:r>
              <a:rPr lang="en-US" dirty="0"/>
              <a:t>Mark Hasegawa-Johnson</a:t>
            </a:r>
          </a:p>
          <a:p>
            <a:r>
              <a:rPr lang="en-US" dirty="0"/>
              <a:t>5/6/2020</a:t>
            </a:r>
          </a:p>
        </p:txBody>
      </p:sp>
    </p:spTree>
    <p:extLst>
      <p:ext uri="{BB962C8B-B14F-4D97-AF65-F5344CB8AC3E}">
        <p14:creationId xmlns:p14="http://schemas.microsoft.com/office/powerpoint/2010/main" val="696887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C324F-118F-364B-862C-F25F4C50AB07}"/>
              </a:ext>
            </a:extLst>
          </p:cNvPr>
          <p:cNvSpPr>
            <a:spLocks noGrp="1"/>
          </p:cNvSpPr>
          <p:nvPr>
            <p:ph type="title"/>
          </p:nvPr>
        </p:nvSpPr>
        <p:spPr/>
        <p:txBody>
          <a:bodyPr/>
          <a:lstStyle/>
          <a:p>
            <a:r>
              <a:rPr lang="en-US" dirty="0"/>
              <a:t>Practice Exam, question 23 </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192F983-55E9-F542-A936-4D765CC83580}"/>
                  </a:ext>
                </a:extLst>
              </p:cNvPr>
              <p:cNvSpPr>
                <a:spLocks noGrp="1"/>
              </p:cNvSpPr>
              <p:nvPr>
                <p:ph sz="half" idx="1"/>
              </p:nvPr>
            </p:nvSpPr>
            <p:spPr>
              <a:xfrm>
                <a:off x="5918414" y="1447796"/>
                <a:ext cx="5587781" cy="5281617"/>
              </a:xfrm>
            </p:spPr>
            <p:txBody>
              <a:bodyPr>
                <a:normAutofit fontScale="85000" lnSpcReduction="10000"/>
              </a:bodyPr>
              <a:lstStyle/>
              <a:p>
                <a:pPr marL="0" indent="0">
                  <a:lnSpc>
                    <a:spcPct val="120000"/>
                  </a:lnSpc>
                  <a:spcBef>
                    <a:spcPts val="0"/>
                  </a:spcBef>
                  <a:buNone/>
                </a:pPr>
                <a:r>
                  <a:rPr lang="en-US" dirty="0"/>
                  <a:t>(b) What is </a:t>
                </a:r>
                <a14:m>
                  <m:oMath xmlns:m="http://schemas.openxmlformats.org/officeDocument/2006/math">
                    <m:f>
                      <m:fPr>
                        <m:ctrlPr>
                          <a:rPr lang="en-US" b="0" i="1" smtClean="0">
                            <a:latin typeface="Cambria Math" panose="02040503050406030204" pitchFamily="18" charset="0"/>
                          </a:rPr>
                        </m:ctrlPr>
                      </m:fPr>
                      <m:num>
                        <m:r>
                          <a:rPr lang="en-US" i="1">
                            <a:latin typeface="Cambria Math" panose="02040503050406030204" pitchFamily="18" charset="0"/>
                          </a:rPr>
                          <m:t>𝑑</m:t>
                        </m:r>
                        <m:sSubSup>
                          <m:sSubSupPr>
                            <m:ctrlPr>
                              <a:rPr lang="en-US" i="1" dirty="0">
                                <a:latin typeface="Cambria Math" panose="02040503050406030204" pitchFamily="18" charset="0"/>
                              </a:rPr>
                            </m:ctrlPr>
                          </m:sSubSupPr>
                          <m:e>
                            <m:r>
                              <a:rPr lang="en-US" i="1" dirty="0">
                                <a:latin typeface="Cambria Math" panose="02040503050406030204" pitchFamily="18" charset="0"/>
                              </a:rPr>
                              <m:t>𝑦</m:t>
                            </m:r>
                          </m:e>
                          <m:sub>
                            <m:r>
                              <a:rPr lang="en-US" b="0" i="1" dirty="0" smtClean="0">
                                <a:latin typeface="Cambria Math" panose="02040503050406030204" pitchFamily="18" charset="0"/>
                              </a:rPr>
                              <m:t>2</m:t>
                            </m:r>
                          </m:sub>
                          <m:sup>
                            <m:r>
                              <a:rPr lang="en-US" i="1" dirty="0">
                                <a:latin typeface="Cambria Math" panose="02040503050406030204" pitchFamily="18" charset="0"/>
                              </a:rPr>
                              <m:t>∗</m:t>
                            </m:r>
                          </m:sup>
                        </m:sSubSup>
                      </m:num>
                      <m:den>
                        <m:r>
                          <a:rPr lang="en-US" b="0" i="1" smtClean="0">
                            <a:latin typeface="Cambria Math" panose="02040503050406030204" pitchFamily="18" charset="0"/>
                          </a:rPr>
                          <m:t>𝑑</m:t>
                        </m:r>
                        <m:sSub>
                          <m:sSubPr>
                            <m:ctrlPr>
                              <a:rPr lang="en-US" i="1" dirty="0">
                                <a:latin typeface="Cambria Math" panose="02040503050406030204" pitchFamily="18" charset="0"/>
                              </a:rPr>
                            </m:ctrlPr>
                          </m:sSubPr>
                          <m:e>
                            <m:r>
                              <a:rPr lang="en-US" i="1" dirty="0">
                                <a:latin typeface="Cambria Math" panose="02040503050406030204" pitchFamily="18" charset="0"/>
                              </a:rPr>
                              <m:t>𝑤</m:t>
                            </m:r>
                          </m:e>
                          <m:sub>
                            <m:r>
                              <a:rPr lang="en-US" b="0" i="1" dirty="0" smtClean="0">
                                <a:latin typeface="Cambria Math" panose="02040503050406030204" pitchFamily="18" charset="0"/>
                              </a:rPr>
                              <m:t>21</m:t>
                            </m:r>
                          </m:sub>
                        </m:sSub>
                      </m:den>
                    </m:f>
                  </m:oMath>
                </a14:m>
                <a:r>
                  <a:rPr lang="en-US" dirty="0"/>
                  <a:t> ?  </a:t>
                </a:r>
              </a:p>
              <a:p>
                <a:pPr marL="0" indent="0">
                  <a:lnSpc>
                    <a:spcPct val="120000"/>
                  </a:lnSpc>
                  <a:spcBef>
                    <a:spcPts val="0"/>
                  </a:spcBef>
                  <a:buNone/>
                </a:pPr>
                <a:r>
                  <a:rPr lang="en-US" dirty="0"/>
                  <a:t>Putting it all back together again:</a:t>
                </a:r>
              </a:p>
              <a:p>
                <a:pPr marL="0" indent="0">
                  <a:lnSpc>
                    <a:spcPct val="120000"/>
                  </a:lnSpc>
                  <a:spcBef>
                    <a:spcPts val="0"/>
                  </a:spcBef>
                  <a:buNone/>
                </a:pPr>
                <a14:m>
                  <m:oMathPara xmlns:m="http://schemas.openxmlformats.org/officeDocument/2006/math">
                    <m:oMathParaPr>
                      <m:jc m:val="centerGroup"/>
                    </m:oMathParaPr>
                    <m:oMath xmlns:m="http://schemas.openxmlformats.org/officeDocument/2006/math">
                      <m:f>
                        <m:fPr>
                          <m:ctrlPr>
                            <a:rPr lang="en-US" i="1" dirty="0" smtClean="0">
                              <a:solidFill>
                                <a:schemeClr val="tx1"/>
                              </a:solidFill>
                              <a:latin typeface="Cambria Math" panose="02040503050406030204" pitchFamily="18" charset="0"/>
                            </a:rPr>
                          </m:ctrlPr>
                        </m:fPr>
                        <m:num>
                          <m:r>
                            <a:rPr lang="en-US" b="0" i="1" dirty="0" smtClean="0">
                              <a:solidFill>
                                <a:schemeClr val="tx1"/>
                              </a:solidFill>
                              <a:latin typeface="Cambria Math" panose="02040503050406030204" pitchFamily="18" charset="0"/>
                            </a:rPr>
                            <m:t>𝑑</m:t>
                          </m:r>
                          <m:sSubSup>
                            <m:sSubSupPr>
                              <m:ctrlPr>
                                <a:rPr lang="en-US" i="1" dirty="0">
                                  <a:latin typeface="Cambria Math" panose="02040503050406030204" pitchFamily="18" charset="0"/>
                                </a:rPr>
                              </m:ctrlPr>
                            </m:sSubSupPr>
                            <m:e>
                              <m:r>
                                <a:rPr lang="en-US" i="1" dirty="0">
                                  <a:latin typeface="Cambria Math" panose="02040503050406030204" pitchFamily="18" charset="0"/>
                                </a:rPr>
                                <m:t>𝑦</m:t>
                              </m:r>
                            </m:e>
                            <m:sub>
                              <m:r>
                                <a:rPr lang="en-US" i="1" dirty="0">
                                  <a:latin typeface="Cambria Math" panose="02040503050406030204" pitchFamily="18" charset="0"/>
                                </a:rPr>
                                <m:t>2</m:t>
                              </m:r>
                            </m:sub>
                            <m:sup>
                              <m:r>
                                <a:rPr lang="en-US" i="1" dirty="0">
                                  <a:latin typeface="Cambria Math" panose="02040503050406030204" pitchFamily="18" charset="0"/>
                                </a:rPr>
                                <m:t>∗</m:t>
                              </m:r>
                            </m:sup>
                          </m:sSubSup>
                        </m:num>
                        <m:den>
                          <m:r>
                            <a:rPr lang="en-US" b="0" i="1" dirty="0" smtClean="0">
                              <a:solidFill>
                                <a:schemeClr val="tx1"/>
                              </a:solidFill>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b="0" i="1" smtClean="0">
                                  <a:latin typeface="Cambria Math" panose="02040503050406030204" pitchFamily="18" charset="0"/>
                                </a:rPr>
                                <m:t>21</m:t>
                              </m:r>
                            </m:sub>
                          </m:sSub>
                        </m:den>
                      </m:f>
                      <m:r>
                        <a:rPr lang="en-US" b="0" i="1" dirty="0" smtClean="0">
                          <a:solidFill>
                            <a:schemeClr val="tx1"/>
                          </a:solidFill>
                          <a:latin typeface="Cambria Math" panose="02040503050406030204" pitchFamily="18" charset="0"/>
                        </a:rPr>
                        <m:t>=</m:t>
                      </m:r>
                      <m:d>
                        <m:dPr>
                          <m:ctrlPr>
                            <a:rPr lang="en-US" b="0" i="1" dirty="0" smtClean="0">
                              <a:solidFill>
                                <a:schemeClr val="tx1"/>
                              </a:solidFill>
                              <a:latin typeface="Cambria Math" panose="02040503050406030204" pitchFamily="18" charset="0"/>
                            </a:rPr>
                          </m:ctrlPr>
                        </m:dPr>
                        <m:e>
                          <m:f>
                            <m:fPr>
                              <m:ctrlPr>
                                <a:rPr lang="en-US" i="1" dirty="0">
                                  <a:latin typeface="Cambria Math" panose="02040503050406030204" pitchFamily="18" charset="0"/>
                                </a:rPr>
                              </m:ctrlPr>
                            </m:fPr>
                            <m:num>
                              <m:r>
                                <a:rPr lang="en-US" b="0" i="0" dirty="0" smtClean="0">
                                  <a:latin typeface="Cambria Math" panose="02040503050406030204" pitchFamily="18" charset="0"/>
                                </a:rPr>
                                <m:t>1</m:t>
                              </m:r>
                            </m:num>
                            <m:den>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3</m:t>
                                  </m:r>
                                </m:sup>
                                <m:e>
                                  <m:r>
                                    <m:rPr>
                                      <m:sty m:val="p"/>
                                    </m:rPr>
                                    <a:rPr lang="en-US">
                                      <a:latin typeface="Cambria Math" panose="02040503050406030204" pitchFamily="18" charset="0"/>
                                    </a:rPr>
                                    <m:t>exp</m:t>
                                  </m:r>
                                  <m:d>
                                    <m:dPr>
                                      <m:ctrlPr>
                                        <a:rPr lang="en-US" i="1">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𝑓</m:t>
                                          </m:r>
                                        </m:e>
                                        <m:sub>
                                          <m:r>
                                            <a:rPr lang="en-US" i="1">
                                              <a:latin typeface="Cambria Math" panose="02040503050406030204" pitchFamily="18" charset="0"/>
                                            </a:rPr>
                                            <m:t>𝑖</m:t>
                                          </m:r>
                                        </m:sub>
                                      </m:sSub>
                                    </m:e>
                                  </m:d>
                                </m:e>
                              </m:nary>
                            </m:den>
                          </m:f>
                        </m:e>
                      </m:d>
                      <m:r>
                        <m:rPr>
                          <m:sty m:val="p"/>
                        </m:rPr>
                        <a:rPr lang="en-US" sz="3000">
                          <a:latin typeface="Cambria Math" panose="02040503050406030204" pitchFamily="18" charset="0"/>
                        </a:rPr>
                        <m:t>exp</m:t>
                      </m:r>
                      <m:d>
                        <m:dPr>
                          <m:ctrlPr>
                            <a:rPr lang="en-US" sz="3000" i="1">
                              <a:latin typeface="Cambria Math" panose="02040503050406030204" pitchFamily="18" charset="0"/>
                            </a:rPr>
                          </m:ctrlPr>
                        </m:dPr>
                        <m:e>
                          <m:sSub>
                            <m:sSubPr>
                              <m:ctrlPr>
                                <a:rPr lang="en-US" sz="3000" i="1">
                                  <a:latin typeface="Cambria Math" panose="02040503050406030204" pitchFamily="18" charset="0"/>
                                </a:rPr>
                              </m:ctrlPr>
                            </m:sSubPr>
                            <m:e>
                              <m:r>
                                <a:rPr lang="en-US" sz="3000" b="0" i="1" smtClean="0">
                                  <a:latin typeface="Cambria Math" panose="02040503050406030204" pitchFamily="18" charset="0"/>
                                </a:rPr>
                                <m:t>𝑓</m:t>
                              </m:r>
                            </m:e>
                            <m:sub>
                              <m:r>
                                <a:rPr lang="en-US" sz="3000" i="1">
                                  <a:latin typeface="Cambria Math" panose="02040503050406030204" pitchFamily="18" charset="0"/>
                                </a:rPr>
                                <m:t>2</m:t>
                              </m:r>
                            </m:sub>
                          </m:sSub>
                        </m:e>
                      </m:d>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1</m:t>
                          </m:r>
                        </m:sub>
                      </m:sSub>
                      <m:r>
                        <a:rPr lang="en-US" b="0" i="1" smtClean="0">
                          <a:latin typeface="Cambria Math" panose="02040503050406030204" pitchFamily="18" charset="0"/>
                        </a:rPr>
                        <m:t>−</m:t>
                      </m:r>
                      <m:d>
                        <m:dPr>
                          <m:ctrlPr>
                            <a:rPr lang="en-US" i="1" dirty="0">
                              <a:latin typeface="Cambria Math" panose="02040503050406030204" pitchFamily="18" charset="0"/>
                            </a:rPr>
                          </m:ctrlPr>
                        </m:dPr>
                        <m:e>
                          <m:f>
                            <m:fPr>
                              <m:ctrlPr>
                                <a:rPr lang="en-US" i="1" dirty="0">
                                  <a:latin typeface="Cambria Math" panose="02040503050406030204" pitchFamily="18" charset="0"/>
                                </a:rPr>
                              </m:ctrlPr>
                            </m:fPr>
                            <m:num>
                              <m:r>
                                <m:rPr>
                                  <m:sty m:val="p"/>
                                </m:rPr>
                                <a:rPr lang="en-US">
                                  <a:latin typeface="Cambria Math" panose="02040503050406030204" pitchFamily="18" charset="0"/>
                                </a:rPr>
                                <m:t>exp</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𝑓</m:t>
                                      </m:r>
                                    </m:e>
                                    <m:sub>
                                      <m:r>
                                        <a:rPr lang="en-US" i="1">
                                          <a:latin typeface="Cambria Math" panose="02040503050406030204" pitchFamily="18" charset="0"/>
                                        </a:rPr>
                                        <m:t>2</m:t>
                                      </m:r>
                                    </m:sub>
                                  </m:sSub>
                                </m:e>
                              </m:d>
                            </m:num>
                            <m:den>
                              <m:sSup>
                                <m:sSupPr>
                                  <m:ctrlPr>
                                    <a:rPr lang="en-US" i="1" dirty="0" smtClean="0">
                                      <a:latin typeface="Cambria Math" panose="02040503050406030204" pitchFamily="18" charset="0"/>
                                    </a:rPr>
                                  </m:ctrlPr>
                                </m:sSupPr>
                                <m:e>
                                  <m:d>
                                    <m:dPr>
                                      <m:ctrlPr>
                                        <a:rPr lang="en-US" b="0" i="1" dirty="0" smtClean="0">
                                          <a:latin typeface="Cambria Math" panose="02040503050406030204" pitchFamily="18" charset="0"/>
                                        </a:rPr>
                                      </m:ctrlPr>
                                    </m:dPr>
                                    <m:e>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3</m:t>
                                          </m:r>
                                        </m:sup>
                                        <m:e>
                                          <m:r>
                                            <m:rPr>
                                              <m:sty m:val="p"/>
                                            </m:rPr>
                                            <a:rPr lang="en-US">
                                              <a:latin typeface="Cambria Math" panose="02040503050406030204" pitchFamily="18" charset="0"/>
                                            </a:rPr>
                                            <m:t>exp</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𝑓</m:t>
                                                  </m:r>
                                                </m:e>
                                                <m:sub>
                                                  <m:r>
                                                    <a:rPr lang="en-US" i="1">
                                                      <a:latin typeface="Cambria Math" panose="02040503050406030204" pitchFamily="18" charset="0"/>
                                                    </a:rPr>
                                                    <m:t>𝑖</m:t>
                                                  </m:r>
                                                </m:sub>
                                              </m:sSub>
                                            </m:e>
                                          </m:d>
                                        </m:e>
                                      </m:nary>
                                    </m:e>
                                  </m:d>
                                </m:e>
                                <m:sup>
                                  <m:r>
                                    <a:rPr lang="en-US" b="0" i="1" dirty="0" smtClean="0">
                                      <a:latin typeface="Cambria Math" panose="02040503050406030204" pitchFamily="18" charset="0"/>
                                    </a:rPr>
                                    <m:t>2</m:t>
                                  </m:r>
                                </m:sup>
                              </m:sSup>
                            </m:den>
                          </m:f>
                        </m:e>
                      </m:d>
                      <m:r>
                        <m:rPr>
                          <m:sty m:val="p"/>
                        </m:rPr>
                        <a:rPr lang="en-US" sz="3000">
                          <a:latin typeface="Cambria Math" panose="02040503050406030204" pitchFamily="18" charset="0"/>
                        </a:rPr>
                        <m:t>exp</m:t>
                      </m:r>
                      <m:d>
                        <m:dPr>
                          <m:ctrlPr>
                            <a:rPr lang="en-US" sz="3000" i="1">
                              <a:latin typeface="Cambria Math" panose="02040503050406030204" pitchFamily="18" charset="0"/>
                            </a:rPr>
                          </m:ctrlPr>
                        </m:dPr>
                        <m:e>
                          <m:sSub>
                            <m:sSubPr>
                              <m:ctrlPr>
                                <a:rPr lang="en-US" sz="3000" i="1">
                                  <a:latin typeface="Cambria Math" panose="02040503050406030204" pitchFamily="18" charset="0"/>
                                </a:rPr>
                              </m:ctrlPr>
                            </m:sSubPr>
                            <m:e>
                              <m:r>
                                <a:rPr lang="en-US" sz="3000" b="0" i="1" smtClean="0">
                                  <a:latin typeface="Cambria Math" panose="02040503050406030204" pitchFamily="18" charset="0"/>
                                </a:rPr>
                                <m:t>𝑓</m:t>
                              </m:r>
                            </m:e>
                            <m:sub>
                              <m:r>
                                <a:rPr lang="en-US" sz="3000" i="1">
                                  <a:latin typeface="Cambria Math" panose="02040503050406030204" pitchFamily="18" charset="0"/>
                                </a:rPr>
                                <m:t>2</m:t>
                              </m:r>
                            </m:sub>
                          </m:sSub>
                        </m:e>
                      </m:d>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1</m:t>
                          </m:r>
                        </m:sub>
                      </m:sSub>
                    </m:oMath>
                  </m:oMathPara>
                </a14:m>
                <a:endParaRPr lang="en-US" dirty="0"/>
              </a:p>
              <a:p>
                <a:pPr marL="0" indent="0">
                  <a:lnSpc>
                    <a:spcPct val="120000"/>
                  </a:lnSpc>
                  <a:spcBef>
                    <a:spcPts val="0"/>
                  </a:spcBef>
                  <a:buNone/>
                </a:pPr>
                <a14:m>
                  <m:oMathPara xmlns:m="http://schemas.openxmlformats.org/officeDocument/2006/math">
                    <m:oMathParaPr>
                      <m:jc m:val="centerGroup"/>
                    </m:oMathParaPr>
                    <m:oMath xmlns:m="http://schemas.openxmlformats.org/officeDocument/2006/math">
                      <m:f>
                        <m:fPr>
                          <m:ctrlPr>
                            <a:rPr lang="en-US" i="1" dirty="0">
                              <a:latin typeface="Cambria Math" panose="02040503050406030204" pitchFamily="18" charset="0"/>
                            </a:rPr>
                          </m:ctrlPr>
                        </m:fPr>
                        <m:num>
                          <m:r>
                            <a:rPr lang="en-US" i="1" dirty="0">
                              <a:latin typeface="Cambria Math" panose="02040503050406030204" pitchFamily="18" charset="0"/>
                            </a:rPr>
                            <m:t>𝑑</m:t>
                          </m:r>
                          <m:sSubSup>
                            <m:sSubSupPr>
                              <m:ctrlPr>
                                <a:rPr lang="en-US" i="1" dirty="0">
                                  <a:latin typeface="Cambria Math" panose="02040503050406030204" pitchFamily="18" charset="0"/>
                                </a:rPr>
                              </m:ctrlPr>
                            </m:sSubSupPr>
                            <m:e>
                              <m:r>
                                <a:rPr lang="en-US" i="1" dirty="0">
                                  <a:latin typeface="Cambria Math" panose="02040503050406030204" pitchFamily="18" charset="0"/>
                                </a:rPr>
                                <m:t>𝑦</m:t>
                              </m:r>
                            </m:e>
                            <m:sub>
                              <m:r>
                                <a:rPr lang="en-US" i="1" dirty="0">
                                  <a:latin typeface="Cambria Math" panose="02040503050406030204" pitchFamily="18" charset="0"/>
                                </a:rPr>
                                <m:t>2</m:t>
                              </m:r>
                            </m:sub>
                            <m:sup>
                              <m:r>
                                <a:rPr lang="en-US" i="1" dirty="0">
                                  <a:latin typeface="Cambria Math" panose="02040503050406030204" pitchFamily="18" charset="0"/>
                                </a:rPr>
                                <m:t>∗</m:t>
                              </m:r>
                            </m:sup>
                          </m:sSubSup>
                        </m:num>
                        <m:den>
                          <m:r>
                            <a:rPr lang="en-US" i="1" dirty="0">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21</m:t>
                              </m:r>
                            </m:sub>
                          </m:sSub>
                        </m:den>
                      </m:f>
                      <m:r>
                        <a:rPr lang="en-US" b="0" i="1" smtClean="0">
                          <a:solidFill>
                            <a:schemeClr val="tx1"/>
                          </a:solidFill>
                          <a:latin typeface="Cambria Math" panose="02040503050406030204" pitchFamily="18" charset="0"/>
                        </a:rPr>
                        <m:t>=</m:t>
                      </m:r>
                      <m:sSubSup>
                        <m:sSubSupPr>
                          <m:ctrlPr>
                            <a:rPr lang="en-US" i="1" dirty="0">
                              <a:latin typeface="Cambria Math" panose="02040503050406030204" pitchFamily="18" charset="0"/>
                            </a:rPr>
                          </m:ctrlPr>
                        </m:sSubSupPr>
                        <m:e>
                          <m:r>
                            <a:rPr lang="en-US" i="1" dirty="0">
                              <a:latin typeface="Cambria Math" panose="02040503050406030204" pitchFamily="18" charset="0"/>
                            </a:rPr>
                            <m:t>𝑦</m:t>
                          </m:r>
                        </m:e>
                        <m:sub>
                          <m:r>
                            <a:rPr lang="en-US" i="1" dirty="0">
                              <a:latin typeface="Cambria Math" panose="02040503050406030204" pitchFamily="18" charset="0"/>
                            </a:rPr>
                            <m:t>2</m:t>
                          </m:r>
                        </m:sub>
                        <m:sup>
                          <m:r>
                            <a:rPr lang="en-US" i="1" dirty="0">
                              <a:latin typeface="Cambria Math" panose="02040503050406030204" pitchFamily="18" charset="0"/>
                            </a:rPr>
                            <m:t>∗</m:t>
                          </m:r>
                        </m:sup>
                      </m:sSubSup>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1</m:t>
                          </m:r>
                        </m:sub>
                      </m:sSub>
                      <m:r>
                        <a:rPr lang="en-US" b="0" i="1" smtClean="0">
                          <a:latin typeface="Cambria Math" panose="02040503050406030204" pitchFamily="18" charset="0"/>
                        </a:rPr>
                        <m:t>−</m:t>
                      </m:r>
                      <m:sSup>
                        <m:sSupPr>
                          <m:ctrlPr>
                            <a:rPr lang="en-US" i="1" dirty="0">
                              <a:latin typeface="Cambria Math" panose="02040503050406030204" pitchFamily="18" charset="0"/>
                            </a:rPr>
                          </m:ctrlPr>
                        </m:sSupPr>
                        <m:e>
                          <m:d>
                            <m:dPr>
                              <m:ctrlPr>
                                <a:rPr lang="en-US" i="1" dirty="0">
                                  <a:latin typeface="Cambria Math" panose="02040503050406030204" pitchFamily="18" charset="0"/>
                                </a:rPr>
                              </m:ctrlPr>
                            </m:dPr>
                            <m:e>
                              <m:sSubSup>
                                <m:sSubSupPr>
                                  <m:ctrlPr>
                                    <a:rPr lang="en-US" i="1" dirty="0">
                                      <a:latin typeface="Cambria Math" panose="02040503050406030204" pitchFamily="18" charset="0"/>
                                    </a:rPr>
                                  </m:ctrlPr>
                                </m:sSubSupPr>
                                <m:e>
                                  <m:r>
                                    <a:rPr lang="en-US" i="1" dirty="0">
                                      <a:latin typeface="Cambria Math" panose="02040503050406030204" pitchFamily="18" charset="0"/>
                                    </a:rPr>
                                    <m:t>𝑦</m:t>
                                  </m:r>
                                </m:e>
                                <m:sub>
                                  <m:r>
                                    <a:rPr lang="en-US" i="1" dirty="0">
                                      <a:latin typeface="Cambria Math" panose="02040503050406030204" pitchFamily="18" charset="0"/>
                                    </a:rPr>
                                    <m:t>2</m:t>
                                  </m:r>
                                </m:sub>
                                <m:sup>
                                  <m:r>
                                    <a:rPr lang="en-US" i="1" dirty="0">
                                      <a:latin typeface="Cambria Math" panose="02040503050406030204" pitchFamily="18" charset="0"/>
                                    </a:rPr>
                                    <m:t>∗</m:t>
                                  </m:r>
                                </m:sup>
                              </m:sSubSup>
                            </m:e>
                          </m:d>
                        </m:e>
                        <m:sup>
                          <m:r>
                            <a:rPr lang="en-US" i="1" dirty="0">
                              <a:latin typeface="Cambria Math" panose="02040503050406030204" pitchFamily="18" charset="0"/>
                            </a:rPr>
                            <m:t>2</m:t>
                          </m:r>
                        </m:sup>
                      </m:sSup>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1</m:t>
                          </m:r>
                        </m:sub>
                      </m:sSub>
                    </m:oMath>
                  </m:oMathPara>
                </a14:m>
                <a:endParaRPr lang="en-US" dirty="0">
                  <a:solidFill>
                    <a:schemeClr val="tx1"/>
                  </a:solidFill>
                </a:endParaRPr>
              </a:p>
            </p:txBody>
          </p:sp>
        </mc:Choice>
        <mc:Fallback>
          <p:sp>
            <p:nvSpPr>
              <p:cNvPr id="3" name="Content Placeholder 2">
                <a:extLst>
                  <a:ext uri="{FF2B5EF4-FFF2-40B4-BE49-F238E27FC236}">
                    <a16:creationId xmlns:a16="http://schemas.microsoft.com/office/drawing/2014/main" id="{B192F983-55E9-F542-A936-4D765CC83580}"/>
                  </a:ext>
                </a:extLst>
              </p:cNvPr>
              <p:cNvSpPr>
                <a:spLocks noGrp="1" noRot="1" noChangeAspect="1" noMove="1" noResize="1" noEditPoints="1" noAdjustHandles="1" noChangeArrowheads="1" noChangeShapeType="1" noTextEdit="1"/>
              </p:cNvSpPr>
              <p:nvPr>
                <p:ph sz="half" idx="1"/>
              </p:nvPr>
            </p:nvSpPr>
            <p:spPr>
              <a:xfrm>
                <a:off x="5918414" y="1447796"/>
                <a:ext cx="5587781" cy="5281617"/>
              </a:xfrm>
              <a:blipFill>
                <a:blip r:embed="rId2"/>
                <a:stretch>
                  <a:fillRect l="-1587"/>
                </a:stretch>
              </a:blipFill>
            </p:spPr>
            <p:txBody>
              <a:bodyPr/>
              <a:lstStyle/>
              <a:p>
                <a:r>
                  <a:rPr lang="en-US">
                    <a:noFill/>
                  </a:rPr>
                  <a:t> </a:t>
                </a:r>
              </a:p>
            </p:txBody>
          </p:sp>
        </mc:Fallback>
      </mc:AlternateContent>
      <p:sp>
        <p:nvSpPr>
          <p:cNvPr id="7" name="Oval 6">
            <a:extLst>
              <a:ext uri="{FF2B5EF4-FFF2-40B4-BE49-F238E27FC236}">
                <a16:creationId xmlns:a16="http://schemas.microsoft.com/office/drawing/2014/main" id="{1D32DB22-D8B6-C64D-AA4E-03F13FC24EA4}"/>
              </a:ext>
            </a:extLst>
          </p:cNvPr>
          <p:cNvSpPr/>
          <p:nvPr/>
        </p:nvSpPr>
        <p:spPr bwMode="auto">
          <a:xfrm>
            <a:off x="1396988" y="3322322"/>
            <a:ext cx="457200" cy="455612"/>
          </a:xfrm>
          <a:prstGeom prst="ellips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cs typeface="Arial"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255F659-E9F2-314C-AAE3-5F6905DD1D4B}"/>
                  </a:ext>
                </a:extLst>
              </p:cNvPr>
              <p:cNvSpPr txBox="1"/>
              <p:nvPr/>
            </p:nvSpPr>
            <p:spPr>
              <a:xfrm>
                <a:off x="295850" y="2953196"/>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1</m:t>
                          </m:r>
                        </m:sub>
                      </m:sSub>
                    </m:oMath>
                  </m:oMathPara>
                </a14:m>
                <a:endParaRPr lang="en-US" baseline="-25000" dirty="0"/>
              </a:p>
            </p:txBody>
          </p:sp>
        </mc:Choice>
        <mc:Fallback xmlns="">
          <p:sp>
            <p:nvSpPr>
              <p:cNvPr id="9" name="TextBox 8">
                <a:extLst>
                  <a:ext uri="{FF2B5EF4-FFF2-40B4-BE49-F238E27FC236}">
                    <a16:creationId xmlns:a16="http://schemas.microsoft.com/office/drawing/2014/main" id="{D255F659-E9F2-314C-AAE3-5F6905DD1D4B}"/>
                  </a:ext>
                </a:extLst>
              </p:cNvPr>
              <p:cNvSpPr txBox="1">
                <a:spLocks noRot="1" noChangeAspect="1" noMove="1" noResize="1" noEditPoints="1" noAdjustHandles="1" noChangeArrowheads="1" noChangeShapeType="1" noTextEdit="1"/>
              </p:cNvSpPr>
              <p:nvPr/>
            </p:nvSpPr>
            <p:spPr>
              <a:xfrm>
                <a:off x="295850" y="2953196"/>
                <a:ext cx="362600" cy="369332"/>
              </a:xfrm>
              <a:prstGeom prst="rect">
                <a:avLst/>
              </a:prstGeom>
              <a:blipFill>
                <a:blip r:embed="rId3"/>
                <a:stretch>
                  <a:fillRect/>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815059E2-F4EB-7B4A-8B96-8D300AB4BC4D}"/>
              </a:ext>
            </a:extLst>
          </p:cNvPr>
          <p:cNvSpPr txBox="1"/>
          <p:nvPr/>
        </p:nvSpPr>
        <p:spPr>
          <a:xfrm>
            <a:off x="295850" y="4995251"/>
            <a:ext cx="378630" cy="369332"/>
          </a:xfrm>
          <a:prstGeom prst="rect">
            <a:avLst/>
          </a:prstGeom>
          <a:noFill/>
        </p:spPr>
        <p:txBody>
          <a:bodyPr wrap="square" rtlCol="0">
            <a:spAutoFit/>
          </a:bodyPr>
          <a:lstStyle/>
          <a:p>
            <a:r>
              <a:rPr lang="en-US" dirty="0"/>
              <a:t>1</a:t>
            </a:r>
            <a:endParaRPr lang="en-US" baseline="-25000" dirty="0"/>
          </a:p>
        </p:txBody>
      </p:sp>
      <p:sp>
        <p:nvSpPr>
          <p:cNvPr id="13" name="TextBox 12">
            <a:extLst>
              <a:ext uri="{FF2B5EF4-FFF2-40B4-BE49-F238E27FC236}">
                <a16:creationId xmlns:a16="http://schemas.microsoft.com/office/drawing/2014/main" id="{0FCBB328-C724-6743-98EE-33535D43BE34}"/>
              </a:ext>
            </a:extLst>
          </p:cNvPr>
          <p:cNvSpPr txBox="1"/>
          <p:nvPr/>
        </p:nvSpPr>
        <p:spPr>
          <a:xfrm>
            <a:off x="67250" y="2162500"/>
            <a:ext cx="696024" cy="369332"/>
          </a:xfrm>
          <a:prstGeom prst="rect">
            <a:avLst/>
          </a:prstGeom>
          <a:noFill/>
        </p:spPr>
        <p:txBody>
          <a:bodyPr wrap="none" rtlCol="0">
            <a:spAutoFit/>
          </a:bodyPr>
          <a:lstStyle/>
          <a:p>
            <a:r>
              <a:rPr lang="en-US" b="1" dirty="0"/>
              <a:t>Input</a:t>
            </a:r>
          </a:p>
        </p:txBody>
      </p:sp>
      <p:sp>
        <p:nvSpPr>
          <p:cNvPr id="14" name="TextBox 13">
            <a:extLst>
              <a:ext uri="{FF2B5EF4-FFF2-40B4-BE49-F238E27FC236}">
                <a16:creationId xmlns:a16="http://schemas.microsoft.com/office/drawing/2014/main" id="{5E144818-258A-0546-8981-6D13DBDC7223}"/>
              </a:ext>
            </a:extLst>
          </p:cNvPr>
          <p:cNvSpPr txBox="1"/>
          <p:nvPr/>
        </p:nvSpPr>
        <p:spPr>
          <a:xfrm>
            <a:off x="1935504" y="2565755"/>
            <a:ext cx="959815" cy="369332"/>
          </a:xfrm>
          <a:prstGeom prst="rect">
            <a:avLst/>
          </a:prstGeom>
          <a:noFill/>
        </p:spPr>
        <p:txBody>
          <a:bodyPr wrap="square" rtlCol="0">
            <a:spAutoFit/>
          </a:bodyPr>
          <a:lstStyle/>
          <a:p>
            <a:r>
              <a:rPr lang="en-US" b="1" dirty="0"/>
              <a:t>Weights</a:t>
            </a:r>
          </a:p>
        </p:txBody>
      </p:sp>
      <p:sp>
        <p:nvSpPr>
          <p:cNvPr id="18" name="Oval 17">
            <a:extLst>
              <a:ext uri="{FF2B5EF4-FFF2-40B4-BE49-F238E27FC236}">
                <a16:creationId xmlns:a16="http://schemas.microsoft.com/office/drawing/2014/main" id="{CE3D7099-7BA1-2442-B188-4472E95C7412}"/>
              </a:ext>
            </a:extLst>
          </p:cNvPr>
          <p:cNvSpPr/>
          <p:nvPr/>
        </p:nvSpPr>
        <p:spPr bwMode="auto">
          <a:xfrm>
            <a:off x="1426677" y="4147663"/>
            <a:ext cx="457200" cy="455612"/>
          </a:xfrm>
          <a:prstGeom prst="ellips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cs typeface="Arial" charset="0"/>
            </a:endParaRPr>
          </a:p>
        </p:txBody>
      </p:sp>
      <p:cxnSp>
        <p:nvCxnSpPr>
          <p:cNvPr id="20" name="Straight Arrow Connector 19">
            <a:extLst>
              <a:ext uri="{FF2B5EF4-FFF2-40B4-BE49-F238E27FC236}">
                <a16:creationId xmlns:a16="http://schemas.microsoft.com/office/drawing/2014/main" id="{890F4822-E188-3F4C-96A2-9E8223B79FCA}"/>
              </a:ext>
            </a:extLst>
          </p:cNvPr>
          <p:cNvCxnSpPr>
            <a:stCxn id="9" idx="3"/>
            <a:endCxn id="7" idx="2"/>
          </p:cNvCxnSpPr>
          <p:nvPr/>
        </p:nvCxnSpPr>
        <p:spPr>
          <a:xfrm>
            <a:off x="658450" y="3137862"/>
            <a:ext cx="738538" cy="412266"/>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783BCB2-C758-3F4C-8AE2-80C69CFF7734}"/>
              </a:ext>
            </a:extLst>
          </p:cNvPr>
          <p:cNvCxnSpPr>
            <a:cxnSpLocks/>
            <a:stCxn id="47" idx="3"/>
            <a:endCxn id="7" idx="2"/>
          </p:cNvCxnSpPr>
          <p:nvPr/>
        </p:nvCxnSpPr>
        <p:spPr>
          <a:xfrm flipV="1">
            <a:off x="656472" y="3550128"/>
            <a:ext cx="740516" cy="238901"/>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C7EB5EB-0749-434F-AED1-F6A667FA4B7F}"/>
              </a:ext>
            </a:extLst>
          </p:cNvPr>
          <p:cNvCxnSpPr>
            <a:cxnSpLocks/>
            <a:stCxn id="48" idx="3"/>
            <a:endCxn id="7" idx="2"/>
          </p:cNvCxnSpPr>
          <p:nvPr/>
        </p:nvCxnSpPr>
        <p:spPr>
          <a:xfrm flipV="1">
            <a:off x="654494" y="3550128"/>
            <a:ext cx="742494" cy="830692"/>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5660205-0654-EE45-9E32-8E422A31793D}"/>
              </a:ext>
            </a:extLst>
          </p:cNvPr>
          <p:cNvCxnSpPr>
            <a:cxnSpLocks/>
            <a:stCxn id="11" idx="3"/>
            <a:endCxn id="7" idx="2"/>
          </p:cNvCxnSpPr>
          <p:nvPr/>
        </p:nvCxnSpPr>
        <p:spPr>
          <a:xfrm flipV="1">
            <a:off x="674480" y="3550128"/>
            <a:ext cx="722508" cy="1629789"/>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73E00FB-AA6F-D34C-B6BE-112D38E3702F}"/>
              </a:ext>
            </a:extLst>
          </p:cNvPr>
          <p:cNvCxnSpPr>
            <a:cxnSpLocks/>
            <a:stCxn id="9" idx="3"/>
            <a:endCxn id="18" idx="2"/>
          </p:cNvCxnSpPr>
          <p:nvPr/>
        </p:nvCxnSpPr>
        <p:spPr>
          <a:xfrm>
            <a:off x="658450" y="3137862"/>
            <a:ext cx="768227" cy="1237607"/>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B752D53B-FF78-C14A-9C47-53AEAA3CFD68}"/>
              </a:ext>
            </a:extLst>
          </p:cNvPr>
          <p:cNvCxnSpPr>
            <a:cxnSpLocks/>
            <a:stCxn id="47" idx="3"/>
            <a:endCxn id="18" idx="2"/>
          </p:cNvCxnSpPr>
          <p:nvPr/>
        </p:nvCxnSpPr>
        <p:spPr>
          <a:xfrm>
            <a:off x="656472" y="3789029"/>
            <a:ext cx="770205" cy="586440"/>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2ABD61B-CB3D-8742-B593-DD77EA1B3DFF}"/>
              </a:ext>
            </a:extLst>
          </p:cNvPr>
          <p:cNvCxnSpPr>
            <a:cxnSpLocks/>
            <a:stCxn id="48" idx="3"/>
            <a:endCxn id="18" idx="2"/>
          </p:cNvCxnSpPr>
          <p:nvPr/>
        </p:nvCxnSpPr>
        <p:spPr>
          <a:xfrm flipV="1">
            <a:off x="654494" y="4375469"/>
            <a:ext cx="772183" cy="5351"/>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AFD42AF-124F-6E41-850C-988AAC14639D}"/>
              </a:ext>
            </a:extLst>
          </p:cNvPr>
          <p:cNvCxnSpPr>
            <a:cxnSpLocks/>
            <a:stCxn id="11" idx="3"/>
            <a:endCxn id="18" idx="2"/>
          </p:cNvCxnSpPr>
          <p:nvPr/>
        </p:nvCxnSpPr>
        <p:spPr>
          <a:xfrm flipV="1">
            <a:off x="674480" y="4375469"/>
            <a:ext cx="752197" cy="804448"/>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8" name="Triangle 37">
            <a:extLst>
              <a:ext uri="{FF2B5EF4-FFF2-40B4-BE49-F238E27FC236}">
                <a16:creationId xmlns:a16="http://schemas.microsoft.com/office/drawing/2014/main" id="{2F655FBF-7EB1-0548-B0A6-E50E88CFEF43}"/>
              </a:ext>
            </a:extLst>
          </p:cNvPr>
          <p:cNvSpPr/>
          <p:nvPr/>
        </p:nvSpPr>
        <p:spPr>
          <a:xfrm rot="5400000">
            <a:off x="3024355" y="2998508"/>
            <a:ext cx="552332" cy="48244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9" name="Straight Arrow Connector 38">
            <a:extLst>
              <a:ext uri="{FF2B5EF4-FFF2-40B4-BE49-F238E27FC236}">
                <a16:creationId xmlns:a16="http://schemas.microsoft.com/office/drawing/2014/main" id="{468CC7B2-7207-B647-A446-644E5F98B2A8}"/>
              </a:ext>
            </a:extLst>
          </p:cNvPr>
          <p:cNvCxnSpPr>
            <a:cxnSpLocks/>
            <a:stCxn id="7" idx="6"/>
            <a:endCxn id="38" idx="3"/>
          </p:cNvCxnSpPr>
          <p:nvPr/>
        </p:nvCxnSpPr>
        <p:spPr>
          <a:xfrm flipV="1">
            <a:off x="1854188" y="3239731"/>
            <a:ext cx="1205110" cy="310397"/>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F4980DA1-F73A-C249-9864-0B4455F28C8E}"/>
              </a:ext>
            </a:extLst>
          </p:cNvPr>
          <p:cNvCxnSpPr>
            <a:cxnSpLocks/>
            <a:stCxn id="18" idx="6"/>
            <a:endCxn id="38" idx="3"/>
          </p:cNvCxnSpPr>
          <p:nvPr/>
        </p:nvCxnSpPr>
        <p:spPr>
          <a:xfrm flipV="1">
            <a:off x="1883877" y="3239731"/>
            <a:ext cx="1175421" cy="1135738"/>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F16C5069-1CB5-9344-A5B4-DFBF1A055500}"/>
                  </a:ext>
                </a:extLst>
              </p:cNvPr>
              <p:cNvSpPr txBox="1"/>
              <p:nvPr/>
            </p:nvSpPr>
            <p:spPr>
              <a:xfrm>
                <a:off x="293872" y="3604363"/>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2</m:t>
                          </m:r>
                        </m:sub>
                      </m:sSub>
                    </m:oMath>
                  </m:oMathPara>
                </a14:m>
                <a:endParaRPr lang="en-US" baseline="-25000" dirty="0"/>
              </a:p>
            </p:txBody>
          </p:sp>
        </mc:Choice>
        <mc:Fallback xmlns="">
          <p:sp>
            <p:nvSpPr>
              <p:cNvPr id="47" name="TextBox 46">
                <a:extLst>
                  <a:ext uri="{FF2B5EF4-FFF2-40B4-BE49-F238E27FC236}">
                    <a16:creationId xmlns:a16="http://schemas.microsoft.com/office/drawing/2014/main" id="{F16C5069-1CB5-9344-A5B4-DFBF1A055500}"/>
                  </a:ext>
                </a:extLst>
              </p:cNvPr>
              <p:cNvSpPr txBox="1">
                <a:spLocks noRot="1" noChangeAspect="1" noMove="1" noResize="1" noEditPoints="1" noAdjustHandles="1" noChangeArrowheads="1" noChangeShapeType="1" noTextEdit="1"/>
              </p:cNvSpPr>
              <p:nvPr/>
            </p:nvSpPr>
            <p:spPr>
              <a:xfrm>
                <a:off x="293872" y="3604363"/>
                <a:ext cx="362600"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154931CF-FA76-CA40-8BB5-FCD8E9E5421C}"/>
                  </a:ext>
                </a:extLst>
              </p:cNvPr>
              <p:cNvSpPr txBox="1"/>
              <p:nvPr/>
            </p:nvSpPr>
            <p:spPr>
              <a:xfrm>
                <a:off x="291894" y="4196154"/>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3</m:t>
                          </m:r>
                        </m:sub>
                      </m:sSub>
                    </m:oMath>
                  </m:oMathPara>
                </a14:m>
                <a:endParaRPr lang="en-US" baseline="-25000" dirty="0"/>
              </a:p>
            </p:txBody>
          </p:sp>
        </mc:Choice>
        <mc:Fallback xmlns="">
          <p:sp>
            <p:nvSpPr>
              <p:cNvPr id="48" name="TextBox 47">
                <a:extLst>
                  <a:ext uri="{FF2B5EF4-FFF2-40B4-BE49-F238E27FC236}">
                    <a16:creationId xmlns:a16="http://schemas.microsoft.com/office/drawing/2014/main" id="{154931CF-FA76-CA40-8BB5-FCD8E9E5421C}"/>
                  </a:ext>
                </a:extLst>
              </p:cNvPr>
              <p:cNvSpPr txBox="1">
                <a:spLocks noRot="1" noChangeAspect="1" noMove="1" noResize="1" noEditPoints="1" noAdjustHandles="1" noChangeArrowheads="1" noChangeShapeType="1" noTextEdit="1"/>
              </p:cNvSpPr>
              <p:nvPr/>
            </p:nvSpPr>
            <p:spPr>
              <a:xfrm>
                <a:off x="291894" y="4196154"/>
                <a:ext cx="362600"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3CE62384-C1FE-5B40-BC4A-C91613586A2D}"/>
                  </a:ext>
                </a:extLst>
              </p:cNvPr>
              <p:cNvSpPr txBox="1"/>
              <p:nvPr/>
            </p:nvSpPr>
            <p:spPr>
              <a:xfrm>
                <a:off x="2253300" y="3081847"/>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11</m:t>
                          </m:r>
                        </m:sub>
                      </m:sSub>
                    </m:oMath>
                  </m:oMathPara>
                </a14:m>
                <a:endParaRPr lang="en-US" baseline="-25000" dirty="0"/>
              </a:p>
            </p:txBody>
          </p:sp>
        </mc:Choice>
        <mc:Fallback xmlns="">
          <p:sp>
            <p:nvSpPr>
              <p:cNvPr id="49" name="TextBox 48">
                <a:extLst>
                  <a:ext uri="{FF2B5EF4-FFF2-40B4-BE49-F238E27FC236}">
                    <a16:creationId xmlns:a16="http://schemas.microsoft.com/office/drawing/2014/main" id="{3CE62384-C1FE-5B40-BC4A-C91613586A2D}"/>
                  </a:ext>
                </a:extLst>
              </p:cNvPr>
              <p:cNvSpPr txBox="1">
                <a:spLocks noRot="1" noChangeAspect="1" noMove="1" noResize="1" noEditPoints="1" noAdjustHandles="1" noChangeArrowheads="1" noChangeShapeType="1" noTextEdit="1"/>
              </p:cNvSpPr>
              <p:nvPr/>
            </p:nvSpPr>
            <p:spPr>
              <a:xfrm>
                <a:off x="2253300" y="3081847"/>
                <a:ext cx="362600" cy="369332"/>
              </a:xfrm>
              <a:prstGeom prst="rect">
                <a:avLst/>
              </a:prstGeom>
              <a:blipFill>
                <a:blip r:embed="rId6"/>
                <a:stretch>
                  <a:fillRect r="-33333"/>
                </a:stretch>
              </a:blipFill>
            </p:spPr>
            <p:txBody>
              <a:bodyPr/>
              <a:lstStyle/>
              <a:p>
                <a:r>
                  <a:rPr lang="en-US">
                    <a:noFill/>
                  </a:rPr>
                  <a:t> </a:t>
                </a:r>
              </a:p>
            </p:txBody>
          </p:sp>
        </mc:Fallback>
      </mc:AlternateContent>
      <p:sp>
        <p:nvSpPr>
          <p:cNvPr id="61" name="Triangle 60">
            <a:extLst>
              <a:ext uri="{FF2B5EF4-FFF2-40B4-BE49-F238E27FC236}">
                <a16:creationId xmlns:a16="http://schemas.microsoft.com/office/drawing/2014/main" id="{E00EB5FE-7A04-2A42-874C-5E7DB1F35CFD}"/>
              </a:ext>
            </a:extLst>
          </p:cNvPr>
          <p:cNvSpPr/>
          <p:nvPr/>
        </p:nvSpPr>
        <p:spPr>
          <a:xfrm rot="5400000">
            <a:off x="3046127" y="3946551"/>
            <a:ext cx="552332" cy="48244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riangle 61">
            <a:extLst>
              <a:ext uri="{FF2B5EF4-FFF2-40B4-BE49-F238E27FC236}">
                <a16:creationId xmlns:a16="http://schemas.microsoft.com/office/drawing/2014/main" id="{B9EE8343-0BB5-1049-99BE-F0E5F0D76702}"/>
              </a:ext>
            </a:extLst>
          </p:cNvPr>
          <p:cNvSpPr/>
          <p:nvPr/>
        </p:nvSpPr>
        <p:spPr>
          <a:xfrm rot="5400000">
            <a:off x="3032272" y="4894598"/>
            <a:ext cx="552332" cy="48244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5" name="Straight Arrow Connector 64">
            <a:extLst>
              <a:ext uri="{FF2B5EF4-FFF2-40B4-BE49-F238E27FC236}">
                <a16:creationId xmlns:a16="http://schemas.microsoft.com/office/drawing/2014/main" id="{068B0D2B-F439-9D4E-8BD4-6CDF0F86034A}"/>
              </a:ext>
            </a:extLst>
          </p:cNvPr>
          <p:cNvCxnSpPr>
            <a:cxnSpLocks/>
            <a:stCxn id="7" idx="6"/>
            <a:endCxn id="61" idx="3"/>
          </p:cNvCxnSpPr>
          <p:nvPr/>
        </p:nvCxnSpPr>
        <p:spPr>
          <a:xfrm>
            <a:off x="1854188" y="3550128"/>
            <a:ext cx="1226882" cy="637646"/>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66CF1BE7-CB8A-E74C-B271-8E1096C2BF8A}"/>
              </a:ext>
            </a:extLst>
          </p:cNvPr>
          <p:cNvCxnSpPr>
            <a:cxnSpLocks/>
            <a:stCxn id="18" idx="6"/>
            <a:endCxn id="61" idx="3"/>
          </p:cNvCxnSpPr>
          <p:nvPr/>
        </p:nvCxnSpPr>
        <p:spPr>
          <a:xfrm flipV="1">
            <a:off x="1883877" y="4187774"/>
            <a:ext cx="1197193" cy="187695"/>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6D452034-A8CB-4D44-8CBA-548F1507A04C}"/>
              </a:ext>
            </a:extLst>
          </p:cNvPr>
          <p:cNvCxnSpPr>
            <a:cxnSpLocks/>
            <a:stCxn id="7" idx="6"/>
            <a:endCxn id="62" idx="3"/>
          </p:cNvCxnSpPr>
          <p:nvPr/>
        </p:nvCxnSpPr>
        <p:spPr>
          <a:xfrm>
            <a:off x="1854188" y="3550128"/>
            <a:ext cx="1213027" cy="1585693"/>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B7BC98E2-5D77-E44A-BDBF-3EC4D2B292E6}"/>
              </a:ext>
            </a:extLst>
          </p:cNvPr>
          <p:cNvCxnSpPr>
            <a:cxnSpLocks/>
            <a:stCxn id="18" idx="6"/>
            <a:endCxn id="62" idx="3"/>
          </p:cNvCxnSpPr>
          <p:nvPr/>
        </p:nvCxnSpPr>
        <p:spPr>
          <a:xfrm>
            <a:off x="1883877" y="4375469"/>
            <a:ext cx="1183338" cy="760352"/>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ED56C9C1-523C-B845-904A-AECE8B0B17B8}"/>
              </a:ext>
            </a:extLst>
          </p:cNvPr>
          <p:cNvSpPr txBox="1"/>
          <p:nvPr/>
        </p:nvSpPr>
        <p:spPr>
          <a:xfrm>
            <a:off x="1493280" y="5005146"/>
            <a:ext cx="378630" cy="369332"/>
          </a:xfrm>
          <a:prstGeom prst="rect">
            <a:avLst/>
          </a:prstGeom>
          <a:noFill/>
        </p:spPr>
        <p:txBody>
          <a:bodyPr wrap="square" rtlCol="0">
            <a:spAutoFit/>
          </a:bodyPr>
          <a:lstStyle/>
          <a:p>
            <a:r>
              <a:rPr lang="en-US" dirty="0"/>
              <a:t>1</a:t>
            </a:r>
            <a:endParaRPr lang="en-US" baseline="-25000" dirty="0"/>
          </a:p>
        </p:txBody>
      </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A13BDE7E-C3B9-DB4F-A716-A89F8AB5BD02}"/>
                  </a:ext>
                </a:extLst>
              </p:cNvPr>
              <p:cNvSpPr txBox="1"/>
              <p:nvPr/>
            </p:nvSpPr>
            <p:spPr>
              <a:xfrm>
                <a:off x="1445778" y="3331226"/>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h</m:t>
                          </m:r>
                        </m:e>
                        <m:sub>
                          <m:r>
                            <a:rPr lang="en-US" b="0" i="1" dirty="0" smtClean="0">
                              <a:latin typeface="Cambria Math" panose="02040503050406030204" pitchFamily="18" charset="0"/>
                            </a:rPr>
                            <m:t>1</m:t>
                          </m:r>
                        </m:sub>
                      </m:sSub>
                    </m:oMath>
                  </m:oMathPara>
                </a14:m>
                <a:endParaRPr lang="en-US" baseline="-25000" dirty="0"/>
              </a:p>
            </p:txBody>
          </p:sp>
        </mc:Choice>
        <mc:Fallback xmlns="">
          <p:sp>
            <p:nvSpPr>
              <p:cNvPr id="79" name="TextBox 78">
                <a:extLst>
                  <a:ext uri="{FF2B5EF4-FFF2-40B4-BE49-F238E27FC236}">
                    <a16:creationId xmlns:a16="http://schemas.microsoft.com/office/drawing/2014/main" id="{A13BDE7E-C3B9-DB4F-A716-A89F8AB5BD02}"/>
                  </a:ext>
                </a:extLst>
              </p:cNvPr>
              <p:cNvSpPr txBox="1">
                <a:spLocks noRot="1" noChangeAspect="1" noMove="1" noResize="1" noEditPoints="1" noAdjustHandles="1" noChangeArrowheads="1" noChangeShapeType="1" noTextEdit="1"/>
              </p:cNvSpPr>
              <p:nvPr/>
            </p:nvSpPr>
            <p:spPr>
              <a:xfrm>
                <a:off x="1445778" y="3331226"/>
                <a:ext cx="362600"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9DB02DF3-1244-E645-8CE8-61C394D12954}"/>
                  </a:ext>
                </a:extLst>
              </p:cNvPr>
              <p:cNvSpPr txBox="1"/>
              <p:nvPr/>
            </p:nvSpPr>
            <p:spPr>
              <a:xfrm>
                <a:off x="1455675" y="4196143"/>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h</m:t>
                          </m:r>
                        </m:e>
                        <m:sub>
                          <m:r>
                            <a:rPr lang="en-US" b="0" i="1" dirty="0" smtClean="0">
                              <a:latin typeface="Cambria Math" panose="02040503050406030204" pitchFamily="18" charset="0"/>
                            </a:rPr>
                            <m:t>2</m:t>
                          </m:r>
                        </m:sub>
                      </m:sSub>
                    </m:oMath>
                  </m:oMathPara>
                </a14:m>
                <a:endParaRPr lang="en-US" baseline="-25000" dirty="0"/>
              </a:p>
            </p:txBody>
          </p:sp>
        </mc:Choice>
        <mc:Fallback xmlns="">
          <p:sp>
            <p:nvSpPr>
              <p:cNvPr id="80" name="TextBox 79">
                <a:extLst>
                  <a:ext uri="{FF2B5EF4-FFF2-40B4-BE49-F238E27FC236}">
                    <a16:creationId xmlns:a16="http://schemas.microsoft.com/office/drawing/2014/main" id="{9DB02DF3-1244-E645-8CE8-61C394D12954}"/>
                  </a:ext>
                </a:extLst>
              </p:cNvPr>
              <p:cNvSpPr txBox="1">
                <a:spLocks noRot="1" noChangeAspect="1" noMove="1" noResize="1" noEditPoints="1" noAdjustHandles="1" noChangeArrowheads="1" noChangeShapeType="1" noTextEdit="1"/>
              </p:cNvSpPr>
              <p:nvPr/>
            </p:nvSpPr>
            <p:spPr>
              <a:xfrm>
                <a:off x="1455675" y="4196143"/>
                <a:ext cx="362600"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33707416-99BD-CD49-9E3A-547414E617EA}"/>
                  </a:ext>
                </a:extLst>
              </p:cNvPr>
              <p:cNvSpPr txBox="1"/>
              <p:nvPr/>
            </p:nvSpPr>
            <p:spPr>
              <a:xfrm>
                <a:off x="2560082" y="3709261"/>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21</m:t>
                          </m:r>
                        </m:sub>
                      </m:sSub>
                    </m:oMath>
                  </m:oMathPara>
                </a14:m>
                <a:endParaRPr lang="en-US" baseline="-25000" dirty="0"/>
              </a:p>
            </p:txBody>
          </p:sp>
        </mc:Choice>
        <mc:Fallback xmlns="">
          <p:sp>
            <p:nvSpPr>
              <p:cNvPr id="81" name="TextBox 80">
                <a:extLst>
                  <a:ext uri="{FF2B5EF4-FFF2-40B4-BE49-F238E27FC236}">
                    <a16:creationId xmlns:a16="http://schemas.microsoft.com/office/drawing/2014/main" id="{33707416-99BD-CD49-9E3A-547414E617EA}"/>
                  </a:ext>
                </a:extLst>
              </p:cNvPr>
              <p:cNvSpPr txBox="1">
                <a:spLocks noRot="1" noChangeAspect="1" noMove="1" noResize="1" noEditPoints="1" noAdjustHandles="1" noChangeArrowheads="1" noChangeShapeType="1" noTextEdit="1"/>
              </p:cNvSpPr>
              <p:nvPr/>
            </p:nvSpPr>
            <p:spPr>
              <a:xfrm>
                <a:off x="2560082" y="3709261"/>
                <a:ext cx="362600" cy="369332"/>
              </a:xfrm>
              <a:prstGeom prst="rect">
                <a:avLst/>
              </a:prstGeom>
              <a:blipFill>
                <a:blip r:embed="rId9"/>
                <a:stretch>
                  <a:fillRect r="-344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82C2ECBE-AAA2-9044-BEBA-4CB3B8F0B2D5}"/>
                  </a:ext>
                </a:extLst>
              </p:cNvPr>
              <p:cNvSpPr txBox="1"/>
              <p:nvPr/>
            </p:nvSpPr>
            <p:spPr>
              <a:xfrm>
                <a:off x="2688731" y="4491055"/>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31</m:t>
                          </m:r>
                        </m:sub>
                      </m:sSub>
                    </m:oMath>
                  </m:oMathPara>
                </a14:m>
                <a:endParaRPr lang="en-US" baseline="-25000" dirty="0"/>
              </a:p>
            </p:txBody>
          </p:sp>
        </mc:Choice>
        <mc:Fallback xmlns="">
          <p:sp>
            <p:nvSpPr>
              <p:cNvPr id="82" name="TextBox 81">
                <a:extLst>
                  <a:ext uri="{FF2B5EF4-FFF2-40B4-BE49-F238E27FC236}">
                    <a16:creationId xmlns:a16="http://schemas.microsoft.com/office/drawing/2014/main" id="{82C2ECBE-AAA2-9044-BEBA-4CB3B8F0B2D5}"/>
                  </a:ext>
                </a:extLst>
              </p:cNvPr>
              <p:cNvSpPr txBox="1">
                <a:spLocks noRot="1" noChangeAspect="1" noMove="1" noResize="1" noEditPoints="1" noAdjustHandles="1" noChangeArrowheads="1" noChangeShapeType="1" noTextEdit="1"/>
              </p:cNvSpPr>
              <p:nvPr/>
            </p:nvSpPr>
            <p:spPr>
              <a:xfrm>
                <a:off x="2688731" y="4491055"/>
                <a:ext cx="362600" cy="369332"/>
              </a:xfrm>
              <a:prstGeom prst="rect">
                <a:avLst/>
              </a:prstGeom>
              <a:blipFill>
                <a:blip r:embed="rId10"/>
                <a:stretch>
                  <a:fillRect r="-37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76884306-9D77-F548-B1D0-521FC6D0F599}"/>
                  </a:ext>
                </a:extLst>
              </p:cNvPr>
              <p:cNvSpPr txBox="1"/>
              <p:nvPr/>
            </p:nvSpPr>
            <p:spPr>
              <a:xfrm>
                <a:off x="2666955" y="3400501"/>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12</m:t>
                          </m:r>
                        </m:sub>
                      </m:sSub>
                    </m:oMath>
                  </m:oMathPara>
                </a14:m>
                <a:endParaRPr lang="en-US" baseline="-25000" dirty="0"/>
              </a:p>
            </p:txBody>
          </p:sp>
        </mc:Choice>
        <mc:Fallback xmlns="">
          <p:sp>
            <p:nvSpPr>
              <p:cNvPr id="83" name="TextBox 82">
                <a:extLst>
                  <a:ext uri="{FF2B5EF4-FFF2-40B4-BE49-F238E27FC236}">
                    <a16:creationId xmlns:a16="http://schemas.microsoft.com/office/drawing/2014/main" id="{76884306-9D77-F548-B1D0-521FC6D0F599}"/>
                  </a:ext>
                </a:extLst>
              </p:cNvPr>
              <p:cNvSpPr txBox="1">
                <a:spLocks noRot="1" noChangeAspect="1" noMove="1" noResize="1" noEditPoints="1" noAdjustHandles="1" noChangeArrowheads="1" noChangeShapeType="1" noTextEdit="1"/>
              </p:cNvSpPr>
              <p:nvPr/>
            </p:nvSpPr>
            <p:spPr>
              <a:xfrm>
                <a:off x="2666955" y="3400501"/>
                <a:ext cx="362600" cy="369332"/>
              </a:xfrm>
              <a:prstGeom prst="rect">
                <a:avLst/>
              </a:prstGeom>
              <a:blipFill>
                <a:blip r:embed="rId11"/>
                <a:stretch>
                  <a:fillRect r="-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CE02D34A-B26E-824D-9116-15EF38AD1708}"/>
                  </a:ext>
                </a:extLst>
              </p:cNvPr>
              <p:cNvSpPr txBox="1"/>
              <p:nvPr/>
            </p:nvSpPr>
            <p:spPr>
              <a:xfrm>
                <a:off x="2593726" y="4122914"/>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22</m:t>
                          </m:r>
                        </m:sub>
                      </m:sSub>
                    </m:oMath>
                  </m:oMathPara>
                </a14:m>
                <a:endParaRPr lang="en-US" baseline="-25000" dirty="0"/>
              </a:p>
            </p:txBody>
          </p:sp>
        </mc:Choice>
        <mc:Fallback xmlns="">
          <p:sp>
            <p:nvSpPr>
              <p:cNvPr id="84" name="TextBox 83">
                <a:extLst>
                  <a:ext uri="{FF2B5EF4-FFF2-40B4-BE49-F238E27FC236}">
                    <a16:creationId xmlns:a16="http://schemas.microsoft.com/office/drawing/2014/main" id="{CE02D34A-B26E-824D-9116-15EF38AD1708}"/>
                  </a:ext>
                </a:extLst>
              </p:cNvPr>
              <p:cNvSpPr txBox="1">
                <a:spLocks noRot="1" noChangeAspect="1" noMove="1" noResize="1" noEditPoints="1" noAdjustHandles="1" noChangeArrowheads="1" noChangeShapeType="1" noTextEdit="1"/>
              </p:cNvSpPr>
              <p:nvPr/>
            </p:nvSpPr>
            <p:spPr>
              <a:xfrm>
                <a:off x="2593726" y="4122914"/>
                <a:ext cx="362600" cy="369332"/>
              </a:xfrm>
              <a:prstGeom prst="rect">
                <a:avLst/>
              </a:prstGeom>
              <a:blipFill>
                <a:blip r:embed="rId12"/>
                <a:stretch>
                  <a:fillRect r="-344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8881E9D6-310F-0344-A0C7-CF6B8F248736}"/>
                  </a:ext>
                </a:extLst>
              </p:cNvPr>
              <p:cNvSpPr txBox="1"/>
              <p:nvPr/>
            </p:nvSpPr>
            <p:spPr>
              <a:xfrm>
                <a:off x="2199861" y="4619697"/>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32</m:t>
                          </m:r>
                        </m:sub>
                      </m:sSub>
                    </m:oMath>
                  </m:oMathPara>
                </a14:m>
                <a:endParaRPr lang="en-US" baseline="-25000" dirty="0"/>
              </a:p>
            </p:txBody>
          </p:sp>
        </mc:Choice>
        <mc:Fallback xmlns="">
          <p:sp>
            <p:nvSpPr>
              <p:cNvPr id="85" name="TextBox 84">
                <a:extLst>
                  <a:ext uri="{FF2B5EF4-FFF2-40B4-BE49-F238E27FC236}">
                    <a16:creationId xmlns:a16="http://schemas.microsoft.com/office/drawing/2014/main" id="{8881E9D6-310F-0344-A0C7-CF6B8F248736}"/>
                  </a:ext>
                </a:extLst>
              </p:cNvPr>
              <p:cNvSpPr txBox="1">
                <a:spLocks noRot="1" noChangeAspect="1" noMove="1" noResize="1" noEditPoints="1" noAdjustHandles="1" noChangeArrowheads="1" noChangeShapeType="1" noTextEdit="1"/>
              </p:cNvSpPr>
              <p:nvPr/>
            </p:nvSpPr>
            <p:spPr>
              <a:xfrm>
                <a:off x="2199861" y="4619697"/>
                <a:ext cx="362600" cy="369332"/>
              </a:xfrm>
              <a:prstGeom prst="rect">
                <a:avLst/>
              </a:prstGeom>
              <a:blipFill>
                <a:blip r:embed="rId13"/>
                <a:stretch>
                  <a:fillRect r="-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BEDEDB25-19A5-4644-B03A-6B42FC17F6C4}"/>
                  </a:ext>
                </a:extLst>
              </p:cNvPr>
              <p:cNvSpPr txBox="1"/>
              <p:nvPr/>
            </p:nvSpPr>
            <p:spPr>
              <a:xfrm>
                <a:off x="3025193" y="3046219"/>
                <a:ext cx="362600" cy="3667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b="1" i="1" dirty="0" smtClean="0">
                              <a:solidFill>
                                <a:schemeClr val="bg1"/>
                              </a:solidFill>
                              <a:latin typeface="Cambria Math" panose="02040503050406030204" pitchFamily="18" charset="0"/>
                            </a:rPr>
                          </m:ctrlPr>
                        </m:sSubSupPr>
                        <m:e>
                          <m:r>
                            <a:rPr lang="en-US" b="1" i="1" dirty="0" smtClean="0">
                              <a:solidFill>
                                <a:schemeClr val="bg1"/>
                              </a:solidFill>
                              <a:latin typeface="Cambria Math" panose="02040503050406030204" pitchFamily="18" charset="0"/>
                            </a:rPr>
                            <m:t>𝒚</m:t>
                          </m:r>
                        </m:e>
                        <m:sub>
                          <m:r>
                            <a:rPr lang="en-US" b="1" i="1" dirty="0" smtClean="0">
                              <a:solidFill>
                                <a:schemeClr val="bg1"/>
                              </a:solidFill>
                              <a:latin typeface="Cambria Math" panose="02040503050406030204" pitchFamily="18" charset="0"/>
                            </a:rPr>
                            <m:t>𝟏</m:t>
                          </m:r>
                        </m:sub>
                        <m:sup>
                          <m:r>
                            <a:rPr lang="en-US" b="1" i="1" dirty="0" smtClean="0">
                              <a:solidFill>
                                <a:schemeClr val="bg1"/>
                              </a:solidFill>
                              <a:latin typeface="Cambria Math" panose="02040503050406030204" pitchFamily="18" charset="0"/>
                            </a:rPr>
                            <m:t>∗</m:t>
                          </m:r>
                        </m:sup>
                      </m:sSubSup>
                    </m:oMath>
                  </m:oMathPara>
                </a14:m>
                <a:endParaRPr lang="en-US" b="1" baseline="-25000" dirty="0">
                  <a:solidFill>
                    <a:schemeClr val="bg1"/>
                  </a:solidFill>
                </a:endParaRPr>
              </a:p>
            </p:txBody>
          </p:sp>
        </mc:Choice>
        <mc:Fallback xmlns="">
          <p:sp>
            <p:nvSpPr>
              <p:cNvPr id="86" name="TextBox 85">
                <a:extLst>
                  <a:ext uri="{FF2B5EF4-FFF2-40B4-BE49-F238E27FC236}">
                    <a16:creationId xmlns:a16="http://schemas.microsoft.com/office/drawing/2014/main" id="{BEDEDB25-19A5-4644-B03A-6B42FC17F6C4}"/>
                  </a:ext>
                </a:extLst>
              </p:cNvPr>
              <p:cNvSpPr txBox="1">
                <a:spLocks noRot="1" noChangeAspect="1" noMove="1" noResize="1" noEditPoints="1" noAdjustHandles="1" noChangeArrowheads="1" noChangeShapeType="1" noTextEdit="1"/>
              </p:cNvSpPr>
              <p:nvPr/>
            </p:nvSpPr>
            <p:spPr>
              <a:xfrm>
                <a:off x="3025193" y="3046219"/>
                <a:ext cx="362600" cy="366703"/>
              </a:xfrm>
              <a:prstGeom prst="rect">
                <a:avLst/>
              </a:prstGeom>
              <a:blipFill>
                <a:blip r:embed="rId14"/>
                <a:stretch>
                  <a:fillRect r="-3333" b="-68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A3712561-571B-AE4A-A640-50C0D25258DB}"/>
                  </a:ext>
                </a:extLst>
              </p:cNvPr>
              <p:cNvSpPr txBox="1"/>
              <p:nvPr/>
            </p:nvSpPr>
            <p:spPr>
              <a:xfrm>
                <a:off x="3023215" y="3994265"/>
                <a:ext cx="362600" cy="3667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b="1" i="1" dirty="0" smtClean="0">
                              <a:solidFill>
                                <a:schemeClr val="bg1"/>
                              </a:solidFill>
                              <a:latin typeface="Cambria Math" panose="02040503050406030204" pitchFamily="18" charset="0"/>
                            </a:rPr>
                          </m:ctrlPr>
                        </m:sSubSupPr>
                        <m:e>
                          <m:r>
                            <a:rPr lang="en-US" b="1" i="1" dirty="0" smtClean="0">
                              <a:solidFill>
                                <a:schemeClr val="bg1"/>
                              </a:solidFill>
                              <a:latin typeface="Cambria Math" panose="02040503050406030204" pitchFamily="18" charset="0"/>
                            </a:rPr>
                            <m:t>𝒚</m:t>
                          </m:r>
                        </m:e>
                        <m:sub>
                          <m:r>
                            <a:rPr lang="en-US" b="1" i="1" dirty="0" smtClean="0">
                              <a:solidFill>
                                <a:schemeClr val="bg1"/>
                              </a:solidFill>
                              <a:latin typeface="Cambria Math" panose="02040503050406030204" pitchFamily="18" charset="0"/>
                            </a:rPr>
                            <m:t>𝟐</m:t>
                          </m:r>
                        </m:sub>
                        <m:sup>
                          <m:r>
                            <a:rPr lang="en-US" b="1" i="1" dirty="0" smtClean="0">
                              <a:solidFill>
                                <a:schemeClr val="bg1"/>
                              </a:solidFill>
                              <a:latin typeface="Cambria Math" panose="02040503050406030204" pitchFamily="18" charset="0"/>
                            </a:rPr>
                            <m:t>∗</m:t>
                          </m:r>
                        </m:sup>
                      </m:sSubSup>
                    </m:oMath>
                  </m:oMathPara>
                </a14:m>
                <a:endParaRPr lang="en-US" b="1" baseline="-25000" dirty="0">
                  <a:solidFill>
                    <a:schemeClr val="bg1"/>
                  </a:solidFill>
                </a:endParaRPr>
              </a:p>
            </p:txBody>
          </p:sp>
        </mc:Choice>
        <mc:Fallback xmlns="">
          <p:sp>
            <p:nvSpPr>
              <p:cNvPr id="87" name="TextBox 86">
                <a:extLst>
                  <a:ext uri="{FF2B5EF4-FFF2-40B4-BE49-F238E27FC236}">
                    <a16:creationId xmlns:a16="http://schemas.microsoft.com/office/drawing/2014/main" id="{A3712561-571B-AE4A-A640-50C0D25258DB}"/>
                  </a:ext>
                </a:extLst>
              </p:cNvPr>
              <p:cNvSpPr txBox="1">
                <a:spLocks noRot="1" noChangeAspect="1" noMove="1" noResize="1" noEditPoints="1" noAdjustHandles="1" noChangeArrowheads="1" noChangeShapeType="1" noTextEdit="1"/>
              </p:cNvSpPr>
              <p:nvPr/>
            </p:nvSpPr>
            <p:spPr>
              <a:xfrm>
                <a:off x="3023215" y="3994265"/>
                <a:ext cx="362600" cy="366703"/>
              </a:xfrm>
              <a:prstGeom prst="rect">
                <a:avLst/>
              </a:prstGeom>
              <a:blipFill>
                <a:blip r:embed="rId15"/>
                <a:stretch>
                  <a:fillRect r="-3333" b="-103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DF8422F8-B1E8-3B44-8B1C-57FBA64AC22C}"/>
                  </a:ext>
                </a:extLst>
              </p:cNvPr>
              <p:cNvSpPr txBox="1"/>
              <p:nvPr/>
            </p:nvSpPr>
            <p:spPr>
              <a:xfrm>
                <a:off x="3009361" y="4930437"/>
                <a:ext cx="362600" cy="3667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b="1" i="1" dirty="0" smtClean="0">
                              <a:solidFill>
                                <a:schemeClr val="bg1"/>
                              </a:solidFill>
                              <a:latin typeface="Cambria Math" panose="02040503050406030204" pitchFamily="18" charset="0"/>
                            </a:rPr>
                          </m:ctrlPr>
                        </m:sSubSupPr>
                        <m:e>
                          <m:r>
                            <a:rPr lang="en-US" b="1" i="1" dirty="0" smtClean="0">
                              <a:solidFill>
                                <a:schemeClr val="bg1"/>
                              </a:solidFill>
                              <a:latin typeface="Cambria Math" panose="02040503050406030204" pitchFamily="18" charset="0"/>
                            </a:rPr>
                            <m:t>𝒚</m:t>
                          </m:r>
                        </m:e>
                        <m:sub>
                          <m:r>
                            <a:rPr lang="en-US" b="1" i="1" dirty="0" smtClean="0">
                              <a:solidFill>
                                <a:schemeClr val="bg1"/>
                              </a:solidFill>
                              <a:latin typeface="Cambria Math" panose="02040503050406030204" pitchFamily="18" charset="0"/>
                            </a:rPr>
                            <m:t>𝟑</m:t>
                          </m:r>
                        </m:sub>
                        <m:sup>
                          <m:r>
                            <a:rPr lang="en-US" b="1" i="1" dirty="0" smtClean="0">
                              <a:solidFill>
                                <a:schemeClr val="bg1"/>
                              </a:solidFill>
                              <a:latin typeface="Cambria Math" panose="02040503050406030204" pitchFamily="18" charset="0"/>
                            </a:rPr>
                            <m:t>∗</m:t>
                          </m:r>
                        </m:sup>
                      </m:sSubSup>
                    </m:oMath>
                  </m:oMathPara>
                </a14:m>
                <a:endParaRPr lang="en-US" b="1" baseline="-25000" dirty="0">
                  <a:solidFill>
                    <a:schemeClr val="bg1"/>
                  </a:solidFill>
                </a:endParaRPr>
              </a:p>
            </p:txBody>
          </p:sp>
        </mc:Choice>
        <mc:Fallback xmlns="">
          <p:sp>
            <p:nvSpPr>
              <p:cNvPr id="88" name="TextBox 87">
                <a:extLst>
                  <a:ext uri="{FF2B5EF4-FFF2-40B4-BE49-F238E27FC236}">
                    <a16:creationId xmlns:a16="http://schemas.microsoft.com/office/drawing/2014/main" id="{DF8422F8-B1E8-3B44-8B1C-57FBA64AC22C}"/>
                  </a:ext>
                </a:extLst>
              </p:cNvPr>
              <p:cNvSpPr txBox="1">
                <a:spLocks noRot="1" noChangeAspect="1" noMove="1" noResize="1" noEditPoints="1" noAdjustHandles="1" noChangeArrowheads="1" noChangeShapeType="1" noTextEdit="1"/>
              </p:cNvSpPr>
              <p:nvPr/>
            </p:nvSpPr>
            <p:spPr>
              <a:xfrm>
                <a:off x="3009361" y="4930437"/>
                <a:ext cx="362600" cy="366703"/>
              </a:xfrm>
              <a:prstGeom prst="rect">
                <a:avLst/>
              </a:prstGeom>
              <a:blipFill>
                <a:blip r:embed="rId16"/>
                <a:stretch>
                  <a:fillRect r="-3333" b="-6667"/>
                </a:stretch>
              </a:blipFill>
            </p:spPr>
            <p:txBody>
              <a:bodyPr/>
              <a:lstStyle/>
              <a:p>
                <a:r>
                  <a:rPr lang="en-US">
                    <a:noFill/>
                  </a:rPr>
                  <a:t> </a:t>
                </a:r>
              </a:p>
            </p:txBody>
          </p:sp>
        </mc:Fallback>
      </mc:AlternateContent>
      <p:cxnSp>
        <p:nvCxnSpPr>
          <p:cNvPr id="89" name="Straight Arrow Connector 88">
            <a:extLst>
              <a:ext uri="{FF2B5EF4-FFF2-40B4-BE49-F238E27FC236}">
                <a16:creationId xmlns:a16="http://schemas.microsoft.com/office/drawing/2014/main" id="{DA0CA8E1-53EA-BD4C-A7C1-917EA7C50AED}"/>
              </a:ext>
            </a:extLst>
          </p:cNvPr>
          <p:cNvCxnSpPr>
            <a:cxnSpLocks/>
            <a:stCxn id="78" idx="3"/>
          </p:cNvCxnSpPr>
          <p:nvPr/>
        </p:nvCxnSpPr>
        <p:spPr>
          <a:xfrm flipV="1">
            <a:off x="1871910" y="4977825"/>
            <a:ext cx="108259" cy="211987"/>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0BE61482-65C9-2F4D-8670-E78329BB5FD8}"/>
              </a:ext>
            </a:extLst>
          </p:cNvPr>
          <p:cNvCxnSpPr>
            <a:cxnSpLocks/>
            <a:stCxn id="78" idx="3"/>
          </p:cNvCxnSpPr>
          <p:nvPr/>
        </p:nvCxnSpPr>
        <p:spPr>
          <a:xfrm flipV="1">
            <a:off x="1871910" y="5135821"/>
            <a:ext cx="327951" cy="53991"/>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pic>
        <p:nvPicPr>
          <p:cNvPr id="96" name="Graphic 95" descr="Cat">
            <a:extLst>
              <a:ext uri="{FF2B5EF4-FFF2-40B4-BE49-F238E27FC236}">
                <a16:creationId xmlns:a16="http://schemas.microsoft.com/office/drawing/2014/main" id="{3F90CE48-9B04-0F41-8193-1FFFA40BF405}"/>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3927510" y="3716089"/>
            <a:ext cx="914400" cy="914400"/>
          </a:xfrm>
          <a:prstGeom prst="rect">
            <a:avLst/>
          </a:prstGeom>
        </p:spPr>
      </p:pic>
      <p:pic>
        <p:nvPicPr>
          <p:cNvPr id="98" name="Graphic 97" descr="Dog">
            <a:extLst>
              <a:ext uri="{FF2B5EF4-FFF2-40B4-BE49-F238E27FC236}">
                <a16:creationId xmlns:a16="http://schemas.microsoft.com/office/drawing/2014/main" id="{A155A0C2-EB20-B342-B6EE-2CBF82B36BB1}"/>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4014403" y="2840474"/>
            <a:ext cx="914400" cy="914400"/>
          </a:xfrm>
          <a:prstGeom prst="rect">
            <a:avLst/>
          </a:prstGeom>
        </p:spPr>
      </p:pic>
      <p:sp>
        <p:nvSpPr>
          <p:cNvPr id="99" name="Rectangle 98">
            <a:extLst>
              <a:ext uri="{FF2B5EF4-FFF2-40B4-BE49-F238E27FC236}">
                <a16:creationId xmlns:a16="http://schemas.microsoft.com/office/drawing/2014/main" id="{F41FDC2B-A60E-D543-A2F6-AE5A4685CD67}"/>
              </a:ext>
            </a:extLst>
          </p:cNvPr>
          <p:cNvSpPr/>
          <p:nvPr/>
        </p:nvSpPr>
        <p:spPr>
          <a:xfrm>
            <a:off x="3300409" y="5691885"/>
            <a:ext cx="2214547" cy="830997"/>
          </a:xfrm>
          <a:prstGeom prst="rect">
            <a:avLst/>
          </a:prstGeom>
        </p:spPr>
        <p:txBody>
          <a:bodyPr wrap="square">
            <a:spAutoFit/>
          </a:bodyPr>
          <a:lstStyle/>
          <a:p>
            <a:pPr algn="ctr"/>
            <a:r>
              <a:rPr lang="en-US" sz="1200" dirty="0"/>
              <a:t>By http://</a:t>
            </a:r>
            <a:r>
              <a:rPr lang="en-US" sz="1200" dirty="0" err="1"/>
              <a:t>www.birdphotos.com</a:t>
            </a:r>
            <a:r>
              <a:rPr lang="en-US" sz="1200" dirty="0"/>
              <a:t> - Own work, CC BY 3.0, https://</a:t>
            </a:r>
            <a:r>
              <a:rPr lang="en-US" sz="1200" dirty="0" err="1"/>
              <a:t>commons.wikimedia.org</a:t>
            </a:r>
            <a:r>
              <a:rPr lang="en-US" sz="1200" dirty="0"/>
              <a:t>/w/</a:t>
            </a:r>
            <a:r>
              <a:rPr lang="en-US" sz="1200" dirty="0" err="1"/>
              <a:t>index.php?curid</a:t>
            </a:r>
            <a:r>
              <a:rPr lang="en-US" sz="1200" dirty="0"/>
              <a:t>=4409510</a:t>
            </a:r>
          </a:p>
        </p:txBody>
      </p:sp>
      <p:pic>
        <p:nvPicPr>
          <p:cNvPr id="1026" name="Picture 2" descr="Striped skunks">
            <a:extLst>
              <a:ext uri="{FF2B5EF4-FFF2-40B4-BE49-F238E27FC236}">
                <a16:creationId xmlns:a16="http://schemas.microsoft.com/office/drawing/2014/main" id="{543E3865-DF35-A048-A004-36482A320C2B}"/>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609433" y="4708177"/>
            <a:ext cx="1503677" cy="909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7794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5B606-01A4-C74D-A482-A4B621C828BA}"/>
              </a:ext>
            </a:extLst>
          </p:cNvPr>
          <p:cNvSpPr>
            <a:spLocks noGrp="1"/>
          </p:cNvSpPr>
          <p:nvPr>
            <p:ph type="title"/>
          </p:nvPr>
        </p:nvSpPr>
        <p:spPr/>
        <p:txBody>
          <a:bodyPr/>
          <a:lstStyle/>
          <a:p>
            <a:r>
              <a:rPr lang="en-US" dirty="0"/>
              <a:t>Some sample problems</a:t>
            </a:r>
          </a:p>
        </p:txBody>
      </p:sp>
      <p:sp>
        <p:nvSpPr>
          <p:cNvPr id="3" name="Content Placeholder 2">
            <a:extLst>
              <a:ext uri="{FF2B5EF4-FFF2-40B4-BE49-F238E27FC236}">
                <a16:creationId xmlns:a16="http://schemas.microsoft.com/office/drawing/2014/main" id="{8DA970F1-A92A-3A41-B4C2-B1DDED1EA3F8}"/>
              </a:ext>
            </a:extLst>
          </p:cNvPr>
          <p:cNvSpPr>
            <a:spLocks noGrp="1"/>
          </p:cNvSpPr>
          <p:nvPr>
            <p:ph idx="1"/>
          </p:nvPr>
        </p:nvSpPr>
        <p:spPr/>
        <p:txBody>
          <a:bodyPr>
            <a:normAutofit/>
          </a:bodyPr>
          <a:lstStyle/>
          <a:p>
            <a:r>
              <a:rPr lang="en-US" dirty="0">
                <a:solidFill>
                  <a:schemeClr val="bg1">
                    <a:lumMod val="75000"/>
                  </a:schemeClr>
                </a:solidFill>
              </a:rPr>
              <a:t>DNNs: Practice Final, question 23</a:t>
            </a:r>
          </a:p>
          <a:p>
            <a:r>
              <a:rPr lang="en-US" dirty="0"/>
              <a:t>Reinforcement learning: Practice Final, question 24</a:t>
            </a:r>
          </a:p>
          <a:p>
            <a:r>
              <a:rPr lang="en-US" dirty="0"/>
              <a:t>Games: Practice Final, question 25</a:t>
            </a:r>
          </a:p>
          <a:p>
            <a:r>
              <a:rPr lang="en-US" dirty="0"/>
              <a:t>Game theory: Practice Final, question 26</a:t>
            </a:r>
          </a:p>
        </p:txBody>
      </p:sp>
    </p:spTree>
    <p:extLst>
      <p:ext uri="{BB962C8B-B14F-4D97-AF65-F5344CB8AC3E}">
        <p14:creationId xmlns:p14="http://schemas.microsoft.com/office/powerpoint/2010/main" val="836831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3BAE0-F3C5-D44F-BCAA-7DA13AB1FAE9}"/>
              </a:ext>
            </a:extLst>
          </p:cNvPr>
          <p:cNvSpPr>
            <a:spLocks noGrp="1"/>
          </p:cNvSpPr>
          <p:nvPr>
            <p:ph type="title"/>
          </p:nvPr>
        </p:nvSpPr>
        <p:spPr/>
        <p:txBody>
          <a:bodyPr/>
          <a:lstStyle/>
          <a:p>
            <a:r>
              <a:rPr lang="en-US" dirty="0"/>
              <a:t>Practice Exam, question 24 </a:t>
            </a:r>
          </a:p>
        </p:txBody>
      </p:sp>
      <p:sp>
        <p:nvSpPr>
          <p:cNvPr id="3" name="Content Placeholder 2">
            <a:extLst>
              <a:ext uri="{FF2B5EF4-FFF2-40B4-BE49-F238E27FC236}">
                <a16:creationId xmlns:a16="http://schemas.microsoft.com/office/drawing/2014/main" id="{444C5A37-208D-884A-860C-D07AD391F41E}"/>
              </a:ext>
            </a:extLst>
          </p:cNvPr>
          <p:cNvSpPr>
            <a:spLocks noGrp="1"/>
          </p:cNvSpPr>
          <p:nvPr>
            <p:ph sz="half" idx="1"/>
          </p:nvPr>
        </p:nvSpPr>
        <p:spPr/>
        <p:txBody>
          <a:bodyPr>
            <a:normAutofit/>
          </a:bodyPr>
          <a:lstStyle/>
          <a:p>
            <a:pPr marL="0" indent="0">
              <a:buNone/>
            </a:pPr>
            <a:r>
              <a:rPr lang="en-US" dirty="0"/>
              <a:t>A cat lives in a two-room apartment. It has two possible actions: purr, or walk. It starts in room s0 = 1, where it receives the reward r0 = 2 (petting). It then implements the following sequence of actions: a0 =walk, a1 =purr. In response, it observes the following sequence of states and rewards: s1 = 2, r1 = 5 (food), s2 = 2.</a:t>
            </a:r>
          </a:p>
          <a:p>
            <a:pPr marL="0" indent="0">
              <a:buNone/>
            </a:pPr>
            <a:endParaRPr lang="en-US" dirty="0"/>
          </a:p>
        </p:txBody>
      </p:sp>
      <p:graphicFrame>
        <p:nvGraphicFramePr>
          <p:cNvPr id="5" name="Content Placeholder 4">
            <a:extLst>
              <a:ext uri="{FF2B5EF4-FFF2-40B4-BE49-F238E27FC236}">
                <a16:creationId xmlns:a16="http://schemas.microsoft.com/office/drawing/2014/main" id="{60C663CA-B625-764F-9B8E-C4945954D81E}"/>
              </a:ext>
            </a:extLst>
          </p:cNvPr>
          <p:cNvGraphicFramePr>
            <a:graphicFrameLocks noGrp="1"/>
          </p:cNvGraphicFramePr>
          <p:nvPr>
            <p:ph sz="half" idx="2"/>
            <p:extLst>
              <p:ext uri="{D42A27DB-BD31-4B8C-83A1-F6EECF244321}">
                <p14:modId xmlns:p14="http://schemas.microsoft.com/office/powerpoint/2010/main" val="2465175545"/>
              </p:ext>
            </p:extLst>
          </p:nvPr>
        </p:nvGraphicFramePr>
        <p:xfrm>
          <a:off x="7858124" y="2568581"/>
          <a:ext cx="3495676" cy="1503357"/>
        </p:xfrm>
        <a:graphic>
          <a:graphicData uri="http://schemas.openxmlformats.org/drawingml/2006/table">
            <a:tbl>
              <a:tblPr firstRow="1" bandRow="1">
                <a:tableStyleId>{5C22544A-7EE6-4342-B048-85BDC9FD1C3A}</a:tableStyleId>
              </a:tblPr>
              <a:tblGrid>
                <a:gridCol w="1747838">
                  <a:extLst>
                    <a:ext uri="{9D8B030D-6E8A-4147-A177-3AD203B41FA5}">
                      <a16:colId xmlns:a16="http://schemas.microsoft.com/office/drawing/2014/main" val="1838590983"/>
                    </a:ext>
                  </a:extLst>
                </a:gridCol>
                <a:gridCol w="1747838">
                  <a:extLst>
                    <a:ext uri="{9D8B030D-6E8A-4147-A177-3AD203B41FA5}">
                      <a16:colId xmlns:a16="http://schemas.microsoft.com/office/drawing/2014/main" val="249530694"/>
                    </a:ext>
                  </a:extLst>
                </a:gridCol>
              </a:tblGrid>
              <a:tr h="150335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7060033"/>
                  </a:ext>
                </a:extLst>
              </a:tr>
            </a:tbl>
          </a:graphicData>
        </a:graphic>
      </p:graphicFrame>
      <p:pic>
        <p:nvPicPr>
          <p:cNvPr id="6" name="Graphic 5" descr="Cat">
            <a:extLst>
              <a:ext uri="{FF2B5EF4-FFF2-40B4-BE49-F238E27FC236}">
                <a16:creationId xmlns:a16="http://schemas.microsoft.com/office/drawing/2014/main" id="{8592CBF0-87F6-A14E-A03C-821605861CD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42387" y="3191675"/>
            <a:ext cx="914400" cy="914400"/>
          </a:xfrm>
          <a:prstGeom prst="rect">
            <a:avLst/>
          </a:prstGeom>
        </p:spPr>
      </p:pic>
      <p:pic>
        <p:nvPicPr>
          <p:cNvPr id="8" name="Graphic 7" descr="Programmer">
            <a:extLst>
              <a:ext uri="{FF2B5EF4-FFF2-40B4-BE49-F238E27FC236}">
                <a16:creationId xmlns:a16="http://schemas.microsoft.com/office/drawing/2014/main" id="{690D73E2-27A0-3642-A6BE-78FD515B0D8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91461" y="2717407"/>
            <a:ext cx="914400" cy="914400"/>
          </a:xfrm>
          <a:prstGeom prst="rect">
            <a:avLst/>
          </a:prstGeom>
        </p:spPr>
      </p:pic>
      <p:pic>
        <p:nvPicPr>
          <p:cNvPr id="10" name="Graphic 9" descr="Table setting">
            <a:extLst>
              <a:ext uri="{FF2B5EF4-FFF2-40B4-BE49-F238E27FC236}">
                <a16:creationId xmlns:a16="http://schemas.microsoft.com/office/drawing/2014/main" id="{659C27AF-BF0A-7342-8FED-0AA24FDD8D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555311" y="3429000"/>
            <a:ext cx="685801" cy="685801"/>
          </a:xfrm>
          <a:prstGeom prst="rect">
            <a:avLst/>
          </a:prstGeom>
        </p:spPr>
      </p:pic>
    </p:spTree>
    <p:extLst>
      <p:ext uri="{BB962C8B-B14F-4D97-AF65-F5344CB8AC3E}">
        <p14:creationId xmlns:p14="http://schemas.microsoft.com/office/powerpoint/2010/main" val="240482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16667E-6 4.07407E-6 L 0.09909 -0.00255 " pathEditMode="relative" rAng="0" ptsTypes="AA">
                                      <p:cBhvr>
                                        <p:cTn id="6" dur="2000" fill="hold"/>
                                        <p:tgtEl>
                                          <p:spTgt spid="6"/>
                                        </p:tgtEl>
                                        <p:attrNameLst>
                                          <p:attrName>ppt_x</p:attrName>
                                          <p:attrName>ppt_y</p:attrName>
                                        </p:attrNameLst>
                                      </p:cBhvr>
                                      <p:rCtr x="4948"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3BAE0-F3C5-D44F-BCAA-7DA13AB1FAE9}"/>
              </a:ext>
            </a:extLst>
          </p:cNvPr>
          <p:cNvSpPr>
            <a:spLocks noGrp="1"/>
          </p:cNvSpPr>
          <p:nvPr>
            <p:ph type="title"/>
          </p:nvPr>
        </p:nvSpPr>
        <p:spPr/>
        <p:txBody>
          <a:bodyPr/>
          <a:lstStyle/>
          <a:p>
            <a:r>
              <a:rPr lang="en-US" dirty="0"/>
              <a:t>Practice Exam, question 24 </a:t>
            </a:r>
          </a:p>
        </p:txBody>
      </p:sp>
      <p:sp>
        <p:nvSpPr>
          <p:cNvPr id="3" name="Content Placeholder 2">
            <a:extLst>
              <a:ext uri="{FF2B5EF4-FFF2-40B4-BE49-F238E27FC236}">
                <a16:creationId xmlns:a16="http://schemas.microsoft.com/office/drawing/2014/main" id="{444C5A37-208D-884A-860C-D07AD391F41E}"/>
              </a:ext>
            </a:extLst>
          </p:cNvPr>
          <p:cNvSpPr>
            <a:spLocks noGrp="1"/>
          </p:cNvSpPr>
          <p:nvPr>
            <p:ph sz="half" idx="1"/>
          </p:nvPr>
        </p:nvSpPr>
        <p:spPr/>
        <p:txBody>
          <a:bodyPr>
            <a:normAutofit fontScale="92500" lnSpcReduction="10000"/>
          </a:bodyPr>
          <a:lstStyle/>
          <a:p>
            <a:pPr marL="514350" indent="-514350">
              <a:buAutoNum type="alphaLcParenBoth"/>
            </a:pPr>
            <a:r>
              <a:rPr lang="en-US" dirty="0"/>
              <a:t>The cat starts out with a Q-table whose entries are all Q(</a:t>
            </a:r>
            <a:r>
              <a:rPr lang="en-US" dirty="0" err="1"/>
              <a:t>s,a</a:t>
            </a:r>
            <a:r>
              <a:rPr lang="en-US" dirty="0"/>
              <a:t>) = 0.</a:t>
            </a:r>
          </a:p>
          <a:p>
            <a:r>
              <a:rPr lang="en-US" dirty="0"/>
              <a:t>…then performs one iteration of TD-learning using each of the two SARS sequences described above.</a:t>
            </a:r>
          </a:p>
          <a:p>
            <a:r>
              <a:rPr lang="en-US" dirty="0"/>
              <a:t>…it uses a relatively high learning rate (alpha = 0.05) and a relatively low discount factor (gamma = 3/4). </a:t>
            </a:r>
          </a:p>
          <a:p>
            <a:pPr marL="0" indent="0">
              <a:buNone/>
            </a:pPr>
            <a:r>
              <a:rPr lang="en-US" dirty="0"/>
              <a:t>Which entries in the Q-table have changed, after this learning, and what are their new values?</a:t>
            </a:r>
          </a:p>
          <a:p>
            <a:pPr marL="0" indent="0">
              <a:buNone/>
            </a:pPr>
            <a:endParaRPr lang="en-US" dirty="0"/>
          </a:p>
        </p:txBody>
      </p:sp>
      <p:graphicFrame>
        <p:nvGraphicFramePr>
          <p:cNvPr id="5" name="Content Placeholder 4">
            <a:extLst>
              <a:ext uri="{FF2B5EF4-FFF2-40B4-BE49-F238E27FC236}">
                <a16:creationId xmlns:a16="http://schemas.microsoft.com/office/drawing/2014/main" id="{60C663CA-B625-764F-9B8E-C4945954D81E}"/>
              </a:ext>
            </a:extLst>
          </p:cNvPr>
          <p:cNvGraphicFramePr>
            <a:graphicFrameLocks noGrp="1"/>
          </p:cNvGraphicFramePr>
          <p:nvPr>
            <p:ph sz="half" idx="2"/>
          </p:nvPr>
        </p:nvGraphicFramePr>
        <p:xfrm>
          <a:off x="7858124" y="2568581"/>
          <a:ext cx="3495676" cy="1503357"/>
        </p:xfrm>
        <a:graphic>
          <a:graphicData uri="http://schemas.openxmlformats.org/drawingml/2006/table">
            <a:tbl>
              <a:tblPr firstRow="1" bandRow="1">
                <a:tableStyleId>{5C22544A-7EE6-4342-B048-85BDC9FD1C3A}</a:tableStyleId>
              </a:tblPr>
              <a:tblGrid>
                <a:gridCol w="1747838">
                  <a:extLst>
                    <a:ext uri="{9D8B030D-6E8A-4147-A177-3AD203B41FA5}">
                      <a16:colId xmlns:a16="http://schemas.microsoft.com/office/drawing/2014/main" val="1838590983"/>
                    </a:ext>
                  </a:extLst>
                </a:gridCol>
                <a:gridCol w="1747838">
                  <a:extLst>
                    <a:ext uri="{9D8B030D-6E8A-4147-A177-3AD203B41FA5}">
                      <a16:colId xmlns:a16="http://schemas.microsoft.com/office/drawing/2014/main" val="249530694"/>
                    </a:ext>
                  </a:extLst>
                </a:gridCol>
              </a:tblGrid>
              <a:tr h="150335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7060033"/>
                  </a:ext>
                </a:extLst>
              </a:tr>
            </a:tbl>
          </a:graphicData>
        </a:graphic>
      </p:graphicFrame>
      <p:pic>
        <p:nvPicPr>
          <p:cNvPr id="6" name="Graphic 5" descr="Cat">
            <a:extLst>
              <a:ext uri="{FF2B5EF4-FFF2-40B4-BE49-F238E27FC236}">
                <a16:creationId xmlns:a16="http://schemas.microsoft.com/office/drawing/2014/main" id="{8592CBF0-87F6-A14E-A03C-821605861CD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42387" y="3191675"/>
            <a:ext cx="914400" cy="914400"/>
          </a:xfrm>
          <a:prstGeom prst="rect">
            <a:avLst/>
          </a:prstGeom>
        </p:spPr>
      </p:pic>
      <p:pic>
        <p:nvPicPr>
          <p:cNvPr id="8" name="Graphic 7" descr="Programmer">
            <a:extLst>
              <a:ext uri="{FF2B5EF4-FFF2-40B4-BE49-F238E27FC236}">
                <a16:creationId xmlns:a16="http://schemas.microsoft.com/office/drawing/2014/main" id="{690D73E2-27A0-3642-A6BE-78FD515B0D8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91461" y="2717407"/>
            <a:ext cx="914400" cy="914400"/>
          </a:xfrm>
          <a:prstGeom prst="rect">
            <a:avLst/>
          </a:prstGeom>
        </p:spPr>
      </p:pic>
      <p:pic>
        <p:nvPicPr>
          <p:cNvPr id="10" name="Graphic 9" descr="Table setting">
            <a:extLst>
              <a:ext uri="{FF2B5EF4-FFF2-40B4-BE49-F238E27FC236}">
                <a16:creationId xmlns:a16="http://schemas.microsoft.com/office/drawing/2014/main" id="{659C27AF-BF0A-7342-8FED-0AA24FDD8D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555311" y="3429000"/>
            <a:ext cx="685801" cy="685801"/>
          </a:xfrm>
          <a:prstGeom prst="rect">
            <a:avLst/>
          </a:prstGeom>
        </p:spPr>
      </p:pic>
    </p:spTree>
    <p:extLst>
      <p:ext uri="{BB962C8B-B14F-4D97-AF65-F5344CB8AC3E}">
        <p14:creationId xmlns:p14="http://schemas.microsoft.com/office/powerpoint/2010/main" val="2160432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3BAE0-F3C5-D44F-BCAA-7DA13AB1FAE9}"/>
              </a:ext>
            </a:extLst>
          </p:cNvPr>
          <p:cNvSpPr>
            <a:spLocks noGrp="1"/>
          </p:cNvSpPr>
          <p:nvPr>
            <p:ph type="title"/>
          </p:nvPr>
        </p:nvSpPr>
        <p:spPr/>
        <p:txBody>
          <a:bodyPr/>
          <a:lstStyle/>
          <a:p>
            <a:r>
              <a:rPr lang="en-US" dirty="0"/>
              <a:t>Practice Exam, question 24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4C5A37-208D-884A-860C-D07AD391F41E}"/>
                  </a:ext>
                </a:extLst>
              </p:cNvPr>
              <p:cNvSpPr>
                <a:spLocks noGrp="1"/>
              </p:cNvSpPr>
              <p:nvPr>
                <p:ph sz="half" idx="1"/>
              </p:nvPr>
            </p:nvSpPr>
            <p:spPr>
              <a:xfrm>
                <a:off x="838200" y="1825625"/>
                <a:ext cx="5691188" cy="4351338"/>
              </a:xfrm>
            </p:spPr>
            <p:txBody>
              <a:bodyPr>
                <a:normAutofit fontScale="62500" lnSpcReduction="20000"/>
              </a:bodyPr>
              <a:lstStyle/>
              <a:p>
                <a:pPr marL="0" indent="0">
                  <a:buNone/>
                </a:pPr>
                <a:r>
                  <a:rPr lang="en-US" dirty="0"/>
                  <a:t>Time step 0: </a:t>
                </a:r>
              </a:p>
              <a:p>
                <a:pPr marL="0" indent="0">
                  <a:buNone/>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𝑆𝐴𝑅𝑆</m:t>
                      </m:r>
                      <m:r>
                        <a:rPr lang="en-US" i="1" dirty="0" smtClean="0">
                          <a:latin typeface="Cambria Math" panose="02040503050406030204" pitchFamily="18" charset="0"/>
                        </a:rPr>
                        <m:t>=(1,</m:t>
                      </m:r>
                      <m:r>
                        <a:rPr lang="en-US" i="1" dirty="0" smtClean="0">
                          <a:latin typeface="Cambria Math" panose="02040503050406030204" pitchFamily="18" charset="0"/>
                        </a:rPr>
                        <m:t>𝑤𝑎𝑙𝑘</m:t>
                      </m:r>
                      <m:r>
                        <a:rPr lang="en-US" i="1" dirty="0" smtClean="0">
                          <a:latin typeface="Cambria Math" panose="02040503050406030204" pitchFamily="18" charset="0"/>
                        </a:rPr>
                        <m:t>,2,2)</m:t>
                      </m:r>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𝑄𝑙𝑜𝑐𝑎𝑙</m:t>
                      </m:r>
                      <m:r>
                        <a:rPr lang="en-US" i="1" dirty="0">
                          <a:latin typeface="Cambria Math" panose="02040503050406030204" pitchFamily="18" charset="0"/>
                        </a:rPr>
                        <m:t> </m:t>
                      </m:r>
                      <m:r>
                        <a:rPr lang="en-US" i="1" dirty="0" smtClean="0">
                          <a:latin typeface="Cambria Math" panose="02040503050406030204" pitchFamily="18" charset="0"/>
                        </a:rPr>
                        <m:t>=</m:t>
                      </m:r>
                      <m:r>
                        <a:rPr lang="en-US" i="1" dirty="0">
                          <a:latin typeface="Cambria Math" panose="02040503050406030204" pitchFamily="18" charset="0"/>
                        </a:rPr>
                        <m:t> </m:t>
                      </m:r>
                      <m:r>
                        <a:rPr lang="en-US" i="1" dirty="0" smtClean="0">
                          <a:latin typeface="Cambria Math" panose="02040503050406030204" pitchFamily="18" charset="0"/>
                        </a:rPr>
                        <m:t>𝑅</m:t>
                      </m:r>
                      <m:r>
                        <a:rPr lang="en-US" i="1" dirty="0" smtClean="0">
                          <a:latin typeface="Cambria Math" panose="02040503050406030204" pitchFamily="18" charset="0"/>
                        </a:rPr>
                        <m:t>(1)+</m:t>
                      </m:r>
                      <m:r>
                        <a:rPr lang="en-US" i="1" dirty="0" smtClean="0">
                          <a:latin typeface="Cambria Math" panose="02040503050406030204" pitchFamily="18" charset="0"/>
                          <a:ea typeface="Cambria Math" panose="02040503050406030204" pitchFamily="18" charset="0"/>
                        </a:rPr>
                        <m:t>𝛾</m:t>
                      </m:r>
                      <m:func>
                        <m:funcPr>
                          <m:ctrlPr>
                            <a:rPr lang="en-US" i="1" dirty="0" smtClean="0">
                              <a:latin typeface="Cambria Math" panose="02040503050406030204" pitchFamily="18" charset="0"/>
                              <a:ea typeface="Cambria Math" panose="02040503050406030204" pitchFamily="18" charset="0"/>
                            </a:rPr>
                          </m:ctrlPr>
                        </m:funcPr>
                        <m:fName>
                          <m:limLow>
                            <m:limLowPr>
                              <m:ctrlPr>
                                <a:rPr lang="en-US" i="1" dirty="0" smtClean="0">
                                  <a:latin typeface="Cambria Math" panose="02040503050406030204" pitchFamily="18" charset="0"/>
                                  <a:ea typeface="Cambria Math" panose="02040503050406030204" pitchFamily="18" charset="0"/>
                                </a:rPr>
                              </m:ctrlPr>
                            </m:limLowPr>
                            <m:e>
                              <m:r>
                                <m:rPr>
                                  <m:sty m:val="p"/>
                                </m:rPr>
                                <a:rPr lang="en-US" i="0" dirty="0" smtClean="0">
                                  <a:latin typeface="Cambria Math" panose="02040503050406030204" pitchFamily="18" charset="0"/>
                                  <a:ea typeface="Cambria Math" panose="02040503050406030204" pitchFamily="18" charset="0"/>
                                </a:rPr>
                                <m:t>max</m:t>
                              </m:r>
                            </m:e>
                            <m:lim>
                              <m:r>
                                <a:rPr lang="en-US" b="0" i="1" dirty="0" smtClean="0">
                                  <a:latin typeface="Cambria Math" panose="02040503050406030204" pitchFamily="18" charset="0"/>
                                  <a:ea typeface="Cambria Math" panose="02040503050406030204" pitchFamily="18" charset="0"/>
                                </a:rPr>
                                <m:t>𝑎</m:t>
                              </m:r>
                            </m:lim>
                          </m:limLow>
                        </m:fName>
                        <m:e>
                          <m:r>
                            <a:rPr lang="en-US" i="1" dirty="0">
                              <a:latin typeface="Cambria Math" panose="02040503050406030204" pitchFamily="18" charset="0"/>
                            </a:rPr>
                            <m:t>𝑄</m:t>
                          </m:r>
                          <m:r>
                            <a:rPr lang="en-US" i="1" dirty="0">
                              <a:latin typeface="Cambria Math" panose="02040503050406030204" pitchFamily="18" charset="0"/>
                            </a:rPr>
                            <m:t>(2,</m:t>
                          </m:r>
                          <m:r>
                            <a:rPr lang="en-US" i="1" dirty="0">
                              <a:latin typeface="Cambria Math" panose="02040503050406030204" pitchFamily="18" charset="0"/>
                            </a:rPr>
                            <m:t>𝑎</m:t>
                          </m:r>
                          <m:r>
                            <a:rPr lang="en-US" i="1" dirty="0">
                              <a:latin typeface="Cambria Math" panose="02040503050406030204" pitchFamily="18" charset="0"/>
                            </a:rPr>
                            <m:t>)</m:t>
                          </m:r>
                        </m:e>
                      </m:func>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i="1" dirty="0">
                          <a:latin typeface="Cambria Math" panose="02040503050406030204" pitchFamily="18" charset="0"/>
                        </a:rPr>
                        <m:t> </m:t>
                      </m:r>
                      <m:r>
                        <a:rPr lang="en-US" i="1" dirty="0" smtClean="0">
                          <a:latin typeface="Cambria Math" panose="02040503050406030204" pitchFamily="18" charset="0"/>
                        </a:rPr>
                        <m:t>2</m:t>
                      </m:r>
                      <m:r>
                        <a:rPr lang="en-US" i="1" dirty="0">
                          <a:latin typeface="Cambria Math" panose="02040503050406030204" pitchFamily="18" charset="0"/>
                        </a:rPr>
                        <m:t> </m:t>
                      </m:r>
                      <m:r>
                        <a:rPr lang="en-US" i="1" dirty="0" smtClean="0">
                          <a:latin typeface="Cambria Math" panose="02040503050406030204" pitchFamily="18" charset="0"/>
                        </a:rPr>
                        <m:t>+</m:t>
                      </m:r>
                      <m:d>
                        <m:dPr>
                          <m:ctrlPr>
                            <a:rPr lang="en-US" i="1" dirty="0" smtClean="0">
                              <a:latin typeface="Cambria Math" panose="02040503050406030204" pitchFamily="18" charset="0"/>
                            </a:rPr>
                          </m:ctrlPr>
                        </m:dPr>
                        <m:e>
                          <m:f>
                            <m:fPr>
                              <m:ctrlPr>
                                <a:rPr lang="en-US" i="1" dirty="0" smtClean="0">
                                  <a:latin typeface="Cambria Math" panose="02040503050406030204" pitchFamily="18" charset="0"/>
                                </a:rPr>
                              </m:ctrlPr>
                            </m:fPr>
                            <m:num>
                              <m:r>
                                <a:rPr lang="en-US" i="1" dirty="0" smtClean="0">
                                  <a:latin typeface="Cambria Math" panose="02040503050406030204" pitchFamily="18" charset="0"/>
                                </a:rPr>
                                <m:t>3</m:t>
                              </m:r>
                            </m:num>
                            <m:den>
                              <m:r>
                                <a:rPr lang="en-US" i="1" dirty="0" smtClean="0">
                                  <a:latin typeface="Cambria Math" panose="02040503050406030204" pitchFamily="18" charset="0"/>
                                </a:rPr>
                                <m:t>4</m:t>
                              </m:r>
                            </m:den>
                          </m:f>
                        </m:e>
                      </m:d>
                      <m:func>
                        <m:funcPr>
                          <m:ctrlPr>
                            <a:rPr lang="en-US" i="1" dirty="0" smtClean="0">
                              <a:latin typeface="Cambria Math" panose="02040503050406030204" pitchFamily="18" charset="0"/>
                            </a:rPr>
                          </m:ctrlPr>
                        </m:funcPr>
                        <m:fName>
                          <m:r>
                            <m:rPr>
                              <m:sty m:val="p"/>
                            </m:rPr>
                            <a:rPr lang="en-US" i="0" dirty="0" smtClean="0">
                              <a:latin typeface="Cambria Math" panose="02040503050406030204" pitchFamily="18" charset="0"/>
                            </a:rPr>
                            <m:t>max</m:t>
                          </m:r>
                        </m:fName>
                        <m:e>
                          <m:d>
                            <m:dPr>
                              <m:ctrlPr>
                                <a:rPr lang="en-US" i="1" dirty="0" smtClean="0">
                                  <a:latin typeface="Cambria Math" panose="02040503050406030204" pitchFamily="18" charset="0"/>
                                </a:rPr>
                              </m:ctrlPr>
                            </m:dPr>
                            <m:e>
                              <m:r>
                                <a:rPr lang="en-US" i="1" dirty="0" smtClean="0">
                                  <a:latin typeface="Cambria Math" panose="02040503050406030204" pitchFamily="18" charset="0"/>
                                </a:rPr>
                                <m:t>0,0</m:t>
                              </m:r>
                            </m:e>
                          </m:d>
                        </m:e>
                      </m:func>
                      <m:r>
                        <a:rPr lang="en-US" b="0" i="1" dirty="0" smtClean="0">
                          <a:latin typeface="Cambria Math" panose="02040503050406030204" pitchFamily="18" charset="0"/>
                        </a:rPr>
                        <m:t>=2</m:t>
                      </m:r>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𝑄</m:t>
                      </m:r>
                      <m:r>
                        <a:rPr lang="en-US" i="1" dirty="0" smtClean="0">
                          <a:latin typeface="Cambria Math" panose="02040503050406030204" pitchFamily="18" charset="0"/>
                        </a:rPr>
                        <m:t>(1,</m:t>
                      </m:r>
                      <m:r>
                        <a:rPr lang="en-US" i="1" dirty="0" smtClean="0">
                          <a:latin typeface="Cambria Math" panose="02040503050406030204" pitchFamily="18" charset="0"/>
                        </a:rPr>
                        <m:t>𝑤</m:t>
                      </m:r>
                      <m:r>
                        <a:rPr lang="en-US" i="1" dirty="0" smtClean="0">
                          <a:latin typeface="Cambria Math" panose="02040503050406030204" pitchFamily="18" charset="0"/>
                        </a:rPr>
                        <m:t>) = </m:t>
                      </m:r>
                      <m:r>
                        <a:rPr lang="en-US" i="1" dirty="0" smtClean="0">
                          <a:latin typeface="Cambria Math" panose="02040503050406030204" pitchFamily="18" charset="0"/>
                        </a:rPr>
                        <m:t>𝑄</m:t>
                      </m:r>
                      <m:r>
                        <a:rPr lang="en-US" i="1" dirty="0" smtClean="0">
                          <a:latin typeface="Cambria Math" panose="02040503050406030204" pitchFamily="18" charset="0"/>
                        </a:rPr>
                        <m:t>(1,</m:t>
                      </m:r>
                      <m:r>
                        <a:rPr lang="en-US" i="1" dirty="0" smtClean="0">
                          <a:latin typeface="Cambria Math" panose="02040503050406030204" pitchFamily="18" charset="0"/>
                        </a:rPr>
                        <m:t>𝑤</m:t>
                      </m:r>
                      <m:r>
                        <a:rPr lang="en-US" i="1" dirty="0" smtClean="0">
                          <a:latin typeface="Cambria Math" panose="02040503050406030204" pitchFamily="18" charset="0"/>
                        </a:rPr>
                        <m:t>) +</m:t>
                      </m:r>
                      <m:r>
                        <a:rPr lang="en-US" i="1" dirty="0" smtClean="0">
                          <a:latin typeface="Cambria Math" panose="02040503050406030204" pitchFamily="18" charset="0"/>
                          <a:ea typeface="Cambria Math" panose="02040503050406030204" pitchFamily="18" charset="0"/>
                        </a:rPr>
                        <m:t>𝛼</m:t>
                      </m:r>
                      <m:r>
                        <a:rPr lang="en-US" i="1" dirty="0" smtClean="0">
                          <a:latin typeface="Cambria Math" panose="02040503050406030204" pitchFamily="18" charset="0"/>
                        </a:rPr>
                        <m:t>(</m:t>
                      </m:r>
                      <m:r>
                        <a:rPr lang="en-US" i="1" dirty="0" err="1" smtClean="0">
                          <a:latin typeface="Cambria Math" panose="02040503050406030204" pitchFamily="18" charset="0"/>
                        </a:rPr>
                        <m:t>𝑄𝑙𝑜𝑐𝑎𝑙</m:t>
                      </m:r>
                      <m:r>
                        <a:rPr lang="en-US" i="1" dirty="0" smtClean="0">
                          <a:latin typeface="Cambria Math" panose="02040503050406030204" pitchFamily="18" charset="0"/>
                        </a:rPr>
                        <m:t>−</m:t>
                      </m:r>
                      <m:r>
                        <a:rPr lang="en-US" i="1" dirty="0" smtClean="0">
                          <a:latin typeface="Cambria Math" panose="02040503050406030204" pitchFamily="18" charset="0"/>
                        </a:rPr>
                        <m:t>𝑄</m:t>
                      </m:r>
                      <m:d>
                        <m:dPr>
                          <m:ctrlPr>
                            <a:rPr lang="en-US" i="1" dirty="0" smtClean="0">
                              <a:latin typeface="Cambria Math" panose="02040503050406030204" pitchFamily="18" charset="0"/>
                            </a:rPr>
                          </m:ctrlPr>
                        </m:dPr>
                        <m:e>
                          <m:r>
                            <a:rPr lang="en-US" i="1" dirty="0" smtClean="0">
                              <a:latin typeface="Cambria Math" panose="02040503050406030204" pitchFamily="18" charset="0"/>
                            </a:rPr>
                            <m:t>1,</m:t>
                          </m:r>
                          <m:r>
                            <a:rPr lang="en-US" i="1" dirty="0" smtClean="0">
                              <a:latin typeface="Cambria Math" panose="02040503050406030204" pitchFamily="18" charset="0"/>
                            </a:rPr>
                            <m:t>𝑤</m:t>
                          </m:r>
                        </m:e>
                      </m:d>
                      <m:r>
                        <a:rPr lang="en-US" b="0" i="1" dirty="0" smtClean="0">
                          <a:latin typeface="Cambria Math" panose="02040503050406030204" pitchFamily="18" charset="0"/>
                        </a:rPr>
                        <m:t>)</m:t>
                      </m:r>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i="1" dirty="0">
                          <a:latin typeface="Cambria Math" panose="02040503050406030204" pitchFamily="18" charset="0"/>
                        </a:rPr>
                        <m:t> </m:t>
                      </m:r>
                      <m:r>
                        <a:rPr lang="en-US" i="1" dirty="0" smtClean="0">
                          <a:latin typeface="Cambria Math" panose="02040503050406030204" pitchFamily="18" charset="0"/>
                        </a:rPr>
                        <m:t>0</m:t>
                      </m:r>
                      <m:r>
                        <a:rPr lang="en-US" i="1" dirty="0">
                          <a:latin typeface="Cambria Math" panose="02040503050406030204" pitchFamily="18" charset="0"/>
                        </a:rPr>
                        <m:t> </m:t>
                      </m:r>
                      <m:r>
                        <a:rPr lang="en-US" i="1" dirty="0" smtClean="0">
                          <a:latin typeface="Cambria Math" panose="02040503050406030204" pitchFamily="18" charset="0"/>
                        </a:rPr>
                        <m:t>+</m:t>
                      </m:r>
                      <m:r>
                        <a:rPr lang="en-US" i="1" dirty="0">
                          <a:latin typeface="Cambria Math" panose="02040503050406030204" pitchFamily="18" charset="0"/>
                        </a:rPr>
                        <m:t> </m:t>
                      </m:r>
                      <m:r>
                        <a:rPr lang="en-US" i="1" dirty="0" smtClean="0">
                          <a:latin typeface="Cambria Math" panose="02040503050406030204" pitchFamily="18" charset="0"/>
                        </a:rPr>
                        <m:t>0.05∗(2−0)</m:t>
                      </m:r>
                      <m:r>
                        <a:rPr lang="en-US" i="1" dirty="0">
                          <a:latin typeface="Cambria Math" panose="02040503050406030204" pitchFamily="18" charset="0"/>
                        </a:rPr>
                        <m:t> </m:t>
                      </m:r>
                      <m:r>
                        <a:rPr lang="en-US" i="1" dirty="0" smtClean="0">
                          <a:latin typeface="Cambria Math" panose="02040503050406030204" pitchFamily="18" charset="0"/>
                        </a:rPr>
                        <m:t>=</m:t>
                      </m:r>
                      <m:r>
                        <a:rPr lang="en-US" i="1" dirty="0">
                          <a:latin typeface="Cambria Math" panose="02040503050406030204" pitchFamily="18" charset="0"/>
                        </a:rPr>
                        <m:t> </m:t>
                      </m:r>
                      <m:r>
                        <a:rPr lang="en-US" i="1" dirty="0" smtClean="0">
                          <a:latin typeface="Cambria Math" panose="02040503050406030204" pitchFamily="18" charset="0"/>
                        </a:rPr>
                        <m:t>0.1</m:t>
                      </m:r>
                    </m:oMath>
                  </m:oMathPara>
                </a14:m>
                <a:endParaRPr lang="en-US" dirty="0"/>
              </a:p>
              <a:p>
                <a:pPr marL="0" indent="0">
                  <a:buNone/>
                </a:pPr>
                <a:endParaRPr lang="en-US" dirty="0"/>
              </a:p>
              <a:p>
                <a:pPr marL="0" indent="0">
                  <a:buNone/>
                </a:pPr>
                <a:r>
                  <a:rPr lang="en-US" dirty="0"/>
                  <a:t>Time step 1: </a:t>
                </a:r>
              </a:p>
              <a:p>
                <a:pPr marL="0" indent="0">
                  <a:buNone/>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rPr>
                        <m:t>𝑆𝐴𝑅𝑆</m:t>
                      </m:r>
                      <m:r>
                        <a:rPr lang="en-US" i="1" dirty="0">
                          <a:latin typeface="Cambria Math" panose="02040503050406030204" pitchFamily="18" charset="0"/>
                        </a:rPr>
                        <m:t>=(2,</m:t>
                      </m:r>
                      <m:r>
                        <a:rPr lang="en-US" b="0" i="1" dirty="0" smtClean="0">
                          <a:latin typeface="Cambria Math" panose="02040503050406030204" pitchFamily="18" charset="0"/>
                        </a:rPr>
                        <m:t>𝑝𝑢𝑟𝑟</m:t>
                      </m:r>
                      <m:r>
                        <a:rPr lang="en-US" i="1" dirty="0">
                          <a:latin typeface="Cambria Math" panose="02040503050406030204" pitchFamily="18" charset="0"/>
                        </a:rPr>
                        <m:t>,</m:t>
                      </m:r>
                      <m:r>
                        <a:rPr lang="en-US" b="0" i="1" dirty="0" smtClean="0">
                          <a:latin typeface="Cambria Math" panose="02040503050406030204" pitchFamily="18" charset="0"/>
                        </a:rPr>
                        <m:t>5</m:t>
                      </m:r>
                      <m:r>
                        <a:rPr lang="en-US" i="1" dirty="0">
                          <a:latin typeface="Cambria Math" panose="02040503050406030204" pitchFamily="18" charset="0"/>
                        </a:rPr>
                        <m:t>,2)</m:t>
                      </m:r>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rPr>
                        <m:t>𝑄𝑙𝑜𝑐𝑎𝑙</m:t>
                      </m:r>
                      <m:r>
                        <a:rPr lang="en-US" i="1" dirty="0">
                          <a:latin typeface="Cambria Math" panose="02040503050406030204" pitchFamily="18" charset="0"/>
                        </a:rPr>
                        <m:t> = </m:t>
                      </m:r>
                      <m:r>
                        <a:rPr lang="en-US" i="1" dirty="0">
                          <a:latin typeface="Cambria Math" panose="02040503050406030204" pitchFamily="18" charset="0"/>
                        </a:rPr>
                        <m:t>𝑅</m:t>
                      </m:r>
                      <m:r>
                        <a:rPr lang="en-US" i="1" dirty="0">
                          <a:latin typeface="Cambria Math" panose="02040503050406030204" pitchFamily="18" charset="0"/>
                        </a:rPr>
                        <m:t>(2)+</m:t>
                      </m:r>
                      <m:r>
                        <a:rPr lang="en-US" i="1" dirty="0">
                          <a:latin typeface="Cambria Math" panose="02040503050406030204" pitchFamily="18" charset="0"/>
                          <a:ea typeface="Cambria Math" panose="02040503050406030204" pitchFamily="18" charset="0"/>
                        </a:rPr>
                        <m:t>𝛾</m:t>
                      </m:r>
                      <m:func>
                        <m:funcPr>
                          <m:ctrlPr>
                            <a:rPr lang="en-US" i="1" dirty="0">
                              <a:latin typeface="Cambria Math" panose="02040503050406030204" pitchFamily="18" charset="0"/>
                              <a:ea typeface="Cambria Math" panose="02040503050406030204" pitchFamily="18" charset="0"/>
                            </a:rPr>
                          </m:ctrlPr>
                        </m:funcPr>
                        <m:fName>
                          <m:limLow>
                            <m:limLowPr>
                              <m:ctrlPr>
                                <a:rPr lang="en-US" i="1" dirty="0">
                                  <a:latin typeface="Cambria Math" panose="02040503050406030204" pitchFamily="18" charset="0"/>
                                  <a:ea typeface="Cambria Math" panose="02040503050406030204" pitchFamily="18" charset="0"/>
                                </a:rPr>
                              </m:ctrlPr>
                            </m:limLowPr>
                            <m:e>
                              <m:r>
                                <m:rPr>
                                  <m:sty m:val="p"/>
                                </m:rPr>
                                <a:rPr lang="en-US" dirty="0">
                                  <a:latin typeface="Cambria Math" panose="02040503050406030204" pitchFamily="18" charset="0"/>
                                  <a:ea typeface="Cambria Math" panose="02040503050406030204" pitchFamily="18" charset="0"/>
                                </a:rPr>
                                <m:t>max</m:t>
                              </m:r>
                            </m:e>
                            <m:lim>
                              <m:r>
                                <a:rPr lang="en-US" i="1" dirty="0">
                                  <a:latin typeface="Cambria Math" panose="02040503050406030204" pitchFamily="18" charset="0"/>
                                  <a:ea typeface="Cambria Math" panose="02040503050406030204" pitchFamily="18" charset="0"/>
                                </a:rPr>
                                <m:t>𝑎</m:t>
                              </m:r>
                            </m:lim>
                          </m:limLow>
                        </m:fName>
                        <m:e>
                          <m:r>
                            <a:rPr lang="en-US" i="1" dirty="0">
                              <a:latin typeface="Cambria Math" panose="02040503050406030204" pitchFamily="18" charset="0"/>
                            </a:rPr>
                            <m:t>𝑄</m:t>
                          </m:r>
                          <m:r>
                            <a:rPr lang="en-US" i="1" dirty="0">
                              <a:latin typeface="Cambria Math" panose="02040503050406030204" pitchFamily="18" charset="0"/>
                            </a:rPr>
                            <m:t>(2,</m:t>
                          </m:r>
                          <m:r>
                            <a:rPr lang="en-US" i="1" dirty="0">
                              <a:latin typeface="Cambria Math" panose="02040503050406030204" pitchFamily="18" charset="0"/>
                            </a:rPr>
                            <m:t>𝑎</m:t>
                          </m:r>
                          <m:r>
                            <a:rPr lang="en-US" i="1" dirty="0">
                              <a:latin typeface="Cambria Math" panose="02040503050406030204" pitchFamily="18" charset="0"/>
                            </a:rPr>
                            <m:t>)</m:t>
                          </m:r>
                        </m:e>
                      </m:func>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rPr>
                        <m:t>=</m:t>
                      </m:r>
                      <m:r>
                        <a:rPr lang="en-US" b="0" i="1" dirty="0" smtClean="0">
                          <a:latin typeface="Cambria Math" panose="02040503050406030204" pitchFamily="18" charset="0"/>
                        </a:rPr>
                        <m:t>5</m:t>
                      </m:r>
                      <m:r>
                        <a:rPr lang="en-US" i="1" dirty="0">
                          <a:latin typeface="Cambria Math" panose="02040503050406030204" pitchFamily="18" charset="0"/>
                        </a:rPr>
                        <m:t> +</m:t>
                      </m:r>
                      <m:d>
                        <m:dPr>
                          <m:ctrlPr>
                            <a:rPr lang="en-US" i="1" dirty="0">
                              <a:latin typeface="Cambria Math" panose="02040503050406030204" pitchFamily="18" charset="0"/>
                            </a:rPr>
                          </m:ctrlPr>
                        </m:dPr>
                        <m:e>
                          <m:f>
                            <m:fPr>
                              <m:ctrlPr>
                                <a:rPr lang="en-US" i="1" dirty="0">
                                  <a:latin typeface="Cambria Math" panose="02040503050406030204" pitchFamily="18" charset="0"/>
                                </a:rPr>
                              </m:ctrlPr>
                            </m:fPr>
                            <m:num>
                              <m:r>
                                <a:rPr lang="en-US" i="1" dirty="0">
                                  <a:latin typeface="Cambria Math" panose="02040503050406030204" pitchFamily="18" charset="0"/>
                                </a:rPr>
                                <m:t>3</m:t>
                              </m:r>
                            </m:num>
                            <m:den>
                              <m:r>
                                <a:rPr lang="en-US" i="1" dirty="0">
                                  <a:latin typeface="Cambria Math" panose="02040503050406030204" pitchFamily="18" charset="0"/>
                                </a:rPr>
                                <m:t>4</m:t>
                              </m:r>
                            </m:den>
                          </m:f>
                        </m:e>
                      </m:d>
                      <m:func>
                        <m:funcPr>
                          <m:ctrlPr>
                            <a:rPr lang="en-US" i="1" dirty="0">
                              <a:latin typeface="Cambria Math" panose="02040503050406030204" pitchFamily="18" charset="0"/>
                            </a:rPr>
                          </m:ctrlPr>
                        </m:funcPr>
                        <m:fName>
                          <m:r>
                            <m:rPr>
                              <m:sty m:val="p"/>
                            </m:rPr>
                            <a:rPr lang="en-US" dirty="0">
                              <a:latin typeface="Cambria Math" panose="02040503050406030204" pitchFamily="18" charset="0"/>
                            </a:rPr>
                            <m:t>max</m:t>
                          </m:r>
                        </m:fName>
                        <m:e>
                          <m:d>
                            <m:dPr>
                              <m:ctrlPr>
                                <a:rPr lang="en-US" i="1" dirty="0">
                                  <a:latin typeface="Cambria Math" panose="02040503050406030204" pitchFamily="18" charset="0"/>
                                </a:rPr>
                              </m:ctrlPr>
                            </m:dPr>
                            <m:e>
                              <m:r>
                                <a:rPr lang="en-US" i="1" dirty="0">
                                  <a:latin typeface="Cambria Math" panose="02040503050406030204" pitchFamily="18" charset="0"/>
                                </a:rPr>
                                <m:t>0,0</m:t>
                              </m:r>
                            </m:e>
                          </m:d>
                        </m:e>
                      </m:func>
                      <m:r>
                        <a:rPr lang="en-US" i="1" dirty="0">
                          <a:latin typeface="Cambria Math" panose="02040503050406030204" pitchFamily="18" charset="0"/>
                        </a:rPr>
                        <m:t>=</m:t>
                      </m:r>
                      <m:r>
                        <a:rPr lang="en-US" b="0" i="1" dirty="0" smtClean="0">
                          <a:latin typeface="Cambria Math" panose="02040503050406030204" pitchFamily="18" charset="0"/>
                        </a:rPr>
                        <m:t>5</m:t>
                      </m:r>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rPr>
                        <m:t>𝑄</m:t>
                      </m:r>
                      <m:r>
                        <a:rPr lang="en-US" i="1" dirty="0">
                          <a:latin typeface="Cambria Math" panose="02040503050406030204" pitchFamily="18" charset="0"/>
                        </a:rPr>
                        <m:t>(2,</m:t>
                      </m:r>
                      <m:r>
                        <a:rPr lang="en-US" b="0" i="1" dirty="0" smtClean="0">
                          <a:latin typeface="Cambria Math" panose="02040503050406030204" pitchFamily="18" charset="0"/>
                        </a:rPr>
                        <m:t>𝑝𝑢𝑟𝑟</m:t>
                      </m:r>
                      <m:r>
                        <a:rPr lang="en-US" i="1" dirty="0">
                          <a:latin typeface="Cambria Math" panose="02040503050406030204" pitchFamily="18" charset="0"/>
                        </a:rPr>
                        <m:t>) = </m:t>
                      </m:r>
                      <m:r>
                        <a:rPr lang="en-US" i="1" dirty="0">
                          <a:latin typeface="Cambria Math" panose="02040503050406030204" pitchFamily="18" charset="0"/>
                        </a:rPr>
                        <m:t>𝑄</m:t>
                      </m:r>
                      <m:r>
                        <a:rPr lang="en-US" i="1" dirty="0">
                          <a:latin typeface="Cambria Math" panose="02040503050406030204" pitchFamily="18" charset="0"/>
                        </a:rPr>
                        <m:t>(2,</m:t>
                      </m:r>
                      <m:r>
                        <a:rPr lang="en-US" b="0" i="1" dirty="0" smtClean="0">
                          <a:latin typeface="Cambria Math" panose="02040503050406030204" pitchFamily="18" charset="0"/>
                        </a:rPr>
                        <m:t>𝑝</m:t>
                      </m:r>
                      <m:r>
                        <a:rPr lang="en-US" i="1" dirty="0">
                          <a:latin typeface="Cambria Math" panose="02040503050406030204" pitchFamily="18" charset="0"/>
                        </a:rPr>
                        <m:t>) +</m:t>
                      </m:r>
                      <m:r>
                        <a:rPr lang="en-US" i="1" dirty="0">
                          <a:latin typeface="Cambria Math" panose="02040503050406030204" pitchFamily="18" charset="0"/>
                          <a:ea typeface="Cambria Math" panose="02040503050406030204" pitchFamily="18" charset="0"/>
                        </a:rPr>
                        <m:t>𝛼</m:t>
                      </m:r>
                      <m:r>
                        <a:rPr lang="en-US" i="1" dirty="0">
                          <a:latin typeface="Cambria Math" panose="02040503050406030204" pitchFamily="18" charset="0"/>
                        </a:rPr>
                        <m:t>(</m:t>
                      </m:r>
                      <m:r>
                        <a:rPr lang="en-US" i="1" dirty="0" err="1">
                          <a:latin typeface="Cambria Math" panose="02040503050406030204" pitchFamily="18" charset="0"/>
                        </a:rPr>
                        <m:t>𝑄𝑙𝑜𝑐𝑎𝑙</m:t>
                      </m:r>
                      <m:r>
                        <a:rPr lang="en-US" i="1" dirty="0">
                          <a:latin typeface="Cambria Math" panose="02040503050406030204" pitchFamily="18" charset="0"/>
                        </a:rPr>
                        <m:t>−</m:t>
                      </m:r>
                      <m:r>
                        <a:rPr lang="en-US" i="1" dirty="0">
                          <a:latin typeface="Cambria Math" panose="02040503050406030204" pitchFamily="18" charset="0"/>
                        </a:rPr>
                        <m:t>𝑄</m:t>
                      </m:r>
                      <m:d>
                        <m:dPr>
                          <m:ctrlPr>
                            <a:rPr lang="en-US" i="1" dirty="0">
                              <a:latin typeface="Cambria Math" panose="02040503050406030204" pitchFamily="18" charset="0"/>
                            </a:rPr>
                          </m:ctrlPr>
                        </m:dPr>
                        <m:e>
                          <m:r>
                            <a:rPr lang="en-US" b="0" i="1" dirty="0" smtClean="0">
                              <a:latin typeface="Cambria Math" panose="02040503050406030204" pitchFamily="18" charset="0"/>
                            </a:rPr>
                            <m:t>2</m:t>
                          </m:r>
                          <m:r>
                            <a:rPr lang="en-US" i="1" dirty="0">
                              <a:latin typeface="Cambria Math" panose="02040503050406030204" pitchFamily="18" charset="0"/>
                            </a:rPr>
                            <m:t>,</m:t>
                          </m:r>
                          <m:r>
                            <a:rPr lang="en-US" b="0" i="1" dirty="0" smtClean="0">
                              <a:latin typeface="Cambria Math" panose="02040503050406030204" pitchFamily="18" charset="0"/>
                            </a:rPr>
                            <m:t>𝑝</m:t>
                          </m:r>
                        </m:e>
                      </m:d>
                      <m:r>
                        <a:rPr lang="en-US" i="1" dirty="0">
                          <a:latin typeface="Cambria Math" panose="02040503050406030204" pitchFamily="18" charset="0"/>
                        </a:rPr>
                        <m:t>)</m:t>
                      </m:r>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rPr>
                        <m:t>= 0 + 0.05∗(</m:t>
                      </m:r>
                      <m:r>
                        <a:rPr lang="en-US" b="0" i="1" dirty="0" smtClean="0">
                          <a:latin typeface="Cambria Math" panose="02040503050406030204" pitchFamily="18" charset="0"/>
                        </a:rPr>
                        <m:t>5</m:t>
                      </m:r>
                      <m:r>
                        <a:rPr lang="en-US" i="1" dirty="0">
                          <a:latin typeface="Cambria Math" panose="02040503050406030204" pitchFamily="18" charset="0"/>
                        </a:rPr>
                        <m:t>−0) = 0.</m:t>
                      </m:r>
                      <m:r>
                        <a:rPr lang="en-US" b="0" i="1" dirty="0" smtClean="0">
                          <a:latin typeface="Cambria Math" panose="02040503050406030204" pitchFamily="18" charset="0"/>
                        </a:rPr>
                        <m:t>25</m:t>
                      </m:r>
                    </m:oMath>
                  </m:oMathPara>
                </a14:m>
                <a:endParaRPr lang="en-US" dirty="0"/>
              </a:p>
              <a:p>
                <a:pPr marL="0" indent="0">
                  <a:buNone/>
                </a:pPr>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444C5A37-208D-884A-860C-D07AD391F41E}"/>
                  </a:ext>
                </a:extLst>
              </p:cNvPr>
              <p:cNvSpPr>
                <a:spLocks noGrp="1" noRot="1" noChangeAspect="1" noMove="1" noResize="1" noEditPoints="1" noAdjustHandles="1" noChangeArrowheads="1" noChangeShapeType="1" noTextEdit="1"/>
              </p:cNvSpPr>
              <p:nvPr>
                <p:ph sz="half" idx="1"/>
              </p:nvPr>
            </p:nvSpPr>
            <p:spPr>
              <a:xfrm>
                <a:off x="838200" y="1825625"/>
                <a:ext cx="5691188" cy="4351338"/>
              </a:xfrm>
              <a:blipFill>
                <a:blip r:embed="rId2"/>
                <a:stretch>
                  <a:fillRect l="-891" t="-2632"/>
                </a:stretch>
              </a:blipFill>
            </p:spPr>
            <p:txBody>
              <a:bodyPr/>
              <a:lstStyle/>
              <a:p>
                <a:r>
                  <a:rPr lang="en-US">
                    <a:noFill/>
                  </a:rPr>
                  <a:t> </a:t>
                </a:r>
              </a:p>
            </p:txBody>
          </p:sp>
        </mc:Fallback>
      </mc:AlternateContent>
      <p:graphicFrame>
        <p:nvGraphicFramePr>
          <p:cNvPr id="11" name="Content Placeholder 4">
            <a:extLst>
              <a:ext uri="{FF2B5EF4-FFF2-40B4-BE49-F238E27FC236}">
                <a16:creationId xmlns:a16="http://schemas.microsoft.com/office/drawing/2014/main" id="{D2AC394C-28B6-E64B-9C99-F68AE1D941C7}"/>
              </a:ext>
            </a:extLst>
          </p:cNvPr>
          <p:cNvGraphicFramePr>
            <a:graphicFrameLocks noGrp="1"/>
          </p:cNvGraphicFramePr>
          <p:nvPr>
            <p:ph sz="half" idx="2"/>
            <p:extLst>
              <p:ext uri="{D42A27DB-BD31-4B8C-83A1-F6EECF244321}">
                <p14:modId xmlns:p14="http://schemas.microsoft.com/office/powerpoint/2010/main" val="3199052011"/>
              </p:ext>
            </p:extLst>
          </p:nvPr>
        </p:nvGraphicFramePr>
        <p:xfrm>
          <a:off x="7858124" y="2568581"/>
          <a:ext cx="3495676" cy="1503357"/>
        </p:xfrm>
        <a:graphic>
          <a:graphicData uri="http://schemas.openxmlformats.org/drawingml/2006/table">
            <a:tbl>
              <a:tblPr firstRow="1" bandRow="1">
                <a:tableStyleId>{5C22544A-7EE6-4342-B048-85BDC9FD1C3A}</a:tableStyleId>
              </a:tblPr>
              <a:tblGrid>
                <a:gridCol w="1747838">
                  <a:extLst>
                    <a:ext uri="{9D8B030D-6E8A-4147-A177-3AD203B41FA5}">
                      <a16:colId xmlns:a16="http://schemas.microsoft.com/office/drawing/2014/main" val="1838590983"/>
                    </a:ext>
                  </a:extLst>
                </a:gridCol>
                <a:gridCol w="1747838">
                  <a:extLst>
                    <a:ext uri="{9D8B030D-6E8A-4147-A177-3AD203B41FA5}">
                      <a16:colId xmlns:a16="http://schemas.microsoft.com/office/drawing/2014/main" val="249530694"/>
                    </a:ext>
                  </a:extLst>
                </a:gridCol>
              </a:tblGrid>
              <a:tr h="150335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7060033"/>
                  </a:ext>
                </a:extLst>
              </a:tr>
            </a:tbl>
          </a:graphicData>
        </a:graphic>
      </p:graphicFrame>
      <p:pic>
        <p:nvPicPr>
          <p:cNvPr id="12" name="Graphic 11" descr="Cat">
            <a:extLst>
              <a:ext uri="{FF2B5EF4-FFF2-40B4-BE49-F238E27FC236}">
                <a16:creationId xmlns:a16="http://schemas.microsoft.com/office/drawing/2014/main" id="{D88B3B40-6800-7C4A-A6D2-96FDC94BAA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42387" y="3191675"/>
            <a:ext cx="914400" cy="914400"/>
          </a:xfrm>
          <a:prstGeom prst="rect">
            <a:avLst/>
          </a:prstGeom>
        </p:spPr>
      </p:pic>
      <p:pic>
        <p:nvPicPr>
          <p:cNvPr id="13" name="Graphic 12" descr="Programmer">
            <a:extLst>
              <a:ext uri="{FF2B5EF4-FFF2-40B4-BE49-F238E27FC236}">
                <a16:creationId xmlns:a16="http://schemas.microsoft.com/office/drawing/2014/main" id="{A86E9713-38C1-694E-9AB3-DB84F192E74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91461" y="2717407"/>
            <a:ext cx="914400" cy="914400"/>
          </a:xfrm>
          <a:prstGeom prst="rect">
            <a:avLst/>
          </a:prstGeom>
        </p:spPr>
      </p:pic>
      <p:pic>
        <p:nvPicPr>
          <p:cNvPr id="14" name="Graphic 13" descr="Table setting">
            <a:extLst>
              <a:ext uri="{FF2B5EF4-FFF2-40B4-BE49-F238E27FC236}">
                <a16:creationId xmlns:a16="http://schemas.microsoft.com/office/drawing/2014/main" id="{5090843C-3641-6240-BCF5-02451990A14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555311" y="3429000"/>
            <a:ext cx="685801" cy="685801"/>
          </a:xfrm>
          <a:prstGeom prst="rect">
            <a:avLst/>
          </a:prstGeom>
        </p:spPr>
      </p:pic>
    </p:spTree>
    <p:extLst>
      <p:ext uri="{BB962C8B-B14F-4D97-AF65-F5344CB8AC3E}">
        <p14:creationId xmlns:p14="http://schemas.microsoft.com/office/powerpoint/2010/main" val="2009725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16667E-6 4.07407E-6 L 0.09909 -0.00255 " pathEditMode="relative" rAng="0" ptsTypes="AA">
                                      <p:cBhvr>
                                        <p:cTn id="6" dur="2000" fill="hold"/>
                                        <p:tgtEl>
                                          <p:spTgt spid="12"/>
                                        </p:tgtEl>
                                        <p:attrNameLst>
                                          <p:attrName>ppt_x</p:attrName>
                                          <p:attrName>ppt_y</p:attrName>
                                        </p:attrNameLst>
                                      </p:cBhvr>
                                      <p:rCtr x="4948"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3BAE0-F3C5-D44F-BCAA-7DA13AB1FAE9}"/>
              </a:ext>
            </a:extLst>
          </p:cNvPr>
          <p:cNvSpPr>
            <a:spLocks noGrp="1"/>
          </p:cNvSpPr>
          <p:nvPr>
            <p:ph type="title"/>
          </p:nvPr>
        </p:nvSpPr>
        <p:spPr/>
        <p:txBody>
          <a:bodyPr/>
          <a:lstStyle/>
          <a:p>
            <a:r>
              <a:rPr lang="en-US" dirty="0"/>
              <a:t>Practice Exam, question 24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4C5A37-208D-884A-860C-D07AD391F41E}"/>
                  </a:ext>
                </a:extLst>
              </p:cNvPr>
              <p:cNvSpPr>
                <a:spLocks noGrp="1"/>
              </p:cNvSpPr>
              <p:nvPr>
                <p:ph sz="half" idx="1"/>
              </p:nvPr>
            </p:nvSpPr>
            <p:spPr/>
            <p:txBody>
              <a:bodyPr>
                <a:normAutofit/>
              </a:bodyPr>
              <a:lstStyle/>
              <a:p>
                <a:pPr marL="0" indent="0">
                  <a:buNone/>
                </a:pPr>
                <a:r>
                  <a:rPr lang="en-US" dirty="0"/>
                  <a:t>(b) The cat decides, instead, to use model-based learning.  Based on these two observations, it estimates P(s’|</a:t>
                </a:r>
                <a:r>
                  <a:rPr lang="en-US" dirty="0" err="1"/>
                  <a:t>s,a</a:t>
                </a:r>
                <a:r>
                  <a:rPr lang="en-US" dirty="0"/>
                  <a:t>) with Laplace smoothing, where the smoothing constant is k=1.  Find P(s’|2,purr).</a:t>
                </a:r>
              </a:p>
              <a:p>
                <a:pPr marL="0" indent="0">
                  <a:buNone/>
                </a:pPr>
                <a:r>
                  <a:rPr lang="en-US" dirty="0"/>
                  <a:t>Time step 0: </a:t>
                </a:r>
              </a:p>
              <a:p>
                <a:pPr marL="0" indent="0">
                  <a:buNone/>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rPr>
                        <m:t>𝑆𝐴𝑅𝑆</m:t>
                      </m:r>
                      <m:r>
                        <a:rPr lang="en-US" i="1" dirty="0">
                          <a:latin typeface="Cambria Math" panose="02040503050406030204" pitchFamily="18" charset="0"/>
                        </a:rPr>
                        <m:t>=(1,</m:t>
                      </m:r>
                      <m:r>
                        <a:rPr lang="en-US" i="1" dirty="0">
                          <a:latin typeface="Cambria Math" panose="02040503050406030204" pitchFamily="18" charset="0"/>
                        </a:rPr>
                        <m:t>𝑤𝑎𝑙𝑘</m:t>
                      </m:r>
                      <m:r>
                        <a:rPr lang="en-US" i="1" dirty="0">
                          <a:latin typeface="Cambria Math" panose="02040503050406030204" pitchFamily="18" charset="0"/>
                        </a:rPr>
                        <m:t>,2,2)</m:t>
                      </m:r>
                    </m:oMath>
                  </m:oMathPara>
                </a14:m>
                <a:endParaRPr lang="en-US" dirty="0"/>
              </a:p>
              <a:p>
                <a:pPr marL="0" indent="0">
                  <a:buNone/>
                </a:pPr>
                <a:r>
                  <a:rPr lang="en-US" dirty="0"/>
                  <a:t>Time step 1: </a:t>
                </a:r>
              </a:p>
              <a:p>
                <a:pPr marL="0" indent="0">
                  <a:buNone/>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rPr>
                        <m:t>𝑆𝐴𝑅𝑆</m:t>
                      </m:r>
                      <m:r>
                        <a:rPr lang="en-US" i="1" dirty="0">
                          <a:latin typeface="Cambria Math" panose="02040503050406030204" pitchFamily="18" charset="0"/>
                        </a:rPr>
                        <m:t>=(2,</m:t>
                      </m:r>
                      <m:r>
                        <a:rPr lang="en-US" i="1" dirty="0">
                          <a:latin typeface="Cambria Math" panose="02040503050406030204" pitchFamily="18" charset="0"/>
                        </a:rPr>
                        <m:t>𝑝𝑢𝑟𝑟</m:t>
                      </m:r>
                      <m:r>
                        <a:rPr lang="en-US" i="1" dirty="0">
                          <a:latin typeface="Cambria Math" panose="02040503050406030204" pitchFamily="18" charset="0"/>
                        </a:rPr>
                        <m:t>,5,2)</m:t>
                      </m:r>
                    </m:oMath>
                  </m:oMathPara>
                </a14:m>
                <a:endParaRPr lang="en-US" dirty="0"/>
              </a:p>
              <a:p>
                <a:pPr marL="0" indent="0">
                  <a:buNone/>
                </a:pPr>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444C5A37-208D-884A-860C-D07AD391F41E}"/>
                  </a:ext>
                </a:extLst>
              </p:cNvPr>
              <p:cNvSpPr>
                <a:spLocks noGrp="1" noRot="1" noChangeAspect="1" noMove="1" noResize="1" noEditPoints="1" noAdjustHandles="1" noChangeArrowheads="1" noChangeShapeType="1" noTextEdit="1"/>
              </p:cNvSpPr>
              <p:nvPr>
                <p:ph sz="half" idx="1"/>
              </p:nvPr>
            </p:nvSpPr>
            <p:spPr>
              <a:blipFill>
                <a:blip r:embed="rId2"/>
                <a:stretch>
                  <a:fillRect l="-2200" t="-2632" r="-3912"/>
                </a:stretch>
              </a:blipFill>
            </p:spPr>
            <p:txBody>
              <a:bodyPr/>
              <a:lstStyle/>
              <a:p>
                <a:r>
                  <a:rPr lang="en-US">
                    <a:noFill/>
                  </a:rPr>
                  <a:t> </a:t>
                </a:r>
              </a:p>
            </p:txBody>
          </p:sp>
        </mc:Fallback>
      </mc:AlternateContent>
      <p:graphicFrame>
        <p:nvGraphicFramePr>
          <p:cNvPr id="5" name="Content Placeholder 4">
            <a:extLst>
              <a:ext uri="{FF2B5EF4-FFF2-40B4-BE49-F238E27FC236}">
                <a16:creationId xmlns:a16="http://schemas.microsoft.com/office/drawing/2014/main" id="{60C663CA-B625-764F-9B8E-C4945954D81E}"/>
              </a:ext>
            </a:extLst>
          </p:cNvPr>
          <p:cNvGraphicFramePr>
            <a:graphicFrameLocks noGrp="1"/>
          </p:cNvGraphicFramePr>
          <p:nvPr>
            <p:ph sz="half" idx="2"/>
          </p:nvPr>
        </p:nvGraphicFramePr>
        <p:xfrm>
          <a:off x="7858124" y="2568581"/>
          <a:ext cx="3495676" cy="1503357"/>
        </p:xfrm>
        <a:graphic>
          <a:graphicData uri="http://schemas.openxmlformats.org/drawingml/2006/table">
            <a:tbl>
              <a:tblPr firstRow="1" bandRow="1">
                <a:tableStyleId>{5C22544A-7EE6-4342-B048-85BDC9FD1C3A}</a:tableStyleId>
              </a:tblPr>
              <a:tblGrid>
                <a:gridCol w="1747838">
                  <a:extLst>
                    <a:ext uri="{9D8B030D-6E8A-4147-A177-3AD203B41FA5}">
                      <a16:colId xmlns:a16="http://schemas.microsoft.com/office/drawing/2014/main" val="1838590983"/>
                    </a:ext>
                  </a:extLst>
                </a:gridCol>
                <a:gridCol w="1747838">
                  <a:extLst>
                    <a:ext uri="{9D8B030D-6E8A-4147-A177-3AD203B41FA5}">
                      <a16:colId xmlns:a16="http://schemas.microsoft.com/office/drawing/2014/main" val="249530694"/>
                    </a:ext>
                  </a:extLst>
                </a:gridCol>
              </a:tblGrid>
              <a:tr h="150335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7060033"/>
                  </a:ext>
                </a:extLst>
              </a:tr>
            </a:tbl>
          </a:graphicData>
        </a:graphic>
      </p:graphicFrame>
      <p:pic>
        <p:nvPicPr>
          <p:cNvPr id="6" name="Graphic 5" descr="Cat">
            <a:extLst>
              <a:ext uri="{FF2B5EF4-FFF2-40B4-BE49-F238E27FC236}">
                <a16:creationId xmlns:a16="http://schemas.microsoft.com/office/drawing/2014/main" id="{8592CBF0-87F6-A14E-A03C-821605861C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42387" y="3191675"/>
            <a:ext cx="914400" cy="914400"/>
          </a:xfrm>
          <a:prstGeom prst="rect">
            <a:avLst/>
          </a:prstGeom>
        </p:spPr>
      </p:pic>
      <p:pic>
        <p:nvPicPr>
          <p:cNvPr id="8" name="Graphic 7" descr="Programmer">
            <a:extLst>
              <a:ext uri="{FF2B5EF4-FFF2-40B4-BE49-F238E27FC236}">
                <a16:creationId xmlns:a16="http://schemas.microsoft.com/office/drawing/2014/main" id="{690D73E2-27A0-3642-A6BE-78FD515B0D8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91461" y="2717407"/>
            <a:ext cx="914400" cy="914400"/>
          </a:xfrm>
          <a:prstGeom prst="rect">
            <a:avLst/>
          </a:prstGeom>
        </p:spPr>
      </p:pic>
      <p:pic>
        <p:nvPicPr>
          <p:cNvPr id="10" name="Graphic 9" descr="Table setting">
            <a:extLst>
              <a:ext uri="{FF2B5EF4-FFF2-40B4-BE49-F238E27FC236}">
                <a16:creationId xmlns:a16="http://schemas.microsoft.com/office/drawing/2014/main" id="{659C27AF-BF0A-7342-8FED-0AA24FDD8DB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555311" y="3429000"/>
            <a:ext cx="685801" cy="685801"/>
          </a:xfrm>
          <a:prstGeom prst="rect">
            <a:avLst/>
          </a:prstGeom>
        </p:spPr>
      </p:pic>
    </p:spTree>
    <p:extLst>
      <p:ext uri="{BB962C8B-B14F-4D97-AF65-F5344CB8AC3E}">
        <p14:creationId xmlns:p14="http://schemas.microsoft.com/office/powerpoint/2010/main" val="4289233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3BAE0-F3C5-D44F-BCAA-7DA13AB1FAE9}"/>
              </a:ext>
            </a:extLst>
          </p:cNvPr>
          <p:cNvSpPr>
            <a:spLocks noGrp="1"/>
          </p:cNvSpPr>
          <p:nvPr>
            <p:ph type="title"/>
          </p:nvPr>
        </p:nvSpPr>
        <p:spPr/>
        <p:txBody>
          <a:bodyPr/>
          <a:lstStyle/>
          <a:p>
            <a:r>
              <a:rPr lang="en-US" dirty="0"/>
              <a:t>Practice Exam, question 24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4C5A37-208D-884A-860C-D07AD391F41E}"/>
                  </a:ext>
                </a:extLst>
              </p:cNvPr>
              <p:cNvSpPr>
                <a:spLocks noGrp="1"/>
              </p:cNvSpPr>
              <p:nvPr>
                <p:ph sz="half" idx="1"/>
              </p:nvPr>
            </p:nvSpPr>
            <p:spPr>
              <a:xfrm>
                <a:off x="471489" y="1825625"/>
                <a:ext cx="6886574" cy="4351338"/>
              </a:xfrm>
            </p:spPr>
            <p:txBody>
              <a:bodyPr>
                <a:normAutofit fontScale="92500" lnSpcReduction="20000"/>
              </a:bodyPr>
              <a:lstStyle/>
              <a:p>
                <a:pPr marL="0" indent="0">
                  <a:buNone/>
                </a:pPr>
                <a:r>
                  <a:rPr lang="en-US" dirty="0"/>
                  <a:t>(b) Find P(s’|2,purr).</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m:rPr>
                          <m:sty m:val="p"/>
                        </m:rPr>
                        <a:rPr lang="en-US" i="1" dirty="0">
                          <a:latin typeface="Cambria Math" panose="02040503050406030204" pitchFamily="18" charset="0"/>
                        </a:rPr>
                        <m:t>P</m:t>
                      </m:r>
                      <m:d>
                        <m:dPr>
                          <m:ctrlPr>
                            <a:rPr lang="en-US" b="0" i="1" dirty="0" smtClean="0">
                              <a:latin typeface="Cambria Math" panose="02040503050406030204" pitchFamily="18" charset="0"/>
                            </a:rPr>
                          </m:ctrlPr>
                        </m:dPr>
                        <m:e>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𝑠</m:t>
                              </m:r>
                            </m:e>
                            <m:sup>
                              <m:r>
                                <a:rPr lang="en-US" b="0" i="1" dirty="0" smtClean="0">
                                  <a:latin typeface="Cambria Math" panose="02040503050406030204" pitchFamily="18" charset="0"/>
                                </a:rPr>
                                <m:t>′</m:t>
                              </m:r>
                            </m:sup>
                          </m:sSup>
                          <m:r>
                            <a:rPr lang="en-US" b="0" i="1" dirty="0" smtClean="0">
                              <a:latin typeface="Cambria Math" panose="02040503050406030204" pitchFamily="18" charset="0"/>
                            </a:rPr>
                            <m:t>=1</m:t>
                          </m:r>
                        </m:e>
                        <m:e>
                          <m:r>
                            <a:rPr lang="en-US" b="0" i="1" dirty="0" smtClean="0">
                              <a:latin typeface="Cambria Math" panose="02040503050406030204" pitchFamily="18" charset="0"/>
                            </a:rPr>
                            <m:t>𝑠</m:t>
                          </m:r>
                          <m:r>
                            <a:rPr lang="en-US" b="0" i="1" dirty="0" smtClean="0">
                              <a:latin typeface="Cambria Math" panose="02040503050406030204" pitchFamily="18" charset="0"/>
                            </a:rPr>
                            <m:t>=2,</m:t>
                          </m:r>
                          <m:r>
                            <a:rPr lang="en-US" b="0" i="1" dirty="0" smtClean="0">
                              <a:latin typeface="Cambria Math" panose="02040503050406030204" pitchFamily="18" charset="0"/>
                            </a:rPr>
                            <m:t>𝑎</m:t>
                          </m:r>
                          <m:r>
                            <a:rPr lang="en-US" b="0" i="1" dirty="0" smtClean="0">
                              <a:latin typeface="Cambria Math" panose="02040503050406030204" pitchFamily="18" charset="0"/>
                            </a:rPr>
                            <m:t>=</m:t>
                          </m:r>
                          <m:r>
                            <a:rPr lang="en-US" b="0" i="1" dirty="0" smtClean="0">
                              <a:latin typeface="Cambria Math" panose="02040503050406030204" pitchFamily="18" charset="0"/>
                            </a:rPr>
                            <m:t>𝑝𝑢𝑟𝑟</m:t>
                          </m:r>
                        </m:e>
                      </m:d>
                    </m:oMath>
                  </m:oMathPara>
                </a14:m>
                <a:endParaRPr lang="en-US" b="0" i="1" dirty="0">
                  <a:latin typeface="Cambria Math" panose="02040503050406030204" pitchFamily="18" charset="0"/>
                </a:endParaRPr>
              </a:p>
              <a:p>
                <a:pPr marL="0" indent="0">
                  <a:buNone/>
                </a:pPr>
                <a:endParaRPr lang="en-US"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1+</m:t>
                          </m:r>
                          <m:r>
                            <a:rPr lang="en-US" b="0" i="1" dirty="0" smtClean="0">
                              <a:latin typeface="Cambria Math" panose="02040503050406030204" pitchFamily="18" charset="0"/>
                            </a:rPr>
                            <m:t>𝐶𝑜𝑢𝑛𝑡</m:t>
                          </m:r>
                          <m:r>
                            <a:rPr lang="en-US" b="0" i="1" dirty="0" smtClean="0">
                              <a:latin typeface="Cambria Math" panose="02040503050406030204" pitchFamily="18" charset="0"/>
                            </a:rPr>
                            <m:t>(</m:t>
                          </m:r>
                          <m:r>
                            <a:rPr lang="en-US" b="0" i="1" dirty="0" smtClean="0">
                              <a:latin typeface="Cambria Math" panose="02040503050406030204" pitchFamily="18" charset="0"/>
                            </a:rPr>
                            <m:t>𝑠</m:t>
                          </m:r>
                          <m:r>
                            <a:rPr lang="en-US" b="0" i="1" dirty="0" smtClean="0">
                              <a:latin typeface="Cambria Math" panose="02040503050406030204" pitchFamily="18" charset="0"/>
                            </a:rPr>
                            <m:t>=2,</m:t>
                          </m:r>
                          <m:r>
                            <a:rPr lang="en-US" b="0" i="1" dirty="0" smtClean="0">
                              <a:latin typeface="Cambria Math" panose="02040503050406030204" pitchFamily="18" charset="0"/>
                            </a:rPr>
                            <m:t>𝑎</m:t>
                          </m:r>
                          <m:r>
                            <a:rPr lang="en-US" b="0" i="1" dirty="0" smtClean="0">
                              <a:latin typeface="Cambria Math" panose="02040503050406030204" pitchFamily="18" charset="0"/>
                            </a:rPr>
                            <m:t>=</m:t>
                          </m:r>
                          <m:r>
                            <a:rPr lang="en-US" b="0" i="1" dirty="0" smtClean="0">
                              <a:latin typeface="Cambria Math" panose="02040503050406030204" pitchFamily="18" charset="0"/>
                            </a:rPr>
                            <m:t>𝑝𝑢𝑟𝑟</m:t>
                          </m:r>
                          <m:r>
                            <a:rPr lang="en-US" b="0"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𝑠</m:t>
                              </m:r>
                            </m:e>
                            <m:sup>
                              <m:r>
                                <a:rPr lang="en-US" b="0" i="1" dirty="0" smtClean="0">
                                  <a:latin typeface="Cambria Math" panose="02040503050406030204" pitchFamily="18" charset="0"/>
                                </a:rPr>
                                <m:t>′</m:t>
                              </m:r>
                            </m:sup>
                          </m:sSup>
                          <m:r>
                            <a:rPr lang="en-US" b="0" i="1" dirty="0" smtClean="0">
                              <a:latin typeface="Cambria Math" panose="02040503050406030204" pitchFamily="18" charset="0"/>
                            </a:rPr>
                            <m:t>=1)</m:t>
                          </m:r>
                        </m:num>
                        <m:den>
                          <m:r>
                            <a:rPr lang="en-US" b="0" i="1" dirty="0" smtClean="0">
                              <a:latin typeface="Cambria Math" panose="02040503050406030204" pitchFamily="18" charset="0"/>
                            </a:rPr>
                            <m:t>2+</m:t>
                          </m:r>
                          <m:nary>
                            <m:naryPr>
                              <m:chr m:val="∑"/>
                              <m:subHide m:val="on"/>
                              <m:supHide m:val="on"/>
                              <m:ctrlPr>
                                <a:rPr lang="en-US" b="0" i="1" dirty="0" smtClean="0">
                                  <a:latin typeface="Cambria Math" panose="02040503050406030204" pitchFamily="18" charset="0"/>
                                </a:rPr>
                              </m:ctrlPr>
                            </m:naryPr>
                            <m:sub/>
                            <m:sup/>
                            <m:e>
                              <m:r>
                                <a:rPr lang="en-US" b="0" i="1" dirty="0" smtClean="0">
                                  <a:latin typeface="Cambria Math" panose="02040503050406030204" pitchFamily="18" charset="0"/>
                                </a:rPr>
                                <m:t>𝐶𝑜𝑢𝑛𝑡</m:t>
                              </m:r>
                              <m:r>
                                <a:rPr lang="en-US" b="0" i="1" dirty="0" smtClean="0">
                                  <a:latin typeface="Cambria Math" panose="02040503050406030204" pitchFamily="18" charset="0"/>
                                </a:rPr>
                                <m:t>(</m:t>
                              </m:r>
                              <m:r>
                                <a:rPr lang="en-US" b="0" i="1" dirty="0" smtClean="0">
                                  <a:latin typeface="Cambria Math" panose="02040503050406030204" pitchFamily="18" charset="0"/>
                                </a:rPr>
                                <m:t>𝑠</m:t>
                              </m:r>
                              <m:r>
                                <a:rPr lang="en-US" b="0" i="1" dirty="0" smtClean="0">
                                  <a:latin typeface="Cambria Math" panose="02040503050406030204" pitchFamily="18" charset="0"/>
                                </a:rPr>
                                <m:t>=2,</m:t>
                              </m:r>
                              <m:r>
                                <a:rPr lang="en-US" b="0" i="1" dirty="0" smtClean="0">
                                  <a:latin typeface="Cambria Math" panose="02040503050406030204" pitchFamily="18" charset="0"/>
                                </a:rPr>
                                <m:t>𝑎</m:t>
                              </m:r>
                              <m:r>
                                <a:rPr lang="en-US" b="0" i="1" dirty="0" smtClean="0">
                                  <a:latin typeface="Cambria Math" panose="02040503050406030204" pitchFamily="18" charset="0"/>
                                </a:rPr>
                                <m:t>=</m:t>
                              </m:r>
                              <m:r>
                                <a:rPr lang="en-US" b="0" i="1" dirty="0" smtClean="0">
                                  <a:latin typeface="Cambria Math" panose="02040503050406030204" pitchFamily="18" charset="0"/>
                                </a:rPr>
                                <m:t>𝑝𝑢𝑟𝑟</m:t>
                              </m:r>
                              <m:r>
                                <a:rPr lang="en-US" b="0"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𝑠</m:t>
                                  </m:r>
                                </m:e>
                                <m:sup>
                                  <m:r>
                                    <a:rPr lang="en-US" b="0" i="1" dirty="0" smtClean="0">
                                      <a:latin typeface="Cambria Math" panose="02040503050406030204" pitchFamily="18" charset="0"/>
                                    </a:rPr>
                                    <m:t>′</m:t>
                                  </m:r>
                                </m:sup>
                              </m:sSup>
                              <m:r>
                                <a:rPr lang="en-US" b="0" i="1" dirty="0" smtClean="0">
                                  <a:latin typeface="Cambria Math" panose="02040503050406030204" pitchFamily="18" charset="0"/>
                                </a:rPr>
                                <m:t>)</m:t>
                              </m:r>
                            </m:e>
                          </m:nary>
                        </m:den>
                      </m:f>
                      <m:r>
                        <a:rPr lang="en-US" b="0" i="1" dirty="0" smtClean="0">
                          <a:latin typeface="Cambria Math" panose="02040503050406030204" pitchFamily="18" charset="0"/>
                        </a:rPr>
                        <m:t>=</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1</m:t>
                          </m:r>
                        </m:num>
                        <m:den>
                          <m:r>
                            <a:rPr lang="en-US" b="0" i="1" dirty="0" smtClean="0">
                              <a:latin typeface="Cambria Math" panose="02040503050406030204" pitchFamily="18" charset="0"/>
                            </a:rPr>
                            <m:t>2+1</m:t>
                          </m:r>
                        </m:den>
                      </m:f>
                    </m:oMath>
                  </m:oMathPara>
                </a14:m>
                <a:endParaRPr lang="en-US" dirty="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m:rPr>
                          <m:sty m:val="p"/>
                        </m:rPr>
                        <a:rPr lang="en-US" i="1" dirty="0">
                          <a:latin typeface="Cambria Math" panose="02040503050406030204" pitchFamily="18" charset="0"/>
                        </a:rPr>
                        <m:t>P</m:t>
                      </m:r>
                      <m:d>
                        <m:dPr>
                          <m:ctrlPr>
                            <a:rPr lang="en-US" i="1" dirty="0">
                              <a:latin typeface="Cambria Math" panose="02040503050406030204" pitchFamily="18" charset="0"/>
                            </a:rPr>
                          </m:ctrlPr>
                        </m:dPr>
                        <m:e>
                          <m:sSup>
                            <m:sSupPr>
                              <m:ctrlPr>
                                <a:rPr lang="en-US" i="1" dirty="0">
                                  <a:latin typeface="Cambria Math" panose="02040503050406030204" pitchFamily="18" charset="0"/>
                                </a:rPr>
                              </m:ctrlPr>
                            </m:sSupPr>
                            <m:e>
                              <m:r>
                                <a:rPr lang="en-US" i="1" dirty="0">
                                  <a:latin typeface="Cambria Math" panose="02040503050406030204" pitchFamily="18" charset="0"/>
                                </a:rPr>
                                <m:t>𝑠</m:t>
                              </m:r>
                            </m:e>
                            <m:sup>
                              <m:r>
                                <a:rPr lang="en-US" i="1" dirty="0">
                                  <a:latin typeface="Cambria Math" panose="02040503050406030204" pitchFamily="18" charset="0"/>
                                </a:rPr>
                                <m:t>′</m:t>
                              </m:r>
                            </m:sup>
                          </m:sSup>
                          <m:r>
                            <a:rPr lang="en-US" i="1" dirty="0">
                              <a:latin typeface="Cambria Math" panose="02040503050406030204" pitchFamily="18" charset="0"/>
                            </a:rPr>
                            <m:t>=</m:t>
                          </m:r>
                          <m:r>
                            <a:rPr lang="en-US" b="0" i="1" dirty="0" smtClean="0">
                              <a:latin typeface="Cambria Math" panose="02040503050406030204" pitchFamily="18" charset="0"/>
                            </a:rPr>
                            <m:t>2</m:t>
                          </m:r>
                        </m:e>
                        <m:e>
                          <m:r>
                            <a:rPr lang="en-US" i="1" dirty="0">
                              <a:latin typeface="Cambria Math" panose="02040503050406030204" pitchFamily="18" charset="0"/>
                            </a:rPr>
                            <m:t>𝑠</m:t>
                          </m:r>
                          <m:r>
                            <a:rPr lang="en-US" i="1" dirty="0">
                              <a:latin typeface="Cambria Math" panose="02040503050406030204" pitchFamily="18" charset="0"/>
                            </a:rPr>
                            <m:t>=2,</m:t>
                          </m:r>
                          <m:r>
                            <a:rPr lang="en-US" i="1" dirty="0">
                              <a:latin typeface="Cambria Math" panose="02040503050406030204" pitchFamily="18" charset="0"/>
                            </a:rPr>
                            <m:t>𝑎</m:t>
                          </m:r>
                          <m:r>
                            <a:rPr lang="en-US" i="1" dirty="0">
                              <a:latin typeface="Cambria Math" panose="02040503050406030204" pitchFamily="18" charset="0"/>
                            </a:rPr>
                            <m:t>=</m:t>
                          </m:r>
                          <m:r>
                            <a:rPr lang="en-US" i="1" dirty="0">
                              <a:latin typeface="Cambria Math" panose="02040503050406030204" pitchFamily="18" charset="0"/>
                            </a:rPr>
                            <m:t>𝑝𝑢𝑟𝑟</m:t>
                          </m:r>
                        </m:e>
                      </m:d>
                    </m:oMath>
                  </m:oMathPara>
                </a14:m>
                <a:endParaRPr lang="en-US" i="1" dirty="0">
                  <a:latin typeface="Cambria Math" panose="02040503050406030204" pitchFamily="18" charset="0"/>
                </a:endParaRPr>
              </a:p>
              <a:p>
                <a:pPr marL="0" indent="0">
                  <a:buNone/>
                </a:pPr>
                <a:endParaRPr lang="en-US"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rPr>
                        <m:t>=</m:t>
                      </m:r>
                      <m:f>
                        <m:fPr>
                          <m:ctrlPr>
                            <a:rPr lang="en-US" i="1" dirty="0">
                              <a:latin typeface="Cambria Math" panose="02040503050406030204" pitchFamily="18" charset="0"/>
                            </a:rPr>
                          </m:ctrlPr>
                        </m:fPr>
                        <m:num>
                          <m:r>
                            <a:rPr lang="en-US" i="1" dirty="0">
                              <a:latin typeface="Cambria Math" panose="02040503050406030204" pitchFamily="18" charset="0"/>
                            </a:rPr>
                            <m:t>1+</m:t>
                          </m:r>
                          <m:r>
                            <a:rPr lang="en-US" i="1" dirty="0">
                              <a:latin typeface="Cambria Math" panose="02040503050406030204" pitchFamily="18" charset="0"/>
                            </a:rPr>
                            <m:t>𝐶𝑜𝑢𝑛𝑡</m:t>
                          </m:r>
                          <m:r>
                            <a:rPr lang="en-US" i="1" dirty="0">
                              <a:latin typeface="Cambria Math" panose="02040503050406030204" pitchFamily="18" charset="0"/>
                            </a:rPr>
                            <m:t>(</m:t>
                          </m:r>
                          <m:r>
                            <a:rPr lang="en-US" i="1" dirty="0">
                              <a:latin typeface="Cambria Math" panose="02040503050406030204" pitchFamily="18" charset="0"/>
                            </a:rPr>
                            <m:t>𝑠</m:t>
                          </m:r>
                          <m:r>
                            <a:rPr lang="en-US" i="1" dirty="0">
                              <a:latin typeface="Cambria Math" panose="02040503050406030204" pitchFamily="18" charset="0"/>
                            </a:rPr>
                            <m:t>=2,</m:t>
                          </m:r>
                          <m:r>
                            <a:rPr lang="en-US" i="1" dirty="0">
                              <a:latin typeface="Cambria Math" panose="02040503050406030204" pitchFamily="18" charset="0"/>
                            </a:rPr>
                            <m:t>𝑎</m:t>
                          </m:r>
                          <m:r>
                            <a:rPr lang="en-US" i="1" dirty="0">
                              <a:latin typeface="Cambria Math" panose="02040503050406030204" pitchFamily="18" charset="0"/>
                            </a:rPr>
                            <m:t>=</m:t>
                          </m:r>
                          <m:r>
                            <a:rPr lang="en-US" i="1" dirty="0">
                              <a:latin typeface="Cambria Math" panose="02040503050406030204" pitchFamily="18" charset="0"/>
                            </a:rPr>
                            <m:t>𝑝𝑢𝑟𝑟</m:t>
                          </m:r>
                          <m:r>
                            <a:rPr lang="en-US" i="1" dirty="0">
                              <a:latin typeface="Cambria Math" panose="02040503050406030204" pitchFamily="18" charset="0"/>
                            </a:rPr>
                            <m:t>,</m:t>
                          </m:r>
                          <m:sSup>
                            <m:sSupPr>
                              <m:ctrlPr>
                                <a:rPr lang="en-US" i="1" dirty="0">
                                  <a:latin typeface="Cambria Math" panose="02040503050406030204" pitchFamily="18" charset="0"/>
                                </a:rPr>
                              </m:ctrlPr>
                            </m:sSupPr>
                            <m:e>
                              <m:r>
                                <a:rPr lang="en-US" i="1" dirty="0">
                                  <a:latin typeface="Cambria Math" panose="02040503050406030204" pitchFamily="18" charset="0"/>
                                </a:rPr>
                                <m:t>𝑠</m:t>
                              </m:r>
                            </m:e>
                            <m:sup>
                              <m:r>
                                <a:rPr lang="en-US" i="1" dirty="0">
                                  <a:latin typeface="Cambria Math" panose="02040503050406030204" pitchFamily="18" charset="0"/>
                                </a:rPr>
                                <m:t>′</m:t>
                              </m:r>
                            </m:sup>
                          </m:sSup>
                          <m:r>
                            <a:rPr lang="en-US" i="1" dirty="0">
                              <a:latin typeface="Cambria Math" panose="02040503050406030204" pitchFamily="18" charset="0"/>
                            </a:rPr>
                            <m:t>=</m:t>
                          </m:r>
                          <m:r>
                            <a:rPr lang="en-US" b="0" i="1" dirty="0" smtClean="0">
                              <a:latin typeface="Cambria Math" panose="02040503050406030204" pitchFamily="18" charset="0"/>
                            </a:rPr>
                            <m:t>2</m:t>
                          </m:r>
                          <m:r>
                            <a:rPr lang="en-US" i="1" dirty="0">
                              <a:latin typeface="Cambria Math" panose="02040503050406030204" pitchFamily="18" charset="0"/>
                            </a:rPr>
                            <m:t>)</m:t>
                          </m:r>
                        </m:num>
                        <m:den>
                          <m:r>
                            <a:rPr lang="en-US" i="1" dirty="0">
                              <a:latin typeface="Cambria Math" panose="02040503050406030204" pitchFamily="18" charset="0"/>
                            </a:rPr>
                            <m:t>2+</m:t>
                          </m:r>
                          <m:nary>
                            <m:naryPr>
                              <m:chr m:val="∑"/>
                              <m:subHide m:val="on"/>
                              <m:supHide m:val="on"/>
                              <m:ctrlPr>
                                <a:rPr lang="en-US" i="1" dirty="0">
                                  <a:latin typeface="Cambria Math" panose="02040503050406030204" pitchFamily="18" charset="0"/>
                                </a:rPr>
                              </m:ctrlPr>
                            </m:naryPr>
                            <m:sub/>
                            <m:sup/>
                            <m:e>
                              <m:r>
                                <a:rPr lang="en-US" i="1" dirty="0">
                                  <a:latin typeface="Cambria Math" panose="02040503050406030204" pitchFamily="18" charset="0"/>
                                </a:rPr>
                                <m:t>𝐶𝑜𝑢𝑛𝑡</m:t>
                              </m:r>
                              <m:r>
                                <a:rPr lang="en-US" i="1" dirty="0">
                                  <a:latin typeface="Cambria Math" panose="02040503050406030204" pitchFamily="18" charset="0"/>
                                </a:rPr>
                                <m:t>(</m:t>
                              </m:r>
                              <m:r>
                                <a:rPr lang="en-US" i="1" dirty="0">
                                  <a:latin typeface="Cambria Math" panose="02040503050406030204" pitchFamily="18" charset="0"/>
                                </a:rPr>
                                <m:t>𝑠</m:t>
                              </m:r>
                              <m:r>
                                <a:rPr lang="en-US" i="1" dirty="0">
                                  <a:latin typeface="Cambria Math" panose="02040503050406030204" pitchFamily="18" charset="0"/>
                                </a:rPr>
                                <m:t>=2,</m:t>
                              </m:r>
                              <m:r>
                                <a:rPr lang="en-US" i="1" dirty="0">
                                  <a:latin typeface="Cambria Math" panose="02040503050406030204" pitchFamily="18" charset="0"/>
                                </a:rPr>
                                <m:t>𝑎</m:t>
                              </m:r>
                              <m:r>
                                <a:rPr lang="en-US" i="1" dirty="0">
                                  <a:latin typeface="Cambria Math" panose="02040503050406030204" pitchFamily="18" charset="0"/>
                                </a:rPr>
                                <m:t>=</m:t>
                              </m:r>
                              <m:r>
                                <a:rPr lang="en-US" i="1" dirty="0">
                                  <a:latin typeface="Cambria Math" panose="02040503050406030204" pitchFamily="18" charset="0"/>
                                </a:rPr>
                                <m:t>𝑝𝑢𝑟𝑟</m:t>
                              </m:r>
                              <m:r>
                                <a:rPr lang="en-US" i="1" dirty="0">
                                  <a:latin typeface="Cambria Math" panose="02040503050406030204" pitchFamily="18" charset="0"/>
                                </a:rPr>
                                <m:t>,</m:t>
                              </m:r>
                              <m:sSup>
                                <m:sSupPr>
                                  <m:ctrlPr>
                                    <a:rPr lang="en-US" i="1" dirty="0">
                                      <a:latin typeface="Cambria Math" panose="02040503050406030204" pitchFamily="18" charset="0"/>
                                    </a:rPr>
                                  </m:ctrlPr>
                                </m:sSupPr>
                                <m:e>
                                  <m:r>
                                    <a:rPr lang="en-US" i="1" dirty="0">
                                      <a:latin typeface="Cambria Math" panose="02040503050406030204" pitchFamily="18" charset="0"/>
                                    </a:rPr>
                                    <m:t>𝑠</m:t>
                                  </m:r>
                                </m:e>
                                <m:sup>
                                  <m:r>
                                    <a:rPr lang="en-US" i="1" dirty="0">
                                      <a:latin typeface="Cambria Math" panose="02040503050406030204" pitchFamily="18" charset="0"/>
                                    </a:rPr>
                                    <m:t>′</m:t>
                                  </m:r>
                                </m:sup>
                              </m:sSup>
                              <m:r>
                                <a:rPr lang="en-US" i="1" dirty="0">
                                  <a:latin typeface="Cambria Math" panose="02040503050406030204" pitchFamily="18" charset="0"/>
                                </a:rPr>
                                <m:t>)</m:t>
                              </m:r>
                            </m:e>
                          </m:nary>
                        </m:den>
                      </m:f>
                      <m:r>
                        <a:rPr lang="en-US" i="1" dirty="0">
                          <a:latin typeface="Cambria Math" panose="02040503050406030204" pitchFamily="18" charset="0"/>
                        </a:rPr>
                        <m:t>=</m:t>
                      </m:r>
                      <m:f>
                        <m:fPr>
                          <m:ctrlPr>
                            <a:rPr lang="en-US" i="1" dirty="0">
                              <a:latin typeface="Cambria Math" panose="02040503050406030204" pitchFamily="18" charset="0"/>
                            </a:rPr>
                          </m:ctrlPr>
                        </m:fPr>
                        <m:num>
                          <m:r>
                            <a:rPr lang="en-US" i="1" dirty="0">
                              <a:latin typeface="Cambria Math" panose="02040503050406030204" pitchFamily="18" charset="0"/>
                            </a:rPr>
                            <m:t>1</m:t>
                          </m:r>
                          <m:r>
                            <a:rPr lang="en-US" b="0" i="1" dirty="0" smtClean="0">
                              <a:latin typeface="Cambria Math" panose="02040503050406030204" pitchFamily="18" charset="0"/>
                            </a:rPr>
                            <m:t>+1</m:t>
                          </m:r>
                        </m:num>
                        <m:den>
                          <m:r>
                            <a:rPr lang="en-US" b="0" i="1" dirty="0" smtClean="0">
                              <a:latin typeface="Cambria Math" panose="02040503050406030204" pitchFamily="18" charset="0"/>
                            </a:rPr>
                            <m:t>2+1</m:t>
                          </m:r>
                        </m:den>
                      </m:f>
                    </m:oMath>
                  </m:oMathPara>
                </a14:m>
                <a:endParaRPr lang="en-US" dirty="0"/>
              </a:p>
              <a:p>
                <a:pPr marL="0" indent="0">
                  <a:buNone/>
                </a:pPr>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444C5A37-208D-884A-860C-D07AD391F41E}"/>
                  </a:ext>
                </a:extLst>
              </p:cNvPr>
              <p:cNvSpPr>
                <a:spLocks noGrp="1" noRot="1" noChangeAspect="1" noMove="1" noResize="1" noEditPoints="1" noAdjustHandles="1" noChangeArrowheads="1" noChangeShapeType="1" noTextEdit="1"/>
              </p:cNvSpPr>
              <p:nvPr>
                <p:ph sz="half" idx="1"/>
              </p:nvPr>
            </p:nvSpPr>
            <p:spPr>
              <a:xfrm>
                <a:off x="471489" y="1825625"/>
                <a:ext cx="6886574" cy="4351338"/>
              </a:xfrm>
              <a:blipFill>
                <a:blip r:embed="rId2"/>
                <a:stretch>
                  <a:fillRect l="-1473" t="-3801" b="-20468"/>
                </a:stretch>
              </a:blipFill>
            </p:spPr>
            <p:txBody>
              <a:bodyPr/>
              <a:lstStyle/>
              <a:p>
                <a:r>
                  <a:rPr lang="en-US">
                    <a:noFill/>
                  </a:rPr>
                  <a:t> </a:t>
                </a:r>
              </a:p>
            </p:txBody>
          </p:sp>
        </mc:Fallback>
      </mc:AlternateContent>
      <p:graphicFrame>
        <p:nvGraphicFramePr>
          <p:cNvPr id="5" name="Content Placeholder 4">
            <a:extLst>
              <a:ext uri="{FF2B5EF4-FFF2-40B4-BE49-F238E27FC236}">
                <a16:creationId xmlns:a16="http://schemas.microsoft.com/office/drawing/2014/main" id="{60C663CA-B625-764F-9B8E-C4945954D81E}"/>
              </a:ext>
            </a:extLst>
          </p:cNvPr>
          <p:cNvGraphicFramePr>
            <a:graphicFrameLocks noGrp="1"/>
          </p:cNvGraphicFramePr>
          <p:nvPr>
            <p:ph sz="half" idx="2"/>
          </p:nvPr>
        </p:nvGraphicFramePr>
        <p:xfrm>
          <a:off x="7858124" y="2568581"/>
          <a:ext cx="3495676" cy="1503357"/>
        </p:xfrm>
        <a:graphic>
          <a:graphicData uri="http://schemas.openxmlformats.org/drawingml/2006/table">
            <a:tbl>
              <a:tblPr firstRow="1" bandRow="1">
                <a:tableStyleId>{5C22544A-7EE6-4342-B048-85BDC9FD1C3A}</a:tableStyleId>
              </a:tblPr>
              <a:tblGrid>
                <a:gridCol w="1747838">
                  <a:extLst>
                    <a:ext uri="{9D8B030D-6E8A-4147-A177-3AD203B41FA5}">
                      <a16:colId xmlns:a16="http://schemas.microsoft.com/office/drawing/2014/main" val="1838590983"/>
                    </a:ext>
                  </a:extLst>
                </a:gridCol>
                <a:gridCol w="1747838">
                  <a:extLst>
                    <a:ext uri="{9D8B030D-6E8A-4147-A177-3AD203B41FA5}">
                      <a16:colId xmlns:a16="http://schemas.microsoft.com/office/drawing/2014/main" val="249530694"/>
                    </a:ext>
                  </a:extLst>
                </a:gridCol>
              </a:tblGrid>
              <a:tr h="150335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7060033"/>
                  </a:ext>
                </a:extLst>
              </a:tr>
            </a:tbl>
          </a:graphicData>
        </a:graphic>
      </p:graphicFrame>
      <p:pic>
        <p:nvPicPr>
          <p:cNvPr id="6" name="Graphic 5" descr="Cat">
            <a:extLst>
              <a:ext uri="{FF2B5EF4-FFF2-40B4-BE49-F238E27FC236}">
                <a16:creationId xmlns:a16="http://schemas.microsoft.com/office/drawing/2014/main" id="{8592CBF0-87F6-A14E-A03C-821605861C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42387" y="3191675"/>
            <a:ext cx="914400" cy="914400"/>
          </a:xfrm>
          <a:prstGeom prst="rect">
            <a:avLst/>
          </a:prstGeom>
        </p:spPr>
      </p:pic>
      <p:pic>
        <p:nvPicPr>
          <p:cNvPr id="8" name="Graphic 7" descr="Programmer">
            <a:extLst>
              <a:ext uri="{FF2B5EF4-FFF2-40B4-BE49-F238E27FC236}">
                <a16:creationId xmlns:a16="http://schemas.microsoft.com/office/drawing/2014/main" id="{690D73E2-27A0-3642-A6BE-78FD515B0D8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91461" y="2717407"/>
            <a:ext cx="914400" cy="914400"/>
          </a:xfrm>
          <a:prstGeom prst="rect">
            <a:avLst/>
          </a:prstGeom>
        </p:spPr>
      </p:pic>
      <p:pic>
        <p:nvPicPr>
          <p:cNvPr id="10" name="Graphic 9" descr="Table setting">
            <a:extLst>
              <a:ext uri="{FF2B5EF4-FFF2-40B4-BE49-F238E27FC236}">
                <a16:creationId xmlns:a16="http://schemas.microsoft.com/office/drawing/2014/main" id="{659C27AF-BF0A-7342-8FED-0AA24FDD8DB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555311" y="3429000"/>
            <a:ext cx="685801" cy="685801"/>
          </a:xfrm>
          <a:prstGeom prst="rect">
            <a:avLst/>
          </a:prstGeom>
        </p:spPr>
      </p:pic>
    </p:spTree>
    <p:extLst>
      <p:ext uri="{BB962C8B-B14F-4D97-AF65-F5344CB8AC3E}">
        <p14:creationId xmlns:p14="http://schemas.microsoft.com/office/powerpoint/2010/main" val="2064354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3BAE0-F3C5-D44F-BCAA-7DA13AB1FAE9}"/>
              </a:ext>
            </a:extLst>
          </p:cNvPr>
          <p:cNvSpPr>
            <a:spLocks noGrp="1"/>
          </p:cNvSpPr>
          <p:nvPr>
            <p:ph type="title"/>
          </p:nvPr>
        </p:nvSpPr>
        <p:spPr/>
        <p:txBody>
          <a:bodyPr/>
          <a:lstStyle/>
          <a:p>
            <a:r>
              <a:rPr lang="en-US" dirty="0"/>
              <a:t>Practice Exam, question 24 </a:t>
            </a:r>
          </a:p>
        </p:txBody>
      </p:sp>
      <p:sp>
        <p:nvSpPr>
          <p:cNvPr id="3" name="Content Placeholder 2">
            <a:extLst>
              <a:ext uri="{FF2B5EF4-FFF2-40B4-BE49-F238E27FC236}">
                <a16:creationId xmlns:a16="http://schemas.microsoft.com/office/drawing/2014/main" id="{444C5A37-208D-884A-860C-D07AD391F41E}"/>
              </a:ext>
            </a:extLst>
          </p:cNvPr>
          <p:cNvSpPr>
            <a:spLocks noGrp="1"/>
          </p:cNvSpPr>
          <p:nvPr>
            <p:ph sz="half" idx="1"/>
          </p:nvPr>
        </p:nvSpPr>
        <p:spPr>
          <a:xfrm>
            <a:off x="838200" y="1825625"/>
            <a:ext cx="5905500" cy="2146300"/>
          </a:xfrm>
        </p:spPr>
        <p:txBody>
          <a:bodyPr>
            <a:normAutofit fontScale="92500" lnSpcReduction="20000"/>
          </a:bodyPr>
          <a:lstStyle/>
          <a:p>
            <a:pPr marL="0" indent="0">
              <a:lnSpc>
                <a:spcPct val="100000"/>
              </a:lnSpc>
              <a:buNone/>
            </a:pPr>
            <a:r>
              <a:rPr lang="en-US" dirty="0"/>
              <a:t>(c) The cat estimates R(1)=2, R(2)=5, and the following P(s’|</a:t>
            </a:r>
            <a:r>
              <a:rPr lang="en-US" dirty="0" err="1"/>
              <a:t>s,a</a:t>
            </a:r>
            <a:r>
              <a:rPr lang="en-US" dirty="0"/>
              <a:t>) table.  It chooses the policy pi(1)=purr, pi(2)=walk.  What is the policy-dependent utility of each room?  Write two equations in the two unknowns U(1) and U(2); don’t solve.</a:t>
            </a:r>
          </a:p>
          <a:p>
            <a:pPr marL="0" indent="0">
              <a:lnSpc>
                <a:spcPct val="100000"/>
              </a:lnSpc>
              <a:buNone/>
            </a:pPr>
            <a:endParaRPr lang="en-US" dirty="0"/>
          </a:p>
          <a:p>
            <a:pPr marL="0" indent="0">
              <a:lnSpc>
                <a:spcPct val="100000"/>
              </a:lnSpc>
              <a:buNone/>
            </a:pPr>
            <a:endParaRPr lang="en-US" dirty="0"/>
          </a:p>
        </p:txBody>
      </p:sp>
      <p:graphicFrame>
        <p:nvGraphicFramePr>
          <p:cNvPr id="5" name="Content Placeholder 4">
            <a:extLst>
              <a:ext uri="{FF2B5EF4-FFF2-40B4-BE49-F238E27FC236}">
                <a16:creationId xmlns:a16="http://schemas.microsoft.com/office/drawing/2014/main" id="{60C663CA-B625-764F-9B8E-C4945954D81E}"/>
              </a:ext>
            </a:extLst>
          </p:cNvPr>
          <p:cNvGraphicFramePr>
            <a:graphicFrameLocks noGrp="1"/>
          </p:cNvGraphicFramePr>
          <p:nvPr>
            <p:ph sz="half" idx="2"/>
          </p:nvPr>
        </p:nvGraphicFramePr>
        <p:xfrm>
          <a:off x="7858124" y="2568581"/>
          <a:ext cx="3495676" cy="1503357"/>
        </p:xfrm>
        <a:graphic>
          <a:graphicData uri="http://schemas.openxmlformats.org/drawingml/2006/table">
            <a:tbl>
              <a:tblPr firstRow="1" bandRow="1">
                <a:tableStyleId>{5C22544A-7EE6-4342-B048-85BDC9FD1C3A}</a:tableStyleId>
              </a:tblPr>
              <a:tblGrid>
                <a:gridCol w="1747838">
                  <a:extLst>
                    <a:ext uri="{9D8B030D-6E8A-4147-A177-3AD203B41FA5}">
                      <a16:colId xmlns:a16="http://schemas.microsoft.com/office/drawing/2014/main" val="1838590983"/>
                    </a:ext>
                  </a:extLst>
                </a:gridCol>
                <a:gridCol w="1747838">
                  <a:extLst>
                    <a:ext uri="{9D8B030D-6E8A-4147-A177-3AD203B41FA5}">
                      <a16:colId xmlns:a16="http://schemas.microsoft.com/office/drawing/2014/main" val="249530694"/>
                    </a:ext>
                  </a:extLst>
                </a:gridCol>
              </a:tblGrid>
              <a:tr h="150335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7060033"/>
                  </a:ext>
                </a:extLst>
              </a:tr>
            </a:tbl>
          </a:graphicData>
        </a:graphic>
      </p:graphicFrame>
      <p:pic>
        <p:nvPicPr>
          <p:cNvPr id="6" name="Graphic 5" descr="Cat">
            <a:extLst>
              <a:ext uri="{FF2B5EF4-FFF2-40B4-BE49-F238E27FC236}">
                <a16:creationId xmlns:a16="http://schemas.microsoft.com/office/drawing/2014/main" id="{8592CBF0-87F6-A14E-A03C-821605861CD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42387" y="3191675"/>
            <a:ext cx="914400" cy="914400"/>
          </a:xfrm>
          <a:prstGeom prst="rect">
            <a:avLst/>
          </a:prstGeom>
        </p:spPr>
      </p:pic>
      <p:pic>
        <p:nvPicPr>
          <p:cNvPr id="8" name="Graphic 7" descr="Programmer">
            <a:extLst>
              <a:ext uri="{FF2B5EF4-FFF2-40B4-BE49-F238E27FC236}">
                <a16:creationId xmlns:a16="http://schemas.microsoft.com/office/drawing/2014/main" id="{690D73E2-27A0-3642-A6BE-78FD515B0D8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91461" y="2717407"/>
            <a:ext cx="914400" cy="914400"/>
          </a:xfrm>
          <a:prstGeom prst="rect">
            <a:avLst/>
          </a:prstGeom>
        </p:spPr>
      </p:pic>
      <p:pic>
        <p:nvPicPr>
          <p:cNvPr id="10" name="Graphic 9" descr="Table setting">
            <a:extLst>
              <a:ext uri="{FF2B5EF4-FFF2-40B4-BE49-F238E27FC236}">
                <a16:creationId xmlns:a16="http://schemas.microsoft.com/office/drawing/2014/main" id="{659C27AF-BF0A-7342-8FED-0AA24FDD8D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555311" y="3429000"/>
            <a:ext cx="685801" cy="685801"/>
          </a:xfrm>
          <a:prstGeom prst="rect">
            <a:avLst/>
          </a:prstGeom>
        </p:spPr>
      </p:pic>
      <p:graphicFrame>
        <p:nvGraphicFramePr>
          <p:cNvPr id="4" name="Table 3">
            <a:extLst>
              <a:ext uri="{FF2B5EF4-FFF2-40B4-BE49-F238E27FC236}">
                <a16:creationId xmlns:a16="http://schemas.microsoft.com/office/drawing/2014/main" id="{A41B4BB5-E282-074C-9E9F-EC8205A3C22E}"/>
              </a:ext>
            </a:extLst>
          </p:cNvPr>
          <p:cNvGraphicFramePr>
            <a:graphicFrameLocks noGrp="1"/>
          </p:cNvGraphicFramePr>
          <p:nvPr>
            <p:extLst>
              <p:ext uri="{D42A27DB-BD31-4B8C-83A1-F6EECF244321}">
                <p14:modId xmlns:p14="http://schemas.microsoft.com/office/powerpoint/2010/main" val="190882876"/>
              </p:ext>
            </p:extLst>
          </p:nvPr>
        </p:nvGraphicFramePr>
        <p:xfrm>
          <a:off x="474656" y="4405856"/>
          <a:ext cx="6697670" cy="1828800"/>
        </p:xfrm>
        <a:graphic>
          <a:graphicData uri="http://schemas.openxmlformats.org/drawingml/2006/table">
            <a:tbl>
              <a:tblPr firstRow="1" bandRow="1">
                <a:tableStyleId>{5C22544A-7EE6-4342-B048-85BDC9FD1C3A}</a:tableStyleId>
              </a:tblPr>
              <a:tblGrid>
                <a:gridCol w="1339534">
                  <a:extLst>
                    <a:ext uri="{9D8B030D-6E8A-4147-A177-3AD203B41FA5}">
                      <a16:colId xmlns:a16="http://schemas.microsoft.com/office/drawing/2014/main" val="2592524016"/>
                    </a:ext>
                  </a:extLst>
                </a:gridCol>
                <a:gridCol w="1339534">
                  <a:extLst>
                    <a:ext uri="{9D8B030D-6E8A-4147-A177-3AD203B41FA5}">
                      <a16:colId xmlns:a16="http://schemas.microsoft.com/office/drawing/2014/main" val="3330675958"/>
                    </a:ext>
                  </a:extLst>
                </a:gridCol>
                <a:gridCol w="1339534">
                  <a:extLst>
                    <a:ext uri="{9D8B030D-6E8A-4147-A177-3AD203B41FA5}">
                      <a16:colId xmlns:a16="http://schemas.microsoft.com/office/drawing/2014/main" val="2212036084"/>
                    </a:ext>
                  </a:extLst>
                </a:gridCol>
                <a:gridCol w="1339534">
                  <a:extLst>
                    <a:ext uri="{9D8B030D-6E8A-4147-A177-3AD203B41FA5}">
                      <a16:colId xmlns:a16="http://schemas.microsoft.com/office/drawing/2014/main" val="1237049114"/>
                    </a:ext>
                  </a:extLst>
                </a:gridCol>
                <a:gridCol w="1339534">
                  <a:extLst>
                    <a:ext uri="{9D8B030D-6E8A-4147-A177-3AD203B41FA5}">
                      <a16:colId xmlns:a16="http://schemas.microsoft.com/office/drawing/2014/main" val="3888347175"/>
                    </a:ext>
                  </a:extLst>
                </a:gridCol>
              </a:tblGrid>
              <a:tr h="370840">
                <a:tc>
                  <a:txBody>
                    <a:bodyPr/>
                    <a:lstStyle/>
                    <a:p>
                      <a:endParaRPr lang="en-US" sz="2400" dirty="0"/>
                    </a:p>
                  </a:txBody>
                  <a:tcPr/>
                </a:tc>
                <a:tc gridSpan="2">
                  <a:txBody>
                    <a:bodyPr/>
                    <a:lstStyle/>
                    <a:p>
                      <a:r>
                        <a:rPr lang="en-US" sz="2400" dirty="0"/>
                        <a:t>a=purr</a:t>
                      </a:r>
                    </a:p>
                  </a:txBody>
                  <a:tcPr/>
                </a:tc>
                <a:tc hMerge="1">
                  <a:txBody>
                    <a:bodyPr/>
                    <a:lstStyle/>
                    <a:p>
                      <a:endParaRPr lang="en-US" sz="2400" dirty="0"/>
                    </a:p>
                  </a:txBody>
                  <a:tcPr/>
                </a:tc>
                <a:tc gridSpan="2">
                  <a:txBody>
                    <a:bodyPr/>
                    <a:lstStyle/>
                    <a:p>
                      <a:r>
                        <a:rPr lang="en-US" sz="2400" dirty="0"/>
                        <a:t>a=walk</a:t>
                      </a:r>
                    </a:p>
                  </a:txBody>
                  <a:tcPr/>
                </a:tc>
                <a:tc hMerge="1">
                  <a:txBody>
                    <a:bodyPr/>
                    <a:lstStyle/>
                    <a:p>
                      <a:endParaRPr lang="en-US" sz="2400" dirty="0"/>
                    </a:p>
                  </a:txBody>
                  <a:tcPr/>
                </a:tc>
                <a:extLst>
                  <a:ext uri="{0D108BD9-81ED-4DB2-BD59-A6C34878D82A}">
                    <a16:rowId xmlns:a16="http://schemas.microsoft.com/office/drawing/2014/main" val="2457212092"/>
                  </a:ext>
                </a:extLst>
              </a:tr>
              <a:tr h="370840">
                <a:tc>
                  <a:txBody>
                    <a:bodyPr/>
                    <a:lstStyle/>
                    <a:p>
                      <a:endParaRPr lang="en-US" sz="2400"/>
                    </a:p>
                  </a:txBody>
                  <a:tcPr/>
                </a:tc>
                <a:tc>
                  <a:txBody>
                    <a:bodyPr/>
                    <a:lstStyle/>
                    <a:p>
                      <a:r>
                        <a:rPr lang="en-US" sz="2400" dirty="0"/>
                        <a:t>s=1</a:t>
                      </a:r>
                    </a:p>
                  </a:txBody>
                  <a:tcPr/>
                </a:tc>
                <a:tc>
                  <a:txBody>
                    <a:bodyPr/>
                    <a:lstStyle/>
                    <a:p>
                      <a:r>
                        <a:rPr lang="en-US" sz="2400" dirty="0"/>
                        <a:t>s=2</a:t>
                      </a:r>
                    </a:p>
                  </a:txBody>
                  <a:tcPr/>
                </a:tc>
                <a:tc>
                  <a:txBody>
                    <a:bodyPr/>
                    <a:lstStyle/>
                    <a:p>
                      <a:r>
                        <a:rPr lang="en-US" sz="2400" dirty="0"/>
                        <a:t>s=1</a:t>
                      </a:r>
                    </a:p>
                  </a:txBody>
                  <a:tcPr/>
                </a:tc>
                <a:tc>
                  <a:txBody>
                    <a:bodyPr/>
                    <a:lstStyle/>
                    <a:p>
                      <a:r>
                        <a:rPr lang="en-US" sz="2400" dirty="0"/>
                        <a:t>s=2</a:t>
                      </a:r>
                    </a:p>
                  </a:txBody>
                  <a:tcPr/>
                </a:tc>
                <a:extLst>
                  <a:ext uri="{0D108BD9-81ED-4DB2-BD59-A6C34878D82A}">
                    <a16:rowId xmlns:a16="http://schemas.microsoft.com/office/drawing/2014/main" val="3000595879"/>
                  </a:ext>
                </a:extLst>
              </a:tr>
              <a:tr h="370840">
                <a:tc>
                  <a:txBody>
                    <a:bodyPr/>
                    <a:lstStyle/>
                    <a:p>
                      <a:r>
                        <a:rPr lang="en-US" sz="2400" dirty="0"/>
                        <a:t>s’=1</a:t>
                      </a:r>
                    </a:p>
                  </a:txBody>
                  <a:tcPr/>
                </a:tc>
                <a:tc>
                  <a:txBody>
                    <a:bodyPr/>
                    <a:lstStyle/>
                    <a:p>
                      <a:r>
                        <a:rPr lang="en-US" sz="2400" dirty="0"/>
                        <a:t>2/3</a:t>
                      </a:r>
                    </a:p>
                  </a:txBody>
                  <a:tcPr/>
                </a:tc>
                <a:tc>
                  <a:txBody>
                    <a:bodyPr/>
                    <a:lstStyle/>
                    <a:p>
                      <a:r>
                        <a:rPr lang="en-US" sz="2400" dirty="0"/>
                        <a:t>1/3</a:t>
                      </a:r>
                    </a:p>
                  </a:txBody>
                  <a:tcPr/>
                </a:tc>
                <a:tc>
                  <a:txBody>
                    <a:bodyPr/>
                    <a:lstStyle/>
                    <a:p>
                      <a:r>
                        <a:rPr lang="en-US" sz="2400" dirty="0"/>
                        <a:t>1/3</a:t>
                      </a:r>
                    </a:p>
                  </a:txBody>
                  <a:tcPr/>
                </a:tc>
                <a:tc>
                  <a:txBody>
                    <a:bodyPr/>
                    <a:lstStyle/>
                    <a:p>
                      <a:r>
                        <a:rPr lang="en-US" sz="2400" dirty="0"/>
                        <a:t>2/3</a:t>
                      </a:r>
                    </a:p>
                  </a:txBody>
                  <a:tcPr/>
                </a:tc>
                <a:extLst>
                  <a:ext uri="{0D108BD9-81ED-4DB2-BD59-A6C34878D82A}">
                    <a16:rowId xmlns:a16="http://schemas.microsoft.com/office/drawing/2014/main" val="3807188981"/>
                  </a:ext>
                </a:extLst>
              </a:tr>
              <a:tr h="370840">
                <a:tc>
                  <a:txBody>
                    <a:bodyPr/>
                    <a:lstStyle/>
                    <a:p>
                      <a:r>
                        <a:rPr lang="en-US" sz="2400" dirty="0"/>
                        <a:t>s’=2</a:t>
                      </a:r>
                    </a:p>
                  </a:txBody>
                  <a:tcPr/>
                </a:tc>
                <a:tc>
                  <a:txBody>
                    <a:bodyPr/>
                    <a:lstStyle/>
                    <a:p>
                      <a:r>
                        <a:rPr lang="en-US" sz="2400" dirty="0"/>
                        <a:t>1/3</a:t>
                      </a:r>
                    </a:p>
                  </a:txBody>
                  <a:tcPr/>
                </a:tc>
                <a:tc>
                  <a:txBody>
                    <a:bodyPr/>
                    <a:lstStyle/>
                    <a:p>
                      <a:r>
                        <a:rPr lang="en-US" sz="2400" dirty="0"/>
                        <a:t>2/3</a:t>
                      </a:r>
                    </a:p>
                  </a:txBody>
                  <a:tcPr/>
                </a:tc>
                <a:tc>
                  <a:txBody>
                    <a:bodyPr/>
                    <a:lstStyle/>
                    <a:p>
                      <a:r>
                        <a:rPr lang="en-US" sz="2400" dirty="0"/>
                        <a:t>2/3</a:t>
                      </a:r>
                    </a:p>
                  </a:txBody>
                  <a:tcPr/>
                </a:tc>
                <a:tc>
                  <a:txBody>
                    <a:bodyPr/>
                    <a:lstStyle/>
                    <a:p>
                      <a:r>
                        <a:rPr lang="en-US" sz="2400" dirty="0"/>
                        <a:t>1/3</a:t>
                      </a:r>
                    </a:p>
                  </a:txBody>
                  <a:tcPr/>
                </a:tc>
                <a:extLst>
                  <a:ext uri="{0D108BD9-81ED-4DB2-BD59-A6C34878D82A}">
                    <a16:rowId xmlns:a16="http://schemas.microsoft.com/office/drawing/2014/main" val="485345616"/>
                  </a:ext>
                </a:extLst>
              </a:tr>
            </a:tbl>
          </a:graphicData>
        </a:graphic>
      </p:graphicFrame>
    </p:spTree>
    <p:extLst>
      <p:ext uri="{BB962C8B-B14F-4D97-AF65-F5344CB8AC3E}">
        <p14:creationId xmlns:p14="http://schemas.microsoft.com/office/powerpoint/2010/main" val="3208155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3BAE0-F3C5-D44F-BCAA-7DA13AB1FAE9}"/>
              </a:ext>
            </a:extLst>
          </p:cNvPr>
          <p:cNvSpPr>
            <a:spLocks noGrp="1"/>
          </p:cNvSpPr>
          <p:nvPr>
            <p:ph type="title"/>
          </p:nvPr>
        </p:nvSpPr>
        <p:spPr/>
        <p:txBody>
          <a:bodyPr/>
          <a:lstStyle/>
          <a:p>
            <a:r>
              <a:rPr lang="en-US" dirty="0"/>
              <a:t>Practice Exam, question 24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4C5A37-208D-884A-860C-D07AD391F41E}"/>
                  </a:ext>
                </a:extLst>
              </p:cNvPr>
              <p:cNvSpPr>
                <a:spLocks noGrp="1"/>
              </p:cNvSpPr>
              <p:nvPr>
                <p:ph sz="half" idx="1"/>
              </p:nvPr>
            </p:nvSpPr>
            <p:spPr>
              <a:xfrm>
                <a:off x="660396" y="1457327"/>
                <a:ext cx="6269044" cy="2743201"/>
              </a:xfrm>
            </p:spPr>
            <p:txBody>
              <a:bodyPr>
                <a:normAutofit fontScale="77500" lnSpcReduction="20000"/>
              </a:bodyPr>
              <a:lstStyle/>
              <a:p>
                <a:pPr marL="0" indent="0">
                  <a:lnSpc>
                    <a:spcPct val="100000"/>
                  </a:lnSpc>
                  <a:buNone/>
                </a:pPr>
                <a:r>
                  <a:rPr lang="en-US" dirty="0"/>
                  <a:t>(c) Answer: policy-dependent utility is just like Bellman’s equation, but without the max operation.  The equations are</a:t>
                </a:r>
              </a:p>
              <a:p>
                <a:pPr marL="0" indent="0">
                  <a:lnSpc>
                    <a:spcPct val="100000"/>
                  </a:lnSpc>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𝑈</m:t>
                      </m:r>
                      <m:d>
                        <m:dPr>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𝑅</m:t>
                      </m:r>
                      <m:d>
                        <m:dPr>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nary>
                        <m:naryPr>
                          <m:chr m:val="∑"/>
                          <m:supHide m:val="on"/>
                          <m:ctrlPr>
                            <a:rPr lang="en-US" b="0" i="1" smtClean="0">
                              <a:latin typeface="Cambria Math" panose="02040503050406030204" pitchFamily="18" charset="0"/>
                              <a:ea typeface="Cambria Math" panose="02040503050406030204" pitchFamily="18" charset="0"/>
                            </a:rPr>
                          </m:ctrlPr>
                        </m:naryPr>
                        <m:sub>
                          <m:r>
                            <m:rPr>
                              <m:brk m:alnAt="7"/>
                            </m:rPr>
                            <a:rPr lang="en-US" b="0" i="1" smtClean="0">
                              <a:latin typeface="Cambria Math" panose="02040503050406030204" pitchFamily="18" charset="0"/>
                              <a:ea typeface="Cambria Math" panose="02040503050406030204" pitchFamily="18" charset="0"/>
                            </a:rPr>
                            <m:t>𝑠</m:t>
                          </m:r>
                          <m:r>
                            <a:rPr lang="en-US" b="0" i="1" smtClean="0">
                              <a:latin typeface="Cambria Math" panose="02040503050406030204" pitchFamily="18" charset="0"/>
                              <a:ea typeface="Cambria Math" panose="02040503050406030204" pitchFamily="18" charset="0"/>
                            </a:rPr>
                            <m:t>′</m:t>
                          </m:r>
                        </m:sub>
                        <m:sup/>
                        <m:e>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𝑠</m:t>
                                  </m:r>
                                </m:e>
                                <m:sup>
                                  <m:r>
                                    <a:rPr lang="en-US" b="0" i="1" smtClean="0">
                                      <a:latin typeface="Cambria Math" panose="02040503050406030204" pitchFamily="18" charset="0"/>
                                      <a:ea typeface="Cambria Math" panose="02040503050406030204" pitchFamily="18" charset="0"/>
                                    </a:rPr>
                                    <m:t>′</m:t>
                                  </m:r>
                                </m:sup>
                              </m:sSup>
                            </m:e>
                            <m:e>
                              <m:r>
                                <a:rPr lang="en-US" b="0" i="1" smtClean="0">
                                  <a:latin typeface="Cambria Math" panose="02040503050406030204" pitchFamily="18" charset="0"/>
                                  <a:ea typeface="Cambria Math" panose="02040503050406030204" pitchFamily="18" charset="0"/>
                                </a:rPr>
                                <m:t>𝑠</m:t>
                              </m:r>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𝜋</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m:t>
                                  </m:r>
                                </m:e>
                              </m:d>
                            </m:e>
                          </m:d>
                          <m:r>
                            <a:rPr lang="en-US" b="0" i="1" smtClean="0">
                              <a:latin typeface="Cambria Math" panose="02040503050406030204" pitchFamily="18" charset="0"/>
                              <a:ea typeface="Cambria Math" panose="02040503050406030204" pitchFamily="18" charset="0"/>
                            </a:rPr>
                            <m:t>𝑈</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𝑠</m:t>
                              </m:r>
                            </m:e>
                            <m:sup>
                              <m:r>
                                <a:rPr lang="en-US" b="0" i="1" smtClean="0">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m:t>
                          </m:r>
                        </m:e>
                      </m:nary>
                    </m:oMath>
                  </m:oMathPara>
                </a14:m>
                <a:endParaRPr lang="en-US" dirty="0"/>
              </a:p>
              <a:p>
                <a:pPr marL="0" indent="0">
                  <a:lnSpc>
                    <a:spcPct val="100000"/>
                  </a:lnSpc>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𝑈</m:t>
                      </m:r>
                      <m:d>
                        <m:dPr>
                          <m:ctrlPr>
                            <a:rPr lang="en-US" i="1">
                              <a:latin typeface="Cambria Math" panose="02040503050406030204" pitchFamily="18" charset="0"/>
                            </a:rPr>
                          </m:ctrlPr>
                        </m:dPr>
                        <m:e>
                          <m:r>
                            <a:rPr lang="en-US" b="0" i="1" smtClean="0">
                              <a:latin typeface="Cambria Math" panose="02040503050406030204" pitchFamily="18" charset="0"/>
                            </a:rPr>
                            <m:t>2</m:t>
                          </m:r>
                        </m:e>
                      </m:d>
                      <m:r>
                        <a:rPr lang="en-US" i="1">
                          <a:latin typeface="Cambria Math" panose="02040503050406030204" pitchFamily="18" charset="0"/>
                        </a:rPr>
                        <m:t>=</m:t>
                      </m:r>
                      <m:r>
                        <a:rPr lang="en-US" i="1">
                          <a:latin typeface="Cambria Math" panose="02040503050406030204" pitchFamily="18" charset="0"/>
                        </a:rPr>
                        <m:t>𝑅</m:t>
                      </m:r>
                      <m:d>
                        <m:dPr>
                          <m:ctrlPr>
                            <a:rPr lang="en-US" i="1">
                              <a:latin typeface="Cambria Math" panose="02040503050406030204" pitchFamily="18" charset="0"/>
                            </a:rPr>
                          </m:ctrlPr>
                        </m:dPr>
                        <m:e>
                          <m:r>
                            <a:rPr lang="en-US" b="0" i="1" smtClean="0">
                              <a:latin typeface="Cambria Math" panose="02040503050406030204" pitchFamily="18" charset="0"/>
                            </a:rPr>
                            <m:t>2</m:t>
                          </m:r>
                        </m:e>
                      </m:d>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𝛾</m:t>
                      </m:r>
                      <m:nary>
                        <m:naryPr>
                          <m:chr m:val="∑"/>
                          <m:supHide m:val="on"/>
                          <m:ctrlPr>
                            <a:rPr lang="en-US" i="1">
                              <a:latin typeface="Cambria Math" panose="02040503050406030204" pitchFamily="18" charset="0"/>
                              <a:ea typeface="Cambria Math" panose="02040503050406030204" pitchFamily="18" charset="0"/>
                            </a:rPr>
                          </m:ctrlPr>
                        </m:naryPr>
                        <m:sub>
                          <m:r>
                            <m:rPr>
                              <m:brk m:alnAt="7"/>
                            </m:rPr>
                            <a:rPr lang="en-US" i="1">
                              <a:latin typeface="Cambria Math" panose="02040503050406030204" pitchFamily="18" charset="0"/>
                              <a:ea typeface="Cambria Math" panose="02040503050406030204" pitchFamily="18" charset="0"/>
                            </a:rPr>
                            <m:t>𝑠</m:t>
                          </m:r>
                          <m:r>
                            <a:rPr lang="en-US" i="1">
                              <a:latin typeface="Cambria Math" panose="02040503050406030204" pitchFamily="18" charset="0"/>
                              <a:ea typeface="Cambria Math" panose="02040503050406030204" pitchFamily="18" charset="0"/>
                            </a:rPr>
                            <m:t>′</m:t>
                          </m:r>
                        </m:sub>
                        <m:sup/>
                        <m:e>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𝑠</m:t>
                                  </m:r>
                                </m:e>
                                <m:sup>
                                  <m:r>
                                    <a:rPr lang="en-US" i="1">
                                      <a:latin typeface="Cambria Math" panose="02040503050406030204" pitchFamily="18" charset="0"/>
                                      <a:ea typeface="Cambria Math" panose="02040503050406030204" pitchFamily="18" charset="0"/>
                                    </a:rPr>
                                    <m:t>′</m:t>
                                  </m:r>
                                </m:sup>
                              </m:sSup>
                            </m:e>
                            <m:e>
                              <m:r>
                                <a:rPr lang="en-US" i="1">
                                  <a:latin typeface="Cambria Math" panose="02040503050406030204" pitchFamily="18" charset="0"/>
                                  <a:ea typeface="Cambria Math" panose="02040503050406030204" pitchFamily="18" charset="0"/>
                                </a:rPr>
                                <m:t>𝑠</m:t>
                              </m:r>
                              <m:r>
                                <a:rPr lang="en-US" i="1">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𝜋</m:t>
                              </m:r>
                              <m:d>
                                <m:dPr>
                                  <m:ctrlPr>
                                    <a:rPr lang="en-US" i="1">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2</m:t>
                                  </m:r>
                                </m:e>
                              </m:d>
                            </m:e>
                          </m:d>
                          <m:r>
                            <a:rPr lang="en-US" i="1">
                              <a:latin typeface="Cambria Math" panose="02040503050406030204" pitchFamily="18" charset="0"/>
                              <a:ea typeface="Cambria Math" panose="02040503050406030204" pitchFamily="18" charset="0"/>
                            </a:rPr>
                            <m:t>𝑈</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𝑠</m:t>
                              </m:r>
                            </m:e>
                            <m:sup>
                              <m:r>
                                <a:rPr lang="en-US" i="1">
                                  <a:latin typeface="Cambria Math" panose="02040503050406030204" pitchFamily="18" charset="0"/>
                                  <a:ea typeface="Cambria Math" panose="02040503050406030204" pitchFamily="18" charset="0"/>
                                </a:rPr>
                                <m:t>′</m:t>
                              </m:r>
                            </m:sup>
                          </m:sSup>
                          <m:r>
                            <a:rPr lang="en-US" i="1">
                              <a:latin typeface="Cambria Math" panose="02040503050406030204" pitchFamily="18" charset="0"/>
                              <a:ea typeface="Cambria Math" panose="02040503050406030204" pitchFamily="18" charset="0"/>
                            </a:rPr>
                            <m:t>)</m:t>
                          </m:r>
                        </m:e>
                      </m:nary>
                    </m:oMath>
                  </m:oMathPara>
                </a14:m>
                <a:endParaRPr lang="en-US" dirty="0"/>
              </a:p>
              <a:p>
                <a:pPr marL="0" indent="0">
                  <a:lnSpc>
                    <a:spcPct val="100000"/>
                  </a:lnSpc>
                  <a:buNone/>
                </a:pPr>
                <a:endParaRPr lang="en-US" dirty="0"/>
              </a:p>
            </p:txBody>
          </p:sp>
        </mc:Choice>
        <mc:Fallback xmlns="">
          <p:sp>
            <p:nvSpPr>
              <p:cNvPr id="3" name="Content Placeholder 2">
                <a:extLst>
                  <a:ext uri="{FF2B5EF4-FFF2-40B4-BE49-F238E27FC236}">
                    <a16:creationId xmlns:a16="http://schemas.microsoft.com/office/drawing/2014/main" id="{444C5A37-208D-884A-860C-D07AD391F41E}"/>
                  </a:ext>
                </a:extLst>
              </p:cNvPr>
              <p:cNvSpPr>
                <a:spLocks noGrp="1" noRot="1" noChangeAspect="1" noMove="1" noResize="1" noEditPoints="1" noAdjustHandles="1" noChangeArrowheads="1" noChangeShapeType="1" noTextEdit="1"/>
              </p:cNvSpPr>
              <p:nvPr>
                <p:ph sz="half" idx="1"/>
              </p:nvPr>
            </p:nvSpPr>
            <p:spPr>
              <a:xfrm>
                <a:off x="660396" y="1457327"/>
                <a:ext cx="6269044" cy="2743201"/>
              </a:xfrm>
              <a:blipFill>
                <a:blip r:embed="rId2"/>
                <a:stretch>
                  <a:fillRect l="-1010" t="-13825" b="-51613"/>
                </a:stretch>
              </a:blipFill>
            </p:spPr>
            <p:txBody>
              <a:bodyPr/>
              <a:lstStyle/>
              <a:p>
                <a:r>
                  <a:rPr lang="en-US">
                    <a:noFill/>
                  </a:rPr>
                  <a:t> </a:t>
                </a:r>
              </a:p>
            </p:txBody>
          </p:sp>
        </mc:Fallback>
      </mc:AlternateContent>
      <p:graphicFrame>
        <p:nvGraphicFramePr>
          <p:cNvPr id="5" name="Content Placeholder 4">
            <a:extLst>
              <a:ext uri="{FF2B5EF4-FFF2-40B4-BE49-F238E27FC236}">
                <a16:creationId xmlns:a16="http://schemas.microsoft.com/office/drawing/2014/main" id="{60C663CA-B625-764F-9B8E-C4945954D81E}"/>
              </a:ext>
            </a:extLst>
          </p:cNvPr>
          <p:cNvGraphicFramePr>
            <a:graphicFrameLocks noGrp="1"/>
          </p:cNvGraphicFramePr>
          <p:nvPr>
            <p:ph sz="half" idx="2"/>
          </p:nvPr>
        </p:nvGraphicFramePr>
        <p:xfrm>
          <a:off x="7858124" y="2568581"/>
          <a:ext cx="3495676" cy="1503357"/>
        </p:xfrm>
        <a:graphic>
          <a:graphicData uri="http://schemas.openxmlformats.org/drawingml/2006/table">
            <a:tbl>
              <a:tblPr firstRow="1" bandRow="1">
                <a:tableStyleId>{5C22544A-7EE6-4342-B048-85BDC9FD1C3A}</a:tableStyleId>
              </a:tblPr>
              <a:tblGrid>
                <a:gridCol w="1747838">
                  <a:extLst>
                    <a:ext uri="{9D8B030D-6E8A-4147-A177-3AD203B41FA5}">
                      <a16:colId xmlns:a16="http://schemas.microsoft.com/office/drawing/2014/main" val="1838590983"/>
                    </a:ext>
                  </a:extLst>
                </a:gridCol>
                <a:gridCol w="1747838">
                  <a:extLst>
                    <a:ext uri="{9D8B030D-6E8A-4147-A177-3AD203B41FA5}">
                      <a16:colId xmlns:a16="http://schemas.microsoft.com/office/drawing/2014/main" val="249530694"/>
                    </a:ext>
                  </a:extLst>
                </a:gridCol>
              </a:tblGrid>
              <a:tr h="150335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7060033"/>
                  </a:ext>
                </a:extLst>
              </a:tr>
            </a:tbl>
          </a:graphicData>
        </a:graphic>
      </p:graphicFrame>
      <p:pic>
        <p:nvPicPr>
          <p:cNvPr id="6" name="Graphic 5" descr="Cat">
            <a:extLst>
              <a:ext uri="{FF2B5EF4-FFF2-40B4-BE49-F238E27FC236}">
                <a16:creationId xmlns:a16="http://schemas.microsoft.com/office/drawing/2014/main" id="{8592CBF0-87F6-A14E-A03C-821605861C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42387" y="3191675"/>
            <a:ext cx="914400" cy="914400"/>
          </a:xfrm>
          <a:prstGeom prst="rect">
            <a:avLst/>
          </a:prstGeom>
        </p:spPr>
      </p:pic>
      <p:pic>
        <p:nvPicPr>
          <p:cNvPr id="8" name="Graphic 7" descr="Programmer">
            <a:extLst>
              <a:ext uri="{FF2B5EF4-FFF2-40B4-BE49-F238E27FC236}">
                <a16:creationId xmlns:a16="http://schemas.microsoft.com/office/drawing/2014/main" id="{690D73E2-27A0-3642-A6BE-78FD515B0D8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91461" y="2717407"/>
            <a:ext cx="914400" cy="914400"/>
          </a:xfrm>
          <a:prstGeom prst="rect">
            <a:avLst/>
          </a:prstGeom>
        </p:spPr>
      </p:pic>
      <p:pic>
        <p:nvPicPr>
          <p:cNvPr id="10" name="Graphic 9" descr="Table setting">
            <a:extLst>
              <a:ext uri="{FF2B5EF4-FFF2-40B4-BE49-F238E27FC236}">
                <a16:creationId xmlns:a16="http://schemas.microsoft.com/office/drawing/2014/main" id="{659C27AF-BF0A-7342-8FED-0AA24FDD8DB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555311" y="3429000"/>
            <a:ext cx="685801" cy="685801"/>
          </a:xfrm>
          <a:prstGeom prst="rect">
            <a:avLst/>
          </a:prstGeom>
        </p:spPr>
      </p:pic>
      <p:graphicFrame>
        <p:nvGraphicFramePr>
          <p:cNvPr id="4" name="Table 3">
            <a:extLst>
              <a:ext uri="{FF2B5EF4-FFF2-40B4-BE49-F238E27FC236}">
                <a16:creationId xmlns:a16="http://schemas.microsoft.com/office/drawing/2014/main" id="{A41B4BB5-E282-074C-9E9F-EC8205A3C22E}"/>
              </a:ext>
            </a:extLst>
          </p:cNvPr>
          <p:cNvGraphicFramePr>
            <a:graphicFrameLocks noGrp="1"/>
          </p:cNvGraphicFramePr>
          <p:nvPr/>
        </p:nvGraphicFramePr>
        <p:xfrm>
          <a:off x="474656" y="4405856"/>
          <a:ext cx="6697670" cy="1828800"/>
        </p:xfrm>
        <a:graphic>
          <a:graphicData uri="http://schemas.openxmlformats.org/drawingml/2006/table">
            <a:tbl>
              <a:tblPr firstRow="1" bandRow="1">
                <a:tableStyleId>{5C22544A-7EE6-4342-B048-85BDC9FD1C3A}</a:tableStyleId>
              </a:tblPr>
              <a:tblGrid>
                <a:gridCol w="1339534">
                  <a:extLst>
                    <a:ext uri="{9D8B030D-6E8A-4147-A177-3AD203B41FA5}">
                      <a16:colId xmlns:a16="http://schemas.microsoft.com/office/drawing/2014/main" val="2592524016"/>
                    </a:ext>
                  </a:extLst>
                </a:gridCol>
                <a:gridCol w="1339534">
                  <a:extLst>
                    <a:ext uri="{9D8B030D-6E8A-4147-A177-3AD203B41FA5}">
                      <a16:colId xmlns:a16="http://schemas.microsoft.com/office/drawing/2014/main" val="3330675958"/>
                    </a:ext>
                  </a:extLst>
                </a:gridCol>
                <a:gridCol w="1339534">
                  <a:extLst>
                    <a:ext uri="{9D8B030D-6E8A-4147-A177-3AD203B41FA5}">
                      <a16:colId xmlns:a16="http://schemas.microsoft.com/office/drawing/2014/main" val="2212036084"/>
                    </a:ext>
                  </a:extLst>
                </a:gridCol>
                <a:gridCol w="1339534">
                  <a:extLst>
                    <a:ext uri="{9D8B030D-6E8A-4147-A177-3AD203B41FA5}">
                      <a16:colId xmlns:a16="http://schemas.microsoft.com/office/drawing/2014/main" val="1237049114"/>
                    </a:ext>
                  </a:extLst>
                </a:gridCol>
                <a:gridCol w="1339534">
                  <a:extLst>
                    <a:ext uri="{9D8B030D-6E8A-4147-A177-3AD203B41FA5}">
                      <a16:colId xmlns:a16="http://schemas.microsoft.com/office/drawing/2014/main" val="3888347175"/>
                    </a:ext>
                  </a:extLst>
                </a:gridCol>
              </a:tblGrid>
              <a:tr h="370840">
                <a:tc>
                  <a:txBody>
                    <a:bodyPr/>
                    <a:lstStyle/>
                    <a:p>
                      <a:endParaRPr lang="en-US" sz="2400" dirty="0"/>
                    </a:p>
                  </a:txBody>
                  <a:tcPr/>
                </a:tc>
                <a:tc gridSpan="2">
                  <a:txBody>
                    <a:bodyPr/>
                    <a:lstStyle/>
                    <a:p>
                      <a:r>
                        <a:rPr lang="en-US" sz="2400" dirty="0"/>
                        <a:t>a=purr</a:t>
                      </a:r>
                    </a:p>
                  </a:txBody>
                  <a:tcPr/>
                </a:tc>
                <a:tc hMerge="1">
                  <a:txBody>
                    <a:bodyPr/>
                    <a:lstStyle/>
                    <a:p>
                      <a:endParaRPr lang="en-US" sz="2400" dirty="0"/>
                    </a:p>
                  </a:txBody>
                  <a:tcPr/>
                </a:tc>
                <a:tc gridSpan="2">
                  <a:txBody>
                    <a:bodyPr/>
                    <a:lstStyle/>
                    <a:p>
                      <a:r>
                        <a:rPr lang="en-US" sz="2400" dirty="0"/>
                        <a:t>a=walk</a:t>
                      </a:r>
                    </a:p>
                  </a:txBody>
                  <a:tcPr/>
                </a:tc>
                <a:tc hMerge="1">
                  <a:txBody>
                    <a:bodyPr/>
                    <a:lstStyle/>
                    <a:p>
                      <a:endParaRPr lang="en-US" sz="2400" dirty="0"/>
                    </a:p>
                  </a:txBody>
                  <a:tcPr/>
                </a:tc>
                <a:extLst>
                  <a:ext uri="{0D108BD9-81ED-4DB2-BD59-A6C34878D82A}">
                    <a16:rowId xmlns:a16="http://schemas.microsoft.com/office/drawing/2014/main" val="2457212092"/>
                  </a:ext>
                </a:extLst>
              </a:tr>
              <a:tr h="370840">
                <a:tc>
                  <a:txBody>
                    <a:bodyPr/>
                    <a:lstStyle/>
                    <a:p>
                      <a:endParaRPr lang="en-US" sz="2400"/>
                    </a:p>
                  </a:txBody>
                  <a:tcPr/>
                </a:tc>
                <a:tc>
                  <a:txBody>
                    <a:bodyPr/>
                    <a:lstStyle/>
                    <a:p>
                      <a:r>
                        <a:rPr lang="en-US" sz="2400" dirty="0"/>
                        <a:t>s=1</a:t>
                      </a:r>
                    </a:p>
                  </a:txBody>
                  <a:tcPr/>
                </a:tc>
                <a:tc>
                  <a:txBody>
                    <a:bodyPr/>
                    <a:lstStyle/>
                    <a:p>
                      <a:r>
                        <a:rPr lang="en-US" sz="2400" dirty="0"/>
                        <a:t>s=2</a:t>
                      </a:r>
                    </a:p>
                  </a:txBody>
                  <a:tcPr/>
                </a:tc>
                <a:tc>
                  <a:txBody>
                    <a:bodyPr/>
                    <a:lstStyle/>
                    <a:p>
                      <a:r>
                        <a:rPr lang="en-US" sz="2400" dirty="0"/>
                        <a:t>s=1</a:t>
                      </a:r>
                    </a:p>
                  </a:txBody>
                  <a:tcPr/>
                </a:tc>
                <a:tc>
                  <a:txBody>
                    <a:bodyPr/>
                    <a:lstStyle/>
                    <a:p>
                      <a:r>
                        <a:rPr lang="en-US" sz="2400" dirty="0"/>
                        <a:t>s=2</a:t>
                      </a:r>
                    </a:p>
                  </a:txBody>
                  <a:tcPr/>
                </a:tc>
                <a:extLst>
                  <a:ext uri="{0D108BD9-81ED-4DB2-BD59-A6C34878D82A}">
                    <a16:rowId xmlns:a16="http://schemas.microsoft.com/office/drawing/2014/main" val="3000595879"/>
                  </a:ext>
                </a:extLst>
              </a:tr>
              <a:tr h="370840">
                <a:tc>
                  <a:txBody>
                    <a:bodyPr/>
                    <a:lstStyle/>
                    <a:p>
                      <a:r>
                        <a:rPr lang="en-US" sz="2400" dirty="0"/>
                        <a:t>s’=1</a:t>
                      </a:r>
                    </a:p>
                  </a:txBody>
                  <a:tcPr/>
                </a:tc>
                <a:tc>
                  <a:txBody>
                    <a:bodyPr/>
                    <a:lstStyle/>
                    <a:p>
                      <a:r>
                        <a:rPr lang="en-US" sz="2400" dirty="0"/>
                        <a:t>2/3</a:t>
                      </a:r>
                    </a:p>
                  </a:txBody>
                  <a:tcPr/>
                </a:tc>
                <a:tc>
                  <a:txBody>
                    <a:bodyPr/>
                    <a:lstStyle/>
                    <a:p>
                      <a:r>
                        <a:rPr lang="en-US" sz="2400" dirty="0"/>
                        <a:t>1/3</a:t>
                      </a:r>
                    </a:p>
                  </a:txBody>
                  <a:tcPr/>
                </a:tc>
                <a:tc>
                  <a:txBody>
                    <a:bodyPr/>
                    <a:lstStyle/>
                    <a:p>
                      <a:r>
                        <a:rPr lang="en-US" sz="2400" dirty="0"/>
                        <a:t>1/3</a:t>
                      </a:r>
                    </a:p>
                  </a:txBody>
                  <a:tcPr/>
                </a:tc>
                <a:tc>
                  <a:txBody>
                    <a:bodyPr/>
                    <a:lstStyle/>
                    <a:p>
                      <a:r>
                        <a:rPr lang="en-US" sz="2400" dirty="0"/>
                        <a:t>2/3</a:t>
                      </a:r>
                    </a:p>
                  </a:txBody>
                  <a:tcPr/>
                </a:tc>
                <a:extLst>
                  <a:ext uri="{0D108BD9-81ED-4DB2-BD59-A6C34878D82A}">
                    <a16:rowId xmlns:a16="http://schemas.microsoft.com/office/drawing/2014/main" val="3807188981"/>
                  </a:ext>
                </a:extLst>
              </a:tr>
              <a:tr h="370840">
                <a:tc>
                  <a:txBody>
                    <a:bodyPr/>
                    <a:lstStyle/>
                    <a:p>
                      <a:r>
                        <a:rPr lang="en-US" sz="2400" dirty="0"/>
                        <a:t>s’=2</a:t>
                      </a:r>
                    </a:p>
                  </a:txBody>
                  <a:tcPr/>
                </a:tc>
                <a:tc>
                  <a:txBody>
                    <a:bodyPr/>
                    <a:lstStyle/>
                    <a:p>
                      <a:r>
                        <a:rPr lang="en-US" sz="2400" dirty="0"/>
                        <a:t>1/3</a:t>
                      </a:r>
                    </a:p>
                  </a:txBody>
                  <a:tcPr/>
                </a:tc>
                <a:tc>
                  <a:txBody>
                    <a:bodyPr/>
                    <a:lstStyle/>
                    <a:p>
                      <a:r>
                        <a:rPr lang="en-US" sz="2400" dirty="0"/>
                        <a:t>2/3</a:t>
                      </a:r>
                    </a:p>
                  </a:txBody>
                  <a:tcPr/>
                </a:tc>
                <a:tc>
                  <a:txBody>
                    <a:bodyPr/>
                    <a:lstStyle/>
                    <a:p>
                      <a:r>
                        <a:rPr lang="en-US" sz="2400" dirty="0"/>
                        <a:t>2/3</a:t>
                      </a:r>
                    </a:p>
                  </a:txBody>
                  <a:tcPr/>
                </a:tc>
                <a:tc>
                  <a:txBody>
                    <a:bodyPr/>
                    <a:lstStyle/>
                    <a:p>
                      <a:r>
                        <a:rPr lang="en-US" sz="2400" dirty="0"/>
                        <a:t>1/3</a:t>
                      </a:r>
                    </a:p>
                  </a:txBody>
                  <a:tcPr/>
                </a:tc>
                <a:extLst>
                  <a:ext uri="{0D108BD9-81ED-4DB2-BD59-A6C34878D82A}">
                    <a16:rowId xmlns:a16="http://schemas.microsoft.com/office/drawing/2014/main" val="485345616"/>
                  </a:ext>
                </a:extLst>
              </a:tr>
            </a:tbl>
          </a:graphicData>
        </a:graphic>
      </p:graphicFrame>
    </p:spTree>
    <p:extLst>
      <p:ext uri="{BB962C8B-B14F-4D97-AF65-F5344CB8AC3E}">
        <p14:creationId xmlns:p14="http://schemas.microsoft.com/office/powerpoint/2010/main" val="1979878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3BAE0-F3C5-D44F-BCAA-7DA13AB1FAE9}"/>
              </a:ext>
            </a:extLst>
          </p:cNvPr>
          <p:cNvSpPr>
            <a:spLocks noGrp="1"/>
          </p:cNvSpPr>
          <p:nvPr>
            <p:ph type="title"/>
          </p:nvPr>
        </p:nvSpPr>
        <p:spPr/>
        <p:txBody>
          <a:bodyPr/>
          <a:lstStyle/>
          <a:p>
            <a:r>
              <a:rPr lang="en-US" dirty="0"/>
              <a:t>Practice Exam, question 24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4C5A37-208D-884A-860C-D07AD391F41E}"/>
                  </a:ext>
                </a:extLst>
              </p:cNvPr>
              <p:cNvSpPr>
                <a:spLocks noGrp="1"/>
              </p:cNvSpPr>
              <p:nvPr>
                <p:ph sz="half" idx="1"/>
              </p:nvPr>
            </p:nvSpPr>
            <p:spPr>
              <a:xfrm>
                <a:off x="660396" y="1457327"/>
                <a:ext cx="6269044" cy="2743201"/>
              </a:xfrm>
            </p:spPr>
            <p:txBody>
              <a:bodyPr>
                <a:normAutofit fontScale="92500"/>
              </a:bodyPr>
              <a:lstStyle/>
              <a:p>
                <a:pPr marL="0" indent="0">
                  <a:lnSpc>
                    <a:spcPct val="100000"/>
                  </a:lnSpc>
                  <a:buNone/>
                </a:pPr>
                <a:r>
                  <a:rPr lang="en-US" dirty="0"/>
                  <a:t>(c) Answer: So to solve, we just plug in the values for all variables except U(1) and U(2):</a:t>
                </a:r>
              </a:p>
              <a:p>
                <a:pPr marL="0" indent="0">
                  <a:lnSpc>
                    <a:spcPct val="100000"/>
                  </a:lnSpc>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𝑈</m:t>
                      </m:r>
                      <m:d>
                        <m:dPr>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3</m:t>
                          </m:r>
                        </m:num>
                        <m:den>
                          <m:r>
                            <a:rPr lang="en-US" b="0" i="1" smtClean="0">
                              <a:latin typeface="Cambria Math" panose="02040503050406030204" pitchFamily="18" charset="0"/>
                              <a:ea typeface="Cambria Math" panose="02040503050406030204" pitchFamily="18" charset="0"/>
                            </a:rPr>
                            <m:t>4</m:t>
                          </m:r>
                        </m:den>
                      </m:f>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2</m:t>
                              </m:r>
                            </m:num>
                            <m:den>
                              <m:r>
                                <a:rPr lang="en-US" b="0" i="1" smtClean="0">
                                  <a:latin typeface="Cambria Math" panose="02040503050406030204" pitchFamily="18" charset="0"/>
                                  <a:ea typeface="Cambria Math" panose="02040503050406030204" pitchFamily="18" charset="0"/>
                                </a:rPr>
                                <m:t>3</m:t>
                              </m:r>
                            </m:den>
                          </m:f>
                          <m:r>
                            <a:rPr lang="en-US" b="0" i="1" smtClean="0">
                              <a:latin typeface="Cambria Math" panose="02040503050406030204" pitchFamily="18" charset="0"/>
                              <a:ea typeface="Cambria Math" panose="02040503050406030204" pitchFamily="18" charset="0"/>
                            </a:rPr>
                            <m:t>𝑈</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m:t>
                              </m:r>
                            </m:e>
                          </m:d>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3</m:t>
                              </m:r>
                            </m:den>
                          </m:f>
                          <m:r>
                            <a:rPr lang="en-US" b="0" i="1" smtClean="0">
                              <a:latin typeface="Cambria Math" panose="02040503050406030204" pitchFamily="18" charset="0"/>
                              <a:ea typeface="Cambria Math" panose="02040503050406030204" pitchFamily="18" charset="0"/>
                            </a:rPr>
                            <m:t>𝑈</m:t>
                          </m:r>
                          <m:r>
                            <a:rPr lang="en-US" b="0" i="1" smtClean="0">
                              <a:latin typeface="Cambria Math" panose="02040503050406030204" pitchFamily="18" charset="0"/>
                              <a:ea typeface="Cambria Math" panose="02040503050406030204" pitchFamily="18" charset="0"/>
                            </a:rPr>
                            <m:t>(2)</m:t>
                          </m:r>
                        </m:e>
                      </m:d>
                    </m:oMath>
                  </m:oMathPara>
                </a14:m>
                <a:endParaRPr lang="en-US" dirty="0"/>
              </a:p>
              <a:p>
                <a:pPr marL="0" indent="0">
                  <a:lnSpc>
                    <a:spcPct val="100000"/>
                  </a:lnSpc>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𝑈</m:t>
                      </m:r>
                      <m:d>
                        <m:dPr>
                          <m:ctrlPr>
                            <a:rPr lang="en-US" i="1">
                              <a:latin typeface="Cambria Math" panose="02040503050406030204" pitchFamily="18" charset="0"/>
                            </a:rPr>
                          </m:ctrlPr>
                        </m:dPr>
                        <m:e>
                          <m:r>
                            <a:rPr lang="en-US" b="0" i="1" smtClean="0">
                              <a:latin typeface="Cambria Math" panose="02040503050406030204" pitchFamily="18" charset="0"/>
                            </a:rPr>
                            <m:t>2</m:t>
                          </m:r>
                        </m:e>
                      </m:d>
                      <m:r>
                        <a:rPr lang="en-US" i="1">
                          <a:latin typeface="Cambria Math" panose="02040503050406030204" pitchFamily="18" charset="0"/>
                        </a:rPr>
                        <m:t>=</m:t>
                      </m:r>
                      <m:r>
                        <a:rPr lang="en-US" b="0" i="1" smtClean="0">
                          <a:latin typeface="Cambria Math" panose="02040503050406030204" pitchFamily="18" charset="0"/>
                        </a:rPr>
                        <m:t>5</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3</m:t>
                          </m:r>
                        </m:num>
                        <m:den>
                          <m:r>
                            <a:rPr lang="en-US" i="1">
                              <a:latin typeface="Cambria Math" panose="02040503050406030204" pitchFamily="18" charset="0"/>
                              <a:ea typeface="Cambria Math" panose="02040503050406030204" pitchFamily="18" charset="0"/>
                            </a:rPr>
                            <m:t>4</m:t>
                          </m:r>
                        </m:den>
                      </m:f>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2</m:t>
                              </m:r>
                            </m:num>
                            <m:den>
                              <m:r>
                                <a:rPr lang="en-US" i="1">
                                  <a:latin typeface="Cambria Math" panose="02040503050406030204" pitchFamily="18" charset="0"/>
                                  <a:ea typeface="Cambria Math" panose="02040503050406030204" pitchFamily="18" charset="0"/>
                                </a:rPr>
                                <m:t>3</m:t>
                              </m:r>
                            </m:den>
                          </m:f>
                          <m:r>
                            <a:rPr lang="en-US" i="1">
                              <a:latin typeface="Cambria Math" panose="02040503050406030204" pitchFamily="18" charset="0"/>
                              <a:ea typeface="Cambria Math" panose="02040503050406030204" pitchFamily="18" charset="0"/>
                            </a:rPr>
                            <m:t>𝑈</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m:t>
                              </m:r>
                            </m:e>
                          </m:d>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3</m:t>
                              </m:r>
                            </m:den>
                          </m:f>
                          <m:r>
                            <a:rPr lang="en-US" i="1">
                              <a:latin typeface="Cambria Math" panose="02040503050406030204" pitchFamily="18" charset="0"/>
                              <a:ea typeface="Cambria Math" panose="02040503050406030204" pitchFamily="18" charset="0"/>
                            </a:rPr>
                            <m:t>𝑈</m:t>
                          </m:r>
                          <m:r>
                            <a:rPr lang="en-US" i="1">
                              <a:latin typeface="Cambria Math" panose="02040503050406030204" pitchFamily="18" charset="0"/>
                              <a:ea typeface="Cambria Math" panose="02040503050406030204" pitchFamily="18" charset="0"/>
                            </a:rPr>
                            <m:t>(2)</m:t>
                          </m:r>
                        </m:e>
                      </m:d>
                    </m:oMath>
                  </m:oMathPara>
                </a14:m>
                <a:endParaRPr lang="en-US" dirty="0"/>
              </a:p>
            </p:txBody>
          </p:sp>
        </mc:Choice>
        <mc:Fallback xmlns="">
          <p:sp>
            <p:nvSpPr>
              <p:cNvPr id="3" name="Content Placeholder 2">
                <a:extLst>
                  <a:ext uri="{FF2B5EF4-FFF2-40B4-BE49-F238E27FC236}">
                    <a16:creationId xmlns:a16="http://schemas.microsoft.com/office/drawing/2014/main" id="{444C5A37-208D-884A-860C-D07AD391F41E}"/>
                  </a:ext>
                </a:extLst>
              </p:cNvPr>
              <p:cNvSpPr>
                <a:spLocks noGrp="1" noRot="1" noChangeAspect="1" noMove="1" noResize="1" noEditPoints="1" noAdjustHandles="1" noChangeArrowheads="1" noChangeShapeType="1" noTextEdit="1"/>
              </p:cNvSpPr>
              <p:nvPr>
                <p:ph sz="half" idx="1"/>
              </p:nvPr>
            </p:nvSpPr>
            <p:spPr>
              <a:xfrm>
                <a:off x="660396" y="1457327"/>
                <a:ext cx="6269044" cy="2743201"/>
              </a:xfrm>
              <a:blipFill>
                <a:blip r:embed="rId2"/>
                <a:stretch>
                  <a:fillRect l="-1616" t="-1843"/>
                </a:stretch>
              </a:blipFill>
            </p:spPr>
            <p:txBody>
              <a:bodyPr/>
              <a:lstStyle/>
              <a:p>
                <a:r>
                  <a:rPr lang="en-US">
                    <a:noFill/>
                  </a:rPr>
                  <a:t> </a:t>
                </a:r>
              </a:p>
            </p:txBody>
          </p:sp>
        </mc:Fallback>
      </mc:AlternateContent>
      <p:graphicFrame>
        <p:nvGraphicFramePr>
          <p:cNvPr id="5" name="Content Placeholder 4">
            <a:extLst>
              <a:ext uri="{FF2B5EF4-FFF2-40B4-BE49-F238E27FC236}">
                <a16:creationId xmlns:a16="http://schemas.microsoft.com/office/drawing/2014/main" id="{60C663CA-B625-764F-9B8E-C4945954D81E}"/>
              </a:ext>
            </a:extLst>
          </p:cNvPr>
          <p:cNvGraphicFramePr>
            <a:graphicFrameLocks noGrp="1"/>
          </p:cNvGraphicFramePr>
          <p:nvPr>
            <p:ph sz="half" idx="2"/>
          </p:nvPr>
        </p:nvGraphicFramePr>
        <p:xfrm>
          <a:off x="7858124" y="2568581"/>
          <a:ext cx="3495676" cy="1503357"/>
        </p:xfrm>
        <a:graphic>
          <a:graphicData uri="http://schemas.openxmlformats.org/drawingml/2006/table">
            <a:tbl>
              <a:tblPr firstRow="1" bandRow="1">
                <a:tableStyleId>{5C22544A-7EE6-4342-B048-85BDC9FD1C3A}</a:tableStyleId>
              </a:tblPr>
              <a:tblGrid>
                <a:gridCol w="1747838">
                  <a:extLst>
                    <a:ext uri="{9D8B030D-6E8A-4147-A177-3AD203B41FA5}">
                      <a16:colId xmlns:a16="http://schemas.microsoft.com/office/drawing/2014/main" val="1838590983"/>
                    </a:ext>
                  </a:extLst>
                </a:gridCol>
                <a:gridCol w="1747838">
                  <a:extLst>
                    <a:ext uri="{9D8B030D-6E8A-4147-A177-3AD203B41FA5}">
                      <a16:colId xmlns:a16="http://schemas.microsoft.com/office/drawing/2014/main" val="249530694"/>
                    </a:ext>
                  </a:extLst>
                </a:gridCol>
              </a:tblGrid>
              <a:tr h="150335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7060033"/>
                  </a:ext>
                </a:extLst>
              </a:tr>
            </a:tbl>
          </a:graphicData>
        </a:graphic>
      </p:graphicFrame>
      <p:pic>
        <p:nvPicPr>
          <p:cNvPr id="6" name="Graphic 5" descr="Cat">
            <a:extLst>
              <a:ext uri="{FF2B5EF4-FFF2-40B4-BE49-F238E27FC236}">
                <a16:creationId xmlns:a16="http://schemas.microsoft.com/office/drawing/2014/main" id="{8592CBF0-87F6-A14E-A03C-821605861C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42387" y="3191675"/>
            <a:ext cx="914400" cy="914400"/>
          </a:xfrm>
          <a:prstGeom prst="rect">
            <a:avLst/>
          </a:prstGeom>
        </p:spPr>
      </p:pic>
      <p:pic>
        <p:nvPicPr>
          <p:cNvPr id="8" name="Graphic 7" descr="Programmer">
            <a:extLst>
              <a:ext uri="{FF2B5EF4-FFF2-40B4-BE49-F238E27FC236}">
                <a16:creationId xmlns:a16="http://schemas.microsoft.com/office/drawing/2014/main" id="{690D73E2-27A0-3642-A6BE-78FD515B0D8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91461" y="2717407"/>
            <a:ext cx="914400" cy="914400"/>
          </a:xfrm>
          <a:prstGeom prst="rect">
            <a:avLst/>
          </a:prstGeom>
        </p:spPr>
      </p:pic>
      <p:pic>
        <p:nvPicPr>
          <p:cNvPr id="10" name="Graphic 9" descr="Table setting">
            <a:extLst>
              <a:ext uri="{FF2B5EF4-FFF2-40B4-BE49-F238E27FC236}">
                <a16:creationId xmlns:a16="http://schemas.microsoft.com/office/drawing/2014/main" id="{659C27AF-BF0A-7342-8FED-0AA24FDD8DB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555311" y="3429000"/>
            <a:ext cx="685801" cy="685801"/>
          </a:xfrm>
          <a:prstGeom prst="rect">
            <a:avLst/>
          </a:prstGeom>
        </p:spPr>
      </p:pic>
      <p:graphicFrame>
        <p:nvGraphicFramePr>
          <p:cNvPr id="4" name="Table 3">
            <a:extLst>
              <a:ext uri="{FF2B5EF4-FFF2-40B4-BE49-F238E27FC236}">
                <a16:creationId xmlns:a16="http://schemas.microsoft.com/office/drawing/2014/main" id="{A41B4BB5-E282-074C-9E9F-EC8205A3C22E}"/>
              </a:ext>
            </a:extLst>
          </p:cNvPr>
          <p:cNvGraphicFramePr>
            <a:graphicFrameLocks noGrp="1"/>
          </p:cNvGraphicFramePr>
          <p:nvPr/>
        </p:nvGraphicFramePr>
        <p:xfrm>
          <a:off x="474656" y="4405856"/>
          <a:ext cx="6697670" cy="1828800"/>
        </p:xfrm>
        <a:graphic>
          <a:graphicData uri="http://schemas.openxmlformats.org/drawingml/2006/table">
            <a:tbl>
              <a:tblPr firstRow="1" bandRow="1">
                <a:tableStyleId>{5C22544A-7EE6-4342-B048-85BDC9FD1C3A}</a:tableStyleId>
              </a:tblPr>
              <a:tblGrid>
                <a:gridCol w="1339534">
                  <a:extLst>
                    <a:ext uri="{9D8B030D-6E8A-4147-A177-3AD203B41FA5}">
                      <a16:colId xmlns:a16="http://schemas.microsoft.com/office/drawing/2014/main" val="2592524016"/>
                    </a:ext>
                  </a:extLst>
                </a:gridCol>
                <a:gridCol w="1339534">
                  <a:extLst>
                    <a:ext uri="{9D8B030D-6E8A-4147-A177-3AD203B41FA5}">
                      <a16:colId xmlns:a16="http://schemas.microsoft.com/office/drawing/2014/main" val="3330675958"/>
                    </a:ext>
                  </a:extLst>
                </a:gridCol>
                <a:gridCol w="1339534">
                  <a:extLst>
                    <a:ext uri="{9D8B030D-6E8A-4147-A177-3AD203B41FA5}">
                      <a16:colId xmlns:a16="http://schemas.microsoft.com/office/drawing/2014/main" val="2212036084"/>
                    </a:ext>
                  </a:extLst>
                </a:gridCol>
                <a:gridCol w="1339534">
                  <a:extLst>
                    <a:ext uri="{9D8B030D-6E8A-4147-A177-3AD203B41FA5}">
                      <a16:colId xmlns:a16="http://schemas.microsoft.com/office/drawing/2014/main" val="1237049114"/>
                    </a:ext>
                  </a:extLst>
                </a:gridCol>
                <a:gridCol w="1339534">
                  <a:extLst>
                    <a:ext uri="{9D8B030D-6E8A-4147-A177-3AD203B41FA5}">
                      <a16:colId xmlns:a16="http://schemas.microsoft.com/office/drawing/2014/main" val="3888347175"/>
                    </a:ext>
                  </a:extLst>
                </a:gridCol>
              </a:tblGrid>
              <a:tr h="370840">
                <a:tc>
                  <a:txBody>
                    <a:bodyPr/>
                    <a:lstStyle/>
                    <a:p>
                      <a:endParaRPr lang="en-US" sz="2400" dirty="0"/>
                    </a:p>
                  </a:txBody>
                  <a:tcPr/>
                </a:tc>
                <a:tc gridSpan="2">
                  <a:txBody>
                    <a:bodyPr/>
                    <a:lstStyle/>
                    <a:p>
                      <a:r>
                        <a:rPr lang="en-US" sz="2400" dirty="0"/>
                        <a:t>a=purr</a:t>
                      </a:r>
                    </a:p>
                  </a:txBody>
                  <a:tcPr/>
                </a:tc>
                <a:tc hMerge="1">
                  <a:txBody>
                    <a:bodyPr/>
                    <a:lstStyle/>
                    <a:p>
                      <a:endParaRPr lang="en-US" sz="2400" dirty="0"/>
                    </a:p>
                  </a:txBody>
                  <a:tcPr/>
                </a:tc>
                <a:tc gridSpan="2">
                  <a:txBody>
                    <a:bodyPr/>
                    <a:lstStyle/>
                    <a:p>
                      <a:r>
                        <a:rPr lang="en-US" sz="2400" dirty="0"/>
                        <a:t>a=walk</a:t>
                      </a:r>
                    </a:p>
                  </a:txBody>
                  <a:tcPr/>
                </a:tc>
                <a:tc hMerge="1">
                  <a:txBody>
                    <a:bodyPr/>
                    <a:lstStyle/>
                    <a:p>
                      <a:endParaRPr lang="en-US" sz="2400" dirty="0"/>
                    </a:p>
                  </a:txBody>
                  <a:tcPr/>
                </a:tc>
                <a:extLst>
                  <a:ext uri="{0D108BD9-81ED-4DB2-BD59-A6C34878D82A}">
                    <a16:rowId xmlns:a16="http://schemas.microsoft.com/office/drawing/2014/main" val="2457212092"/>
                  </a:ext>
                </a:extLst>
              </a:tr>
              <a:tr h="370840">
                <a:tc>
                  <a:txBody>
                    <a:bodyPr/>
                    <a:lstStyle/>
                    <a:p>
                      <a:endParaRPr lang="en-US" sz="2400"/>
                    </a:p>
                  </a:txBody>
                  <a:tcPr/>
                </a:tc>
                <a:tc>
                  <a:txBody>
                    <a:bodyPr/>
                    <a:lstStyle/>
                    <a:p>
                      <a:r>
                        <a:rPr lang="en-US" sz="2400" dirty="0"/>
                        <a:t>s=1</a:t>
                      </a:r>
                    </a:p>
                  </a:txBody>
                  <a:tcPr/>
                </a:tc>
                <a:tc>
                  <a:txBody>
                    <a:bodyPr/>
                    <a:lstStyle/>
                    <a:p>
                      <a:r>
                        <a:rPr lang="en-US" sz="2400" dirty="0"/>
                        <a:t>s=2</a:t>
                      </a:r>
                    </a:p>
                  </a:txBody>
                  <a:tcPr/>
                </a:tc>
                <a:tc>
                  <a:txBody>
                    <a:bodyPr/>
                    <a:lstStyle/>
                    <a:p>
                      <a:r>
                        <a:rPr lang="en-US" sz="2400" dirty="0"/>
                        <a:t>s=1</a:t>
                      </a:r>
                    </a:p>
                  </a:txBody>
                  <a:tcPr/>
                </a:tc>
                <a:tc>
                  <a:txBody>
                    <a:bodyPr/>
                    <a:lstStyle/>
                    <a:p>
                      <a:r>
                        <a:rPr lang="en-US" sz="2400" dirty="0"/>
                        <a:t>s=2</a:t>
                      </a:r>
                    </a:p>
                  </a:txBody>
                  <a:tcPr/>
                </a:tc>
                <a:extLst>
                  <a:ext uri="{0D108BD9-81ED-4DB2-BD59-A6C34878D82A}">
                    <a16:rowId xmlns:a16="http://schemas.microsoft.com/office/drawing/2014/main" val="3000595879"/>
                  </a:ext>
                </a:extLst>
              </a:tr>
              <a:tr h="370840">
                <a:tc>
                  <a:txBody>
                    <a:bodyPr/>
                    <a:lstStyle/>
                    <a:p>
                      <a:r>
                        <a:rPr lang="en-US" sz="2400" dirty="0"/>
                        <a:t>s’=1</a:t>
                      </a:r>
                    </a:p>
                  </a:txBody>
                  <a:tcPr/>
                </a:tc>
                <a:tc>
                  <a:txBody>
                    <a:bodyPr/>
                    <a:lstStyle/>
                    <a:p>
                      <a:r>
                        <a:rPr lang="en-US" sz="2400" dirty="0"/>
                        <a:t>2/3</a:t>
                      </a:r>
                    </a:p>
                  </a:txBody>
                  <a:tcPr/>
                </a:tc>
                <a:tc>
                  <a:txBody>
                    <a:bodyPr/>
                    <a:lstStyle/>
                    <a:p>
                      <a:r>
                        <a:rPr lang="en-US" sz="2400" dirty="0"/>
                        <a:t>1/3</a:t>
                      </a:r>
                    </a:p>
                  </a:txBody>
                  <a:tcPr/>
                </a:tc>
                <a:tc>
                  <a:txBody>
                    <a:bodyPr/>
                    <a:lstStyle/>
                    <a:p>
                      <a:r>
                        <a:rPr lang="en-US" sz="2400" dirty="0"/>
                        <a:t>1/3</a:t>
                      </a:r>
                    </a:p>
                  </a:txBody>
                  <a:tcPr/>
                </a:tc>
                <a:tc>
                  <a:txBody>
                    <a:bodyPr/>
                    <a:lstStyle/>
                    <a:p>
                      <a:r>
                        <a:rPr lang="en-US" sz="2400" dirty="0"/>
                        <a:t>2/3</a:t>
                      </a:r>
                    </a:p>
                  </a:txBody>
                  <a:tcPr/>
                </a:tc>
                <a:extLst>
                  <a:ext uri="{0D108BD9-81ED-4DB2-BD59-A6C34878D82A}">
                    <a16:rowId xmlns:a16="http://schemas.microsoft.com/office/drawing/2014/main" val="3807188981"/>
                  </a:ext>
                </a:extLst>
              </a:tr>
              <a:tr h="370840">
                <a:tc>
                  <a:txBody>
                    <a:bodyPr/>
                    <a:lstStyle/>
                    <a:p>
                      <a:r>
                        <a:rPr lang="en-US" sz="2400" dirty="0"/>
                        <a:t>s’=2</a:t>
                      </a:r>
                    </a:p>
                  </a:txBody>
                  <a:tcPr/>
                </a:tc>
                <a:tc>
                  <a:txBody>
                    <a:bodyPr/>
                    <a:lstStyle/>
                    <a:p>
                      <a:r>
                        <a:rPr lang="en-US" sz="2400" dirty="0"/>
                        <a:t>1/3</a:t>
                      </a:r>
                    </a:p>
                  </a:txBody>
                  <a:tcPr/>
                </a:tc>
                <a:tc>
                  <a:txBody>
                    <a:bodyPr/>
                    <a:lstStyle/>
                    <a:p>
                      <a:r>
                        <a:rPr lang="en-US" sz="2400" dirty="0"/>
                        <a:t>2/3</a:t>
                      </a:r>
                    </a:p>
                  </a:txBody>
                  <a:tcPr/>
                </a:tc>
                <a:tc>
                  <a:txBody>
                    <a:bodyPr/>
                    <a:lstStyle/>
                    <a:p>
                      <a:r>
                        <a:rPr lang="en-US" sz="2400" dirty="0"/>
                        <a:t>2/3</a:t>
                      </a:r>
                    </a:p>
                  </a:txBody>
                  <a:tcPr/>
                </a:tc>
                <a:tc>
                  <a:txBody>
                    <a:bodyPr/>
                    <a:lstStyle/>
                    <a:p>
                      <a:r>
                        <a:rPr lang="en-US" sz="2400" dirty="0"/>
                        <a:t>1/3</a:t>
                      </a:r>
                    </a:p>
                  </a:txBody>
                  <a:tcPr/>
                </a:tc>
                <a:extLst>
                  <a:ext uri="{0D108BD9-81ED-4DB2-BD59-A6C34878D82A}">
                    <a16:rowId xmlns:a16="http://schemas.microsoft.com/office/drawing/2014/main" val="485345616"/>
                  </a:ext>
                </a:extLst>
              </a:tr>
            </a:tbl>
          </a:graphicData>
        </a:graphic>
      </p:graphicFrame>
    </p:spTree>
    <p:extLst>
      <p:ext uri="{BB962C8B-B14F-4D97-AF65-F5344CB8AC3E}">
        <p14:creationId xmlns:p14="http://schemas.microsoft.com/office/powerpoint/2010/main" val="2691582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5B606-01A4-C74D-A482-A4B621C828BA}"/>
              </a:ext>
            </a:extLst>
          </p:cNvPr>
          <p:cNvSpPr>
            <a:spLocks noGrp="1"/>
          </p:cNvSpPr>
          <p:nvPr>
            <p:ph type="title"/>
          </p:nvPr>
        </p:nvSpPr>
        <p:spPr/>
        <p:txBody>
          <a:bodyPr/>
          <a:lstStyle/>
          <a:p>
            <a:r>
              <a:rPr lang="en-US" dirty="0"/>
              <a:t>Some sample problems</a:t>
            </a:r>
          </a:p>
        </p:txBody>
      </p:sp>
      <p:sp>
        <p:nvSpPr>
          <p:cNvPr id="3" name="Content Placeholder 2">
            <a:extLst>
              <a:ext uri="{FF2B5EF4-FFF2-40B4-BE49-F238E27FC236}">
                <a16:creationId xmlns:a16="http://schemas.microsoft.com/office/drawing/2014/main" id="{8DA970F1-A92A-3A41-B4C2-B1DDED1EA3F8}"/>
              </a:ext>
            </a:extLst>
          </p:cNvPr>
          <p:cNvSpPr>
            <a:spLocks noGrp="1"/>
          </p:cNvSpPr>
          <p:nvPr>
            <p:ph idx="1"/>
          </p:nvPr>
        </p:nvSpPr>
        <p:spPr/>
        <p:txBody>
          <a:bodyPr>
            <a:normAutofit/>
          </a:bodyPr>
          <a:lstStyle/>
          <a:p>
            <a:r>
              <a:rPr lang="en-US" dirty="0"/>
              <a:t>DNNs: Practice Final, question 23</a:t>
            </a:r>
          </a:p>
          <a:p>
            <a:r>
              <a:rPr lang="en-US" dirty="0"/>
              <a:t>Reinforcement learning: Practice Final, question 24</a:t>
            </a:r>
          </a:p>
          <a:p>
            <a:r>
              <a:rPr lang="en-US" dirty="0"/>
              <a:t>Games: Practice Final, question 25</a:t>
            </a:r>
          </a:p>
          <a:p>
            <a:r>
              <a:rPr lang="en-US" dirty="0"/>
              <a:t>Game theory: Practice Final, question 26</a:t>
            </a:r>
          </a:p>
        </p:txBody>
      </p:sp>
    </p:spTree>
    <p:extLst>
      <p:ext uri="{BB962C8B-B14F-4D97-AF65-F5344CB8AC3E}">
        <p14:creationId xmlns:p14="http://schemas.microsoft.com/office/powerpoint/2010/main" val="31498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3BAE0-F3C5-D44F-BCAA-7DA13AB1FAE9}"/>
              </a:ext>
            </a:extLst>
          </p:cNvPr>
          <p:cNvSpPr>
            <a:spLocks noGrp="1"/>
          </p:cNvSpPr>
          <p:nvPr>
            <p:ph type="title"/>
          </p:nvPr>
        </p:nvSpPr>
        <p:spPr/>
        <p:txBody>
          <a:bodyPr/>
          <a:lstStyle/>
          <a:p>
            <a:r>
              <a:rPr lang="en-US" dirty="0"/>
              <a:t>Practice Exam, question 24 </a:t>
            </a:r>
          </a:p>
        </p:txBody>
      </p:sp>
      <p:sp>
        <p:nvSpPr>
          <p:cNvPr id="3" name="Content Placeholder 2">
            <a:extLst>
              <a:ext uri="{FF2B5EF4-FFF2-40B4-BE49-F238E27FC236}">
                <a16:creationId xmlns:a16="http://schemas.microsoft.com/office/drawing/2014/main" id="{444C5A37-208D-884A-860C-D07AD391F41E}"/>
              </a:ext>
            </a:extLst>
          </p:cNvPr>
          <p:cNvSpPr>
            <a:spLocks noGrp="1"/>
          </p:cNvSpPr>
          <p:nvPr>
            <p:ph sz="half" idx="1"/>
          </p:nvPr>
        </p:nvSpPr>
        <p:spPr>
          <a:xfrm>
            <a:off x="660396" y="1457327"/>
            <a:ext cx="6269044" cy="2986086"/>
          </a:xfrm>
        </p:spPr>
        <p:txBody>
          <a:bodyPr>
            <a:normAutofit fontScale="92500" lnSpcReduction="10000"/>
          </a:bodyPr>
          <a:lstStyle/>
          <a:p>
            <a:pPr marL="0" indent="0">
              <a:lnSpc>
                <a:spcPct val="100000"/>
              </a:lnSpc>
              <a:buNone/>
            </a:pPr>
            <a:r>
              <a:rPr lang="en-US" dirty="0"/>
              <a:t>(d) Since it has some extra time, and excellent python programming skills, the cat decides to implement deep reinforcement learning, using an actor-critic algorithm. Inputs are one-hot encodings of state and action. What are the input and output dimensions of the actor network, and of the critic network?</a:t>
            </a:r>
          </a:p>
        </p:txBody>
      </p:sp>
      <p:graphicFrame>
        <p:nvGraphicFramePr>
          <p:cNvPr id="5" name="Content Placeholder 4">
            <a:extLst>
              <a:ext uri="{FF2B5EF4-FFF2-40B4-BE49-F238E27FC236}">
                <a16:creationId xmlns:a16="http://schemas.microsoft.com/office/drawing/2014/main" id="{60C663CA-B625-764F-9B8E-C4945954D81E}"/>
              </a:ext>
            </a:extLst>
          </p:cNvPr>
          <p:cNvGraphicFramePr>
            <a:graphicFrameLocks noGrp="1"/>
          </p:cNvGraphicFramePr>
          <p:nvPr>
            <p:ph sz="half" idx="2"/>
          </p:nvPr>
        </p:nvGraphicFramePr>
        <p:xfrm>
          <a:off x="7858124" y="2568581"/>
          <a:ext cx="3495676" cy="1503357"/>
        </p:xfrm>
        <a:graphic>
          <a:graphicData uri="http://schemas.openxmlformats.org/drawingml/2006/table">
            <a:tbl>
              <a:tblPr firstRow="1" bandRow="1">
                <a:tableStyleId>{5C22544A-7EE6-4342-B048-85BDC9FD1C3A}</a:tableStyleId>
              </a:tblPr>
              <a:tblGrid>
                <a:gridCol w="1747838">
                  <a:extLst>
                    <a:ext uri="{9D8B030D-6E8A-4147-A177-3AD203B41FA5}">
                      <a16:colId xmlns:a16="http://schemas.microsoft.com/office/drawing/2014/main" val="1838590983"/>
                    </a:ext>
                  </a:extLst>
                </a:gridCol>
                <a:gridCol w="1747838">
                  <a:extLst>
                    <a:ext uri="{9D8B030D-6E8A-4147-A177-3AD203B41FA5}">
                      <a16:colId xmlns:a16="http://schemas.microsoft.com/office/drawing/2014/main" val="249530694"/>
                    </a:ext>
                  </a:extLst>
                </a:gridCol>
              </a:tblGrid>
              <a:tr h="150335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7060033"/>
                  </a:ext>
                </a:extLst>
              </a:tr>
            </a:tbl>
          </a:graphicData>
        </a:graphic>
      </p:graphicFrame>
      <p:pic>
        <p:nvPicPr>
          <p:cNvPr id="6" name="Graphic 5" descr="Cat">
            <a:extLst>
              <a:ext uri="{FF2B5EF4-FFF2-40B4-BE49-F238E27FC236}">
                <a16:creationId xmlns:a16="http://schemas.microsoft.com/office/drawing/2014/main" id="{8592CBF0-87F6-A14E-A03C-821605861CD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46209" y="2748764"/>
            <a:ext cx="914400" cy="914400"/>
          </a:xfrm>
          <a:prstGeom prst="rect">
            <a:avLst/>
          </a:prstGeom>
        </p:spPr>
      </p:pic>
      <p:pic>
        <p:nvPicPr>
          <p:cNvPr id="8" name="Graphic 7" descr="Programmer">
            <a:extLst>
              <a:ext uri="{FF2B5EF4-FFF2-40B4-BE49-F238E27FC236}">
                <a16:creationId xmlns:a16="http://schemas.microsoft.com/office/drawing/2014/main" id="{690D73E2-27A0-3642-A6BE-78FD515B0D8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03409" y="2721770"/>
            <a:ext cx="914400" cy="914400"/>
          </a:xfrm>
          <a:prstGeom prst="rect">
            <a:avLst/>
          </a:prstGeom>
        </p:spPr>
      </p:pic>
      <p:pic>
        <p:nvPicPr>
          <p:cNvPr id="10" name="Graphic 9" descr="Table setting">
            <a:extLst>
              <a:ext uri="{FF2B5EF4-FFF2-40B4-BE49-F238E27FC236}">
                <a16:creationId xmlns:a16="http://schemas.microsoft.com/office/drawing/2014/main" id="{659C27AF-BF0A-7342-8FED-0AA24FDD8D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555311" y="3429000"/>
            <a:ext cx="685801" cy="685801"/>
          </a:xfrm>
          <a:prstGeom prst="rect">
            <a:avLst/>
          </a:prstGeom>
        </p:spPr>
      </p:pic>
    </p:spTree>
    <p:extLst>
      <p:ext uri="{BB962C8B-B14F-4D97-AF65-F5344CB8AC3E}">
        <p14:creationId xmlns:p14="http://schemas.microsoft.com/office/powerpoint/2010/main" val="4190053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3BAE0-F3C5-D44F-BCAA-7DA13AB1FAE9}"/>
              </a:ext>
            </a:extLst>
          </p:cNvPr>
          <p:cNvSpPr>
            <a:spLocks noGrp="1"/>
          </p:cNvSpPr>
          <p:nvPr>
            <p:ph type="title"/>
          </p:nvPr>
        </p:nvSpPr>
        <p:spPr/>
        <p:txBody>
          <a:bodyPr/>
          <a:lstStyle/>
          <a:p>
            <a:r>
              <a:rPr lang="en-US" dirty="0"/>
              <a:t>Practice Exam, question 24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4C5A37-208D-884A-860C-D07AD391F41E}"/>
                  </a:ext>
                </a:extLst>
              </p:cNvPr>
              <p:cNvSpPr>
                <a:spLocks noGrp="1"/>
              </p:cNvSpPr>
              <p:nvPr>
                <p:ph sz="half" idx="1"/>
              </p:nvPr>
            </p:nvSpPr>
            <p:spPr>
              <a:xfrm>
                <a:off x="660396" y="1457327"/>
                <a:ext cx="6269044" cy="4186236"/>
              </a:xfrm>
            </p:spPr>
            <p:txBody>
              <a:bodyPr>
                <a:normAutofit/>
              </a:bodyPr>
              <a:lstStyle/>
              <a:p>
                <a:pPr marL="0" indent="0">
                  <a:lnSpc>
                    <a:spcPct val="100000"/>
                  </a:lnSpc>
                  <a:buNone/>
                </a:pPr>
                <a:r>
                  <a:rPr lang="en-US" dirty="0"/>
                  <a:t>(d)</a:t>
                </a:r>
              </a:p>
              <a:p>
                <a:pPr marL="0" indent="0">
                  <a:lnSpc>
                    <a:spcPct val="100000"/>
                  </a:lnSpc>
                  <a:buNone/>
                </a:pPr>
                <a:r>
                  <a:rPr lang="en-US" dirty="0"/>
                  <a:t>Actor network is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ea typeface="Cambria Math" panose="02040503050406030204" pitchFamily="18" charset="0"/>
                          </a:rPr>
                          <m:t>𝜋</m:t>
                        </m:r>
                      </m:e>
                      <m:sub>
                        <m:r>
                          <a:rPr lang="en-US" b="0" i="1" dirty="0" smtClean="0">
                            <a:latin typeface="Cambria Math" panose="02040503050406030204" pitchFamily="18" charset="0"/>
                          </a:rPr>
                          <m:t>𝑎</m:t>
                        </m:r>
                      </m:sub>
                    </m:sSub>
                    <m:r>
                      <a:rPr lang="en-US" i="1" dirty="0" smtClean="0">
                        <a:latin typeface="Cambria Math" panose="02040503050406030204" pitchFamily="18" charset="0"/>
                      </a:rPr>
                      <m:t> </m:t>
                    </m:r>
                    <m:d>
                      <m:dPr>
                        <m:ctrlPr>
                          <a:rPr lang="en-US" i="1" dirty="0" smtClean="0">
                            <a:latin typeface="Cambria Math" panose="02040503050406030204" pitchFamily="18" charset="0"/>
                          </a:rPr>
                        </m:ctrlPr>
                      </m:dPr>
                      <m:e>
                        <m:r>
                          <a:rPr lang="en-US" i="1" dirty="0" smtClean="0">
                            <a:latin typeface="Cambria Math" panose="02040503050406030204" pitchFamily="18" charset="0"/>
                          </a:rPr>
                          <m:t>𝑠</m:t>
                        </m:r>
                      </m:e>
                    </m:d>
                    <m:r>
                      <a:rPr lang="en-US" b="0" i="1" dirty="0" smtClean="0">
                        <a:latin typeface="Cambria Math" panose="02040503050406030204" pitchFamily="18" charset="0"/>
                      </a:rPr>
                      <m:t>=</m:t>
                    </m:r>
                  </m:oMath>
                </a14:m>
                <a:r>
                  <a:rPr lang="en-US" dirty="0"/>
                  <a:t> probability that action a is the best action, where a=1 or a=2.  So output has two dimensions.</a:t>
                </a:r>
              </a:p>
              <a:p>
                <a:pPr marL="0" indent="0">
                  <a:lnSpc>
                    <a:spcPct val="100000"/>
                  </a:lnSpc>
                  <a:buNone/>
                </a:pPr>
                <a:r>
                  <a:rPr lang="en-US" dirty="0"/>
                  <a:t>Input is the state, s.  If there are two states, encoded using a one-hot vector, then state 1 is encoded as </a:t>
                </a:r>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=[1,0]</m:t>
                    </m:r>
                  </m:oMath>
                </a14:m>
                <a:r>
                  <a:rPr lang="en-US" dirty="0"/>
                  <a:t>, state 2 is encoded as </a:t>
                </a:r>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=[0,1]</m:t>
                    </m:r>
                  </m:oMath>
                </a14:m>
                <a:r>
                  <a:rPr lang="en-US" dirty="0"/>
                  <a:t>.  So, two dimensions.</a:t>
                </a:r>
              </a:p>
            </p:txBody>
          </p:sp>
        </mc:Choice>
        <mc:Fallback xmlns="">
          <p:sp>
            <p:nvSpPr>
              <p:cNvPr id="3" name="Content Placeholder 2">
                <a:extLst>
                  <a:ext uri="{FF2B5EF4-FFF2-40B4-BE49-F238E27FC236}">
                    <a16:creationId xmlns:a16="http://schemas.microsoft.com/office/drawing/2014/main" id="{444C5A37-208D-884A-860C-D07AD391F41E}"/>
                  </a:ext>
                </a:extLst>
              </p:cNvPr>
              <p:cNvSpPr>
                <a:spLocks noGrp="1" noRot="1" noChangeAspect="1" noMove="1" noResize="1" noEditPoints="1" noAdjustHandles="1" noChangeArrowheads="1" noChangeShapeType="1" noTextEdit="1"/>
              </p:cNvSpPr>
              <p:nvPr>
                <p:ph sz="half" idx="1"/>
              </p:nvPr>
            </p:nvSpPr>
            <p:spPr>
              <a:xfrm>
                <a:off x="660396" y="1457327"/>
                <a:ext cx="6269044" cy="4186236"/>
              </a:xfrm>
              <a:blipFill>
                <a:blip r:embed="rId2"/>
                <a:stretch>
                  <a:fillRect l="-2020" t="-1515" r="-2828" b="-3939"/>
                </a:stretch>
              </a:blipFill>
            </p:spPr>
            <p:txBody>
              <a:bodyPr/>
              <a:lstStyle/>
              <a:p>
                <a:r>
                  <a:rPr lang="en-US">
                    <a:noFill/>
                  </a:rPr>
                  <a:t> </a:t>
                </a:r>
              </a:p>
            </p:txBody>
          </p:sp>
        </mc:Fallback>
      </mc:AlternateContent>
      <p:graphicFrame>
        <p:nvGraphicFramePr>
          <p:cNvPr id="5" name="Content Placeholder 4">
            <a:extLst>
              <a:ext uri="{FF2B5EF4-FFF2-40B4-BE49-F238E27FC236}">
                <a16:creationId xmlns:a16="http://schemas.microsoft.com/office/drawing/2014/main" id="{60C663CA-B625-764F-9B8E-C4945954D81E}"/>
              </a:ext>
            </a:extLst>
          </p:cNvPr>
          <p:cNvGraphicFramePr>
            <a:graphicFrameLocks noGrp="1"/>
          </p:cNvGraphicFramePr>
          <p:nvPr>
            <p:ph sz="half" idx="2"/>
          </p:nvPr>
        </p:nvGraphicFramePr>
        <p:xfrm>
          <a:off x="7858124" y="2568581"/>
          <a:ext cx="3495676" cy="1503357"/>
        </p:xfrm>
        <a:graphic>
          <a:graphicData uri="http://schemas.openxmlformats.org/drawingml/2006/table">
            <a:tbl>
              <a:tblPr firstRow="1" bandRow="1">
                <a:tableStyleId>{5C22544A-7EE6-4342-B048-85BDC9FD1C3A}</a:tableStyleId>
              </a:tblPr>
              <a:tblGrid>
                <a:gridCol w="1747838">
                  <a:extLst>
                    <a:ext uri="{9D8B030D-6E8A-4147-A177-3AD203B41FA5}">
                      <a16:colId xmlns:a16="http://schemas.microsoft.com/office/drawing/2014/main" val="1838590983"/>
                    </a:ext>
                  </a:extLst>
                </a:gridCol>
                <a:gridCol w="1747838">
                  <a:extLst>
                    <a:ext uri="{9D8B030D-6E8A-4147-A177-3AD203B41FA5}">
                      <a16:colId xmlns:a16="http://schemas.microsoft.com/office/drawing/2014/main" val="249530694"/>
                    </a:ext>
                  </a:extLst>
                </a:gridCol>
              </a:tblGrid>
              <a:tr h="150335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7060033"/>
                  </a:ext>
                </a:extLst>
              </a:tr>
            </a:tbl>
          </a:graphicData>
        </a:graphic>
      </p:graphicFrame>
      <p:pic>
        <p:nvPicPr>
          <p:cNvPr id="6" name="Graphic 5" descr="Cat">
            <a:extLst>
              <a:ext uri="{FF2B5EF4-FFF2-40B4-BE49-F238E27FC236}">
                <a16:creationId xmlns:a16="http://schemas.microsoft.com/office/drawing/2014/main" id="{8592CBF0-87F6-A14E-A03C-821605861C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46209" y="2748764"/>
            <a:ext cx="914400" cy="914400"/>
          </a:xfrm>
          <a:prstGeom prst="rect">
            <a:avLst/>
          </a:prstGeom>
        </p:spPr>
      </p:pic>
      <p:pic>
        <p:nvPicPr>
          <p:cNvPr id="8" name="Graphic 7" descr="Programmer">
            <a:extLst>
              <a:ext uri="{FF2B5EF4-FFF2-40B4-BE49-F238E27FC236}">
                <a16:creationId xmlns:a16="http://schemas.microsoft.com/office/drawing/2014/main" id="{690D73E2-27A0-3642-A6BE-78FD515B0D8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03409" y="2721770"/>
            <a:ext cx="914400" cy="914400"/>
          </a:xfrm>
          <a:prstGeom prst="rect">
            <a:avLst/>
          </a:prstGeom>
        </p:spPr>
      </p:pic>
      <p:pic>
        <p:nvPicPr>
          <p:cNvPr id="10" name="Graphic 9" descr="Table setting">
            <a:extLst>
              <a:ext uri="{FF2B5EF4-FFF2-40B4-BE49-F238E27FC236}">
                <a16:creationId xmlns:a16="http://schemas.microsoft.com/office/drawing/2014/main" id="{659C27AF-BF0A-7342-8FED-0AA24FDD8DB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555311" y="3429000"/>
            <a:ext cx="685801" cy="685801"/>
          </a:xfrm>
          <a:prstGeom prst="rect">
            <a:avLst/>
          </a:prstGeom>
        </p:spPr>
      </p:pic>
    </p:spTree>
    <p:extLst>
      <p:ext uri="{BB962C8B-B14F-4D97-AF65-F5344CB8AC3E}">
        <p14:creationId xmlns:p14="http://schemas.microsoft.com/office/powerpoint/2010/main" val="2859714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3BAE0-F3C5-D44F-BCAA-7DA13AB1FAE9}"/>
              </a:ext>
            </a:extLst>
          </p:cNvPr>
          <p:cNvSpPr>
            <a:spLocks noGrp="1"/>
          </p:cNvSpPr>
          <p:nvPr>
            <p:ph type="title"/>
          </p:nvPr>
        </p:nvSpPr>
        <p:spPr/>
        <p:txBody>
          <a:bodyPr/>
          <a:lstStyle/>
          <a:p>
            <a:r>
              <a:rPr lang="en-US" dirty="0"/>
              <a:t>Practice Exam, question 24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4C5A37-208D-884A-860C-D07AD391F41E}"/>
                  </a:ext>
                </a:extLst>
              </p:cNvPr>
              <p:cNvSpPr>
                <a:spLocks noGrp="1"/>
              </p:cNvSpPr>
              <p:nvPr>
                <p:ph sz="half" idx="1"/>
              </p:nvPr>
            </p:nvSpPr>
            <p:spPr>
              <a:xfrm>
                <a:off x="660396" y="1457327"/>
                <a:ext cx="6269044" cy="4186236"/>
              </a:xfrm>
            </p:spPr>
            <p:txBody>
              <a:bodyPr>
                <a:normAutofit lnSpcReduction="10000"/>
              </a:bodyPr>
              <a:lstStyle/>
              <a:p>
                <a:pPr marL="0" indent="0">
                  <a:lnSpc>
                    <a:spcPct val="100000"/>
                  </a:lnSpc>
                  <a:buNone/>
                </a:pPr>
                <a:r>
                  <a:rPr lang="en-US" dirty="0"/>
                  <a:t>(d)</a:t>
                </a:r>
              </a:p>
              <a:p>
                <a:pPr marL="0" indent="0">
                  <a:lnSpc>
                    <a:spcPct val="100000"/>
                  </a:lnSpc>
                  <a:buNone/>
                </a:pPr>
                <a:r>
                  <a:rPr lang="en-US" dirty="0"/>
                  <a:t>Critic network is </a:t>
                </a:r>
                <a14:m>
                  <m:oMath xmlns:m="http://schemas.openxmlformats.org/officeDocument/2006/math">
                    <m:r>
                      <a:rPr lang="en-US" i="1" dirty="0" smtClean="0">
                        <a:latin typeface="Cambria Math" panose="02040503050406030204" pitchFamily="18" charset="0"/>
                      </a:rPr>
                      <m:t>𝑄</m:t>
                    </m:r>
                    <m:d>
                      <m:dPr>
                        <m:ctrlPr>
                          <a:rPr lang="en-US" i="1" dirty="0" smtClean="0">
                            <a:latin typeface="Cambria Math" panose="02040503050406030204" pitchFamily="18" charset="0"/>
                          </a:rPr>
                        </m:ctrlPr>
                      </m:dPr>
                      <m:e>
                        <m:r>
                          <a:rPr lang="en-US" i="1" dirty="0" smtClean="0">
                            <a:latin typeface="Cambria Math" panose="02040503050406030204" pitchFamily="18" charset="0"/>
                          </a:rPr>
                          <m:t>𝑠</m:t>
                        </m:r>
                        <m:r>
                          <a:rPr lang="en-US" b="0" i="1" dirty="0" smtClean="0">
                            <a:latin typeface="Cambria Math" panose="02040503050406030204" pitchFamily="18" charset="0"/>
                          </a:rPr>
                          <m:t>,</m:t>
                        </m:r>
                        <m:r>
                          <a:rPr lang="en-US" b="0" i="1" dirty="0" smtClean="0">
                            <a:latin typeface="Cambria Math" panose="02040503050406030204" pitchFamily="18" charset="0"/>
                          </a:rPr>
                          <m:t>𝑎</m:t>
                        </m:r>
                      </m:e>
                    </m:d>
                    <m:r>
                      <a:rPr lang="en-US" b="0" i="1" dirty="0" smtClean="0">
                        <a:latin typeface="Cambria Math" panose="02040503050406030204" pitchFamily="18" charset="0"/>
                      </a:rPr>
                      <m:t>=</m:t>
                    </m:r>
                  </m:oMath>
                </a14:m>
                <a:r>
                  <a:rPr lang="en-US" dirty="0"/>
                  <a:t> quality of action a in state s. Quality is a scalar (for any given action and state), so output has one dimension (scalar).</a:t>
                </a:r>
              </a:p>
              <a:p>
                <a:pPr marL="0" indent="0">
                  <a:lnSpc>
                    <a:spcPct val="100000"/>
                  </a:lnSpc>
                  <a:buNone/>
                </a:pPr>
                <a:r>
                  <a:rPr lang="en-US" dirty="0"/>
                  <a:t>Input is the state, s, and the action, a.  Problem statement says that each is a one-hot vector, so </a:t>
                </a:r>
                <a14:m>
                  <m:oMath xmlns:m="http://schemas.openxmlformats.org/officeDocument/2006/math">
                    <m:r>
                      <a:rPr lang="en-US" i="1" dirty="0">
                        <a:latin typeface="Cambria Math" panose="02040503050406030204" pitchFamily="18" charset="0"/>
                      </a:rPr>
                      <m:t>𝑠</m:t>
                    </m:r>
                    <m:r>
                      <a:rPr lang="en-US" i="1" dirty="0">
                        <a:latin typeface="Cambria Math" panose="02040503050406030204" pitchFamily="18" charset="0"/>
                      </a:rPr>
                      <m:t>=[1,0]</m:t>
                    </m:r>
                  </m:oMath>
                </a14:m>
                <a:r>
                  <a:rPr lang="en-US" dirty="0"/>
                  <a:t> or </a:t>
                </a:r>
                <a14:m>
                  <m:oMath xmlns:m="http://schemas.openxmlformats.org/officeDocument/2006/math">
                    <m:r>
                      <a:rPr lang="en-US" i="1" dirty="0">
                        <a:latin typeface="Cambria Math" panose="02040503050406030204" pitchFamily="18" charset="0"/>
                      </a:rPr>
                      <m:t>𝑠</m:t>
                    </m:r>
                    <m:r>
                      <a:rPr lang="en-US" i="1" dirty="0">
                        <a:latin typeface="Cambria Math" panose="02040503050406030204" pitchFamily="18" charset="0"/>
                      </a:rPr>
                      <m:t>=[0,1]</m:t>
                    </m:r>
                  </m:oMath>
                </a14:m>
                <a:r>
                  <a:rPr lang="en-US" dirty="0"/>
                  <a:t>, concatenated with </a:t>
                </a:r>
                <a14:m>
                  <m:oMath xmlns:m="http://schemas.openxmlformats.org/officeDocument/2006/math">
                    <m:r>
                      <a:rPr lang="en-US" b="0" i="1" dirty="0" smtClean="0">
                        <a:latin typeface="Cambria Math" panose="02040503050406030204" pitchFamily="18" charset="0"/>
                      </a:rPr>
                      <m:t>𝑎</m:t>
                    </m:r>
                    <m:r>
                      <a:rPr lang="en-US" i="1" dirty="0">
                        <a:latin typeface="Cambria Math" panose="02040503050406030204" pitchFamily="18" charset="0"/>
                      </a:rPr>
                      <m:t>=[1,0]</m:t>
                    </m:r>
                  </m:oMath>
                </a14:m>
                <a:r>
                  <a:rPr lang="en-US" dirty="0"/>
                  <a:t> or </a:t>
                </a:r>
                <a14:m>
                  <m:oMath xmlns:m="http://schemas.openxmlformats.org/officeDocument/2006/math">
                    <m:r>
                      <a:rPr lang="en-US" b="0" i="1" dirty="0" smtClean="0">
                        <a:latin typeface="Cambria Math" panose="02040503050406030204" pitchFamily="18" charset="0"/>
                      </a:rPr>
                      <m:t>𝑎</m:t>
                    </m:r>
                    <m:r>
                      <a:rPr lang="en-US" i="1" dirty="0">
                        <a:latin typeface="Cambria Math" panose="02040503050406030204" pitchFamily="18" charset="0"/>
                      </a:rPr>
                      <m:t>=[0,1]</m:t>
                    </m:r>
                  </m:oMath>
                </a14:m>
                <a:r>
                  <a:rPr lang="en-US" dirty="0"/>
                  <a:t>, for a total of 4 dimensions.</a:t>
                </a:r>
              </a:p>
            </p:txBody>
          </p:sp>
        </mc:Choice>
        <mc:Fallback xmlns="">
          <p:sp>
            <p:nvSpPr>
              <p:cNvPr id="3" name="Content Placeholder 2">
                <a:extLst>
                  <a:ext uri="{FF2B5EF4-FFF2-40B4-BE49-F238E27FC236}">
                    <a16:creationId xmlns:a16="http://schemas.microsoft.com/office/drawing/2014/main" id="{444C5A37-208D-884A-860C-D07AD391F41E}"/>
                  </a:ext>
                </a:extLst>
              </p:cNvPr>
              <p:cNvSpPr>
                <a:spLocks noGrp="1" noRot="1" noChangeAspect="1" noMove="1" noResize="1" noEditPoints="1" noAdjustHandles="1" noChangeArrowheads="1" noChangeShapeType="1" noTextEdit="1"/>
              </p:cNvSpPr>
              <p:nvPr>
                <p:ph sz="half" idx="1"/>
              </p:nvPr>
            </p:nvSpPr>
            <p:spPr>
              <a:xfrm>
                <a:off x="660396" y="1457327"/>
                <a:ext cx="6269044" cy="4186236"/>
              </a:xfrm>
              <a:blipFill>
                <a:blip r:embed="rId2"/>
                <a:stretch>
                  <a:fillRect l="-2020" t="-2424" r="-1818" b="-3939"/>
                </a:stretch>
              </a:blipFill>
            </p:spPr>
            <p:txBody>
              <a:bodyPr/>
              <a:lstStyle/>
              <a:p>
                <a:r>
                  <a:rPr lang="en-US">
                    <a:noFill/>
                  </a:rPr>
                  <a:t> </a:t>
                </a:r>
              </a:p>
            </p:txBody>
          </p:sp>
        </mc:Fallback>
      </mc:AlternateContent>
      <p:graphicFrame>
        <p:nvGraphicFramePr>
          <p:cNvPr id="5" name="Content Placeholder 4">
            <a:extLst>
              <a:ext uri="{FF2B5EF4-FFF2-40B4-BE49-F238E27FC236}">
                <a16:creationId xmlns:a16="http://schemas.microsoft.com/office/drawing/2014/main" id="{60C663CA-B625-764F-9B8E-C4945954D81E}"/>
              </a:ext>
            </a:extLst>
          </p:cNvPr>
          <p:cNvGraphicFramePr>
            <a:graphicFrameLocks noGrp="1"/>
          </p:cNvGraphicFramePr>
          <p:nvPr>
            <p:ph sz="half" idx="2"/>
          </p:nvPr>
        </p:nvGraphicFramePr>
        <p:xfrm>
          <a:off x="7858124" y="2568581"/>
          <a:ext cx="3495676" cy="1503357"/>
        </p:xfrm>
        <a:graphic>
          <a:graphicData uri="http://schemas.openxmlformats.org/drawingml/2006/table">
            <a:tbl>
              <a:tblPr firstRow="1" bandRow="1">
                <a:tableStyleId>{5C22544A-7EE6-4342-B048-85BDC9FD1C3A}</a:tableStyleId>
              </a:tblPr>
              <a:tblGrid>
                <a:gridCol w="1747838">
                  <a:extLst>
                    <a:ext uri="{9D8B030D-6E8A-4147-A177-3AD203B41FA5}">
                      <a16:colId xmlns:a16="http://schemas.microsoft.com/office/drawing/2014/main" val="1838590983"/>
                    </a:ext>
                  </a:extLst>
                </a:gridCol>
                <a:gridCol w="1747838">
                  <a:extLst>
                    <a:ext uri="{9D8B030D-6E8A-4147-A177-3AD203B41FA5}">
                      <a16:colId xmlns:a16="http://schemas.microsoft.com/office/drawing/2014/main" val="249530694"/>
                    </a:ext>
                  </a:extLst>
                </a:gridCol>
              </a:tblGrid>
              <a:tr h="150335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7060033"/>
                  </a:ext>
                </a:extLst>
              </a:tr>
            </a:tbl>
          </a:graphicData>
        </a:graphic>
      </p:graphicFrame>
      <p:pic>
        <p:nvPicPr>
          <p:cNvPr id="6" name="Graphic 5" descr="Cat">
            <a:extLst>
              <a:ext uri="{FF2B5EF4-FFF2-40B4-BE49-F238E27FC236}">
                <a16:creationId xmlns:a16="http://schemas.microsoft.com/office/drawing/2014/main" id="{8592CBF0-87F6-A14E-A03C-821605861C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46209" y="2748764"/>
            <a:ext cx="914400" cy="914400"/>
          </a:xfrm>
          <a:prstGeom prst="rect">
            <a:avLst/>
          </a:prstGeom>
        </p:spPr>
      </p:pic>
      <p:pic>
        <p:nvPicPr>
          <p:cNvPr id="8" name="Graphic 7" descr="Programmer">
            <a:extLst>
              <a:ext uri="{FF2B5EF4-FFF2-40B4-BE49-F238E27FC236}">
                <a16:creationId xmlns:a16="http://schemas.microsoft.com/office/drawing/2014/main" id="{690D73E2-27A0-3642-A6BE-78FD515B0D8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03409" y="2721770"/>
            <a:ext cx="914400" cy="914400"/>
          </a:xfrm>
          <a:prstGeom prst="rect">
            <a:avLst/>
          </a:prstGeom>
        </p:spPr>
      </p:pic>
      <p:pic>
        <p:nvPicPr>
          <p:cNvPr id="10" name="Graphic 9" descr="Table setting">
            <a:extLst>
              <a:ext uri="{FF2B5EF4-FFF2-40B4-BE49-F238E27FC236}">
                <a16:creationId xmlns:a16="http://schemas.microsoft.com/office/drawing/2014/main" id="{659C27AF-BF0A-7342-8FED-0AA24FDD8DB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555311" y="3429000"/>
            <a:ext cx="685801" cy="685801"/>
          </a:xfrm>
          <a:prstGeom prst="rect">
            <a:avLst/>
          </a:prstGeom>
        </p:spPr>
      </p:pic>
    </p:spTree>
    <p:extLst>
      <p:ext uri="{BB962C8B-B14F-4D97-AF65-F5344CB8AC3E}">
        <p14:creationId xmlns:p14="http://schemas.microsoft.com/office/powerpoint/2010/main" val="3436754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5B606-01A4-C74D-A482-A4B621C828BA}"/>
              </a:ext>
            </a:extLst>
          </p:cNvPr>
          <p:cNvSpPr>
            <a:spLocks noGrp="1"/>
          </p:cNvSpPr>
          <p:nvPr>
            <p:ph type="title"/>
          </p:nvPr>
        </p:nvSpPr>
        <p:spPr/>
        <p:txBody>
          <a:bodyPr/>
          <a:lstStyle/>
          <a:p>
            <a:r>
              <a:rPr lang="en-US" dirty="0"/>
              <a:t>Some sample problems</a:t>
            </a:r>
          </a:p>
        </p:txBody>
      </p:sp>
      <p:sp>
        <p:nvSpPr>
          <p:cNvPr id="3" name="Content Placeholder 2">
            <a:extLst>
              <a:ext uri="{FF2B5EF4-FFF2-40B4-BE49-F238E27FC236}">
                <a16:creationId xmlns:a16="http://schemas.microsoft.com/office/drawing/2014/main" id="{8DA970F1-A92A-3A41-B4C2-B1DDED1EA3F8}"/>
              </a:ext>
            </a:extLst>
          </p:cNvPr>
          <p:cNvSpPr>
            <a:spLocks noGrp="1"/>
          </p:cNvSpPr>
          <p:nvPr>
            <p:ph idx="1"/>
          </p:nvPr>
        </p:nvSpPr>
        <p:spPr/>
        <p:txBody>
          <a:bodyPr>
            <a:normAutofit/>
          </a:bodyPr>
          <a:lstStyle/>
          <a:p>
            <a:r>
              <a:rPr lang="en-US" dirty="0">
                <a:solidFill>
                  <a:schemeClr val="bg1">
                    <a:lumMod val="75000"/>
                  </a:schemeClr>
                </a:solidFill>
              </a:rPr>
              <a:t>DNNs: Practice Final, question 23</a:t>
            </a:r>
          </a:p>
          <a:p>
            <a:r>
              <a:rPr lang="en-US" dirty="0">
                <a:solidFill>
                  <a:schemeClr val="bg1">
                    <a:lumMod val="75000"/>
                  </a:schemeClr>
                </a:solidFill>
              </a:rPr>
              <a:t>Reinforcement learning: Practice Final, question 24</a:t>
            </a:r>
          </a:p>
          <a:p>
            <a:r>
              <a:rPr lang="en-US" dirty="0"/>
              <a:t>Games: Practice Final, question 25</a:t>
            </a:r>
          </a:p>
          <a:p>
            <a:r>
              <a:rPr lang="en-US" dirty="0"/>
              <a:t>Game theory: Practice Final, question 26</a:t>
            </a:r>
          </a:p>
        </p:txBody>
      </p:sp>
    </p:spTree>
    <p:extLst>
      <p:ext uri="{BB962C8B-B14F-4D97-AF65-F5344CB8AC3E}">
        <p14:creationId xmlns:p14="http://schemas.microsoft.com/office/powerpoint/2010/main" val="21057559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3BAE0-F3C5-D44F-BCAA-7DA13AB1FAE9}"/>
              </a:ext>
            </a:extLst>
          </p:cNvPr>
          <p:cNvSpPr>
            <a:spLocks noGrp="1"/>
          </p:cNvSpPr>
          <p:nvPr>
            <p:ph type="title"/>
          </p:nvPr>
        </p:nvSpPr>
        <p:spPr/>
        <p:txBody>
          <a:bodyPr/>
          <a:lstStyle/>
          <a:p>
            <a:r>
              <a:rPr lang="en-US" dirty="0"/>
              <a:t>Practice Exam, question 25 </a:t>
            </a:r>
          </a:p>
        </p:txBody>
      </p:sp>
      <p:pic>
        <p:nvPicPr>
          <p:cNvPr id="13" name="Content Placeholder 12" descr="A picture containing wire, sitting, bird, computer&#10;&#10;Description automatically generated">
            <a:extLst>
              <a:ext uri="{FF2B5EF4-FFF2-40B4-BE49-F238E27FC236}">
                <a16:creationId xmlns:a16="http://schemas.microsoft.com/office/drawing/2014/main" id="{9912314F-122D-7C46-9529-34276DFAC9F2}"/>
              </a:ext>
            </a:extLst>
          </p:cNvPr>
          <p:cNvPicPr>
            <a:picLocks noGrp="1" noChangeAspect="1"/>
          </p:cNvPicPr>
          <p:nvPr>
            <p:ph sz="half" idx="1"/>
          </p:nvPr>
        </p:nvPicPr>
        <p:blipFill>
          <a:blip r:embed="rId2"/>
          <a:stretch>
            <a:fillRect/>
          </a:stretch>
        </p:blipFill>
        <p:spPr>
          <a:xfrm>
            <a:off x="5359049" y="3653636"/>
            <a:ext cx="6800525" cy="3204363"/>
          </a:xfrm>
        </p:spPr>
      </p:pic>
      <p:pic>
        <p:nvPicPr>
          <p:cNvPr id="21506" name="Picture 2">
            <a:extLst>
              <a:ext uri="{FF2B5EF4-FFF2-40B4-BE49-F238E27FC236}">
                <a16:creationId xmlns:a16="http://schemas.microsoft.com/office/drawing/2014/main" id="{29AFEDAC-0D6B-A942-B08B-94C097A4DE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0563" y="171450"/>
            <a:ext cx="2867700" cy="32575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0BA710D6-8877-D041-A5DC-FE4C2F41E2D6}"/>
              </a:ext>
            </a:extLst>
          </p:cNvPr>
          <p:cNvSpPr/>
          <p:nvPr/>
        </p:nvSpPr>
        <p:spPr>
          <a:xfrm>
            <a:off x="10191762" y="162604"/>
            <a:ext cx="1552575" cy="1754326"/>
          </a:xfrm>
          <a:prstGeom prst="rect">
            <a:avLst/>
          </a:prstGeom>
        </p:spPr>
        <p:txBody>
          <a:bodyPr wrap="square">
            <a:spAutoFit/>
          </a:bodyPr>
          <a:lstStyle/>
          <a:p>
            <a:r>
              <a:rPr lang="en-US" i="1" dirty="0"/>
              <a:t>Girl with Cards</a:t>
            </a:r>
            <a:r>
              <a:rPr lang="en-US" dirty="0"/>
              <a:t> by Lucius </a:t>
            </a:r>
            <a:r>
              <a:rPr lang="en-US" dirty="0" err="1"/>
              <a:t>Kutchin</a:t>
            </a:r>
            <a:r>
              <a:rPr lang="en-US" dirty="0"/>
              <a:t>, 1933, Smithsonian American Art Museum</a:t>
            </a:r>
          </a:p>
        </p:txBody>
      </p:sp>
      <p:sp>
        <p:nvSpPr>
          <p:cNvPr id="15" name="Content Placeholder 2">
            <a:extLst>
              <a:ext uri="{FF2B5EF4-FFF2-40B4-BE49-F238E27FC236}">
                <a16:creationId xmlns:a16="http://schemas.microsoft.com/office/drawing/2014/main" id="{4A77A911-641C-E543-8EBA-CAB99F29014E}"/>
              </a:ext>
            </a:extLst>
          </p:cNvPr>
          <p:cNvSpPr txBox="1">
            <a:spLocks/>
          </p:cNvSpPr>
          <p:nvPr/>
        </p:nvSpPr>
        <p:spPr>
          <a:xfrm>
            <a:off x="660396" y="1857381"/>
            <a:ext cx="6269044" cy="4186236"/>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Consider a game with eight cards, sorted onto the table in four stacks of two cards each. MAX and MIN each know the contents of each stack, but they don't know which card is on top. The game proceeds as follows. </a:t>
            </a:r>
          </a:p>
          <a:p>
            <a:pPr marL="514350" indent="-514350">
              <a:buFont typeface="+mj-lt"/>
              <a:buAutoNum type="arabicPeriod"/>
            </a:pPr>
            <a:r>
              <a:rPr lang="en-US" dirty="0"/>
              <a:t>MAX chooses either the left or the right pair of stacks. </a:t>
            </a:r>
          </a:p>
          <a:p>
            <a:pPr marL="514350" indent="-514350">
              <a:buFont typeface="+mj-lt"/>
              <a:buAutoNum type="arabicPeriod"/>
            </a:pPr>
            <a:r>
              <a:rPr lang="en-US" dirty="0"/>
              <a:t>MIN chooses either the left or the right stack, within the pair that MAX chose. </a:t>
            </a:r>
          </a:p>
          <a:p>
            <a:pPr marL="514350" indent="-514350">
              <a:buFont typeface="+mj-lt"/>
              <a:buAutoNum type="arabicPeriod"/>
            </a:pPr>
            <a:r>
              <a:rPr lang="en-US" dirty="0"/>
              <a:t>The top card is revealed. MAX receives the face value of the card (c), and MIN receives 9-c.</a:t>
            </a:r>
          </a:p>
        </p:txBody>
      </p:sp>
    </p:spTree>
    <p:extLst>
      <p:ext uri="{BB962C8B-B14F-4D97-AF65-F5344CB8AC3E}">
        <p14:creationId xmlns:p14="http://schemas.microsoft.com/office/powerpoint/2010/main" val="10408724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3BAE0-F3C5-D44F-BCAA-7DA13AB1FAE9}"/>
              </a:ext>
            </a:extLst>
          </p:cNvPr>
          <p:cNvSpPr>
            <a:spLocks noGrp="1"/>
          </p:cNvSpPr>
          <p:nvPr>
            <p:ph type="title"/>
          </p:nvPr>
        </p:nvSpPr>
        <p:spPr/>
        <p:txBody>
          <a:bodyPr/>
          <a:lstStyle/>
          <a:p>
            <a:r>
              <a:rPr lang="en-US" dirty="0"/>
              <a:t>Practice Exam, question 25 </a:t>
            </a:r>
          </a:p>
        </p:txBody>
      </p:sp>
      <p:pic>
        <p:nvPicPr>
          <p:cNvPr id="13" name="Content Placeholder 12" descr="A picture containing wire, sitting, bird, computer&#10;&#10;Description automatically generated">
            <a:extLst>
              <a:ext uri="{FF2B5EF4-FFF2-40B4-BE49-F238E27FC236}">
                <a16:creationId xmlns:a16="http://schemas.microsoft.com/office/drawing/2014/main" id="{9912314F-122D-7C46-9529-34276DFAC9F2}"/>
              </a:ext>
            </a:extLst>
          </p:cNvPr>
          <p:cNvPicPr>
            <a:picLocks noGrp="1" noChangeAspect="1"/>
          </p:cNvPicPr>
          <p:nvPr>
            <p:ph sz="half" idx="1"/>
          </p:nvPr>
        </p:nvPicPr>
        <p:blipFill>
          <a:blip r:embed="rId2"/>
          <a:stretch>
            <a:fillRect/>
          </a:stretch>
        </p:blipFill>
        <p:spPr>
          <a:xfrm>
            <a:off x="5359049" y="3653636"/>
            <a:ext cx="6800525" cy="3204363"/>
          </a:xfrm>
        </p:spPr>
      </p:pic>
      <p:pic>
        <p:nvPicPr>
          <p:cNvPr id="21506" name="Picture 2">
            <a:extLst>
              <a:ext uri="{FF2B5EF4-FFF2-40B4-BE49-F238E27FC236}">
                <a16:creationId xmlns:a16="http://schemas.microsoft.com/office/drawing/2014/main" id="{29AFEDAC-0D6B-A942-B08B-94C097A4DE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0563" y="171450"/>
            <a:ext cx="2867700" cy="32575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0BA710D6-8877-D041-A5DC-FE4C2F41E2D6}"/>
              </a:ext>
            </a:extLst>
          </p:cNvPr>
          <p:cNvSpPr/>
          <p:nvPr/>
        </p:nvSpPr>
        <p:spPr>
          <a:xfrm>
            <a:off x="10191762" y="162604"/>
            <a:ext cx="1552575" cy="1754326"/>
          </a:xfrm>
          <a:prstGeom prst="rect">
            <a:avLst/>
          </a:prstGeom>
        </p:spPr>
        <p:txBody>
          <a:bodyPr wrap="square">
            <a:spAutoFit/>
          </a:bodyPr>
          <a:lstStyle/>
          <a:p>
            <a:r>
              <a:rPr lang="en-US" i="1" dirty="0"/>
              <a:t>Girl with Cards</a:t>
            </a:r>
            <a:r>
              <a:rPr lang="en-US" dirty="0"/>
              <a:t> by Lucius </a:t>
            </a:r>
            <a:r>
              <a:rPr lang="en-US" dirty="0" err="1"/>
              <a:t>Kutchin</a:t>
            </a:r>
            <a:r>
              <a:rPr lang="en-US" dirty="0"/>
              <a:t>, 1933, Smithsonian American Art Museum</a:t>
            </a:r>
          </a:p>
        </p:txBody>
      </p:sp>
      <p:sp>
        <p:nvSpPr>
          <p:cNvPr id="15" name="Content Placeholder 2">
            <a:extLst>
              <a:ext uri="{FF2B5EF4-FFF2-40B4-BE49-F238E27FC236}">
                <a16:creationId xmlns:a16="http://schemas.microsoft.com/office/drawing/2014/main" id="{4A77A911-641C-E543-8EBA-CAB99F29014E}"/>
              </a:ext>
            </a:extLst>
          </p:cNvPr>
          <p:cNvSpPr txBox="1">
            <a:spLocks/>
          </p:cNvSpPr>
          <p:nvPr/>
        </p:nvSpPr>
        <p:spPr>
          <a:xfrm>
            <a:off x="660396" y="1857381"/>
            <a:ext cx="6269044" cy="6857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(a) What is the value of the MAX node?</a:t>
            </a:r>
          </a:p>
        </p:txBody>
      </p:sp>
      <p:sp>
        <p:nvSpPr>
          <p:cNvPr id="3" name="Rectangle 2">
            <a:extLst>
              <a:ext uri="{FF2B5EF4-FFF2-40B4-BE49-F238E27FC236}">
                <a16:creationId xmlns:a16="http://schemas.microsoft.com/office/drawing/2014/main" id="{D639CEA0-B001-8644-9F5A-0E9D488724B7}"/>
              </a:ext>
            </a:extLst>
          </p:cNvPr>
          <p:cNvSpPr/>
          <p:nvPr/>
        </p:nvSpPr>
        <p:spPr>
          <a:xfrm>
            <a:off x="6047160" y="5487477"/>
            <a:ext cx="367408" cy="523220"/>
          </a:xfrm>
          <a:prstGeom prst="rect">
            <a:avLst/>
          </a:prstGeom>
        </p:spPr>
        <p:txBody>
          <a:bodyPr wrap="none">
            <a:spAutoFit/>
          </a:bodyPr>
          <a:lstStyle/>
          <a:p>
            <a:r>
              <a:rPr lang="en-US" sz="2800" dirty="0"/>
              <a:t>2</a:t>
            </a:r>
          </a:p>
        </p:txBody>
      </p:sp>
      <p:sp>
        <p:nvSpPr>
          <p:cNvPr id="8" name="Rectangle 7">
            <a:extLst>
              <a:ext uri="{FF2B5EF4-FFF2-40B4-BE49-F238E27FC236}">
                <a16:creationId xmlns:a16="http://schemas.microsoft.com/office/drawing/2014/main" id="{0207AC12-3425-8A4F-8A0F-A2B9C469AB39}"/>
              </a:ext>
            </a:extLst>
          </p:cNvPr>
          <p:cNvSpPr/>
          <p:nvPr/>
        </p:nvSpPr>
        <p:spPr>
          <a:xfrm>
            <a:off x="7685464" y="5482710"/>
            <a:ext cx="367408" cy="523220"/>
          </a:xfrm>
          <a:prstGeom prst="rect">
            <a:avLst/>
          </a:prstGeom>
        </p:spPr>
        <p:txBody>
          <a:bodyPr wrap="none">
            <a:spAutoFit/>
          </a:bodyPr>
          <a:lstStyle/>
          <a:p>
            <a:r>
              <a:rPr lang="en-US" sz="2800" dirty="0"/>
              <a:t>4</a:t>
            </a:r>
          </a:p>
        </p:txBody>
      </p:sp>
      <p:sp>
        <p:nvSpPr>
          <p:cNvPr id="10" name="Rectangle 9">
            <a:extLst>
              <a:ext uri="{FF2B5EF4-FFF2-40B4-BE49-F238E27FC236}">
                <a16:creationId xmlns:a16="http://schemas.microsoft.com/office/drawing/2014/main" id="{D38914E0-60B0-7D44-B1A2-2FD0A05B303F}"/>
              </a:ext>
            </a:extLst>
          </p:cNvPr>
          <p:cNvSpPr/>
          <p:nvPr/>
        </p:nvSpPr>
        <p:spPr>
          <a:xfrm>
            <a:off x="9295196" y="5492233"/>
            <a:ext cx="367408" cy="523220"/>
          </a:xfrm>
          <a:prstGeom prst="rect">
            <a:avLst/>
          </a:prstGeom>
        </p:spPr>
        <p:txBody>
          <a:bodyPr wrap="none">
            <a:spAutoFit/>
          </a:bodyPr>
          <a:lstStyle/>
          <a:p>
            <a:r>
              <a:rPr lang="en-US" sz="2800" dirty="0"/>
              <a:t>6</a:t>
            </a:r>
          </a:p>
        </p:txBody>
      </p:sp>
      <p:sp>
        <p:nvSpPr>
          <p:cNvPr id="11" name="Rectangle 10">
            <a:extLst>
              <a:ext uri="{FF2B5EF4-FFF2-40B4-BE49-F238E27FC236}">
                <a16:creationId xmlns:a16="http://schemas.microsoft.com/office/drawing/2014/main" id="{75197EF8-2CC2-7E46-8772-A274163A41FA}"/>
              </a:ext>
            </a:extLst>
          </p:cNvPr>
          <p:cNvSpPr/>
          <p:nvPr/>
        </p:nvSpPr>
        <p:spPr>
          <a:xfrm>
            <a:off x="10923972" y="5492231"/>
            <a:ext cx="367408" cy="523220"/>
          </a:xfrm>
          <a:prstGeom prst="rect">
            <a:avLst/>
          </a:prstGeom>
        </p:spPr>
        <p:txBody>
          <a:bodyPr wrap="none">
            <a:spAutoFit/>
          </a:bodyPr>
          <a:lstStyle/>
          <a:p>
            <a:r>
              <a:rPr lang="en-US" sz="2800" dirty="0"/>
              <a:t>6</a:t>
            </a:r>
          </a:p>
        </p:txBody>
      </p:sp>
      <p:sp>
        <p:nvSpPr>
          <p:cNvPr id="12" name="Rectangle 11">
            <a:extLst>
              <a:ext uri="{FF2B5EF4-FFF2-40B4-BE49-F238E27FC236}">
                <a16:creationId xmlns:a16="http://schemas.microsoft.com/office/drawing/2014/main" id="{139D1A56-0CDF-A74C-ADE8-CABDD3DD6C5F}"/>
              </a:ext>
            </a:extLst>
          </p:cNvPr>
          <p:cNvSpPr/>
          <p:nvPr/>
        </p:nvSpPr>
        <p:spPr>
          <a:xfrm>
            <a:off x="6861556" y="4687359"/>
            <a:ext cx="367408" cy="523220"/>
          </a:xfrm>
          <a:prstGeom prst="rect">
            <a:avLst/>
          </a:prstGeom>
        </p:spPr>
        <p:txBody>
          <a:bodyPr wrap="none">
            <a:spAutoFit/>
          </a:bodyPr>
          <a:lstStyle/>
          <a:p>
            <a:r>
              <a:rPr lang="en-US" sz="2800" dirty="0"/>
              <a:t>2</a:t>
            </a:r>
          </a:p>
        </p:txBody>
      </p:sp>
      <p:sp>
        <p:nvSpPr>
          <p:cNvPr id="14" name="Rectangle 13">
            <a:extLst>
              <a:ext uri="{FF2B5EF4-FFF2-40B4-BE49-F238E27FC236}">
                <a16:creationId xmlns:a16="http://schemas.microsoft.com/office/drawing/2014/main" id="{B6EF6E52-E228-C44E-87ED-56EE02F7EAF9}"/>
              </a:ext>
            </a:extLst>
          </p:cNvPr>
          <p:cNvSpPr/>
          <p:nvPr/>
        </p:nvSpPr>
        <p:spPr>
          <a:xfrm>
            <a:off x="10128639" y="4696882"/>
            <a:ext cx="367408" cy="523220"/>
          </a:xfrm>
          <a:prstGeom prst="rect">
            <a:avLst/>
          </a:prstGeom>
        </p:spPr>
        <p:txBody>
          <a:bodyPr wrap="none">
            <a:spAutoFit/>
          </a:bodyPr>
          <a:lstStyle/>
          <a:p>
            <a:r>
              <a:rPr lang="en-US" sz="2800" dirty="0"/>
              <a:t>6</a:t>
            </a:r>
          </a:p>
        </p:txBody>
      </p:sp>
      <p:sp>
        <p:nvSpPr>
          <p:cNvPr id="16" name="Rectangle 15">
            <a:extLst>
              <a:ext uri="{FF2B5EF4-FFF2-40B4-BE49-F238E27FC236}">
                <a16:creationId xmlns:a16="http://schemas.microsoft.com/office/drawing/2014/main" id="{FB05C521-615D-584D-957C-ABE99296BEC9}"/>
              </a:ext>
            </a:extLst>
          </p:cNvPr>
          <p:cNvSpPr/>
          <p:nvPr/>
        </p:nvSpPr>
        <p:spPr>
          <a:xfrm>
            <a:off x="8495094" y="3834864"/>
            <a:ext cx="367408" cy="523220"/>
          </a:xfrm>
          <a:prstGeom prst="rect">
            <a:avLst/>
          </a:prstGeom>
        </p:spPr>
        <p:txBody>
          <a:bodyPr wrap="none">
            <a:spAutoFit/>
          </a:bodyPr>
          <a:lstStyle/>
          <a:p>
            <a:r>
              <a:rPr lang="en-US" sz="2800" dirty="0"/>
              <a:t>6</a:t>
            </a:r>
          </a:p>
        </p:txBody>
      </p:sp>
    </p:spTree>
    <p:extLst>
      <p:ext uri="{BB962C8B-B14F-4D97-AF65-F5344CB8AC3E}">
        <p14:creationId xmlns:p14="http://schemas.microsoft.com/office/powerpoint/2010/main" val="344166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0" grpId="0"/>
      <p:bldP spid="11" grpId="0"/>
      <p:bldP spid="12" grpId="0"/>
      <p:bldP spid="14"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3BAE0-F3C5-D44F-BCAA-7DA13AB1FAE9}"/>
              </a:ext>
            </a:extLst>
          </p:cNvPr>
          <p:cNvSpPr>
            <a:spLocks noGrp="1"/>
          </p:cNvSpPr>
          <p:nvPr>
            <p:ph type="title"/>
          </p:nvPr>
        </p:nvSpPr>
        <p:spPr/>
        <p:txBody>
          <a:bodyPr/>
          <a:lstStyle/>
          <a:p>
            <a:r>
              <a:rPr lang="en-US" dirty="0"/>
              <a:t>Practice Exam, question 25 </a:t>
            </a:r>
          </a:p>
        </p:txBody>
      </p:sp>
      <p:pic>
        <p:nvPicPr>
          <p:cNvPr id="13" name="Content Placeholder 12" descr="A picture containing wire, sitting, bird, computer&#10;&#10;Description automatically generated">
            <a:extLst>
              <a:ext uri="{FF2B5EF4-FFF2-40B4-BE49-F238E27FC236}">
                <a16:creationId xmlns:a16="http://schemas.microsoft.com/office/drawing/2014/main" id="{9912314F-122D-7C46-9529-34276DFAC9F2}"/>
              </a:ext>
            </a:extLst>
          </p:cNvPr>
          <p:cNvPicPr>
            <a:picLocks noGrp="1" noChangeAspect="1"/>
          </p:cNvPicPr>
          <p:nvPr>
            <p:ph sz="half" idx="1"/>
          </p:nvPr>
        </p:nvPicPr>
        <p:blipFill>
          <a:blip r:embed="rId2"/>
          <a:stretch>
            <a:fillRect/>
          </a:stretch>
        </p:blipFill>
        <p:spPr>
          <a:xfrm>
            <a:off x="5359049" y="3653636"/>
            <a:ext cx="6800525" cy="3204363"/>
          </a:xfrm>
        </p:spPr>
      </p:pic>
      <p:pic>
        <p:nvPicPr>
          <p:cNvPr id="21506" name="Picture 2">
            <a:extLst>
              <a:ext uri="{FF2B5EF4-FFF2-40B4-BE49-F238E27FC236}">
                <a16:creationId xmlns:a16="http://schemas.microsoft.com/office/drawing/2014/main" id="{29AFEDAC-0D6B-A942-B08B-94C097A4DE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0563" y="171450"/>
            <a:ext cx="2867700" cy="32575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0BA710D6-8877-D041-A5DC-FE4C2F41E2D6}"/>
              </a:ext>
            </a:extLst>
          </p:cNvPr>
          <p:cNvSpPr/>
          <p:nvPr/>
        </p:nvSpPr>
        <p:spPr>
          <a:xfrm>
            <a:off x="10191762" y="162604"/>
            <a:ext cx="1552575" cy="1754326"/>
          </a:xfrm>
          <a:prstGeom prst="rect">
            <a:avLst/>
          </a:prstGeom>
        </p:spPr>
        <p:txBody>
          <a:bodyPr wrap="square">
            <a:spAutoFit/>
          </a:bodyPr>
          <a:lstStyle/>
          <a:p>
            <a:r>
              <a:rPr lang="en-US" i="1" dirty="0"/>
              <a:t>Girl with Cards</a:t>
            </a:r>
            <a:r>
              <a:rPr lang="en-US" dirty="0"/>
              <a:t> by Lucius </a:t>
            </a:r>
            <a:r>
              <a:rPr lang="en-US" dirty="0" err="1"/>
              <a:t>Kutchin</a:t>
            </a:r>
            <a:r>
              <a:rPr lang="en-US" dirty="0"/>
              <a:t>, 1933, Smithsonian American Art Museum</a:t>
            </a:r>
          </a:p>
        </p:txBody>
      </p:sp>
      <p:sp>
        <p:nvSpPr>
          <p:cNvPr id="15" name="Content Placeholder 2">
            <a:extLst>
              <a:ext uri="{FF2B5EF4-FFF2-40B4-BE49-F238E27FC236}">
                <a16:creationId xmlns:a16="http://schemas.microsoft.com/office/drawing/2014/main" id="{4A77A911-641C-E543-8EBA-CAB99F29014E}"/>
              </a:ext>
            </a:extLst>
          </p:cNvPr>
          <p:cNvSpPr txBox="1">
            <a:spLocks/>
          </p:cNvSpPr>
          <p:nvPr/>
        </p:nvSpPr>
        <p:spPr>
          <a:xfrm>
            <a:off x="217480" y="1471617"/>
            <a:ext cx="6269044" cy="4186236"/>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dirty="0"/>
              <a:t>Rule change: after MAX chooses a pair of stacks, he is permitted to look at the top card in any one stack. He must show the card to MIN, then replace it, so that it remains the top card in that stack. Define the belief state, b, to be the set of all possible outcomes of the game, i.e., the starting belief state is the set b = {1,2,3,4,5,6,7,8}.</a:t>
            </a:r>
          </a:p>
          <a:p>
            <a:pPr marL="514350" indent="-514350">
              <a:lnSpc>
                <a:spcPct val="110000"/>
              </a:lnSpc>
              <a:buFont typeface="+mj-lt"/>
              <a:buAutoNum type="arabicPeriod"/>
            </a:pPr>
            <a:r>
              <a:rPr lang="en-US" dirty="0"/>
              <a:t>PREDICT operation modifies the belief state based on the action of a player.</a:t>
            </a:r>
          </a:p>
          <a:p>
            <a:pPr marL="514350" indent="-514350">
              <a:lnSpc>
                <a:spcPct val="110000"/>
              </a:lnSpc>
              <a:buFont typeface="+mj-lt"/>
              <a:buAutoNum type="arabicPeriod"/>
            </a:pPr>
            <a:r>
              <a:rPr lang="en-US" dirty="0"/>
              <a:t>OBSERVE operation modifies the belief state based on MAX’s observation. </a:t>
            </a:r>
          </a:p>
          <a:p>
            <a:pPr marL="0" indent="0">
              <a:lnSpc>
                <a:spcPct val="110000"/>
              </a:lnSpc>
              <a:buNone/>
            </a:pPr>
            <a:r>
              <a:rPr lang="en-US" dirty="0"/>
              <a:t>Suppose MAX chooses the action R. He then turns up the top card in the rightmost deck, revealing it to be a 7. What is the resulting belief state?</a:t>
            </a:r>
          </a:p>
        </p:txBody>
      </p:sp>
    </p:spTree>
    <p:extLst>
      <p:ext uri="{BB962C8B-B14F-4D97-AF65-F5344CB8AC3E}">
        <p14:creationId xmlns:p14="http://schemas.microsoft.com/office/powerpoint/2010/main" val="13525713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3BAE0-F3C5-D44F-BCAA-7DA13AB1FAE9}"/>
              </a:ext>
            </a:extLst>
          </p:cNvPr>
          <p:cNvSpPr>
            <a:spLocks noGrp="1"/>
          </p:cNvSpPr>
          <p:nvPr>
            <p:ph type="title"/>
          </p:nvPr>
        </p:nvSpPr>
        <p:spPr/>
        <p:txBody>
          <a:bodyPr/>
          <a:lstStyle/>
          <a:p>
            <a:r>
              <a:rPr lang="en-US" dirty="0"/>
              <a:t>Practice Exam, question 25 </a:t>
            </a:r>
          </a:p>
        </p:txBody>
      </p:sp>
      <p:pic>
        <p:nvPicPr>
          <p:cNvPr id="13" name="Content Placeholder 12" descr="A picture containing wire, sitting, bird, computer&#10;&#10;Description automatically generated">
            <a:extLst>
              <a:ext uri="{FF2B5EF4-FFF2-40B4-BE49-F238E27FC236}">
                <a16:creationId xmlns:a16="http://schemas.microsoft.com/office/drawing/2014/main" id="{9912314F-122D-7C46-9529-34276DFAC9F2}"/>
              </a:ext>
            </a:extLst>
          </p:cNvPr>
          <p:cNvPicPr>
            <a:picLocks noGrp="1" noChangeAspect="1"/>
          </p:cNvPicPr>
          <p:nvPr>
            <p:ph sz="half" idx="1"/>
          </p:nvPr>
        </p:nvPicPr>
        <p:blipFill>
          <a:blip r:embed="rId2"/>
          <a:stretch>
            <a:fillRect/>
          </a:stretch>
        </p:blipFill>
        <p:spPr>
          <a:xfrm>
            <a:off x="5359049" y="3653636"/>
            <a:ext cx="6800525" cy="3204363"/>
          </a:xfrm>
        </p:spPr>
      </p:pic>
      <p:pic>
        <p:nvPicPr>
          <p:cNvPr id="21506" name="Picture 2">
            <a:extLst>
              <a:ext uri="{FF2B5EF4-FFF2-40B4-BE49-F238E27FC236}">
                <a16:creationId xmlns:a16="http://schemas.microsoft.com/office/drawing/2014/main" id="{29AFEDAC-0D6B-A942-B08B-94C097A4DE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0563" y="171450"/>
            <a:ext cx="2867700" cy="32575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0BA710D6-8877-D041-A5DC-FE4C2F41E2D6}"/>
              </a:ext>
            </a:extLst>
          </p:cNvPr>
          <p:cNvSpPr/>
          <p:nvPr/>
        </p:nvSpPr>
        <p:spPr>
          <a:xfrm>
            <a:off x="10191762" y="162604"/>
            <a:ext cx="1552575" cy="1754326"/>
          </a:xfrm>
          <a:prstGeom prst="rect">
            <a:avLst/>
          </a:prstGeom>
        </p:spPr>
        <p:txBody>
          <a:bodyPr wrap="square">
            <a:spAutoFit/>
          </a:bodyPr>
          <a:lstStyle/>
          <a:p>
            <a:r>
              <a:rPr lang="en-US" i="1" dirty="0"/>
              <a:t>Girl with Cards</a:t>
            </a:r>
            <a:r>
              <a:rPr lang="en-US" dirty="0"/>
              <a:t> by Lucius </a:t>
            </a:r>
            <a:r>
              <a:rPr lang="en-US" dirty="0" err="1"/>
              <a:t>Kutchin</a:t>
            </a:r>
            <a:r>
              <a:rPr lang="en-US" dirty="0"/>
              <a:t>, 1933, Smithsonian American Art Museum</a:t>
            </a:r>
          </a:p>
        </p:txBody>
      </p:sp>
      <p:sp>
        <p:nvSpPr>
          <p:cNvPr id="15" name="Content Placeholder 2">
            <a:extLst>
              <a:ext uri="{FF2B5EF4-FFF2-40B4-BE49-F238E27FC236}">
                <a16:creationId xmlns:a16="http://schemas.microsoft.com/office/drawing/2014/main" id="{4A77A911-641C-E543-8EBA-CAB99F29014E}"/>
              </a:ext>
            </a:extLst>
          </p:cNvPr>
          <p:cNvSpPr txBox="1">
            <a:spLocks/>
          </p:cNvSpPr>
          <p:nvPr/>
        </p:nvSpPr>
        <p:spPr>
          <a:xfrm>
            <a:off x="217480" y="1471617"/>
            <a:ext cx="6269044" cy="1732747"/>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dirty="0"/>
              <a:t>Starting belief state is the set b = {1,2,3,4,5,6,7,8}.</a:t>
            </a:r>
          </a:p>
          <a:p>
            <a:pPr marL="514350" indent="-514350">
              <a:lnSpc>
                <a:spcPct val="110000"/>
              </a:lnSpc>
              <a:buFont typeface="+mj-lt"/>
              <a:buAutoNum type="arabicPeriod"/>
            </a:pPr>
            <a:r>
              <a:rPr lang="en-US" dirty="0"/>
              <a:t>PREDICT operation modifies the belief state based on the action of a player. (MAX chooses the action R).</a:t>
            </a:r>
          </a:p>
          <a:p>
            <a:pPr marL="514350" indent="-514350">
              <a:lnSpc>
                <a:spcPct val="110000"/>
              </a:lnSpc>
              <a:buFont typeface="+mj-lt"/>
              <a:buAutoNum type="arabicPeriod"/>
            </a:pPr>
            <a:r>
              <a:rPr lang="en-US" dirty="0"/>
              <a:t>OBSERVE operation modifies the belief state based on MAX’s observation. (MAX observes that 7 is on top).</a:t>
            </a:r>
          </a:p>
        </p:txBody>
      </p:sp>
      <p:sp>
        <p:nvSpPr>
          <p:cNvPr id="3" name="Oval 2">
            <a:extLst>
              <a:ext uri="{FF2B5EF4-FFF2-40B4-BE49-F238E27FC236}">
                <a16:creationId xmlns:a16="http://schemas.microsoft.com/office/drawing/2014/main" id="{A499245A-4184-AD40-A7B8-EDC1279BC7DF}"/>
              </a:ext>
            </a:extLst>
          </p:cNvPr>
          <p:cNvSpPr/>
          <p:nvPr/>
        </p:nvSpPr>
        <p:spPr>
          <a:xfrm>
            <a:off x="5359049" y="6143625"/>
            <a:ext cx="6642451" cy="714374"/>
          </a:xfrm>
          <a:prstGeom prst="ellipse">
            <a:avLst/>
          </a:prstGeom>
          <a:noFill/>
          <a:ln w="889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8E7E162-F8A2-9249-88CA-991C7F1C512C}"/>
              </a:ext>
            </a:extLst>
          </p:cNvPr>
          <p:cNvSpPr/>
          <p:nvPr/>
        </p:nvSpPr>
        <p:spPr>
          <a:xfrm>
            <a:off x="1502821" y="5909888"/>
            <a:ext cx="3840690" cy="884538"/>
          </a:xfrm>
          <a:prstGeom prst="rect">
            <a:avLst/>
          </a:prstGeom>
        </p:spPr>
        <p:txBody>
          <a:bodyPr wrap="square">
            <a:spAutoFit/>
          </a:bodyPr>
          <a:lstStyle/>
          <a:p>
            <a:pPr>
              <a:lnSpc>
                <a:spcPct val="110000"/>
              </a:lnSpc>
            </a:pPr>
            <a:r>
              <a:rPr lang="en-US" sz="2400" b="1" dirty="0"/>
              <a:t>Starting belief state is the set b = {1,2,3,4,5,6,7,8}.</a:t>
            </a:r>
          </a:p>
        </p:txBody>
      </p:sp>
    </p:spTree>
    <p:extLst>
      <p:ext uri="{BB962C8B-B14F-4D97-AF65-F5344CB8AC3E}">
        <p14:creationId xmlns:p14="http://schemas.microsoft.com/office/powerpoint/2010/main" val="30778843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3BAE0-F3C5-D44F-BCAA-7DA13AB1FAE9}"/>
              </a:ext>
            </a:extLst>
          </p:cNvPr>
          <p:cNvSpPr>
            <a:spLocks noGrp="1"/>
          </p:cNvSpPr>
          <p:nvPr>
            <p:ph type="title"/>
          </p:nvPr>
        </p:nvSpPr>
        <p:spPr/>
        <p:txBody>
          <a:bodyPr/>
          <a:lstStyle/>
          <a:p>
            <a:r>
              <a:rPr lang="en-US" dirty="0"/>
              <a:t>Practice Exam, question 25 </a:t>
            </a:r>
          </a:p>
        </p:txBody>
      </p:sp>
      <p:pic>
        <p:nvPicPr>
          <p:cNvPr id="13" name="Content Placeholder 12" descr="A picture containing wire, sitting, bird, computer&#10;&#10;Description automatically generated">
            <a:extLst>
              <a:ext uri="{FF2B5EF4-FFF2-40B4-BE49-F238E27FC236}">
                <a16:creationId xmlns:a16="http://schemas.microsoft.com/office/drawing/2014/main" id="{9912314F-122D-7C46-9529-34276DFAC9F2}"/>
              </a:ext>
            </a:extLst>
          </p:cNvPr>
          <p:cNvPicPr>
            <a:picLocks noGrp="1" noChangeAspect="1"/>
          </p:cNvPicPr>
          <p:nvPr>
            <p:ph sz="half" idx="1"/>
          </p:nvPr>
        </p:nvPicPr>
        <p:blipFill>
          <a:blip r:embed="rId2"/>
          <a:stretch>
            <a:fillRect/>
          </a:stretch>
        </p:blipFill>
        <p:spPr>
          <a:xfrm>
            <a:off x="5359049" y="3653636"/>
            <a:ext cx="6800525" cy="3204363"/>
          </a:xfrm>
        </p:spPr>
      </p:pic>
      <p:pic>
        <p:nvPicPr>
          <p:cNvPr id="21506" name="Picture 2">
            <a:extLst>
              <a:ext uri="{FF2B5EF4-FFF2-40B4-BE49-F238E27FC236}">
                <a16:creationId xmlns:a16="http://schemas.microsoft.com/office/drawing/2014/main" id="{29AFEDAC-0D6B-A942-B08B-94C097A4DE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0563" y="171450"/>
            <a:ext cx="2867700" cy="32575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0BA710D6-8877-D041-A5DC-FE4C2F41E2D6}"/>
              </a:ext>
            </a:extLst>
          </p:cNvPr>
          <p:cNvSpPr/>
          <p:nvPr/>
        </p:nvSpPr>
        <p:spPr>
          <a:xfrm>
            <a:off x="10191762" y="162604"/>
            <a:ext cx="1552575" cy="1754326"/>
          </a:xfrm>
          <a:prstGeom prst="rect">
            <a:avLst/>
          </a:prstGeom>
        </p:spPr>
        <p:txBody>
          <a:bodyPr wrap="square">
            <a:spAutoFit/>
          </a:bodyPr>
          <a:lstStyle/>
          <a:p>
            <a:r>
              <a:rPr lang="en-US" i="1" dirty="0"/>
              <a:t>Girl with Cards</a:t>
            </a:r>
            <a:r>
              <a:rPr lang="en-US" dirty="0"/>
              <a:t> by Lucius </a:t>
            </a:r>
            <a:r>
              <a:rPr lang="en-US" dirty="0" err="1"/>
              <a:t>Kutchin</a:t>
            </a:r>
            <a:r>
              <a:rPr lang="en-US" dirty="0"/>
              <a:t>, 1933, Smithsonian American Art Museum</a:t>
            </a:r>
          </a:p>
        </p:txBody>
      </p:sp>
      <p:sp>
        <p:nvSpPr>
          <p:cNvPr id="15" name="Content Placeholder 2">
            <a:extLst>
              <a:ext uri="{FF2B5EF4-FFF2-40B4-BE49-F238E27FC236}">
                <a16:creationId xmlns:a16="http://schemas.microsoft.com/office/drawing/2014/main" id="{4A77A911-641C-E543-8EBA-CAB99F29014E}"/>
              </a:ext>
            </a:extLst>
          </p:cNvPr>
          <p:cNvSpPr txBox="1">
            <a:spLocks/>
          </p:cNvSpPr>
          <p:nvPr/>
        </p:nvSpPr>
        <p:spPr>
          <a:xfrm>
            <a:off x="217480" y="1471617"/>
            <a:ext cx="6269044" cy="1732747"/>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dirty="0"/>
              <a:t>Starting belief state is the set b = {1,2,3,4,5,6,7,8}.</a:t>
            </a:r>
          </a:p>
          <a:p>
            <a:pPr marL="514350" indent="-514350">
              <a:lnSpc>
                <a:spcPct val="110000"/>
              </a:lnSpc>
              <a:buFont typeface="+mj-lt"/>
              <a:buAutoNum type="arabicPeriod"/>
            </a:pPr>
            <a:r>
              <a:rPr lang="en-US" dirty="0"/>
              <a:t>PREDICT operation modifies the belief state based on the action of a player. (MAX chooses the action R).</a:t>
            </a:r>
          </a:p>
          <a:p>
            <a:pPr marL="514350" indent="-514350">
              <a:lnSpc>
                <a:spcPct val="110000"/>
              </a:lnSpc>
              <a:buFont typeface="+mj-lt"/>
              <a:buAutoNum type="arabicPeriod"/>
            </a:pPr>
            <a:r>
              <a:rPr lang="en-US" dirty="0"/>
              <a:t>OBSERVE operation modifies the belief state based on MAX’s observation. (MAX observes that 7 is on top).</a:t>
            </a:r>
          </a:p>
        </p:txBody>
      </p:sp>
      <p:sp>
        <p:nvSpPr>
          <p:cNvPr id="3" name="Oval 2">
            <a:extLst>
              <a:ext uri="{FF2B5EF4-FFF2-40B4-BE49-F238E27FC236}">
                <a16:creationId xmlns:a16="http://schemas.microsoft.com/office/drawing/2014/main" id="{A499245A-4184-AD40-A7B8-EDC1279BC7DF}"/>
              </a:ext>
            </a:extLst>
          </p:cNvPr>
          <p:cNvSpPr/>
          <p:nvPr/>
        </p:nvSpPr>
        <p:spPr>
          <a:xfrm>
            <a:off x="8586788" y="6143625"/>
            <a:ext cx="3414712" cy="714374"/>
          </a:xfrm>
          <a:prstGeom prst="ellipse">
            <a:avLst/>
          </a:prstGeom>
          <a:noFill/>
          <a:ln w="889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8E7E162-F8A2-9249-88CA-991C7F1C512C}"/>
              </a:ext>
            </a:extLst>
          </p:cNvPr>
          <p:cNvSpPr/>
          <p:nvPr/>
        </p:nvSpPr>
        <p:spPr>
          <a:xfrm>
            <a:off x="1502821" y="5909888"/>
            <a:ext cx="3840690" cy="478272"/>
          </a:xfrm>
          <a:prstGeom prst="rect">
            <a:avLst/>
          </a:prstGeom>
        </p:spPr>
        <p:txBody>
          <a:bodyPr wrap="square">
            <a:spAutoFit/>
          </a:bodyPr>
          <a:lstStyle/>
          <a:p>
            <a:pPr>
              <a:lnSpc>
                <a:spcPct val="110000"/>
              </a:lnSpc>
            </a:pPr>
            <a:r>
              <a:rPr lang="en-US" sz="2400" b="1" dirty="0"/>
              <a:t>MAX chooses the action R.</a:t>
            </a:r>
          </a:p>
        </p:txBody>
      </p:sp>
    </p:spTree>
    <p:extLst>
      <p:ext uri="{BB962C8B-B14F-4D97-AF65-F5344CB8AC3E}">
        <p14:creationId xmlns:p14="http://schemas.microsoft.com/office/powerpoint/2010/main" val="18613819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3BAE0-F3C5-D44F-BCAA-7DA13AB1FAE9}"/>
              </a:ext>
            </a:extLst>
          </p:cNvPr>
          <p:cNvSpPr>
            <a:spLocks noGrp="1"/>
          </p:cNvSpPr>
          <p:nvPr>
            <p:ph type="title"/>
          </p:nvPr>
        </p:nvSpPr>
        <p:spPr/>
        <p:txBody>
          <a:bodyPr/>
          <a:lstStyle/>
          <a:p>
            <a:r>
              <a:rPr lang="en-US" dirty="0"/>
              <a:t>Practice Exam, question 25 </a:t>
            </a:r>
          </a:p>
        </p:txBody>
      </p:sp>
      <p:pic>
        <p:nvPicPr>
          <p:cNvPr id="13" name="Content Placeholder 12" descr="A picture containing wire, sitting, bird, computer&#10;&#10;Description automatically generated">
            <a:extLst>
              <a:ext uri="{FF2B5EF4-FFF2-40B4-BE49-F238E27FC236}">
                <a16:creationId xmlns:a16="http://schemas.microsoft.com/office/drawing/2014/main" id="{9912314F-122D-7C46-9529-34276DFAC9F2}"/>
              </a:ext>
            </a:extLst>
          </p:cNvPr>
          <p:cNvPicPr>
            <a:picLocks noGrp="1" noChangeAspect="1"/>
          </p:cNvPicPr>
          <p:nvPr>
            <p:ph sz="half" idx="1"/>
          </p:nvPr>
        </p:nvPicPr>
        <p:blipFill>
          <a:blip r:embed="rId2"/>
          <a:stretch>
            <a:fillRect/>
          </a:stretch>
        </p:blipFill>
        <p:spPr>
          <a:xfrm>
            <a:off x="5359049" y="3653636"/>
            <a:ext cx="6800525" cy="3204363"/>
          </a:xfrm>
        </p:spPr>
      </p:pic>
      <p:pic>
        <p:nvPicPr>
          <p:cNvPr id="21506" name="Picture 2">
            <a:extLst>
              <a:ext uri="{FF2B5EF4-FFF2-40B4-BE49-F238E27FC236}">
                <a16:creationId xmlns:a16="http://schemas.microsoft.com/office/drawing/2014/main" id="{29AFEDAC-0D6B-A942-B08B-94C097A4DE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0563" y="171450"/>
            <a:ext cx="2867700" cy="32575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0BA710D6-8877-D041-A5DC-FE4C2F41E2D6}"/>
              </a:ext>
            </a:extLst>
          </p:cNvPr>
          <p:cNvSpPr/>
          <p:nvPr/>
        </p:nvSpPr>
        <p:spPr>
          <a:xfrm>
            <a:off x="10191762" y="162604"/>
            <a:ext cx="1552575" cy="1754326"/>
          </a:xfrm>
          <a:prstGeom prst="rect">
            <a:avLst/>
          </a:prstGeom>
        </p:spPr>
        <p:txBody>
          <a:bodyPr wrap="square">
            <a:spAutoFit/>
          </a:bodyPr>
          <a:lstStyle/>
          <a:p>
            <a:r>
              <a:rPr lang="en-US" i="1" dirty="0"/>
              <a:t>Girl with Cards</a:t>
            </a:r>
            <a:r>
              <a:rPr lang="en-US" dirty="0"/>
              <a:t> by Lucius </a:t>
            </a:r>
            <a:r>
              <a:rPr lang="en-US" dirty="0" err="1"/>
              <a:t>Kutchin</a:t>
            </a:r>
            <a:r>
              <a:rPr lang="en-US" dirty="0"/>
              <a:t>, 1933, Smithsonian American Art Museum</a:t>
            </a:r>
          </a:p>
        </p:txBody>
      </p:sp>
      <p:sp>
        <p:nvSpPr>
          <p:cNvPr id="15" name="Content Placeholder 2">
            <a:extLst>
              <a:ext uri="{FF2B5EF4-FFF2-40B4-BE49-F238E27FC236}">
                <a16:creationId xmlns:a16="http://schemas.microsoft.com/office/drawing/2014/main" id="{4A77A911-641C-E543-8EBA-CAB99F29014E}"/>
              </a:ext>
            </a:extLst>
          </p:cNvPr>
          <p:cNvSpPr txBox="1">
            <a:spLocks/>
          </p:cNvSpPr>
          <p:nvPr/>
        </p:nvSpPr>
        <p:spPr>
          <a:xfrm>
            <a:off x="217480" y="1471617"/>
            <a:ext cx="6269044" cy="2828921"/>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dirty="0"/>
              <a:t>Starting belief state is the set b = {1,2,3,4,5,6,7,8}.</a:t>
            </a:r>
          </a:p>
          <a:p>
            <a:pPr marL="514350" indent="-514350">
              <a:lnSpc>
                <a:spcPct val="110000"/>
              </a:lnSpc>
              <a:buFont typeface="+mj-lt"/>
              <a:buAutoNum type="arabicPeriod"/>
            </a:pPr>
            <a:r>
              <a:rPr lang="en-US" dirty="0"/>
              <a:t>PREDICT operation modifies the belief state based on the action of a player. (MAX chooses the action R).</a:t>
            </a:r>
          </a:p>
          <a:p>
            <a:pPr marL="514350" indent="-514350">
              <a:lnSpc>
                <a:spcPct val="110000"/>
              </a:lnSpc>
              <a:buFont typeface="+mj-lt"/>
              <a:buAutoNum type="arabicPeriod"/>
            </a:pPr>
            <a:r>
              <a:rPr lang="en-US" dirty="0"/>
              <a:t>OBSERVE operation modifies the belief state based on MAX’s observation. (MAX observes that 7 is on top).</a:t>
            </a:r>
          </a:p>
          <a:p>
            <a:pPr marL="0" indent="0">
              <a:lnSpc>
                <a:spcPct val="110000"/>
              </a:lnSpc>
              <a:buNone/>
            </a:pPr>
            <a:endParaRPr lang="en-US" dirty="0"/>
          </a:p>
          <a:p>
            <a:pPr marL="0" indent="0">
              <a:lnSpc>
                <a:spcPct val="110000"/>
              </a:lnSpc>
              <a:buNone/>
            </a:pPr>
            <a:r>
              <a:rPr lang="en-US" dirty="0"/>
              <a:t>Final belief state is therefore b={4,8,7}.</a:t>
            </a:r>
          </a:p>
        </p:txBody>
      </p:sp>
      <p:sp>
        <p:nvSpPr>
          <p:cNvPr id="3" name="Oval 2">
            <a:extLst>
              <a:ext uri="{FF2B5EF4-FFF2-40B4-BE49-F238E27FC236}">
                <a16:creationId xmlns:a16="http://schemas.microsoft.com/office/drawing/2014/main" id="{A499245A-4184-AD40-A7B8-EDC1279BC7DF}"/>
              </a:ext>
            </a:extLst>
          </p:cNvPr>
          <p:cNvSpPr/>
          <p:nvPr/>
        </p:nvSpPr>
        <p:spPr>
          <a:xfrm>
            <a:off x="8772525" y="6143625"/>
            <a:ext cx="1455738" cy="714374"/>
          </a:xfrm>
          <a:prstGeom prst="ellipse">
            <a:avLst/>
          </a:prstGeom>
          <a:noFill/>
          <a:ln w="889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8E7E162-F8A2-9249-88CA-991C7F1C512C}"/>
              </a:ext>
            </a:extLst>
          </p:cNvPr>
          <p:cNvSpPr/>
          <p:nvPr/>
        </p:nvSpPr>
        <p:spPr>
          <a:xfrm>
            <a:off x="1502821" y="5909888"/>
            <a:ext cx="3840690" cy="884538"/>
          </a:xfrm>
          <a:prstGeom prst="rect">
            <a:avLst/>
          </a:prstGeom>
        </p:spPr>
        <p:txBody>
          <a:bodyPr wrap="square">
            <a:spAutoFit/>
          </a:bodyPr>
          <a:lstStyle/>
          <a:p>
            <a:pPr>
              <a:lnSpc>
                <a:spcPct val="110000"/>
              </a:lnSpc>
            </a:pPr>
            <a:r>
              <a:rPr lang="en-US" sz="2400" b="1" dirty="0"/>
              <a:t>MAX observes that 7 is on top of 5.</a:t>
            </a:r>
          </a:p>
        </p:txBody>
      </p:sp>
      <p:sp>
        <p:nvSpPr>
          <p:cNvPr id="10" name="Oval 9">
            <a:extLst>
              <a:ext uri="{FF2B5EF4-FFF2-40B4-BE49-F238E27FC236}">
                <a16:creationId xmlns:a16="http://schemas.microsoft.com/office/drawing/2014/main" id="{450A365C-F1E1-1341-8AC1-E1F4796D8099}"/>
              </a:ext>
            </a:extLst>
          </p:cNvPr>
          <p:cNvSpPr/>
          <p:nvPr/>
        </p:nvSpPr>
        <p:spPr>
          <a:xfrm>
            <a:off x="10401305" y="6138859"/>
            <a:ext cx="579438" cy="714374"/>
          </a:xfrm>
          <a:prstGeom prst="ellipse">
            <a:avLst/>
          </a:prstGeom>
          <a:noFill/>
          <a:ln w="889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9557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C324F-118F-364B-862C-F25F4C50AB07}"/>
              </a:ext>
            </a:extLst>
          </p:cNvPr>
          <p:cNvSpPr>
            <a:spLocks noGrp="1"/>
          </p:cNvSpPr>
          <p:nvPr>
            <p:ph type="title"/>
          </p:nvPr>
        </p:nvSpPr>
        <p:spPr/>
        <p:txBody>
          <a:bodyPr/>
          <a:lstStyle/>
          <a:p>
            <a:r>
              <a:rPr lang="en-US" dirty="0"/>
              <a:t>Practice Exam, question 23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192F983-55E9-F542-A936-4D765CC83580}"/>
                  </a:ext>
                </a:extLst>
              </p:cNvPr>
              <p:cNvSpPr>
                <a:spLocks noGrp="1"/>
              </p:cNvSpPr>
              <p:nvPr>
                <p:ph sz="half" idx="1"/>
              </p:nvPr>
            </p:nvSpPr>
            <p:spPr>
              <a:xfrm>
                <a:off x="6324595" y="1825625"/>
                <a:ext cx="5181600" cy="4351338"/>
              </a:xfrm>
            </p:spPr>
            <p:txBody>
              <a:bodyPr>
                <a:normAutofit fontScale="92500" lnSpcReduction="10000"/>
              </a:bodyPr>
              <a:lstStyle/>
              <a:p>
                <a:pPr marL="0" indent="0">
                  <a:buNone/>
                </a:pPr>
                <a:r>
                  <a:rPr lang="en-US" dirty="0"/>
                  <a:t>You have a two-layer neural network trained as an animal classier. The input feature vector is </a:t>
                </a:r>
                <a14:m>
                  <m:oMath xmlns:m="http://schemas.openxmlformats.org/officeDocument/2006/math">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𝑥</m:t>
                        </m:r>
                      </m:e>
                    </m:acc>
                    <m:r>
                      <a:rPr lang="en-US" i="1" dirty="0" smtClean="0">
                        <a:latin typeface="Cambria Math" panose="02040503050406030204" pitchFamily="18" charset="0"/>
                      </a:rPr>
                      <m:t> </m:t>
                    </m:r>
                    <m:r>
                      <a:rPr lang="en-US" i="1" dirty="0">
                        <a:latin typeface="Cambria Math" panose="02040503050406030204" pitchFamily="18" charset="0"/>
                      </a:rPr>
                      <m:t>= [</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b="0" i="1" dirty="0" smtClean="0">
                            <a:latin typeface="Cambria Math" panose="02040503050406030204" pitchFamily="18" charset="0"/>
                          </a:rPr>
                          <m:t>2</m:t>
                        </m:r>
                      </m:sub>
                    </m:sSub>
                    <m:r>
                      <a:rPr lang="en-US" b="0" i="1" dirty="0" smtClean="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b="0" i="1" dirty="0" smtClean="0">
                            <a:latin typeface="Cambria Math" panose="02040503050406030204" pitchFamily="18" charset="0"/>
                          </a:rPr>
                          <m:t>3</m:t>
                        </m:r>
                      </m:sub>
                    </m:sSub>
                    <m:r>
                      <a:rPr lang="en-US" b="0" i="1" dirty="0" smtClean="0">
                        <a:latin typeface="Cambria Math" panose="02040503050406030204" pitchFamily="18" charset="0"/>
                      </a:rPr>
                      <m:t>,</m:t>
                    </m:r>
                    <m:r>
                      <a:rPr lang="en-US" i="1" dirty="0">
                        <a:latin typeface="Cambria Math" panose="02040503050406030204" pitchFamily="18" charset="0"/>
                      </a:rPr>
                      <m:t> 1]</m:t>
                    </m:r>
                  </m:oMath>
                </a14:m>
                <a:r>
                  <a:rPr lang="en-US" dirty="0"/>
                  <a:t>, where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1</m:t>
                        </m:r>
                      </m:sub>
                    </m:sSub>
                  </m:oMath>
                </a14:m>
                <a:r>
                  <a:rPr lang="en-US" dirty="0"/>
                  <a:t>,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2</m:t>
                        </m:r>
                      </m:sub>
                    </m:sSub>
                  </m:oMath>
                </a14:m>
                <a:r>
                  <a:rPr lang="en-US" dirty="0"/>
                  <a:t>, and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3</m:t>
                        </m:r>
                      </m:sub>
                    </m:sSub>
                  </m:oMath>
                </a14:m>
                <a:r>
                  <a:rPr lang="en-US" dirty="0"/>
                  <a:t> are some features, and 1 is multiplied by the bias. There are two hidden nodes, and three output nodes, </a:t>
                </a:r>
                <a14:m>
                  <m:oMath xmlns:m="http://schemas.openxmlformats.org/officeDocument/2006/math">
                    <m:sSup>
                      <m:sSupPr>
                        <m:ctrlPr>
                          <a:rPr lang="en-US" i="1" dirty="0" smtClean="0">
                            <a:latin typeface="Cambria Math" panose="02040503050406030204" pitchFamily="18" charset="0"/>
                          </a:rPr>
                        </m:ctrlPr>
                      </m:sSupPr>
                      <m:e>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e>
                      <m:sup>
                        <m:r>
                          <a:rPr lang="en-US" b="0" i="1" dirty="0" smtClean="0">
                            <a:latin typeface="Cambria Math" panose="02040503050406030204" pitchFamily="18" charset="0"/>
                          </a:rPr>
                          <m:t>∗</m:t>
                        </m:r>
                      </m:sup>
                    </m:sSup>
                    <m:r>
                      <a:rPr lang="en-US" i="1" dirty="0">
                        <a:latin typeface="Cambria Math" panose="02040503050406030204" pitchFamily="18" charset="0"/>
                      </a:rPr>
                      <m:t> = [</m:t>
                    </m:r>
                    <m:sSubSup>
                      <m:sSubSupPr>
                        <m:ctrlPr>
                          <a:rPr lang="en-US" i="1" dirty="0" smtClean="0">
                            <a:solidFill>
                              <a:schemeClr val="tx1"/>
                            </a:solidFill>
                            <a:latin typeface="Cambria Math" panose="02040503050406030204" pitchFamily="18" charset="0"/>
                          </a:rPr>
                        </m:ctrlPr>
                      </m:sSubSupPr>
                      <m:e>
                        <m:r>
                          <a:rPr lang="en-US" b="0" i="1" dirty="0">
                            <a:solidFill>
                              <a:schemeClr val="tx1"/>
                            </a:solidFill>
                            <a:latin typeface="Cambria Math" panose="02040503050406030204" pitchFamily="18" charset="0"/>
                          </a:rPr>
                          <m:t>𝑦</m:t>
                        </m:r>
                      </m:e>
                      <m:sub>
                        <m:r>
                          <a:rPr lang="en-US" b="0" i="1" dirty="0">
                            <a:solidFill>
                              <a:schemeClr val="tx1"/>
                            </a:solidFill>
                            <a:latin typeface="Cambria Math" panose="02040503050406030204" pitchFamily="18" charset="0"/>
                          </a:rPr>
                          <m:t>1</m:t>
                        </m:r>
                      </m:sub>
                      <m:sup>
                        <m:r>
                          <a:rPr lang="en-US" b="0" i="1" dirty="0">
                            <a:solidFill>
                              <a:schemeClr val="tx1"/>
                            </a:solidFill>
                            <a:latin typeface="Cambria Math" panose="02040503050406030204" pitchFamily="18" charset="0"/>
                          </a:rPr>
                          <m:t>∗</m:t>
                        </m:r>
                      </m:sup>
                    </m:sSubSup>
                    <m:r>
                      <a:rPr lang="en-US" i="1" dirty="0">
                        <a:latin typeface="Cambria Math" panose="02040503050406030204" pitchFamily="18" charset="0"/>
                      </a:rPr>
                      <m:t>,</m:t>
                    </m:r>
                    <m:sSubSup>
                      <m:sSubSupPr>
                        <m:ctrlPr>
                          <a:rPr lang="en-US" i="1" dirty="0">
                            <a:latin typeface="Cambria Math" panose="02040503050406030204" pitchFamily="18" charset="0"/>
                          </a:rPr>
                        </m:ctrlPr>
                      </m:sSubSupPr>
                      <m:e>
                        <m:r>
                          <a:rPr lang="en-US" i="1" dirty="0">
                            <a:latin typeface="Cambria Math" panose="02040503050406030204" pitchFamily="18" charset="0"/>
                          </a:rPr>
                          <m:t>𝑦</m:t>
                        </m:r>
                      </m:e>
                      <m:sub>
                        <m:r>
                          <a:rPr lang="en-US" b="0" i="1" dirty="0" smtClean="0">
                            <a:latin typeface="Cambria Math" panose="02040503050406030204" pitchFamily="18" charset="0"/>
                          </a:rPr>
                          <m:t>2</m:t>
                        </m:r>
                      </m:sub>
                      <m:sup>
                        <m:r>
                          <a:rPr lang="en-US" i="1" dirty="0">
                            <a:latin typeface="Cambria Math" panose="02040503050406030204" pitchFamily="18" charset="0"/>
                          </a:rPr>
                          <m:t>∗</m:t>
                        </m:r>
                      </m:sup>
                    </m:sSubSup>
                    <m:r>
                      <a:rPr lang="en-US" i="1" dirty="0">
                        <a:latin typeface="Cambria Math" panose="02040503050406030204" pitchFamily="18" charset="0"/>
                      </a:rPr>
                      <m:t>,</m:t>
                    </m:r>
                    <m:sSubSup>
                      <m:sSubSupPr>
                        <m:ctrlPr>
                          <a:rPr lang="en-US" i="1" dirty="0">
                            <a:latin typeface="Cambria Math" panose="02040503050406030204" pitchFamily="18" charset="0"/>
                          </a:rPr>
                        </m:ctrlPr>
                      </m:sSubSupPr>
                      <m:e>
                        <m:r>
                          <a:rPr lang="en-US" i="1" dirty="0">
                            <a:latin typeface="Cambria Math" panose="02040503050406030204" pitchFamily="18" charset="0"/>
                          </a:rPr>
                          <m:t>𝑦</m:t>
                        </m:r>
                      </m:e>
                      <m:sub>
                        <m:r>
                          <a:rPr lang="en-US" b="0" i="1" dirty="0" smtClean="0">
                            <a:latin typeface="Cambria Math" panose="02040503050406030204" pitchFamily="18" charset="0"/>
                          </a:rPr>
                          <m:t>3</m:t>
                        </m:r>
                      </m:sub>
                      <m:sup>
                        <m:r>
                          <a:rPr lang="en-US" i="1" dirty="0">
                            <a:latin typeface="Cambria Math" panose="02040503050406030204" pitchFamily="18" charset="0"/>
                          </a:rPr>
                          <m:t>∗</m:t>
                        </m:r>
                      </m:sup>
                    </m:sSubSup>
                    <m:r>
                      <a:rPr lang="en-US" i="1" dirty="0">
                        <a:latin typeface="Cambria Math" panose="02040503050406030204" pitchFamily="18" charset="0"/>
                      </a:rPr>
                      <m:t>,]</m:t>
                    </m:r>
                  </m:oMath>
                </a14:m>
                <a:r>
                  <a:rPr lang="en-US" dirty="0"/>
                  <a:t>, corresponding to the three output classes </a:t>
                </a:r>
                <a14:m>
                  <m:oMath xmlns:m="http://schemas.openxmlformats.org/officeDocument/2006/math">
                    <m:sSubSup>
                      <m:sSubSupPr>
                        <m:ctrlPr>
                          <a:rPr lang="en-US" i="1" dirty="0">
                            <a:latin typeface="Cambria Math" panose="02040503050406030204" pitchFamily="18" charset="0"/>
                          </a:rPr>
                        </m:ctrlPr>
                      </m:sSubSupPr>
                      <m:e>
                        <m:r>
                          <a:rPr lang="en-US" i="1" dirty="0">
                            <a:latin typeface="Cambria Math" panose="02040503050406030204" pitchFamily="18" charset="0"/>
                          </a:rPr>
                          <m:t>𝑦</m:t>
                        </m:r>
                      </m:e>
                      <m:sub>
                        <m:r>
                          <a:rPr lang="en-US" i="1" dirty="0">
                            <a:latin typeface="Cambria Math" panose="02040503050406030204" pitchFamily="18" charset="0"/>
                          </a:rPr>
                          <m:t>1</m:t>
                        </m:r>
                      </m:sub>
                      <m:sup>
                        <m:r>
                          <a:rPr lang="en-US" i="1" dirty="0">
                            <a:latin typeface="Cambria Math" panose="02040503050406030204" pitchFamily="18" charset="0"/>
                          </a:rPr>
                          <m:t>∗</m:t>
                        </m:r>
                      </m:sup>
                    </m:sSubSup>
                    <m:r>
                      <a:rPr lang="en-US" b="0" i="1" dirty="0" smtClean="0">
                        <a:latin typeface="Cambria Math" panose="02040503050406030204" pitchFamily="18" charset="0"/>
                      </a:rPr>
                      <m:t>=</m:t>
                    </m:r>
                    <m:r>
                      <m:rPr>
                        <m:sty m:val="p"/>
                      </m:rPr>
                      <a:rPr lang="en-US" b="0" i="0" dirty="0" smtClean="0">
                        <a:latin typeface="Cambria Math" panose="02040503050406030204" pitchFamily="18" charset="0"/>
                      </a:rPr>
                      <m:t>Pr</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dog</m:t>
                    </m:r>
                    <m:r>
                      <a:rPr lang="en-US" b="0" i="1" dirty="0" smtClean="0">
                        <a:latin typeface="Cambria Math" panose="02040503050406030204" pitchFamily="18" charset="0"/>
                      </a:rPr>
                      <m:t>|</m:t>
                    </m:r>
                  </m:oMath>
                </a14:m>
                <a:r>
                  <a:rPr lang="en-US" dirty="0"/>
                  <a:t> </a:t>
                </a:r>
                <a14:m>
                  <m:oMath xmlns:m="http://schemas.openxmlformats.org/officeDocument/2006/math">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oMath>
                </a14:m>
                <a:r>
                  <a:rPr lang="en-US" dirty="0"/>
                  <a:t>), </a:t>
                </a:r>
                <a14:m>
                  <m:oMath xmlns:m="http://schemas.openxmlformats.org/officeDocument/2006/math">
                    <m:sSubSup>
                      <m:sSubSupPr>
                        <m:ctrlPr>
                          <a:rPr lang="en-US" i="1" dirty="0">
                            <a:latin typeface="Cambria Math" panose="02040503050406030204" pitchFamily="18" charset="0"/>
                          </a:rPr>
                        </m:ctrlPr>
                      </m:sSubSupPr>
                      <m:e>
                        <m:r>
                          <a:rPr lang="en-US" i="1" dirty="0">
                            <a:latin typeface="Cambria Math" panose="02040503050406030204" pitchFamily="18" charset="0"/>
                          </a:rPr>
                          <m:t>𝑦</m:t>
                        </m:r>
                      </m:e>
                      <m:sub>
                        <m:r>
                          <a:rPr lang="en-US" b="0" i="1" dirty="0" smtClean="0">
                            <a:latin typeface="Cambria Math" panose="02040503050406030204" pitchFamily="18" charset="0"/>
                          </a:rPr>
                          <m:t>2</m:t>
                        </m:r>
                      </m:sub>
                      <m:sup>
                        <m:r>
                          <a:rPr lang="en-US" i="1" dirty="0">
                            <a:latin typeface="Cambria Math" panose="02040503050406030204" pitchFamily="18" charset="0"/>
                          </a:rPr>
                          <m:t>∗</m:t>
                        </m:r>
                      </m:sup>
                    </m:sSubSup>
                    <m:r>
                      <a:rPr lang="en-US" i="1" dirty="0">
                        <a:latin typeface="Cambria Math" panose="02040503050406030204" pitchFamily="18" charset="0"/>
                      </a:rPr>
                      <m:t>=</m:t>
                    </m:r>
                    <m:r>
                      <m:rPr>
                        <m:sty m:val="p"/>
                      </m:rPr>
                      <a:rPr lang="en-US" dirty="0">
                        <a:latin typeface="Cambria Math" panose="02040503050406030204" pitchFamily="18" charset="0"/>
                      </a:rPr>
                      <m:t>Pr</m:t>
                    </m:r>
                    <m:r>
                      <a:rPr lang="en-US" i="1" dirty="0">
                        <a:latin typeface="Cambria Math" panose="02040503050406030204" pitchFamily="18" charset="0"/>
                      </a:rPr>
                      <m:t>⁡(</m:t>
                    </m:r>
                    <m:r>
                      <m:rPr>
                        <m:sty m:val="p"/>
                      </m:rPr>
                      <a:rPr lang="en-US" b="0" i="0" dirty="0" smtClean="0">
                        <a:latin typeface="Cambria Math" panose="02040503050406030204" pitchFamily="18" charset="0"/>
                      </a:rPr>
                      <m:t>cat</m:t>
                    </m:r>
                    <m:r>
                      <a:rPr lang="en-US" i="1" dirty="0">
                        <a:latin typeface="Cambria Math" panose="02040503050406030204" pitchFamily="18" charset="0"/>
                      </a:rPr>
                      <m:t>|</m:t>
                    </m:r>
                  </m:oMath>
                </a14:m>
                <a:r>
                  <a:rPr lang="en-US" dirty="0"/>
                  <a:t> </a:t>
                </a:r>
                <a14:m>
                  <m:oMath xmlns:m="http://schemas.openxmlformats.org/officeDocument/2006/math">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oMath>
                </a14:m>
                <a:r>
                  <a:rPr lang="en-US" dirty="0"/>
                  <a:t>), </a:t>
                </a:r>
                <a14:m>
                  <m:oMath xmlns:m="http://schemas.openxmlformats.org/officeDocument/2006/math">
                    <m:sSubSup>
                      <m:sSubSupPr>
                        <m:ctrlPr>
                          <a:rPr lang="en-US" i="1" dirty="0">
                            <a:latin typeface="Cambria Math" panose="02040503050406030204" pitchFamily="18" charset="0"/>
                          </a:rPr>
                        </m:ctrlPr>
                      </m:sSubSupPr>
                      <m:e>
                        <m:r>
                          <a:rPr lang="en-US" i="1" dirty="0">
                            <a:latin typeface="Cambria Math" panose="02040503050406030204" pitchFamily="18" charset="0"/>
                          </a:rPr>
                          <m:t>𝑦</m:t>
                        </m:r>
                      </m:e>
                      <m:sub>
                        <m:r>
                          <a:rPr lang="en-US" b="0" i="1" dirty="0" smtClean="0">
                            <a:latin typeface="Cambria Math" panose="02040503050406030204" pitchFamily="18" charset="0"/>
                          </a:rPr>
                          <m:t>3</m:t>
                        </m:r>
                      </m:sub>
                      <m:sup>
                        <m:r>
                          <a:rPr lang="en-US" i="1" dirty="0">
                            <a:latin typeface="Cambria Math" panose="02040503050406030204" pitchFamily="18" charset="0"/>
                          </a:rPr>
                          <m:t>∗</m:t>
                        </m:r>
                      </m:sup>
                    </m:sSubSup>
                    <m:r>
                      <a:rPr lang="en-US" i="1" dirty="0">
                        <a:latin typeface="Cambria Math" panose="02040503050406030204" pitchFamily="18" charset="0"/>
                      </a:rPr>
                      <m:t>=</m:t>
                    </m:r>
                    <m:r>
                      <m:rPr>
                        <m:sty m:val="p"/>
                      </m:rPr>
                      <a:rPr lang="en-US" dirty="0">
                        <a:latin typeface="Cambria Math" panose="02040503050406030204" pitchFamily="18" charset="0"/>
                      </a:rPr>
                      <m:t>Pr</m:t>
                    </m:r>
                    <m:r>
                      <a:rPr lang="en-US" i="1" dirty="0">
                        <a:latin typeface="Cambria Math" panose="02040503050406030204" pitchFamily="18" charset="0"/>
                      </a:rPr>
                      <m:t>⁡(</m:t>
                    </m:r>
                    <m:r>
                      <m:rPr>
                        <m:sty m:val="p"/>
                      </m:rPr>
                      <a:rPr lang="en-US" b="0" i="0" dirty="0" smtClean="0">
                        <a:latin typeface="Cambria Math" panose="02040503050406030204" pitchFamily="18" charset="0"/>
                      </a:rPr>
                      <m:t>skunk</m:t>
                    </m:r>
                    <m:r>
                      <a:rPr lang="en-US" i="1" dirty="0">
                        <a:latin typeface="Cambria Math" panose="02040503050406030204" pitchFamily="18" charset="0"/>
                      </a:rPr>
                      <m:t>|</m:t>
                    </m:r>
                  </m:oMath>
                </a14:m>
                <a:r>
                  <a:rPr lang="en-US" dirty="0"/>
                  <a:t> </a:t>
                </a:r>
                <a14:m>
                  <m:oMath xmlns:m="http://schemas.openxmlformats.org/officeDocument/2006/math">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oMath>
                </a14:m>
                <a:r>
                  <a:rPr lang="en-US" dirty="0"/>
                  <a:t>).  Hidden node activations are sigmoid; output node activations are </a:t>
                </a:r>
                <a:r>
                  <a:rPr lang="en-US" dirty="0" err="1"/>
                  <a:t>softmax</a:t>
                </a:r>
                <a:r>
                  <a:rPr lang="en-US" dirty="0"/>
                  <a:t>.</a:t>
                </a:r>
              </a:p>
            </p:txBody>
          </p:sp>
        </mc:Choice>
        <mc:Fallback xmlns="">
          <p:sp>
            <p:nvSpPr>
              <p:cNvPr id="3" name="Content Placeholder 2">
                <a:extLst>
                  <a:ext uri="{FF2B5EF4-FFF2-40B4-BE49-F238E27FC236}">
                    <a16:creationId xmlns:a16="http://schemas.microsoft.com/office/drawing/2014/main" id="{B192F983-55E9-F542-A936-4D765CC83580}"/>
                  </a:ext>
                </a:extLst>
              </p:cNvPr>
              <p:cNvSpPr>
                <a:spLocks noGrp="1" noRot="1" noChangeAspect="1" noMove="1" noResize="1" noEditPoints="1" noAdjustHandles="1" noChangeArrowheads="1" noChangeShapeType="1" noTextEdit="1"/>
              </p:cNvSpPr>
              <p:nvPr>
                <p:ph sz="half" idx="1"/>
              </p:nvPr>
            </p:nvSpPr>
            <p:spPr>
              <a:xfrm>
                <a:off x="6324595" y="1825625"/>
                <a:ext cx="5181600" cy="4351338"/>
              </a:xfrm>
              <a:blipFill>
                <a:blip r:embed="rId2"/>
                <a:stretch>
                  <a:fillRect l="-1956" t="-2924" r="-2689" b="-585"/>
                </a:stretch>
              </a:blipFill>
            </p:spPr>
            <p:txBody>
              <a:bodyPr/>
              <a:lstStyle/>
              <a:p>
                <a:r>
                  <a:rPr lang="en-US">
                    <a:noFill/>
                  </a:rPr>
                  <a:t> </a:t>
                </a:r>
              </a:p>
            </p:txBody>
          </p:sp>
        </mc:Fallback>
      </mc:AlternateContent>
      <p:sp>
        <p:nvSpPr>
          <p:cNvPr id="7" name="Oval 6">
            <a:extLst>
              <a:ext uri="{FF2B5EF4-FFF2-40B4-BE49-F238E27FC236}">
                <a16:creationId xmlns:a16="http://schemas.microsoft.com/office/drawing/2014/main" id="{1D32DB22-D8B6-C64D-AA4E-03F13FC24EA4}"/>
              </a:ext>
            </a:extLst>
          </p:cNvPr>
          <p:cNvSpPr/>
          <p:nvPr/>
        </p:nvSpPr>
        <p:spPr bwMode="auto">
          <a:xfrm>
            <a:off x="1396988" y="3322322"/>
            <a:ext cx="457200" cy="455612"/>
          </a:xfrm>
          <a:prstGeom prst="ellips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cs typeface="Arial"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255F659-E9F2-314C-AAE3-5F6905DD1D4B}"/>
                  </a:ext>
                </a:extLst>
              </p:cNvPr>
              <p:cNvSpPr txBox="1"/>
              <p:nvPr/>
            </p:nvSpPr>
            <p:spPr>
              <a:xfrm>
                <a:off x="295850" y="2953196"/>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1</m:t>
                          </m:r>
                        </m:sub>
                      </m:sSub>
                    </m:oMath>
                  </m:oMathPara>
                </a14:m>
                <a:endParaRPr lang="en-US" baseline="-25000" dirty="0"/>
              </a:p>
            </p:txBody>
          </p:sp>
        </mc:Choice>
        <mc:Fallback xmlns="">
          <p:sp>
            <p:nvSpPr>
              <p:cNvPr id="9" name="TextBox 8">
                <a:extLst>
                  <a:ext uri="{FF2B5EF4-FFF2-40B4-BE49-F238E27FC236}">
                    <a16:creationId xmlns:a16="http://schemas.microsoft.com/office/drawing/2014/main" id="{D255F659-E9F2-314C-AAE3-5F6905DD1D4B}"/>
                  </a:ext>
                </a:extLst>
              </p:cNvPr>
              <p:cNvSpPr txBox="1">
                <a:spLocks noRot="1" noChangeAspect="1" noMove="1" noResize="1" noEditPoints="1" noAdjustHandles="1" noChangeArrowheads="1" noChangeShapeType="1" noTextEdit="1"/>
              </p:cNvSpPr>
              <p:nvPr/>
            </p:nvSpPr>
            <p:spPr>
              <a:xfrm>
                <a:off x="295850" y="2953196"/>
                <a:ext cx="362600" cy="369332"/>
              </a:xfrm>
              <a:prstGeom prst="rect">
                <a:avLst/>
              </a:prstGeom>
              <a:blipFill>
                <a:blip r:embed="rId3"/>
                <a:stretch>
                  <a:fillRect/>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815059E2-F4EB-7B4A-8B96-8D300AB4BC4D}"/>
              </a:ext>
            </a:extLst>
          </p:cNvPr>
          <p:cNvSpPr txBox="1"/>
          <p:nvPr/>
        </p:nvSpPr>
        <p:spPr>
          <a:xfrm>
            <a:off x="295850" y="4995251"/>
            <a:ext cx="378630" cy="369332"/>
          </a:xfrm>
          <a:prstGeom prst="rect">
            <a:avLst/>
          </a:prstGeom>
          <a:noFill/>
        </p:spPr>
        <p:txBody>
          <a:bodyPr wrap="square" rtlCol="0">
            <a:spAutoFit/>
          </a:bodyPr>
          <a:lstStyle/>
          <a:p>
            <a:r>
              <a:rPr lang="en-US" dirty="0"/>
              <a:t>1</a:t>
            </a:r>
            <a:endParaRPr lang="en-US" baseline="-25000" dirty="0"/>
          </a:p>
        </p:txBody>
      </p:sp>
      <p:sp>
        <p:nvSpPr>
          <p:cNvPr id="13" name="TextBox 12">
            <a:extLst>
              <a:ext uri="{FF2B5EF4-FFF2-40B4-BE49-F238E27FC236}">
                <a16:creationId xmlns:a16="http://schemas.microsoft.com/office/drawing/2014/main" id="{0FCBB328-C724-6743-98EE-33535D43BE34}"/>
              </a:ext>
            </a:extLst>
          </p:cNvPr>
          <p:cNvSpPr txBox="1"/>
          <p:nvPr/>
        </p:nvSpPr>
        <p:spPr>
          <a:xfrm>
            <a:off x="67250" y="2162500"/>
            <a:ext cx="696024" cy="369332"/>
          </a:xfrm>
          <a:prstGeom prst="rect">
            <a:avLst/>
          </a:prstGeom>
          <a:noFill/>
        </p:spPr>
        <p:txBody>
          <a:bodyPr wrap="none" rtlCol="0">
            <a:spAutoFit/>
          </a:bodyPr>
          <a:lstStyle/>
          <a:p>
            <a:r>
              <a:rPr lang="en-US" b="1" dirty="0"/>
              <a:t>Input</a:t>
            </a:r>
          </a:p>
        </p:txBody>
      </p:sp>
      <p:sp>
        <p:nvSpPr>
          <p:cNvPr id="14" name="TextBox 13">
            <a:extLst>
              <a:ext uri="{FF2B5EF4-FFF2-40B4-BE49-F238E27FC236}">
                <a16:creationId xmlns:a16="http://schemas.microsoft.com/office/drawing/2014/main" id="{5E144818-258A-0546-8981-6D13DBDC7223}"/>
              </a:ext>
            </a:extLst>
          </p:cNvPr>
          <p:cNvSpPr txBox="1"/>
          <p:nvPr/>
        </p:nvSpPr>
        <p:spPr>
          <a:xfrm>
            <a:off x="1935504" y="2565755"/>
            <a:ext cx="959815" cy="369332"/>
          </a:xfrm>
          <a:prstGeom prst="rect">
            <a:avLst/>
          </a:prstGeom>
          <a:noFill/>
        </p:spPr>
        <p:txBody>
          <a:bodyPr wrap="square" rtlCol="0">
            <a:spAutoFit/>
          </a:bodyPr>
          <a:lstStyle/>
          <a:p>
            <a:r>
              <a:rPr lang="en-US" b="1" dirty="0"/>
              <a:t>Weights</a:t>
            </a:r>
          </a:p>
        </p:txBody>
      </p:sp>
      <p:sp>
        <p:nvSpPr>
          <p:cNvPr id="18" name="Oval 17">
            <a:extLst>
              <a:ext uri="{FF2B5EF4-FFF2-40B4-BE49-F238E27FC236}">
                <a16:creationId xmlns:a16="http://schemas.microsoft.com/office/drawing/2014/main" id="{CE3D7099-7BA1-2442-B188-4472E95C7412}"/>
              </a:ext>
            </a:extLst>
          </p:cNvPr>
          <p:cNvSpPr/>
          <p:nvPr/>
        </p:nvSpPr>
        <p:spPr bwMode="auto">
          <a:xfrm>
            <a:off x="1426677" y="4147663"/>
            <a:ext cx="457200" cy="455612"/>
          </a:xfrm>
          <a:prstGeom prst="ellips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cs typeface="Arial" charset="0"/>
            </a:endParaRPr>
          </a:p>
        </p:txBody>
      </p:sp>
      <p:cxnSp>
        <p:nvCxnSpPr>
          <p:cNvPr id="20" name="Straight Arrow Connector 19">
            <a:extLst>
              <a:ext uri="{FF2B5EF4-FFF2-40B4-BE49-F238E27FC236}">
                <a16:creationId xmlns:a16="http://schemas.microsoft.com/office/drawing/2014/main" id="{890F4822-E188-3F4C-96A2-9E8223B79FCA}"/>
              </a:ext>
            </a:extLst>
          </p:cNvPr>
          <p:cNvCxnSpPr>
            <a:stCxn id="9" idx="3"/>
            <a:endCxn id="7" idx="2"/>
          </p:cNvCxnSpPr>
          <p:nvPr/>
        </p:nvCxnSpPr>
        <p:spPr>
          <a:xfrm>
            <a:off x="658450" y="3137862"/>
            <a:ext cx="738538" cy="412266"/>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783BCB2-C758-3F4C-8AE2-80C69CFF7734}"/>
              </a:ext>
            </a:extLst>
          </p:cNvPr>
          <p:cNvCxnSpPr>
            <a:cxnSpLocks/>
            <a:stCxn id="47" idx="3"/>
            <a:endCxn id="7" idx="2"/>
          </p:cNvCxnSpPr>
          <p:nvPr/>
        </p:nvCxnSpPr>
        <p:spPr>
          <a:xfrm flipV="1">
            <a:off x="656472" y="3550128"/>
            <a:ext cx="740516" cy="238901"/>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C7EB5EB-0749-434F-AED1-F6A667FA4B7F}"/>
              </a:ext>
            </a:extLst>
          </p:cNvPr>
          <p:cNvCxnSpPr>
            <a:cxnSpLocks/>
            <a:stCxn id="48" idx="3"/>
            <a:endCxn id="7" idx="2"/>
          </p:cNvCxnSpPr>
          <p:nvPr/>
        </p:nvCxnSpPr>
        <p:spPr>
          <a:xfrm flipV="1">
            <a:off x="654494" y="3550128"/>
            <a:ext cx="742494" cy="830692"/>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5660205-0654-EE45-9E32-8E422A31793D}"/>
              </a:ext>
            </a:extLst>
          </p:cNvPr>
          <p:cNvCxnSpPr>
            <a:cxnSpLocks/>
            <a:stCxn id="11" idx="3"/>
            <a:endCxn id="7" idx="2"/>
          </p:cNvCxnSpPr>
          <p:nvPr/>
        </p:nvCxnSpPr>
        <p:spPr>
          <a:xfrm flipV="1">
            <a:off x="674480" y="3550128"/>
            <a:ext cx="722508" cy="1629789"/>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73E00FB-AA6F-D34C-B6BE-112D38E3702F}"/>
              </a:ext>
            </a:extLst>
          </p:cNvPr>
          <p:cNvCxnSpPr>
            <a:cxnSpLocks/>
            <a:stCxn id="9" idx="3"/>
            <a:endCxn id="18" idx="2"/>
          </p:cNvCxnSpPr>
          <p:nvPr/>
        </p:nvCxnSpPr>
        <p:spPr>
          <a:xfrm>
            <a:off x="658450" y="3137862"/>
            <a:ext cx="768227" cy="1237607"/>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B752D53B-FF78-C14A-9C47-53AEAA3CFD68}"/>
              </a:ext>
            </a:extLst>
          </p:cNvPr>
          <p:cNvCxnSpPr>
            <a:cxnSpLocks/>
            <a:stCxn id="47" idx="3"/>
            <a:endCxn id="18" idx="2"/>
          </p:cNvCxnSpPr>
          <p:nvPr/>
        </p:nvCxnSpPr>
        <p:spPr>
          <a:xfrm>
            <a:off x="656472" y="3789029"/>
            <a:ext cx="770205" cy="586440"/>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2ABD61B-CB3D-8742-B593-DD77EA1B3DFF}"/>
              </a:ext>
            </a:extLst>
          </p:cNvPr>
          <p:cNvCxnSpPr>
            <a:cxnSpLocks/>
            <a:stCxn id="48" idx="3"/>
            <a:endCxn id="18" idx="2"/>
          </p:cNvCxnSpPr>
          <p:nvPr/>
        </p:nvCxnSpPr>
        <p:spPr>
          <a:xfrm flipV="1">
            <a:off x="654494" y="4375469"/>
            <a:ext cx="772183" cy="5351"/>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AFD42AF-124F-6E41-850C-988AAC14639D}"/>
              </a:ext>
            </a:extLst>
          </p:cNvPr>
          <p:cNvCxnSpPr>
            <a:cxnSpLocks/>
            <a:stCxn id="11" idx="3"/>
            <a:endCxn id="18" idx="2"/>
          </p:cNvCxnSpPr>
          <p:nvPr/>
        </p:nvCxnSpPr>
        <p:spPr>
          <a:xfrm flipV="1">
            <a:off x="674480" y="4375469"/>
            <a:ext cx="752197" cy="804448"/>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8" name="Triangle 37">
            <a:extLst>
              <a:ext uri="{FF2B5EF4-FFF2-40B4-BE49-F238E27FC236}">
                <a16:creationId xmlns:a16="http://schemas.microsoft.com/office/drawing/2014/main" id="{2F655FBF-7EB1-0548-B0A6-E50E88CFEF43}"/>
              </a:ext>
            </a:extLst>
          </p:cNvPr>
          <p:cNvSpPr/>
          <p:nvPr/>
        </p:nvSpPr>
        <p:spPr>
          <a:xfrm rot="5400000">
            <a:off x="3024355" y="2998508"/>
            <a:ext cx="552332" cy="48244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9" name="Straight Arrow Connector 38">
            <a:extLst>
              <a:ext uri="{FF2B5EF4-FFF2-40B4-BE49-F238E27FC236}">
                <a16:creationId xmlns:a16="http://schemas.microsoft.com/office/drawing/2014/main" id="{468CC7B2-7207-B647-A446-644E5F98B2A8}"/>
              </a:ext>
            </a:extLst>
          </p:cNvPr>
          <p:cNvCxnSpPr>
            <a:cxnSpLocks/>
            <a:stCxn id="7" idx="6"/>
            <a:endCxn id="38" idx="3"/>
          </p:cNvCxnSpPr>
          <p:nvPr/>
        </p:nvCxnSpPr>
        <p:spPr>
          <a:xfrm flipV="1">
            <a:off x="1854188" y="3239731"/>
            <a:ext cx="1205110" cy="310397"/>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F4980DA1-F73A-C249-9864-0B4455F28C8E}"/>
              </a:ext>
            </a:extLst>
          </p:cNvPr>
          <p:cNvCxnSpPr>
            <a:cxnSpLocks/>
            <a:stCxn id="18" idx="6"/>
            <a:endCxn id="38" idx="3"/>
          </p:cNvCxnSpPr>
          <p:nvPr/>
        </p:nvCxnSpPr>
        <p:spPr>
          <a:xfrm flipV="1">
            <a:off x="1883877" y="3239731"/>
            <a:ext cx="1175421" cy="1135738"/>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F16C5069-1CB5-9344-A5B4-DFBF1A055500}"/>
                  </a:ext>
                </a:extLst>
              </p:cNvPr>
              <p:cNvSpPr txBox="1"/>
              <p:nvPr/>
            </p:nvSpPr>
            <p:spPr>
              <a:xfrm>
                <a:off x="293872" y="3604363"/>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2</m:t>
                          </m:r>
                        </m:sub>
                      </m:sSub>
                    </m:oMath>
                  </m:oMathPara>
                </a14:m>
                <a:endParaRPr lang="en-US" baseline="-25000" dirty="0"/>
              </a:p>
            </p:txBody>
          </p:sp>
        </mc:Choice>
        <mc:Fallback xmlns="">
          <p:sp>
            <p:nvSpPr>
              <p:cNvPr id="47" name="TextBox 46">
                <a:extLst>
                  <a:ext uri="{FF2B5EF4-FFF2-40B4-BE49-F238E27FC236}">
                    <a16:creationId xmlns:a16="http://schemas.microsoft.com/office/drawing/2014/main" id="{F16C5069-1CB5-9344-A5B4-DFBF1A055500}"/>
                  </a:ext>
                </a:extLst>
              </p:cNvPr>
              <p:cNvSpPr txBox="1">
                <a:spLocks noRot="1" noChangeAspect="1" noMove="1" noResize="1" noEditPoints="1" noAdjustHandles="1" noChangeArrowheads="1" noChangeShapeType="1" noTextEdit="1"/>
              </p:cNvSpPr>
              <p:nvPr/>
            </p:nvSpPr>
            <p:spPr>
              <a:xfrm>
                <a:off x="293872" y="3604363"/>
                <a:ext cx="362600"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154931CF-FA76-CA40-8BB5-FCD8E9E5421C}"/>
                  </a:ext>
                </a:extLst>
              </p:cNvPr>
              <p:cNvSpPr txBox="1"/>
              <p:nvPr/>
            </p:nvSpPr>
            <p:spPr>
              <a:xfrm>
                <a:off x="291894" y="4196154"/>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3</m:t>
                          </m:r>
                        </m:sub>
                      </m:sSub>
                    </m:oMath>
                  </m:oMathPara>
                </a14:m>
                <a:endParaRPr lang="en-US" baseline="-25000" dirty="0"/>
              </a:p>
            </p:txBody>
          </p:sp>
        </mc:Choice>
        <mc:Fallback xmlns="">
          <p:sp>
            <p:nvSpPr>
              <p:cNvPr id="48" name="TextBox 47">
                <a:extLst>
                  <a:ext uri="{FF2B5EF4-FFF2-40B4-BE49-F238E27FC236}">
                    <a16:creationId xmlns:a16="http://schemas.microsoft.com/office/drawing/2014/main" id="{154931CF-FA76-CA40-8BB5-FCD8E9E5421C}"/>
                  </a:ext>
                </a:extLst>
              </p:cNvPr>
              <p:cNvSpPr txBox="1">
                <a:spLocks noRot="1" noChangeAspect="1" noMove="1" noResize="1" noEditPoints="1" noAdjustHandles="1" noChangeArrowheads="1" noChangeShapeType="1" noTextEdit="1"/>
              </p:cNvSpPr>
              <p:nvPr/>
            </p:nvSpPr>
            <p:spPr>
              <a:xfrm>
                <a:off x="291894" y="4196154"/>
                <a:ext cx="362600"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3CE62384-C1FE-5B40-BC4A-C91613586A2D}"/>
                  </a:ext>
                </a:extLst>
              </p:cNvPr>
              <p:cNvSpPr txBox="1"/>
              <p:nvPr/>
            </p:nvSpPr>
            <p:spPr>
              <a:xfrm>
                <a:off x="2253300" y="3081847"/>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11</m:t>
                          </m:r>
                        </m:sub>
                      </m:sSub>
                    </m:oMath>
                  </m:oMathPara>
                </a14:m>
                <a:endParaRPr lang="en-US" baseline="-25000" dirty="0"/>
              </a:p>
            </p:txBody>
          </p:sp>
        </mc:Choice>
        <mc:Fallback xmlns="">
          <p:sp>
            <p:nvSpPr>
              <p:cNvPr id="49" name="TextBox 48">
                <a:extLst>
                  <a:ext uri="{FF2B5EF4-FFF2-40B4-BE49-F238E27FC236}">
                    <a16:creationId xmlns:a16="http://schemas.microsoft.com/office/drawing/2014/main" id="{3CE62384-C1FE-5B40-BC4A-C91613586A2D}"/>
                  </a:ext>
                </a:extLst>
              </p:cNvPr>
              <p:cNvSpPr txBox="1">
                <a:spLocks noRot="1" noChangeAspect="1" noMove="1" noResize="1" noEditPoints="1" noAdjustHandles="1" noChangeArrowheads="1" noChangeShapeType="1" noTextEdit="1"/>
              </p:cNvSpPr>
              <p:nvPr/>
            </p:nvSpPr>
            <p:spPr>
              <a:xfrm>
                <a:off x="2253300" y="3081847"/>
                <a:ext cx="362600" cy="369332"/>
              </a:xfrm>
              <a:prstGeom prst="rect">
                <a:avLst/>
              </a:prstGeom>
              <a:blipFill>
                <a:blip r:embed="rId6"/>
                <a:stretch>
                  <a:fillRect r="-33333"/>
                </a:stretch>
              </a:blipFill>
            </p:spPr>
            <p:txBody>
              <a:bodyPr/>
              <a:lstStyle/>
              <a:p>
                <a:r>
                  <a:rPr lang="en-US">
                    <a:noFill/>
                  </a:rPr>
                  <a:t> </a:t>
                </a:r>
              </a:p>
            </p:txBody>
          </p:sp>
        </mc:Fallback>
      </mc:AlternateContent>
      <p:sp>
        <p:nvSpPr>
          <p:cNvPr id="61" name="Triangle 60">
            <a:extLst>
              <a:ext uri="{FF2B5EF4-FFF2-40B4-BE49-F238E27FC236}">
                <a16:creationId xmlns:a16="http://schemas.microsoft.com/office/drawing/2014/main" id="{E00EB5FE-7A04-2A42-874C-5E7DB1F35CFD}"/>
              </a:ext>
            </a:extLst>
          </p:cNvPr>
          <p:cNvSpPr/>
          <p:nvPr/>
        </p:nvSpPr>
        <p:spPr>
          <a:xfrm rot="5400000">
            <a:off x="3046127" y="3946551"/>
            <a:ext cx="552332" cy="48244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riangle 61">
            <a:extLst>
              <a:ext uri="{FF2B5EF4-FFF2-40B4-BE49-F238E27FC236}">
                <a16:creationId xmlns:a16="http://schemas.microsoft.com/office/drawing/2014/main" id="{B9EE8343-0BB5-1049-99BE-F0E5F0D76702}"/>
              </a:ext>
            </a:extLst>
          </p:cNvPr>
          <p:cNvSpPr/>
          <p:nvPr/>
        </p:nvSpPr>
        <p:spPr>
          <a:xfrm rot="5400000">
            <a:off x="3032272" y="4894598"/>
            <a:ext cx="552332" cy="48244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5" name="Straight Arrow Connector 64">
            <a:extLst>
              <a:ext uri="{FF2B5EF4-FFF2-40B4-BE49-F238E27FC236}">
                <a16:creationId xmlns:a16="http://schemas.microsoft.com/office/drawing/2014/main" id="{068B0D2B-F439-9D4E-8BD4-6CDF0F86034A}"/>
              </a:ext>
            </a:extLst>
          </p:cNvPr>
          <p:cNvCxnSpPr>
            <a:cxnSpLocks/>
            <a:stCxn id="7" idx="6"/>
            <a:endCxn id="61" idx="3"/>
          </p:cNvCxnSpPr>
          <p:nvPr/>
        </p:nvCxnSpPr>
        <p:spPr>
          <a:xfrm>
            <a:off x="1854188" y="3550128"/>
            <a:ext cx="1226882" cy="637646"/>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66CF1BE7-CB8A-E74C-B271-8E1096C2BF8A}"/>
              </a:ext>
            </a:extLst>
          </p:cNvPr>
          <p:cNvCxnSpPr>
            <a:cxnSpLocks/>
            <a:stCxn id="18" idx="6"/>
            <a:endCxn id="61" idx="3"/>
          </p:cNvCxnSpPr>
          <p:nvPr/>
        </p:nvCxnSpPr>
        <p:spPr>
          <a:xfrm flipV="1">
            <a:off x="1883877" y="4187774"/>
            <a:ext cx="1197193" cy="187695"/>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6D452034-A8CB-4D44-8CBA-548F1507A04C}"/>
              </a:ext>
            </a:extLst>
          </p:cNvPr>
          <p:cNvCxnSpPr>
            <a:cxnSpLocks/>
            <a:stCxn id="7" idx="6"/>
            <a:endCxn id="62" idx="3"/>
          </p:cNvCxnSpPr>
          <p:nvPr/>
        </p:nvCxnSpPr>
        <p:spPr>
          <a:xfrm>
            <a:off x="1854188" y="3550128"/>
            <a:ext cx="1213027" cy="1585693"/>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B7BC98E2-5D77-E44A-BDBF-3EC4D2B292E6}"/>
              </a:ext>
            </a:extLst>
          </p:cNvPr>
          <p:cNvCxnSpPr>
            <a:cxnSpLocks/>
            <a:stCxn id="18" idx="6"/>
            <a:endCxn id="62" idx="3"/>
          </p:cNvCxnSpPr>
          <p:nvPr/>
        </p:nvCxnSpPr>
        <p:spPr>
          <a:xfrm>
            <a:off x="1883877" y="4375469"/>
            <a:ext cx="1183338" cy="760352"/>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ED56C9C1-523C-B845-904A-AECE8B0B17B8}"/>
              </a:ext>
            </a:extLst>
          </p:cNvPr>
          <p:cNvSpPr txBox="1"/>
          <p:nvPr/>
        </p:nvSpPr>
        <p:spPr>
          <a:xfrm>
            <a:off x="1493280" y="5005146"/>
            <a:ext cx="378630" cy="369332"/>
          </a:xfrm>
          <a:prstGeom prst="rect">
            <a:avLst/>
          </a:prstGeom>
          <a:noFill/>
        </p:spPr>
        <p:txBody>
          <a:bodyPr wrap="square" rtlCol="0">
            <a:spAutoFit/>
          </a:bodyPr>
          <a:lstStyle/>
          <a:p>
            <a:r>
              <a:rPr lang="en-US" dirty="0"/>
              <a:t>1</a:t>
            </a:r>
            <a:endParaRPr lang="en-US" baseline="-25000" dirty="0"/>
          </a:p>
        </p:txBody>
      </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A13BDE7E-C3B9-DB4F-A716-A89F8AB5BD02}"/>
                  </a:ext>
                </a:extLst>
              </p:cNvPr>
              <p:cNvSpPr txBox="1"/>
              <p:nvPr/>
            </p:nvSpPr>
            <p:spPr>
              <a:xfrm>
                <a:off x="1445778" y="3331226"/>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h</m:t>
                          </m:r>
                        </m:e>
                        <m:sub>
                          <m:r>
                            <a:rPr lang="en-US" b="0" i="1" dirty="0" smtClean="0">
                              <a:latin typeface="Cambria Math" panose="02040503050406030204" pitchFamily="18" charset="0"/>
                            </a:rPr>
                            <m:t>1</m:t>
                          </m:r>
                        </m:sub>
                      </m:sSub>
                    </m:oMath>
                  </m:oMathPara>
                </a14:m>
                <a:endParaRPr lang="en-US" baseline="-25000" dirty="0"/>
              </a:p>
            </p:txBody>
          </p:sp>
        </mc:Choice>
        <mc:Fallback xmlns="">
          <p:sp>
            <p:nvSpPr>
              <p:cNvPr id="79" name="TextBox 78">
                <a:extLst>
                  <a:ext uri="{FF2B5EF4-FFF2-40B4-BE49-F238E27FC236}">
                    <a16:creationId xmlns:a16="http://schemas.microsoft.com/office/drawing/2014/main" id="{A13BDE7E-C3B9-DB4F-A716-A89F8AB5BD02}"/>
                  </a:ext>
                </a:extLst>
              </p:cNvPr>
              <p:cNvSpPr txBox="1">
                <a:spLocks noRot="1" noChangeAspect="1" noMove="1" noResize="1" noEditPoints="1" noAdjustHandles="1" noChangeArrowheads="1" noChangeShapeType="1" noTextEdit="1"/>
              </p:cNvSpPr>
              <p:nvPr/>
            </p:nvSpPr>
            <p:spPr>
              <a:xfrm>
                <a:off x="1445778" y="3331226"/>
                <a:ext cx="362600"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9DB02DF3-1244-E645-8CE8-61C394D12954}"/>
                  </a:ext>
                </a:extLst>
              </p:cNvPr>
              <p:cNvSpPr txBox="1"/>
              <p:nvPr/>
            </p:nvSpPr>
            <p:spPr>
              <a:xfrm>
                <a:off x="1455675" y="4196143"/>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h</m:t>
                          </m:r>
                        </m:e>
                        <m:sub>
                          <m:r>
                            <a:rPr lang="en-US" b="0" i="1" dirty="0" smtClean="0">
                              <a:latin typeface="Cambria Math" panose="02040503050406030204" pitchFamily="18" charset="0"/>
                            </a:rPr>
                            <m:t>2</m:t>
                          </m:r>
                        </m:sub>
                      </m:sSub>
                    </m:oMath>
                  </m:oMathPara>
                </a14:m>
                <a:endParaRPr lang="en-US" baseline="-25000" dirty="0"/>
              </a:p>
            </p:txBody>
          </p:sp>
        </mc:Choice>
        <mc:Fallback xmlns="">
          <p:sp>
            <p:nvSpPr>
              <p:cNvPr id="80" name="TextBox 79">
                <a:extLst>
                  <a:ext uri="{FF2B5EF4-FFF2-40B4-BE49-F238E27FC236}">
                    <a16:creationId xmlns:a16="http://schemas.microsoft.com/office/drawing/2014/main" id="{9DB02DF3-1244-E645-8CE8-61C394D12954}"/>
                  </a:ext>
                </a:extLst>
              </p:cNvPr>
              <p:cNvSpPr txBox="1">
                <a:spLocks noRot="1" noChangeAspect="1" noMove="1" noResize="1" noEditPoints="1" noAdjustHandles="1" noChangeArrowheads="1" noChangeShapeType="1" noTextEdit="1"/>
              </p:cNvSpPr>
              <p:nvPr/>
            </p:nvSpPr>
            <p:spPr>
              <a:xfrm>
                <a:off x="1455675" y="4196143"/>
                <a:ext cx="362600"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33707416-99BD-CD49-9E3A-547414E617EA}"/>
                  </a:ext>
                </a:extLst>
              </p:cNvPr>
              <p:cNvSpPr txBox="1"/>
              <p:nvPr/>
            </p:nvSpPr>
            <p:spPr>
              <a:xfrm>
                <a:off x="2560082" y="3709261"/>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21</m:t>
                          </m:r>
                        </m:sub>
                      </m:sSub>
                    </m:oMath>
                  </m:oMathPara>
                </a14:m>
                <a:endParaRPr lang="en-US" baseline="-25000" dirty="0"/>
              </a:p>
            </p:txBody>
          </p:sp>
        </mc:Choice>
        <mc:Fallback xmlns="">
          <p:sp>
            <p:nvSpPr>
              <p:cNvPr id="81" name="TextBox 80">
                <a:extLst>
                  <a:ext uri="{FF2B5EF4-FFF2-40B4-BE49-F238E27FC236}">
                    <a16:creationId xmlns:a16="http://schemas.microsoft.com/office/drawing/2014/main" id="{33707416-99BD-CD49-9E3A-547414E617EA}"/>
                  </a:ext>
                </a:extLst>
              </p:cNvPr>
              <p:cNvSpPr txBox="1">
                <a:spLocks noRot="1" noChangeAspect="1" noMove="1" noResize="1" noEditPoints="1" noAdjustHandles="1" noChangeArrowheads="1" noChangeShapeType="1" noTextEdit="1"/>
              </p:cNvSpPr>
              <p:nvPr/>
            </p:nvSpPr>
            <p:spPr>
              <a:xfrm>
                <a:off x="2560082" y="3709261"/>
                <a:ext cx="362600" cy="369332"/>
              </a:xfrm>
              <a:prstGeom prst="rect">
                <a:avLst/>
              </a:prstGeom>
              <a:blipFill>
                <a:blip r:embed="rId9"/>
                <a:stretch>
                  <a:fillRect r="-344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82C2ECBE-AAA2-9044-BEBA-4CB3B8F0B2D5}"/>
                  </a:ext>
                </a:extLst>
              </p:cNvPr>
              <p:cNvSpPr txBox="1"/>
              <p:nvPr/>
            </p:nvSpPr>
            <p:spPr>
              <a:xfrm>
                <a:off x="2688731" y="4491055"/>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31</m:t>
                          </m:r>
                        </m:sub>
                      </m:sSub>
                    </m:oMath>
                  </m:oMathPara>
                </a14:m>
                <a:endParaRPr lang="en-US" baseline="-25000" dirty="0"/>
              </a:p>
            </p:txBody>
          </p:sp>
        </mc:Choice>
        <mc:Fallback xmlns="">
          <p:sp>
            <p:nvSpPr>
              <p:cNvPr id="82" name="TextBox 81">
                <a:extLst>
                  <a:ext uri="{FF2B5EF4-FFF2-40B4-BE49-F238E27FC236}">
                    <a16:creationId xmlns:a16="http://schemas.microsoft.com/office/drawing/2014/main" id="{82C2ECBE-AAA2-9044-BEBA-4CB3B8F0B2D5}"/>
                  </a:ext>
                </a:extLst>
              </p:cNvPr>
              <p:cNvSpPr txBox="1">
                <a:spLocks noRot="1" noChangeAspect="1" noMove="1" noResize="1" noEditPoints="1" noAdjustHandles="1" noChangeArrowheads="1" noChangeShapeType="1" noTextEdit="1"/>
              </p:cNvSpPr>
              <p:nvPr/>
            </p:nvSpPr>
            <p:spPr>
              <a:xfrm>
                <a:off x="2688731" y="4491055"/>
                <a:ext cx="362600" cy="369332"/>
              </a:xfrm>
              <a:prstGeom prst="rect">
                <a:avLst/>
              </a:prstGeom>
              <a:blipFill>
                <a:blip r:embed="rId10"/>
                <a:stretch>
                  <a:fillRect r="-37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76884306-9D77-F548-B1D0-521FC6D0F599}"/>
                  </a:ext>
                </a:extLst>
              </p:cNvPr>
              <p:cNvSpPr txBox="1"/>
              <p:nvPr/>
            </p:nvSpPr>
            <p:spPr>
              <a:xfrm>
                <a:off x="2666955" y="3400501"/>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12</m:t>
                          </m:r>
                        </m:sub>
                      </m:sSub>
                    </m:oMath>
                  </m:oMathPara>
                </a14:m>
                <a:endParaRPr lang="en-US" baseline="-25000" dirty="0"/>
              </a:p>
            </p:txBody>
          </p:sp>
        </mc:Choice>
        <mc:Fallback xmlns="">
          <p:sp>
            <p:nvSpPr>
              <p:cNvPr id="83" name="TextBox 82">
                <a:extLst>
                  <a:ext uri="{FF2B5EF4-FFF2-40B4-BE49-F238E27FC236}">
                    <a16:creationId xmlns:a16="http://schemas.microsoft.com/office/drawing/2014/main" id="{76884306-9D77-F548-B1D0-521FC6D0F599}"/>
                  </a:ext>
                </a:extLst>
              </p:cNvPr>
              <p:cNvSpPr txBox="1">
                <a:spLocks noRot="1" noChangeAspect="1" noMove="1" noResize="1" noEditPoints="1" noAdjustHandles="1" noChangeArrowheads="1" noChangeShapeType="1" noTextEdit="1"/>
              </p:cNvSpPr>
              <p:nvPr/>
            </p:nvSpPr>
            <p:spPr>
              <a:xfrm>
                <a:off x="2666955" y="3400501"/>
                <a:ext cx="362600" cy="369332"/>
              </a:xfrm>
              <a:prstGeom prst="rect">
                <a:avLst/>
              </a:prstGeom>
              <a:blipFill>
                <a:blip r:embed="rId11"/>
                <a:stretch>
                  <a:fillRect r="-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CE02D34A-B26E-824D-9116-15EF38AD1708}"/>
                  </a:ext>
                </a:extLst>
              </p:cNvPr>
              <p:cNvSpPr txBox="1"/>
              <p:nvPr/>
            </p:nvSpPr>
            <p:spPr>
              <a:xfrm>
                <a:off x="2593726" y="4122914"/>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22</m:t>
                          </m:r>
                        </m:sub>
                      </m:sSub>
                    </m:oMath>
                  </m:oMathPara>
                </a14:m>
                <a:endParaRPr lang="en-US" baseline="-25000" dirty="0"/>
              </a:p>
            </p:txBody>
          </p:sp>
        </mc:Choice>
        <mc:Fallback xmlns="">
          <p:sp>
            <p:nvSpPr>
              <p:cNvPr id="84" name="TextBox 83">
                <a:extLst>
                  <a:ext uri="{FF2B5EF4-FFF2-40B4-BE49-F238E27FC236}">
                    <a16:creationId xmlns:a16="http://schemas.microsoft.com/office/drawing/2014/main" id="{CE02D34A-B26E-824D-9116-15EF38AD1708}"/>
                  </a:ext>
                </a:extLst>
              </p:cNvPr>
              <p:cNvSpPr txBox="1">
                <a:spLocks noRot="1" noChangeAspect="1" noMove="1" noResize="1" noEditPoints="1" noAdjustHandles="1" noChangeArrowheads="1" noChangeShapeType="1" noTextEdit="1"/>
              </p:cNvSpPr>
              <p:nvPr/>
            </p:nvSpPr>
            <p:spPr>
              <a:xfrm>
                <a:off x="2593726" y="4122914"/>
                <a:ext cx="362600" cy="369332"/>
              </a:xfrm>
              <a:prstGeom prst="rect">
                <a:avLst/>
              </a:prstGeom>
              <a:blipFill>
                <a:blip r:embed="rId12"/>
                <a:stretch>
                  <a:fillRect r="-344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8881E9D6-310F-0344-A0C7-CF6B8F248736}"/>
                  </a:ext>
                </a:extLst>
              </p:cNvPr>
              <p:cNvSpPr txBox="1"/>
              <p:nvPr/>
            </p:nvSpPr>
            <p:spPr>
              <a:xfrm>
                <a:off x="2199861" y="4619697"/>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32</m:t>
                          </m:r>
                        </m:sub>
                      </m:sSub>
                    </m:oMath>
                  </m:oMathPara>
                </a14:m>
                <a:endParaRPr lang="en-US" baseline="-25000" dirty="0"/>
              </a:p>
            </p:txBody>
          </p:sp>
        </mc:Choice>
        <mc:Fallback xmlns="">
          <p:sp>
            <p:nvSpPr>
              <p:cNvPr id="85" name="TextBox 84">
                <a:extLst>
                  <a:ext uri="{FF2B5EF4-FFF2-40B4-BE49-F238E27FC236}">
                    <a16:creationId xmlns:a16="http://schemas.microsoft.com/office/drawing/2014/main" id="{8881E9D6-310F-0344-A0C7-CF6B8F248736}"/>
                  </a:ext>
                </a:extLst>
              </p:cNvPr>
              <p:cNvSpPr txBox="1">
                <a:spLocks noRot="1" noChangeAspect="1" noMove="1" noResize="1" noEditPoints="1" noAdjustHandles="1" noChangeArrowheads="1" noChangeShapeType="1" noTextEdit="1"/>
              </p:cNvSpPr>
              <p:nvPr/>
            </p:nvSpPr>
            <p:spPr>
              <a:xfrm>
                <a:off x="2199861" y="4619697"/>
                <a:ext cx="362600" cy="369332"/>
              </a:xfrm>
              <a:prstGeom prst="rect">
                <a:avLst/>
              </a:prstGeom>
              <a:blipFill>
                <a:blip r:embed="rId13"/>
                <a:stretch>
                  <a:fillRect r="-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BEDEDB25-19A5-4644-B03A-6B42FC17F6C4}"/>
                  </a:ext>
                </a:extLst>
              </p:cNvPr>
              <p:cNvSpPr txBox="1"/>
              <p:nvPr/>
            </p:nvSpPr>
            <p:spPr>
              <a:xfrm>
                <a:off x="3025193" y="3046219"/>
                <a:ext cx="362600" cy="3667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b="1" i="1" dirty="0" smtClean="0">
                              <a:solidFill>
                                <a:schemeClr val="bg1"/>
                              </a:solidFill>
                              <a:latin typeface="Cambria Math" panose="02040503050406030204" pitchFamily="18" charset="0"/>
                            </a:rPr>
                          </m:ctrlPr>
                        </m:sSubSupPr>
                        <m:e>
                          <m:r>
                            <a:rPr lang="en-US" b="1" i="1" dirty="0" smtClean="0">
                              <a:solidFill>
                                <a:schemeClr val="bg1"/>
                              </a:solidFill>
                              <a:latin typeface="Cambria Math" panose="02040503050406030204" pitchFamily="18" charset="0"/>
                            </a:rPr>
                            <m:t>𝒚</m:t>
                          </m:r>
                        </m:e>
                        <m:sub>
                          <m:r>
                            <a:rPr lang="en-US" b="1" i="1" dirty="0" smtClean="0">
                              <a:solidFill>
                                <a:schemeClr val="bg1"/>
                              </a:solidFill>
                              <a:latin typeface="Cambria Math" panose="02040503050406030204" pitchFamily="18" charset="0"/>
                            </a:rPr>
                            <m:t>𝟏</m:t>
                          </m:r>
                        </m:sub>
                        <m:sup>
                          <m:r>
                            <a:rPr lang="en-US" b="1" i="1" dirty="0" smtClean="0">
                              <a:solidFill>
                                <a:schemeClr val="bg1"/>
                              </a:solidFill>
                              <a:latin typeface="Cambria Math" panose="02040503050406030204" pitchFamily="18" charset="0"/>
                            </a:rPr>
                            <m:t>∗</m:t>
                          </m:r>
                        </m:sup>
                      </m:sSubSup>
                    </m:oMath>
                  </m:oMathPara>
                </a14:m>
                <a:endParaRPr lang="en-US" b="1" baseline="-25000" dirty="0">
                  <a:solidFill>
                    <a:schemeClr val="bg1"/>
                  </a:solidFill>
                </a:endParaRPr>
              </a:p>
            </p:txBody>
          </p:sp>
        </mc:Choice>
        <mc:Fallback xmlns="">
          <p:sp>
            <p:nvSpPr>
              <p:cNvPr id="86" name="TextBox 85">
                <a:extLst>
                  <a:ext uri="{FF2B5EF4-FFF2-40B4-BE49-F238E27FC236}">
                    <a16:creationId xmlns:a16="http://schemas.microsoft.com/office/drawing/2014/main" id="{BEDEDB25-19A5-4644-B03A-6B42FC17F6C4}"/>
                  </a:ext>
                </a:extLst>
              </p:cNvPr>
              <p:cNvSpPr txBox="1">
                <a:spLocks noRot="1" noChangeAspect="1" noMove="1" noResize="1" noEditPoints="1" noAdjustHandles="1" noChangeArrowheads="1" noChangeShapeType="1" noTextEdit="1"/>
              </p:cNvSpPr>
              <p:nvPr/>
            </p:nvSpPr>
            <p:spPr>
              <a:xfrm>
                <a:off x="3025193" y="3046219"/>
                <a:ext cx="362600" cy="366703"/>
              </a:xfrm>
              <a:prstGeom prst="rect">
                <a:avLst/>
              </a:prstGeom>
              <a:blipFill>
                <a:blip r:embed="rId14"/>
                <a:stretch>
                  <a:fillRect r="-3333" b="-68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A3712561-571B-AE4A-A640-50C0D25258DB}"/>
                  </a:ext>
                </a:extLst>
              </p:cNvPr>
              <p:cNvSpPr txBox="1"/>
              <p:nvPr/>
            </p:nvSpPr>
            <p:spPr>
              <a:xfrm>
                <a:off x="3023215" y="3994265"/>
                <a:ext cx="362600" cy="3667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b="1" i="1" dirty="0" smtClean="0">
                              <a:solidFill>
                                <a:schemeClr val="bg1"/>
                              </a:solidFill>
                              <a:latin typeface="Cambria Math" panose="02040503050406030204" pitchFamily="18" charset="0"/>
                            </a:rPr>
                          </m:ctrlPr>
                        </m:sSubSupPr>
                        <m:e>
                          <m:r>
                            <a:rPr lang="en-US" b="1" i="1" dirty="0" smtClean="0">
                              <a:solidFill>
                                <a:schemeClr val="bg1"/>
                              </a:solidFill>
                              <a:latin typeface="Cambria Math" panose="02040503050406030204" pitchFamily="18" charset="0"/>
                            </a:rPr>
                            <m:t>𝒚</m:t>
                          </m:r>
                        </m:e>
                        <m:sub>
                          <m:r>
                            <a:rPr lang="en-US" b="1" i="1" dirty="0" smtClean="0">
                              <a:solidFill>
                                <a:schemeClr val="bg1"/>
                              </a:solidFill>
                              <a:latin typeface="Cambria Math" panose="02040503050406030204" pitchFamily="18" charset="0"/>
                            </a:rPr>
                            <m:t>𝟐</m:t>
                          </m:r>
                        </m:sub>
                        <m:sup>
                          <m:r>
                            <a:rPr lang="en-US" b="1" i="1" dirty="0" smtClean="0">
                              <a:solidFill>
                                <a:schemeClr val="bg1"/>
                              </a:solidFill>
                              <a:latin typeface="Cambria Math" panose="02040503050406030204" pitchFamily="18" charset="0"/>
                            </a:rPr>
                            <m:t>∗</m:t>
                          </m:r>
                        </m:sup>
                      </m:sSubSup>
                    </m:oMath>
                  </m:oMathPara>
                </a14:m>
                <a:endParaRPr lang="en-US" b="1" baseline="-25000" dirty="0">
                  <a:solidFill>
                    <a:schemeClr val="bg1"/>
                  </a:solidFill>
                </a:endParaRPr>
              </a:p>
            </p:txBody>
          </p:sp>
        </mc:Choice>
        <mc:Fallback xmlns="">
          <p:sp>
            <p:nvSpPr>
              <p:cNvPr id="87" name="TextBox 86">
                <a:extLst>
                  <a:ext uri="{FF2B5EF4-FFF2-40B4-BE49-F238E27FC236}">
                    <a16:creationId xmlns:a16="http://schemas.microsoft.com/office/drawing/2014/main" id="{A3712561-571B-AE4A-A640-50C0D25258DB}"/>
                  </a:ext>
                </a:extLst>
              </p:cNvPr>
              <p:cNvSpPr txBox="1">
                <a:spLocks noRot="1" noChangeAspect="1" noMove="1" noResize="1" noEditPoints="1" noAdjustHandles="1" noChangeArrowheads="1" noChangeShapeType="1" noTextEdit="1"/>
              </p:cNvSpPr>
              <p:nvPr/>
            </p:nvSpPr>
            <p:spPr>
              <a:xfrm>
                <a:off x="3023215" y="3994265"/>
                <a:ext cx="362600" cy="366703"/>
              </a:xfrm>
              <a:prstGeom prst="rect">
                <a:avLst/>
              </a:prstGeom>
              <a:blipFill>
                <a:blip r:embed="rId15"/>
                <a:stretch>
                  <a:fillRect r="-3333" b="-103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DF8422F8-B1E8-3B44-8B1C-57FBA64AC22C}"/>
                  </a:ext>
                </a:extLst>
              </p:cNvPr>
              <p:cNvSpPr txBox="1"/>
              <p:nvPr/>
            </p:nvSpPr>
            <p:spPr>
              <a:xfrm>
                <a:off x="3009361" y="4930437"/>
                <a:ext cx="362600" cy="3667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b="1" i="1" dirty="0" smtClean="0">
                              <a:solidFill>
                                <a:schemeClr val="bg1"/>
                              </a:solidFill>
                              <a:latin typeface="Cambria Math" panose="02040503050406030204" pitchFamily="18" charset="0"/>
                            </a:rPr>
                          </m:ctrlPr>
                        </m:sSubSupPr>
                        <m:e>
                          <m:r>
                            <a:rPr lang="en-US" b="1" i="1" dirty="0" smtClean="0">
                              <a:solidFill>
                                <a:schemeClr val="bg1"/>
                              </a:solidFill>
                              <a:latin typeface="Cambria Math" panose="02040503050406030204" pitchFamily="18" charset="0"/>
                            </a:rPr>
                            <m:t>𝒚</m:t>
                          </m:r>
                        </m:e>
                        <m:sub>
                          <m:r>
                            <a:rPr lang="en-US" b="1" i="1" dirty="0" smtClean="0">
                              <a:solidFill>
                                <a:schemeClr val="bg1"/>
                              </a:solidFill>
                              <a:latin typeface="Cambria Math" panose="02040503050406030204" pitchFamily="18" charset="0"/>
                            </a:rPr>
                            <m:t>𝟑</m:t>
                          </m:r>
                        </m:sub>
                        <m:sup>
                          <m:r>
                            <a:rPr lang="en-US" b="1" i="1" dirty="0" smtClean="0">
                              <a:solidFill>
                                <a:schemeClr val="bg1"/>
                              </a:solidFill>
                              <a:latin typeface="Cambria Math" panose="02040503050406030204" pitchFamily="18" charset="0"/>
                            </a:rPr>
                            <m:t>∗</m:t>
                          </m:r>
                        </m:sup>
                      </m:sSubSup>
                    </m:oMath>
                  </m:oMathPara>
                </a14:m>
                <a:endParaRPr lang="en-US" b="1" baseline="-25000" dirty="0">
                  <a:solidFill>
                    <a:schemeClr val="bg1"/>
                  </a:solidFill>
                </a:endParaRPr>
              </a:p>
            </p:txBody>
          </p:sp>
        </mc:Choice>
        <mc:Fallback xmlns="">
          <p:sp>
            <p:nvSpPr>
              <p:cNvPr id="88" name="TextBox 87">
                <a:extLst>
                  <a:ext uri="{FF2B5EF4-FFF2-40B4-BE49-F238E27FC236}">
                    <a16:creationId xmlns:a16="http://schemas.microsoft.com/office/drawing/2014/main" id="{DF8422F8-B1E8-3B44-8B1C-57FBA64AC22C}"/>
                  </a:ext>
                </a:extLst>
              </p:cNvPr>
              <p:cNvSpPr txBox="1">
                <a:spLocks noRot="1" noChangeAspect="1" noMove="1" noResize="1" noEditPoints="1" noAdjustHandles="1" noChangeArrowheads="1" noChangeShapeType="1" noTextEdit="1"/>
              </p:cNvSpPr>
              <p:nvPr/>
            </p:nvSpPr>
            <p:spPr>
              <a:xfrm>
                <a:off x="3009361" y="4930437"/>
                <a:ext cx="362600" cy="366703"/>
              </a:xfrm>
              <a:prstGeom prst="rect">
                <a:avLst/>
              </a:prstGeom>
              <a:blipFill>
                <a:blip r:embed="rId16"/>
                <a:stretch>
                  <a:fillRect r="-3333" b="-6667"/>
                </a:stretch>
              </a:blipFill>
            </p:spPr>
            <p:txBody>
              <a:bodyPr/>
              <a:lstStyle/>
              <a:p>
                <a:r>
                  <a:rPr lang="en-US">
                    <a:noFill/>
                  </a:rPr>
                  <a:t> </a:t>
                </a:r>
              </a:p>
            </p:txBody>
          </p:sp>
        </mc:Fallback>
      </mc:AlternateContent>
      <p:cxnSp>
        <p:nvCxnSpPr>
          <p:cNvPr id="89" name="Straight Arrow Connector 88">
            <a:extLst>
              <a:ext uri="{FF2B5EF4-FFF2-40B4-BE49-F238E27FC236}">
                <a16:creationId xmlns:a16="http://schemas.microsoft.com/office/drawing/2014/main" id="{DA0CA8E1-53EA-BD4C-A7C1-917EA7C50AED}"/>
              </a:ext>
            </a:extLst>
          </p:cNvPr>
          <p:cNvCxnSpPr>
            <a:cxnSpLocks/>
            <a:stCxn id="78" idx="3"/>
          </p:cNvCxnSpPr>
          <p:nvPr/>
        </p:nvCxnSpPr>
        <p:spPr>
          <a:xfrm flipV="1">
            <a:off x="1871910" y="4977825"/>
            <a:ext cx="108259" cy="211987"/>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0BE61482-65C9-2F4D-8670-E78329BB5FD8}"/>
              </a:ext>
            </a:extLst>
          </p:cNvPr>
          <p:cNvCxnSpPr>
            <a:cxnSpLocks/>
            <a:stCxn id="78" idx="3"/>
          </p:cNvCxnSpPr>
          <p:nvPr/>
        </p:nvCxnSpPr>
        <p:spPr>
          <a:xfrm flipV="1">
            <a:off x="1871910" y="5135821"/>
            <a:ext cx="327951" cy="53991"/>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pic>
        <p:nvPicPr>
          <p:cNvPr id="96" name="Graphic 95" descr="Cat">
            <a:extLst>
              <a:ext uri="{FF2B5EF4-FFF2-40B4-BE49-F238E27FC236}">
                <a16:creationId xmlns:a16="http://schemas.microsoft.com/office/drawing/2014/main" id="{3F90CE48-9B04-0F41-8193-1FFFA40BF405}"/>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3927510" y="3716089"/>
            <a:ext cx="914400" cy="914400"/>
          </a:xfrm>
          <a:prstGeom prst="rect">
            <a:avLst/>
          </a:prstGeom>
        </p:spPr>
      </p:pic>
      <p:pic>
        <p:nvPicPr>
          <p:cNvPr id="98" name="Graphic 97" descr="Dog">
            <a:extLst>
              <a:ext uri="{FF2B5EF4-FFF2-40B4-BE49-F238E27FC236}">
                <a16:creationId xmlns:a16="http://schemas.microsoft.com/office/drawing/2014/main" id="{A155A0C2-EB20-B342-B6EE-2CBF82B36BB1}"/>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4014403" y="2840474"/>
            <a:ext cx="914400" cy="914400"/>
          </a:xfrm>
          <a:prstGeom prst="rect">
            <a:avLst/>
          </a:prstGeom>
        </p:spPr>
      </p:pic>
      <p:sp>
        <p:nvSpPr>
          <p:cNvPr id="99" name="Rectangle 98">
            <a:extLst>
              <a:ext uri="{FF2B5EF4-FFF2-40B4-BE49-F238E27FC236}">
                <a16:creationId xmlns:a16="http://schemas.microsoft.com/office/drawing/2014/main" id="{F41FDC2B-A60E-D543-A2F6-AE5A4685CD67}"/>
              </a:ext>
            </a:extLst>
          </p:cNvPr>
          <p:cNvSpPr/>
          <p:nvPr/>
        </p:nvSpPr>
        <p:spPr>
          <a:xfrm>
            <a:off x="3300409" y="5691885"/>
            <a:ext cx="2214547" cy="830997"/>
          </a:xfrm>
          <a:prstGeom prst="rect">
            <a:avLst/>
          </a:prstGeom>
        </p:spPr>
        <p:txBody>
          <a:bodyPr wrap="square">
            <a:spAutoFit/>
          </a:bodyPr>
          <a:lstStyle/>
          <a:p>
            <a:pPr algn="ctr"/>
            <a:r>
              <a:rPr lang="en-US" sz="1200" dirty="0"/>
              <a:t>By http://</a:t>
            </a:r>
            <a:r>
              <a:rPr lang="en-US" sz="1200" dirty="0" err="1"/>
              <a:t>www.birdphotos.com</a:t>
            </a:r>
            <a:r>
              <a:rPr lang="en-US" sz="1200" dirty="0"/>
              <a:t> - Own work, CC BY 3.0, https://</a:t>
            </a:r>
            <a:r>
              <a:rPr lang="en-US" sz="1200" dirty="0" err="1"/>
              <a:t>commons.wikimedia.org</a:t>
            </a:r>
            <a:r>
              <a:rPr lang="en-US" sz="1200" dirty="0"/>
              <a:t>/w/</a:t>
            </a:r>
            <a:r>
              <a:rPr lang="en-US" sz="1200" dirty="0" err="1"/>
              <a:t>index.php?curid</a:t>
            </a:r>
            <a:r>
              <a:rPr lang="en-US" sz="1200" dirty="0"/>
              <a:t>=4409510</a:t>
            </a:r>
          </a:p>
        </p:txBody>
      </p:sp>
      <p:pic>
        <p:nvPicPr>
          <p:cNvPr id="1026" name="Picture 2" descr="Striped skunks">
            <a:extLst>
              <a:ext uri="{FF2B5EF4-FFF2-40B4-BE49-F238E27FC236}">
                <a16:creationId xmlns:a16="http://schemas.microsoft.com/office/drawing/2014/main" id="{543E3865-DF35-A048-A004-36482A320C2B}"/>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609433" y="4708177"/>
            <a:ext cx="1503677" cy="909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325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5B606-01A4-C74D-A482-A4B621C828BA}"/>
              </a:ext>
            </a:extLst>
          </p:cNvPr>
          <p:cNvSpPr>
            <a:spLocks noGrp="1"/>
          </p:cNvSpPr>
          <p:nvPr>
            <p:ph type="title"/>
          </p:nvPr>
        </p:nvSpPr>
        <p:spPr/>
        <p:txBody>
          <a:bodyPr/>
          <a:lstStyle/>
          <a:p>
            <a:r>
              <a:rPr lang="en-US" dirty="0"/>
              <a:t>Some sample problems</a:t>
            </a:r>
          </a:p>
        </p:txBody>
      </p:sp>
      <p:sp>
        <p:nvSpPr>
          <p:cNvPr id="3" name="Content Placeholder 2">
            <a:extLst>
              <a:ext uri="{FF2B5EF4-FFF2-40B4-BE49-F238E27FC236}">
                <a16:creationId xmlns:a16="http://schemas.microsoft.com/office/drawing/2014/main" id="{8DA970F1-A92A-3A41-B4C2-B1DDED1EA3F8}"/>
              </a:ext>
            </a:extLst>
          </p:cNvPr>
          <p:cNvSpPr>
            <a:spLocks noGrp="1"/>
          </p:cNvSpPr>
          <p:nvPr>
            <p:ph idx="1"/>
          </p:nvPr>
        </p:nvSpPr>
        <p:spPr/>
        <p:txBody>
          <a:bodyPr>
            <a:normAutofit/>
          </a:bodyPr>
          <a:lstStyle/>
          <a:p>
            <a:r>
              <a:rPr lang="en-US" dirty="0">
                <a:solidFill>
                  <a:schemeClr val="bg1">
                    <a:lumMod val="75000"/>
                  </a:schemeClr>
                </a:solidFill>
              </a:rPr>
              <a:t>DNNs: Practice Final, question 23</a:t>
            </a:r>
          </a:p>
          <a:p>
            <a:r>
              <a:rPr lang="en-US" dirty="0">
                <a:solidFill>
                  <a:schemeClr val="bg1">
                    <a:lumMod val="75000"/>
                  </a:schemeClr>
                </a:solidFill>
              </a:rPr>
              <a:t>Reinforcement learning: Practice Final, question 24</a:t>
            </a:r>
          </a:p>
          <a:p>
            <a:r>
              <a:rPr lang="en-US" dirty="0">
                <a:solidFill>
                  <a:schemeClr val="bg1">
                    <a:lumMod val="75000"/>
                  </a:schemeClr>
                </a:solidFill>
              </a:rPr>
              <a:t>Games: Practice Final, question 25</a:t>
            </a:r>
          </a:p>
          <a:p>
            <a:r>
              <a:rPr lang="en-US" dirty="0"/>
              <a:t>Game theory: Practice Final, question 26</a:t>
            </a:r>
          </a:p>
        </p:txBody>
      </p:sp>
    </p:spTree>
    <p:extLst>
      <p:ext uri="{BB962C8B-B14F-4D97-AF65-F5344CB8AC3E}">
        <p14:creationId xmlns:p14="http://schemas.microsoft.com/office/powerpoint/2010/main" val="39098709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134B7-4B94-3449-AF7B-F7A5307B4E72}"/>
              </a:ext>
            </a:extLst>
          </p:cNvPr>
          <p:cNvSpPr>
            <a:spLocks noGrp="1"/>
          </p:cNvSpPr>
          <p:nvPr>
            <p:ph type="title"/>
          </p:nvPr>
        </p:nvSpPr>
        <p:spPr/>
        <p:txBody>
          <a:bodyPr/>
          <a:lstStyle/>
          <a:p>
            <a:r>
              <a:rPr lang="en-US" dirty="0"/>
              <a:t>Practice exam, question 26</a:t>
            </a:r>
          </a:p>
        </p:txBody>
      </p:sp>
      <p:pic>
        <p:nvPicPr>
          <p:cNvPr id="6" name="Content Placeholder 5" descr="Fortune cookie">
            <a:extLst>
              <a:ext uri="{FF2B5EF4-FFF2-40B4-BE49-F238E27FC236}">
                <a16:creationId xmlns:a16="http://schemas.microsoft.com/office/drawing/2014/main" id="{D1D2A6C8-54AE-0C4F-851B-20D1608A4A9A}"/>
              </a:ext>
            </a:extLst>
          </p:cNvPr>
          <p:cNvPicPr>
            <a:picLocks noGrp="1" noChangeAspect="1"/>
          </p:cNvPicPr>
          <p:nvPr>
            <p:ph sz="half" idx="1"/>
          </p:nvPr>
        </p:nvPicPr>
        <p:blipFill>
          <a:blip r:embed="rId2">
            <a:extLst>
              <a:ext uri="{96DAC541-7B7A-43D3-8B79-37D633B846F1}">
                <asvg:svgBlip xmlns:asvg="http://schemas.microsoft.com/office/drawing/2016/SVG/main" r:embed="rId3"/>
              </a:ext>
            </a:extLst>
          </a:blip>
          <a:stretch>
            <a:fillRect/>
          </a:stretch>
        </p:blipFill>
        <p:spPr>
          <a:xfrm>
            <a:off x="8444709" y="4387062"/>
            <a:ext cx="999332" cy="999332"/>
          </a:xfrm>
        </p:spPr>
      </p:pic>
      <p:pic>
        <p:nvPicPr>
          <p:cNvPr id="7" name="Content Placeholder 5" descr="Fortune cookie">
            <a:extLst>
              <a:ext uri="{FF2B5EF4-FFF2-40B4-BE49-F238E27FC236}">
                <a16:creationId xmlns:a16="http://schemas.microsoft.com/office/drawing/2014/main" id="{C215EDD8-8B4A-6E4A-9266-578DA78D7F2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44041" y="4387062"/>
            <a:ext cx="999332" cy="999332"/>
          </a:xfrm>
          <a:prstGeom prst="rect">
            <a:avLst/>
          </a:prstGeom>
        </p:spPr>
      </p:pic>
      <p:pic>
        <p:nvPicPr>
          <p:cNvPr id="9" name="Graphic 8" descr="Judge">
            <a:extLst>
              <a:ext uri="{FF2B5EF4-FFF2-40B4-BE49-F238E27FC236}">
                <a16:creationId xmlns:a16="http://schemas.microsoft.com/office/drawing/2014/main" id="{65633E2C-DD9F-D140-A0DC-119C11F915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23938" y="2112958"/>
            <a:ext cx="1400974" cy="1400974"/>
          </a:xfrm>
          <a:prstGeom prst="rect">
            <a:avLst/>
          </a:prstGeom>
        </p:spPr>
      </p:pic>
      <p:pic>
        <p:nvPicPr>
          <p:cNvPr id="11" name="Graphic 10" descr="Construction worker">
            <a:extLst>
              <a:ext uri="{FF2B5EF4-FFF2-40B4-BE49-F238E27FC236}">
                <a16:creationId xmlns:a16="http://schemas.microsoft.com/office/drawing/2014/main" id="{3D03FF67-D7FF-5D41-997F-EE60A73D229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742759" y="2112958"/>
            <a:ext cx="1400974" cy="1400974"/>
          </a:xfrm>
          <a:prstGeom prst="rect">
            <a:avLst/>
          </a:prstGeom>
        </p:spPr>
      </p:pic>
      <p:pic>
        <p:nvPicPr>
          <p:cNvPr id="13" name="Graphic 12" descr="DJ">
            <a:extLst>
              <a:ext uri="{FF2B5EF4-FFF2-40B4-BE49-F238E27FC236}">
                <a16:creationId xmlns:a16="http://schemas.microsoft.com/office/drawing/2014/main" id="{CC77952D-8086-C847-ACBE-C583A0B6ECE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028237" y="2188369"/>
            <a:ext cx="1325563" cy="1325563"/>
          </a:xfrm>
          <a:prstGeom prst="rect">
            <a:avLst/>
          </a:prstGeom>
        </p:spPr>
      </p:pic>
      <p:sp>
        <p:nvSpPr>
          <p:cNvPr id="14" name="Content Placeholder 2">
            <a:extLst>
              <a:ext uri="{FF2B5EF4-FFF2-40B4-BE49-F238E27FC236}">
                <a16:creationId xmlns:a16="http://schemas.microsoft.com/office/drawing/2014/main" id="{45362B30-9D6E-1D44-8924-D23D894E0EDD}"/>
              </a:ext>
            </a:extLst>
          </p:cNvPr>
          <p:cNvSpPr txBox="1">
            <a:spLocks/>
          </p:cNvSpPr>
          <p:nvPr/>
        </p:nvSpPr>
        <p:spPr>
          <a:xfrm>
            <a:off x="217480" y="1471617"/>
            <a:ext cx="6269044" cy="44719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dirty="0"/>
              <a:t>(a). Two cookies, three roommates.</a:t>
            </a:r>
          </a:p>
          <a:p>
            <a:pPr marL="0" indent="0">
              <a:lnSpc>
                <a:spcPct val="110000"/>
              </a:lnSpc>
              <a:buNone/>
            </a:pPr>
            <a:r>
              <a:rPr lang="en-US" dirty="0"/>
              <a:t>We decide to use a VCG auction, with proceeds going into a cookie fund.</a:t>
            </a:r>
          </a:p>
          <a:p>
            <a:pPr marL="0" indent="0">
              <a:lnSpc>
                <a:spcPct val="110000"/>
              </a:lnSpc>
              <a:buNone/>
            </a:pPr>
            <a:r>
              <a:rPr lang="en-US" dirty="0"/>
              <a:t>…and the bids are:</a:t>
            </a:r>
          </a:p>
        </p:txBody>
      </p:sp>
      <p:pic>
        <p:nvPicPr>
          <p:cNvPr id="16" name="Graphic 15" descr="Bowl">
            <a:extLst>
              <a:ext uri="{FF2B5EF4-FFF2-40B4-BE49-F238E27FC236}">
                <a16:creationId xmlns:a16="http://schemas.microsoft.com/office/drawing/2014/main" id="{83E3055D-A59B-C944-850E-527ACF8B016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691566" y="5280819"/>
            <a:ext cx="1504950" cy="1504950"/>
          </a:xfrm>
          <a:prstGeom prst="rect">
            <a:avLst/>
          </a:prstGeom>
        </p:spPr>
      </p:pic>
      <p:sp>
        <p:nvSpPr>
          <p:cNvPr id="17" name="Rectangle 16">
            <a:extLst>
              <a:ext uri="{FF2B5EF4-FFF2-40B4-BE49-F238E27FC236}">
                <a16:creationId xmlns:a16="http://schemas.microsoft.com/office/drawing/2014/main" id="{4A162D10-AD9C-1142-BCF9-ADE300730820}"/>
              </a:ext>
            </a:extLst>
          </p:cNvPr>
          <p:cNvSpPr/>
          <p:nvPr/>
        </p:nvSpPr>
        <p:spPr>
          <a:xfrm>
            <a:off x="7829021" y="3358636"/>
            <a:ext cx="550151" cy="523220"/>
          </a:xfrm>
          <a:prstGeom prst="rect">
            <a:avLst/>
          </a:prstGeom>
        </p:spPr>
        <p:txBody>
          <a:bodyPr wrap="none">
            <a:spAutoFit/>
          </a:bodyPr>
          <a:lstStyle/>
          <a:p>
            <a:r>
              <a:rPr lang="en-US" sz="2800" dirty="0"/>
              <a:t>$5</a:t>
            </a:r>
          </a:p>
        </p:txBody>
      </p:sp>
      <p:sp>
        <p:nvSpPr>
          <p:cNvPr id="18" name="Rectangle 17">
            <a:extLst>
              <a:ext uri="{FF2B5EF4-FFF2-40B4-BE49-F238E27FC236}">
                <a16:creationId xmlns:a16="http://schemas.microsoft.com/office/drawing/2014/main" id="{925218AC-5F72-A74F-9103-05A8A1CECB4C}"/>
              </a:ext>
            </a:extLst>
          </p:cNvPr>
          <p:cNvSpPr/>
          <p:nvPr/>
        </p:nvSpPr>
        <p:spPr>
          <a:xfrm>
            <a:off x="9110140" y="3368157"/>
            <a:ext cx="550151" cy="523220"/>
          </a:xfrm>
          <a:prstGeom prst="rect">
            <a:avLst/>
          </a:prstGeom>
        </p:spPr>
        <p:txBody>
          <a:bodyPr wrap="none">
            <a:spAutoFit/>
          </a:bodyPr>
          <a:lstStyle/>
          <a:p>
            <a:r>
              <a:rPr lang="en-US" sz="2800" dirty="0"/>
              <a:t>$3</a:t>
            </a:r>
          </a:p>
        </p:txBody>
      </p:sp>
      <p:sp>
        <p:nvSpPr>
          <p:cNvPr id="19" name="Rectangle 18">
            <a:extLst>
              <a:ext uri="{FF2B5EF4-FFF2-40B4-BE49-F238E27FC236}">
                <a16:creationId xmlns:a16="http://schemas.microsoft.com/office/drawing/2014/main" id="{0FE230AC-9851-AC48-ABB7-5E908366EA25}"/>
              </a:ext>
            </a:extLst>
          </p:cNvPr>
          <p:cNvSpPr/>
          <p:nvPr/>
        </p:nvSpPr>
        <p:spPr>
          <a:xfrm>
            <a:off x="10348395" y="3377680"/>
            <a:ext cx="550151" cy="523220"/>
          </a:xfrm>
          <a:prstGeom prst="rect">
            <a:avLst/>
          </a:prstGeom>
        </p:spPr>
        <p:txBody>
          <a:bodyPr wrap="none">
            <a:spAutoFit/>
          </a:bodyPr>
          <a:lstStyle/>
          <a:p>
            <a:r>
              <a:rPr lang="en-US" sz="2800" dirty="0"/>
              <a:t>$6</a:t>
            </a:r>
          </a:p>
        </p:txBody>
      </p:sp>
      <p:sp>
        <p:nvSpPr>
          <p:cNvPr id="20" name="Rectangle 19">
            <a:extLst>
              <a:ext uri="{FF2B5EF4-FFF2-40B4-BE49-F238E27FC236}">
                <a16:creationId xmlns:a16="http://schemas.microsoft.com/office/drawing/2014/main" id="{ABFC8963-D22F-B746-9F7D-3D8057D2D71A}"/>
              </a:ext>
            </a:extLst>
          </p:cNvPr>
          <p:cNvSpPr/>
          <p:nvPr/>
        </p:nvSpPr>
        <p:spPr>
          <a:xfrm>
            <a:off x="285230" y="5030280"/>
            <a:ext cx="6244158" cy="1384995"/>
          </a:xfrm>
          <a:prstGeom prst="rect">
            <a:avLst/>
          </a:prstGeom>
        </p:spPr>
        <p:txBody>
          <a:bodyPr wrap="square">
            <a:spAutoFit/>
          </a:bodyPr>
          <a:lstStyle/>
          <a:p>
            <a:r>
              <a:rPr lang="en-US" sz="2800" dirty="0"/>
              <a:t>Calculate the net value (value received</a:t>
            </a:r>
          </a:p>
          <a:p>
            <a:r>
              <a:rPr lang="en-US" sz="2800" dirty="0"/>
              <a:t>minus price paid) of each roommate, and of the cookie fund.</a:t>
            </a:r>
          </a:p>
        </p:txBody>
      </p:sp>
    </p:spTree>
    <p:extLst>
      <p:ext uri="{BB962C8B-B14F-4D97-AF65-F5344CB8AC3E}">
        <p14:creationId xmlns:p14="http://schemas.microsoft.com/office/powerpoint/2010/main" val="1083575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134B7-4B94-3449-AF7B-F7A5307B4E72}"/>
              </a:ext>
            </a:extLst>
          </p:cNvPr>
          <p:cNvSpPr>
            <a:spLocks noGrp="1"/>
          </p:cNvSpPr>
          <p:nvPr>
            <p:ph type="title"/>
          </p:nvPr>
        </p:nvSpPr>
        <p:spPr/>
        <p:txBody>
          <a:bodyPr/>
          <a:lstStyle/>
          <a:p>
            <a:r>
              <a:rPr lang="en-US" dirty="0"/>
              <a:t>Practice exam, question 26</a:t>
            </a:r>
          </a:p>
        </p:txBody>
      </p:sp>
      <p:pic>
        <p:nvPicPr>
          <p:cNvPr id="9" name="Graphic 8" descr="Judge">
            <a:extLst>
              <a:ext uri="{FF2B5EF4-FFF2-40B4-BE49-F238E27FC236}">
                <a16:creationId xmlns:a16="http://schemas.microsoft.com/office/drawing/2014/main" id="{65633E2C-DD9F-D140-A0DC-119C11F9152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23938" y="2112958"/>
            <a:ext cx="1400974" cy="1400974"/>
          </a:xfrm>
          <a:prstGeom prst="rect">
            <a:avLst/>
          </a:prstGeom>
        </p:spPr>
      </p:pic>
      <p:pic>
        <p:nvPicPr>
          <p:cNvPr id="11" name="Graphic 10" descr="Construction worker">
            <a:extLst>
              <a:ext uri="{FF2B5EF4-FFF2-40B4-BE49-F238E27FC236}">
                <a16:creationId xmlns:a16="http://schemas.microsoft.com/office/drawing/2014/main" id="{3D03FF67-D7FF-5D41-997F-EE60A73D229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42759" y="2112958"/>
            <a:ext cx="1400974" cy="1400974"/>
          </a:xfrm>
          <a:prstGeom prst="rect">
            <a:avLst/>
          </a:prstGeom>
        </p:spPr>
      </p:pic>
      <p:pic>
        <p:nvPicPr>
          <p:cNvPr id="13" name="Graphic 12" descr="DJ">
            <a:extLst>
              <a:ext uri="{FF2B5EF4-FFF2-40B4-BE49-F238E27FC236}">
                <a16:creationId xmlns:a16="http://schemas.microsoft.com/office/drawing/2014/main" id="{CC77952D-8086-C847-ACBE-C583A0B6ECE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028237" y="2188369"/>
            <a:ext cx="1325563" cy="1325563"/>
          </a:xfrm>
          <a:prstGeom prst="rect">
            <a:avLst/>
          </a:prstGeom>
        </p:spPr>
      </p:pic>
      <p:sp>
        <p:nvSpPr>
          <p:cNvPr id="14" name="Content Placeholder 2">
            <a:extLst>
              <a:ext uri="{FF2B5EF4-FFF2-40B4-BE49-F238E27FC236}">
                <a16:creationId xmlns:a16="http://schemas.microsoft.com/office/drawing/2014/main" id="{45362B30-9D6E-1D44-8924-D23D894E0EDD}"/>
              </a:ext>
            </a:extLst>
          </p:cNvPr>
          <p:cNvSpPr txBox="1">
            <a:spLocks/>
          </p:cNvSpPr>
          <p:nvPr/>
        </p:nvSpPr>
        <p:spPr>
          <a:xfrm>
            <a:off x="217480" y="1471617"/>
            <a:ext cx="6269044" cy="43862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dirty="0"/>
              <a:t>VCG auction:</a:t>
            </a:r>
          </a:p>
          <a:p>
            <a:pPr marL="0" indent="0">
              <a:lnSpc>
                <a:spcPct val="110000"/>
              </a:lnSpc>
              <a:buNone/>
            </a:pPr>
            <a:r>
              <a:rPr lang="en-US" dirty="0"/>
              <a:t>Cookies go to the N highest bidders, i.e., the judge and the DJ.</a:t>
            </a:r>
          </a:p>
          <a:p>
            <a:pPr marL="0" indent="0">
              <a:lnSpc>
                <a:spcPct val="110000"/>
              </a:lnSpc>
              <a:buNone/>
            </a:pPr>
            <a:r>
              <a:rPr lang="en-US" dirty="0"/>
              <a:t>They each pay b(N+1), i.e., $3.</a:t>
            </a:r>
          </a:p>
          <a:p>
            <a:pPr marL="0" indent="0">
              <a:lnSpc>
                <a:spcPct val="110000"/>
              </a:lnSpc>
              <a:buNone/>
            </a:pPr>
            <a:r>
              <a:rPr lang="en-US" dirty="0"/>
              <a:t>Because they each pay b(N+1), it’s a dominant strategy to bid what the cookie is really worth to each of them, so we can assume that’s what they’ve done.</a:t>
            </a:r>
          </a:p>
          <a:p>
            <a:pPr marL="0" indent="0">
              <a:lnSpc>
                <a:spcPct val="110000"/>
              </a:lnSpc>
              <a:buNone/>
            </a:pPr>
            <a:endParaRPr lang="en-US" dirty="0"/>
          </a:p>
        </p:txBody>
      </p:sp>
      <p:pic>
        <p:nvPicPr>
          <p:cNvPr id="16" name="Graphic 15" descr="Bowl">
            <a:extLst>
              <a:ext uri="{FF2B5EF4-FFF2-40B4-BE49-F238E27FC236}">
                <a16:creationId xmlns:a16="http://schemas.microsoft.com/office/drawing/2014/main" id="{83E3055D-A59B-C944-850E-527ACF8B016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691566" y="5280819"/>
            <a:ext cx="1504950" cy="1504950"/>
          </a:xfrm>
          <a:prstGeom prst="rect">
            <a:avLst/>
          </a:prstGeom>
        </p:spPr>
      </p:pic>
      <p:sp>
        <p:nvSpPr>
          <p:cNvPr id="17" name="Rectangle 16">
            <a:extLst>
              <a:ext uri="{FF2B5EF4-FFF2-40B4-BE49-F238E27FC236}">
                <a16:creationId xmlns:a16="http://schemas.microsoft.com/office/drawing/2014/main" id="{4A162D10-AD9C-1142-BCF9-ADE300730820}"/>
              </a:ext>
            </a:extLst>
          </p:cNvPr>
          <p:cNvSpPr/>
          <p:nvPr/>
        </p:nvSpPr>
        <p:spPr>
          <a:xfrm>
            <a:off x="7257517" y="3358636"/>
            <a:ext cx="1640193" cy="523220"/>
          </a:xfrm>
          <a:prstGeom prst="rect">
            <a:avLst/>
          </a:prstGeom>
        </p:spPr>
        <p:txBody>
          <a:bodyPr wrap="none">
            <a:spAutoFit/>
          </a:bodyPr>
          <a:lstStyle/>
          <a:p>
            <a:r>
              <a:rPr lang="en-US" sz="2800" dirty="0"/>
              <a:t>$5=$3+$2</a:t>
            </a:r>
          </a:p>
        </p:txBody>
      </p:sp>
      <p:sp>
        <p:nvSpPr>
          <p:cNvPr id="18" name="Rectangle 17">
            <a:extLst>
              <a:ext uri="{FF2B5EF4-FFF2-40B4-BE49-F238E27FC236}">
                <a16:creationId xmlns:a16="http://schemas.microsoft.com/office/drawing/2014/main" id="{925218AC-5F72-A74F-9103-05A8A1CECB4C}"/>
              </a:ext>
            </a:extLst>
          </p:cNvPr>
          <p:cNvSpPr/>
          <p:nvPr/>
        </p:nvSpPr>
        <p:spPr>
          <a:xfrm>
            <a:off x="9110140" y="3368157"/>
            <a:ext cx="550151" cy="523220"/>
          </a:xfrm>
          <a:prstGeom prst="rect">
            <a:avLst/>
          </a:prstGeom>
        </p:spPr>
        <p:txBody>
          <a:bodyPr wrap="none">
            <a:spAutoFit/>
          </a:bodyPr>
          <a:lstStyle/>
          <a:p>
            <a:r>
              <a:rPr lang="en-US" sz="2800" dirty="0"/>
              <a:t>$3</a:t>
            </a:r>
          </a:p>
        </p:txBody>
      </p:sp>
      <p:sp>
        <p:nvSpPr>
          <p:cNvPr id="19" name="Rectangle 18">
            <a:extLst>
              <a:ext uri="{FF2B5EF4-FFF2-40B4-BE49-F238E27FC236}">
                <a16:creationId xmlns:a16="http://schemas.microsoft.com/office/drawing/2014/main" id="{0FE230AC-9851-AC48-ABB7-5E908366EA25}"/>
              </a:ext>
            </a:extLst>
          </p:cNvPr>
          <p:cNvSpPr/>
          <p:nvPr/>
        </p:nvSpPr>
        <p:spPr>
          <a:xfrm>
            <a:off x="9948339" y="3363392"/>
            <a:ext cx="1640193" cy="523220"/>
          </a:xfrm>
          <a:prstGeom prst="rect">
            <a:avLst/>
          </a:prstGeom>
        </p:spPr>
        <p:txBody>
          <a:bodyPr wrap="none">
            <a:spAutoFit/>
          </a:bodyPr>
          <a:lstStyle/>
          <a:p>
            <a:r>
              <a:rPr lang="en-US" sz="2800" dirty="0"/>
              <a:t>$6=$3+$3</a:t>
            </a:r>
          </a:p>
        </p:txBody>
      </p:sp>
      <p:pic>
        <p:nvPicPr>
          <p:cNvPr id="6" name="Content Placeholder 5" descr="Fortune cookie">
            <a:extLst>
              <a:ext uri="{FF2B5EF4-FFF2-40B4-BE49-F238E27FC236}">
                <a16:creationId xmlns:a16="http://schemas.microsoft.com/office/drawing/2014/main" id="{D1D2A6C8-54AE-0C4F-851B-20D1608A4A9A}"/>
              </a:ext>
            </a:extLst>
          </p:cNvPr>
          <p:cNvPicPr>
            <a:picLocks noGrp="1" noChangeAspect="1"/>
          </p:cNvPicPr>
          <p:nvPr>
            <p:ph sz="half" idx="1"/>
          </p:nvPr>
        </p:nvPicPr>
        <p:blipFill>
          <a:blip r:embed="rId10">
            <a:extLst>
              <a:ext uri="{96DAC541-7B7A-43D3-8B79-37D633B846F1}">
                <asvg:svgBlip xmlns:asvg="http://schemas.microsoft.com/office/drawing/2016/SVG/main" r:embed="rId11"/>
              </a:ext>
            </a:extLst>
          </a:blip>
          <a:stretch>
            <a:fillRect/>
          </a:stretch>
        </p:blipFill>
        <p:spPr>
          <a:xfrm>
            <a:off x="8444709" y="4387062"/>
            <a:ext cx="999332" cy="999332"/>
          </a:xfrm>
        </p:spPr>
      </p:pic>
      <p:pic>
        <p:nvPicPr>
          <p:cNvPr id="7" name="Content Placeholder 5" descr="Fortune cookie">
            <a:extLst>
              <a:ext uri="{FF2B5EF4-FFF2-40B4-BE49-F238E27FC236}">
                <a16:creationId xmlns:a16="http://schemas.microsoft.com/office/drawing/2014/main" id="{C215EDD8-8B4A-6E4A-9266-578DA78D7F2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444041" y="4387062"/>
            <a:ext cx="999332" cy="999332"/>
          </a:xfrm>
          <a:prstGeom prst="rect">
            <a:avLst/>
          </a:prstGeom>
        </p:spPr>
      </p:pic>
    </p:spTree>
    <p:extLst>
      <p:ext uri="{BB962C8B-B14F-4D97-AF65-F5344CB8AC3E}">
        <p14:creationId xmlns:p14="http://schemas.microsoft.com/office/powerpoint/2010/main" val="1898811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3.75E-6 0 L -0.06836 -0.27685 " pathEditMode="relative" rAng="0" ptsTypes="AA">
                                      <p:cBhvr>
                                        <p:cTn id="6" dur="2000" fill="hold"/>
                                        <p:tgtEl>
                                          <p:spTgt spid="6"/>
                                        </p:tgtEl>
                                        <p:attrNameLst>
                                          <p:attrName>ppt_x</p:attrName>
                                          <p:attrName>ppt_y</p:attrName>
                                        </p:attrNameLst>
                                      </p:cBhvr>
                                      <p:rCtr x="-3424" y="-13843"/>
                                    </p:animMotion>
                                  </p:childTnLst>
                                </p:cTn>
                              </p:par>
                              <p:par>
                                <p:cTn id="7" presetID="42" presetClass="path" presetSubtype="0" accel="50000" decel="50000" fill="hold" nodeType="withEffect">
                                  <p:stCondLst>
                                    <p:cond delay="0"/>
                                  </p:stCondLst>
                                  <p:childTnLst>
                                    <p:animMotion origin="layout" path="M 5E-6 0 L 0.0629 -0.25417 " pathEditMode="relative" rAng="0" ptsTypes="AA">
                                      <p:cBhvr>
                                        <p:cTn id="8" dur="2000" fill="hold"/>
                                        <p:tgtEl>
                                          <p:spTgt spid="7"/>
                                        </p:tgtEl>
                                        <p:attrNameLst>
                                          <p:attrName>ppt_x</p:attrName>
                                          <p:attrName>ppt_y</p:attrName>
                                        </p:attrNameLst>
                                      </p:cBhvr>
                                      <p:rCtr x="3138" y="-127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descr="DJ">
            <a:extLst>
              <a:ext uri="{FF2B5EF4-FFF2-40B4-BE49-F238E27FC236}">
                <a16:creationId xmlns:a16="http://schemas.microsoft.com/office/drawing/2014/main" id="{CC77952D-8086-C847-ACBE-C583A0B6EC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37" y="2188369"/>
            <a:ext cx="1325563" cy="1325563"/>
          </a:xfrm>
          <a:prstGeom prst="rect">
            <a:avLst/>
          </a:prstGeom>
        </p:spPr>
      </p:pic>
      <p:pic>
        <p:nvPicPr>
          <p:cNvPr id="9" name="Graphic 8" descr="Judge">
            <a:extLst>
              <a:ext uri="{FF2B5EF4-FFF2-40B4-BE49-F238E27FC236}">
                <a16:creationId xmlns:a16="http://schemas.microsoft.com/office/drawing/2014/main" id="{65633E2C-DD9F-D140-A0DC-119C11F915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23938" y="2112958"/>
            <a:ext cx="1400974" cy="1400974"/>
          </a:xfrm>
          <a:prstGeom prst="rect">
            <a:avLst/>
          </a:prstGeom>
        </p:spPr>
      </p:pic>
      <p:sp>
        <p:nvSpPr>
          <p:cNvPr id="2" name="Title 1">
            <a:extLst>
              <a:ext uri="{FF2B5EF4-FFF2-40B4-BE49-F238E27FC236}">
                <a16:creationId xmlns:a16="http://schemas.microsoft.com/office/drawing/2014/main" id="{510134B7-4B94-3449-AF7B-F7A5307B4E72}"/>
              </a:ext>
            </a:extLst>
          </p:cNvPr>
          <p:cNvSpPr>
            <a:spLocks noGrp="1"/>
          </p:cNvSpPr>
          <p:nvPr>
            <p:ph type="title"/>
          </p:nvPr>
        </p:nvSpPr>
        <p:spPr/>
        <p:txBody>
          <a:bodyPr/>
          <a:lstStyle/>
          <a:p>
            <a:r>
              <a:rPr lang="en-US" dirty="0"/>
              <a:t>Practice exam, question 26</a:t>
            </a:r>
          </a:p>
        </p:txBody>
      </p:sp>
      <p:pic>
        <p:nvPicPr>
          <p:cNvPr id="6" name="Content Placeholder 5" descr="Fortune cookie">
            <a:extLst>
              <a:ext uri="{FF2B5EF4-FFF2-40B4-BE49-F238E27FC236}">
                <a16:creationId xmlns:a16="http://schemas.microsoft.com/office/drawing/2014/main" id="{D1D2A6C8-54AE-0C4F-851B-20D1608A4A9A}"/>
              </a:ext>
            </a:extLst>
          </p:cNvPr>
          <p:cNvPicPr>
            <a:picLocks noGrp="1" noChangeAspect="1"/>
          </p:cNvPicPr>
          <p:nvPr>
            <p:ph sz="half" idx="1"/>
          </p:nvPr>
        </p:nvPicPr>
        <p:blipFill>
          <a:blip r:embed="rId6">
            <a:extLst>
              <a:ext uri="{96DAC541-7B7A-43D3-8B79-37D633B846F1}">
                <asvg:svgBlip xmlns:asvg="http://schemas.microsoft.com/office/drawing/2016/SVG/main" r:embed="rId7"/>
              </a:ext>
            </a:extLst>
          </a:blip>
          <a:stretch>
            <a:fillRect/>
          </a:stretch>
        </p:blipFill>
        <p:spPr>
          <a:xfrm>
            <a:off x="7631859" y="2568520"/>
            <a:ext cx="999332" cy="999332"/>
          </a:xfrm>
        </p:spPr>
      </p:pic>
      <p:pic>
        <p:nvPicPr>
          <p:cNvPr id="7" name="Content Placeholder 5" descr="Fortune cookie">
            <a:extLst>
              <a:ext uri="{FF2B5EF4-FFF2-40B4-BE49-F238E27FC236}">
                <a16:creationId xmlns:a16="http://schemas.microsoft.com/office/drawing/2014/main" id="{C215EDD8-8B4A-6E4A-9266-578DA78D7F2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234623" y="2590011"/>
            <a:ext cx="999332" cy="999332"/>
          </a:xfrm>
          <a:prstGeom prst="rect">
            <a:avLst/>
          </a:prstGeom>
        </p:spPr>
      </p:pic>
      <p:pic>
        <p:nvPicPr>
          <p:cNvPr id="11" name="Graphic 10" descr="Construction worker">
            <a:extLst>
              <a:ext uri="{FF2B5EF4-FFF2-40B4-BE49-F238E27FC236}">
                <a16:creationId xmlns:a16="http://schemas.microsoft.com/office/drawing/2014/main" id="{3D03FF67-D7FF-5D41-997F-EE60A73D229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742759" y="2112958"/>
            <a:ext cx="1400974" cy="1400974"/>
          </a:xfrm>
          <a:prstGeom prst="rect">
            <a:avLst/>
          </a:prstGeom>
        </p:spPr>
      </p:pic>
      <p:sp>
        <p:nvSpPr>
          <p:cNvPr id="14" name="Content Placeholder 2">
            <a:extLst>
              <a:ext uri="{FF2B5EF4-FFF2-40B4-BE49-F238E27FC236}">
                <a16:creationId xmlns:a16="http://schemas.microsoft.com/office/drawing/2014/main" id="{45362B30-9D6E-1D44-8924-D23D894E0EDD}"/>
              </a:ext>
            </a:extLst>
          </p:cNvPr>
          <p:cNvSpPr txBox="1">
            <a:spLocks/>
          </p:cNvSpPr>
          <p:nvPr/>
        </p:nvSpPr>
        <p:spPr>
          <a:xfrm>
            <a:off x="217480" y="1471616"/>
            <a:ext cx="6269044" cy="48148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dirty="0"/>
              <a:t>Value to the construction worker: $0, because they didn’t get a cookie, or spend any money.</a:t>
            </a:r>
          </a:p>
          <a:p>
            <a:pPr marL="0" indent="0">
              <a:lnSpc>
                <a:spcPct val="110000"/>
              </a:lnSpc>
              <a:buNone/>
            </a:pPr>
            <a:r>
              <a:rPr lang="en-US" dirty="0"/>
              <a:t>Value to the judge: $5 (value of the cookie) - $3 (price paid) = $2</a:t>
            </a:r>
          </a:p>
          <a:p>
            <a:pPr marL="0" indent="0">
              <a:lnSpc>
                <a:spcPct val="110000"/>
              </a:lnSpc>
              <a:buNone/>
            </a:pPr>
            <a:r>
              <a:rPr lang="en-US" dirty="0"/>
              <a:t>Value to the DJ: $6 (value of the cookie</a:t>
            </a:r>
            <a:r>
              <a:rPr lang="en-US"/>
              <a:t>) - </a:t>
            </a:r>
            <a:r>
              <a:rPr lang="en-US" dirty="0"/>
              <a:t>$3 (price paid) = $3</a:t>
            </a:r>
          </a:p>
          <a:p>
            <a:pPr marL="0" indent="0">
              <a:lnSpc>
                <a:spcPct val="110000"/>
              </a:lnSpc>
              <a:buNone/>
            </a:pPr>
            <a:r>
              <a:rPr lang="en-US" dirty="0"/>
              <a:t>Value to the cookie fund: 2 * $3 = $6</a:t>
            </a:r>
          </a:p>
        </p:txBody>
      </p:sp>
      <p:pic>
        <p:nvPicPr>
          <p:cNvPr id="16" name="Graphic 15" descr="Bowl">
            <a:extLst>
              <a:ext uri="{FF2B5EF4-FFF2-40B4-BE49-F238E27FC236}">
                <a16:creationId xmlns:a16="http://schemas.microsoft.com/office/drawing/2014/main" id="{83E3055D-A59B-C944-850E-527ACF8B016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691566" y="5280819"/>
            <a:ext cx="1504950" cy="1504950"/>
          </a:xfrm>
          <a:prstGeom prst="rect">
            <a:avLst/>
          </a:prstGeom>
        </p:spPr>
      </p:pic>
      <p:sp>
        <p:nvSpPr>
          <p:cNvPr id="18" name="Rectangle 17">
            <a:extLst>
              <a:ext uri="{FF2B5EF4-FFF2-40B4-BE49-F238E27FC236}">
                <a16:creationId xmlns:a16="http://schemas.microsoft.com/office/drawing/2014/main" id="{925218AC-5F72-A74F-9103-05A8A1CECB4C}"/>
              </a:ext>
            </a:extLst>
          </p:cNvPr>
          <p:cNvSpPr/>
          <p:nvPr/>
        </p:nvSpPr>
        <p:spPr>
          <a:xfrm>
            <a:off x="9110140" y="3368157"/>
            <a:ext cx="550151" cy="523220"/>
          </a:xfrm>
          <a:prstGeom prst="rect">
            <a:avLst/>
          </a:prstGeom>
        </p:spPr>
        <p:txBody>
          <a:bodyPr wrap="none">
            <a:spAutoFit/>
          </a:bodyPr>
          <a:lstStyle/>
          <a:p>
            <a:r>
              <a:rPr lang="en-US" sz="2800" dirty="0"/>
              <a:t>$0</a:t>
            </a:r>
          </a:p>
        </p:txBody>
      </p:sp>
      <p:sp>
        <p:nvSpPr>
          <p:cNvPr id="15" name="Rectangle 14">
            <a:extLst>
              <a:ext uri="{FF2B5EF4-FFF2-40B4-BE49-F238E27FC236}">
                <a16:creationId xmlns:a16="http://schemas.microsoft.com/office/drawing/2014/main" id="{91C075A2-A1DF-7543-85A7-98AD7CCA1771}"/>
              </a:ext>
            </a:extLst>
          </p:cNvPr>
          <p:cNvSpPr/>
          <p:nvPr/>
        </p:nvSpPr>
        <p:spPr>
          <a:xfrm>
            <a:off x="7576608" y="3306242"/>
            <a:ext cx="550151" cy="523220"/>
          </a:xfrm>
          <a:prstGeom prst="rect">
            <a:avLst/>
          </a:prstGeom>
        </p:spPr>
        <p:txBody>
          <a:bodyPr wrap="none">
            <a:spAutoFit/>
          </a:bodyPr>
          <a:lstStyle/>
          <a:p>
            <a:r>
              <a:rPr lang="en-US" sz="2800" dirty="0"/>
              <a:t>$3</a:t>
            </a:r>
          </a:p>
        </p:txBody>
      </p:sp>
      <p:sp>
        <p:nvSpPr>
          <p:cNvPr id="20" name="Rectangle 19">
            <a:extLst>
              <a:ext uri="{FF2B5EF4-FFF2-40B4-BE49-F238E27FC236}">
                <a16:creationId xmlns:a16="http://schemas.microsoft.com/office/drawing/2014/main" id="{C840D906-7CE1-5540-A445-C783B844FEAE}"/>
              </a:ext>
            </a:extLst>
          </p:cNvPr>
          <p:cNvSpPr/>
          <p:nvPr/>
        </p:nvSpPr>
        <p:spPr>
          <a:xfrm>
            <a:off x="8043338" y="3315763"/>
            <a:ext cx="550151" cy="523220"/>
          </a:xfrm>
          <a:prstGeom prst="rect">
            <a:avLst/>
          </a:prstGeom>
        </p:spPr>
        <p:txBody>
          <a:bodyPr wrap="none">
            <a:spAutoFit/>
          </a:bodyPr>
          <a:lstStyle/>
          <a:p>
            <a:r>
              <a:rPr lang="en-US" sz="2800" dirty="0"/>
              <a:t>$2</a:t>
            </a:r>
          </a:p>
        </p:txBody>
      </p:sp>
      <p:sp>
        <p:nvSpPr>
          <p:cNvPr id="21" name="Rectangle 20">
            <a:extLst>
              <a:ext uri="{FF2B5EF4-FFF2-40B4-BE49-F238E27FC236}">
                <a16:creationId xmlns:a16="http://schemas.microsoft.com/office/drawing/2014/main" id="{6A504FE1-2663-0346-B73D-E4F6E9B6686A}"/>
              </a:ext>
            </a:extLst>
          </p:cNvPr>
          <p:cNvSpPr/>
          <p:nvPr/>
        </p:nvSpPr>
        <p:spPr>
          <a:xfrm>
            <a:off x="10172176" y="3330053"/>
            <a:ext cx="550151" cy="523220"/>
          </a:xfrm>
          <a:prstGeom prst="rect">
            <a:avLst/>
          </a:prstGeom>
        </p:spPr>
        <p:txBody>
          <a:bodyPr wrap="none">
            <a:spAutoFit/>
          </a:bodyPr>
          <a:lstStyle/>
          <a:p>
            <a:r>
              <a:rPr lang="en-US" sz="2800" dirty="0"/>
              <a:t>$3</a:t>
            </a:r>
          </a:p>
        </p:txBody>
      </p:sp>
      <p:sp>
        <p:nvSpPr>
          <p:cNvPr id="22" name="Rectangle 21">
            <a:extLst>
              <a:ext uri="{FF2B5EF4-FFF2-40B4-BE49-F238E27FC236}">
                <a16:creationId xmlns:a16="http://schemas.microsoft.com/office/drawing/2014/main" id="{49AA054E-D5C2-D549-A5C3-A73CB2B06D68}"/>
              </a:ext>
            </a:extLst>
          </p:cNvPr>
          <p:cNvSpPr/>
          <p:nvPr/>
        </p:nvSpPr>
        <p:spPr>
          <a:xfrm>
            <a:off x="10638906" y="3339574"/>
            <a:ext cx="550151" cy="523220"/>
          </a:xfrm>
          <a:prstGeom prst="rect">
            <a:avLst/>
          </a:prstGeom>
        </p:spPr>
        <p:txBody>
          <a:bodyPr wrap="none">
            <a:spAutoFit/>
          </a:bodyPr>
          <a:lstStyle/>
          <a:p>
            <a:r>
              <a:rPr lang="en-US" sz="2800" dirty="0"/>
              <a:t>$3</a:t>
            </a:r>
          </a:p>
        </p:txBody>
      </p:sp>
    </p:spTree>
    <p:extLst>
      <p:ext uri="{BB962C8B-B14F-4D97-AF65-F5344CB8AC3E}">
        <p14:creationId xmlns:p14="http://schemas.microsoft.com/office/powerpoint/2010/main" val="73645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16667E-7 1.11111E-6 L 0.20326 0.36528 " pathEditMode="relative" rAng="0" ptsTypes="AA">
                                      <p:cBhvr>
                                        <p:cTn id="6" dur="2000" fill="hold"/>
                                        <p:tgtEl>
                                          <p:spTgt spid="15"/>
                                        </p:tgtEl>
                                        <p:attrNameLst>
                                          <p:attrName>ppt_x</p:attrName>
                                          <p:attrName>ppt_y</p:attrName>
                                        </p:attrNameLst>
                                      </p:cBhvr>
                                      <p:rCtr x="10156" y="18264"/>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1.04167E-6 -1.11111E-6 L 0.04518 0.35972 " pathEditMode="relative" rAng="0" ptsTypes="AA">
                                      <p:cBhvr>
                                        <p:cTn id="10" dur="2000" fill="hold"/>
                                        <p:tgtEl>
                                          <p:spTgt spid="21"/>
                                        </p:tgtEl>
                                        <p:attrNameLst>
                                          <p:attrName>ppt_x</p:attrName>
                                          <p:attrName>ppt_y</p:attrName>
                                        </p:attrNameLst>
                                      </p:cBhvr>
                                      <p:rCtr x="2253" y="179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134B7-4B94-3449-AF7B-F7A5307B4E72}"/>
              </a:ext>
            </a:extLst>
          </p:cNvPr>
          <p:cNvSpPr>
            <a:spLocks noGrp="1"/>
          </p:cNvSpPr>
          <p:nvPr>
            <p:ph type="title"/>
          </p:nvPr>
        </p:nvSpPr>
        <p:spPr/>
        <p:txBody>
          <a:bodyPr/>
          <a:lstStyle/>
          <a:p>
            <a:r>
              <a:rPr lang="en-US" dirty="0"/>
              <a:t>Practice exam, question 26</a:t>
            </a:r>
          </a:p>
        </p:txBody>
      </p:sp>
      <p:pic>
        <p:nvPicPr>
          <p:cNvPr id="6" name="Content Placeholder 5" descr="Fortune cookie">
            <a:extLst>
              <a:ext uri="{FF2B5EF4-FFF2-40B4-BE49-F238E27FC236}">
                <a16:creationId xmlns:a16="http://schemas.microsoft.com/office/drawing/2014/main" id="{D1D2A6C8-54AE-0C4F-851B-20D1608A4A9A}"/>
              </a:ext>
            </a:extLst>
          </p:cNvPr>
          <p:cNvPicPr>
            <a:picLocks noGrp="1" noChangeAspect="1"/>
          </p:cNvPicPr>
          <p:nvPr>
            <p:ph sz="half" idx="1"/>
          </p:nvPr>
        </p:nvPicPr>
        <p:blipFill>
          <a:blip r:embed="rId2">
            <a:extLst>
              <a:ext uri="{96DAC541-7B7A-43D3-8B79-37D633B846F1}">
                <asvg:svgBlip xmlns:asvg="http://schemas.microsoft.com/office/drawing/2016/SVG/main" r:embed="rId3"/>
              </a:ext>
            </a:extLst>
          </a:blip>
          <a:stretch>
            <a:fillRect/>
          </a:stretch>
        </p:blipFill>
        <p:spPr>
          <a:xfrm>
            <a:off x="9044790" y="4387062"/>
            <a:ext cx="999332" cy="999332"/>
          </a:xfrm>
        </p:spPr>
      </p:pic>
      <p:pic>
        <p:nvPicPr>
          <p:cNvPr id="7" name="Content Placeholder 5" descr="Fortune cookie">
            <a:extLst>
              <a:ext uri="{FF2B5EF4-FFF2-40B4-BE49-F238E27FC236}">
                <a16:creationId xmlns:a16="http://schemas.microsoft.com/office/drawing/2014/main" id="{C215EDD8-8B4A-6E4A-9266-578DA78D7F2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44122" y="4387062"/>
            <a:ext cx="999332" cy="999332"/>
          </a:xfrm>
          <a:prstGeom prst="rect">
            <a:avLst/>
          </a:prstGeom>
        </p:spPr>
      </p:pic>
      <p:pic>
        <p:nvPicPr>
          <p:cNvPr id="9" name="Graphic 8" descr="Judge">
            <a:extLst>
              <a:ext uri="{FF2B5EF4-FFF2-40B4-BE49-F238E27FC236}">
                <a16:creationId xmlns:a16="http://schemas.microsoft.com/office/drawing/2014/main" id="{65633E2C-DD9F-D140-A0DC-119C11F915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24018" y="2112958"/>
            <a:ext cx="1400974" cy="1400974"/>
          </a:xfrm>
          <a:prstGeom prst="rect">
            <a:avLst/>
          </a:prstGeom>
        </p:spPr>
      </p:pic>
      <p:pic>
        <p:nvPicPr>
          <p:cNvPr id="11" name="Graphic 10" descr="Construction worker">
            <a:extLst>
              <a:ext uri="{FF2B5EF4-FFF2-40B4-BE49-F238E27FC236}">
                <a16:creationId xmlns:a16="http://schemas.microsoft.com/office/drawing/2014/main" id="{3D03FF67-D7FF-5D41-997F-EE60A73D229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42839" y="2112958"/>
            <a:ext cx="1400974" cy="1400974"/>
          </a:xfrm>
          <a:prstGeom prst="rect">
            <a:avLst/>
          </a:prstGeom>
        </p:spPr>
      </p:pic>
      <p:sp>
        <p:nvSpPr>
          <p:cNvPr id="14" name="Content Placeholder 2">
            <a:extLst>
              <a:ext uri="{FF2B5EF4-FFF2-40B4-BE49-F238E27FC236}">
                <a16:creationId xmlns:a16="http://schemas.microsoft.com/office/drawing/2014/main" id="{45362B30-9D6E-1D44-8924-D23D894E0EDD}"/>
              </a:ext>
            </a:extLst>
          </p:cNvPr>
          <p:cNvSpPr txBox="1">
            <a:spLocks/>
          </p:cNvSpPr>
          <p:nvPr/>
        </p:nvSpPr>
        <p:spPr>
          <a:xfrm>
            <a:off x="217480" y="1471617"/>
            <a:ext cx="6269044" cy="4471983"/>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dirty="0"/>
              <a:t>(b). Three cookies, two roommates.</a:t>
            </a:r>
          </a:p>
          <a:p>
            <a:pPr marL="0" indent="0">
              <a:lnSpc>
                <a:spcPct val="110000"/>
              </a:lnSpc>
              <a:buNone/>
            </a:pPr>
            <a:r>
              <a:rPr lang="en-US" dirty="0"/>
              <a:t>One cookie is deluxe, worth $10.</a:t>
            </a:r>
          </a:p>
          <a:p>
            <a:pPr marL="0" indent="0">
              <a:lnSpc>
                <a:spcPct val="110000"/>
              </a:lnSpc>
              <a:buNone/>
            </a:pPr>
            <a:r>
              <a:rPr lang="en-US" dirty="0"/>
              <a:t>The other two are regular, worth $1 each.</a:t>
            </a:r>
          </a:p>
          <a:p>
            <a:pPr marL="0" indent="0">
              <a:lnSpc>
                <a:spcPct val="110000"/>
              </a:lnSpc>
              <a:buNone/>
            </a:pPr>
            <a:r>
              <a:rPr lang="en-US" dirty="0"/>
              <a:t>Possible outcomes:</a:t>
            </a:r>
          </a:p>
          <a:p>
            <a:pPr marL="514350" indent="-514350">
              <a:lnSpc>
                <a:spcPct val="110000"/>
              </a:lnSpc>
              <a:buFont typeface="+mj-lt"/>
              <a:buAutoNum type="arabicPeriod"/>
            </a:pPr>
            <a:r>
              <a:rPr lang="en-US" dirty="0"/>
              <a:t>A chooses deluxe ($10), B chooses regular, then B gets the third ($2), or vice versa.</a:t>
            </a:r>
          </a:p>
          <a:p>
            <a:pPr marL="514350" indent="-514350">
              <a:lnSpc>
                <a:spcPct val="110000"/>
              </a:lnSpc>
              <a:buFont typeface="+mj-lt"/>
              <a:buAutoNum type="arabicPeriod"/>
            </a:pPr>
            <a:r>
              <a:rPr lang="en-US" dirty="0"/>
              <a:t>A and B each choose a regular, then they split the deluxe ($6 each).</a:t>
            </a:r>
          </a:p>
          <a:p>
            <a:pPr marL="514350" indent="-514350">
              <a:lnSpc>
                <a:spcPct val="110000"/>
              </a:lnSpc>
              <a:buFont typeface="+mj-lt"/>
              <a:buAutoNum type="arabicPeriod"/>
            </a:pPr>
            <a:r>
              <a:rPr lang="en-US" dirty="0"/>
              <a:t>A and B each choose deluxe, then they fight, and the dog eats all of the cookies ($0).</a:t>
            </a:r>
          </a:p>
          <a:p>
            <a:pPr marL="514350" indent="-514350">
              <a:lnSpc>
                <a:spcPct val="110000"/>
              </a:lnSpc>
              <a:buFont typeface="+mj-lt"/>
              <a:buAutoNum type="arabicPeriod"/>
            </a:pPr>
            <a:endParaRPr lang="en-US" dirty="0"/>
          </a:p>
        </p:txBody>
      </p:sp>
      <p:pic>
        <p:nvPicPr>
          <p:cNvPr id="15" name="Content Placeholder 5" descr="Fortune cookie">
            <a:extLst>
              <a:ext uri="{FF2B5EF4-FFF2-40B4-BE49-F238E27FC236}">
                <a16:creationId xmlns:a16="http://schemas.microsoft.com/office/drawing/2014/main" id="{3323E9FC-62EE-4A41-B7CB-22029FF7C9D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882737" y="4382299"/>
            <a:ext cx="999332" cy="999332"/>
          </a:xfrm>
          <a:prstGeom prst="rect">
            <a:avLst/>
          </a:prstGeom>
        </p:spPr>
      </p:pic>
    </p:spTree>
    <p:extLst>
      <p:ext uri="{BB962C8B-B14F-4D97-AF65-F5344CB8AC3E}">
        <p14:creationId xmlns:p14="http://schemas.microsoft.com/office/powerpoint/2010/main" val="20656476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134B7-4B94-3449-AF7B-F7A5307B4E72}"/>
              </a:ext>
            </a:extLst>
          </p:cNvPr>
          <p:cNvSpPr>
            <a:spLocks noGrp="1"/>
          </p:cNvSpPr>
          <p:nvPr>
            <p:ph type="title"/>
          </p:nvPr>
        </p:nvSpPr>
        <p:spPr/>
        <p:txBody>
          <a:bodyPr/>
          <a:lstStyle/>
          <a:p>
            <a:r>
              <a:rPr lang="en-US" dirty="0"/>
              <a:t>Practice exam, question 26</a:t>
            </a:r>
          </a:p>
        </p:txBody>
      </p:sp>
      <p:pic>
        <p:nvPicPr>
          <p:cNvPr id="9" name="Graphic 8" descr="Judge">
            <a:extLst>
              <a:ext uri="{FF2B5EF4-FFF2-40B4-BE49-F238E27FC236}">
                <a16:creationId xmlns:a16="http://schemas.microsoft.com/office/drawing/2014/main" id="{65633E2C-DD9F-D140-A0DC-119C11F9152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1630" y="4184658"/>
            <a:ext cx="1400974" cy="1400974"/>
          </a:xfrm>
          <a:prstGeom prst="rect">
            <a:avLst/>
          </a:prstGeom>
        </p:spPr>
      </p:pic>
      <p:pic>
        <p:nvPicPr>
          <p:cNvPr id="11" name="Graphic 10" descr="Construction worker">
            <a:extLst>
              <a:ext uri="{FF2B5EF4-FFF2-40B4-BE49-F238E27FC236}">
                <a16:creationId xmlns:a16="http://schemas.microsoft.com/office/drawing/2014/main" id="{3D03FF67-D7FF-5D41-997F-EE60A73D229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85015" y="1927218"/>
            <a:ext cx="1400974" cy="1400974"/>
          </a:xfrm>
          <a:prstGeom prst="rect">
            <a:avLst/>
          </a:prstGeom>
        </p:spPr>
      </p:pic>
      <p:graphicFrame>
        <p:nvGraphicFramePr>
          <p:cNvPr id="10" name="Content Placeholder 4">
            <a:extLst>
              <a:ext uri="{FF2B5EF4-FFF2-40B4-BE49-F238E27FC236}">
                <a16:creationId xmlns:a16="http://schemas.microsoft.com/office/drawing/2014/main" id="{6ADDCA02-E3FC-A44F-B1AD-EB79036AF681}"/>
              </a:ext>
            </a:extLst>
          </p:cNvPr>
          <p:cNvGraphicFramePr>
            <a:graphicFrameLocks/>
          </p:cNvGraphicFramePr>
          <p:nvPr>
            <p:extLst>
              <p:ext uri="{D42A27DB-BD31-4B8C-83A1-F6EECF244321}">
                <p14:modId xmlns:p14="http://schemas.microsoft.com/office/powerpoint/2010/main" val="2395193591"/>
              </p:ext>
            </p:extLst>
          </p:nvPr>
        </p:nvGraphicFramePr>
        <p:xfrm>
          <a:off x="1501868" y="2731858"/>
          <a:ext cx="4876800" cy="3128887"/>
        </p:xfrm>
        <a:graphic>
          <a:graphicData uri="http://schemas.openxmlformats.org/drawingml/2006/table">
            <a:tbl>
              <a:tblPr>
                <a:tableStyleId>{F5AB1C69-6EDB-4FF4-983F-18BD219EF322}</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tblGrid>
              <a:tr h="1189343">
                <a:tc>
                  <a:txBody>
                    <a:bodyPr/>
                    <a:lstStyle/>
                    <a:p>
                      <a:pPr algn="ct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Regular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Deluxe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69772">
                <a:tc>
                  <a:txBody>
                    <a:bodyPr/>
                    <a:lstStyle/>
                    <a:p>
                      <a:pPr algn="ctr"/>
                      <a:r>
                        <a:rPr lang="en-US" sz="2400" b="1" dirty="0">
                          <a:solidFill>
                            <a:srgbClr val="FF9300"/>
                          </a:solidFill>
                        </a:rPr>
                        <a:t>Regular</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9772">
                <a:tc>
                  <a:txBody>
                    <a:bodyPr/>
                    <a:lstStyle/>
                    <a:p>
                      <a:pPr algn="ctr"/>
                      <a:r>
                        <a:rPr lang="en-US" sz="2400" b="1" dirty="0">
                          <a:solidFill>
                            <a:srgbClr val="FF9300"/>
                          </a:solidFill>
                        </a:rPr>
                        <a:t>Deluxe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2" name="Straight Connector 11">
            <a:extLst>
              <a:ext uri="{FF2B5EF4-FFF2-40B4-BE49-F238E27FC236}">
                <a16:creationId xmlns:a16="http://schemas.microsoft.com/office/drawing/2014/main" id="{458D30C9-684F-0C41-9105-429CC7DA5B20}"/>
              </a:ext>
            </a:extLst>
          </p:cNvPr>
          <p:cNvCxnSpPr>
            <a:cxnSpLocks/>
          </p:cNvCxnSpPr>
          <p:nvPr/>
        </p:nvCxnSpPr>
        <p:spPr>
          <a:xfrm>
            <a:off x="3148960" y="3936993"/>
            <a:ext cx="3229708" cy="1909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1EB5610-6ADB-1245-A7BE-73CE117B46F1}"/>
              </a:ext>
            </a:extLst>
          </p:cNvPr>
          <p:cNvCxnSpPr>
            <a:cxnSpLocks/>
          </p:cNvCxnSpPr>
          <p:nvPr/>
        </p:nvCxnSpPr>
        <p:spPr>
          <a:xfrm>
            <a:off x="3148960" y="4893596"/>
            <a:ext cx="1587306" cy="939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9B473F9-6533-A04D-B67E-185E14377564}"/>
              </a:ext>
            </a:extLst>
          </p:cNvPr>
          <p:cNvCxnSpPr>
            <a:cxnSpLocks/>
          </p:cNvCxnSpPr>
          <p:nvPr/>
        </p:nvCxnSpPr>
        <p:spPr>
          <a:xfrm>
            <a:off x="4750332" y="3906513"/>
            <a:ext cx="1587306" cy="939017"/>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11FC1F42-B206-494B-AAA7-F6A7BCB78BE8}"/>
              </a:ext>
            </a:extLst>
          </p:cNvPr>
          <p:cNvSpPr/>
          <p:nvPr/>
        </p:nvSpPr>
        <p:spPr>
          <a:xfrm>
            <a:off x="3140752" y="4285560"/>
            <a:ext cx="795176" cy="584775"/>
          </a:xfrm>
          <a:prstGeom prst="rect">
            <a:avLst/>
          </a:prstGeom>
        </p:spPr>
        <p:txBody>
          <a:bodyPr wrap="square">
            <a:spAutoFit/>
          </a:bodyPr>
          <a:lstStyle/>
          <a:p>
            <a:pPr algn="ctr"/>
            <a:r>
              <a:rPr lang="en-US" sz="3200" b="1" dirty="0">
                <a:solidFill>
                  <a:srgbClr val="FF9300"/>
                </a:solidFill>
              </a:rPr>
              <a:t>6</a:t>
            </a:r>
          </a:p>
        </p:txBody>
      </p:sp>
      <p:sp>
        <p:nvSpPr>
          <p:cNvPr id="18" name="Rectangle 17">
            <a:extLst>
              <a:ext uri="{FF2B5EF4-FFF2-40B4-BE49-F238E27FC236}">
                <a16:creationId xmlns:a16="http://schemas.microsoft.com/office/drawing/2014/main" id="{08A7226C-CC76-5840-A4ED-109B3FE9C002}"/>
              </a:ext>
            </a:extLst>
          </p:cNvPr>
          <p:cNvSpPr/>
          <p:nvPr/>
        </p:nvSpPr>
        <p:spPr>
          <a:xfrm>
            <a:off x="3138408" y="5253885"/>
            <a:ext cx="627187" cy="584775"/>
          </a:xfrm>
          <a:prstGeom prst="rect">
            <a:avLst/>
          </a:prstGeom>
        </p:spPr>
        <p:txBody>
          <a:bodyPr wrap="square">
            <a:spAutoFit/>
          </a:bodyPr>
          <a:lstStyle/>
          <a:p>
            <a:pPr algn="ctr"/>
            <a:r>
              <a:rPr lang="en-US" sz="3200" b="1" dirty="0">
                <a:solidFill>
                  <a:srgbClr val="FF9300"/>
                </a:solidFill>
              </a:rPr>
              <a:t>10</a:t>
            </a:r>
          </a:p>
        </p:txBody>
      </p:sp>
      <p:sp>
        <p:nvSpPr>
          <p:cNvPr id="19" name="Rectangle 18">
            <a:extLst>
              <a:ext uri="{FF2B5EF4-FFF2-40B4-BE49-F238E27FC236}">
                <a16:creationId xmlns:a16="http://schemas.microsoft.com/office/drawing/2014/main" id="{612E4B60-B307-7344-B79A-F641DB46BFF5}"/>
              </a:ext>
            </a:extLst>
          </p:cNvPr>
          <p:cNvSpPr/>
          <p:nvPr/>
        </p:nvSpPr>
        <p:spPr>
          <a:xfrm>
            <a:off x="4767914" y="5251541"/>
            <a:ext cx="460721" cy="584775"/>
          </a:xfrm>
          <a:prstGeom prst="rect">
            <a:avLst/>
          </a:prstGeom>
        </p:spPr>
        <p:txBody>
          <a:bodyPr wrap="square">
            <a:spAutoFit/>
          </a:bodyPr>
          <a:lstStyle/>
          <a:p>
            <a:pPr algn="ctr"/>
            <a:r>
              <a:rPr lang="en-US" sz="3200" b="1" dirty="0">
                <a:solidFill>
                  <a:srgbClr val="FF9300"/>
                </a:solidFill>
              </a:rPr>
              <a:t>0</a:t>
            </a:r>
          </a:p>
        </p:txBody>
      </p:sp>
      <p:sp>
        <p:nvSpPr>
          <p:cNvPr id="20" name="Rectangle 19">
            <a:extLst>
              <a:ext uri="{FF2B5EF4-FFF2-40B4-BE49-F238E27FC236}">
                <a16:creationId xmlns:a16="http://schemas.microsoft.com/office/drawing/2014/main" id="{CAA961FA-9CCF-EF40-B4F4-5D026C3D10AF}"/>
              </a:ext>
            </a:extLst>
          </p:cNvPr>
          <p:cNvSpPr/>
          <p:nvPr/>
        </p:nvSpPr>
        <p:spPr>
          <a:xfrm>
            <a:off x="4765569" y="4278526"/>
            <a:ext cx="393057" cy="584775"/>
          </a:xfrm>
          <a:prstGeom prst="rect">
            <a:avLst/>
          </a:prstGeom>
        </p:spPr>
        <p:txBody>
          <a:bodyPr wrap="square">
            <a:spAutoFit/>
          </a:bodyPr>
          <a:lstStyle/>
          <a:p>
            <a:pPr algn="ctr"/>
            <a:r>
              <a:rPr lang="en-US" sz="3200" b="1" dirty="0">
                <a:solidFill>
                  <a:srgbClr val="FF9300"/>
                </a:solidFill>
              </a:rPr>
              <a:t>2</a:t>
            </a:r>
          </a:p>
        </p:txBody>
      </p:sp>
      <p:sp>
        <p:nvSpPr>
          <p:cNvPr id="21" name="Rectangle 20">
            <a:extLst>
              <a:ext uri="{FF2B5EF4-FFF2-40B4-BE49-F238E27FC236}">
                <a16:creationId xmlns:a16="http://schemas.microsoft.com/office/drawing/2014/main" id="{9ABCF8D7-1FA3-654A-8827-349A780A4E01}"/>
              </a:ext>
            </a:extLst>
          </p:cNvPr>
          <p:cNvSpPr/>
          <p:nvPr/>
        </p:nvSpPr>
        <p:spPr>
          <a:xfrm>
            <a:off x="5851137" y="3917623"/>
            <a:ext cx="601447" cy="584775"/>
          </a:xfrm>
          <a:prstGeom prst="rect">
            <a:avLst/>
          </a:prstGeom>
        </p:spPr>
        <p:txBody>
          <a:bodyPr wrap="none">
            <a:spAutoFit/>
          </a:bodyPr>
          <a:lstStyle/>
          <a:p>
            <a:r>
              <a:rPr lang="en-US" sz="3200" b="1" dirty="0">
                <a:solidFill>
                  <a:srgbClr val="0000FF"/>
                </a:solidFill>
              </a:rPr>
              <a:t>10</a:t>
            </a:r>
            <a:endParaRPr lang="en-US" sz="3200" dirty="0"/>
          </a:p>
        </p:txBody>
      </p:sp>
      <p:sp>
        <p:nvSpPr>
          <p:cNvPr id="22" name="Rectangle 21">
            <a:extLst>
              <a:ext uri="{FF2B5EF4-FFF2-40B4-BE49-F238E27FC236}">
                <a16:creationId xmlns:a16="http://schemas.microsoft.com/office/drawing/2014/main" id="{D4D17C46-25F7-9046-A118-6BB7C8CC7CC7}"/>
              </a:ext>
            </a:extLst>
          </p:cNvPr>
          <p:cNvSpPr/>
          <p:nvPr/>
        </p:nvSpPr>
        <p:spPr>
          <a:xfrm>
            <a:off x="4005925" y="3929346"/>
            <a:ext cx="393056" cy="584775"/>
          </a:xfrm>
          <a:prstGeom prst="rect">
            <a:avLst/>
          </a:prstGeom>
        </p:spPr>
        <p:txBody>
          <a:bodyPr wrap="none">
            <a:spAutoFit/>
          </a:bodyPr>
          <a:lstStyle/>
          <a:p>
            <a:r>
              <a:rPr lang="en-US" sz="3200" b="1" dirty="0">
                <a:solidFill>
                  <a:srgbClr val="0000FF"/>
                </a:solidFill>
              </a:rPr>
              <a:t>6</a:t>
            </a:r>
            <a:endParaRPr lang="en-US" sz="3200" dirty="0"/>
          </a:p>
        </p:txBody>
      </p:sp>
      <p:sp>
        <p:nvSpPr>
          <p:cNvPr id="23" name="Rectangle 22">
            <a:extLst>
              <a:ext uri="{FF2B5EF4-FFF2-40B4-BE49-F238E27FC236}">
                <a16:creationId xmlns:a16="http://schemas.microsoft.com/office/drawing/2014/main" id="{77D530A8-4354-AC4F-B6A9-0A65D7046B07}"/>
              </a:ext>
            </a:extLst>
          </p:cNvPr>
          <p:cNvSpPr/>
          <p:nvPr/>
        </p:nvSpPr>
        <p:spPr>
          <a:xfrm>
            <a:off x="4355272" y="4897670"/>
            <a:ext cx="393056" cy="584775"/>
          </a:xfrm>
          <a:prstGeom prst="rect">
            <a:avLst/>
          </a:prstGeom>
        </p:spPr>
        <p:txBody>
          <a:bodyPr wrap="none">
            <a:spAutoFit/>
          </a:bodyPr>
          <a:lstStyle/>
          <a:p>
            <a:r>
              <a:rPr lang="en-US" sz="3200" b="1" dirty="0">
                <a:solidFill>
                  <a:srgbClr val="0000FF"/>
                </a:solidFill>
              </a:rPr>
              <a:t>2</a:t>
            </a:r>
            <a:endParaRPr lang="en-US" sz="3200" dirty="0"/>
          </a:p>
        </p:txBody>
      </p:sp>
      <p:sp>
        <p:nvSpPr>
          <p:cNvPr id="24" name="Rectangle 23">
            <a:extLst>
              <a:ext uri="{FF2B5EF4-FFF2-40B4-BE49-F238E27FC236}">
                <a16:creationId xmlns:a16="http://schemas.microsoft.com/office/drawing/2014/main" id="{B3CD2387-3CF5-0141-9F30-9D3A6310A6DD}"/>
              </a:ext>
            </a:extLst>
          </p:cNvPr>
          <p:cNvSpPr/>
          <p:nvPr/>
        </p:nvSpPr>
        <p:spPr>
          <a:xfrm>
            <a:off x="5956646" y="4895326"/>
            <a:ext cx="393056" cy="584775"/>
          </a:xfrm>
          <a:prstGeom prst="rect">
            <a:avLst/>
          </a:prstGeom>
        </p:spPr>
        <p:txBody>
          <a:bodyPr wrap="none">
            <a:spAutoFit/>
          </a:bodyPr>
          <a:lstStyle/>
          <a:p>
            <a:r>
              <a:rPr lang="en-US" sz="3200" b="1" dirty="0">
                <a:solidFill>
                  <a:srgbClr val="0000FF"/>
                </a:solidFill>
              </a:rPr>
              <a:t>0</a:t>
            </a:r>
            <a:endParaRPr lang="en-US" sz="3200" dirty="0"/>
          </a:p>
        </p:txBody>
      </p:sp>
      <p:sp>
        <p:nvSpPr>
          <p:cNvPr id="4" name="Content Placeholder 3">
            <a:extLst>
              <a:ext uri="{FF2B5EF4-FFF2-40B4-BE49-F238E27FC236}">
                <a16:creationId xmlns:a16="http://schemas.microsoft.com/office/drawing/2014/main" id="{1CDA17F9-AB17-B94A-93EA-716E1C281E71}"/>
              </a:ext>
            </a:extLst>
          </p:cNvPr>
          <p:cNvSpPr>
            <a:spLocks noGrp="1"/>
          </p:cNvSpPr>
          <p:nvPr>
            <p:ph sz="half" idx="1"/>
          </p:nvPr>
        </p:nvSpPr>
        <p:spPr>
          <a:xfrm>
            <a:off x="6724652" y="1825625"/>
            <a:ext cx="5181600" cy="4351338"/>
          </a:xfrm>
        </p:spPr>
        <p:txBody>
          <a:bodyPr/>
          <a:lstStyle/>
          <a:p>
            <a:pPr marL="0" indent="0">
              <a:buNone/>
            </a:pPr>
            <a:r>
              <a:rPr lang="en-US" dirty="0"/>
              <a:t>Find the mixed-strategy Nash equilibrium.</a:t>
            </a:r>
          </a:p>
        </p:txBody>
      </p:sp>
      <p:pic>
        <p:nvPicPr>
          <p:cNvPr id="25" name="Content Placeholder 5" descr="Fortune cookie">
            <a:extLst>
              <a:ext uri="{FF2B5EF4-FFF2-40B4-BE49-F238E27FC236}">
                <a16:creationId xmlns:a16="http://schemas.microsoft.com/office/drawing/2014/main" id="{9E075663-C96C-574C-9C1A-010391181D3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039514" y="5825345"/>
            <a:ext cx="999332" cy="999332"/>
          </a:xfrm>
          <a:prstGeom prst="rect">
            <a:avLst/>
          </a:prstGeom>
        </p:spPr>
      </p:pic>
      <p:pic>
        <p:nvPicPr>
          <p:cNvPr id="26" name="Content Placeholder 5" descr="Fortune cookie">
            <a:extLst>
              <a:ext uri="{FF2B5EF4-FFF2-40B4-BE49-F238E27FC236}">
                <a16:creationId xmlns:a16="http://schemas.microsoft.com/office/drawing/2014/main" id="{C244024D-569E-1E4F-9F1E-8FE186387C3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458364" y="5830110"/>
            <a:ext cx="999332" cy="999332"/>
          </a:xfrm>
          <a:prstGeom prst="rect">
            <a:avLst/>
          </a:prstGeom>
        </p:spPr>
      </p:pic>
    </p:spTree>
    <p:extLst>
      <p:ext uri="{BB962C8B-B14F-4D97-AF65-F5344CB8AC3E}">
        <p14:creationId xmlns:p14="http://schemas.microsoft.com/office/powerpoint/2010/main" val="3989728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134B7-4B94-3449-AF7B-F7A5307B4E72}"/>
              </a:ext>
            </a:extLst>
          </p:cNvPr>
          <p:cNvSpPr>
            <a:spLocks noGrp="1"/>
          </p:cNvSpPr>
          <p:nvPr>
            <p:ph type="title"/>
          </p:nvPr>
        </p:nvSpPr>
        <p:spPr/>
        <p:txBody>
          <a:bodyPr/>
          <a:lstStyle/>
          <a:p>
            <a:r>
              <a:rPr lang="en-US" dirty="0"/>
              <a:t>Practice exam, question 26</a:t>
            </a:r>
          </a:p>
        </p:txBody>
      </p:sp>
      <p:pic>
        <p:nvPicPr>
          <p:cNvPr id="9" name="Graphic 8" descr="Judge">
            <a:extLst>
              <a:ext uri="{FF2B5EF4-FFF2-40B4-BE49-F238E27FC236}">
                <a16:creationId xmlns:a16="http://schemas.microsoft.com/office/drawing/2014/main" id="{65633E2C-DD9F-D140-A0DC-119C11F9152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1630" y="4184658"/>
            <a:ext cx="1400974" cy="1400974"/>
          </a:xfrm>
          <a:prstGeom prst="rect">
            <a:avLst/>
          </a:prstGeom>
        </p:spPr>
      </p:pic>
      <p:pic>
        <p:nvPicPr>
          <p:cNvPr id="11" name="Graphic 10" descr="Construction worker">
            <a:extLst>
              <a:ext uri="{FF2B5EF4-FFF2-40B4-BE49-F238E27FC236}">
                <a16:creationId xmlns:a16="http://schemas.microsoft.com/office/drawing/2014/main" id="{3D03FF67-D7FF-5D41-997F-EE60A73D229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85015" y="1927218"/>
            <a:ext cx="1400974" cy="1400974"/>
          </a:xfrm>
          <a:prstGeom prst="rect">
            <a:avLst/>
          </a:prstGeom>
        </p:spPr>
      </p:pic>
      <p:graphicFrame>
        <p:nvGraphicFramePr>
          <p:cNvPr id="10" name="Content Placeholder 4">
            <a:extLst>
              <a:ext uri="{FF2B5EF4-FFF2-40B4-BE49-F238E27FC236}">
                <a16:creationId xmlns:a16="http://schemas.microsoft.com/office/drawing/2014/main" id="{6ADDCA02-E3FC-A44F-B1AD-EB79036AF681}"/>
              </a:ext>
            </a:extLst>
          </p:cNvPr>
          <p:cNvGraphicFramePr>
            <a:graphicFrameLocks/>
          </p:cNvGraphicFramePr>
          <p:nvPr/>
        </p:nvGraphicFramePr>
        <p:xfrm>
          <a:off x="1501868" y="2731858"/>
          <a:ext cx="4876800" cy="3128887"/>
        </p:xfrm>
        <a:graphic>
          <a:graphicData uri="http://schemas.openxmlformats.org/drawingml/2006/table">
            <a:tbl>
              <a:tblPr>
                <a:tableStyleId>{F5AB1C69-6EDB-4FF4-983F-18BD219EF322}</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tblGrid>
              <a:tr h="1189343">
                <a:tc>
                  <a:txBody>
                    <a:bodyPr/>
                    <a:lstStyle/>
                    <a:p>
                      <a:pPr algn="ct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Regular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Deluxe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69772">
                <a:tc>
                  <a:txBody>
                    <a:bodyPr/>
                    <a:lstStyle/>
                    <a:p>
                      <a:pPr algn="ctr"/>
                      <a:r>
                        <a:rPr lang="en-US" sz="2400" b="1" dirty="0">
                          <a:solidFill>
                            <a:srgbClr val="FF9300"/>
                          </a:solidFill>
                        </a:rPr>
                        <a:t>Regular</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9772">
                <a:tc>
                  <a:txBody>
                    <a:bodyPr/>
                    <a:lstStyle/>
                    <a:p>
                      <a:pPr algn="ctr"/>
                      <a:r>
                        <a:rPr lang="en-US" sz="2400" b="1" dirty="0">
                          <a:solidFill>
                            <a:srgbClr val="FF9300"/>
                          </a:solidFill>
                        </a:rPr>
                        <a:t>Deluxe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2" name="Straight Connector 11">
            <a:extLst>
              <a:ext uri="{FF2B5EF4-FFF2-40B4-BE49-F238E27FC236}">
                <a16:creationId xmlns:a16="http://schemas.microsoft.com/office/drawing/2014/main" id="{458D30C9-684F-0C41-9105-429CC7DA5B20}"/>
              </a:ext>
            </a:extLst>
          </p:cNvPr>
          <p:cNvCxnSpPr>
            <a:cxnSpLocks/>
          </p:cNvCxnSpPr>
          <p:nvPr/>
        </p:nvCxnSpPr>
        <p:spPr>
          <a:xfrm>
            <a:off x="3148960" y="3936993"/>
            <a:ext cx="3229708" cy="1909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1EB5610-6ADB-1245-A7BE-73CE117B46F1}"/>
              </a:ext>
            </a:extLst>
          </p:cNvPr>
          <p:cNvCxnSpPr>
            <a:cxnSpLocks/>
          </p:cNvCxnSpPr>
          <p:nvPr/>
        </p:nvCxnSpPr>
        <p:spPr>
          <a:xfrm>
            <a:off x="3148960" y="4893596"/>
            <a:ext cx="1587306" cy="939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9B473F9-6533-A04D-B67E-185E14377564}"/>
              </a:ext>
            </a:extLst>
          </p:cNvPr>
          <p:cNvCxnSpPr>
            <a:cxnSpLocks/>
          </p:cNvCxnSpPr>
          <p:nvPr/>
        </p:nvCxnSpPr>
        <p:spPr>
          <a:xfrm>
            <a:off x="4750332" y="3906513"/>
            <a:ext cx="1587306" cy="939017"/>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11FC1F42-B206-494B-AAA7-F6A7BCB78BE8}"/>
              </a:ext>
            </a:extLst>
          </p:cNvPr>
          <p:cNvSpPr/>
          <p:nvPr/>
        </p:nvSpPr>
        <p:spPr>
          <a:xfrm>
            <a:off x="3140752" y="4285560"/>
            <a:ext cx="795176" cy="584775"/>
          </a:xfrm>
          <a:prstGeom prst="rect">
            <a:avLst/>
          </a:prstGeom>
        </p:spPr>
        <p:txBody>
          <a:bodyPr wrap="square">
            <a:spAutoFit/>
          </a:bodyPr>
          <a:lstStyle/>
          <a:p>
            <a:pPr algn="ctr"/>
            <a:r>
              <a:rPr lang="en-US" sz="3200" b="1" dirty="0">
                <a:solidFill>
                  <a:srgbClr val="FF9300"/>
                </a:solidFill>
              </a:rPr>
              <a:t>6</a:t>
            </a:r>
          </a:p>
        </p:txBody>
      </p:sp>
      <p:sp>
        <p:nvSpPr>
          <p:cNvPr id="18" name="Rectangle 17">
            <a:extLst>
              <a:ext uri="{FF2B5EF4-FFF2-40B4-BE49-F238E27FC236}">
                <a16:creationId xmlns:a16="http://schemas.microsoft.com/office/drawing/2014/main" id="{08A7226C-CC76-5840-A4ED-109B3FE9C002}"/>
              </a:ext>
            </a:extLst>
          </p:cNvPr>
          <p:cNvSpPr/>
          <p:nvPr/>
        </p:nvSpPr>
        <p:spPr>
          <a:xfrm>
            <a:off x="3138408" y="5253885"/>
            <a:ext cx="627187" cy="584775"/>
          </a:xfrm>
          <a:prstGeom prst="rect">
            <a:avLst/>
          </a:prstGeom>
        </p:spPr>
        <p:txBody>
          <a:bodyPr wrap="square">
            <a:spAutoFit/>
          </a:bodyPr>
          <a:lstStyle/>
          <a:p>
            <a:pPr algn="ctr"/>
            <a:r>
              <a:rPr lang="en-US" sz="3200" b="1" dirty="0">
                <a:solidFill>
                  <a:srgbClr val="FF9300"/>
                </a:solidFill>
              </a:rPr>
              <a:t>10</a:t>
            </a:r>
          </a:p>
        </p:txBody>
      </p:sp>
      <p:sp>
        <p:nvSpPr>
          <p:cNvPr id="19" name="Rectangle 18">
            <a:extLst>
              <a:ext uri="{FF2B5EF4-FFF2-40B4-BE49-F238E27FC236}">
                <a16:creationId xmlns:a16="http://schemas.microsoft.com/office/drawing/2014/main" id="{612E4B60-B307-7344-B79A-F641DB46BFF5}"/>
              </a:ext>
            </a:extLst>
          </p:cNvPr>
          <p:cNvSpPr/>
          <p:nvPr/>
        </p:nvSpPr>
        <p:spPr>
          <a:xfrm>
            <a:off x="4767914" y="5251541"/>
            <a:ext cx="460721" cy="584775"/>
          </a:xfrm>
          <a:prstGeom prst="rect">
            <a:avLst/>
          </a:prstGeom>
        </p:spPr>
        <p:txBody>
          <a:bodyPr wrap="square">
            <a:spAutoFit/>
          </a:bodyPr>
          <a:lstStyle/>
          <a:p>
            <a:pPr algn="ctr"/>
            <a:r>
              <a:rPr lang="en-US" sz="3200" b="1" dirty="0">
                <a:solidFill>
                  <a:srgbClr val="FF9300"/>
                </a:solidFill>
              </a:rPr>
              <a:t>0</a:t>
            </a:r>
          </a:p>
        </p:txBody>
      </p:sp>
      <p:sp>
        <p:nvSpPr>
          <p:cNvPr id="20" name="Rectangle 19">
            <a:extLst>
              <a:ext uri="{FF2B5EF4-FFF2-40B4-BE49-F238E27FC236}">
                <a16:creationId xmlns:a16="http://schemas.microsoft.com/office/drawing/2014/main" id="{CAA961FA-9CCF-EF40-B4F4-5D026C3D10AF}"/>
              </a:ext>
            </a:extLst>
          </p:cNvPr>
          <p:cNvSpPr/>
          <p:nvPr/>
        </p:nvSpPr>
        <p:spPr>
          <a:xfrm>
            <a:off x="4765569" y="4278526"/>
            <a:ext cx="393057" cy="584775"/>
          </a:xfrm>
          <a:prstGeom prst="rect">
            <a:avLst/>
          </a:prstGeom>
        </p:spPr>
        <p:txBody>
          <a:bodyPr wrap="square">
            <a:spAutoFit/>
          </a:bodyPr>
          <a:lstStyle/>
          <a:p>
            <a:pPr algn="ctr"/>
            <a:r>
              <a:rPr lang="en-US" sz="3200" b="1" dirty="0">
                <a:solidFill>
                  <a:srgbClr val="FF9300"/>
                </a:solidFill>
              </a:rPr>
              <a:t>2</a:t>
            </a:r>
          </a:p>
        </p:txBody>
      </p:sp>
      <p:sp>
        <p:nvSpPr>
          <p:cNvPr id="21" name="Rectangle 20">
            <a:extLst>
              <a:ext uri="{FF2B5EF4-FFF2-40B4-BE49-F238E27FC236}">
                <a16:creationId xmlns:a16="http://schemas.microsoft.com/office/drawing/2014/main" id="{9ABCF8D7-1FA3-654A-8827-349A780A4E01}"/>
              </a:ext>
            </a:extLst>
          </p:cNvPr>
          <p:cNvSpPr/>
          <p:nvPr/>
        </p:nvSpPr>
        <p:spPr>
          <a:xfrm>
            <a:off x="5851137" y="3917623"/>
            <a:ext cx="601447" cy="584775"/>
          </a:xfrm>
          <a:prstGeom prst="rect">
            <a:avLst/>
          </a:prstGeom>
        </p:spPr>
        <p:txBody>
          <a:bodyPr wrap="none">
            <a:spAutoFit/>
          </a:bodyPr>
          <a:lstStyle/>
          <a:p>
            <a:r>
              <a:rPr lang="en-US" sz="3200" b="1" dirty="0">
                <a:solidFill>
                  <a:srgbClr val="0000FF"/>
                </a:solidFill>
              </a:rPr>
              <a:t>10</a:t>
            </a:r>
            <a:endParaRPr lang="en-US" sz="3200" dirty="0"/>
          </a:p>
        </p:txBody>
      </p:sp>
      <p:sp>
        <p:nvSpPr>
          <p:cNvPr id="22" name="Rectangle 21">
            <a:extLst>
              <a:ext uri="{FF2B5EF4-FFF2-40B4-BE49-F238E27FC236}">
                <a16:creationId xmlns:a16="http://schemas.microsoft.com/office/drawing/2014/main" id="{D4D17C46-25F7-9046-A118-6BB7C8CC7CC7}"/>
              </a:ext>
            </a:extLst>
          </p:cNvPr>
          <p:cNvSpPr/>
          <p:nvPr/>
        </p:nvSpPr>
        <p:spPr>
          <a:xfrm>
            <a:off x="4005925" y="3929346"/>
            <a:ext cx="393056" cy="584775"/>
          </a:xfrm>
          <a:prstGeom prst="rect">
            <a:avLst/>
          </a:prstGeom>
        </p:spPr>
        <p:txBody>
          <a:bodyPr wrap="none">
            <a:spAutoFit/>
          </a:bodyPr>
          <a:lstStyle/>
          <a:p>
            <a:r>
              <a:rPr lang="en-US" sz="3200" b="1" dirty="0">
                <a:solidFill>
                  <a:srgbClr val="0000FF"/>
                </a:solidFill>
              </a:rPr>
              <a:t>6</a:t>
            </a:r>
            <a:endParaRPr lang="en-US" sz="3200" dirty="0"/>
          </a:p>
        </p:txBody>
      </p:sp>
      <p:sp>
        <p:nvSpPr>
          <p:cNvPr id="23" name="Rectangle 22">
            <a:extLst>
              <a:ext uri="{FF2B5EF4-FFF2-40B4-BE49-F238E27FC236}">
                <a16:creationId xmlns:a16="http://schemas.microsoft.com/office/drawing/2014/main" id="{77D530A8-4354-AC4F-B6A9-0A65D7046B07}"/>
              </a:ext>
            </a:extLst>
          </p:cNvPr>
          <p:cNvSpPr/>
          <p:nvPr/>
        </p:nvSpPr>
        <p:spPr>
          <a:xfrm>
            <a:off x="4355272" y="4897670"/>
            <a:ext cx="393056" cy="584775"/>
          </a:xfrm>
          <a:prstGeom prst="rect">
            <a:avLst/>
          </a:prstGeom>
        </p:spPr>
        <p:txBody>
          <a:bodyPr wrap="none">
            <a:spAutoFit/>
          </a:bodyPr>
          <a:lstStyle/>
          <a:p>
            <a:r>
              <a:rPr lang="en-US" sz="3200" b="1" dirty="0">
                <a:solidFill>
                  <a:srgbClr val="0000FF"/>
                </a:solidFill>
              </a:rPr>
              <a:t>2</a:t>
            </a:r>
            <a:endParaRPr lang="en-US" sz="3200" dirty="0"/>
          </a:p>
        </p:txBody>
      </p:sp>
      <p:sp>
        <p:nvSpPr>
          <p:cNvPr id="24" name="Rectangle 23">
            <a:extLst>
              <a:ext uri="{FF2B5EF4-FFF2-40B4-BE49-F238E27FC236}">
                <a16:creationId xmlns:a16="http://schemas.microsoft.com/office/drawing/2014/main" id="{B3CD2387-3CF5-0141-9F30-9D3A6310A6DD}"/>
              </a:ext>
            </a:extLst>
          </p:cNvPr>
          <p:cNvSpPr/>
          <p:nvPr/>
        </p:nvSpPr>
        <p:spPr>
          <a:xfrm>
            <a:off x="5956646" y="4895326"/>
            <a:ext cx="393056" cy="584775"/>
          </a:xfrm>
          <a:prstGeom prst="rect">
            <a:avLst/>
          </a:prstGeom>
        </p:spPr>
        <p:txBody>
          <a:bodyPr wrap="none">
            <a:spAutoFit/>
          </a:bodyPr>
          <a:lstStyle/>
          <a:p>
            <a:r>
              <a:rPr lang="en-US" sz="3200" b="1" dirty="0">
                <a:solidFill>
                  <a:srgbClr val="0000FF"/>
                </a:solidFill>
              </a:rPr>
              <a:t>0</a:t>
            </a:r>
            <a:endParaRPr lang="en-US" sz="3200" dirty="0"/>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1CDA17F9-AB17-B94A-93EA-716E1C281E71}"/>
                  </a:ext>
                </a:extLst>
              </p:cNvPr>
              <p:cNvSpPr>
                <a:spLocks noGrp="1"/>
              </p:cNvSpPr>
              <p:nvPr>
                <p:ph sz="half" idx="1"/>
              </p:nvPr>
            </p:nvSpPr>
            <p:spPr>
              <a:xfrm>
                <a:off x="6724652" y="1825625"/>
                <a:ext cx="5181600" cy="4351338"/>
              </a:xfrm>
            </p:spPr>
            <p:txBody>
              <a:bodyPr/>
              <a:lstStyle/>
              <a:p>
                <a:pPr marL="0" indent="0">
                  <a:buNone/>
                </a:pPr>
                <a:r>
                  <a:rPr lang="en-US" dirty="0"/>
                  <a:t>Find the mixed-strategy Nash equilibrium.</a:t>
                </a:r>
              </a:p>
              <a:p>
                <a:pPr marL="0" indent="0">
                  <a:buNone/>
                </a:pPr>
                <a:r>
                  <a:rPr lang="en-US" dirty="0"/>
                  <a:t>If          chooses deluxe with probability p, then it is rational for</a:t>
                </a:r>
              </a:p>
              <a:p>
                <a:pPr marL="0" indent="0">
                  <a:buNone/>
                </a:pPr>
                <a:r>
                  <a:rPr lang="en-US" dirty="0"/>
                  <a:t>     to choose randomly only if</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rPr>
                        <m:t>𝑝</m:t>
                      </m:r>
                      <m:r>
                        <a:rPr lang="en-US" b="0" i="1" smtClean="0">
                          <a:latin typeface="Cambria Math" panose="02040503050406030204" pitchFamily="18" charset="0"/>
                        </a:rPr>
                        <m:t>+6</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𝑝</m:t>
                          </m:r>
                        </m:e>
                      </m:d>
                      <m:r>
                        <a:rPr lang="en-US" b="0" i="1" smtClean="0">
                          <a:latin typeface="Cambria Math" panose="02040503050406030204" pitchFamily="18" charset="0"/>
                        </a:rPr>
                        <m:t>=0</m:t>
                      </m:r>
                      <m:r>
                        <a:rPr lang="en-US" b="0" i="1" smtClean="0">
                          <a:latin typeface="Cambria Math" panose="02040503050406030204" pitchFamily="18" charset="0"/>
                        </a:rPr>
                        <m:t>𝑝</m:t>
                      </m:r>
                      <m:r>
                        <a:rPr lang="en-US" b="0" i="1" smtClean="0">
                          <a:latin typeface="Cambria Math" panose="02040503050406030204" pitchFamily="18" charset="0"/>
                        </a:rPr>
                        <m:t>+10</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𝑝</m:t>
                          </m:r>
                        </m:e>
                      </m:d>
                    </m:oMath>
                  </m:oMathPara>
                </a14:m>
                <a:endParaRPr lang="en-US" b="0" dirty="0"/>
              </a:p>
              <a:p>
                <a:pPr marL="0" indent="0">
                  <a:buNone/>
                </a:pPr>
                <a:endParaRPr lang="en-US" dirty="0"/>
              </a:p>
              <a:p>
                <a:pPr marL="0" indent="0">
                  <a:buNone/>
                </a:pPr>
                <a:r>
                  <a:rPr lang="en-US" dirty="0"/>
                  <a:t>…in other words, random choice is rational for        only if </a:t>
                </a:r>
                <a14:m>
                  <m:oMath xmlns:m="http://schemas.openxmlformats.org/officeDocument/2006/math">
                    <m:r>
                      <a:rPr lang="en-US" i="1" dirty="0" smtClean="0">
                        <a:latin typeface="Cambria Math" panose="02040503050406030204" pitchFamily="18" charset="0"/>
                      </a:rPr>
                      <m:t>𝑝</m:t>
                    </m:r>
                    <m:r>
                      <a:rPr lang="en-US" i="1" dirty="0" smtClean="0">
                        <a:latin typeface="Cambria Math" panose="02040503050406030204" pitchFamily="18" charset="0"/>
                      </a:rPr>
                      <m:t>=2/3</m:t>
                    </m:r>
                  </m:oMath>
                </a14:m>
                <a:r>
                  <a:rPr lang="en-US" dirty="0"/>
                  <a:t>.</a:t>
                </a:r>
              </a:p>
            </p:txBody>
          </p:sp>
        </mc:Choice>
        <mc:Fallback xmlns="">
          <p:sp>
            <p:nvSpPr>
              <p:cNvPr id="4" name="Content Placeholder 3">
                <a:extLst>
                  <a:ext uri="{FF2B5EF4-FFF2-40B4-BE49-F238E27FC236}">
                    <a16:creationId xmlns:a16="http://schemas.microsoft.com/office/drawing/2014/main" id="{1CDA17F9-AB17-B94A-93EA-716E1C281E71}"/>
                  </a:ext>
                </a:extLst>
              </p:cNvPr>
              <p:cNvSpPr>
                <a:spLocks noGrp="1" noRot="1" noChangeAspect="1" noMove="1" noResize="1" noEditPoints="1" noAdjustHandles="1" noChangeArrowheads="1" noChangeShapeType="1" noTextEdit="1"/>
              </p:cNvSpPr>
              <p:nvPr>
                <p:ph sz="half" idx="1"/>
              </p:nvPr>
            </p:nvSpPr>
            <p:spPr>
              <a:xfrm>
                <a:off x="6724652" y="1825625"/>
                <a:ext cx="5181600" cy="4351338"/>
              </a:xfrm>
              <a:blipFill>
                <a:blip r:embed="rId6"/>
                <a:stretch>
                  <a:fillRect l="-2445" t="-2632" r="-1711"/>
                </a:stretch>
              </a:blipFill>
            </p:spPr>
            <p:txBody>
              <a:bodyPr/>
              <a:lstStyle/>
              <a:p>
                <a:r>
                  <a:rPr lang="en-US">
                    <a:noFill/>
                  </a:rPr>
                  <a:t> </a:t>
                </a:r>
              </a:p>
            </p:txBody>
          </p:sp>
        </mc:Fallback>
      </mc:AlternateContent>
      <p:pic>
        <p:nvPicPr>
          <p:cNvPr id="25" name="Graphic 24" descr="Construction worker">
            <a:extLst>
              <a:ext uri="{FF2B5EF4-FFF2-40B4-BE49-F238E27FC236}">
                <a16:creationId xmlns:a16="http://schemas.microsoft.com/office/drawing/2014/main" id="{A4D597DD-9EF9-FD47-B0C1-76780B362CB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03682" y="2679698"/>
            <a:ext cx="492128" cy="492128"/>
          </a:xfrm>
          <a:prstGeom prst="rect">
            <a:avLst/>
          </a:prstGeom>
        </p:spPr>
      </p:pic>
      <p:pic>
        <p:nvPicPr>
          <p:cNvPr id="26" name="Graphic 25" descr="Judge">
            <a:extLst>
              <a:ext uri="{FF2B5EF4-FFF2-40B4-BE49-F238E27FC236}">
                <a16:creationId xmlns:a16="http://schemas.microsoft.com/office/drawing/2014/main" id="{5615D2A3-BE5C-044A-9E35-65950DA68FB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39597" y="3594106"/>
            <a:ext cx="451762" cy="451762"/>
          </a:xfrm>
          <a:prstGeom prst="rect">
            <a:avLst/>
          </a:prstGeom>
        </p:spPr>
      </p:pic>
      <p:pic>
        <p:nvPicPr>
          <p:cNvPr id="27" name="Graphic 26" descr="Judge">
            <a:extLst>
              <a:ext uri="{FF2B5EF4-FFF2-40B4-BE49-F238E27FC236}">
                <a16:creationId xmlns:a16="http://schemas.microsoft.com/office/drawing/2014/main" id="{F4A38424-3EA6-904A-9ADA-846603CB714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77914" y="5432438"/>
            <a:ext cx="451762" cy="451762"/>
          </a:xfrm>
          <a:prstGeom prst="rect">
            <a:avLst/>
          </a:prstGeom>
        </p:spPr>
      </p:pic>
      <p:pic>
        <p:nvPicPr>
          <p:cNvPr id="28" name="Content Placeholder 5" descr="Fortune cookie">
            <a:extLst>
              <a:ext uri="{FF2B5EF4-FFF2-40B4-BE49-F238E27FC236}">
                <a16:creationId xmlns:a16="http://schemas.microsoft.com/office/drawing/2014/main" id="{FC42F363-3BAF-F345-A8B3-C2CF1EF6A5C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039514" y="5825345"/>
            <a:ext cx="999332" cy="999332"/>
          </a:xfrm>
          <a:prstGeom prst="rect">
            <a:avLst/>
          </a:prstGeom>
        </p:spPr>
      </p:pic>
      <p:pic>
        <p:nvPicPr>
          <p:cNvPr id="29" name="Content Placeholder 5" descr="Fortune cookie">
            <a:extLst>
              <a:ext uri="{FF2B5EF4-FFF2-40B4-BE49-F238E27FC236}">
                <a16:creationId xmlns:a16="http://schemas.microsoft.com/office/drawing/2014/main" id="{6A58A194-2C73-7E47-9C79-DB4C1F95D14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458364" y="5830110"/>
            <a:ext cx="999332" cy="999332"/>
          </a:xfrm>
          <a:prstGeom prst="rect">
            <a:avLst/>
          </a:prstGeom>
        </p:spPr>
      </p:pic>
    </p:spTree>
    <p:extLst>
      <p:ext uri="{BB962C8B-B14F-4D97-AF65-F5344CB8AC3E}">
        <p14:creationId xmlns:p14="http://schemas.microsoft.com/office/powerpoint/2010/main" val="27973122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134B7-4B94-3449-AF7B-F7A5307B4E72}"/>
              </a:ext>
            </a:extLst>
          </p:cNvPr>
          <p:cNvSpPr>
            <a:spLocks noGrp="1"/>
          </p:cNvSpPr>
          <p:nvPr>
            <p:ph type="title"/>
          </p:nvPr>
        </p:nvSpPr>
        <p:spPr/>
        <p:txBody>
          <a:bodyPr/>
          <a:lstStyle/>
          <a:p>
            <a:r>
              <a:rPr lang="en-US" dirty="0"/>
              <a:t>Practice exam, question 26</a:t>
            </a:r>
          </a:p>
        </p:txBody>
      </p:sp>
      <p:pic>
        <p:nvPicPr>
          <p:cNvPr id="9" name="Graphic 8" descr="Judge">
            <a:extLst>
              <a:ext uri="{FF2B5EF4-FFF2-40B4-BE49-F238E27FC236}">
                <a16:creationId xmlns:a16="http://schemas.microsoft.com/office/drawing/2014/main" id="{65633E2C-DD9F-D140-A0DC-119C11F9152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1630" y="4184658"/>
            <a:ext cx="1400974" cy="1400974"/>
          </a:xfrm>
          <a:prstGeom prst="rect">
            <a:avLst/>
          </a:prstGeom>
        </p:spPr>
      </p:pic>
      <p:pic>
        <p:nvPicPr>
          <p:cNvPr id="11" name="Graphic 10" descr="Construction worker">
            <a:extLst>
              <a:ext uri="{FF2B5EF4-FFF2-40B4-BE49-F238E27FC236}">
                <a16:creationId xmlns:a16="http://schemas.microsoft.com/office/drawing/2014/main" id="{3D03FF67-D7FF-5D41-997F-EE60A73D229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85015" y="1927218"/>
            <a:ext cx="1400974" cy="1400974"/>
          </a:xfrm>
          <a:prstGeom prst="rect">
            <a:avLst/>
          </a:prstGeom>
        </p:spPr>
      </p:pic>
      <p:graphicFrame>
        <p:nvGraphicFramePr>
          <p:cNvPr id="10" name="Content Placeholder 4">
            <a:extLst>
              <a:ext uri="{FF2B5EF4-FFF2-40B4-BE49-F238E27FC236}">
                <a16:creationId xmlns:a16="http://schemas.microsoft.com/office/drawing/2014/main" id="{6ADDCA02-E3FC-A44F-B1AD-EB79036AF681}"/>
              </a:ext>
            </a:extLst>
          </p:cNvPr>
          <p:cNvGraphicFramePr>
            <a:graphicFrameLocks/>
          </p:cNvGraphicFramePr>
          <p:nvPr/>
        </p:nvGraphicFramePr>
        <p:xfrm>
          <a:off x="1501868" y="2731858"/>
          <a:ext cx="4876800" cy="3128887"/>
        </p:xfrm>
        <a:graphic>
          <a:graphicData uri="http://schemas.openxmlformats.org/drawingml/2006/table">
            <a:tbl>
              <a:tblPr>
                <a:tableStyleId>{F5AB1C69-6EDB-4FF4-983F-18BD219EF322}</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tblGrid>
              <a:tr h="1189343">
                <a:tc>
                  <a:txBody>
                    <a:bodyPr/>
                    <a:lstStyle/>
                    <a:p>
                      <a:pPr algn="ct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Regular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Deluxe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69772">
                <a:tc>
                  <a:txBody>
                    <a:bodyPr/>
                    <a:lstStyle/>
                    <a:p>
                      <a:pPr algn="ctr"/>
                      <a:r>
                        <a:rPr lang="en-US" sz="2400" b="1" dirty="0">
                          <a:solidFill>
                            <a:srgbClr val="FF9300"/>
                          </a:solidFill>
                        </a:rPr>
                        <a:t>Regular</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9772">
                <a:tc>
                  <a:txBody>
                    <a:bodyPr/>
                    <a:lstStyle/>
                    <a:p>
                      <a:pPr algn="ctr"/>
                      <a:r>
                        <a:rPr lang="en-US" sz="2400" b="1" dirty="0">
                          <a:solidFill>
                            <a:srgbClr val="FF9300"/>
                          </a:solidFill>
                        </a:rPr>
                        <a:t>Deluxe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2" name="Straight Connector 11">
            <a:extLst>
              <a:ext uri="{FF2B5EF4-FFF2-40B4-BE49-F238E27FC236}">
                <a16:creationId xmlns:a16="http://schemas.microsoft.com/office/drawing/2014/main" id="{458D30C9-684F-0C41-9105-429CC7DA5B20}"/>
              </a:ext>
            </a:extLst>
          </p:cNvPr>
          <p:cNvCxnSpPr>
            <a:cxnSpLocks/>
          </p:cNvCxnSpPr>
          <p:nvPr/>
        </p:nvCxnSpPr>
        <p:spPr>
          <a:xfrm>
            <a:off x="3148960" y="3936993"/>
            <a:ext cx="3229708" cy="1909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1EB5610-6ADB-1245-A7BE-73CE117B46F1}"/>
              </a:ext>
            </a:extLst>
          </p:cNvPr>
          <p:cNvCxnSpPr>
            <a:cxnSpLocks/>
          </p:cNvCxnSpPr>
          <p:nvPr/>
        </p:nvCxnSpPr>
        <p:spPr>
          <a:xfrm>
            <a:off x="3148960" y="4893596"/>
            <a:ext cx="1587306" cy="939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9B473F9-6533-A04D-B67E-185E14377564}"/>
              </a:ext>
            </a:extLst>
          </p:cNvPr>
          <p:cNvCxnSpPr>
            <a:cxnSpLocks/>
          </p:cNvCxnSpPr>
          <p:nvPr/>
        </p:nvCxnSpPr>
        <p:spPr>
          <a:xfrm>
            <a:off x="4750332" y="3906513"/>
            <a:ext cx="1587306" cy="939017"/>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11FC1F42-B206-494B-AAA7-F6A7BCB78BE8}"/>
              </a:ext>
            </a:extLst>
          </p:cNvPr>
          <p:cNvSpPr/>
          <p:nvPr/>
        </p:nvSpPr>
        <p:spPr>
          <a:xfrm>
            <a:off x="3140752" y="4285560"/>
            <a:ext cx="795176" cy="584775"/>
          </a:xfrm>
          <a:prstGeom prst="rect">
            <a:avLst/>
          </a:prstGeom>
        </p:spPr>
        <p:txBody>
          <a:bodyPr wrap="square">
            <a:spAutoFit/>
          </a:bodyPr>
          <a:lstStyle/>
          <a:p>
            <a:pPr algn="ctr"/>
            <a:r>
              <a:rPr lang="en-US" sz="3200" b="1" dirty="0">
                <a:solidFill>
                  <a:srgbClr val="FF9300"/>
                </a:solidFill>
              </a:rPr>
              <a:t>6</a:t>
            </a:r>
          </a:p>
        </p:txBody>
      </p:sp>
      <p:sp>
        <p:nvSpPr>
          <p:cNvPr id="18" name="Rectangle 17">
            <a:extLst>
              <a:ext uri="{FF2B5EF4-FFF2-40B4-BE49-F238E27FC236}">
                <a16:creationId xmlns:a16="http://schemas.microsoft.com/office/drawing/2014/main" id="{08A7226C-CC76-5840-A4ED-109B3FE9C002}"/>
              </a:ext>
            </a:extLst>
          </p:cNvPr>
          <p:cNvSpPr/>
          <p:nvPr/>
        </p:nvSpPr>
        <p:spPr>
          <a:xfrm>
            <a:off x="3138408" y="5253885"/>
            <a:ext cx="627187" cy="584775"/>
          </a:xfrm>
          <a:prstGeom prst="rect">
            <a:avLst/>
          </a:prstGeom>
        </p:spPr>
        <p:txBody>
          <a:bodyPr wrap="square">
            <a:spAutoFit/>
          </a:bodyPr>
          <a:lstStyle/>
          <a:p>
            <a:pPr algn="ctr"/>
            <a:r>
              <a:rPr lang="en-US" sz="3200" b="1" dirty="0">
                <a:solidFill>
                  <a:srgbClr val="FF9300"/>
                </a:solidFill>
              </a:rPr>
              <a:t>10</a:t>
            </a:r>
          </a:p>
        </p:txBody>
      </p:sp>
      <p:sp>
        <p:nvSpPr>
          <p:cNvPr id="19" name="Rectangle 18">
            <a:extLst>
              <a:ext uri="{FF2B5EF4-FFF2-40B4-BE49-F238E27FC236}">
                <a16:creationId xmlns:a16="http://schemas.microsoft.com/office/drawing/2014/main" id="{612E4B60-B307-7344-B79A-F641DB46BFF5}"/>
              </a:ext>
            </a:extLst>
          </p:cNvPr>
          <p:cNvSpPr/>
          <p:nvPr/>
        </p:nvSpPr>
        <p:spPr>
          <a:xfrm>
            <a:off x="4767914" y="5251541"/>
            <a:ext cx="460721" cy="584775"/>
          </a:xfrm>
          <a:prstGeom prst="rect">
            <a:avLst/>
          </a:prstGeom>
        </p:spPr>
        <p:txBody>
          <a:bodyPr wrap="square">
            <a:spAutoFit/>
          </a:bodyPr>
          <a:lstStyle/>
          <a:p>
            <a:pPr algn="ctr"/>
            <a:r>
              <a:rPr lang="en-US" sz="3200" b="1" dirty="0">
                <a:solidFill>
                  <a:srgbClr val="FF9300"/>
                </a:solidFill>
              </a:rPr>
              <a:t>0</a:t>
            </a:r>
          </a:p>
        </p:txBody>
      </p:sp>
      <p:sp>
        <p:nvSpPr>
          <p:cNvPr id="20" name="Rectangle 19">
            <a:extLst>
              <a:ext uri="{FF2B5EF4-FFF2-40B4-BE49-F238E27FC236}">
                <a16:creationId xmlns:a16="http://schemas.microsoft.com/office/drawing/2014/main" id="{CAA961FA-9CCF-EF40-B4F4-5D026C3D10AF}"/>
              </a:ext>
            </a:extLst>
          </p:cNvPr>
          <p:cNvSpPr/>
          <p:nvPr/>
        </p:nvSpPr>
        <p:spPr>
          <a:xfrm>
            <a:off x="4765569" y="4278526"/>
            <a:ext cx="393057" cy="584775"/>
          </a:xfrm>
          <a:prstGeom prst="rect">
            <a:avLst/>
          </a:prstGeom>
        </p:spPr>
        <p:txBody>
          <a:bodyPr wrap="square">
            <a:spAutoFit/>
          </a:bodyPr>
          <a:lstStyle/>
          <a:p>
            <a:pPr algn="ctr"/>
            <a:r>
              <a:rPr lang="en-US" sz="3200" b="1" dirty="0">
                <a:solidFill>
                  <a:srgbClr val="FF9300"/>
                </a:solidFill>
              </a:rPr>
              <a:t>2</a:t>
            </a:r>
          </a:p>
        </p:txBody>
      </p:sp>
      <p:sp>
        <p:nvSpPr>
          <p:cNvPr id="21" name="Rectangle 20">
            <a:extLst>
              <a:ext uri="{FF2B5EF4-FFF2-40B4-BE49-F238E27FC236}">
                <a16:creationId xmlns:a16="http://schemas.microsoft.com/office/drawing/2014/main" id="{9ABCF8D7-1FA3-654A-8827-349A780A4E01}"/>
              </a:ext>
            </a:extLst>
          </p:cNvPr>
          <p:cNvSpPr/>
          <p:nvPr/>
        </p:nvSpPr>
        <p:spPr>
          <a:xfrm>
            <a:off x="5851137" y="3917623"/>
            <a:ext cx="601447" cy="584775"/>
          </a:xfrm>
          <a:prstGeom prst="rect">
            <a:avLst/>
          </a:prstGeom>
        </p:spPr>
        <p:txBody>
          <a:bodyPr wrap="none">
            <a:spAutoFit/>
          </a:bodyPr>
          <a:lstStyle/>
          <a:p>
            <a:r>
              <a:rPr lang="en-US" sz="3200" b="1" dirty="0">
                <a:solidFill>
                  <a:srgbClr val="0000FF"/>
                </a:solidFill>
              </a:rPr>
              <a:t>10</a:t>
            </a:r>
            <a:endParaRPr lang="en-US" sz="3200" dirty="0"/>
          </a:p>
        </p:txBody>
      </p:sp>
      <p:sp>
        <p:nvSpPr>
          <p:cNvPr id="22" name="Rectangle 21">
            <a:extLst>
              <a:ext uri="{FF2B5EF4-FFF2-40B4-BE49-F238E27FC236}">
                <a16:creationId xmlns:a16="http://schemas.microsoft.com/office/drawing/2014/main" id="{D4D17C46-25F7-9046-A118-6BB7C8CC7CC7}"/>
              </a:ext>
            </a:extLst>
          </p:cNvPr>
          <p:cNvSpPr/>
          <p:nvPr/>
        </p:nvSpPr>
        <p:spPr>
          <a:xfrm>
            <a:off x="4005925" y="3929346"/>
            <a:ext cx="393056" cy="584775"/>
          </a:xfrm>
          <a:prstGeom prst="rect">
            <a:avLst/>
          </a:prstGeom>
        </p:spPr>
        <p:txBody>
          <a:bodyPr wrap="none">
            <a:spAutoFit/>
          </a:bodyPr>
          <a:lstStyle/>
          <a:p>
            <a:r>
              <a:rPr lang="en-US" sz="3200" b="1" dirty="0">
                <a:solidFill>
                  <a:srgbClr val="0000FF"/>
                </a:solidFill>
              </a:rPr>
              <a:t>6</a:t>
            </a:r>
            <a:endParaRPr lang="en-US" sz="3200" dirty="0"/>
          </a:p>
        </p:txBody>
      </p:sp>
      <p:sp>
        <p:nvSpPr>
          <p:cNvPr id="23" name="Rectangle 22">
            <a:extLst>
              <a:ext uri="{FF2B5EF4-FFF2-40B4-BE49-F238E27FC236}">
                <a16:creationId xmlns:a16="http://schemas.microsoft.com/office/drawing/2014/main" id="{77D530A8-4354-AC4F-B6A9-0A65D7046B07}"/>
              </a:ext>
            </a:extLst>
          </p:cNvPr>
          <p:cNvSpPr/>
          <p:nvPr/>
        </p:nvSpPr>
        <p:spPr>
          <a:xfrm>
            <a:off x="4355272" y="4897670"/>
            <a:ext cx="393056" cy="584775"/>
          </a:xfrm>
          <a:prstGeom prst="rect">
            <a:avLst/>
          </a:prstGeom>
        </p:spPr>
        <p:txBody>
          <a:bodyPr wrap="none">
            <a:spAutoFit/>
          </a:bodyPr>
          <a:lstStyle/>
          <a:p>
            <a:r>
              <a:rPr lang="en-US" sz="3200" b="1" dirty="0">
                <a:solidFill>
                  <a:srgbClr val="0000FF"/>
                </a:solidFill>
              </a:rPr>
              <a:t>2</a:t>
            </a:r>
            <a:endParaRPr lang="en-US" sz="3200" dirty="0"/>
          </a:p>
        </p:txBody>
      </p:sp>
      <p:sp>
        <p:nvSpPr>
          <p:cNvPr id="24" name="Rectangle 23">
            <a:extLst>
              <a:ext uri="{FF2B5EF4-FFF2-40B4-BE49-F238E27FC236}">
                <a16:creationId xmlns:a16="http://schemas.microsoft.com/office/drawing/2014/main" id="{B3CD2387-3CF5-0141-9F30-9D3A6310A6DD}"/>
              </a:ext>
            </a:extLst>
          </p:cNvPr>
          <p:cNvSpPr/>
          <p:nvPr/>
        </p:nvSpPr>
        <p:spPr>
          <a:xfrm>
            <a:off x="5956646" y="4895326"/>
            <a:ext cx="393056" cy="584775"/>
          </a:xfrm>
          <a:prstGeom prst="rect">
            <a:avLst/>
          </a:prstGeom>
        </p:spPr>
        <p:txBody>
          <a:bodyPr wrap="none">
            <a:spAutoFit/>
          </a:bodyPr>
          <a:lstStyle/>
          <a:p>
            <a:r>
              <a:rPr lang="en-US" sz="3200" b="1" dirty="0">
                <a:solidFill>
                  <a:srgbClr val="0000FF"/>
                </a:solidFill>
              </a:rPr>
              <a:t>0</a:t>
            </a:r>
            <a:endParaRPr lang="en-US" sz="3200" dirty="0"/>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1CDA17F9-AB17-B94A-93EA-716E1C281E71}"/>
                  </a:ext>
                </a:extLst>
              </p:cNvPr>
              <p:cNvSpPr>
                <a:spLocks noGrp="1"/>
              </p:cNvSpPr>
              <p:nvPr>
                <p:ph sz="half" idx="1"/>
              </p:nvPr>
            </p:nvSpPr>
            <p:spPr>
              <a:xfrm>
                <a:off x="7695810" y="1825625"/>
                <a:ext cx="4210442" cy="4351338"/>
              </a:xfrm>
            </p:spPr>
            <p:txBody>
              <a:bodyPr/>
              <a:lstStyle/>
              <a:p>
                <a:pPr marL="0" indent="0">
                  <a:buNone/>
                </a:pPr>
                <a:r>
                  <a:rPr lang="en-US" dirty="0"/>
                  <a:t>: Random choice is rational only if         chooses deluxe with probability  </a:t>
                </a:r>
                <a14:m>
                  <m:oMath xmlns:m="http://schemas.openxmlformats.org/officeDocument/2006/math">
                    <m:r>
                      <a:rPr lang="en-US" i="1" dirty="0" smtClean="0">
                        <a:latin typeface="Cambria Math" panose="02040503050406030204" pitchFamily="18" charset="0"/>
                      </a:rPr>
                      <m:t>𝑝</m:t>
                    </m:r>
                    <m:r>
                      <a:rPr lang="en-US" i="1" dirty="0" smtClean="0">
                        <a:latin typeface="Cambria Math" panose="02040503050406030204" pitchFamily="18" charset="0"/>
                      </a:rPr>
                      <m:t>=2/3</m:t>
                    </m:r>
                  </m:oMath>
                </a14:m>
                <a:r>
                  <a:rPr lang="en-US" dirty="0"/>
                  <a:t>.</a:t>
                </a:r>
              </a:p>
              <a:p>
                <a:pPr marL="0" indent="0">
                  <a:buNone/>
                </a:pPr>
                <a:r>
                  <a:rPr lang="en-US" dirty="0"/>
                  <a:t>: Random choice is rational only if        chooses deluxe with probability  </a:t>
                </a:r>
                <a14:m>
                  <m:oMath xmlns:m="http://schemas.openxmlformats.org/officeDocument/2006/math">
                    <m:r>
                      <a:rPr lang="en-US" b="0" i="1" dirty="0" smtClean="0">
                        <a:latin typeface="Cambria Math" panose="02040503050406030204" pitchFamily="18" charset="0"/>
                      </a:rPr>
                      <m:t>𝑞</m:t>
                    </m:r>
                    <m:r>
                      <a:rPr lang="en-US" i="1" dirty="0">
                        <a:latin typeface="Cambria Math" panose="02040503050406030204" pitchFamily="18" charset="0"/>
                      </a:rPr>
                      <m:t>=2/3</m:t>
                    </m:r>
                  </m:oMath>
                </a14:m>
                <a:r>
                  <a:rPr lang="en-US" dirty="0"/>
                  <a:t>.</a:t>
                </a:r>
              </a:p>
              <a:p>
                <a:pPr marL="0" indent="0">
                  <a:buNone/>
                </a:pPr>
                <a:r>
                  <a:rPr lang="en-US" dirty="0"/>
                  <a:t>So </a:t>
                </a:r>
                <a14:m>
                  <m:oMath xmlns:m="http://schemas.openxmlformats.org/officeDocument/2006/math">
                    <m:r>
                      <a:rPr lang="en-US" i="1" dirty="0">
                        <a:latin typeface="Cambria Math" panose="02040503050406030204" pitchFamily="18" charset="0"/>
                      </a:rPr>
                      <m:t>𝑝</m:t>
                    </m:r>
                    <m:r>
                      <a:rPr lang="en-US" i="1" dirty="0">
                        <a:latin typeface="Cambria Math" panose="02040503050406030204" pitchFamily="18" charset="0"/>
                      </a:rPr>
                      <m:t>=2/3</m:t>
                    </m:r>
                  </m:oMath>
                </a14:m>
                <a:r>
                  <a:rPr lang="en-US" dirty="0"/>
                  <a:t>, </a:t>
                </a:r>
                <a14:m>
                  <m:oMath xmlns:m="http://schemas.openxmlformats.org/officeDocument/2006/math">
                    <m:r>
                      <a:rPr lang="en-US" i="1" dirty="0">
                        <a:latin typeface="Cambria Math" panose="02040503050406030204" pitchFamily="18" charset="0"/>
                      </a:rPr>
                      <m:t>𝑞</m:t>
                    </m:r>
                    <m:r>
                      <a:rPr lang="en-US" i="1" dirty="0">
                        <a:latin typeface="Cambria Math" panose="02040503050406030204" pitchFamily="18" charset="0"/>
                      </a:rPr>
                      <m:t>=2/3</m:t>
                    </m:r>
                  </m:oMath>
                </a14:m>
                <a:r>
                  <a:rPr lang="en-US" dirty="0"/>
                  <a:t> is a Nash equilibrium.</a:t>
                </a:r>
              </a:p>
            </p:txBody>
          </p:sp>
        </mc:Choice>
        <mc:Fallback xmlns="">
          <p:sp>
            <p:nvSpPr>
              <p:cNvPr id="4" name="Content Placeholder 3">
                <a:extLst>
                  <a:ext uri="{FF2B5EF4-FFF2-40B4-BE49-F238E27FC236}">
                    <a16:creationId xmlns:a16="http://schemas.microsoft.com/office/drawing/2014/main" id="{1CDA17F9-AB17-B94A-93EA-716E1C281E71}"/>
                  </a:ext>
                </a:extLst>
              </p:cNvPr>
              <p:cNvSpPr>
                <a:spLocks noGrp="1" noRot="1" noChangeAspect="1" noMove="1" noResize="1" noEditPoints="1" noAdjustHandles="1" noChangeArrowheads="1" noChangeShapeType="1" noTextEdit="1"/>
              </p:cNvSpPr>
              <p:nvPr>
                <p:ph sz="half" idx="1"/>
              </p:nvPr>
            </p:nvSpPr>
            <p:spPr>
              <a:xfrm>
                <a:off x="7695810" y="1825625"/>
                <a:ext cx="4210442" cy="4351338"/>
              </a:xfrm>
              <a:blipFill>
                <a:blip r:embed="rId6"/>
                <a:stretch>
                  <a:fillRect l="-2703" t="-2632" r="-1502"/>
                </a:stretch>
              </a:blipFill>
            </p:spPr>
            <p:txBody>
              <a:bodyPr/>
              <a:lstStyle/>
              <a:p>
                <a:r>
                  <a:rPr lang="en-US">
                    <a:noFill/>
                  </a:rPr>
                  <a:t> </a:t>
                </a:r>
              </a:p>
            </p:txBody>
          </p:sp>
        </mc:Fallback>
      </mc:AlternateContent>
      <p:pic>
        <p:nvPicPr>
          <p:cNvPr id="25" name="Graphic 24" descr="Construction worker">
            <a:extLst>
              <a:ext uri="{FF2B5EF4-FFF2-40B4-BE49-F238E27FC236}">
                <a16:creationId xmlns:a16="http://schemas.microsoft.com/office/drawing/2014/main" id="{A4D597DD-9EF9-FD47-B0C1-76780B362CB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03682" y="3094044"/>
            <a:ext cx="492128" cy="492128"/>
          </a:xfrm>
          <a:prstGeom prst="rect">
            <a:avLst/>
          </a:prstGeom>
        </p:spPr>
      </p:pic>
      <p:pic>
        <p:nvPicPr>
          <p:cNvPr id="26" name="Graphic 25" descr="Judge">
            <a:extLst>
              <a:ext uri="{FF2B5EF4-FFF2-40B4-BE49-F238E27FC236}">
                <a16:creationId xmlns:a16="http://schemas.microsoft.com/office/drawing/2014/main" id="{5615D2A3-BE5C-044A-9E35-65950DA68FB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39662" y="1808159"/>
            <a:ext cx="451762" cy="451762"/>
          </a:xfrm>
          <a:prstGeom prst="rect">
            <a:avLst/>
          </a:prstGeom>
        </p:spPr>
      </p:pic>
      <p:pic>
        <p:nvPicPr>
          <p:cNvPr id="27" name="Graphic 26" descr="Judge">
            <a:extLst>
              <a:ext uri="{FF2B5EF4-FFF2-40B4-BE49-F238E27FC236}">
                <a16:creationId xmlns:a16="http://schemas.microsoft.com/office/drawing/2014/main" id="{F4A38424-3EA6-904A-9ADA-846603CB714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92242" y="3503618"/>
            <a:ext cx="451762" cy="451762"/>
          </a:xfrm>
          <a:prstGeom prst="rect">
            <a:avLst/>
          </a:prstGeom>
        </p:spPr>
      </p:pic>
      <p:pic>
        <p:nvPicPr>
          <p:cNvPr id="28" name="Graphic 27" descr="Construction worker">
            <a:extLst>
              <a:ext uri="{FF2B5EF4-FFF2-40B4-BE49-F238E27FC236}">
                <a16:creationId xmlns:a16="http://schemas.microsoft.com/office/drawing/2014/main" id="{8640D230-3C82-7A49-9F65-98F22011F51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70549" y="2203448"/>
            <a:ext cx="492128" cy="492128"/>
          </a:xfrm>
          <a:prstGeom prst="rect">
            <a:avLst/>
          </a:prstGeom>
        </p:spPr>
      </p:pic>
      <p:pic>
        <p:nvPicPr>
          <p:cNvPr id="29" name="Content Placeholder 5" descr="Fortune cookie">
            <a:extLst>
              <a:ext uri="{FF2B5EF4-FFF2-40B4-BE49-F238E27FC236}">
                <a16:creationId xmlns:a16="http://schemas.microsoft.com/office/drawing/2014/main" id="{886186C6-D3DE-034C-98E5-E272AB7BD17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039514" y="5825345"/>
            <a:ext cx="999332" cy="999332"/>
          </a:xfrm>
          <a:prstGeom prst="rect">
            <a:avLst/>
          </a:prstGeom>
        </p:spPr>
      </p:pic>
      <p:pic>
        <p:nvPicPr>
          <p:cNvPr id="30" name="Content Placeholder 5" descr="Fortune cookie">
            <a:extLst>
              <a:ext uri="{FF2B5EF4-FFF2-40B4-BE49-F238E27FC236}">
                <a16:creationId xmlns:a16="http://schemas.microsoft.com/office/drawing/2014/main" id="{503E2648-5F69-4048-BFEF-5979FEE7665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458364" y="5830110"/>
            <a:ext cx="999332" cy="999332"/>
          </a:xfrm>
          <a:prstGeom prst="rect">
            <a:avLst/>
          </a:prstGeom>
        </p:spPr>
      </p:pic>
    </p:spTree>
    <p:extLst>
      <p:ext uri="{BB962C8B-B14F-4D97-AF65-F5344CB8AC3E}">
        <p14:creationId xmlns:p14="http://schemas.microsoft.com/office/powerpoint/2010/main" val="8420185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6DBDA-ABCF-8C4C-8F32-1C4055B889BC}"/>
              </a:ext>
            </a:extLst>
          </p:cNvPr>
          <p:cNvSpPr>
            <a:spLocks noGrp="1"/>
          </p:cNvSpPr>
          <p:nvPr>
            <p:ph type="title"/>
          </p:nvPr>
        </p:nvSpPr>
        <p:spPr/>
        <p:txBody>
          <a:bodyPr/>
          <a:lstStyle/>
          <a:p>
            <a:r>
              <a:rPr lang="en-US" dirty="0"/>
              <a:t>Final thoughts…</a:t>
            </a:r>
          </a:p>
        </p:txBody>
      </p:sp>
      <p:sp>
        <p:nvSpPr>
          <p:cNvPr id="3" name="Content Placeholder 2">
            <a:extLst>
              <a:ext uri="{FF2B5EF4-FFF2-40B4-BE49-F238E27FC236}">
                <a16:creationId xmlns:a16="http://schemas.microsoft.com/office/drawing/2014/main" id="{801B4352-5DCC-4240-8BE3-1D4F4E0ED416}"/>
              </a:ext>
            </a:extLst>
          </p:cNvPr>
          <p:cNvSpPr>
            <a:spLocks noGrp="1"/>
          </p:cNvSpPr>
          <p:nvPr>
            <p:ph idx="1"/>
          </p:nvPr>
        </p:nvSpPr>
        <p:spPr/>
        <p:txBody>
          <a:bodyPr/>
          <a:lstStyle/>
          <a:p>
            <a:r>
              <a:rPr lang="en-US" dirty="0"/>
              <a:t>Some books worth reading</a:t>
            </a:r>
          </a:p>
        </p:txBody>
      </p:sp>
    </p:spTree>
    <p:extLst>
      <p:ext uri="{BB962C8B-B14F-4D97-AF65-F5344CB8AC3E}">
        <p14:creationId xmlns:p14="http://schemas.microsoft.com/office/powerpoint/2010/main" val="7864730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F199C-D267-BA40-BED2-31DD0532B870}"/>
              </a:ext>
            </a:extLst>
          </p:cNvPr>
          <p:cNvSpPr>
            <a:spLocks noGrp="1"/>
          </p:cNvSpPr>
          <p:nvPr>
            <p:ph type="title"/>
          </p:nvPr>
        </p:nvSpPr>
        <p:spPr/>
        <p:txBody>
          <a:bodyPr/>
          <a:lstStyle/>
          <a:p>
            <a:r>
              <a:rPr lang="en-US" dirty="0"/>
              <a:t>Superintelligence (2014)</a:t>
            </a:r>
          </a:p>
        </p:txBody>
      </p:sp>
      <p:sp>
        <p:nvSpPr>
          <p:cNvPr id="3" name="Content Placeholder 2">
            <a:extLst>
              <a:ext uri="{FF2B5EF4-FFF2-40B4-BE49-F238E27FC236}">
                <a16:creationId xmlns:a16="http://schemas.microsoft.com/office/drawing/2014/main" id="{8F0576A2-E685-9A4E-8148-AF82579363D3}"/>
              </a:ext>
            </a:extLst>
          </p:cNvPr>
          <p:cNvSpPr>
            <a:spLocks noGrp="1"/>
          </p:cNvSpPr>
          <p:nvPr>
            <p:ph sz="half" idx="1"/>
          </p:nvPr>
        </p:nvSpPr>
        <p:spPr/>
        <p:txBody>
          <a:bodyPr/>
          <a:lstStyle/>
          <a:p>
            <a:pPr marL="0" indent="0">
              <a:buNone/>
            </a:pPr>
            <a:r>
              <a:rPr lang="en-US" dirty="0"/>
              <a:t>What would happen if we produced an AI with the goal of making as many paper clips as possible… and it succeeded?</a:t>
            </a:r>
          </a:p>
        </p:txBody>
      </p:sp>
      <p:pic>
        <p:nvPicPr>
          <p:cNvPr id="34822" name="Picture 6">
            <a:extLst>
              <a:ext uri="{FF2B5EF4-FFF2-40B4-BE49-F238E27FC236}">
                <a16:creationId xmlns:a16="http://schemas.microsoft.com/office/drawing/2014/main" id="{F5BD6B9C-CAD4-8D49-BDFF-B9822CDB6C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2866" y="1281112"/>
            <a:ext cx="3586933" cy="5440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2877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C324F-118F-364B-862C-F25F4C50AB07}"/>
              </a:ext>
            </a:extLst>
          </p:cNvPr>
          <p:cNvSpPr>
            <a:spLocks noGrp="1"/>
          </p:cNvSpPr>
          <p:nvPr>
            <p:ph type="title"/>
          </p:nvPr>
        </p:nvSpPr>
        <p:spPr/>
        <p:txBody>
          <a:bodyPr/>
          <a:lstStyle/>
          <a:p>
            <a:r>
              <a:rPr lang="en-US" dirty="0"/>
              <a:t>Practice Exam, question 23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192F983-55E9-F542-A936-4D765CC83580}"/>
                  </a:ext>
                </a:extLst>
              </p:cNvPr>
              <p:cNvSpPr>
                <a:spLocks noGrp="1"/>
              </p:cNvSpPr>
              <p:nvPr>
                <p:ph sz="half" idx="1"/>
              </p:nvPr>
            </p:nvSpPr>
            <p:spPr>
              <a:xfrm>
                <a:off x="6324595" y="1825625"/>
                <a:ext cx="5181600" cy="4351338"/>
              </a:xfrm>
            </p:spPr>
            <p:txBody>
              <a:bodyPr>
                <a:normAutofit/>
              </a:bodyPr>
              <a:lstStyle/>
              <a:p>
                <a:pPr marL="0" indent="0">
                  <a:buNone/>
                </a:pPr>
                <a:r>
                  <a:rPr lang="en-US" dirty="0"/>
                  <a:t>(a) A Maltese puppy has feature vector </a:t>
                </a:r>
                <a14:m>
                  <m:oMath xmlns:m="http://schemas.openxmlformats.org/officeDocument/2006/math">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𝑥</m:t>
                        </m:r>
                      </m:e>
                    </m:acc>
                    <m:r>
                      <a:rPr lang="en-US" i="1" dirty="0" smtClean="0">
                        <a:latin typeface="Cambria Math" panose="02040503050406030204" pitchFamily="18" charset="0"/>
                      </a:rPr>
                      <m:t> </m:t>
                    </m:r>
                    <m:r>
                      <a:rPr lang="en-US" i="1" dirty="0">
                        <a:latin typeface="Cambria Math" panose="02040503050406030204" pitchFamily="18" charset="0"/>
                      </a:rPr>
                      <m:t>= [</m:t>
                    </m:r>
                    <m:r>
                      <a:rPr lang="en-US" i="1" dirty="0" smtClean="0">
                        <a:latin typeface="Cambria Math" panose="02040503050406030204" pitchFamily="18" charset="0"/>
                      </a:rPr>
                      <m:t>2</m:t>
                    </m:r>
                    <m:r>
                      <a:rPr lang="en-US" b="0" i="1" dirty="0" smtClean="0">
                        <a:latin typeface="Cambria Math" panose="02040503050406030204" pitchFamily="18" charset="0"/>
                      </a:rPr>
                      <m:t>,20,−1,</m:t>
                    </m:r>
                    <m:r>
                      <a:rPr lang="en-US" i="1" dirty="0">
                        <a:latin typeface="Cambria Math" panose="02040503050406030204" pitchFamily="18" charset="0"/>
                      </a:rPr>
                      <m:t> 1]</m:t>
                    </m:r>
                  </m:oMath>
                </a14:m>
                <a:r>
                  <a:rPr lang="en-US" dirty="0"/>
                  <a:t>.  All weights and biases are initialized to zero.  What is </a:t>
                </a:r>
                <a14:m>
                  <m:oMath xmlns:m="http://schemas.openxmlformats.org/officeDocument/2006/math">
                    <m:sSup>
                      <m:sSupPr>
                        <m:ctrlPr>
                          <a:rPr lang="en-US" i="1" dirty="0">
                            <a:latin typeface="Cambria Math" panose="02040503050406030204" pitchFamily="18" charset="0"/>
                          </a:rPr>
                        </m:ctrlPr>
                      </m:sSupPr>
                      <m:e>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e>
                      <m:sup>
                        <m:r>
                          <a:rPr lang="en-US" i="1" dirty="0">
                            <a:latin typeface="Cambria Math" panose="02040503050406030204" pitchFamily="18" charset="0"/>
                          </a:rPr>
                          <m:t>∗</m:t>
                        </m:r>
                      </m:sup>
                    </m:sSup>
                  </m:oMath>
                </a14:m>
                <a:r>
                  <a:rPr lang="en-US" dirty="0"/>
                  <a:t>?</a:t>
                </a:r>
              </a:p>
            </p:txBody>
          </p:sp>
        </mc:Choice>
        <mc:Fallback xmlns="">
          <p:sp>
            <p:nvSpPr>
              <p:cNvPr id="3" name="Content Placeholder 2">
                <a:extLst>
                  <a:ext uri="{FF2B5EF4-FFF2-40B4-BE49-F238E27FC236}">
                    <a16:creationId xmlns:a16="http://schemas.microsoft.com/office/drawing/2014/main" id="{B192F983-55E9-F542-A936-4D765CC83580}"/>
                  </a:ext>
                </a:extLst>
              </p:cNvPr>
              <p:cNvSpPr>
                <a:spLocks noGrp="1" noRot="1" noChangeAspect="1" noMove="1" noResize="1" noEditPoints="1" noAdjustHandles="1" noChangeArrowheads="1" noChangeShapeType="1" noTextEdit="1"/>
              </p:cNvSpPr>
              <p:nvPr>
                <p:ph sz="half" idx="1"/>
              </p:nvPr>
            </p:nvSpPr>
            <p:spPr>
              <a:xfrm>
                <a:off x="6324595" y="1825625"/>
                <a:ext cx="5181600" cy="4351338"/>
              </a:xfrm>
              <a:blipFill>
                <a:blip r:embed="rId2"/>
                <a:stretch>
                  <a:fillRect l="-2200" t="-2632"/>
                </a:stretch>
              </a:blipFill>
            </p:spPr>
            <p:txBody>
              <a:bodyPr/>
              <a:lstStyle/>
              <a:p>
                <a:r>
                  <a:rPr lang="en-US">
                    <a:noFill/>
                  </a:rPr>
                  <a:t> </a:t>
                </a:r>
              </a:p>
            </p:txBody>
          </p:sp>
        </mc:Fallback>
      </mc:AlternateContent>
      <p:sp>
        <p:nvSpPr>
          <p:cNvPr id="7" name="Oval 6">
            <a:extLst>
              <a:ext uri="{FF2B5EF4-FFF2-40B4-BE49-F238E27FC236}">
                <a16:creationId xmlns:a16="http://schemas.microsoft.com/office/drawing/2014/main" id="{1D32DB22-D8B6-C64D-AA4E-03F13FC24EA4}"/>
              </a:ext>
            </a:extLst>
          </p:cNvPr>
          <p:cNvSpPr/>
          <p:nvPr/>
        </p:nvSpPr>
        <p:spPr bwMode="auto">
          <a:xfrm>
            <a:off x="1396988" y="3322322"/>
            <a:ext cx="457200" cy="455612"/>
          </a:xfrm>
          <a:prstGeom prst="ellips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cs typeface="Arial"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255F659-E9F2-314C-AAE3-5F6905DD1D4B}"/>
                  </a:ext>
                </a:extLst>
              </p:cNvPr>
              <p:cNvSpPr txBox="1"/>
              <p:nvPr/>
            </p:nvSpPr>
            <p:spPr>
              <a:xfrm>
                <a:off x="295850" y="2953196"/>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1</m:t>
                          </m:r>
                        </m:sub>
                      </m:sSub>
                    </m:oMath>
                  </m:oMathPara>
                </a14:m>
                <a:endParaRPr lang="en-US" baseline="-25000" dirty="0"/>
              </a:p>
            </p:txBody>
          </p:sp>
        </mc:Choice>
        <mc:Fallback xmlns="">
          <p:sp>
            <p:nvSpPr>
              <p:cNvPr id="9" name="TextBox 8">
                <a:extLst>
                  <a:ext uri="{FF2B5EF4-FFF2-40B4-BE49-F238E27FC236}">
                    <a16:creationId xmlns:a16="http://schemas.microsoft.com/office/drawing/2014/main" id="{D255F659-E9F2-314C-AAE3-5F6905DD1D4B}"/>
                  </a:ext>
                </a:extLst>
              </p:cNvPr>
              <p:cNvSpPr txBox="1">
                <a:spLocks noRot="1" noChangeAspect="1" noMove="1" noResize="1" noEditPoints="1" noAdjustHandles="1" noChangeArrowheads="1" noChangeShapeType="1" noTextEdit="1"/>
              </p:cNvSpPr>
              <p:nvPr/>
            </p:nvSpPr>
            <p:spPr>
              <a:xfrm>
                <a:off x="295850" y="2953196"/>
                <a:ext cx="362600" cy="369332"/>
              </a:xfrm>
              <a:prstGeom prst="rect">
                <a:avLst/>
              </a:prstGeom>
              <a:blipFill>
                <a:blip r:embed="rId3"/>
                <a:stretch>
                  <a:fillRect/>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815059E2-F4EB-7B4A-8B96-8D300AB4BC4D}"/>
              </a:ext>
            </a:extLst>
          </p:cNvPr>
          <p:cNvSpPr txBox="1"/>
          <p:nvPr/>
        </p:nvSpPr>
        <p:spPr>
          <a:xfrm>
            <a:off x="295850" y="4995251"/>
            <a:ext cx="378630" cy="369332"/>
          </a:xfrm>
          <a:prstGeom prst="rect">
            <a:avLst/>
          </a:prstGeom>
          <a:noFill/>
        </p:spPr>
        <p:txBody>
          <a:bodyPr wrap="square" rtlCol="0">
            <a:spAutoFit/>
          </a:bodyPr>
          <a:lstStyle/>
          <a:p>
            <a:r>
              <a:rPr lang="en-US" dirty="0"/>
              <a:t>1</a:t>
            </a:r>
            <a:endParaRPr lang="en-US" baseline="-25000" dirty="0"/>
          </a:p>
        </p:txBody>
      </p:sp>
      <p:sp>
        <p:nvSpPr>
          <p:cNvPr id="13" name="TextBox 12">
            <a:extLst>
              <a:ext uri="{FF2B5EF4-FFF2-40B4-BE49-F238E27FC236}">
                <a16:creationId xmlns:a16="http://schemas.microsoft.com/office/drawing/2014/main" id="{0FCBB328-C724-6743-98EE-33535D43BE34}"/>
              </a:ext>
            </a:extLst>
          </p:cNvPr>
          <p:cNvSpPr txBox="1"/>
          <p:nvPr/>
        </p:nvSpPr>
        <p:spPr>
          <a:xfrm>
            <a:off x="67250" y="2162500"/>
            <a:ext cx="696024" cy="369332"/>
          </a:xfrm>
          <a:prstGeom prst="rect">
            <a:avLst/>
          </a:prstGeom>
          <a:noFill/>
        </p:spPr>
        <p:txBody>
          <a:bodyPr wrap="none" rtlCol="0">
            <a:spAutoFit/>
          </a:bodyPr>
          <a:lstStyle/>
          <a:p>
            <a:r>
              <a:rPr lang="en-US" b="1" dirty="0"/>
              <a:t>Input</a:t>
            </a:r>
          </a:p>
        </p:txBody>
      </p:sp>
      <p:sp>
        <p:nvSpPr>
          <p:cNvPr id="14" name="TextBox 13">
            <a:extLst>
              <a:ext uri="{FF2B5EF4-FFF2-40B4-BE49-F238E27FC236}">
                <a16:creationId xmlns:a16="http://schemas.microsoft.com/office/drawing/2014/main" id="{5E144818-258A-0546-8981-6D13DBDC7223}"/>
              </a:ext>
            </a:extLst>
          </p:cNvPr>
          <p:cNvSpPr txBox="1"/>
          <p:nvPr/>
        </p:nvSpPr>
        <p:spPr>
          <a:xfrm>
            <a:off x="1935504" y="2565755"/>
            <a:ext cx="959815" cy="369332"/>
          </a:xfrm>
          <a:prstGeom prst="rect">
            <a:avLst/>
          </a:prstGeom>
          <a:noFill/>
        </p:spPr>
        <p:txBody>
          <a:bodyPr wrap="square" rtlCol="0">
            <a:spAutoFit/>
          </a:bodyPr>
          <a:lstStyle/>
          <a:p>
            <a:r>
              <a:rPr lang="en-US" b="1" dirty="0"/>
              <a:t>Weights</a:t>
            </a:r>
          </a:p>
        </p:txBody>
      </p:sp>
      <p:sp>
        <p:nvSpPr>
          <p:cNvPr id="18" name="Oval 17">
            <a:extLst>
              <a:ext uri="{FF2B5EF4-FFF2-40B4-BE49-F238E27FC236}">
                <a16:creationId xmlns:a16="http://schemas.microsoft.com/office/drawing/2014/main" id="{CE3D7099-7BA1-2442-B188-4472E95C7412}"/>
              </a:ext>
            </a:extLst>
          </p:cNvPr>
          <p:cNvSpPr/>
          <p:nvPr/>
        </p:nvSpPr>
        <p:spPr bwMode="auto">
          <a:xfrm>
            <a:off x="1426677" y="4147663"/>
            <a:ext cx="457200" cy="455612"/>
          </a:xfrm>
          <a:prstGeom prst="ellips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cs typeface="Arial" charset="0"/>
            </a:endParaRPr>
          </a:p>
        </p:txBody>
      </p:sp>
      <p:cxnSp>
        <p:nvCxnSpPr>
          <p:cNvPr id="20" name="Straight Arrow Connector 19">
            <a:extLst>
              <a:ext uri="{FF2B5EF4-FFF2-40B4-BE49-F238E27FC236}">
                <a16:creationId xmlns:a16="http://schemas.microsoft.com/office/drawing/2014/main" id="{890F4822-E188-3F4C-96A2-9E8223B79FCA}"/>
              </a:ext>
            </a:extLst>
          </p:cNvPr>
          <p:cNvCxnSpPr>
            <a:stCxn id="9" idx="3"/>
            <a:endCxn id="7" idx="2"/>
          </p:cNvCxnSpPr>
          <p:nvPr/>
        </p:nvCxnSpPr>
        <p:spPr>
          <a:xfrm>
            <a:off x="658450" y="3137862"/>
            <a:ext cx="738538" cy="412266"/>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783BCB2-C758-3F4C-8AE2-80C69CFF7734}"/>
              </a:ext>
            </a:extLst>
          </p:cNvPr>
          <p:cNvCxnSpPr>
            <a:cxnSpLocks/>
            <a:stCxn id="47" idx="3"/>
            <a:endCxn id="7" idx="2"/>
          </p:cNvCxnSpPr>
          <p:nvPr/>
        </p:nvCxnSpPr>
        <p:spPr>
          <a:xfrm flipV="1">
            <a:off x="656472" y="3550128"/>
            <a:ext cx="740516" cy="238901"/>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C7EB5EB-0749-434F-AED1-F6A667FA4B7F}"/>
              </a:ext>
            </a:extLst>
          </p:cNvPr>
          <p:cNvCxnSpPr>
            <a:cxnSpLocks/>
            <a:stCxn id="48" idx="3"/>
            <a:endCxn id="7" idx="2"/>
          </p:cNvCxnSpPr>
          <p:nvPr/>
        </p:nvCxnSpPr>
        <p:spPr>
          <a:xfrm flipV="1">
            <a:off x="654494" y="3550128"/>
            <a:ext cx="742494" cy="830692"/>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5660205-0654-EE45-9E32-8E422A31793D}"/>
              </a:ext>
            </a:extLst>
          </p:cNvPr>
          <p:cNvCxnSpPr>
            <a:cxnSpLocks/>
            <a:stCxn id="11" idx="3"/>
            <a:endCxn id="7" idx="2"/>
          </p:cNvCxnSpPr>
          <p:nvPr/>
        </p:nvCxnSpPr>
        <p:spPr>
          <a:xfrm flipV="1">
            <a:off x="674480" y="3550128"/>
            <a:ext cx="722508" cy="1629789"/>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73E00FB-AA6F-D34C-B6BE-112D38E3702F}"/>
              </a:ext>
            </a:extLst>
          </p:cNvPr>
          <p:cNvCxnSpPr>
            <a:cxnSpLocks/>
            <a:stCxn id="9" idx="3"/>
            <a:endCxn id="18" idx="2"/>
          </p:cNvCxnSpPr>
          <p:nvPr/>
        </p:nvCxnSpPr>
        <p:spPr>
          <a:xfrm>
            <a:off x="658450" y="3137862"/>
            <a:ext cx="768227" cy="1237607"/>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B752D53B-FF78-C14A-9C47-53AEAA3CFD68}"/>
              </a:ext>
            </a:extLst>
          </p:cNvPr>
          <p:cNvCxnSpPr>
            <a:cxnSpLocks/>
            <a:stCxn id="47" idx="3"/>
            <a:endCxn id="18" idx="2"/>
          </p:cNvCxnSpPr>
          <p:nvPr/>
        </p:nvCxnSpPr>
        <p:spPr>
          <a:xfrm>
            <a:off x="656472" y="3789029"/>
            <a:ext cx="770205" cy="586440"/>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2ABD61B-CB3D-8742-B593-DD77EA1B3DFF}"/>
              </a:ext>
            </a:extLst>
          </p:cNvPr>
          <p:cNvCxnSpPr>
            <a:cxnSpLocks/>
            <a:stCxn id="48" idx="3"/>
            <a:endCxn id="18" idx="2"/>
          </p:cNvCxnSpPr>
          <p:nvPr/>
        </p:nvCxnSpPr>
        <p:spPr>
          <a:xfrm flipV="1">
            <a:off x="654494" y="4375469"/>
            <a:ext cx="772183" cy="5351"/>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AFD42AF-124F-6E41-850C-988AAC14639D}"/>
              </a:ext>
            </a:extLst>
          </p:cNvPr>
          <p:cNvCxnSpPr>
            <a:cxnSpLocks/>
            <a:stCxn id="11" idx="3"/>
            <a:endCxn id="18" idx="2"/>
          </p:cNvCxnSpPr>
          <p:nvPr/>
        </p:nvCxnSpPr>
        <p:spPr>
          <a:xfrm flipV="1">
            <a:off x="674480" y="4375469"/>
            <a:ext cx="752197" cy="804448"/>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8" name="Triangle 37">
            <a:extLst>
              <a:ext uri="{FF2B5EF4-FFF2-40B4-BE49-F238E27FC236}">
                <a16:creationId xmlns:a16="http://schemas.microsoft.com/office/drawing/2014/main" id="{2F655FBF-7EB1-0548-B0A6-E50E88CFEF43}"/>
              </a:ext>
            </a:extLst>
          </p:cNvPr>
          <p:cNvSpPr/>
          <p:nvPr/>
        </p:nvSpPr>
        <p:spPr>
          <a:xfrm rot="5400000">
            <a:off x="3024355" y="2998508"/>
            <a:ext cx="552332" cy="48244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9" name="Straight Arrow Connector 38">
            <a:extLst>
              <a:ext uri="{FF2B5EF4-FFF2-40B4-BE49-F238E27FC236}">
                <a16:creationId xmlns:a16="http://schemas.microsoft.com/office/drawing/2014/main" id="{468CC7B2-7207-B647-A446-644E5F98B2A8}"/>
              </a:ext>
            </a:extLst>
          </p:cNvPr>
          <p:cNvCxnSpPr>
            <a:cxnSpLocks/>
            <a:stCxn id="7" idx="6"/>
            <a:endCxn id="38" idx="3"/>
          </p:cNvCxnSpPr>
          <p:nvPr/>
        </p:nvCxnSpPr>
        <p:spPr>
          <a:xfrm flipV="1">
            <a:off x="1854188" y="3239731"/>
            <a:ext cx="1205110" cy="310397"/>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F4980DA1-F73A-C249-9864-0B4455F28C8E}"/>
              </a:ext>
            </a:extLst>
          </p:cNvPr>
          <p:cNvCxnSpPr>
            <a:cxnSpLocks/>
            <a:stCxn id="18" idx="6"/>
            <a:endCxn id="38" idx="3"/>
          </p:cNvCxnSpPr>
          <p:nvPr/>
        </p:nvCxnSpPr>
        <p:spPr>
          <a:xfrm flipV="1">
            <a:off x="1883877" y="3239731"/>
            <a:ext cx="1175421" cy="1135738"/>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F16C5069-1CB5-9344-A5B4-DFBF1A055500}"/>
                  </a:ext>
                </a:extLst>
              </p:cNvPr>
              <p:cNvSpPr txBox="1"/>
              <p:nvPr/>
            </p:nvSpPr>
            <p:spPr>
              <a:xfrm>
                <a:off x="293872" y="3604363"/>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2</m:t>
                          </m:r>
                        </m:sub>
                      </m:sSub>
                    </m:oMath>
                  </m:oMathPara>
                </a14:m>
                <a:endParaRPr lang="en-US" baseline="-25000" dirty="0"/>
              </a:p>
            </p:txBody>
          </p:sp>
        </mc:Choice>
        <mc:Fallback xmlns="">
          <p:sp>
            <p:nvSpPr>
              <p:cNvPr id="47" name="TextBox 46">
                <a:extLst>
                  <a:ext uri="{FF2B5EF4-FFF2-40B4-BE49-F238E27FC236}">
                    <a16:creationId xmlns:a16="http://schemas.microsoft.com/office/drawing/2014/main" id="{F16C5069-1CB5-9344-A5B4-DFBF1A055500}"/>
                  </a:ext>
                </a:extLst>
              </p:cNvPr>
              <p:cNvSpPr txBox="1">
                <a:spLocks noRot="1" noChangeAspect="1" noMove="1" noResize="1" noEditPoints="1" noAdjustHandles="1" noChangeArrowheads="1" noChangeShapeType="1" noTextEdit="1"/>
              </p:cNvSpPr>
              <p:nvPr/>
            </p:nvSpPr>
            <p:spPr>
              <a:xfrm>
                <a:off x="293872" y="3604363"/>
                <a:ext cx="362600"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154931CF-FA76-CA40-8BB5-FCD8E9E5421C}"/>
                  </a:ext>
                </a:extLst>
              </p:cNvPr>
              <p:cNvSpPr txBox="1"/>
              <p:nvPr/>
            </p:nvSpPr>
            <p:spPr>
              <a:xfrm>
                <a:off x="291894" y="4196154"/>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3</m:t>
                          </m:r>
                        </m:sub>
                      </m:sSub>
                    </m:oMath>
                  </m:oMathPara>
                </a14:m>
                <a:endParaRPr lang="en-US" baseline="-25000" dirty="0"/>
              </a:p>
            </p:txBody>
          </p:sp>
        </mc:Choice>
        <mc:Fallback xmlns="">
          <p:sp>
            <p:nvSpPr>
              <p:cNvPr id="48" name="TextBox 47">
                <a:extLst>
                  <a:ext uri="{FF2B5EF4-FFF2-40B4-BE49-F238E27FC236}">
                    <a16:creationId xmlns:a16="http://schemas.microsoft.com/office/drawing/2014/main" id="{154931CF-FA76-CA40-8BB5-FCD8E9E5421C}"/>
                  </a:ext>
                </a:extLst>
              </p:cNvPr>
              <p:cNvSpPr txBox="1">
                <a:spLocks noRot="1" noChangeAspect="1" noMove="1" noResize="1" noEditPoints="1" noAdjustHandles="1" noChangeArrowheads="1" noChangeShapeType="1" noTextEdit="1"/>
              </p:cNvSpPr>
              <p:nvPr/>
            </p:nvSpPr>
            <p:spPr>
              <a:xfrm>
                <a:off x="291894" y="4196154"/>
                <a:ext cx="362600"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3CE62384-C1FE-5B40-BC4A-C91613586A2D}"/>
                  </a:ext>
                </a:extLst>
              </p:cNvPr>
              <p:cNvSpPr txBox="1"/>
              <p:nvPr/>
            </p:nvSpPr>
            <p:spPr>
              <a:xfrm>
                <a:off x="2253300" y="3081847"/>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11</m:t>
                          </m:r>
                        </m:sub>
                      </m:sSub>
                    </m:oMath>
                  </m:oMathPara>
                </a14:m>
                <a:endParaRPr lang="en-US" baseline="-25000" dirty="0"/>
              </a:p>
            </p:txBody>
          </p:sp>
        </mc:Choice>
        <mc:Fallback xmlns="">
          <p:sp>
            <p:nvSpPr>
              <p:cNvPr id="49" name="TextBox 48">
                <a:extLst>
                  <a:ext uri="{FF2B5EF4-FFF2-40B4-BE49-F238E27FC236}">
                    <a16:creationId xmlns:a16="http://schemas.microsoft.com/office/drawing/2014/main" id="{3CE62384-C1FE-5B40-BC4A-C91613586A2D}"/>
                  </a:ext>
                </a:extLst>
              </p:cNvPr>
              <p:cNvSpPr txBox="1">
                <a:spLocks noRot="1" noChangeAspect="1" noMove="1" noResize="1" noEditPoints="1" noAdjustHandles="1" noChangeArrowheads="1" noChangeShapeType="1" noTextEdit="1"/>
              </p:cNvSpPr>
              <p:nvPr/>
            </p:nvSpPr>
            <p:spPr>
              <a:xfrm>
                <a:off x="2253300" y="3081847"/>
                <a:ext cx="362600" cy="369332"/>
              </a:xfrm>
              <a:prstGeom prst="rect">
                <a:avLst/>
              </a:prstGeom>
              <a:blipFill>
                <a:blip r:embed="rId6"/>
                <a:stretch>
                  <a:fillRect r="-33333"/>
                </a:stretch>
              </a:blipFill>
            </p:spPr>
            <p:txBody>
              <a:bodyPr/>
              <a:lstStyle/>
              <a:p>
                <a:r>
                  <a:rPr lang="en-US">
                    <a:noFill/>
                  </a:rPr>
                  <a:t> </a:t>
                </a:r>
              </a:p>
            </p:txBody>
          </p:sp>
        </mc:Fallback>
      </mc:AlternateContent>
      <p:sp>
        <p:nvSpPr>
          <p:cNvPr id="61" name="Triangle 60">
            <a:extLst>
              <a:ext uri="{FF2B5EF4-FFF2-40B4-BE49-F238E27FC236}">
                <a16:creationId xmlns:a16="http://schemas.microsoft.com/office/drawing/2014/main" id="{E00EB5FE-7A04-2A42-874C-5E7DB1F35CFD}"/>
              </a:ext>
            </a:extLst>
          </p:cNvPr>
          <p:cNvSpPr/>
          <p:nvPr/>
        </p:nvSpPr>
        <p:spPr>
          <a:xfrm rot="5400000">
            <a:off x="3046127" y="3946551"/>
            <a:ext cx="552332" cy="48244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riangle 61">
            <a:extLst>
              <a:ext uri="{FF2B5EF4-FFF2-40B4-BE49-F238E27FC236}">
                <a16:creationId xmlns:a16="http://schemas.microsoft.com/office/drawing/2014/main" id="{B9EE8343-0BB5-1049-99BE-F0E5F0D76702}"/>
              </a:ext>
            </a:extLst>
          </p:cNvPr>
          <p:cNvSpPr/>
          <p:nvPr/>
        </p:nvSpPr>
        <p:spPr>
          <a:xfrm rot="5400000">
            <a:off x="3032272" y="4894598"/>
            <a:ext cx="552332" cy="48244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5" name="Straight Arrow Connector 64">
            <a:extLst>
              <a:ext uri="{FF2B5EF4-FFF2-40B4-BE49-F238E27FC236}">
                <a16:creationId xmlns:a16="http://schemas.microsoft.com/office/drawing/2014/main" id="{068B0D2B-F439-9D4E-8BD4-6CDF0F86034A}"/>
              </a:ext>
            </a:extLst>
          </p:cNvPr>
          <p:cNvCxnSpPr>
            <a:cxnSpLocks/>
            <a:stCxn id="7" idx="6"/>
            <a:endCxn id="61" idx="3"/>
          </p:cNvCxnSpPr>
          <p:nvPr/>
        </p:nvCxnSpPr>
        <p:spPr>
          <a:xfrm>
            <a:off x="1854188" y="3550128"/>
            <a:ext cx="1226882" cy="637646"/>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66CF1BE7-CB8A-E74C-B271-8E1096C2BF8A}"/>
              </a:ext>
            </a:extLst>
          </p:cNvPr>
          <p:cNvCxnSpPr>
            <a:cxnSpLocks/>
            <a:stCxn id="18" idx="6"/>
            <a:endCxn id="61" idx="3"/>
          </p:cNvCxnSpPr>
          <p:nvPr/>
        </p:nvCxnSpPr>
        <p:spPr>
          <a:xfrm flipV="1">
            <a:off x="1883877" y="4187774"/>
            <a:ext cx="1197193" cy="187695"/>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6D452034-A8CB-4D44-8CBA-548F1507A04C}"/>
              </a:ext>
            </a:extLst>
          </p:cNvPr>
          <p:cNvCxnSpPr>
            <a:cxnSpLocks/>
            <a:stCxn id="7" idx="6"/>
            <a:endCxn id="62" idx="3"/>
          </p:cNvCxnSpPr>
          <p:nvPr/>
        </p:nvCxnSpPr>
        <p:spPr>
          <a:xfrm>
            <a:off x="1854188" y="3550128"/>
            <a:ext cx="1213027" cy="1585693"/>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B7BC98E2-5D77-E44A-BDBF-3EC4D2B292E6}"/>
              </a:ext>
            </a:extLst>
          </p:cNvPr>
          <p:cNvCxnSpPr>
            <a:cxnSpLocks/>
            <a:stCxn id="18" idx="6"/>
            <a:endCxn id="62" idx="3"/>
          </p:cNvCxnSpPr>
          <p:nvPr/>
        </p:nvCxnSpPr>
        <p:spPr>
          <a:xfrm>
            <a:off x="1883877" y="4375469"/>
            <a:ext cx="1183338" cy="760352"/>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ED56C9C1-523C-B845-904A-AECE8B0B17B8}"/>
              </a:ext>
            </a:extLst>
          </p:cNvPr>
          <p:cNvSpPr txBox="1"/>
          <p:nvPr/>
        </p:nvSpPr>
        <p:spPr>
          <a:xfrm>
            <a:off x="1493280" y="5005146"/>
            <a:ext cx="378630" cy="369332"/>
          </a:xfrm>
          <a:prstGeom prst="rect">
            <a:avLst/>
          </a:prstGeom>
          <a:noFill/>
        </p:spPr>
        <p:txBody>
          <a:bodyPr wrap="square" rtlCol="0">
            <a:spAutoFit/>
          </a:bodyPr>
          <a:lstStyle/>
          <a:p>
            <a:r>
              <a:rPr lang="en-US" dirty="0"/>
              <a:t>1</a:t>
            </a:r>
            <a:endParaRPr lang="en-US" baseline="-25000" dirty="0"/>
          </a:p>
        </p:txBody>
      </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A13BDE7E-C3B9-DB4F-A716-A89F8AB5BD02}"/>
                  </a:ext>
                </a:extLst>
              </p:cNvPr>
              <p:cNvSpPr txBox="1"/>
              <p:nvPr/>
            </p:nvSpPr>
            <p:spPr>
              <a:xfrm>
                <a:off x="1445778" y="3331226"/>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h</m:t>
                          </m:r>
                        </m:e>
                        <m:sub>
                          <m:r>
                            <a:rPr lang="en-US" b="0" i="1" dirty="0" smtClean="0">
                              <a:latin typeface="Cambria Math" panose="02040503050406030204" pitchFamily="18" charset="0"/>
                            </a:rPr>
                            <m:t>1</m:t>
                          </m:r>
                        </m:sub>
                      </m:sSub>
                    </m:oMath>
                  </m:oMathPara>
                </a14:m>
                <a:endParaRPr lang="en-US" baseline="-25000" dirty="0"/>
              </a:p>
            </p:txBody>
          </p:sp>
        </mc:Choice>
        <mc:Fallback xmlns="">
          <p:sp>
            <p:nvSpPr>
              <p:cNvPr id="79" name="TextBox 78">
                <a:extLst>
                  <a:ext uri="{FF2B5EF4-FFF2-40B4-BE49-F238E27FC236}">
                    <a16:creationId xmlns:a16="http://schemas.microsoft.com/office/drawing/2014/main" id="{A13BDE7E-C3B9-DB4F-A716-A89F8AB5BD02}"/>
                  </a:ext>
                </a:extLst>
              </p:cNvPr>
              <p:cNvSpPr txBox="1">
                <a:spLocks noRot="1" noChangeAspect="1" noMove="1" noResize="1" noEditPoints="1" noAdjustHandles="1" noChangeArrowheads="1" noChangeShapeType="1" noTextEdit="1"/>
              </p:cNvSpPr>
              <p:nvPr/>
            </p:nvSpPr>
            <p:spPr>
              <a:xfrm>
                <a:off x="1445778" y="3331226"/>
                <a:ext cx="362600"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9DB02DF3-1244-E645-8CE8-61C394D12954}"/>
                  </a:ext>
                </a:extLst>
              </p:cNvPr>
              <p:cNvSpPr txBox="1"/>
              <p:nvPr/>
            </p:nvSpPr>
            <p:spPr>
              <a:xfrm>
                <a:off x="1455675" y="4196143"/>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h</m:t>
                          </m:r>
                        </m:e>
                        <m:sub>
                          <m:r>
                            <a:rPr lang="en-US" b="0" i="1" dirty="0" smtClean="0">
                              <a:latin typeface="Cambria Math" panose="02040503050406030204" pitchFamily="18" charset="0"/>
                            </a:rPr>
                            <m:t>2</m:t>
                          </m:r>
                        </m:sub>
                      </m:sSub>
                    </m:oMath>
                  </m:oMathPara>
                </a14:m>
                <a:endParaRPr lang="en-US" baseline="-25000" dirty="0"/>
              </a:p>
            </p:txBody>
          </p:sp>
        </mc:Choice>
        <mc:Fallback xmlns="">
          <p:sp>
            <p:nvSpPr>
              <p:cNvPr id="80" name="TextBox 79">
                <a:extLst>
                  <a:ext uri="{FF2B5EF4-FFF2-40B4-BE49-F238E27FC236}">
                    <a16:creationId xmlns:a16="http://schemas.microsoft.com/office/drawing/2014/main" id="{9DB02DF3-1244-E645-8CE8-61C394D12954}"/>
                  </a:ext>
                </a:extLst>
              </p:cNvPr>
              <p:cNvSpPr txBox="1">
                <a:spLocks noRot="1" noChangeAspect="1" noMove="1" noResize="1" noEditPoints="1" noAdjustHandles="1" noChangeArrowheads="1" noChangeShapeType="1" noTextEdit="1"/>
              </p:cNvSpPr>
              <p:nvPr/>
            </p:nvSpPr>
            <p:spPr>
              <a:xfrm>
                <a:off x="1455675" y="4196143"/>
                <a:ext cx="362600"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33707416-99BD-CD49-9E3A-547414E617EA}"/>
                  </a:ext>
                </a:extLst>
              </p:cNvPr>
              <p:cNvSpPr txBox="1"/>
              <p:nvPr/>
            </p:nvSpPr>
            <p:spPr>
              <a:xfrm>
                <a:off x="2560082" y="3709261"/>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21</m:t>
                          </m:r>
                        </m:sub>
                      </m:sSub>
                    </m:oMath>
                  </m:oMathPara>
                </a14:m>
                <a:endParaRPr lang="en-US" baseline="-25000" dirty="0"/>
              </a:p>
            </p:txBody>
          </p:sp>
        </mc:Choice>
        <mc:Fallback xmlns="">
          <p:sp>
            <p:nvSpPr>
              <p:cNvPr id="81" name="TextBox 80">
                <a:extLst>
                  <a:ext uri="{FF2B5EF4-FFF2-40B4-BE49-F238E27FC236}">
                    <a16:creationId xmlns:a16="http://schemas.microsoft.com/office/drawing/2014/main" id="{33707416-99BD-CD49-9E3A-547414E617EA}"/>
                  </a:ext>
                </a:extLst>
              </p:cNvPr>
              <p:cNvSpPr txBox="1">
                <a:spLocks noRot="1" noChangeAspect="1" noMove="1" noResize="1" noEditPoints="1" noAdjustHandles="1" noChangeArrowheads="1" noChangeShapeType="1" noTextEdit="1"/>
              </p:cNvSpPr>
              <p:nvPr/>
            </p:nvSpPr>
            <p:spPr>
              <a:xfrm>
                <a:off x="2560082" y="3709261"/>
                <a:ext cx="362600" cy="369332"/>
              </a:xfrm>
              <a:prstGeom prst="rect">
                <a:avLst/>
              </a:prstGeom>
              <a:blipFill>
                <a:blip r:embed="rId9"/>
                <a:stretch>
                  <a:fillRect r="-344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82C2ECBE-AAA2-9044-BEBA-4CB3B8F0B2D5}"/>
                  </a:ext>
                </a:extLst>
              </p:cNvPr>
              <p:cNvSpPr txBox="1"/>
              <p:nvPr/>
            </p:nvSpPr>
            <p:spPr>
              <a:xfrm>
                <a:off x="2688731" y="4491055"/>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31</m:t>
                          </m:r>
                        </m:sub>
                      </m:sSub>
                    </m:oMath>
                  </m:oMathPara>
                </a14:m>
                <a:endParaRPr lang="en-US" baseline="-25000" dirty="0"/>
              </a:p>
            </p:txBody>
          </p:sp>
        </mc:Choice>
        <mc:Fallback xmlns="">
          <p:sp>
            <p:nvSpPr>
              <p:cNvPr id="82" name="TextBox 81">
                <a:extLst>
                  <a:ext uri="{FF2B5EF4-FFF2-40B4-BE49-F238E27FC236}">
                    <a16:creationId xmlns:a16="http://schemas.microsoft.com/office/drawing/2014/main" id="{82C2ECBE-AAA2-9044-BEBA-4CB3B8F0B2D5}"/>
                  </a:ext>
                </a:extLst>
              </p:cNvPr>
              <p:cNvSpPr txBox="1">
                <a:spLocks noRot="1" noChangeAspect="1" noMove="1" noResize="1" noEditPoints="1" noAdjustHandles="1" noChangeArrowheads="1" noChangeShapeType="1" noTextEdit="1"/>
              </p:cNvSpPr>
              <p:nvPr/>
            </p:nvSpPr>
            <p:spPr>
              <a:xfrm>
                <a:off x="2688731" y="4491055"/>
                <a:ext cx="362600" cy="369332"/>
              </a:xfrm>
              <a:prstGeom prst="rect">
                <a:avLst/>
              </a:prstGeom>
              <a:blipFill>
                <a:blip r:embed="rId10"/>
                <a:stretch>
                  <a:fillRect r="-37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76884306-9D77-F548-B1D0-521FC6D0F599}"/>
                  </a:ext>
                </a:extLst>
              </p:cNvPr>
              <p:cNvSpPr txBox="1"/>
              <p:nvPr/>
            </p:nvSpPr>
            <p:spPr>
              <a:xfrm>
                <a:off x="2666955" y="3400501"/>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12</m:t>
                          </m:r>
                        </m:sub>
                      </m:sSub>
                    </m:oMath>
                  </m:oMathPara>
                </a14:m>
                <a:endParaRPr lang="en-US" baseline="-25000" dirty="0"/>
              </a:p>
            </p:txBody>
          </p:sp>
        </mc:Choice>
        <mc:Fallback xmlns="">
          <p:sp>
            <p:nvSpPr>
              <p:cNvPr id="83" name="TextBox 82">
                <a:extLst>
                  <a:ext uri="{FF2B5EF4-FFF2-40B4-BE49-F238E27FC236}">
                    <a16:creationId xmlns:a16="http://schemas.microsoft.com/office/drawing/2014/main" id="{76884306-9D77-F548-B1D0-521FC6D0F599}"/>
                  </a:ext>
                </a:extLst>
              </p:cNvPr>
              <p:cNvSpPr txBox="1">
                <a:spLocks noRot="1" noChangeAspect="1" noMove="1" noResize="1" noEditPoints="1" noAdjustHandles="1" noChangeArrowheads="1" noChangeShapeType="1" noTextEdit="1"/>
              </p:cNvSpPr>
              <p:nvPr/>
            </p:nvSpPr>
            <p:spPr>
              <a:xfrm>
                <a:off x="2666955" y="3400501"/>
                <a:ext cx="362600" cy="369332"/>
              </a:xfrm>
              <a:prstGeom prst="rect">
                <a:avLst/>
              </a:prstGeom>
              <a:blipFill>
                <a:blip r:embed="rId11"/>
                <a:stretch>
                  <a:fillRect r="-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CE02D34A-B26E-824D-9116-15EF38AD1708}"/>
                  </a:ext>
                </a:extLst>
              </p:cNvPr>
              <p:cNvSpPr txBox="1"/>
              <p:nvPr/>
            </p:nvSpPr>
            <p:spPr>
              <a:xfrm>
                <a:off x="2593726" y="4122914"/>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22</m:t>
                          </m:r>
                        </m:sub>
                      </m:sSub>
                    </m:oMath>
                  </m:oMathPara>
                </a14:m>
                <a:endParaRPr lang="en-US" baseline="-25000" dirty="0"/>
              </a:p>
            </p:txBody>
          </p:sp>
        </mc:Choice>
        <mc:Fallback xmlns="">
          <p:sp>
            <p:nvSpPr>
              <p:cNvPr id="84" name="TextBox 83">
                <a:extLst>
                  <a:ext uri="{FF2B5EF4-FFF2-40B4-BE49-F238E27FC236}">
                    <a16:creationId xmlns:a16="http://schemas.microsoft.com/office/drawing/2014/main" id="{CE02D34A-B26E-824D-9116-15EF38AD1708}"/>
                  </a:ext>
                </a:extLst>
              </p:cNvPr>
              <p:cNvSpPr txBox="1">
                <a:spLocks noRot="1" noChangeAspect="1" noMove="1" noResize="1" noEditPoints="1" noAdjustHandles="1" noChangeArrowheads="1" noChangeShapeType="1" noTextEdit="1"/>
              </p:cNvSpPr>
              <p:nvPr/>
            </p:nvSpPr>
            <p:spPr>
              <a:xfrm>
                <a:off x="2593726" y="4122914"/>
                <a:ext cx="362600" cy="369332"/>
              </a:xfrm>
              <a:prstGeom prst="rect">
                <a:avLst/>
              </a:prstGeom>
              <a:blipFill>
                <a:blip r:embed="rId12"/>
                <a:stretch>
                  <a:fillRect r="-344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8881E9D6-310F-0344-A0C7-CF6B8F248736}"/>
                  </a:ext>
                </a:extLst>
              </p:cNvPr>
              <p:cNvSpPr txBox="1"/>
              <p:nvPr/>
            </p:nvSpPr>
            <p:spPr>
              <a:xfrm>
                <a:off x="2199861" y="4619697"/>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32</m:t>
                          </m:r>
                        </m:sub>
                      </m:sSub>
                    </m:oMath>
                  </m:oMathPara>
                </a14:m>
                <a:endParaRPr lang="en-US" baseline="-25000" dirty="0"/>
              </a:p>
            </p:txBody>
          </p:sp>
        </mc:Choice>
        <mc:Fallback xmlns="">
          <p:sp>
            <p:nvSpPr>
              <p:cNvPr id="85" name="TextBox 84">
                <a:extLst>
                  <a:ext uri="{FF2B5EF4-FFF2-40B4-BE49-F238E27FC236}">
                    <a16:creationId xmlns:a16="http://schemas.microsoft.com/office/drawing/2014/main" id="{8881E9D6-310F-0344-A0C7-CF6B8F248736}"/>
                  </a:ext>
                </a:extLst>
              </p:cNvPr>
              <p:cNvSpPr txBox="1">
                <a:spLocks noRot="1" noChangeAspect="1" noMove="1" noResize="1" noEditPoints="1" noAdjustHandles="1" noChangeArrowheads="1" noChangeShapeType="1" noTextEdit="1"/>
              </p:cNvSpPr>
              <p:nvPr/>
            </p:nvSpPr>
            <p:spPr>
              <a:xfrm>
                <a:off x="2199861" y="4619697"/>
                <a:ext cx="362600" cy="369332"/>
              </a:xfrm>
              <a:prstGeom prst="rect">
                <a:avLst/>
              </a:prstGeom>
              <a:blipFill>
                <a:blip r:embed="rId13"/>
                <a:stretch>
                  <a:fillRect r="-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BEDEDB25-19A5-4644-B03A-6B42FC17F6C4}"/>
                  </a:ext>
                </a:extLst>
              </p:cNvPr>
              <p:cNvSpPr txBox="1"/>
              <p:nvPr/>
            </p:nvSpPr>
            <p:spPr>
              <a:xfrm>
                <a:off x="3025193" y="3046219"/>
                <a:ext cx="362600" cy="3667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b="1" i="1" dirty="0" smtClean="0">
                              <a:solidFill>
                                <a:schemeClr val="bg1"/>
                              </a:solidFill>
                              <a:latin typeface="Cambria Math" panose="02040503050406030204" pitchFamily="18" charset="0"/>
                            </a:rPr>
                          </m:ctrlPr>
                        </m:sSubSupPr>
                        <m:e>
                          <m:r>
                            <a:rPr lang="en-US" b="1" i="1" dirty="0" smtClean="0">
                              <a:solidFill>
                                <a:schemeClr val="bg1"/>
                              </a:solidFill>
                              <a:latin typeface="Cambria Math" panose="02040503050406030204" pitchFamily="18" charset="0"/>
                            </a:rPr>
                            <m:t>𝒚</m:t>
                          </m:r>
                        </m:e>
                        <m:sub>
                          <m:r>
                            <a:rPr lang="en-US" b="1" i="1" dirty="0" smtClean="0">
                              <a:solidFill>
                                <a:schemeClr val="bg1"/>
                              </a:solidFill>
                              <a:latin typeface="Cambria Math" panose="02040503050406030204" pitchFamily="18" charset="0"/>
                            </a:rPr>
                            <m:t>𝟏</m:t>
                          </m:r>
                        </m:sub>
                        <m:sup>
                          <m:r>
                            <a:rPr lang="en-US" b="1" i="1" dirty="0" smtClean="0">
                              <a:solidFill>
                                <a:schemeClr val="bg1"/>
                              </a:solidFill>
                              <a:latin typeface="Cambria Math" panose="02040503050406030204" pitchFamily="18" charset="0"/>
                            </a:rPr>
                            <m:t>∗</m:t>
                          </m:r>
                        </m:sup>
                      </m:sSubSup>
                    </m:oMath>
                  </m:oMathPara>
                </a14:m>
                <a:endParaRPr lang="en-US" b="1" baseline="-25000" dirty="0">
                  <a:solidFill>
                    <a:schemeClr val="bg1"/>
                  </a:solidFill>
                </a:endParaRPr>
              </a:p>
            </p:txBody>
          </p:sp>
        </mc:Choice>
        <mc:Fallback xmlns="">
          <p:sp>
            <p:nvSpPr>
              <p:cNvPr id="86" name="TextBox 85">
                <a:extLst>
                  <a:ext uri="{FF2B5EF4-FFF2-40B4-BE49-F238E27FC236}">
                    <a16:creationId xmlns:a16="http://schemas.microsoft.com/office/drawing/2014/main" id="{BEDEDB25-19A5-4644-B03A-6B42FC17F6C4}"/>
                  </a:ext>
                </a:extLst>
              </p:cNvPr>
              <p:cNvSpPr txBox="1">
                <a:spLocks noRot="1" noChangeAspect="1" noMove="1" noResize="1" noEditPoints="1" noAdjustHandles="1" noChangeArrowheads="1" noChangeShapeType="1" noTextEdit="1"/>
              </p:cNvSpPr>
              <p:nvPr/>
            </p:nvSpPr>
            <p:spPr>
              <a:xfrm>
                <a:off x="3025193" y="3046219"/>
                <a:ext cx="362600" cy="366703"/>
              </a:xfrm>
              <a:prstGeom prst="rect">
                <a:avLst/>
              </a:prstGeom>
              <a:blipFill>
                <a:blip r:embed="rId14"/>
                <a:stretch>
                  <a:fillRect r="-3333" b="-68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A3712561-571B-AE4A-A640-50C0D25258DB}"/>
                  </a:ext>
                </a:extLst>
              </p:cNvPr>
              <p:cNvSpPr txBox="1"/>
              <p:nvPr/>
            </p:nvSpPr>
            <p:spPr>
              <a:xfrm>
                <a:off x="3023215" y="3994265"/>
                <a:ext cx="362600" cy="3667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b="1" i="1" dirty="0" smtClean="0">
                              <a:solidFill>
                                <a:schemeClr val="bg1"/>
                              </a:solidFill>
                              <a:latin typeface="Cambria Math" panose="02040503050406030204" pitchFamily="18" charset="0"/>
                            </a:rPr>
                          </m:ctrlPr>
                        </m:sSubSupPr>
                        <m:e>
                          <m:r>
                            <a:rPr lang="en-US" b="1" i="1" dirty="0" smtClean="0">
                              <a:solidFill>
                                <a:schemeClr val="bg1"/>
                              </a:solidFill>
                              <a:latin typeface="Cambria Math" panose="02040503050406030204" pitchFamily="18" charset="0"/>
                            </a:rPr>
                            <m:t>𝒚</m:t>
                          </m:r>
                        </m:e>
                        <m:sub>
                          <m:r>
                            <a:rPr lang="en-US" b="1" i="1" dirty="0" smtClean="0">
                              <a:solidFill>
                                <a:schemeClr val="bg1"/>
                              </a:solidFill>
                              <a:latin typeface="Cambria Math" panose="02040503050406030204" pitchFamily="18" charset="0"/>
                            </a:rPr>
                            <m:t>𝟐</m:t>
                          </m:r>
                        </m:sub>
                        <m:sup>
                          <m:r>
                            <a:rPr lang="en-US" b="1" i="1" dirty="0" smtClean="0">
                              <a:solidFill>
                                <a:schemeClr val="bg1"/>
                              </a:solidFill>
                              <a:latin typeface="Cambria Math" panose="02040503050406030204" pitchFamily="18" charset="0"/>
                            </a:rPr>
                            <m:t>∗</m:t>
                          </m:r>
                        </m:sup>
                      </m:sSubSup>
                    </m:oMath>
                  </m:oMathPara>
                </a14:m>
                <a:endParaRPr lang="en-US" b="1" baseline="-25000" dirty="0">
                  <a:solidFill>
                    <a:schemeClr val="bg1"/>
                  </a:solidFill>
                </a:endParaRPr>
              </a:p>
            </p:txBody>
          </p:sp>
        </mc:Choice>
        <mc:Fallback xmlns="">
          <p:sp>
            <p:nvSpPr>
              <p:cNvPr id="87" name="TextBox 86">
                <a:extLst>
                  <a:ext uri="{FF2B5EF4-FFF2-40B4-BE49-F238E27FC236}">
                    <a16:creationId xmlns:a16="http://schemas.microsoft.com/office/drawing/2014/main" id="{A3712561-571B-AE4A-A640-50C0D25258DB}"/>
                  </a:ext>
                </a:extLst>
              </p:cNvPr>
              <p:cNvSpPr txBox="1">
                <a:spLocks noRot="1" noChangeAspect="1" noMove="1" noResize="1" noEditPoints="1" noAdjustHandles="1" noChangeArrowheads="1" noChangeShapeType="1" noTextEdit="1"/>
              </p:cNvSpPr>
              <p:nvPr/>
            </p:nvSpPr>
            <p:spPr>
              <a:xfrm>
                <a:off x="3023215" y="3994265"/>
                <a:ext cx="362600" cy="366703"/>
              </a:xfrm>
              <a:prstGeom prst="rect">
                <a:avLst/>
              </a:prstGeom>
              <a:blipFill>
                <a:blip r:embed="rId15"/>
                <a:stretch>
                  <a:fillRect r="-3333" b="-103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DF8422F8-B1E8-3B44-8B1C-57FBA64AC22C}"/>
                  </a:ext>
                </a:extLst>
              </p:cNvPr>
              <p:cNvSpPr txBox="1"/>
              <p:nvPr/>
            </p:nvSpPr>
            <p:spPr>
              <a:xfrm>
                <a:off x="3009361" y="4930437"/>
                <a:ext cx="362600" cy="3667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b="1" i="1" dirty="0" smtClean="0">
                              <a:solidFill>
                                <a:schemeClr val="bg1"/>
                              </a:solidFill>
                              <a:latin typeface="Cambria Math" panose="02040503050406030204" pitchFamily="18" charset="0"/>
                            </a:rPr>
                          </m:ctrlPr>
                        </m:sSubSupPr>
                        <m:e>
                          <m:r>
                            <a:rPr lang="en-US" b="1" i="1" dirty="0" smtClean="0">
                              <a:solidFill>
                                <a:schemeClr val="bg1"/>
                              </a:solidFill>
                              <a:latin typeface="Cambria Math" panose="02040503050406030204" pitchFamily="18" charset="0"/>
                            </a:rPr>
                            <m:t>𝒚</m:t>
                          </m:r>
                        </m:e>
                        <m:sub>
                          <m:r>
                            <a:rPr lang="en-US" b="1" i="1" dirty="0" smtClean="0">
                              <a:solidFill>
                                <a:schemeClr val="bg1"/>
                              </a:solidFill>
                              <a:latin typeface="Cambria Math" panose="02040503050406030204" pitchFamily="18" charset="0"/>
                            </a:rPr>
                            <m:t>𝟑</m:t>
                          </m:r>
                        </m:sub>
                        <m:sup>
                          <m:r>
                            <a:rPr lang="en-US" b="1" i="1" dirty="0" smtClean="0">
                              <a:solidFill>
                                <a:schemeClr val="bg1"/>
                              </a:solidFill>
                              <a:latin typeface="Cambria Math" panose="02040503050406030204" pitchFamily="18" charset="0"/>
                            </a:rPr>
                            <m:t>∗</m:t>
                          </m:r>
                        </m:sup>
                      </m:sSubSup>
                    </m:oMath>
                  </m:oMathPara>
                </a14:m>
                <a:endParaRPr lang="en-US" b="1" baseline="-25000" dirty="0">
                  <a:solidFill>
                    <a:schemeClr val="bg1"/>
                  </a:solidFill>
                </a:endParaRPr>
              </a:p>
            </p:txBody>
          </p:sp>
        </mc:Choice>
        <mc:Fallback xmlns="">
          <p:sp>
            <p:nvSpPr>
              <p:cNvPr id="88" name="TextBox 87">
                <a:extLst>
                  <a:ext uri="{FF2B5EF4-FFF2-40B4-BE49-F238E27FC236}">
                    <a16:creationId xmlns:a16="http://schemas.microsoft.com/office/drawing/2014/main" id="{DF8422F8-B1E8-3B44-8B1C-57FBA64AC22C}"/>
                  </a:ext>
                </a:extLst>
              </p:cNvPr>
              <p:cNvSpPr txBox="1">
                <a:spLocks noRot="1" noChangeAspect="1" noMove="1" noResize="1" noEditPoints="1" noAdjustHandles="1" noChangeArrowheads="1" noChangeShapeType="1" noTextEdit="1"/>
              </p:cNvSpPr>
              <p:nvPr/>
            </p:nvSpPr>
            <p:spPr>
              <a:xfrm>
                <a:off x="3009361" y="4930437"/>
                <a:ext cx="362600" cy="366703"/>
              </a:xfrm>
              <a:prstGeom prst="rect">
                <a:avLst/>
              </a:prstGeom>
              <a:blipFill>
                <a:blip r:embed="rId16"/>
                <a:stretch>
                  <a:fillRect r="-3333" b="-6667"/>
                </a:stretch>
              </a:blipFill>
            </p:spPr>
            <p:txBody>
              <a:bodyPr/>
              <a:lstStyle/>
              <a:p>
                <a:r>
                  <a:rPr lang="en-US">
                    <a:noFill/>
                  </a:rPr>
                  <a:t> </a:t>
                </a:r>
              </a:p>
            </p:txBody>
          </p:sp>
        </mc:Fallback>
      </mc:AlternateContent>
      <p:cxnSp>
        <p:nvCxnSpPr>
          <p:cNvPr id="89" name="Straight Arrow Connector 88">
            <a:extLst>
              <a:ext uri="{FF2B5EF4-FFF2-40B4-BE49-F238E27FC236}">
                <a16:creationId xmlns:a16="http://schemas.microsoft.com/office/drawing/2014/main" id="{DA0CA8E1-53EA-BD4C-A7C1-917EA7C50AED}"/>
              </a:ext>
            </a:extLst>
          </p:cNvPr>
          <p:cNvCxnSpPr>
            <a:cxnSpLocks/>
            <a:stCxn id="78" idx="3"/>
          </p:cNvCxnSpPr>
          <p:nvPr/>
        </p:nvCxnSpPr>
        <p:spPr>
          <a:xfrm flipV="1">
            <a:off x="1871910" y="4977825"/>
            <a:ext cx="108259" cy="211987"/>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0BE61482-65C9-2F4D-8670-E78329BB5FD8}"/>
              </a:ext>
            </a:extLst>
          </p:cNvPr>
          <p:cNvCxnSpPr>
            <a:cxnSpLocks/>
            <a:stCxn id="78" idx="3"/>
          </p:cNvCxnSpPr>
          <p:nvPr/>
        </p:nvCxnSpPr>
        <p:spPr>
          <a:xfrm flipV="1">
            <a:off x="1871910" y="5135821"/>
            <a:ext cx="327951" cy="53991"/>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pic>
        <p:nvPicPr>
          <p:cNvPr id="96" name="Graphic 95" descr="Cat">
            <a:extLst>
              <a:ext uri="{FF2B5EF4-FFF2-40B4-BE49-F238E27FC236}">
                <a16:creationId xmlns:a16="http://schemas.microsoft.com/office/drawing/2014/main" id="{3F90CE48-9B04-0F41-8193-1FFFA40BF405}"/>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3927510" y="3716089"/>
            <a:ext cx="914400" cy="914400"/>
          </a:xfrm>
          <a:prstGeom prst="rect">
            <a:avLst/>
          </a:prstGeom>
        </p:spPr>
      </p:pic>
      <p:pic>
        <p:nvPicPr>
          <p:cNvPr id="98" name="Graphic 97" descr="Dog">
            <a:extLst>
              <a:ext uri="{FF2B5EF4-FFF2-40B4-BE49-F238E27FC236}">
                <a16:creationId xmlns:a16="http://schemas.microsoft.com/office/drawing/2014/main" id="{A155A0C2-EB20-B342-B6EE-2CBF82B36BB1}"/>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4014403" y="2840474"/>
            <a:ext cx="914400" cy="914400"/>
          </a:xfrm>
          <a:prstGeom prst="rect">
            <a:avLst/>
          </a:prstGeom>
        </p:spPr>
      </p:pic>
      <p:sp>
        <p:nvSpPr>
          <p:cNvPr id="99" name="Rectangle 98">
            <a:extLst>
              <a:ext uri="{FF2B5EF4-FFF2-40B4-BE49-F238E27FC236}">
                <a16:creationId xmlns:a16="http://schemas.microsoft.com/office/drawing/2014/main" id="{F41FDC2B-A60E-D543-A2F6-AE5A4685CD67}"/>
              </a:ext>
            </a:extLst>
          </p:cNvPr>
          <p:cNvSpPr/>
          <p:nvPr/>
        </p:nvSpPr>
        <p:spPr>
          <a:xfrm>
            <a:off x="3300409" y="5691885"/>
            <a:ext cx="2214547" cy="830997"/>
          </a:xfrm>
          <a:prstGeom prst="rect">
            <a:avLst/>
          </a:prstGeom>
        </p:spPr>
        <p:txBody>
          <a:bodyPr wrap="square">
            <a:spAutoFit/>
          </a:bodyPr>
          <a:lstStyle/>
          <a:p>
            <a:pPr algn="ctr"/>
            <a:r>
              <a:rPr lang="en-US" sz="1200" dirty="0"/>
              <a:t>By http://</a:t>
            </a:r>
            <a:r>
              <a:rPr lang="en-US" sz="1200" dirty="0" err="1"/>
              <a:t>www.birdphotos.com</a:t>
            </a:r>
            <a:r>
              <a:rPr lang="en-US" sz="1200" dirty="0"/>
              <a:t> - Own work, CC BY 3.0, https://</a:t>
            </a:r>
            <a:r>
              <a:rPr lang="en-US" sz="1200" dirty="0" err="1"/>
              <a:t>commons.wikimedia.org</a:t>
            </a:r>
            <a:r>
              <a:rPr lang="en-US" sz="1200" dirty="0"/>
              <a:t>/w/</a:t>
            </a:r>
            <a:r>
              <a:rPr lang="en-US" sz="1200" dirty="0" err="1"/>
              <a:t>index.php?curid</a:t>
            </a:r>
            <a:r>
              <a:rPr lang="en-US" sz="1200" dirty="0"/>
              <a:t>=4409510</a:t>
            </a:r>
          </a:p>
        </p:txBody>
      </p:sp>
      <p:pic>
        <p:nvPicPr>
          <p:cNvPr id="1026" name="Picture 2" descr="Striped skunks">
            <a:extLst>
              <a:ext uri="{FF2B5EF4-FFF2-40B4-BE49-F238E27FC236}">
                <a16:creationId xmlns:a16="http://schemas.microsoft.com/office/drawing/2014/main" id="{543E3865-DF35-A048-A004-36482A320C2B}"/>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609433" y="4708177"/>
            <a:ext cx="1503677" cy="909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6256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F199C-D267-BA40-BED2-31DD0532B870}"/>
              </a:ext>
            </a:extLst>
          </p:cNvPr>
          <p:cNvSpPr>
            <a:spLocks noGrp="1"/>
          </p:cNvSpPr>
          <p:nvPr>
            <p:ph type="title"/>
          </p:nvPr>
        </p:nvSpPr>
        <p:spPr/>
        <p:txBody>
          <a:bodyPr/>
          <a:lstStyle/>
          <a:p>
            <a:r>
              <a:rPr lang="en-US" dirty="0"/>
              <a:t>Weapons of math destruction (2016)</a:t>
            </a:r>
          </a:p>
        </p:txBody>
      </p:sp>
      <p:sp>
        <p:nvSpPr>
          <p:cNvPr id="3" name="Content Placeholder 2">
            <a:extLst>
              <a:ext uri="{FF2B5EF4-FFF2-40B4-BE49-F238E27FC236}">
                <a16:creationId xmlns:a16="http://schemas.microsoft.com/office/drawing/2014/main" id="{8F0576A2-E685-9A4E-8148-AF82579363D3}"/>
              </a:ext>
            </a:extLst>
          </p:cNvPr>
          <p:cNvSpPr>
            <a:spLocks noGrp="1"/>
          </p:cNvSpPr>
          <p:nvPr>
            <p:ph sz="half" idx="1"/>
          </p:nvPr>
        </p:nvSpPr>
        <p:spPr/>
        <p:txBody>
          <a:bodyPr/>
          <a:lstStyle/>
          <a:p>
            <a:pPr marL="0" indent="0">
              <a:buNone/>
            </a:pPr>
            <a:r>
              <a:rPr lang="en-US" dirty="0"/>
              <a:t>A “weapon of math destruction” is a statistical model used in a way that is </a:t>
            </a:r>
          </a:p>
          <a:p>
            <a:r>
              <a:rPr lang="en-US" dirty="0"/>
              <a:t>Scaled beyond the level for which it was designed</a:t>
            </a:r>
          </a:p>
          <a:p>
            <a:r>
              <a:rPr lang="en-US" dirty="0"/>
              <a:t>Measures a proxy-measure, rather than the thing it’s actually trying to optimize</a:t>
            </a:r>
          </a:p>
          <a:p>
            <a:r>
              <a:rPr lang="en-US" dirty="0"/>
              <a:t>Blind to the actual outcomes it produces</a:t>
            </a:r>
          </a:p>
        </p:txBody>
      </p:sp>
      <p:pic>
        <p:nvPicPr>
          <p:cNvPr id="34818" name="Picture 2">
            <a:extLst>
              <a:ext uri="{FF2B5EF4-FFF2-40B4-BE49-F238E27FC236}">
                <a16:creationId xmlns:a16="http://schemas.microsoft.com/office/drawing/2014/main" id="{70988E6B-13E0-AD4D-868A-71D0887D78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8629" y="1654178"/>
            <a:ext cx="4635500" cy="463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9277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F199C-D267-BA40-BED2-31DD0532B870}"/>
              </a:ext>
            </a:extLst>
          </p:cNvPr>
          <p:cNvSpPr>
            <a:spLocks noGrp="1"/>
          </p:cNvSpPr>
          <p:nvPr>
            <p:ph type="title"/>
          </p:nvPr>
        </p:nvSpPr>
        <p:spPr/>
        <p:txBody>
          <a:bodyPr/>
          <a:lstStyle/>
          <a:p>
            <a:r>
              <a:rPr lang="en-US" dirty="0" err="1"/>
              <a:t>Zucked</a:t>
            </a:r>
            <a:r>
              <a:rPr lang="en-US" dirty="0"/>
              <a:t> (2019)</a:t>
            </a:r>
          </a:p>
        </p:txBody>
      </p:sp>
      <p:sp>
        <p:nvSpPr>
          <p:cNvPr id="3" name="Content Placeholder 2">
            <a:extLst>
              <a:ext uri="{FF2B5EF4-FFF2-40B4-BE49-F238E27FC236}">
                <a16:creationId xmlns:a16="http://schemas.microsoft.com/office/drawing/2014/main" id="{8F0576A2-E685-9A4E-8148-AF82579363D3}"/>
              </a:ext>
            </a:extLst>
          </p:cNvPr>
          <p:cNvSpPr>
            <a:spLocks noGrp="1"/>
          </p:cNvSpPr>
          <p:nvPr>
            <p:ph sz="half" idx="1"/>
          </p:nvPr>
        </p:nvSpPr>
        <p:spPr/>
        <p:txBody>
          <a:bodyPr/>
          <a:lstStyle/>
          <a:p>
            <a:pPr marL="0" indent="0">
              <a:buNone/>
            </a:pPr>
            <a:r>
              <a:rPr lang="en-US" dirty="0"/>
              <a:t>Uses Facebook as an illustrative model of the way in which the drive to provide customers what they want is often, but not always, in the best interest of society.</a:t>
            </a:r>
          </a:p>
        </p:txBody>
      </p:sp>
      <p:pic>
        <p:nvPicPr>
          <p:cNvPr id="35842" name="Picture 2">
            <a:extLst>
              <a:ext uri="{FF2B5EF4-FFF2-40B4-BE49-F238E27FC236}">
                <a16:creationId xmlns:a16="http://schemas.microsoft.com/office/drawing/2014/main" id="{FB23A304-3271-CA4C-B66D-81F5A6C791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5025" y="365125"/>
            <a:ext cx="4402138" cy="6258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19786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F199C-D267-BA40-BED2-31DD0532B870}"/>
              </a:ext>
            </a:extLst>
          </p:cNvPr>
          <p:cNvSpPr>
            <a:spLocks noGrp="1"/>
          </p:cNvSpPr>
          <p:nvPr>
            <p:ph type="title"/>
          </p:nvPr>
        </p:nvSpPr>
        <p:spPr/>
        <p:txBody>
          <a:bodyPr/>
          <a:lstStyle/>
          <a:p>
            <a:r>
              <a:rPr lang="en-US" dirty="0"/>
              <a:t>Rebooting AI (2019)</a:t>
            </a:r>
          </a:p>
        </p:txBody>
      </p:sp>
      <p:sp>
        <p:nvSpPr>
          <p:cNvPr id="3" name="Content Placeholder 2">
            <a:extLst>
              <a:ext uri="{FF2B5EF4-FFF2-40B4-BE49-F238E27FC236}">
                <a16:creationId xmlns:a16="http://schemas.microsoft.com/office/drawing/2014/main" id="{8F0576A2-E685-9A4E-8148-AF82579363D3}"/>
              </a:ext>
            </a:extLst>
          </p:cNvPr>
          <p:cNvSpPr>
            <a:spLocks noGrp="1"/>
          </p:cNvSpPr>
          <p:nvPr>
            <p:ph sz="half" idx="1"/>
          </p:nvPr>
        </p:nvSpPr>
        <p:spPr/>
        <p:txBody>
          <a:bodyPr/>
          <a:lstStyle/>
          <a:p>
            <a:pPr marL="0" indent="0">
              <a:buNone/>
            </a:pPr>
            <a:r>
              <a:rPr lang="en-US" dirty="0"/>
              <a:t>Argues that the greatest threat of AI is not that it will replace human beings, but that it will fail outrageously, in ways human beings are unable to predict, because no human would ever fail in that way.</a:t>
            </a:r>
          </a:p>
        </p:txBody>
      </p:sp>
      <p:pic>
        <p:nvPicPr>
          <p:cNvPr id="37890" name="Picture 2" descr="Rebooting AI: Building Artificial Intelligence We Can Trust by [Gary Marcus, Ernest Davis]">
            <a:extLst>
              <a:ext uri="{FF2B5EF4-FFF2-40B4-BE49-F238E27FC236}">
                <a16:creationId xmlns:a16="http://schemas.microsoft.com/office/drawing/2014/main" id="{649B4354-F881-4A4C-AC0D-116DF8F486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0113" y="254000"/>
            <a:ext cx="4178300" cy="635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60819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696ED-96CA-6C40-A854-47DA284114F8}"/>
              </a:ext>
            </a:extLst>
          </p:cNvPr>
          <p:cNvSpPr>
            <a:spLocks noGrp="1"/>
          </p:cNvSpPr>
          <p:nvPr>
            <p:ph type="title"/>
          </p:nvPr>
        </p:nvSpPr>
        <p:spPr>
          <a:xfrm>
            <a:off x="2052644" y="50795"/>
            <a:ext cx="8062913" cy="830998"/>
          </a:xfrm>
        </p:spPr>
        <p:txBody>
          <a:bodyPr/>
          <a:lstStyle/>
          <a:p>
            <a:r>
              <a:rPr lang="en-US" dirty="0"/>
              <a:t>Thank you! Have a happy summer!</a:t>
            </a:r>
          </a:p>
        </p:txBody>
      </p:sp>
      <p:sp>
        <p:nvSpPr>
          <p:cNvPr id="4" name="Oval 3">
            <a:extLst>
              <a:ext uri="{FF2B5EF4-FFF2-40B4-BE49-F238E27FC236}">
                <a16:creationId xmlns:a16="http://schemas.microsoft.com/office/drawing/2014/main" id="{777417A0-0D4D-C44A-829A-D770BB8DDBB9}"/>
              </a:ext>
            </a:extLst>
          </p:cNvPr>
          <p:cNvSpPr/>
          <p:nvPr/>
        </p:nvSpPr>
        <p:spPr bwMode="auto">
          <a:xfrm>
            <a:off x="1739900" y="1664914"/>
            <a:ext cx="457200" cy="455612"/>
          </a:xfrm>
          <a:prstGeom prst="ellips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cs typeface="Arial"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92CB825-6572-6846-AC59-23E7BFB91E47}"/>
                  </a:ext>
                </a:extLst>
              </p:cNvPr>
              <p:cNvSpPr txBox="1"/>
              <p:nvPr/>
            </p:nvSpPr>
            <p:spPr>
              <a:xfrm>
                <a:off x="638762" y="1295788"/>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1</m:t>
                          </m:r>
                        </m:sub>
                      </m:sSub>
                    </m:oMath>
                  </m:oMathPara>
                </a14:m>
                <a:endParaRPr lang="en-US" baseline="-25000" dirty="0"/>
              </a:p>
            </p:txBody>
          </p:sp>
        </mc:Choice>
        <mc:Fallback xmlns="">
          <p:sp>
            <p:nvSpPr>
              <p:cNvPr id="5" name="TextBox 4">
                <a:extLst>
                  <a:ext uri="{FF2B5EF4-FFF2-40B4-BE49-F238E27FC236}">
                    <a16:creationId xmlns:a16="http://schemas.microsoft.com/office/drawing/2014/main" id="{692CB825-6572-6846-AC59-23E7BFB91E47}"/>
                  </a:ext>
                </a:extLst>
              </p:cNvPr>
              <p:cNvSpPr txBox="1">
                <a:spLocks noRot="1" noChangeAspect="1" noMove="1" noResize="1" noEditPoints="1" noAdjustHandles="1" noChangeArrowheads="1" noChangeShapeType="1" noTextEdit="1"/>
              </p:cNvSpPr>
              <p:nvPr/>
            </p:nvSpPr>
            <p:spPr>
              <a:xfrm>
                <a:off x="638762" y="1295788"/>
                <a:ext cx="362600" cy="369332"/>
              </a:xfrm>
              <a:prstGeom prst="rect">
                <a:avLst/>
              </a:prstGeom>
              <a:blipFill>
                <a:blip r:embed="rId2"/>
                <a:stretch>
                  <a:fillRect/>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57F97A5D-88DF-644E-A6B8-23025B6F678C}"/>
              </a:ext>
            </a:extLst>
          </p:cNvPr>
          <p:cNvSpPr txBox="1"/>
          <p:nvPr/>
        </p:nvSpPr>
        <p:spPr>
          <a:xfrm>
            <a:off x="638762" y="3337843"/>
            <a:ext cx="378630" cy="369332"/>
          </a:xfrm>
          <a:prstGeom prst="rect">
            <a:avLst/>
          </a:prstGeom>
          <a:noFill/>
        </p:spPr>
        <p:txBody>
          <a:bodyPr wrap="square" rtlCol="0">
            <a:spAutoFit/>
          </a:bodyPr>
          <a:lstStyle/>
          <a:p>
            <a:r>
              <a:rPr lang="en-US" dirty="0"/>
              <a:t>1</a:t>
            </a:r>
            <a:endParaRPr lang="en-US" baseline="-25000" dirty="0"/>
          </a:p>
        </p:txBody>
      </p:sp>
      <p:sp>
        <p:nvSpPr>
          <p:cNvPr id="7" name="TextBox 6">
            <a:extLst>
              <a:ext uri="{FF2B5EF4-FFF2-40B4-BE49-F238E27FC236}">
                <a16:creationId xmlns:a16="http://schemas.microsoft.com/office/drawing/2014/main" id="{5F981A10-1B22-4D44-84C4-D6A879A9A652}"/>
              </a:ext>
            </a:extLst>
          </p:cNvPr>
          <p:cNvSpPr txBox="1"/>
          <p:nvPr/>
        </p:nvSpPr>
        <p:spPr>
          <a:xfrm>
            <a:off x="410162" y="505092"/>
            <a:ext cx="696024" cy="369332"/>
          </a:xfrm>
          <a:prstGeom prst="rect">
            <a:avLst/>
          </a:prstGeom>
          <a:noFill/>
        </p:spPr>
        <p:txBody>
          <a:bodyPr wrap="none" rtlCol="0">
            <a:spAutoFit/>
          </a:bodyPr>
          <a:lstStyle/>
          <a:p>
            <a:r>
              <a:rPr lang="en-US" b="1" dirty="0"/>
              <a:t>Input</a:t>
            </a:r>
          </a:p>
        </p:txBody>
      </p:sp>
      <p:sp>
        <p:nvSpPr>
          <p:cNvPr id="8" name="TextBox 7">
            <a:extLst>
              <a:ext uri="{FF2B5EF4-FFF2-40B4-BE49-F238E27FC236}">
                <a16:creationId xmlns:a16="http://schemas.microsoft.com/office/drawing/2014/main" id="{E21A9770-876C-9647-AFEF-FCC80D65547C}"/>
              </a:ext>
            </a:extLst>
          </p:cNvPr>
          <p:cNvSpPr txBox="1"/>
          <p:nvPr/>
        </p:nvSpPr>
        <p:spPr>
          <a:xfrm>
            <a:off x="2278416" y="908347"/>
            <a:ext cx="959815" cy="369332"/>
          </a:xfrm>
          <a:prstGeom prst="rect">
            <a:avLst/>
          </a:prstGeom>
          <a:noFill/>
        </p:spPr>
        <p:txBody>
          <a:bodyPr wrap="square" rtlCol="0">
            <a:spAutoFit/>
          </a:bodyPr>
          <a:lstStyle/>
          <a:p>
            <a:r>
              <a:rPr lang="en-US" b="1" dirty="0"/>
              <a:t>Weights</a:t>
            </a:r>
          </a:p>
        </p:txBody>
      </p:sp>
      <p:sp>
        <p:nvSpPr>
          <p:cNvPr id="9" name="Oval 8">
            <a:extLst>
              <a:ext uri="{FF2B5EF4-FFF2-40B4-BE49-F238E27FC236}">
                <a16:creationId xmlns:a16="http://schemas.microsoft.com/office/drawing/2014/main" id="{33389347-5668-D94B-9823-758FCEB20C61}"/>
              </a:ext>
            </a:extLst>
          </p:cNvPr>
          <p:cNvSpPr/>
          <p:nvPr/>
        </p:nvSpPr>
        <p:spPr bwMode="auto">
          <a:xfrm>
            <a:off x="1769589" y="2490255"/>
            <a:ext cx="457200" cy="455612"/>
          </a:xfrm>
          <a:prstGeom prst="ellips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cs typeface="Arial" charset="0"/>
            </a:endParaRPr>
          </a:p>
        </p:txBody>
      </p:sp>
      <p:cxnSp>
        <p:nvCxnSpPr>
          <p:cNvPr id="10" name="Straight Arrow Connector 9">
            <a:extLst>
              <a:ext uri="{FF2B5EF4-FFF2-40B4-BE49-F238E27FC236}">
                <a16:creationId xmlns:a16="http://schemas.microsoft.com/office/drawing/2014/main" id="{612C0CD3-AD4C-304E-AA50-AFB74C2B41AC}"/>
              </a:ext>
            </a:extLst>
          </p:cNvPr>
          <p:cNvCxnSpPr>
            <a:stCxn id="5" idx="3"/>
            <a:endCxn id="4" idx="2"/>
          </p:cNvCxnSpPr>
          <p:nvPr/>
        </p:nvCxnSpPr>
        <p:spPr>
          <a:xfrm>
            <a:off x="1001362" y="1480454"/>
            <a:ext cx="738538" cy="412266"/>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CC50DF7-D96A-8B43-B55B-69D62106D210}"/>
              </a:ext>
            </a:extLst>
          </p:cNvPr>
          <p:cNvCxnSpPr>
            <a:cxnSpLocks/>
            <a:stCxn id="21" idx="3"/>
            <a:endCxn id="4" idx="2"/>
          </p:cNvCxnSpPr>
          <p:nvPr/>
        </p:nvCxnSpPr>
        <p:spPr>
          <a:xfrm flipV="1">
            <a:off x="999384" y="1892720"/>
            <a:ext cx="740516" cy="238901"/>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BEE2DFE-A603-1649-8F32-69290F08B687}"/>
              </a:ext>
            </a:extLst>
          </p:cNvPr>
          <p:cNvCxnSpPr>
            <a:cxnSpLocks/>
            <a:stCxn id="22" idx="3"/>
            <a:endCxn id="4" idx="2"/>
          </p:cNvCxnSpPr>
          <p:nvPr/>
        </p:nvCxnSpPr>
        <p:spPr>
          <a:xfrm flipV="1">
            <a:off x="997406" y="1892720"/>
            <a:ext cx="742494" cy="830692"/>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C270D63-CDA1-F043-AC1B-81F11B8E0E85}"/>
              </a:ext>
            </a:extLst>
          </p:cNvPr>
          <p:cNvCxnSpPr>
            <a:cxnSpLocks/>
            <a:stCxn id="6" idx="3"/>
            <a:endCxn id="4" idx="2"/>
          </p:cNvCxnSpPr>
          <p:nvPr/>
        </p:nvCxnSpPr>
        <p:spPr>
          <a:xfrm flipV="1">
            <a:off x="1017392" y="1892720"/>
            <a:ext cx="722508" cy="1629789"/>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9170B6F-3FF4-CF44-9DFF-33F0C669BB53}"/>
              </a:ext>
            </a:extLst>
          </p:cNvPr>
          <p:cNvCxnSpPr>
            <a:cxnSpLocks/>
            <a:stCxn id="5" idx="3"/>
            <a:endCxn id="9" idx="2"/>
          </p:cNvCxnSpPr>
          <p:nvPr/>
        </p:nvCxnSpPr>
        <p:spPr>
          <a:xfrm>
            <a:off x="1001362" y="1480454"/>
            <a:ext cx="768227" cy="1237607"/>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ED23CCB-EF7E-E248-BB7B-D998204FABE0}"/>
              </a:ext>
            </a:extLst>
          </p:cNvPr>
          <p:cNvCxnSpPr>
            <a:cxnSpLocks/>
            <a:stCxn id="21" idx="3"/>
            <a:endCxn id="9" idx="2"/>
          </p:cNvCxnSpPr>
          <p:nvPr/>
        </p:nvCxnSpPr>
        <p:spPr>
          <a:xfrm>
            <a:off x="999384" y="2131621"/>
            <a:ext cx="770205" cy="586440"/>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8A866A3-079E-434A-9AC7-6CC7CC33FBC6}"/>
              </a:ext>
            </a:extLst>
          </p:cNvPr>
          <p:cNvCxnSpPr>
            <a:cxnSpLocks/>
            <a:stCxn id="22" idx="3"/>
            <a:endCxn id="9" idx="2"/>
          </p:cNvCxnSpPr>
          <p:nvPr/>
        </p:nvCxnSpPr>
        <p:spPr>
          <a:xfrm flipV="1">
            <a:off x="997406" y="2718061"/>
            <a:ext cx="772183" cy="5351"/>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FB9ECFC-DD24-5340-9714-B2D017196B1A}"/>
              </a:ext>
            </a:extLst>
          </p:cNvPr>
          <p:cNvCxnSpPr>
            <a:cxnSpLocks/>
            <a:stCxn id="6" idx="3"/>
            <a:endCxn id="9" idx="2"/>
          </p:cNvCxnSpPr>
          <p:nvPr/>
        </p:nvCxnSpPr>
        <p:spPr>
          <a:xfrm flipV="1">
            <a:off x="1017392" y="2718061"/>
            <a:ext cx="752197" cy="804448"/>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Triangle 17">
            <a:extLst>
              <a:ext uri="{FF2B5EF4-FFF2-40B4-BE49-F238E27FC236}">
                <a16:creationId xmlns:a16="http://schemas.microsoft.com/office/drawing/2014/main" id="{386B6AD5-D05B-4141-BD31-7A5F86AE4F6F}"/>
              </a:ext>
            </a:extLst>
          </p:cNvPr>
          <p:cNvSpPr/>
          <p:nvPr/>
        </p:nvSpPr>
        <p:spPr>
          <a:xfrm rot="5400000">
            <a:off x="3367267" y="1341100"/>
            <a:ext cx="552332" cy="48244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Arrow Connector 18">
            <a:extLst>
              <a:ext uri="{FF2B5EF4-FFF2-40B4-BE49-F238E27FC236}">
                <a16:creationId xmlns:a16="http://schemas.microsoft.com/office/drawing/2014/main" id="{D232C6E7-4DCF-D54C-976A-8676E54405E2}"/>
              </a:ext>
            </a:extLst>
          </p:cNvPr>
          <p:cNvCxnSpPr>
            <a:cxnSpLocks/>
            <a:stCxn id="4" idx="6"/>
            <a:endCxn id="18" idx="3"/>
          </p:cNvCxnSpPr>
          <p:nvPr/>
        </p:nvCxnSpPr>
        <p:spPr>
          <a:xfrm flipV="1">
            <a:off x="2197100" y="1582323"/>
            <a:ext cx="1205110" cy="310397"/>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6BE392F-C78B-334D-BBEF-4E11CE6BF712}"/>
              </a:ext>
            </a:extLst>
          </p:cNvPr>
          <p:cNvCxnSpPr>
            <a:cxnSpLocks/>
            <a:stCxn id="9" idx="6"/>
            <a:endCxn id="18" idx="3"/>
          </p:cNvCxnSpPr>
          <p:nvPr/>
        </p:nvCxnSpPr>
        <p:spPr>
          <a:xfrm flipV="1">
            <a:off x="2226789" y="1582323"/>
            <a:ext cx="1175421" cy="1135738"/>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E4A2B592-6ED6-AA4E-AD2A-51A0DC3D2B8F}"/>
                  </a:ext>
                </a:extLst>
              </p:cNvPr>
              <p:cNvSpPr txBox="1"/>
              <p:nvPr/>
            </p:nvSpPr>
            <p:spPr>
              <a:xfrm>
                <a:off x="636784" y="1946955"/>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2</m:t>
                          </m:r>
                        </m:sub>
                      </m:sSub>
                    </m:oMath>
                  </m:oMathPara>
                </a14:m>
                <a:endParaRPr lang="en-US" baseline="-25000" dirty="0"/>
              </a:p>
            </p:txBody>
          </p:sp>
        </mc:Choice>
        <mc:Fallback xmlns="">
          <p:sp>
            <p:nvSpPr>
              <p:cNvPr id="21" name="TextBox 20">
                <a:extLst>
                  <a:ext uri="{FF2B5EF4-FFF2-40B4-BE49-F238E27FC236}">
                    <a16:creationId xmlns:a16="http://schemas.microsoft.com/office/drawing/2014/main" id="{E4A2B592-6ED6-AA4E-AD2A-51A0DC3D2B8F}"/>
                  </a:ext>
                </a:extLst>
              </p:cNvPr>
              <p:cNvSpPr txBox="1">
                <a:spLocks noRot="1" noChangeAspect="1" noMove="1" noResize="1" noEditPoints="1" noAdjustHandles="1" noChangeArrowheads="1" noChangeShapeType="1" noTextEdit="1"/>
              </p:cNvSpPr>
              <p:nvPr/>
            </p:nvSpPr>
            <p:spPr>
              <a:xfrm>
                <a:off x="636784" y="1946955"/>
                <a:ext cx="362600"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B8F200B9-4AD1-F845-A89B-678BC7AB8EE2}"/>
                  </a:ext>
                </a:extLst>
              </p:cNvPr>
              <p:cNvSpPr txBox="1"/>
              <p:nvPr/>
            </p:nvSpPr>
            <p:spPr>
              <a:xfrm>
                <a:off x="634806" y="2538746"/>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3</m:t>
                          </m:r>
                        </m:sub>
                      </m:sSub>
                    </m:oMath>
                  </m:oMathPara>
                </a14:m>
                <a:endParaRPr lang="en-US" baseline="-25000" dirty="0"/>
              </a:p>
            </p:txBody>
          </p:sp>
        </mc:Choice>
        <mc:Fallback xmlns="">
          <p:sp>
            <p:nvSpPr>
              <p:cNvPr id="22" name="TextBox 21">
                <a:extLst>
                  <a:ext uri="{FF2B5EF4-FFF2-40B4-BE49-F238E27FC236}">
                    <a16:creationId xmlns:a16="http://schemas.microsoft.com/office/drawing/2014/main" id="{B8F200B9-4AD1-F845-A89B-678BC7AB8EE2}"/>
                  </a:ext>
                </a:extLst>
              </p:cNvPr>
              <p:cNvSpPr txBox="1">
                <a:spLocks noRot="1" noChangeAspect="1" noMove="1" noResize="1" noEditPoints="1" noAdjustHandles="1" noChangeArrowheads="1" noChangeShapeType="1" noTextEdit="1"/>
              </p:cNvSpPr>
              <p:nvPr/>
            </p:nvSpPr>
            <p:spPr>
              <a:xfrm>
                <a:off x="634806" y="2538746"/>
                <a:ext cx="362600"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2ABCE04D-BD71-D341-8143-BF7945CE0236}"/>
                  </a:ext>
                </a:extLst>
              </p:cNvPr>
              <p:cNvSpPr txBox="1"/>
              <p:nvPr/>
            </p:nvSpPr>
            <p:spPr>
              <a:xfrm>
                <a:off x="2596212" y="1424439"/>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11</m:t>
                          </m:r>
                        </m:sub>
                      </m:sSub>
                    </m:oMath>
                  </m:oMathPara>
                </a14:m>
                <a:endParaRPr lang="en-US" baseline="-25000" dirty="0"/>
              </a:p>
            </p:txBody>
          </p:sp>
        </mc:Choice>
        <mc:Fallback xmlns="">
          <p:sp>
            <p:nvSpPr>
              <p:cNvPr id="23" name="TextBox 22">
                <a:extLst>
                  <a:ext uri="{FF2B5EF4-FFF2-40B4-BE49-F238E27FC236}">
                    <a16:creationId xmlns:a16="http://schemas.microsoft.com/office/drawing/2014/main" id="{2ABCE04D-BD71-D341-8143-BF7945CE0236}"/>
                  </a:ext>
                </a:extLst>
              </p:cNvPr>
              <p:cNvSpPr txBox="1">
                <a:spLocks noRot="1" noChangeAspect="1" noMove="1" noResize="1" noEditPoints="1" noAdjustHandles="1" noChangeArrowheads="1" noChangeShapeType="1" noTextEdit="1"/>
              </p:cNvSpPr>
              <p:nvPr/>
            </p:nvSpPr>
            <p:spPr>
              <a:xfrm>
                <a:off x="2596212" y="1424439"/>
                <a:ext cx="362600" cy="369332"/>
              </a:xfrm>
              <a:prstGeom prst="rect">
                <a:avLst/>
              </a:prstGeom>
              <a:blipFill>
                <a:blip r:embed="rId5"/>
                <a:stretch>
                  <a:fillRect r="-34483"/>
                </a:stretch>
              </a:blipFill>
            </p:spPr>
            <p:txBody>
              <a:bodyPr/>
              <a:lstStyle/>
              <a:p>
                <a:r>
                  <a:rPr lang="en-US">
                    <a:noFill/>
                  </a:rPr>
                  <a:t> </a:t>
                </a:r>
              </a:p>
            </p:txBody>
          </p:sp>
        </mc:Fallback>
      </mc:AlternateContent>
      <p:sp>
        <p:nvSpPr>
          <p:cNvPr id="24" name="Triangle 23">
            <a:extLst>
              <a:ext uri="{FF2B5EF4-FFF2-40B4-BE49-F238E27FC236}">
                <a16:creationId xmlns:a16="http://schemas.microsoft.com/office/drawing/2014/main" id="{9DA18ABD-F94C-C642-AC81-88BBC08ABC58}"/>
              </a:ext>
            </a:extLst>
          </p:cNvPr>
          <p:cNvSpPr/>
          <p:nvPr/>
        </p:nvSpPr>
        <p:spPr>
          <a:xfrm rot="5400000">
            <a:off x="3389039" y="2289143"/>
            <a:ext cx="552332" cy="48244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riangle 24">
            <a:extLst>
              <a:ext uri="{FF2B5EF4-FFF2-40B4-BE49-F238E27FC236}">
                <a16:creationId xmlns:a16="http://schemas.microsoft.com/office/drawing/2014/main" id="{AF572F5A-E49C-3C4C-A1CA-62D653AB8E28}"/>
              </a:ext>
            </a:extLst>
          </p:cNvPr>
          <p:cNvSpPr/>
          <p:nvPr/>
        </p:nvSpPr>
        <p:spPr>
          <a:xfrm rot="5400000">
            <a:off x="3375184" y="3237190"/>
            <a:ext cx="552332" cy="48244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Arrow Connector 25">
            <a:extLst>
              <a:ext uri="{FF2B5EF4-FFF2-40B4-BE49-F238E27FC236}">
                <a16:creationId xmlns:a16="http://schemas.microsoft.com/office/drawing/2014/main" id="{0707C884-9A83-AE40-8969-5E4B5B9CE34B}"/>
              </a:ext>
            </a:extLst>
          </p:cNvPr>
          <p:cNvCxnSpPr>
            <a:cxnSpLocks/>
            <a:stCxn id="4" idx="6"/>
            <a:endCxn id="24" idx="3"/>
          </p:cNvCxnSpPr>
          <p:nvPr/>
        </p:nvCxnSpPr>
        <p:spPr>
          <a:xfrm>
            <a:off x="2197100" y="1892720"/>
            <a:ext cx="1226882" cy="637646"/>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E55A854-C31C-1747-8CCD-35826432115D}"/>
              </a:ext>
            </a:extLst>
          </p:cNvPr>
          <p:cNvCxnSpPr>
            <a:cxnSpLocks/>
            <a:stCxn id="9" idx="6"/>
            <a:endCxn id="24" idx="3"/>
          </p:cNvCxnSpPr>
          <p:nvPr/>
        </p:nvCxnSpPr>
        <p:spPr>
          <a:xfrm flipV="1">
            <a:off x="2226789" y="2530366"/>
            <a:ext cx="1197193" cy="187695"/>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6E80695-0873-5A4F-892E-BE96DA4B3614}"/>
              </a:ext>
            </a:extLst>
          </p:cNvPr>
          <p:cNvCxnSpPr>
            <a:cxnSpLocks/>
            <a:stCxn id="4" idx="6"/>
            <a:endCxn id="25" idx="3"/>
          </p:cNvCxnSpPr>
          <p:nvPr/>
        </p:nvCxnSpPr>
        <p:spPr>
          <a:xfrm>
            <a:off x="2197100" y="1892720"/>
            <a:ext cx="1213027" cy="1585693"/>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63EA382F-31EB-134F-8412-7FA4F8A30D68}"/>
              </a:ext>
            </a:extLst>
          </p:cNvPr>
          <p:cNvCxnSpPr>
            <a:cxnSpLocks/>
            <a:stCxn id="9" idx="6"/>
            <a:endCxn id="25" idx="3"/>
          </p:cNvCxnSpPr>
          <p:nvPr/>
        </p:nvCxnSpPr>
        <p:spPr>
          <a:xfrm>
            <a:off x="2226789" y="2718061"/>
            <a:ext cx="1183338" cy="760352"/>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09F87CD-9429-8D4E-88BC-A9CBE3F8A748}"/>
              </a:ext>
            </a:extLst>
          </p:cNvPr>
          <p:cNvSpPr txBox="1"/>
          <p:nvPr/>
        </p:nvSpPr>
        <p:spPr>
          <a:xfrm>
            <a:off x="1836192" y="3347738"/>
            <a:ext cx="378630" cy="369332"/>
          </a:xfrm>
          <a:prstGeom prst="rect">
            <a:avLst/>
          </a:prstGeom>
          <a:noFill/>
        </p:spPr>
        <p:txBody>
          <a:bodyPr wrap="square" rtlCol="0">
            <a:spAutoFit/>
          </a:bodyPr>
          <a:lstStyle/>
          <a:p>
            <a:r>
              <a:rPr lang="en-US" dirty="0"/>
              <a:t>1</a:t>
            </a:r>
            <a:endParaRPr lang="en-US" baseline="-25000" dirty="0"/>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49818836-ED0F-0548-A322-4D32AB824F96}"/>
                  </a:ext>
                </a:extLst>
              </p:cNvPr>
              <p:cNvSpPr txBox="1"/>
              <p:nvPr/>
            </p:nvSpPr>
            <p:spPr>
              <a:xfrm>
                <a:off x="1788690" y="1673818"/>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h</m:t>
                          </m:r>
                        </m:e>
                        <m:sub>
                          <m:r>
                            <a:rPr lang="en-US" b="0" i="1" dirty="0" smtClean="0">
                              <a:latin typeface="Cambria Math" panose="02040503050406030204" pitchFamily="18" charset="0"/>
                            </a:rPr>
                            <m:t>1</m:t>
                          </m:r>
                        </m:sub>
                      </m:sSub>
                    </m:oMath>
                  </m:oMathPara>
                </a14:m>
                <a:endParaRPr lang="en-US" baseline="-25000" dirty="0"/>
              </a:p>
            </p:txBody>
          </p:sp>
        </mc:Choice>
        <mc:Fallback xmlns="">
          <p:sp>
            <p:nvSpPr>
              <p:cNvPr id="31" name="TextBox 30">
                <a:extLst>
                  <a:ext uri="{FF2B5EF4-FFF2-40B4-BE49-F238E27FC236}">
                    <a16:creationId xmlns:a16="http://schemas.microsoft.com/office/drawing/2014/main" id="{49818836-ED0F-0548-A322-4D32AB824F96}"/>
                  </a:ext>
                </a:extLst>
              </p:cNvPr>
              <p:cNvSpPr txBox="1">
                <a:spLocks noRot="1" noChangeAspect="1" noMove="1" noResize="1" noEditPoints="1" noAdjustHandles="1" noChangeArrowheads="1" noChangeShapeType="1" noTextEdit="1"/>
              </p:cNvSpPr>
              <p:nvPr/>
            </p:nvSpPr>
            <p:spPr>
              <a:xfrm>
                <a:off x="1788690" y="1673818"/>
                <a:ext cx="362600"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894800CE-1F62-F64C-B65B-4C46A4CB02FC}"/>
                  </a:ext>
                </a:extLst>
              </p:cNvPr>
              <p:cNvSpPr txBox="1"/>
              <p:nvPr/>
            </p:nvSpPr>
            <p:spPr>
              <a:xfrm>
                <a:off x="1798587" y="2538735"/>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h</m:t>
                          </m:r>
                        </m:e>
                        <m:sub>
                          <m:r>
                            <a:rPr lang="en-US" b="0" i="1" dirty="0" smtClean="0">
                              <a:latin typeface="Cambria Math" panose="02040503050406030204" pitchFamily="18" charset="0"/>
                            </a:rPr>
                            <m:t>2</m:t>
                          </m:r>
                        </m:sub>
                      </m:sSub>
                    </m:oMath>
                  </m:oMathPara>
                </a14:m>
                <a:endParaRPr lang="en-US" baseline="-25000" dirty="0"/>
              </a:p>
            </p:txBody>
          </p:sp>
        </mc:Choice>
        <mc:Fallback xmlns="">
          <p:sp>
            <p:nvSpPr>
              <p:cNvPr id="32" name="TextBox 31">
                <a:extLst>
                  <a:ext uri="{FF2B5EF4-FFF2-40B4-BE49-F238E27FC236}">
                    <a16:creationId xmlns:a16="http://schemas.microsoft.com/office/drawing/2014/main" id="{894800CE-1F62-F64C-B65B-4C46A4CB02FC}"/>
                  </a:ext>
                </a:extLst>
              </p:cNvPr>
              <p:cNvSpPr txBox="1">
                <a:spLocks noRot="1" noChangeAspect="1" noMove="1" noResize="1" noEditPoints="1" noAdjustHandles="1" noChangeArrowheads="1" noChangeShapeType="1" noTextEdit="1"/>
              </p:cNvSpPr>
              <p:nvPr/>
            </p:nvSpPr>
            <p:spPr>
              <a:xfrm>
                <a:off x="1798587" y="2538735"/>
                <a:ext cx="362600"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2AC179A0-39B7-924E-A03C-72EB439E86B7}"/>
                  </a:ext>
                </a:extLst>
              </p:cNvPr>
              <p:cNvSpPr txBox="1"/>
              <p:nvPr/>
            </p:nvSpPr>
            <p:spPr>
              <a:xfrm>
                <a:off x="2902994" y="2051853"/>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21</m:t>
                          </m:r>
                        </m:sub>
                      </m:sSub>
                    </m:oMath>
                  </m:oMathPara>
                </a14:m>
                <a:endParaRPr lang="en-US" baseline="-25000" dirty="0"/>
              </a:p>
            </p:txBody>
          </p:sp>
        </mc:Choice>
        <mc:Fallback xmlns="">
          <p:sp>
            <p:nvSpPr>
              <p:cNvPr id="33" name="TextBox 32">
                <a:extLst>
                  <a:ext uri="{FF2B5EF4-FFF2-40B4-BE49-F238E27FC236}">
                    <a16:creationId xmlns:a16="http://schemas.microsoft.com/office/drawing/2014/main" id="{2AC179A0-39B7-924E-A03C-72EB439E86B7}"/>
                  </a:ext>
                </a:extLst>
              </p:cNvPr>
              <p:cNvSpPr txBox="1">
                <a:spLocks noRot="1" noChangeAspect="1" noMove="1" noResize="1" noEditPoints="1" noAdjustHandles="1" noChangeArrowheads="1" noChangeShapeType="1" noTextEdit="1"/>
              </p:cNvSpPr>
              <p:nvPr/>
            </p:nvSpPr>
            <p:spPr>
              <a:xfrm>
                <a:off x="2902994" y="2051853"/>
                <a:ext cx="362600" cy="369332"/>
              </a:xfrm>
              <a:prstGeom prst="rect">
                <a:avLst/>
              </a:prstGeom>
              <a:blipFill>
                <a:blip r:embed="rId8"/>
                <a:stretch>
                  <a:fillRect r="-344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3524F67F-35B4-E743-A14E-EE98EFD42A1B}"/>
                  </a:ext>
                </a:extLst>
              </p:cNvPr>
              <p:cNvSpPr txBox="1"/>
              <p:nvPr/>
            </p:nvSpPr>
            <p:spPr>
              <a:xfrm>
                <a:off x="3031643" y="2833647"/>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31</m:t>
                          </m:r>
                        </m:sub>
                      </m:sSub>
                    </m:oMath>
                  </m:oMathPara>
                </a14:m>
                <a:endParaRPr lang="en-US" baseline="-25000" dirty="0"/>
              </a:p>
            </p:txBody>
          </p:sp>
        </mc:Choice>
        <mc:Fallback xmlns="">
          <p:sp>
            <p:nvSpPr>
              <p:cNvPr id="34" name="TextBox 33">
                <a:extLst>
                  <a:ext uri="{FF2B5EF4-FFF2-40B4-BE49-F238E27FC236}">
                    <a16:creationId xmlns:a16="http://schemas.microsoft.com/office/drawing/2014/main" id="{3524F67F-35B4-E743-A14E-EE98EFD42A1B}"/>
                  </a:ext>
                </a:extLst>
              </p:cNvPr>
              <p:cNvSpPr txBox="1">
                <a:spLocks noRot="1" noChangeAspect="1" noMove="1" noResize="1" noEditPoints="1" noAdjustHandles="1" noChangeArrowheads="1" noChangeShapeType="1" noTextEdit="1"/>
              </p:cNvSpPr>
              <p:nvPr/>
            </p:nvSpPr>
            <p:spPr>
              <a:xfrm>
                <a:off x="3031643" y="2833647"/>
                <a:ext cx="362600" cy="369332"/>
              </a:xfrm>
              <a:prstGeom prst="rect">
                <a:avLst/>
              </a:prstGeom>
              <a:blipFill>
                <a:blip r:embed="rId9"/>
                <a:stretch>
                  <a:fillRect r="-344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73A5C70F-78DA-1A43-B5D7-52AD7825F7F1}"/>
                  </a:ext>
                </a:extLst>
              </p:cNvPr>
              <p:cNvSpPr txBox="1"/>
              <p:nvPr/>
            </p:nvSpPr>
            <p:spPr>
              <a:xfrm>
                <a:off x="3009867" y="1743093"/>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12</m:t>
                          </m:r>
                        </m:sub>
                      </m:sSub>
                    </m:oMath>
                  </m:oMathPara>
                </a14:m>
                <a:endParaRPr lang="en-US" baseline="-25000" dirty="0"/>
              </a:p>
            </p:txBody>
          </p:sp>
        </mc:Choice>
        <mc:Fallback xmlns="">
          <p:sp>
            <p:nvSpPr>
              <p:cNvPr id="35" name="TextBox 34">
                <a:extLst>
                  <a:ext uri="{FF2B5EF4-FFF2-40B4-BE49-F238E27FC236}">
                    <a16:creationId xmlns:a16="http://schemas.microsoft.com/office/drawing/2014/main" id="{73A5C70F-78DA-1A43-B5D7-52AD7825F7F1}"/>
                  </a:ext>
                </a:extLst>
              </p:cNvPr>
              <p:cNvSpPr txBox="1">
                <a:spLocks noRot="1" noChangeAspect="1" noMove="1" noResize="1" noEditPoints="1" noAdjustHandles="1" noChangeArrowheads="1" noChangeShapeType="1" noTextEdit="1"/>
              </p:cNvSpPr>
              <p:nvPr/>
            </p:nvSpPr>
            <p:spPr>
              <a:xfrm>
                <a:off x="3009867" y="1743093"/>
                <a:ext cx="362600" cy="369332"/>
              </a:xfrm>
              <a:prstGeom prst="rect">
                <a:avLst/>
              </a:prstGeom>
              <a:blipFill>
                <a:blip r:embed="rId10"/>
                <a:stretch>
                  <a:fillRect r="-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7A9E56EF-AC8F-254E-986D-7388FBE1F396}"/>
                  </a:ext>
                </a:extLst>
              </p:cNvPr>
              <p:cNvSpPr txBox="1"/>
              <p:nvPr/>
            </p:nvSpPr>
            <p:spPr>
              <a:xfrm>
                <a:off x="2936638" y="2465506"/>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22</m:t>
                          </m:r>
                        </m:sub>
                      </m:sSub>
                    </m:oMath>
                  </m:oMathPara>
                </a14:m>
                <a:endParaRPr lang="en-US" baseline="-25000" dirty="0"/>
              </a:p>
            </p:txBody>
          </p:sp>
        </mc:Choice>
        <mc:Fallback xmlns="">
          <p:sp>
            <p:nvSpPr>
              <p:cNvPr id="36" name="TextBox 35">
                <a:extLst>
                  <a:ext uri="{FF2B5EF4-FFF2-40B4-BE49-F238E27FC236}">
                    <a16:creationId xmlns:a16="http://schemas.microsoft.com/office/drawing/2014/main" id="{7A9E56EF-AC8F-254E-986D-7388FBE1F396}"/>
                  </a:ext>
                </a:extLst>
              </p:cNvPr>
              <p:cNvSpPr txBox="1">
                <a:spLocks noRot="1" noChangeAspect="1" noMove="1" noResize="1" noEditPoints="1" noAdjustHandles="1" noChangeArrowheads="1" noChangeShapeType="1" noTextEdit="1"/>
              </p:cNvSpPr>
              <p:nvPr/>
            </p:nvSpPr>
            <p:spPr>
              <a:xfrm>
                <a:off x="2936638" y="2465506"/>
                <a:ext cx="362600" cy="369332"/>
              </a:xfrm>
              <a:prstGeom prst="rect">
                <a:avLst/>
              </a:prstGeom>
              <a:blipFill>
                <a:blip r:embed="rId11"/>
                <a:stretch>
                  <a:fillRect r="-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C12EB4AF-2B5B-8245-8FBB-7B7805BE5DDA}"/>
                  </a:ext>
                </a:extLst>
              </p:cNvPr>
              <p:cNvSpPr txBox="1"/>
              <p:nvPr/>
            </p:nvSpPr>
            <p:spPr>
              <a:xfrm>
                <a:off x="2542773" y="2962289"/>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32</m:t>
                          </m:r>
                        </m:sub>
                      </m:sSub>
                    </m:oMath>
                  </m:oMathPara>
                </a14:m>
                <a:endParaRPr lang="en-US" baseline="-25000" dirty="0"/>
              </a:p>
            </p:txBody>
          </p:sp>
        </mc:Choice>
        <mc:Fallback xmlns="">
          <p:sp>
            <p:nvSpPr>
              <p:cNvPr id="37" name="TextBox 36">
                <a:extLst>
                  <a:ext uri="{FF2B5EF4-FFF2-40B4-BE49-F238E27FC236}">
                    <a16:creationId xmlns:a16="http://schemas.microsoft.com/office/drawing/2014/main" id="{C12EB4AF-2B5B-8245-8FBB-7B7805BE5DDA}"/>
                  </a:ext>
                </a:extLst>
              </p:cNvPr>
              <p:cNvSpPr txBox="1">
                <a:spLocks noRot="1" noChangeAspect="1" noMove="1" noResize="1" noEditPoints="1" noAdjustHandles="1" noChangeArrowheads="1" noChangeShapeType="1" noTextEdit="1"/>
              </p:cNvSpPr>
              <p:nvPr/>
            </p:nvSpPr>
            <p:spPr>
              <a:xfrm>
                <a:off x="2542773" y="2962289"/>
                <a:ext cx="362600" cy="369332"/>
              </a:xfrm>
              <a:prstGeom prst="rect">
                <a:avLst/>
              </a:prstGeom>
              <a:blipFill>
                <a:blip r:embed="rId12"/>
                <a:stretch>
                  <a:fillRect r="-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64404D45-177D-8C40-803D-C34FF6888AC6}"/>
                  </a:ext>
                </a:extLst>
              </p:cNvPr>
              <p:cNvSpPr txBox="1"/>
              <p:nvPr/>
            </p:nvSpPr>
            <p:spPr>
              <a:xfrm>
                <a:off x="3368105" y="1388811"/>
                <a:ext cx="362600" cy="3667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b="1" i="1" dirty="0" smtClean="0">
                              <a:solidFill>
                                <a:schemeClr val="bg1"/>
                              </a:solidFill>
                              <a:latin typeface="Cambria Math" panose="02040503050406030204" pitchFamily="18" charset="0"/>
                            </a:rPr>
                          </m:ctrlPr>
                        </m:sSubSupPr>
                        <m:e>
                          <m:r>
                            <a:rPr lang="en-US" b="1" i="1" dirty="0" smtClean="0">
                              <a:solidFill>
                                <a:schemeClr val="bg1"/>
                              </a:solidFill>
                              <a:latin typeface="Cambria Math" panose="02040503050406030204" pitchFamily="18" charset="0"/>
                            </a:rPr>
                            <m:t>𝒚</m:t>
                          </m:r>
                        </m:e>
                        <m:sub>
                          <m:r>
                            <a:rPr lang="en-US" b="1" i="1" dirty="0" smtClean="0">
                              <a:solidFill>
                                <a:schemeClr val="bg1"/>
                              </a:solidFill>
                              <a:latin typeface="Cambria Math" panose="02040503050406030204" pitchFamily="18" charset="0"/>
                            </a:rPr>
                            <m:t>𝟏</m:t>
                          </m:r>
                        </m:sub>
                        <m:sup>
                          <m:r>
                            <a:rPr lang="en-US" b="1" i="1" dirty="0" smtClean="0">
                              <a:solidFill>
                                <a:schemeClr val="bg1"/>
                              </a:solidFill>
                              <a:latin typeface="Cambria Math" panose="02040503050406030204" pitchFamily="18" charset="0"/>
                            </a:rPr>
                            <m:t>∗</m:t>
                          </m:r>
                        </m:sup>
                      </m:sSubSup>
                    </m:oMath>
                  </m:oMathPara>
                </a14:m>
                <a:endParaRPr lang="en-US" b="1" baseline="-25000" dirty="0">
                  <a:solidFill>
                    <a:schemeClr val="bg1"/>
                  </a:solidFill>
                </a:endParaRPr>
              </a:p>
            </p:txBody>
          </p:sp>
        </mc:Choice>
        <mc:Fallback xmlns="">
          <p:sp>
            <p:nvSpPr>
              <p:cNvPr id="38" name="TextBox 37">
                <a:extLst>
                  <a:ext uri="{FF2B5EF4-FFF2-40B4-BE49-F238E27FC236}">
                    <a16:creationId xmlns:a16="http://schemas.microsoft.com/office/drawing/2014/main" id="{64404D45-177D-8C40-803D-C34FF6888AC6}"/>
                  </a:ext>
                </a:extLst>
              </p:cNvPr>
              <p:cNvSpPr txBox="1">
                <a:spLocks noRot="1" noChangeAspect="1" noMove="1" noResize="1" noEditPoints="1" noAdjustHandles="1" noChangeArrowheads="1" noChangeShapeType="1" noTextEdit="1"/>
              </p:cNvSpPr>
              <p:nvPr/>
            </p:nvSpPr>
            <p:spPr>
              <a:xfrm>
                <a:off x="3368105" y="1388811"/>
                <a:ext cx="362600" cy="366703"/>
              </a:xfrm>
              <a:prstGeom prst="rect">
                <a:avLst/>
              </a:prstGeom>
              <a:blipFill>
                <a:blip r:embed="rId13"/>
                <a:stretch>
                  <a:fillRect r="-3333"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63BF5DCA-D269-6745-813B-6E9A57AFD0E0}"/>
                  </a:ext>
                </a:extLst>
              </p:cNvPr>
              <p:cNvSpPr txBox="1"/>
              <p:nvPr/>
            </p:nvSpPr>
            <p:spPr>
              <a:xfrm>
                <a:off x="3366127" y="2336857"/>
                <a:ext cx="362600" cy="3667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b="1" i="1" dirty="0" smtClean="0">
                              <a:solidFill>
                                <a:schemeClr val="bg1"/>
                              </a:solidFill>
                              <a:latin typeface="Cambria Math" panose="02040503050406030204" pitchFamily="18" charset="0"/>
                            </a:rPr>
                          </m:ctrlPr>
                        </m:sSubSupPr>
                        <m:e>
                          <m:r>
                            <a:rPr lang="en-US" b="1" i="1" dirty="0" smtClean="0">
                              <a:solidFill>
                                <a:schemeClr val="bg1"/>
                              </a:solidFill>
                              <a:latin typeface="Cambria Math" panose="02040503050406030204" pitchFamily="18" charset="0"/>
                            </a:rPr>
                            <m:t>𝒚</m:t>
                          </m:r>
                        </m:e>
                        <m:sub>
                          <m:r>
                            <a:rPr lang="en-US" b="1" i="1" dirty="0" smtClean="0">
                              <a:solidFill>
                                <a:schemeClr val="bg1"/>
                              </a:solidFill>
                              <a:latin typeface="Cambria Math" panose="02040503050406030204" pitchFamily="18" charset="0"/>
                            </a:rPr>
                            <m:t>𝟐</m:t>
                          </m:r>
                        </m:sub>
                        <m:sup>
                          <m:r>
                            <a:rPr lang="en-US" b="1" i="1" dirty="0" smtClean="0">
                              <a:solidFill>
                                <a:schemeClr val="bg1"/>
                              </a:solidFill>
                              <a:latin typeface="Cambria Math" panose="02040503050406030204" pitchFamily="18" charset="0"/>
                            </a:rPr>
                            <m:t>∗</m:t>
                          </m:r>
                        </m:sup>
                      </m:sSubSup>
                    </m:oMath>
                  </m:oMathPara>
                </a14:m>
                <a:endParaRPr lang="en-US" b="1" baseline="-25000" dirty="0">
                  <a:solidFill>
                    <a:schemeClr val="bg1"/>
                  </a:solidFill>
                </a:endParaRPr>
              </a:p>
            </p:txBody>
          </p:sp>
        </mc:Choice>
        <mc:Fallback xmlns="">
          <p:sp>
            <p:nvSpPr>
              <p:cNvPr id="39" name="TextBox 38">
                <a:extLst>
                  <a:ext uri="{FF2B5EF4-FFF2-40B4-BE49-F238E27FC236}">
                    <a16:creationId xmlns:a16="http://schemas.microsoft.com/office/drawing/2014/main" id="{63BF5DCA-D269-6745-813B-6E9A57AFD0E0}"/>
                  </a:ext>
                </a:extLst>
              </p:cNvPr>
              <p:cNvSpPr txBox="1">
                <a:spLocks noRot="1" noChangeAspect="1" noMove="1" noResize="1" noEditPoints="1" noAdjustHandles="1" noChangeArrowheads="1" noChangeShapeType="1" noTextEdit="1"/>
              </p:cNvSpPr>
              <p:nvPr/>
            </p:nvSpPr>
            <p:spPr>
              <a:xfrm>
                <a:off x="3366127" y="2336857"/>
                <a:ext cx="362600" cy="366703"/>
              </a:xfrm>
              <a:prstGeom prst="rect">
                <a:avLst/>
              </a:prstGeom>
              <a:blipFill>
                <a:blip r:embed="rId14"/>
                <a:stretch>
                  <a:fillRect r="-3333"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C598B4B1-1DCB-C848-BC9F-3C3B730CD3C5}"/>
                  </a:ext>
                </a:extLst>
              </p:cNvPr>
              <p:cNvSpPr txBox="1"/>
              <p:nvPr/>
            </p:nvSpPr>
            <p:spPr>
              <a:xfrm>
                <a:off x="3352273" y="3273029"/>
                <a:ext cx="362600" cy="3667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b="1" i="1" dirty="0" smtClean="0">
                              <a:solidFill>
                                <a:schemeClr val="bg1"/>
                              </a:solidFill>
                              <a:latin typeface="Cambria Math" panose="02040503050406030204" pitchFamily="18" charset="0"/>
                            </a:rPr>
                          </m:ctrlPr>
                        </m:sSubSupPr>
                        <m:e>
                          <m:r>
                            <a:rPr lang="en-US" b="1" i="1" dirty="0" smtClean="0">
                              <a:solidFill>
                                <a:schemeClr val="bg1"/>
                              </a:solidFill>
                              <a:latin typeface="Cambria Math" panose="02040503050406030204" pitchFamily="18" charset="0"/>
                            </a:rPr>
                            <m:t>𝒚</m:t>
                          </m:r>
                        </m:e>
                        <m:sub>
                          <m:r>
                            <a:rPr lang="en-US" b="1" i="1" dirty="0" smtClean="0">
                              <a:solidFill>
                                <a:schemeClr val="bg1"/>
                              </a:solidFill>
                              <a:latin typeface="Cambria Math" panose="02040503050406030204" pitchFamily="18" charset="0"/>
                            </a:rPr>
                            <m:t>𝟑</m:t>
                          </m:r>
                        </m:sub>
                        <m:sup>
                          <m:r>
                            <a:rPr lang="en-US" b="1" i="1" dirty="0" smtClean="0">
                              <a:solidFill>
                                <a:schemeClr val="bg1"/>
                              </a:solidFill>
                              <a:latin typeface="Cambria Math" panose="02040503050406030204" pitchFamily="18" charset="0"/>
                            </a:rPr>
                            <m:t>∗</m:t>
                          </m:r>
                        </m:sup>
                      </m:sSubSup>
                    </m:oMath>
                  </m:oMathPara>
                </a14:m>
                <a:endParaRPr lang="en-US" b="1" baseline="-25000" dirty="0">
                  <a:solidFill>
                    <a:schemeClr val="bg1"/>
                  </a:solidFill>
                </a:endParaRPr>
              </a:p>
            </p:txBody>
          </p:sp>
        </mc:Choice>
        <mc:Fallback xmlns="">
          <p:sp>
            <p:nvSpPr>
              <p:cNvPr id="40" name="TextBox 39">
                <a:extLst>
                  <a:ext uri="{FF2B5EF4-FFF2-40B4-BE49-F238E27FC236}">
                    <a16:creationId xmlns:a16="http://schemas.microsoft.com/office/drawing/2014/main" id="{C598B4B1-1DCB-C848-BC9F-3C3B730CD3C5}"/>
                  </a:ext>
                </a:extLst>
              </p:cNvPr>
              <p:cNvSpPr txBox="1">
                <a:spLocks noRot="1" noChangeAspect="1" noMove="1" noResize="1" noEditPoints="1" noAdjustHandles="1" noChangeArrowheads="1" noChangeShapeType="1" noTextEdit="1"/>
              </p:cNvSpPr>
              <p:nvPr/>
            </p:nvSpPr>
            <p:spPr>
              <a:xfrm>
                <a:off x="3352273" y="3273029"/>
                <a:ext cx="362600" cy="366703"/>
              </a:xfrm>
              <a:prstGeom prst="rect">
                <a:avLst/>
              </a:prstGeom>
              <a:blipFill>
                <a:blip r:embed="rId15"/>
                <a:stretch>
                  <a:fillRect r="-3448" b="-3333"/>
                </a:stretch>
              </a:blipFill>
            </p:spPr>
            <p:txBody>
              <a:bodyPr/>
              <a:lstStyle/>
              <a:p>
                <a:r>
                  <a:rPr lang="en-US">
                    <a:noFill/>
                  </a:rPr>
                  <a:t> </a:t>
                </a:r>
              </a:p>
            </p:txBody>
          </p:sp>
        </mc:Fallback>
      </mc:AlternateContent>
      <p:cxnSp>
        <p:nvCxnSpPr>
          <p:cNvPr id="41" name="Straight Arrow Connector 40">
            <a:extLst>
              <a:ext uri="{FF2B5EF4-FFF2-40B4-BE49-F238E27FC236}">
                <a16:creationId xmlns:a16="http://schemas.microsoft.com/office/drawing/2014/main" id="{8BD39F8E-6252-744F-BD2F-83D557B0994E}"/>
              </a:ext>
            </a:extLst>
          </p:cNvPr>
          <p:cNvCxnSpPr>
            <a:cxnSpLocks/>
            <a:stCxn id="30" idx="3"/>
          </p:cNvCxnSpPr>
          <p:nvPr/>
        </p:nvCxnSpPr>
        <p:spPr>
          <a:xfrm flipV="1">
            <a:off x="2214822" y="3320417"/>
            <a:ext cx="108259" cy="211987"/>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70C34761-6050-6045-9809-8BD2BE764094}"/>
              </a:ext>
            </a:extLst>
          </p:cNvPr>
          <p:cNvCxnSpPr>
            <a:cxnSpLocks/>
            <a:stCxn id="30" idx="3"/>
          </p:cNvCxnSpPr>
          <p:nvPr/>
        </p:nvCxnSpPr>
        <p:spPr>
          <a:xfrm flipV="1">
            <a:off x="2214822" y="3478413"/>
            <a:ext cx="327951" cy="53991"/>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pic>
        <p:nvPicPr>
          <p:cNvPr id="43" name="Graphic 42" descr="Cat">
            <a:extLst>
              <a:ext uri="{FF2B5EF4-FFF2-40B4-BE49-F238E27FC236}">
                <a16:creationId xmlns:a16="http://schemas.microsoft.com/office/drawing/2014/main" id="{6C2E4431-264C-914E-A955-B73FF833505D}"/>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270422" y="2058681"/>
            <a:ext cx="914400" cy="914400"/>
          </a:xfrm>
          <a:prstGeom prst="rect">
            <a:avLst/>
          </a:prstGeom>
        </p:spPr>
      </p:pic>
      <p:pic>
        <p:nvPicPr>
          <p:cNvPr id="44" name="Graphic 43" descr="Dog">
            <a:extLst>
              <a:ext uri="{FF2B5EF4-FFF2-40B4-BE49-F238E27FC236}">
                <a16:creationId xmlns:a16="http://schemas.microsoft.com/office/drawing/2014/main" id="{10FE5960-B543-E74A-930B-F38F4DD7034D}"/>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357315" y="1183066"/>
            <a:ext cx="914400" cy="914400"/>
          </a:xfrm>
          <a:prstGeom prst="rect">
            <a:avLst/>
          </a:prstGeom>
        </p:spPr>
      </p:pic>
      <p:sp>
        <p:nvSpPr>
          <p:cNvPr id="45" name="Rectangle 44">
            <a:extLst>
              <a:ext uri="{FF2B5EF4-FFF2-40B4-BE49-F238E27FC236}">
                <a16:creationId xmlns:a16="http://schemas.microsoft.com/office/drawing/2014/main" id="{049B811D-7D9C-5A4F-B687-98DECDB0F56D}"/>
              </a:ext>
            </a:extLst>
          </p:cNvPr>
          <p:cNvSpPr/>
          <p:nvPr/>
        </p:nvSpPr>
        <p:spPr>
          <a:xfrm>
            <a:off x="3643321" y="4034477"/>
            <a:ext cx="2214547" cy="830997"/>
          </a:xfrm>
          <a:prstGeom prst="rect">
            <a:avLst/>
          </a:prstGeom>
        </p:spPr>
        <p:txBody>
          <a:bodyPr wrap="square">
            <a:spAutoFit/>
          </a:bodyPr>
          <a:lstStyle/>
          <a:p>
            <a:pPr algn="ctr"/>
            <a:r>
              <a:rPr lang="en-US" sz="1200" dirty="0"/>
              <a:t>By http://</a:t>
            </a:r>
            <a:r>
              <a:rPr lang="en-US" sz="1200" dirty="0" err="1"/>
              <a:t>www.birdphotos.com</a:t>
            </a:r>
            <a:r>
              <a:rPr lang="en-US" sz="1200" dirty="0"/>
              <a:t> - Own work, CC BY 3.0, https://</a:t>
            </a:r>
            <a:r>
              <a:rPr lang="en-US" sz="1200" dirty="0" err="1"/>
              <a:t>commons.wikimedia.org</a:t>
            </a:r>
            <a:r>
              <a:rPr lang="en-US" sz="1200" dirty="0"/>
              <a:t>/w/</a:t>
            </a:r>
            <a:r>
              <a:rPr lang="en-US" sz="1200" dirty="0" err="1"/>
              <a:t>index.php?curid</a:t>
            </a:r>
            <a:r>
              <a:rPr lang="en-US" sz="1200" dirty="0"/>
              <a:t>=4409510</a:t>
            </a:r>
          </a:p>
        </p:txBody>
      </p:sp>
      <p:pic>
        <p:nvPicPr>
          <p:cNvPr id="46" name="Picture 2" descr="Striped skunks">
            <a:extLst>
              <a:ext uri="{FF2B5EF4-FFF2-40B4-BE49-F238E27FC236}">
                <a16:creationId xmlns:a16="http://schemas.microsoft.com/office/drawing/2014/main" id="{5FA1677E-07C9-CA41-9741-213EBE1873D2}"/>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952345" y="3050769"/>
            <a:ext cx="1503677" cy="90927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7" name="Content Placeholder 4">
            <a:extLst>
              <a:ext uri="{FF2B5EF4-FFF2-40B4-BE49-F238E27FC236}">
                <a16:creationId xmlns:a16="http://schemas.microsoft.com/office/drawing/2014/main" id="{A7A08C2C-5F56-0242-9E3B-7940D913F5C0}"/>
              </a:ext>
            </a:extLst>
          </p:cNvPr>
          <p:cNvGraphicFramePr>
            <a:graphicFrameLocks/>
          </p:cNvGraphicFramePr>
          <p:nvPr>
            <p:extLst>
              <p:ext uri="{D42A27DB-BD31-4B8C-83A1-F6EECF244321}">
                <p14:modId xmlns:p14="http://schemas.microsoft.com/office/powerpoint/2010/main" val="240085349"/>
              </p:ext>
            </p:extLst>
          </p:nvPr>
        </p:nvGraphicFramePr>
        <p:xfrm>
          <a:off x="400046" y="5040326"/>
          <a:ext cx="3495676" cy="1503357"/>
        </p:xfrm>
        <a:graphic>
          <a:graphicData uri="http://schemas.openxmlformats.org/drawingml/2006/table">
            <a:tbl>
              <a:tblPr firstRow="1" bandRow="1">
                <a:tableStyleId>{5C22544A-7EE6-4342-B048-85BDC9FD1C3A}</a:tableStyleId>
              </a:tblPr>
              <a:tblGrid>
                <a:gridCol w="1747838">
                  <a:extLst>
                    <a:ext uri="{9D8B030D-6E8A-4147-A177-3AD203B41FA5}">
                      <a16:colId xmlns:a16="http://schemas.microsoft.com/office/drawing/2014/main" val="1838590983"/>
                    </a:ext>
                  </a:extLst>
                </a:gridCol>
                <a:gridCol w="1747838">
                  <a:extLst>
                    <a:ext uri="{9D8B030D-6E8A-4147-A177-3AD203B41FA5}">
                      <a16:colId xmlns:a16="http://schemas.microsoft.com/office/drawing/2014/main" val="249530694"/>
                    </a:ext>
                  </a:extLst>
                </a:gridCol>
              </a:tblGrid>
              <a:tr h="150335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7060033"/>
                  </a:ext>
                </a:extLst>
              </a:tr>
            </a:tbl>
          </a:graphicData>
        </a:graphic>
      </p:graphicFrame>
      <p:pic>
        <p:nvPicPr>
          <p:cNvPr id="48" name="Graphic 47" descr="Cat">
            <a:extLst>
              <a:ext uri="{FF2B5EF4-FFF2-40B4-BE49-F238E27FC236}">
                <a16:creationId xmlns:a16="http://schemas.microsoft.com/office/drawing/2014/main" id="{23071832-6AAC-AA4B-A2D8-41552E5D77D4}"/>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184309" y="5663420"/>
            <a:ext cx="914400" cy="914400"/>
          </a:xfrm>
          <a:prstGeom prst="rect">
            <a:avLst/>
          </a:prstGeom>
        </p:spPr>
      </p:pic>
      <p:pic>
        <p:nvPicPr>
          <p:cNvPr id="49" name="Graphic 48" descr="Programmer">
            <a:extLst>
              <a:ext uri="{FF2B5EF4-FFF2-40B4-BE49-F238E27FC236}">
                <a16:creationId xmlns:a16="http://schemas.microsoft.com/office/drawing/2014/main" id="{C352F57B-4748-7B4F-9FD0-1AA499827C1F}"/>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433383" y="5189152"/>
            <a:ext cx="914400" cy="914400"/>
          </a:xfrm>
          <a:prstGeom prst="rect">
            <a:avLst/>
          </a:prstGeom>
        </p:spPr>
      </p:pic>
      <p:pic>
        <p:nvPicPr>
          <p:cNvPr id="50" name="Graphic 49" descr="Table setting">
            <a:extLst>
              <a:ext uri="{FF2B5EF4-FFF2-40B4-BE49-F238E27FC236}">
                <a16:creationId xmlns:a16="http://schemas.microsoft.com/office/drawing/2014/main" id="{4047B393-861F-754D-BA24-1819A64BD8BD}"/>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3097233" y="5900745"/>
            <a:ext cx="685801" cy="685801"/>
          </a:xfrm>
          <a:prstGeom prst="rect">
            <a:avLst/>
          </a:prstGeom>
        </p:spPr>
      </p:pic>
      <p:pic>
        <p:nvPicPr>
          <p:cNvPr id="52" name="Picture 2">
            <a:extLst>
              <a:ext uri="{FF2B5EF4-FFF2-40B4-BE49-F238E27FC236}">
                <a16:creationId xmlns:a16="http://schemas.microsoft.com/office/drawing/2014/main" id="{ABD1DB19-1BA6-664E-A21E-03B02786A8E7}"/>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9182133" y="802277"/>
            <a:ext cx="2867700" cy="3257550"/>
          </a:xfrm>
          <a:prstGeom prst="rect">
            <a:avLst/>
          </a:prstGeom>
          <a:noFill/>
          <a:extLst>
            <a:ext uri="{909E8E84-426E-40DD-AFC4-6F175D3DCCD1}">
              <a14:hiddenFill xmlns:a14="http://schemas.microsoft.com/office/drawing/2010/main">
                <a:solidFill>
                  <a:srgbClr val="FFFFFF"/>
                </a:solidFill>
              </a14:hiddenFill>
            </a:ext>
          </a:extLst>
        </p:spPr>
      </p:pic>
      <p:pic>
        <p:nvPicPr>
          <p:cNvPr id="53" name="Content Placeholder 5" descr="Fortune cookie">
            <a:extLst>
              <a:ext uri="{FF2B5EF4-FFF2-40B4-BE49-F238E27FC236}">
                <a16:creationId xmlns:a16="http://schemas.microsoft.com/office/drawing/2014/main" id="{ED1E825A-0B9B-1748-9A23-AB85C8FA6EF0}"/>
              </a:ext>
            </a:extLst>
          </p:cNvPr>
          <p:cNvPicPr>
            <a:picLocks noGrp="1" noChangeAspect="1"/>
          </p:cNvPicPr>
          <p:nvPr>
            <p:ph sz="half" idx="1"/>
          </p:nvPr>
        </p:nvPicPr>
        <p:blipFill>
          <a:blip r:embed="rId26">
            <a:extLst>
              <a:ext uri="{96DAC541-7B7A-43D3-8B79-37D633B846F1}">
                <asvg:svgBlip xmlns:asvg="http://schemas.microsoft.com/office/drawing/2016/SVG/main" r:embed="rId27"/>
              </a:ext>
            </a:extLst>
          </a:blip>
          <a:stretch>
            <a:fillRect/>
          </a:stretch>
        </p:blipFill>
        <p:spPr>
          <a:xfrm>
            <a:off x="9130511" y="5701518"/>
            <a:ext cx="999332" cy="999332"/>
          </a:xfrm>
        </p:spPr>
      </p:pic>
      <p:pic>
        <p:nvPicPr>
          <p:cNvPr id="54" name="Content Placeholder 5" descr="Fortune cookie">
            <a:extLst>
              <a:ext uri="{FF2B5EF4-FFF2-40B4-BE49-F238E27FC236}">
                <a16:creationId xmlns:a16="http://schemas.microsoft.com/office/drawing/2014/main" id="{EA8BD01C-B7B4-A04F-AF0C-5D0904C023C2}"/>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0129843" y="5701518"/>
            <a:ext cx="999332" cy="999332"/>
          </a:xfrm>
          <a:prstGeom prst="rect">
            <a:avLst/>
          </a:prstGeom>
        </p:spPr>
      </p:pic>
      <p:pic>
        <p:nvPicPr>
          <p:cNvPr id="55" name="Graphic 54" descr="Judge">
            <a:extLst>
              <a:ext uri="{FF2B5EF4-FFF2-40B4-BE49-F238E27FC236}">
                <a16:creationId xmlns:a16="http://schemas.microsoft.com/office/drawing/2014/main" id="{154C9C51-53D5-7643-8741-B424D8AF386A}"/>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8109740" y="4356110"/>
            <a:ext cx="1400974" cy="1400974"/>
          </a:xfrm>
          <a:prstGeom prst="rect">
            <a:avLst/>
          </a:prstGeom>
        </p:spPr>
      </p:pic>
      <p:pic>
        <p:nvPicPr>
          <p:cNvPr id="56" name="Graphic 55" descr="Construction worker">
            <a:extLst>
              <a:ext uri="{FF2B5EF4-FFF2-40B4-BE49-F238E27FC236}">
                <a16:creationId xmlns:a16="http://schemas.microsoft.com/office/drawing/2014/main" id="{F473141C-5802-324E-9970-D8465912FBB9}"/>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9428561" y="4356110"/>
            <a:ext cx="1400974" cy="1400974"/>
          </a:xfrm>
          <a:prstGeom prst="rect">
            <a:avLst/>
          </a:prstGeom>
        </p:spPr>
      </p:pic>
      <p:pic>
        <p:nvPicPr>
          <p:cNvPr id="57" name="Graphic 56" descr="DJ">
            <a:extLst>
              <a:ext uri="{FF2B5EF4-FFF2-40B4-BE49-F238E27FC236}">
                <a16:creationId xmlns:a16="http://schemas.microsoft.com/office/drawing/2014/main" id="{62ED71AB-C3D6-F448-8181-06F067054B71}"/>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10714039" y="4431521"/>
            <a:ext cx="1325563" cy="1325563"/>
          </a:xfrm>
          <a:prstGeom prst="rect">
            <a:avLst/>
          </a:prstGeom>
        </p:spPr>
      </p:pic>
      <p:pic>
        <p:nvPicPr>
          <p:cNvPr id="62" name="Graphic 61" descr="Farm scene">
            <a:extLst>
              <a:ext uri="{FF2B5EF4-FFF2-40B4-BE49-F238E27FC236}">
                <a16:creationId xmlns:a16="http://schemas.microsoft.com/office/drawing/2014/main" id="{7DAA4D7D-83AB-D045-A974-E4949E275C73}"/>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5998240" y="1721050"/>
            <a:ext cx="1752754" cy="1752754"/>
          </a:xfrm>
          <a:prstGeom prst="rect">
            <a:avLst/>
          </a:prstGeom>
        </p:spPr>
      </p:pic>
      <p:pic>
        <p:nvPicPr>
          <p:cNvPr id="64" name="Graphic 63" descr="Cow">
            <a:extLst>
              <a:ext uri="{FF2B5EF4-FFF2-40B4-BE49-F238E27FC236}">
                <a16:creationId xmlns:a16="http://schemas.microsoft.com/office/drawing/2014/main" id="{BF995AC8-D796-8942-9196-4BD9FB48D14B}"/>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7770560" y="2530366"/>
            <a:ext cx="914400" cy="914400"/>
          </a:xfrm>
          <a:prstGeom prst="rect">
            <a:avLst/>
          </a:prstGeom>
        </p:spPr>
      </p:pic>
      <p:graphicFrame>
        <p:nvGraphicFramePr>
          <p:cNvPr id="65" name="Table 64">
            <a:extLst>
              <a:ext uri="{FF2B5EF4-FFF2-40B4-BE49-F238E27FC236}">
                <a16:creationId xmlns:a16="http://schemas.microsoft.com/office/drawing/2014/main" id="{8C55A0A2-7226-2145-96CC-76148C5F11A8}"/>
              </a:ext>
            </a:extLst>
          </p:cNvPr>
          <p:cNvGraphicFramePr>
            <a:graphicFrameLocks noGrp="1"/>
          </p:cNvGraphicFramePr>
          <p:nvPr>
            <p:extLst>
              <p:ext uri="{D42A27DB-BD31-4B8C-83A1-F6EECF244321}">
                <p14:modId xmlns:p14="http://schemas.microsoft.com/office/powerpoint/2010/main" val="4291578991"/>
              </p:ext>
            </p:extLst>
          </p:nvPr>
        </p:nvGraphicFramePr>
        <p:xfrm>
          <a:off x="4137799" y="4936608"/>
          <a:ext cx="3952104" cy="1771008"/>
        </p:xfrm>
        <a:graphic>
          <a:graphicData uri="http://schemas.openxmlformats.org/drawingml/2006/table">
            <a:tbl>
              <a:tblPr firstRow="1" bandRow="1">
                <a:tableStyleId>{5C22544A-7EE6-4342-B048-85BDC9FD1C3A}</a:tableStyleId>
              </a:tblPr>
              <a:tblGrid>
                <a:gridCol w="988026">
                  <a:extLst>
                    <a:ext uri="{9D8B030D-6E8A-4147-A177-3AD203B41FA5}">
                      <a16:colId xmlns:a16="http://schemas.microsoft.com/office/drawing/2014/main" val="1601238867"/>
                    </a:ext>
                  </a:extLst>
                </a:gridCol>
                <a:gridCol w="988026">
                  <a:extLst>
                    <a:ext uri="{9D8B030D-6E8A-4147-A177-3AD203B41FA5}">
                      <a16:colId xmlns:a16="http://schemas.microsoft.com/office/drawing/2014/main" val="3616483166"/>
                    </a:ext>
                  </a:extLst>
                </a:gridCol>
                <a:gridCol w="988026">
                  <a:extLst>
                    <a:ext uri="{9D8B030D-6E8A-4147-A177-3AD203B41FA5}">
                      <a16:colId xmlns:a16="http://schemas.microsoft.com/office/drawing/2014/main" val="2639953868"/>
                    </a:ext>
                  </a:extLst>
                </a:gridCol>
                <a:gridCol w="988026">
                  <a:extLst>
                    <a:ext uri="{9D8B030D-6E8A-4147-A177-3AD203B41FA5}">
                      <a16:colId xmlns:a16="http://schemas.microsoft.com/office/drawing/2014/main" val="3242865632"/>
                    </a:ext>
                  </a:extLst>
                </a:gridCol>
              </a:tblGrid>
              <a:tr h="590336">
                <a:tc>
                  <a:txBody>
                    <a:bodyPr/>
                    <a:lstStyle/>
                    <a:p>
                      <a:pPr algn="ctr"/>
                      <a:endParaRPr 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31440953"/>
                  </a:ext>
                </a:extLst>
              </a:tr>
              <a:tr h="590336">
                <a:tc>
                  <a:txBody>
                    <a:bodyPr/>
                    <a:lstStyle/>
                    <a:p>
                      <a:pPr algn="ctr"/>
                      <a:endParaRPr 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1070956"/>
                  </a:ext>
                </a:extLst>
              </a:tr>
              <a:tr h="590336">
                <a:tc>
                  <a:txBody>
                    <a:bodyPr/>
                    <a:lstStyle/>
                    <a:p>
                      <a:pPr algn="ctr"/>
                      <a:endParaRPr 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17771874"/>
                  </a:ext>
                </a:extLst>
              </a:tr>
            </a:tbl>
          </a:graphicData>
        </a:graphic>
      </p:graphicFrame>
      <p:pic>
        <p:nvPicPr>
          <p:cNvPr id="66" name="Graphic 65" descr="Robot">
            <a:extLst>
              <a:ext uri="{FF2B5EF4-FFF2-40B4-BE49-F238E27FC236}">
                <a16:creationId xmlns:a16="http://schemas.microsoft.com/office/drawing/2014/main" id="{57E58C24-1386-014D-9AF2-F44ED4477F6F}"/>
              </a:ext>
            </a:extLst>
          </p:cNvPr>
          <p:cNvPicPr>
            <a:picLocks noChangeAspect="1"/>
          </p:cNvPicPr>
          <p:nvPr/>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5328176" y="6126123"/>
            <a:ext cx="635174" cy="581493"/>
          </a:xfrm>
          <a:prstGeom prst="rect">
            <a:avLst/>
          </a:prstGeom>
        </p:spPr>
      </p:pic>
      <p:pic>
        <p:nvPicPr>
          <p:cNvPr id="67" name="Graphic 66" descr="Robot">
            <a:extLst>
              <a:ext uri="{FF2B5EF4-FFF2-40B4-BE49-F238E27FC236}">
                <a16:creationId xmlns:a16="http://schemas.microsoft.com/office/drawing/2014/main" id="{DE6E1C09-B84D-7D4E-8BCF-6492F602F849}"/>
              </a:ext>
            </a:extLst>
          </p:cNvPr>
          <p:cNvPicPr>
            <a:picLocks noChangeAspect="1"/>
          </p:cNvPicPr>
          <p:nvPr/>
        </p:nvPicPr>
        <p:blipFill>
          <a:blip r:embed="rId40">
            <a:extLst>
              <a:ext uri="{28A0092B-C50C-407E-A947-70E740481C1C}">
                <a14:useLocalDpi xmlns:a14="http://schemas.microsoft.com/office/drawing/2010/main" val="0"/>
              </a:ext>
              <a:ext uri="{96DAC541-7B7A-43D3-8B79-37D633B846F1}">
                <asvg:svgBlip xmlns:asvg="http://schemas.microsoft.com/office/drawing/2016/SVG/main" r:embed="rId41"/>
              </a:ext>
            </a:extLst>
          </a:blip>
          <a:stretch>
            <a:fillRect/>
          </a:stretch>
        </p:blipFill>
        <p:spPr>
          <a:xfrm>
            <a:off x="7285270" y="5508577"/>
            <a:ext cx="635174" cy="581493"/>
          </a:xfrm>
          <a:prstGeom prst="rect">
            <a:avLst/>
          </a:prstGeom>
        </p:spPr>
      </p:pic>
    </p:spTree>
    <p:extLst>
      <p:ext uri="{BB962C8B-B14F-4D97-AF65-F5344CB8AC3E}">
        <p14:creationId xmlns:p14="http://schemas.microsoft.com/office/powerpoint/2010/main" val="3772995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4.58333E-6 -2.59259E-6 L 0.09908 -0.00254 " pathEditMode="relative" rAng="0" ptsTypes="AA">
                                      <p:cBhvr>
                                        <p:cTn id="6" dur="2000" fill="hold"/>
                                        <p:tgtEl>
                                          <p:spTgt spid="48"/>
                                        </p:tgtEl>
                                        <p:attrNameLst>
                                          <p:attrName>ppt_x</p:attrName>
                                          <p:attrName>ppt_y</p:attrName>
                                        </p:attrNameLst>
                                      </p:cBhvr>
                                      <p:rCtr x="4948" y="-139"/>
                                    </p:animMotion>
                                  </p:childTnLst>
                                </p:cTn>
                              </p:par>
                              <p:par>
                                <p:cTn id="7" presetID="42" presetClass="path" presetSubtype="0" accel="50000" decel="50000" fill="hold" nodeType="withEffect">
                                  <p:stCondLst>
                                    <p:cond delay="0"/>
                                  </p:stCondLst>
                                  <p:childTnLst>
                                    <p:animMotion origin="layout" path="M 2.08333E-7 1.85185E-6 L 0.00534 -0.19167 " pathEditMode="relative" rAng="0" ptsTypes="AA">
                                      <p:cBhvr>
                                        <p:cTn id="8" dur="2000" fill="hold"/>
                                        <p:tgtEl>
                                          <p:spTgt spid="64"/>
                                        </p:tgtEl>
                                        <p:attrNameLst>
                                          <p:attrName>ppt_x</p:attrName>
                                          <p:attrName>ppt_y</p:attrName>
                                        </p:attrNameLst>
                                      </p:cBhvr>
                                      <p:rCtr x="260" y="-9583"/>
                                    </p:animMotion>
                                  </p:childTnLst>
                                </p:cTn>
                              </p:par>
                              <p:par>
                                <p:cTn id="9" presetID="42" presetClass="path" presetSubtype="0" accel="50000" decel="50000" fill="hold" nodeType="withEffect">
                                  <p:stCondLst>
                                    <p:cond delay="0"/>
                                  </p:stCondLst>
                                  <p:childTnLst>
                                    <p:animMotion origin="layout" path="M -8.33333E-7 1.85185E-6 L 0.12149 0.00069 " pathEditMode="relative" rAng="0" ptsTypes="AA">
                                      <p:cBhvr>
                                        <p:cTn id="10" dur="2000" fill="hold"/>
                                        <p:tgtEl>
                                          <p:spTgt spid="66"/>
                                        </p:tgtEl>
                                        <p:attrNameLst>
                                          <p:attrName>ppt_x</p:attrName>
                                          <p:attrName>ppt_y</p:attrName>
                                        </p:attrNameLst>
                                      </p:cBhvr>
                                      <p:rCtr x="6068"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C324F-118F-364B-862C-F25F4C50AB07}"/>
              </a:ext>
            </a:extLst>
          </p:cNvPr>
          <p:cNvSpPr>
            <a:spLocks noGrp="1"/>
          </p:cNvSpPr>
          <p:nvPr>
            <p:ph type="title"/>
          </p:nvPr>
        </p:nvSpPr>
        <p:spPr/>
        <p:txBody>
          <a:bodyPr/>
          <a:lstStyle/>
          <a:p>
            <a:r>
              <a:rPr lang="en-US" dirty="0"/>
              <a:t>Practice Exam, question 23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192F983-55E9-F542-A936-4D765CC83580}"/>
                  </a:ext>
                </a:extLst>
              </p:cNvPr>
              <p:cNvSpPr>
                <a:spLocks noGrp="1"/>
              </p:cNvSpPr>
              <p:nvPr>
                <p:ph sz="half" idx="1"/>
              </p:nvPr>
            </p:nvSpPr>
            <p:spPr>
              <a:xfrm>
                <a:off x="6324595" y="1825625"/>
                <a:ext cx="5181600" cy="4351338"/>
              </a:xfrm>
            </p:spPr>
            <p:txBody>
              <a:bodyPr>
                <a:normAutofit/>
              </a:bodyPr>
              <a:lstStyle/>
              <a:p>
                <a:pPr marL="514350" indent="-514350">
                  <a:buAutoNum type="alphaLcParenBoth"/>
                </a:pPr>
                <a:r>
                  <a:rPr lang="en-US" dirty="0"/>
                  <a:t>A Maltese puppy has feature vector </a:t>
                </a:r>
                <a14:m>
                  <m:oMath xmlns:m="http://schemas.openxmlformats.org/officeDocument/2006/math">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𝑥</m:t>
                        </m:r>
                      </m:e>
                    </m:acc>
                    <m:r>
                      <a:rPr lang="en-US" i="1" dirty="0" smtClean="0">
                        <a:latin typeface="Cambria Math" panose="02040503050406030204" pitchFamily="18" charset="0"/>
                      </a:rPr>
                      <m:t> </m:t>
                    </m:r>
                    <m:r>
                      <a:rPr lang="en-US" i="1" dirty="0">
                        <a:latin typeface="Cambria Math" panose="02040503050406030204" pitchFamily="18" charset="0"/>
                      </a:rPr>
                      <m:t>= [</m:t>
                    </m:r>
                    <m:r>
                      <a:rPr lang="en-US" i="1" dirty="0" smtClean="0">
                        <a:latin typeface="Cambria Math" panose="02040503050406030204" pitchFamily="18" charset="0"/>
                      </a:rPr>
                      <m:t>2</m:t>
                    </m:r>
                    <m:r>
                      <a:rPr lang="en-US" b="0" i="1" dirty="0" smtClean="0">
                        <a:latin typeface="Cambria Math" panose="02040503050406030204" pitchFamily="18" charset="0"/>
                      </a:rPr>
                      <m:t>,20,−1,</m:t>
                    </m:r>
                    <m:r>
                      <a:rPr lang="en-US" i="1" dirty="0">
                        <a:latin typeface="Cambria Math" panose="02040503050406030204" pitchFamily="18" charset="0"/>
                      </a:rPr>
                      <m:t> 1]</m:t>
                    </m:r>
                  </m:oMath>
                </a14:m>
                <a:r>
                  <a:rPr lang="en-US" dirty="0"/>
                  <a:t>.  All weights and biases are initialized to zero.  What is </a:t>
                </a:r>
                <a14:m>
                  <m:oMath xmlns:m="http://schemas.openxmlformats.org/officeDocument/2006/math">
                    <m:sSup>
                      <m:sSupPr>
                        <m:ctrlPr>
                          <a:rPr lang="en-US" i="1" dirty="0">
                            <a:latin typeface="Cambria Math" panose="02040503050406030204" pitchFamily="18" charset="0"/>
                          </a:rPr>
                        </m:ctrlPr>
                      </m:sSupPr>
                      <m:e>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e>
                      <m:sup>
                        <m:r>
                          <a:rPr lang="en-US" i="1" dirty="0">
                            <a:latin typeface="Cambria Math" panose="02040503050406030204" pitchFamily="18" charset="0"/>
                          </a:rPr>
                          <m:t>∗</m:t>
                        </m:r>
                      </m:sup>
                    </m:sSup>
                  </m:oMath>
                </a14:m>
                <a:r>
                  <a:rPr lang="en-US" dirty="0"/>
                  <a:t>?</a:t>
                </a:r>
              </a:p>
              <a:p>
                <a:pPr marL="0" indent="0">
                  <a:buNone/>
                </a:pPr>
                <a:r>
                  <a:rPr lang="en-US" dirty="0"/>
                  <a:t>Hidden node excitations are both: </a:t>
                </a:r>
                <a14:m>
                  <m:oMath xmlns:m="http://schemas.openxmlformats.org/officeDocument/2006/math">
                    <m:r>
                      <a:rPr lang="en-US" b="0" i="1" smtClean="0">
                        <a:latin typeface="Cambria Math" panose="02040503050406030204" pitchFamily="18" charset="0"/>
                      </a:rPr>
                      <m:t>0</m:t>
                    </m:r>
                    <m:r>
                      <a:rPr lang="en-US" b="0" i="1" smtClean="0">
                        <a:latin typeface="Cambria Math" panose="02040503050406030204" pitchFamily="18" charset="0"/>
                        <a:ea typeface="Cambria Math" panose="02040503050406030204" pitchFamily="18" charset="0"/>
                      </a:rPr>
                      <m:t>×</m:t>
                    </m:r>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r>
                      <a:rPr lang="en-US" b="0" i="1" dirty="0" smtClean="0">
                        <a:latin typeface="Cambria Math" panose="02040503050406030204" pitchFamily="18" charset="0"/>
                      </a:rPr>
                      <m:t>=0</m:t>
                    </m:r>
                  </m:oMath>
                </a14:m>
                <a:endParaRPr lang="en-US" dirty="0"/>
              </a:p>
              <a:p>
                <a:pPr marL="0" indent="0">
                  <a:buNone/>
                </a:pPr>
                <a:r>
                  <a:rPr lang="en-US" dirty="0"/>
                  <a:t>Therefore, hidden node activations are both:</a:t>
                </a:r>
              </a:p>
              <a:p>
                <a:pPr marL="0" indent="0">
                  <a:buNone/>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−0</m:t>
                              </m:r>
                            </m:sup>
                          </m:sSup>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1+1</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oMath>
                  </m:oMathPara>
                </a14:m>
                <a:endParaRPr lang="en-US" dirty="0"/>
              </a:p>
            </p:txBody>
          </p:sp>
        </mc:Choice>
        <mc:Fallback xmlns="">
          <p:sp>
            <p:nvSpPr>
              <p:cNvPr id="3" name="Content Placeholder 2">
                <a:extLst>
                  <a:ext uri="{FF2B5EF4-FFF2-40B4-BE49-F238E27FC236}">
                    <a16:creationId xmlns:a16="http://schemas.microsoft.com/office/drawing/2014/main" id="{B192F983-55E9-F542-A936-4D765CC83580}"/>
                  </a:ext>
                </a:extLst>
              </p:cNvPr>
              <p:cNvSpPr>
                <a:spLocks noGrp="1" noRot="1" noChangeAspect="1" noMove="1" noResize="1" noEditPoints="1" noAdjustHandles="1" noChangeArrowheads="1" noChangeShapeType="1" noTextEdit="1"/>
              </p:cNvSpPr>
              <p:nvPr>
                <p:ph sz="half" idx="1"/>
              </p:nvPr>
            </p:nvSpPr>
            <p:spPr>
              <a:xfrm>
                <a:off x="6324595" y="1825625"/>
                <a:ext cx="5181600" cy="4351338"/>
              </a:xfrm>
              <a:blipFill>
                <a:blip r:embed="rId2"/>
                <a:stretch>
                  <a:fillRect l="-2200" t="-2924" r="-1711"/>
                </a:stretch>
              </a:blipFill>
            </p:spPr>
            <p:txBody>
              <a:bodyPr/>
              <a:lstStyle/>
              <a:p>
                <a:r>
                  <a:rPr lang="en-US">
                    <a:noFill/>
                  </a:rPr>
                  <a:t> </a:t>
                </a:r>
              </a:p>
            </p:txBody>
          </p:sp>
        </mc:Fallback>
      </mc:AlternateContent>
      <p:sp>
        <p:nvSpPr>
          <p:cNvPr id="7" name="Oval 6">
            <a:extLst>
              <a:ext uri="{FF2B5EF4-FFF2-40B4-BE49-F238E27FC236}">
                <a16:creationId xmlns:a16="http://schemas.microsoft.com/office/drawing/2014/main" id="{1D32DB22-D8B6-C64D-AA4E-03F13FC24EA4}"/>
              </a:ext>
            </a:extLst>
          </p:cNvPr>
          <p:cNvSpPr/>
          <p:nvPr/>
        </p:nvSpPr>
        <p:spPr bwMode="auto">
          <a:xfrm>
            <a:off x="1396988" y="3322322"/>
            <a:ext cx="457200" cy="455612"/>
          </a:xfrm>
          <a:prstGeom prst="ellips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cs typeface="Arial"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255F659-E9F2-314C-AAE3-5F6905DD1D4B}"/>
                  </a:ext>
                </a:extLst>
              </p:cNvPr>
              <p:cNvSpPr txBox="1"/>
              <p:nvPr/>
            </p:nvSpPr>
            <p:spPr>
              <a:xfrm>
                <a:off x="295850" y="2953196"/>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1</m:t>
                          </m:r>
                        </m:sub>
                      </m:sSub>
                    </m:oMath>
                  </m:oMathPara>
                </a14:m>
                <a:endParaRPr lang="en-US" baseline="-25000" dirty="0"/>
              </a:p>
            </p:txBody>
          </p:sp>
        </mc:Choice>
        <mc:Fallback xmlns="">
          <p:sp>
            <p:nvSpPr>
              <p:cNvPr id="9" name="TextBox 8">
                <a:extLst>
                  <a:ext uri="{FF2B5EF4-FFF2-40B4-BE49-F238E27FC236}">
                    <a16:creationId xmlns:a16="http://schemas.microsoft.com/office/drawing/2014/main" id="{D255F659-E9F2-314C-AAE3-5F6905DD1D4B}"/>
                  </a:ext>
                </a:extLst>
              </p:cNvPr>
              <p:cNvSpPr txBox="1">
                <a:spLocks noRot="1" noChangeAspect="1" noMove="1" noResize="1" noEditPoints="1" noAdjustHandles="1" noChangeArrowheads="1" noChangeShapeType="1" noTextEdit="1"/>
              </p:cNvSpPr>
              <p:nvPr/>
            </p:nvSpPr>
            <p:spPr>
              <a:xfrm>
                <a:off x="295850" y="2953196"/>
                <a:ext cx="362600" cy="369332"/>
              </a:xfrm>
              <a:prstGeom prst="rect">
                <a:avLst/>
              </a:prstGeom>
              <a:blipFill>
                <a:blip r:embed="rId3"/>
                <a:stretch>
                  <a:fillRect/>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815059E2-F4EB-7B4A-8B96-8D300AB4BC4D}"/>
              </a:ext>
            </a:extLst>
          </p:cNvPr>
          <p:cNvSpPr txBox="1"/>
          <p:nvPr/>
        </p:nvSpPr>
        <p:spPr>
          <a:xfrm>
            <a:off x="295850" y="4995251"/>
            <a:ext cx="378630" cy="369332"/>
          </a:xfrm>
          <a:prstGeom prst="rect">
            <a:avLst/>
          </a:prstGeom>
          <a:noFill/>
        </p:spPr>
        <p:txBody>
          <a:bodyPr wrap="square" rtlCol="0">
            <a:spAutoFit/>
          </a:bodyPr>
          <a:lstStyle/>
          <a:p>
            <a:r>
              <a:rPr lang="en-US" dirty="0"/>
              <a:t>1</a:t>
            </a:r>
            <a:endParaRPr lang="en-US" baseline="-25000" dirty="0"/>
          </a:p>
        </p:txBody>
      </p:sp>
      <p:sp>
        <p:nvSpPr>
          <p:cNvPr id="13" name="TextBox 12">
            <a:extLst>
              <a:ext uri="{FF2B5EF4-FFF2-40B4-BE49-F238E27FC236}">
                <a16:creationId xmlns:a16="http://schemas.microsoft.com/office/drawing/2014/main" id="{0FCBB328-C724-6743-98EE-33535D43BE34}"/>
              </a:ext>
            </a:extLst>
          </p:cNvPr>
          <p:cNvSpPr txBox="1"/>
          <p:nvPr/>
        </p:nvSpPr>
        <p:spPr>
          <a:xfrm>
            <a:off x="67250" y="2162500"/>
            <a:ext cx="696024" cy="369332"/>
          </a:xfrm>
          <a:prstGeom prst="rect">
            <a:avLst/>
          </a:prstGeom>
          <a:noFill/>
        </p:spPr>
        <p:txBody>
          <a:bodyPr wrap="none" rtlCol="0">
            <a:spAutoFit/>
          </a:bodyPr>
          <a:lstStyle/>
          <a:p>
            <a:r>
              <a:rPr lang="en-US" b="1" dirty="0"/>
              <a:t>Input</a:t>
            </a:r>
          </a:p>
        </p:txBody>
      </p:sp>
      <p:sp>
        <p:nvSpPr>
          <p:cNvPr id="14" name="TextBox 13">
            <a:extLst>
              <a:ext uri="{FF2B5EF4-FFF2-40B4-BE49-F238E27FC236}">
                <a16:creationId xmlns:a16="http://schemas.microsoft.com/office/drawing/2014/main" id="{5E144818-258A-0546-8981-6D13DBDC7223}"/>
              </a:ext>
            </a:extLst>
          </p:cNvPr>
          <p:cNvSpPr txBox="1"/>
          <p:nvPr/>
        </p:nvSpPr>
        <p:spPr>
          <a:xfrm>
            <a:off x="1935504" y="2565755"/>
            <a:ext cx="959815" cy="369332"/>
          </a:xfrm>
          <a:prstGeom prst="rect">
            <a:avLst/>
          </a:prstGeom>
          <a:noFill/>
        </p:spPr>
        <p:txBody>
          <a:bodyPr wrap="square" rtlCol="0">
            <a:spAutoFit/>
          </a:bodyPr>
          <a:lstStyle/>
          <a:p>
            <a:r>
              <a:rPr lang="en-US" b="1" dirty="0"/>
              <a:t>Weights</a:t>
            </a:r>
          </a:p>
        </p:txBody>
      </p:sp>
      <p:sp>
        <p:nvSpPr>
          <p:cNvPr id="18" name="Oval 17">
            <a:extLst>
              <a:ext uri="{FF2B5EF4-FFF2-40B4-BE49-F238E27FC236}">
                <a16:creationId xmlns:a16="http://schemas.microsoft.com/office/drawing/2014/main" id="{CE3D7099-7BA1-2442-B188-4472E95C7412}"/>
              </a:ext>
            </a:extLst>
          </p:cNvPr>
          <p:cNvSpPr/>
          <p:nvPr/>
        </p:nvSpPr>
        <p:spPr bwMode="auto">
          <a:xfrm>
            <a:off x="1426677" y="4147663"/>
            <a:ext cx="457200" cy="455612"/>
          </a:xfrm>
          <a:prstGeom prst="ellips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cs typeface="Arial" charset="0"/>
            </a:endParaRPr>
          </a:p>
        </p:txBody>
      </p:sp>
      <p:cxnSp>
        <p:nvCxnSpPr>
          <p:cNvPr id="20" name="Straight Arrow Connector 19">
            <a:extLst>
              <a:ext uri="{FF2B5EF4-FFF2-40B4-BE49-F238E27FC236}">
                <a16:creationId xmlns:a16="http://schemas.microsoft.com/office/drawing/2014/main" id="{890F4822-E188-3F4C-96A2-9E8223B79FCA}"/>
              </a:ext>
            </a:extLst>
          </p:cNvPr>
          <p:cNvCxnSpPr>
            <a:stCxn id="9" idx="3"/>
            <a:endCxn id="7" idx="2"/>
          </p:cNvCxnSpPr>
          <p:nvPr/>
        </p:nvCxnSpPr>
        <p:spPr>
          <a:xfrm>
            <a:off x="658450" y="3137862"/>
            <a:ext cx="738538" cy="412266"/>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783BCB2-C758-3F4C-8AE2-80C69CFF7734}"/>
              </a:ext>
            </a:extLst>
          </p:cNvPr>
          <p:cNvCxnSpPr>
            <a:cxnSpLocks/>
            <a:stCxn id="47" idx="3"/>
            <a:endCxn id="7" idx="2"/>
          </p:cNvCxnSpPr>
          <p:nvPr/>
        </p:nvCxnSpPr>
        <p:spPr>
          <a:xfrm flipV="1">
            <a:off x="656472" y="3550128"/>
            <a:ext cx="740516" cy="238901"/>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C7EB5EB-0749-434F-AED1-F6A667FA4B7F}"/>
              </a:ext>
            </a:extLst>
          </p:cNvPr>
          <p:cNvCxnSpPr>
            <a:cxnSpLocks/>
            <a:stCxn id="48" idx="3"/>
            <a:endCxn id="7" idx="2"/>
          </p:cNvCxnSpPr>
          <p:nvPr/>
        </p:nvCxnSpPr>
        <p:spPr>
          <a:xfrm flipV="1">
            <a:off x="654494" y="3550128"/>
            <a:ext cx="742494" cy="830692"/>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5660205-0654-EE45-9E32-8E422A31793D}"/>
              </a:ext>
            </a:extLst>
          </p:cNvPr>
          <p:cNvCxnSpPr>
            <a:cxnSpLocks/>
            <a:stCxn id="11" idx="3"/>
            <a:endCxn id="7" idx="2"/>
          </p:cNvCxnSpPr>
          <p:nvPr/>
        </p:nvCxnSpPr>
        <p:spPr>
          <a:xfrm flipV="1">
            <a:off x="674480" y="3550128"/>
            <a:ext cx="722508" cy="1629789"/>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73E00FB-AA6F-D34C-B6BE-112D38E3702F}"/>
              </a:ext>
            </a:extLst>
          </p:cNvPr>
          <p:cNvCxnSpPr>
            <a:cxnSpLocks/>
            <a:stCxn id="9" idx="3"/>
            <a:endCxn id="18" idx="2"/>
          </p:cNvCxnSpPr>
          <p:nvPr/>
        </p:nvCxnSpPr>
        <p:spPr>
          <a:xfrm>
            <a:off x="658450" y="3137862"/>
            <a:ext cx="768227" cy="1237607"/>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B752D53B-FF78-C14A-9C47-53AEAA3CFD68}"/>
              </a:ext>
            </a:extLst>
          </p:cNvPr>
          <p:cNvCxnSpPr>
            <a:cxnSpLocks/>
            <a:stCxn id="47" idx="3"/>
            <a:endCxn id="18" idx="2"/>
          </p:cNvCxnSpPr>
          <p:nvPr/>
        </p:nvCxnSpPr>
        <p:spPr>
          <a:xfrm>
            <a:off x="656472" y="3789029"/>
            <a:ext cx="770205" cy="586440"/>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2ABD61B-CB3D-8742-B593-DD77EA1B3DFF}"/>
              </a:ext>
            </a:extLst>
          </p:cNvPr>
          <p:cNvCxnSpPr>
            <a:cxnSpLocks/>
            <a:stCxn id="48" idx="3"/>
            <a:endCxn id="18" idx="2"/>
          </p:cNvCxnSpPr>
          <p:nvPr/>
        </p:nvCxnSpPr>
        <p:spPr>
          <a:xfrm flipV="1">
            <a:off x="654494" y="4375469"/>
            <a:ext cx="772183" cy="5351"/>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AFD42AF-124F-6E41-850C-988AAC14639D}"/>
              </a:ext>
            </a:extLst>
          </p:cNvPr>
          <p:cNvCxnSpPr>
            <a:cxnSpLocks/>
            <a:stCxn id="11" idx="3"/>
            <a:endCxn id="18" idx="2"/>
          </p:cNvCxnSpPr>
          <p:nvPr/>
        </p:nvCxnSpPr>
        <p:spPr>
          <a:xfrm flipV="1">
            <a:off x="674480" y="4375469"/>
            <a:ext cx="752197" cy="804448"/>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8" name="Triangle 37">
            <a:extLst>
              <a:ext uri="{FF2B5EF4-FFF2-40B4-BE49-F238E27FC236}">
                <a16:creationId xmlns:a16="http://schemas.microsoft.com/office/drawing/2014/main" id="{2F655FBF-7EB1-0548-B0A6-E50E88CFEF43}"/>
              </a:ext>
            </a:extLst>
          </p:cNvPr>
          <p:cNvSpPr/>
          <p:nvPr/>
        </p:nvSpPr>
        <p:spPr>
          <a:xfrm rot="5400000">
            <a:off x="3024355" y="2998508"/>
            <a:ext cx="552332" cy="48244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9" name="Straight Arrow Connector 38">
            <a:extLst>
              <a:ext uri="{FF2B5EF4-FFF2-40B4-BE49-F238E27FC236}">
                <a16:creationId xmlns:a16="http://schemas.microsoft.com/office/drawing/2014/main" id="{468CC7B2-7207-B647-A446-644E5F98B2A8}"/>
              </a:ext>
            </a:extLst>
          </p:cNvPr>
          <p:cNvCxnSpPr>
            <a:cxnSpLocks/>
            <a:stCxn id="7" idx="6"/>
            <a:endCxn id="38" idx="3"/>
          </p:cNvCxnSpPr>
          <p:nvPr/>
        </p:nvCxnSpPr>
        <p:spPr>
          <a:xfrm flipV="1">
            <a:off x="1854188" y="3239731"/>
            <a:ext cx="1205110" cy="310397"/>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F4980DA1-F73A-C249-9864-0B4455F28C8E}"/>
              </a:ext>
            </a:extLst>
          </p:cNvPr>
          <p:cNvCxnSpPr>
            <a:cxnSpLocks/>
            <a:stCxn id="18" idx="6"/>
            <a:endCxn id="38" idx="3"/>
          </p:cNvCxnSpPr>
          <p:nvPr/>
        </p:nvCxnSpPr>
        <p:spPr>
          <a:xfrm flipV="1">
            <a:off x="1883877" y="3239731"/>
            <a:ext cx="1175421" cy="1135738"/>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F16C5069-1CB5-9344-A5B4-DFBF1A055500}"/>
                  </a:ext>
                </a:extLst>
              </p:cNvPr>
              <p:cNvSpPr txBox="1"/>
              <p:nvPr/>
            </p:nvSpPr>
            <p:spPr>
              <a:xfrm>
                <a:off x="293872" y="3604363"/>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2</m:t>
                          </m:r>
                        </m:sub>
                      </m:sSub>
                    </m:oMath>
                  </m:oMathPara>
                </a14:m>
                <a:endParaRPr lang="en-US" baseline="-25000" dirty="0"/>
              </a:p>
            </p:txBody>
          </p:sp>
        </mc:Choice>
        <mc:Fallback xmlns="">
          <p:sp>
            <p:nvSpPr>
              <p:cNvPr id="47" name="TextBox 46">
                <a:extLst>
                  <a:ext uri="{FF2B5EF4-FFF2-40B4-BE49-F238E27FC236}">
                    <a16:creationId xmlns:a16="http://schemas.microsoft.com/office/drawing/2014/main" id="{F16C5069-1CB5-9344-A5B4-DFBF1A055500}"/>
                  </a:ext>
                </a:extLst>
              </p:cNvPr>
              <p:cNvSpPr txBox="1">
                <a:spLocks noRot="1" noChangeAspect="1" noMove="1" noResize="1" noEditPoints="1" noAdjustHandles="1" noChangeArrowheads="1" noChangeShapeType="1" noTextEdit="1"/>
              </p:cNvSpPr>
              <p:nvPr/>
            </p:nvSpPr>
            <p:spPr>
              <a:xfrm>
                <a:off x="293872" y="3604363"/>
                <a:ext cx="362600"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154931CF-FA76-CA40-8BB5-FCD8E9E5421C}"/>
                  </a:ext>
                </a:extLst>
              </p:cNvPr>
              <p:cNvSpPr txBox="1"/>
              <p:nvPr/>
            </p:nvSpPr>
            <p:spPr>
              <a:xfrm>
                <a:off x="291894" y="4196154"/>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3</m:t>
                          </m:r>
                        </m:sub>
                      </m:sSub>
                    </m:oMath>
                  </m:oMathPara>
                </a14:m>
                <a:endParaRPr lang="en-US" baseline="-25000" dirty="0"/>
              </a:p>
            </p:txBody>
          </p:sp>
        </mc:Choice>
        <mc:Fallback xmlns="">
          <p:sp>
            <p:nvSpPr>
              <p:cNvPr id="48" name="TextBox 47">
                <a:extLst>
                  <a:ext uri="{FF2B5EF4-FFF2-40B4-BE49-F238E27FC236}">
                    <a16:creationId xmlns:a16="http://schemas.microsoft.com/office/drawing/2014/main" id="{154931CF-FA76-CA40-8BB5-FCD8E9E5421C}"/>
                  </a:ext>
                </a:extLst>
              </p:cNvPr>
              <p:cNvSpPr txBox="1">
                <a:spLocks noRot="1" noChangeAspect="1" noMove="1" noResize="1" noEditPoints="1" noAdjustHandles="1" noChangeArrowheads="1" noChangeShapeType="1" noTextEdit="1"/>
              </p:cNvSpPr>
              <p:nvPr/>
            </p:nvSpPr>
            <p:spPr>
              <a:xfrm>
                <a:off x="291894" y="4196154"/>
                <a:ext cx="362600"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3CE62384-C1FE-5B40-BC4A-C91613586A2D}"/>
                  </a:ext>
                </a:extLst>
              </p:cNvPr>
              <p:cNvSpPr txBox="1"/>
              <p:nvPr/>
            </p:nvSpPr>
            <p:spPr>
              <a:xfrm>
                <a:off x="2253300" y="3081847"/>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11</m:t>
                          </m:r>
                        </m:sub>
                      </m:sSub>
                    </m:oMath>
                  </m:oMathPara>
                </a14:m>
                <a:endParaRPr lang="en-US" baseline="-25000" dirty="0"/>
              </a:p>
            </p:txBody>
          </p:sp>
        </mc:Choice>
        <mc:Fallback xmlns="">
          <p:sp>
            <p:nvSpPr>
              <p:cNvPr id="49" name="TextBox 48">
                <a:extLst>
                  <a:ext uri="{FF2B5EF4-FFF2-40B4-BE49-F238E27FC236}">
                    <a16:creationId xmlns:a16="http://schemas.microsoft.com/office/drawing/2014/main" id="{3CE62384-C1FE-5B40-BC4A-C91613586A2D}"/>
                  </a:ext>
                </a:extLst>
              </p:cNvPr>
              <p:cNvSpPr txBox="1">
                <a:spLocks noRot="1" noChangeAspect="1" noMove="1" noResize="1" noEditPoints="1" noAdjustHandles="1" noChangeArrowheads="1" noChangeShapeType="1" noTextEdit="1"/>
              </p:cNvSpPr>
              <p:nvPr/>
            </p:nvSpPr>
            <p:spPr>
              <a:xfrm>
                <a:off x="2253300" y="3081847"/>
                <a:ext cx="362600" cy="369332"/>
              </a:xfrm>
              <a:prstGeom prst="rect">
                <a:avLst/>
              </a:prstGeom>
              <a:blipFill>
                <a:blip r:embed="rId6"/>
                <a:stretch>
                  <a:fillRect r="-33333"/>
                </a:stretch>
              </a:blipFill>
            </p:spPr>
            <p:txBody>
              <a:bodyPr/>
              <a:lstStyle/>
              <a:p>
                <a:r>
                  <a:rPr lang="en-US">
                    <a:noFill/>
                  </a:rPr>
                  <a:t> </a:t>
                </a:r>
              </a:p>
            </p:txBody>
          </p:sp>
        </mc:Fallback>
      </mc:AlternateContent>
      <p:sp>
        <p:nvSpPr>
          <p:cNvPr id="61" name="Triangle 60">
            <a:extLst>
              <a:ext uri="{FF2B5EF4-FFF2-40B4-BE49-F238E27FC236}">
                <a16:creationId xmlns:a16="http://schemas.microsoft.com/office/drawing/2014/main" id="{E00EB5FE-7A04-2A42-874C-5E7DB1F35CFD}"/>
              </a:ext>
            </a:extLst>
          </p:cNvPr>
          <p:cNvSpPr/>
          <p:nvPr/>
        </p:nvSpPr>
        <p:spPr>
          <a:xfrm rot="5400000">
            <a:off x="3046127" y="3946551"/>
            <a:ext cx="552332" cy="48244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riangle 61">
            <a:extLst>
              <a:ext uri="{FF2B5EF4-FFF2-40B4-BE49-F238E27FC236}">
                <a16:creationId xmlns:a16="http://schemas.microsoft.com/office/drawing/2014/main" id="{B9EE8343-0BB5-1049-99BE-F0E5F0D76702}"/>
              </a:ext>
            </a:extLst>
          </p:cNvPr>
          <p:cNvSpPr/>
          <p:nvPr/>
        </p:nvSpPr>
        <p:spPr>
          <a:xfrm rot="5400000">
            <a:off x="3032272" y="4894598"/>
            <a:ext cx="552332" cy="48244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5" name="Straight Arrow Connector 64">
            <a:extLst>
              <a:ext uri="{FF2B5EF4-FFF2-40B4-BE49-F238E27FC236}">
                <a16:creationId xmlns:a16="http://schemas.microsoft.com/office/drawing/2014/main" id="{068B0D2B-F439-9D4E-8BD4-6CDF0F86034A}"/>
              </a:ext>
            </a:extLst>
          </p:cNvPr>
          <p:cNvCxnSpPr>
            <a:cxnSpLocks/>
            <a:stCxn id="7" idx="6"/>
            <a:endCxn id="61" idx="3"/>
          </p:cNvCxnSpPr>
          <p:nvPr/>
        </p:nvCxnSpPr>
        <p:spPr>
          <a:xfrm>
            <a:off x="1854188" y="3550128"/>
            <a:ext cx="1226882" cy="637646"/>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66CF1BE7-CB8A-E74C-B271-8E1096C2BF8A}"/>
              </a:ext>
            </a:extLst>
          </p:cNvPr>
          <p:cNvCxnSpPr>
            <a:cxnSpLocks/>
            <a:stCxn id="18" idx="6"/>
            <a:endCxn id="61" idx="3"/>
          </p:cNvCxnSpPr>
          <p:nvPr/>
        </p:nvCxnSpPr>
        <p:spPr>
          <a:xfrm flipV="1">
            <a:off x="1883877" y="4187774"/>
            <a:ext cx="1197193" cy="187695"/>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6D452034-A8CB-4D44-8CBA-548F1507A04C}"/>
              </a:ext>
            </a:extLst>
          </p:cNvPr>
          <p:cNvCxnSpPr>
            <a:cxnSpLocks/>
            <a:stCxn id="7" idx="6"/>
            <a:endCxn id="62" idx="3"/>
          </p:cNvCxnSpPr>
          <p:nvPr/>
        </p:nvCxnSpPr>
        <p:spPr>
          <a:xfrm>
            <a:off x="1854188" y="3550128"/>
            <a:ext cx="1213027" cy="1585693"/>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B7BC98E2-5D77-E44A-BDBF-3EC4D2B292E6}"/>
              </a:ext>
            </a:extLst>
          </p:cNvPr>
          <p:cNvCxnSpPr>
            <a:cxnSpLocks/>
            <a:stCxn id="18" idx="6"/>
            <a:endCxn id="62" idx="3"/>
          </p:cNvCxnSpPr>
          <p:nvPr/>
        </p:nvCxnSpPr>
        <p:spPr>
          <a:xfrm>
            <a:off x="1883877" y="4375469"/>
            <a:ext cx="1183338" cy="760352"/>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ED56C9C1-523C-B845-904A-AECE8B0B17B8}"/>
              </a:ext>
            </a:extLst>
          </p:cNvPr>
          <p:cNvSpPr txBox="1"/>
          <p:nvPr/>
        </p:nvSpPr>
        <p:spPr>
          <a:xfrm>
            <a:off x="1493280" y="5005146"/>
            <a:ext cx="378630" cy="369332"/>
          </a:xfrm>
          <a:prstGeom prst="rect">
            <a:avLst/>
          </a:prstGeom>
          <a:noFill/>
        </p:spPr>
        <p:txBody>
          <a:bodyPr wrap="square" rtlCol="0">
            <a:spAutoFit/>
          </a:bodyPr>
          <a:lstStyle/>
          <a:p>
            <a:r>
              <a:rPr lang="en-US" dirty="0"/>
              <a:t>1</a:t>
            </a:r>
            <a:endParaRPr lang="en-US" baseline="-25000" dirty="0"/>
          </a:p>
        </p:txBody>
      </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A13BDE7E-C3B9-DB4F-A716-A89F8AB5BD02}"/>
                  </a:ext>
                </a:extLst>
              </p:cNvPr>
              <p:cNvSpPr txBox="1"/>
              <p:nvPr/>
            </p:nvSpPr>
            <p:spPr>
              <a:xfrm>
                <a:off x="1445778" y="3331226"/>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h</m:t>
                          </m:r>
                        </m:e>
                        <m:sub>
                          <m:r>
                            <a:rPr lang="en-US" b="0" i="1" dirty="0" smtClean="0">
                              <a:latin typeface="Cambria Math" panose="02040503050406030204" pitchFamily="18" charset="0"/>
                            </a:rPr>
                            <m:t>1</m:t>
                          </m:r>
                        </m:sub>
                      </m:sSub>
                    </m:oMath>
                  </m:oMathPara>
                </a14:m>
                <a:endParaRPr lang="en-US" baseline="-25000" dirty="0"/>
              </a:p>
            </p:txBody>
          </p:sp>
        </mc:Choice>
        <mc:Fallback xmlns="">
          <p:sp>
            <p:nvSpPr>
              <p:cNvPr id="79" name="TextBox 78">
                <a:extLst>
                  <a:ext uri="{FF2B5EF4-FFF2-40B4-BE49-F238E27FC236}">
                    <a16:creationId xmlns:a16="http://schemas.microsoft.com/office/drawing/2014/main" id="{A13BDE7E-C3B9-DB4F-A716-A89F8AB5BD02}"/>
                  </a:ext>
                </a:extLst>
              </p:cNvPr>
              <p:cNvSpPr txBox="1">
                <a:spLocks noRot="1" noChangeAspect="1" noMove="1" noResize="1" noEditPoints="1" noAdjustHandles="1" noChangeArrowheads="1" noChangeShapeType="1" noTextEdit="1"/>
              </p:cNvSpPr>
              <p:nvPr/>
            </p:nvSpPr>
            <p:spPr>
              <a:xfrm>
                <a:off x="1445778" y="3331226"/>
                <a:ext cx="362600"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9DB02DF3-1244-E645-8CE8-61C394D12954}"/>
                  </a:ext>
                </a:extLst>
              </p:cNvPr>
              <p:cNvSpPr txBox="1"/>
              <p:nvPr/>
            </p:nvSpPr>
            <p:spPr>
              <a:xfrm>
                <a:off x="1455675" y="4196143"/>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h</m:t>
                          </m:r>
                        </m:e>
                        <m:sub>
                          <m:r>
                            <a:rPr lang="en-US" b="0" i="1" dirty="0" smtClean="0">
                              <a:latin typeface="Cambria Math" panose="02040503050406030204" pitchFamily="18" charset="0"/>
                            </a:rPr>
                            <m:t>2</m:t>
                          </m:r>
                        </m:sub>
                      </m:sSub>
                    </m:oMath>
                  </m:oMathPara>
                </a14:m>
                <a:endParaRPr lang="en-US" baseline="-25000" dirty="0"/>
              </a:p>
            </p:txBody>
          </p:sp>
        </mc:Choice>
        <mc:Fallback xmlns="">
          <p:sp>
            <p:nvSpPr>
              <p:cNvPr id="80" name="TextBox 79">
                <a:extLst>
                  <a:ext uri="{FF2B5EF4-FFF2-40B4-BE49-F238E27FC236}">
                    <a16:creationId xmlns:a16="http://schemas.microsoft.com/office/drawing/2014/main" id="{9DB02DF3-1244-E645-8CE8-61C394D12954}"/>
                  </a:ext>
                </a:extLst>
              </p:cNvPr>
              <p:cNvSpPr txBox="1">
                <a:spLocks noRot="1" noChangeAspect="1" noMove="1" noResize="1" noEditPoints="1" noAdjustHandles="1" noChangeArrowheads="1" noChangeShapeType="1" noTextEdit="1"/>
              </p:cNvSpPr>
              <p:nvPr/>
            </p:nvSpPr>
            <p:spPr>
              <a:xfrm>
                <a:off x="1455675" y="4196143"/>
                <a:ext cx="362600"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33707416-99BD-CD49-9E3A-547414E617EA}"/>
                  </a:ext>
                </a:extLst>
              </p:cNvPr>
              <p:cNvSpPr txBox="1"/>
              <p:nvPr/>
            </p:nvSpPr>
            <p:spPr>
              <a:xfrm>
                <a:off x="2560082" y="3709261"/>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21</m:t>
                          </m:r>
                        </m:sub>
                      </m:sSub>
                    </m:oMath>
                  </m:oMathPara>
                </a14:m>
                <a:endParaRPr lang="en-US" baseline="-25000" dirty="0"/>
              </a:p>
            </p:txBody>
          </p:sp>
        </mc:Choice>
        <mc:Fallback xmlns="">
          <p:sp>
            <p:nvSpPr>
              <p:cNvPr id="81" name="TextBox 80">
                <a:extLst>
                  <a:ext uri="{FF2B5EF4-FFF2-40B4-BE49-F238E27FC236}">
                    <a16:creationId xmlns:a16="http://schemas.microsoft.com/office/drawing/2014/main" id="{33707416-99BD-CD49-9E3A-547414E617EA}"/>
                  </a:ext>
                </a:extLst>
              </p:cNvPr>
              <p:cNvSpPr txBox="1">
                <a:spLocks noRot="1" noChangeAspect="1" noMove="1" noResize="1" noEditPoints="1" noAdjustHandles="1" noChangeArrowheads="1" noChangeShapeType="1" noTextEdit="1"/>
              </p:cNvSpPr>
              <p:nvPr/>
            </p:nvSpPr>
            <p:spPr>
              <a:xfrm>
                <a:off x="2560082" y="3709261"/>
                <a:ext cx="362600" cy="369332"/>
              </a:xfrm>
              <a:prstGeom prst="rect">
                <a:avLst/>
              </a:prstGeom>
              <a:blipFill>
                <a:blip r:embed="rId9"/>
                <a:stretch>
                  <a:fillRect r="-344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82C2ECBE-AAA2-9044-BEBA-4CB3B8F0B2D5}"/>
                  </a:ext>
                </a:extLst>
              </p:cNvPr>
              <p:cNvSpPr txBox="1"/>
              <p:nvPr/>
            </p:nvSpPr>
            <p:spPr>
              <a:xfrm>
                <a:off x="2688731" y="4491055"/>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31</m:t>
                          </m:r>
                        </m:sub>
                      </m:sSub>
                    </m:oMath>
                  </m:oMathPara>
                </a14:m>
                <a:endParaRPr lang="en-US" baseline="-25000" dirty="0"/>
              </a:p>
            </p:txBody>
          </p:sp>
        </mc:Choice>
        <mc:Fallback xmlns="">
          <p:sp>
            <p:nvSpPr>
              <p:cNvPr id="82" name="TextBox 81">
                <a:extLst>
                  <a:ext uri="{FF2B5EF4-FFF2-40B4-BE49-F238E27FC236}">
                    <a16:creationId xmlns:a16="http://schemas.microsoft.com/office/drawing/2014/main" id="{82C2ECBE-AAA2-9044-BEBA-4CB3B8F0B2D5}"/>
                  </a:ext>
                </a:extLst>
              </p:cNvPr>
              <p:cNvSpPr txBox="1">
                <a:spLocks noRot="1" noChangeAspect="1" noMove="1" noResize="1" noEditPoints="1" noAdjustHandles="1" noChangeArrowheads="1" noChangeShapeType="1" noTextEdit="1"/>
              </p:cNvSpPr>
              <p:nvPr/>
            </p:nvSpPr>
            <p:spPr>
              <a:xfrm>
                <a:off x="2688731" y="4491055"/>
                <a:ext cx="362600" cy="369332"/>
              </a:xfrm>
              <a:prstGeom prst="rect">
                <a:avLst/>
              </a:prstGeom>
              <a:blipFill>
                <a:blip r:embed="rId10"/>
                <a:stretch>
                  <a:fillRect r="-37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76884306-9D77-F548-B1D0-521FC6D0F599}"/>
                  </a:ext>
                </a:extLst>
              </p:cNvPr>
              <p:cNvSpPr txBox="1"/>
              <p:nvPr/>
            </p:nvSpPr>
            <p:spPr>
              <a:xfrm>
                <a:off x="2666955" y="3400501"/>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12</m:t>
                          </m:r>
                        </m:sub>
                      </m:sSub>
                    </m:oMath>
                  </m:oMathPara>
                </a14:m>
                <a:endParaRPr lang="en-US" baseline="-25000" dirty="0"/>
              </a:p>
            </p:txBody>
          </p:sp>
        </mc:Choice>
        <mc:Fallback xmlns="">
          <p:sp>
            <p:nvSpPr>
              <p:cNvPr id="83" name="TextBox 82">
                <a:extLst>
                  <a:ext uri="{FF2B5EF4-FFF2-40B4-BE49-F238E27FC236}">
                    <a16:creationId xmlns:a16="http://schemas.microsoft.com/office/drawing/2014/main" id="{76884306-9D77-F548-B1D0-521FC6D0F599}"/>
                  </a:ext>
                </a:extLst>
              </p:cNvPr>
              <p:cNvSpPr txBox="1">
                <a:spLocks noRot="1" noChangeAspect="1" noMove="1" noResize="1" noEditPoints="1" noAdjustHandles="1" noChangeArrowheads="1" noChangeShapeType="1" noTextEdit="1"/>
              </p:cNvSpPr>
              <p:nvPr/>
            </p:nvSpPr>
            <p:spPr>
              <a:xfrm>
                <a:off x="2666955" y="3400501"/>
                <a:ext cx="362600" cy="369332"/>
              </a:xfrm>
              <a:prstGeom prst="rect">
                <a:avLst/>
              </a:prstGeom>
              <a:blipFill>
                <a:blip r:embed="rId11"/>
                <a:stretch>
                  <a:fillRect r="-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CE02D34A-B26E-824D-9116-15EF38AD1708}"/>
                  </a:ext>
                </a:extLst>
              </p:cNvPr>
              <p:cNvSpPr txBox="1"/>
              <p:nvPr/>
            </p:nvSpPr>
            <p:spPr>
              <a:xfrm>
                <a:off x="2593726" y="4122914"/>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22</m:t>
                          </m:r>
                        </m:sub>
                      </m:sSub>
                    </m:oMath>
                  </m:oMathPara>
                </a14:m>
                <a:endParaRPr lang="en-US" baseline="-25000" dirty="0"/>
              </a:p>
            </p:txBody>
          </p:sp>
        </mc:Choice>
        <mc:Fallback xmlns="">
          <p:sp>
            <p:nvSpPr>
              <p:cNvPr id="84" name="TextBox 83">
                <a:extLst>
                  <a:ext uri="{FF2B5EF4-FFF2-40B4-BE49-F238E27FC236}">
                    <a16:creationId xmlns:a16="http://schemas.microsoft.com/office/drawing/2014/main" id="{CE02D34A-B26E-824D-9116-15EF38AD1708}"/>
                  </a:ext>
                </a:extLst>
              </p:cNvPr>
              <p:cNvSpPr txBox="1">
                <a:spLocks noRot="1" noChangeAspect="1" noMove="1" noResize="1" noEditPoints="1" noAdjustHandles="1" noChangeArrowheads="1" noChangeShapeType="1" noTextEdit="1"/>
              </p:cNvSpPr>
              <p:nvPr/>
            </p:nvSpPr>
            <p:spPr>
              <a:xfrm>
                <a:off x="2593726" y="4122914"/>
                <a:ext cx="362600" cy="369332"/>
              </a:xfrm>
              <a:prstGeom prst="rect">
                <a:avLst/>
              </a:prstGeom>
              <a:blipFill>
                <a:blip r:embed="rId12"/>
                <a:stretch>
                  <a:fillRect r="-344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8881E9D6-310F-0344-A0C7-CF6B8F248736}"/>
                  </a:ext>
                </a:extLst>
              </p:cNvPr>
              <p:cNvSpPr txBox="1"/>
              <p:nvPr/>
            </p:nvSpPr>
            <p:spPr>
              <a:xfrm>
                <a:off x="2199861" y="4619697"/>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32</m:t>
                          </m:r>
                        </m:sub>
                      </m:sSub>
                    </m:oMath>
                  </m:oMathPara>
                </a14:m>
                <a:endParaRPr lang="en-US" baseline="-25000" dirty="0"/>
              </a:p>
            </p:txBody>
          </p:sp>
        </mc:Choice>
        <mc:Fallback xmlns="">
          <p:sp>
            <p:nvSpPr>
              <p:cNvPr id="85" name="TextBox 84">
                <a:extLst>
                  <a:ext uri="{FF2B5EF4-FFF2-40B4-BE49-F238E27FC236}">
                    <a16:creationId xmlns:a16="http://schemas.microsoft.com/office/drawing/2014/main" id="{8881E9D6-310F-0344-A0C7-CF6B8F248736}"/>
                  </a:ext>
                </a:extLst>
              </p:cNvPr>
              <p:cNvSpPr txBox="1">
                <a:spLocks noRot="1" noChangeAspect="1" noMove="1" noResize="1" noEditPoints="1" noAdjustHandles="1" noChangeArrowheads="1" noChangeShapeType="1" noTextEdit="1"/>
              </p:cNvSpPr>
              <p:nvPr/>
            </p:nvSpPr>
            <p:spPr>
              <a:xfrm>
                <a:off x="2199861" y="4619697"/>
                <a:ext cx="362600" cy="369332"/>
              </a:xfrm>
              <a:prstGeom prst="rect">
                <a:avLst/>
              </a:prstGeom>
              <a:blipFill>
                <a:blip r:embed="rId13"/>
                <a:stretch>
                  <a:fillRect r="-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BEDEDB25-19A5-4644-B03A-6B42FC17F6C4}"/>
                  </a:ext>
                </a:extLst>
              </p:cNvPr>
              <p:cNvSpPr txBox="1"/>
              <p:nvPr/>
            </p:nvSpPr>
            <p:spPr>
              <a:xfrm>
                <a:off x="3025193" y="3046219"/>
                <a:ext cx="362600" cy="3667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b="1" i="1" dirty="0" smtClean="0">
                              <a:solidFill>
                                <a:schemeClr val="bg1"/>
                              </a:solidFill>
                              <a:latin typeface="Cambria Math" panose="02040503050406030204" pitchFamily="18" charset="0"/>
                            </a:rPr>
                          </m:ctrlPr>
                        </m:sSubSupPr>
                        <m:e>
                          <m:r>
                            <a:rPr lang="en-US" b="1" i="1" dirty="0" smtClean="0">
                              <a:solidFill>
                                <a:schemeClr val="bg1"/>
                              </a:solidFill>
                              <a:latin typeface="Cambria Math" panose="02040503050406030204" pitchFamily="18" charset="0"/>
                            </a:rPr>
                            <m:t>𝒚</m:t>
                          </m:r>
                        </m:e>
                        <m:sub>
                          <m:r>
                            <a:rPr lang="en-US" b="1" i="1" dirty="0" smtClean="0">
                              <a:solidFill>
                                <a:schemeClr val="bg1"/>
                              </a:solidFill>
                              <a:latin typeface="Cambria Math" panose="02040503050406030204" pitchFamily="18" charset="0"/>
                            </a:rPr>
                            <m:t>𝟏</m:t>
                          </m:r>
                        </m:sub>
                        <m:sup>
                          <m:r>
                            <a:rPr lang="en-US" b="1" i="1" dirty="0" smtClean="0">
                              <a:solidFill>
                                <a:schemeClr val="bg1"/>
                              </a:solidFill>
                              <a:latin typeface="Cambria Math" panose="02040503050406030204" pitchFamily="18" charset="0"/>
                            </a:rPr>
                            <m:t>∗</m:t>
                          </m:r>
                        </m:sup>
                      </m:sSubSup>
                    </m:oMath>
                  </m:oMathPara>
                </a14:m>
                <a:endParaRPr lang="en-US" b="1" baseline="-25000" dirty="0">
                  <a:solidFill>
                    <a:schemeClr val="bg1"/>
                  </a:solidFill>
                </a:endParaRPr>
              </a:p>
            </p:txBody>
          </p:sp>
        </mc:Choice>
        <mc:Fallback xmlns="">
          <p:sp>
            <p:nvSpPr>
              <p:cNvPr id="86" name="TextBox 85">
                <a:extLst>
                  <a:ext uri="{FF2B5EF4-FFF2-40B4-BE49-F238E27FC236}">
                    <a16:creationId xmlns:a16="http://schemas.microsoft.com/office/drawing/2014/main" id="{BEDEDB25-19A5-4644-B03A-6B42FC17F6C4}"/>
                  </a:ext>
                </a:extLst>
              </p:cNvPr>
              <p:cNvSpPr txBox="1">
                <a:spLocks noRot="1" noChangeAspect="1" noMove="1" noResize="1" noEditPoints="1" noAdjustHandles="1" noChangeArrowheads="1" noChangeShapeType="1" noTextEdit="1"/>
              </p:cNvSpPr>
              <p:nvPr/>
            </p:nvSpPr>
            <p:spPr>
              <a:xfrm>
                <a:off x="3025193" y="3046219"/>
                <a:ext cx="362600" cy="366703"/>
              </a:xfrm>
              <a:prstGeom prst="rect">
                <a:avLst/>
              </a:prstGeom>
              <a:blipFill>
                <a:blip r:embed="rId14"/>
                <a:stretch>
                  <a:fillRect r="-3333" b="-68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A3712561-571B-AE4A-A640-50C0D25258DB}"/>
                  </a:ext>
                </a:extLst>
              </p:cNvPr>
              <p:cNvSpPr txBox="1"/>
              <p:nvPr/>
            </p:nvSpPr>
            <p:spPr>
              <a:xfrm>
                <a:off x="3023215" y="3994265"/>
                <a:ext cx="362600" cy="3667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b="1" i="1" dirty="0" smtClean="0">
                              <a:solidFill>
                                <a:schemeClr val="bg1"/>
                              </a:solidFill>
                              <a:latin typeface="Cambria Math" panose="02040503050406030204" pitchFamily="18" charset="0"/>
                            </a:rPr>
                          </m:ctrlPr>
                        </m:sSubSupPr>
                        <m:e>
                          <m:r>
                            <a:rPr lang="en-US" b="1" i="1" dirty="0" smtClean="0">
                              <a:solidFill>
                                <a:schemeClr val="bg1"/>
                              </a:solidFill>
                              <a:latin typeface="Cambria Math" panose="02040503050406030204" pitchFamily="18" charset="0"/>
                            </a:rPr>
                            <m:t>𝒚</m:t>
                          </m:r>
                        </m:e>
                        <m:sub>
                          <m:r>
                            <a:rPr lang="en-US" b="1" i="1" dirty="0" smtClean="0">
                              <a:solidFill>
                                <a:schemeClr val="bg1"/>
                              </a:solidFill>
                              <a:latin typeface="Cambria Math" panose="02040503050406030204" pitchFamily="18" charset="0"/>
                            </a:rPr>
                            <m:t>𝟐</m:t>
                          </m:r>
                        </m:sub>
                        <m:sup>
                          <m:r>
                            <a:rPr lang="en-US" b="1" i="1" dirty="0" smtClean="0">
                              <a:solidFill>
                                <a:schemeClr val="bg1"/>
                              </a:solidFill>
                              <a:latin typeface="Cambria Math" panose="02040503050406030204" pitchFamily="18" charset="0"/>
                            </a:rPr>
                            <m:t>∗</m:t>
                          </m:r>
                        </m:sup>
                      </m:sSubSup>
                    </m:oMath>
                  </m:oMathPara>
                </a14:m>
                <a:endParaRPr lang="en-US" b="1" baseline="-25000" dirty="0">
                  <a:solidFill>
                    <a:schemeClr val="bg1"/>
                  </a:solidFill>
                </a:endParaRPr>
              </a:p>
            </p:txBody>
          </p:sp>
        </mc:Choice>
        <mc:Fallback xmlns="">
          <p:sp>
            <p:nvSpPr>
              <p:cNvPr id="87" name="TextBox 86">
                <a:extLst>
                  <a:ext uri="{FF2B5EF4-FFF2-40B4-BE49-F238E27FC236}">
                    <a16:creationId xmlns:a16="http://schemas.microsoft.com/office/drawing/2014/main" id="{A3712561-571B-AE4A-A640-50C0D25258DB}"/>
                  </a:ext>
                </a:extLst>
              </p:cNvPr>
              <p:cNvSpPr txBox="1">
                <a:spLocks noRot="1" noChangeAspect="1" noMove="1" noResize="1" noEditPoints="1" noAdjustHandles="1" noChangeArrowheads="1" noChangeShapeType="1" noTextEdit="1"/>
              </p:cNvSpPr>
              <p:nvPr/>
            </p:nvSpPr>
            <p:spPr>
              <a:xfrm>
                <a:off x="3023215" y="3994265"/>
                <a:ext cx="362600" cy="366703"/>
              </a:xfrm>
              <a:prstGeom prst="rect">
                <a:avLst/>
              </a:prstGeom>
              <a:blipFill>
                <a:blip r:embed="rId15"/>
                <a:stretch>
                  <a:fillRect r="-3333" b="-103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DF8422F8-B1E8-3B44-8B1C-57FBA64AC22C}"/>
                  </a:ext>
                </a:extLst>
              </p:cNvPr>
              <p:cNvSpPr txBox="1"/>
              <p:nvPr/>
            </p:nvSpPr>
            <p:spPr>
              <a:xfrm>
                <a:off x="3009361" y="4930437"/>
                <a:ext cx="362600" cy="3667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b="1" i="1" dirty="0" smtClean="0">
                              <a:solidFill>
                                <a:schemeClr val="bg1"/>
                              </a:solidFill>
                              <a:latin typeface="Cambria Math" panose="02040503050406030204" pitchFamily="18" charset="0"/>
                            </a:rPr>
                          </m:ctrlPr>
                        </m:sSubSupPr>
                        <m:e>
                          <m:r>
                            <a:rPr lang="en-US" b="1" i="1" dirty="0" smtClean="0">
                              <a:solidFill>
                                <a:schemeClr val="bg1"/>
                              </a:solidFill>
                              <a:latin typeface="Cambria Math" panose="02040503050406030204" pitchFamily="18" charset="0"/>
                            </a:rPr>
                            <m:t>𝒚</m:t>
                          </m:r>
                        </m:e>
                        <m:sub>
                          <m:r>
                            <a:rPr lang="en-US" b="1" i="1" dirty="0" smtClean="0">
                              <a:solidFill>
                                <a:schemeClr val="bg1"/>
                              </a:solidFill>
                              <a:latin typeface="Cambria Math" panose="02040503050406030204" pitchFamily="18" charset="0"/>
                            </a:rPr>
                            <m:t>𝟑</m:t>
                          </m:r>
                        </m:sub>
                        <m:sup>
                          <m:r>
                            <a:rPr lang="en-US" b="1" i="1" dirty="0" smtClean="0">
                              <a:solidFill>
                                <a:schemeClr val="bg1"/>
                              </a:solidFill>
                              <a:latin typeface="Cambria Math" panose="02040503050406030204" pitchFamily="18" charset="0"/>
                            </a:rPr>
                            <m:t>∗</m:t>
                          </m:r>
                        </m:sup>
                      </m:sSubSup>
                    </m:oMath>
                  </m:oMathPara>
                </a14:m>
                <a:endParaRPr lang="en-US" b="1" baseline="-25000" dirty="0">
                  <a:solidFill>
                    <a:schemeClr val="bg1"/>
                  </a:solidFill>
                </a:endParaRPr>
              </a:p>
            </p:txBody>
          </p:sp>
        </mc:Choice>
        <mc:Fallback xmlns="">
          <p:sp>
            <p:nvSpPr>
              <p:cNvPr id="88" name="TextBox 87">
                <a:extLst>
                  <a:ext uri="{FF2B5EF4-FFF2-40B4-BE49-F238E27FC236}">
                    <a16:creationId xmlns:a16="http://schemas.microsoft.com/office/drawing/2014/main" id="{DF8422F8-B1E8-3B44-8B1C-57FBA64AC22C}"/>
                  </a:ext>
                </a:extLst>
              </p:cNvPr>
              <p:cNvSpPr txBox="1">
                <a:spLocks noRot="1" noChangeAspect="1" noMove="1" noResize="1" noEditPoints="1" noAdjustHandles="1" noChangeArrowheads="1" noChangeShapeType="1" noTextEdit="1"/>
              </p:cNvSpPr>
              <p:nvPr/>
            </p:nvSpPr>
            <p:spPr>
              <a:xfrm>
                <a:off x="3009361" y="4930437"/>
                <a:ext cx="362600" cy="366703"/>
              </a:xfrm>
              <a:prstGeom prst="rect">
                <a:avLst/>
              </a:prstGeom>
              <a:blipFill>
                <a:blip r:embed="rId16"/>
                <a:stretch>
                  <a:fillRect r="-3333" b="-6667"/>
                </a:stretch>
              </a:blipFill>
            </p:spPr>
            <p:txBody>
              <a:bodyPr/>
              <a:lstStyle/>
              <a:p>
                <a:r>
                  <a:rPr lang="en-US">
                    <a:noFill/>
                  </a:rPr>
                  <a:t> </a:t>
                </a:r>
              </a:p>
            </p:txBody>
          </p:sp>
        </mc:Fallback>
      </mc:AlternateContent>
      <p:cxnSp>
        <p:nvCxnSpPr>
          <p:cNvPr id="89" name="Straight Arrow Connector 88">
            <a:extLst>
              <a:ext uri="{FF2B5EF4-FFF2-40B4-BE49-F238E27FC236}">
                <a16:creationId xmlns:a16="http://schemas.microsoft.com/office/drawing/2014/main" id="{DA0CA8E1-53EA-BD4C-A7C1-917EA7C50AED}"/>
              </a:ext>
            </a:extLst>
          </p:cNvPr>
          <p:cNvCxnSpPr>
            <a:cxnSpLocks/>
            <a:stCxn id="78" idx="3"/>
          </p:cNvCxnSpPr>
          <p:nvPr/>
        </p:nvCxnSpPr>
        <p:spPr>
          <a:xfrm flipV="1">
            <a:off x="1871910" y="4977825"/>
            <a:ext cx="108259" cy="211987"/>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0BE61482-65C9-2F4D-8670-E78329BB5FD8}"/>
              </a:ext>
            </a:extLst>
          </p:cNvPr>
          <p:cNvCxnSpPr>
            <a:cxnSpLocks/>
            <a:stCxn id="78" idx="3"/>
          </p:cNvCxnSpPr>
          <p:nvPr/>
        </p:nvCxnSpPr>
        <p:spPr>
          <a:xfrm flipV="1">
            <a:off x="1871910" y="5135821"/>
            <a:ext cx="327951" cy="53991"/>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pic>
        <p:nvPicPr>
          <p:cNvPr id="96" name="Graphic 95" descr="Cat">
            <a:extLst>
              <a:ext uri="{FF2B5EF4-FFF2-40B4-BE49-F238E27FC236}">
                <a16:creationId xmlns:a16="http://schemas.microsoft.com/office/drawing/2014/main" id="{3F90CE48-9B04-0F41-8193-1FFFA40BF405}"/>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3927510" y="3716089"/>
            <a:ext cx="914400" cy="914400"/>
          </a:xfrm>
          <a:prstGeom prst="rect">
            <a:avLst/>
          </a:prstGeom>
        </p:spPr>
      </p:pic>
      <p:pic>
        <p:nvPicPr>
          <p:cNvPr id="98" name="Graphic 97" descr="Dog">
            <a:extLst>
              <a:ext uri="{FF2B5EF4-FFF2-40B4-BE49-F238E27FC236}">
                <a16:creationId xmlns:a16="http://schemas.microsoft.com/office/drawing/2014/main" id="{A155A0C2-EB20-B342-B6EE-2CBF82B36BB1}"/>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4014403" y="2840474"/>
            <a:ext cx="914400" cy="914400"/>
          </a:xfrm>
          <a:prstGeom prst="rect">
            <a:avLst/>
          </a:prstGeom>
        </p:spPr>
      </p:pic>
      <p:sp>
        <p:nvSpPr>
          <p:cNvPr id="99" name="Rectangle 98">
            <a:extLst>
              <a:ext uri="{FF2B5EF4-FFF2-40B4-BE49-F238E27FC236}">
                <a16:creationId xmlns:a16="http://schemas.microsoft.com/office/drawing/2014/main" id="{F41FDC2B-A60E-D543-A2F6-AE5A4685CD67}"/>
              </a:ext>
            </a:extLst>
          </p:cNvPr>
          <p:cNvSpPr/>
          <p:nvPr/>
        </p:nvSpPr>
        <p:spPr>
          <a:xfrm>
            <a:off x="3300409" y="5691885"/>
            <a:ext cx="2214547" cy="830997"/>
          </a:xfrm>
          <a:prstGeom prst="rect">
            <a:avLst/>
          </a:prstGeom>
        </p:spPr>
        <p:txBody>
          <a:bodyPr wrap="square">
            <a:spAutoFit/>
          </a:bodyPr>
          <a:lstStyle/>
          <a:p>
            <a:pPr algn="ctr"/>
            <a:r>
              <a:rPr lang="en-US" sz="1200" dirty="0"/>
              <a:t>By http://</a:t>
            </a:r>
            <a:r>
              <a:rPr lang="en-US" sz="1200" dirty="0" err="1"/>
              <a:t>www.birdphotos.com</a:t>
            </a:r>
            <a:r>
              <a:rPr lang="en-US" sz="1200" dirty="0"/>
              <a:t> - Own work, CC BY 3.0, https://</a:t>
            </a:r>
            <a:r>
              <a:rPr lang="en-US" sz="1200" dirty="0" err="1"/>
              <a:t>commons.wikimedia.org</a:t>
            </a:r>
            <a:r>
              <a:rPr lang="en-US" sz="1200" dirty="0"/>
              <a:t>/w/</a:t>
            </a:r>
            <a:r>
              <a:rPr lang="en-US" sz="1200" dirty="0" err="1"/>
              <a:t>index.php?curid</a:t>
            </a:r>
            <a:r>
              <a:rPr lang="en-US" sz="1200" dirty="0"/>
              <a:t>=4409510</a:t>
            </a:r>
          </a:p>
        </p:txBody>
      </p:sp>
      <p:pic>
        <p:nvPicPr>
          <p:cNvPr id="1026" name="Picture 2" descr="Striped skunks">
            <a:extLst>
              <a:ext uri="{FF2B5EF4-FFF2-40B4-BE49-F238E27FC236}">
                <a16:creationId xmlns:a16="http://schemas.microsoft.com/office/drawing/2014/main" id="{543E3865-DF35-A048-A004-36482A320C2B}"/>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609433" y="4708177"/>
            <a:ext cx="1503677" cy="909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6269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C324F-118F-364B-862C-F25F4C50AB07}"/>
              </a:ext>
            </a:extLst>
          </p:cNvPr>
          <p:cNvSpPr>
            <a:spLocks noGrp="1"/>
          </p:cNvSpPr>
          <p:nvPr>
            <p:ph type="title"/>
          </p:nvPr>
        </p:nvSpPr>
        <p:spPr/>
        <p:txBody>
          <a:bodyPr/>
          <a:lstStyle/>
          <a:p>
            <a:r>
              <a:rPr lang="en-US" dirty="0"/>
              <a:t>Practice Exam, question 23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192F983-55E9-F542-A936-4D765CC83580}"/>
                  </a:ext>
                </a:extLst>
              </p:cNvPr>
              <p:cNvSpPr>
                <a:spLocks noGrp="1"/>
              </p:cNvSpPr>
              <p:nvPr>
                <p:ph sz="half" idx="1"/>
              </p:nvPr>
            </p:nvSpPr>
            <p:spPr>
              <a:xfrm>
                <a:off x="6324595" y="1825625"/>
                <a:ext cx="5181600" cy="4351338"/>
              </a:xfrm>
            </p:spPr>
            <p:txBody>
              <a:bodyPr>
                <a:normAutofit/>
              </a:bodyPr>
              <a:lstStyle/>
              <a:p>
                <a:pPr marL="514350" indent="-514350">
                  <a:buAutoNum type="alphaLcParenBoth"/>
                </a:pPr>
                <a:r>
                  <a:rPr lang="en-US" dirty="0"/>
                  <a:t>A Maltese puppy has feature vector </a:t>
                </a:r>
                <a14:m>
                  <m:oMath xmlns:m="http://schemas.openxmlformats.org/officeDocument/2006/math">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𝑥</m:t>
                        </m:r>
                      </m:e>
                    </m:acc>
                    <m:r>
                      <a:rPr lang="en-US" i="1" dirty="0" smtClean="0">
                        <a:latin typeface="Cambria Math" panose="02040503050406030204" pitchFamily="18" charset="0"/>
                      </a:rPr>
                      <m:t> </m:t>
                    </m:r>
                    <m:r>
                      <a:rPr lang="en-US" i="1" dirty="0">
                        <a:latin typeface="Cambria Math" panose="02040503050406030204" pitchFamily="18" charset="0"/>
                      </a:rPr>
                      <m:t>= [</m:t>
                    </m:r>
                    <m:r>
                      <a:rPr lang="en-US" i="1" dirty="0" smtClean="0">
                        <a:latin typeface="Cambria Math" panose="02040503050406030204" pitchFamily="18" charset="0"/>
                      </a:rPr>
                      <m:t>2</m:t>
                    </m:r>
                    <m:r>
                      <a:rPr lang="en-US" b="0" i="1" dirty="0" smtClean="0">
                        <a:latin typeface="Cambria Math" panose="02040503050406030204" pitchFamily="18" charset="0"/>
                      </a:rPr>
                      <m:t>,20,−1,</m:t>
                    </m:r>
                    <m:r>
                      <a:rPr lang="en-US" i="1" dirty="0">
                        <a:latin typeface="Cambria Math" panose="02040503050406030204" pitchFamily="18" charset="0"/>
                      </a:rPr>
                      <m:t> 1]</m:t>
                    </m:r>
                  </m:oMath>
                </a14:m>
                <a:r>
                  <a:rPr lang="en-US" dirty="0"/>
                  <a:t>.  All weights and biases are initialized to zero.  What is </a:t>
                </a:r>
                <a14:m>
                  <m:oMath xmlns:m="http://schemas.openxmlformats.org/officeDocument/2006/math">
                    <m:sSup>
                      <m:sSupPr>
                        <m:ctrlPr>
                          <a:rPr lang="en-US" i="1" dirty="0">
                            <a:latin typeface="Cambria Math" panose="02040503050406030204" pitchFamily="18" charset="0"/>
                          </a:rPr>
                        </m:ctrlPr>
                      </m:sSupPr>
                      <m:e>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e>
                      <m:sup>
                        <m:r>
                          <a:rPr lang="en-US" i="1" dirty="0">
                            <a:latin typeface="Cambria Math" panose="02040503050406030204" pitchFamily="18" charset="0"/>
                          </a:rPr>
                          <m:t>∗</m:t>
                        </m:r>
                      </m:sup>
                    </m:sSup>
                  </m:oMath>
                </a14:m>
                <a:r>
                  <a:rPr lang="en-US" dirty="0"/>
                  <a:t>?</a:t>
                </a:r>
              </a:p>
              <a:p>
                <a:pPr marL="0" indent="0">
                  <a:buNone/>
                </a:pPr>
                <a:r>
                  <a:rPr lang="en-US" dirty="0"/>
                  <a:t>Output node excitations are all: </a:t>
                </a:r>
                <a14:m>
                  <m:oMath xmlns:m="http://schemas.openxmlformats.org/officeDocument/2006/math">
                    <m:r>
                      <a:rPr lang="en-US" b="0" i="1" smtClean="0">
                        <a:latin typeface="Cambria Math" panose="02040503050406030204" pitchFamily="18" charset="0"/>
                      </a:rPr>
                      <m:t>0</m:t>
                    </m:r>
                    <m:r>
                      <a:rPr lang="en-US" b="0" i="1" smtClean="0">
                        <a:latin typeface="Cambria Math" panose="02040503050406030204" pitchFamily="18" charset="0"/>
                        <a:ea typeface="Cambria Math" panose="02040503050406030204" pitchFamily="18" charset="0"/>
                      </a:rPr>
                      <m:t>×</m:t>
                    </m:r>
                    <m:acc>
                      <m:accPr>
                        <m:chr m:val="⃗"/>
                        <m:ctrlPr>
                          <a:rPr lang="en-US" i="1" dirty="0">
                            <a:latin typeface="Cambria Math" panose="02040503050406030204" pitchFamily="18" charset="0"/>
                          </a:rPr>
                        </m:ctrlPr>
                      </m:accPr>
                      <m:e>
                        <m:r>
                          <a:rPr lang="en-US" b="0" i="1" dirty="0" smtClean="0">
                            <a:latin typeface="Cambria Math" panose="02040503050406030204" pitchFamily="18" charset="0"/>
                          </a:rPr>
                          <m:t>h</m:t>
                        </m:r>
                      </m:e>
                    </m:acc>
                    <m:r>
                      <a:rPr lang="en-US" b="0" i="1" dirty="0" smtClean="0">
                        <a:latin typeface="Cambria Math" panose="02040503050406030204" pitchFamily="18" charset="0"/>
                      </a:rPr>
                      <m:t>=0</m:t>
                    </m:r>
                  </m:oMath>
                </a14:m>
                <a:endParaRPr lang="en-US" dirty="0"/>
              </a:p>
              <a:p>
                <a:pPr marL="0" indent="0">
                  <a:buNone/>
                </a:pPr>
                <a:r>
                  <a:rPr lang="en-US" dirty="0"/>
                  <a:t>Therefore, output node activations are all:</a:t>
                </a:r>
              </a:p>
              <a:p>
                <a:pPr marL="0" indent="0">
                  <a:buNone/>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sSup>
                            <m:sSupPr>
                              <m:ctrlPr>
                                <a:rPr lang="en-US"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0</m:t>
                              </m:r>
                            </m:sup>
                          </m:sSup>
                        </m:num>
                        <m:den>
                          <m:nary>
                            <m:naryPr>
                              <m:chr m:val="∑"/>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3</m:t>
                              </m:r>
                            </m:sup>
                            <m:e>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0</m:t>
                                  </m:r>
                                </m:sup>
                              </m:sSup>
                            </m:e>
                          </m:nary>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oMath>
                  </m:oMathPara>
                </a14:m>
                <a:endParaRPr lang="en-US" dirty="0"/>
              </a:p>
            </p:txBody>
          </p:sp>
        </mc:Choice>
        <mc:Fallback xmlns="">
          <p:sp>
            <p:nvSpPr>
              <p:cNvPr id="3" name="Content Placeholder 2">
                <a:extLst>
                  <a:ext uri="{FF2B5EF4-FFF2-40B4-BE49-F238E27FC236}">
                    <a16:creationId xmlns:a16="http://schemas.microsoft.com/office/drawing/2014/main" id="{B192F983-55E9-F542-A936-4D765CC83580}"/>
                  </a:ext>
                </a:extLst>
              </p:cNvPr>
              <p:cNvSpPr>
                <a:spLocks noGrp="1" noRot="1" noChangeAspect="1" noMove="1" noResize="1" noEditPoints="1" noAdjustHandles="1" noChangeArrowheads="1" noChangeShapeType="1" noTextEdit="1"/>
              </p:cNvSpPr>
              <p:nvPr>
                <p:ph sz="half" idx="1"/>
              </p:nvPr>
            </p:nvSpPr>
            <p:spPr>
              <a:xfrm>
                <a:off x="6324595" y="1825625"/>
                <a:ext cx="5181600" cy="4351338"/>
              </a:xfrm>
              <a:blipFill>
                <a:blip r:embed="rId2"/>
                <a:stretch>
                  <a:fillRect l="-2200" t="-2924" r="-733" b="-23977"/>
                </a:stretch>
              </a:blipFill>
            </p:spPr>
            <p:txBody>
              <a:bodyPr/>
              <a:lstStyle/>
              <a:p>
                <a:r>
                  <a:rPr lang="en-US">
                    <a:noFill/>
                  </a:rPr>
                  <a:t> </a:t>
                </a:r>
              </a:p>
            </p:txBody>
          </p:sp>
        </mc:Fallback>
      </mc:AlternateContent>
      <p:sp>
        <p:nvSpPr>
          <p:cNvPr id="7" name="Oval 6">
            <a:extLst>
              <a:ext uri="{FF2B5EF4-FFF2-40B4-BE49-F238E27FC236}">
                <a16:creationId xmlns:a16="http://schemas.microsoft.com/office/drawing/2014/main" id="{1D32DB22-D8B6-C64D-AA4E-03F13FC24EA4}"/>
              </a:ext>
            </a:extLst>
          </p:cNvPr>
          <p:cNvSpPr/>
          <p:nvPr/>
        </p:nvSpPr>
        <p:spPr bwMode="auto">
          <a:xfrm>
            <a:off x="1396988" y="3322322"/>
            <a:ext cx="457200" cy="455612"/>
          </a:xfrm>
          <a:prstGeom prst="ellips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cs typeface="Arial"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255F659-E9F2-314C-AAE3-5F6905DD1D4B}"/>
                  </a:ext>
                </a:extLst>
              </p:cNvPr>
              <p:cNvSpPr txBox="1"/>
              <p:nvPr/>
            </p:nvSpPr>
            <p:spPr>
              <a:xfrm>
                <a:off x="295850" y="2953196"/>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1</m:t>
                          </m:r>
                        </m:sub>
                      </m:sSub>
                    </m:oMath>
                  </m:oMathPara>
                </a14:m>
                <a:endParaRPr lang="en-US" baseline="-25000" dirty="0"/>
              </a:p>
            </p:txBody>
          </p:sp>
        </mc:Choice>
        <mc:Fallback xmlns="">
          <p:sp>
            <p:nvSpPr>
              <p:cNvPr id="9" name="TextBox 8">
                <a:extLst>
                  <a:ext uri="{FF2B5EF4-FFF2-40B4-BE49-F238E27FC236}">
                    <a16:creationId xmlns:a16="http://schemas.microsoft.com/office/drawing/2014/main" id="{D255F659-E9F2-314C-AAE3-5F6905DD1D4B}"/>
                  </a:ext>
                </a:extLst>
              </p:cNvPr>
              <p:cNvSpPr txBox="1">
                <a:spLocks noRot="1" noChangeAspect="1" noMove="1" noResize="1" noEditPoints="1" noAdjustHandles="1" noChangeArrowheads="1" noChangeShapeType="1" noTextEdit="1"/>
              </p:cNvSpPr>
              <p:nvPr/>
            </p:nvSpPr>
            <p:spPr>
              <a:xfrm>
                <a:off x="295850" y="2953196"/>
                <a:ext cx="362600" cy="369332"/>
              </a:xfrm>
              <a:prstGeom prst="rect">
                <a:avLst/>
              </a:prstGeom>
              <a:blipFill>
                <a:blip r:embed="rId3"/>
                <a:stretch>
                  <a:fillRect/>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815059E2-F4EB-7B4A-8B96-8D300AB4BC4D}"/>
              </a:ext>
            </a:extLst>
          </p:cNvPr>
          <p:cNvSpPr txBox="1"/>
          <p:nvPr/>
        </p:nvSpPr>
        <p:spPr>
          <a:xfrm>
            <a:off x="295850" y="4995251"/>
            <a:ext cx="378630" cy="369332"/>
          </a:xfrm>
          <a:prstGeom prst="rect">
            <a:avLst/>
          </a:prstGeom>
          <a:noFill/>
        </p:spPr>
        <p:txBody>
          <a:bodyPr wrap="square" rtlCol="0">
            <a:spAutoFit/>
          </a:bodyPr>
          <a:lstStyle/>
          <a:p>
            <a:r>
              <a:rPr lang="en-US" dirty="0"/>
              <a:t>1</a:t>
            </a:r>
            <a:endParaRPr lang="en-US" baseline="-25000" dirty="0"/>
          </a:p>
        </p:txBody>
      </p:sp>
      <p:sp>
        <p:nvSpPr>
          <p:cNvPr id="13" name="TextBox 12">
            <a:extLst>
              <a:ext uri="{FF2B5EF4-FFF2-40B4-BE49-F238E27FC236}">
                <a16:creationId xmlns:a16="http://schemas.microsoft.com/office/drawing/2014/main" id="{0FCBB328-C724-6743-98EE-33535D43BE34}"/>
              </a:ext>
            </a:extLst>
          </p:cNvPr>
          <p:cNvSpPr txBox="1"/>
          <p:nvPr/>
        </p:nvSpPr>
        <p:spPr>
          <a:xfrm>
            <a:off x="67250" y="2162500"/>
            <a:ext cx="696024" cy="369332"/>
          </a:xfrm>
          <a:prstGeom prst="rect">
            <a:avLst/>
          </a:prstGeom>
          <a:noFill/>
        </p:spPr>
        <p:txBody>
          <a:bodyPr wrap="none" rtlCol="0">
            <a:spAutoFit/>
          </a:bodyPr>
          <a:lstStyle/>
          <a:p>
            <a:r>
              <a:rPr lang="en-US" b="1" dirty="0"/>
              <a:t>Input</a:t>
            </a:r>
          </a:p>
        </p:txBody>
      </p:sp>
      <p:sp>
        <p:nvSpPr>
          <p:cNvPr id="14" name="TextBox 13">
            <a:extLst>
              <a:ext uri="{FF2B5EF4-FFF2-40B4-BE49-F238E27FC236}">
                <a16:creationId xmlns:a16="http://schemas.microsoft.com/office/drawing/2014/main" id="{5E144818-258A-0546-8981-6D13DBDC7223}"/>
              </a:ext>
            </a:extLst>
          </p:cNvPr>
          <p:cNvSpPr txBox="1"/>
          <p:nvPr/>
        </p:nvSpPr>
        <p:spPr>
          <a:xfrm>
            <a:off x="1935504" y="2565755"/>
            <a:ext cx="959815" cy="369332"/>
          </a:xfrm>
          <a:prstGeom prst="rect">
            <a:avLst/>
          </a:prstGeom>
          <a:noFill/>
        </p:spPr>
        <p:txBody>
          <a:bodyPr wrap="square" rtlCol="0">
            <a:spAutoFit/>
          </a:bodyPr>
          <a:lstStyle/>
          <a:p>
            <a:r>
              <a:rPr lang="en-US" b="1" dirty="0"/>
              <a:t>Weights</a:t>
            </a:r>
          </a:p>
        </p:txBody>
      </p:sp>
      <p:sp>
        <p:nvSpPr>
          <p:cNvPr id="18" name="Oval 17">
            <a:extLst>
              <a:ext uri="{FF2B5EF4-FFF2-40B4-BE49-F238E27FC236}">
                <a16:creationId xmlns:a16="http://schemas.microsoft.com/office/drawing/2014/main" id="{CE3D7099-7BA1-2442-B188-4472E95C7412}"/>
              </a:ext>
            </a:extLst>
          </p:cNvPr>
          <p:cNvSpPr/>
          <p:nvPr/>
        </p:nvSpPr>
        <p:spPr bwMode="auto">
          <a:xfrm>
            <a:off x="1426677" y="4147663"/>
            <a:ext cx="457200" cy="455612"/>
          </a:xfrm>
          <a:prstGeom prst="ellips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cs typeface="Arial" charset="0"/>
            </a:endParaRPr>
          </a:p>
        </p:txBody>
      </p:sp>
      <p:cxnSp>
        <p:nvCxnSpPr>
          <p:cNvPr id="20" name="Straight Arrow Connector 19">
            <a:extLst>
              <a:ext uri="{FF2B5EF4-FFF2-40B4-BE49-F238E27FC236}">
                <a16:creationId xmlns:a16="http://schemas.microsoft.com/office/drawing/2014/main" id="{890F4822-E188-3F4C-96A2-9E8223B79FCA}"/>
              </a:ext>
            </a:extLst>
          </p:cNvPr>
          <p:cNvCxnSpPr>
            <a:stCxn id="9" idx="3"/>
            <a:endCxn id="7" idx="2"/>
          </p:cNvCxnSpPr>
          <p:nvPr/>
        </p:nvCxnSpPr>
        <p:spPr>
          <a:xfrm>
            <a:off x="658450" y="3137862"/>
            <a:ext cx="738538" cy="412266"/>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783BCB2-C758-3F4C-8AE2-80C69CFF7734}"/>
              </a:ext>
            </a:extLst>
          </p:cNvPr>
          <p:cNvCxnSpPr>
            <a:cxnSpLocks/>
            <a:stCxn id="47" idx="3"/>
            <a:endCxn id="7" idx="2"/>
          </p:cNvCxnSpPr>
          <p:nvPr/>
        </p:nvCxnSpPr>
        <p:spPr>
          <a:xfrm flipV="1">
            <a:off x="656472" y="3550128"/>
            <a:ext cx="740516" cy="238901"/>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C7EB5EB-0749-434F-AED1-F6A667FA4B7F}"/>
              </a:ext>
            </a:extLst>
          </p:cNvPr>
          <p:cNvCxnSpPr>
            <a:cxnSpLocks/>
            <a:stCxn id="48" idx="3"/>
            <a:endCxn id="7" idx="2"/>
          </p:cNvCxnSpPr>
          <p:nvPr/>
        </p:nvCxnSpPr>
        <p:spPr>
          <a:xfrm flipV="1">
            <a:off x="654494" y="3550128"/>
            <a:ext cx="742494" cy="830692"/>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5660205-0654-EE45-9E32-8E422A31793D}"/>
              </a:ext>
            </a:extLst>
          </p:cNvPr>
          <p:cNvCxnSpPr>
            <a:cxnSpLocks/>
            <a:stCxn id="11" idx="3"/>
            <a:endCxn id="7" idx="2"/>
          </p:cNvCxnSpPr>
          <p:nvPr/>
        </p:nvCxnSpPr>
        <p:spPr>
          <a:xfrm flipV="1">
            <a:off x="674480" y="3550128"/>
            <a:ext cx="722508" cy="1629789"/>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73E00FB-AA6F-D34C-B6BE-112D38E3702F}"/>
              </a:ext>
            </a:extLst>
          </p:cNvPr>
          <p:cNvCxnSpPr>
            <a:cxnSpLocks/>
            <a:stCxn id="9" idx="3"/>
            <a:endCxn id="18" idx="2"/>
          </p:cNvCxnSpPr>
          <p:nvPr/>
        </p:nvCxnSpPr>
        <p:spPr>
          <a:xfrm>
            <a:off x="658450" y="3137862"/>
            <a:ext cx="768227" cy="1237607"/>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B752D53B-FF78-C14A-9C47-53AEAA3CFD68}"/>
              </a:ext>
            </a:extLst>
          </p:cNvPr>
          <p:cNvCxnSpPr>
            <a:cxnSpLocks/>
            <a:stCxn id="47" idx="3"/>
            <a:endCxn id="18" idx="2"/>
          </p:cNvCxnSpPr>
          <p:nvPr/>
        </p:nvCxnSpPr>
        <p:spPr>
          <a:xfrm>
            <a:off x="656472" y="3789029"/>
            <a:ext cx="770205" cy="586440"/>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2ABD61B-CB3D-8742-B593-DD77EA1B3DFF}"/>
              </a:ext>
            </a:extLst>
          </p:cNvPr>
          <p:cNvCxnSpPr>
            <a:cxnSpLocks/>
            <a:stCxn id="48" idx="3"/>
            <a:endCxn id="18" idx="2"/>
          </p:cNvCxnSpPr>
          <p:nvPr/>
        </p:nvCxnSpPr>
        <p:spPr>
          <a:xfrm flipV="1">
            <a:off x="654494" y="4375469"/>
            <a:ext cx="772183" cy="5351"/>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AFD42AF-124F-6E41-850C-988AAC14639D}"/>
              </a:ext>
            </a:extLst>
          </p:cNvPr>
          <p:cNvCxnSpPr>
            <a:cxnSpLocks/>
            <a:stCxn id="11" idx="3"/>
            <a:endCxn id="18" idx="2"/>
          </p:cNvCxnSpPr>
          <p:nvPr/>
        </p:nvCxnSpPr>
        <p:spPr>
          <a:xfrm flipV="1">
            <a:off x="674480" y="4375469"/>
            <a:ext cx="752197" cy="804448"/>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8" name="Triangle 37">
            <a:extLst>
              <a:ext uri="{FF2B5EF4-FFF2-40B4-BE49-F238E27FC236}">
                <a16:creationId xmlns:a16="http://schemas.microsoft.com/office/drawing/2014/main" id="{2F655FBF-7EB1-0548-B0A6-E50E88CFEF43}"/>
              </a:ext>
            </a:extLst>
          </p:cNvPr>
          <p:cNvSpPr/>
          <p:nvPr/>
        </p:nvSpPr>
        <p:spPr>
          <a:xfrm rot="5400000">
            <a:off x="3024355" y="2998508"/>
            <a:ext cx="552332" cy="48244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9" name="Straight Arrow Connector 38">
            <a:extLst>
              <a:ext uri="{FF2B5EF4-FFF2-40B4-BE49-F238E27FC236}">
                <a16:creationId xmlns:a16="http://schemas.microsoft.com/office/drawing/2014/main" id="{468CC7B2-7207-B647-A446-644E5F98B2A8}"/>
              </a:ext>
            </a:extLst>
          </p:cNvPr>
          <p:cNvCxnSpPr>
            <a:cxnSpLocks/>
            <a:stCxn id="7" idx="6"/>
            <a:endCxn id="38" idx="3"/>
          </p:cNvCxnSpPr>
          <p:nvPr/>
        </p:nvCxnSpPr>
        <p:spPr>
          <a:xfrm flipV="1">
            <a:off x="1854188" y="3239731"/>
            <a:ext cx="1205110" cy="310397"/>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F4980DA1-F73A-C249-9864-0B4455F28C8E}"/>
              </a:ext>
            </a:extLst>
          </p:cNvPr>
          <p:cNvCxnSpPr>
            <a:cxnSpLocks/>
            <a:stCxn id="18" idx="6"/>
            <a:endCxn id="38" idx="3"/>
          </p:cNvCxnSpPr>
          <p:nvPr/>
        </p:nvCxnSpPr>
        <p:spPr>
          <a:xfrm flipV="1">
            <a:off x="1883877" y="3239731"/>
            <a:ext cx="1175421" cy="1135738"/>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F16C5069-1CB5-9344-A5B4-DFBF1A055500}"/>
                  </a:ext>
                </a:extLst>
              </p:cNvPr>
              <p:cNvSpPr txBox="1"/>
              <p:nvPr/>
            </p:nvSpPr>
            <p:spPr>
              <a:xfrm>
                <a:off x="293872" y="3604363"/>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2</m:t>
                          </m:r>
                        </m:sub>
                      </m:sSub>
                    </m:oMath>
                  </m:oMathPara>
                </a14:m>
                <a:endParaRPr lang="en-US" baseline="-25000" dirty="0"/>
              </a:p>
            </p:txBody>
          </p:sp>
        </mc:Choice>
        <mc:Fallback xmlns="">
          <p:sp>
            <p:nvSpPr>
              <p:cNvPr id="47" name="TextBox 46">
                <a:extLst>
                  <a:ext uri="{FF2B5EF4-FFF2-40B4-BE49-F238E27FC236}">
                    <a16:creationId xmlns:a16="http://schemas.microsoft.com/office/drawing/2014/main" id="{F16C5069-1CB5-9344-A5B4-DFBF1A055500}"/>
                  </a:ext>
                </a:extLst>
              </p:cNvPr>
              <p:cNvSpPr txBox="1">
                <a:spLocks noRot="1" noChangeAspect="1" noMove="1" noResize="1" noEditPoints="1" noAdjustHandles="1" noChangeArrowheads="1" noChangeShapeType="1" noTextEdit="1"/>
              </p:cNvSpPr>
              <p:nvPr/>
            </p:nvSpPr>
            <p:spPr>
              <a:xfrm>
                <a:off x="293872" y="3604363"/>
                <a:ext cx="362600"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154931CF-FA76-CA40-8BB5-FCD8E9E5421C}"/>
                  </a:ext>
                </a:extLst>
              </p:cNvPr>
              <p:cNvSpPr txBox="1"/>
              <p:nvPr/>
            </p:nvSpPr>
            <p:spPr>
              <a:xfrm>
                <a:off x="291894" y="4196154"/>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3</m:t>
                          </m:r>
                        </m:sub>
                      </m:sSub>
                    </m:oMath>
                  </m:oMathPara>
                </a14:m>
                <a:endParaRPr lang="en-US" baseline="-25000" dirty="0"/>
              </a:p>
            </p:txBody>
          </p:sp>
        </mc:Choice>
        <mc:Fallback xmlns="">
          <p:sp>
            <p:nvSpPr>
              <p:cNvPr id="48" name="TextBox 47">
                <a:extLst>
                  <a:ext uri="{FF2B5EF4-FFF2-40B4-BE49-F238E27FC236}">
                    <a16:creationId xmlns:a16="http://schemas.microsoft.com/office/drawing/2014/main" id="{154931CF-FA76-CA40-8BB5-FCD8E9E5421C}"/>
                  </a:ext>
                </a:extLst>
              </p:cNvPr>
              <p:cNvSpPr txBox="1">
                <a:spLocks noRot="1" noChangeAspect="1" noMove="1" noResize="1" noEditPoints="1" noAdjustHandles="1" noChangeArrowheads="1" noChangeShapeType="1" noTextEdit="1"/>
              </p:cNvSpPr>
              <p:nvPr/>
            </p:nvSpPr>
            <p:spPr>
              <a:xfrm>
                <a:off x="291894" y="4196154"/>
                <a:ext cx="362600"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3CE62384-C1FE-5B40-BC4A-C91613586A2D}"/>
                  </a:ext>
                </a:extLst>
              </p:cNvPr>
              <p:cNvSpPr txBox="1"/>
              <p:nvPr/>
            </p:nvSpPr>
            <p:spPr>
              <a:xfrm>
                <a:off x="2253300" y="3081847"/>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11</m:t>
                          </m:r>
                        </m:sub>
                      </m:sSub>
                    </m:oMath>
                  </m:oMathPara>
                </a14:m>
                <a:endParaRPr lang="en-US" baseline="-25000" dirty="0"/>
              </a:p>
            </p:txBody>
          </p:sp>
        </mc:Choice>
        <mc:Fallback xmlns="">
          <p:sp>
            <p:nvSpPr>
              <p:cNvPr id="49" name="TextBox 48">
                <a:extLst>
                  <a:ext uri="{FF2B5EF4-FFF2-40B4-BE49-F238E27FC236}">
                    <a16:creationId xmlns:a16="http://schemas.microsoft.com/office/drawing/2014/main" id="{3CE62384-C1FE-5B40-BC4A-C91613586A2D}"/>
                  </a:ext>
                </a:extLst>
              </p:cNvPr>
              <p:cNvSpPr txBox="1">
                <a:spLocks noRot="1" noChangeAspect="1" noMove="1" noResize="1" noEditPoints="1" noAdjustHandles="1" noChangeArrowheads="1" noChangeShapeType="1" noTextEdit="1"/>
              </p:cNvSpPr>
              <p:nvPr/>
            </p:nvSpPr>
            <p:spPr>
              <a:xfrm>
                <a:off x="2253300" y="3081847"/>
                <a:ext cx="362600" cy="369332"/>
              </a:xfrm>
              <a:prstGeom prst="rect">
                <a:avLst/>
              </a:prstGeom>
              <a:blipFill>
                <a:blip r:embed="rId6"/>
                <a:stretch>
                  <a:fillRect r="-33333"/>
                </a:stretch>
              </a:blipFill>
            </p:spPr>
            <p:txBody>
              <a:bodyPr/>
              <a:lstStyle/>
              <a:p>
                <a:r>
                  <a:rPr lang="en-US">
                    <a:noFill/>
                  </a:rPr>
                  <a:t> </a:t>
                </a:r>
              </a:p>
            </p:txBody>
          </p:sp>
        </mc:Fallback>
      </mc:AlternateContent>
      <p:sp>
        <p:nvSpPr>
          <p:cNvPr id="61" name="Triangle 60">
            <a:extLst>
              <a:ext uri="{FF2B5EF4-FFF2-40B4-BE49-F238E27FC236}">
                <a16:creationId xmlns:a16="http://schemas.microsoft.com/office/drawing/2014/main" id="{E00EB5FE-7A04-2A42-874C-5E7DB1F35CFD}"/>
              </a:ext>
            </a:extLst>
          </p:cNvPr>
          <p:cNvSpPr/>
          <p:nvPr/>
        </p:nvSpPr>
        <p:spPr>
          <a:xfrm rot="5400000">
            <a:off x="3046127" y="3946551"/>
            <a:ext cx="552332" cy="48244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riangle 61">
            <a:extLst>
              <a:ext uri="{FF2B5EF4-FFF2-40B4-BE49-F238E27FC236}">
                <a16:creationId xmlns:a16="http://schemas.microsoft.com/office/drawing/2014/main" id="{B9EE8343-0BB5-1049-99BE-F0E5F0D76702}"/>
              </a:ext>
            </a:extLst>
          </p:cNvPr>
          <p:cNvSpPr/>
          <p:nvPr/>
        </p:nvSpPr>
        <p:spPr>
          <a:xfrm rot="5400000">
            <a:off x="3032272" y="4894598"/>
            <a:ext cx="552332" cy="48244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5" name="Straight Arrow Connector 64">
            <a:extLst>
              <a:ext uri="{FF2B5EF4-FFF2-40B4-BE49-F238E27FC236}">
                <a16:creationId xmlns:a16="http://schemas.microsoft.com/office/drawing/2014/main" id="{068B0D2B-F439-9D4E-8BD4-6CDF0F86034A}"/>
              </a:ext>
            </a:extLst>
          </p:cNvPr>
          <p:cNvCxnSpPr>
            <a:cxnSpLocks/>
            <a:stCxn id="7" idx="6"/>
            <a:endCxn id="61" idx="3"/>
          </p:cNvCxnSpPr>
          <p:nvPr/>
        </p:nvCxnSpPr>
        <p:spPr>
          <a:xfrm>
            <a:off x="1854188" y="3550128"/>
            <a:ext cx="1226882" cy="637646"/>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66CF1BE7-CB8A-E74C-B271-8E1096C2BF8A}"/>
              </a:ext>
            </a:extLst>
          </p:cNvPr>
          <p:cNvCxnSpPr>
            <a:cxnSpLocks/>
            <a:stCxn id="18" idx="6"/>
            <a:endCxn id="61" idx="3"/>
          </p:cNvCxnSpPr>
          <p:nvPr/>
        </p:nvCxnSpPr>
        <p:spPr>
          <a:xfrm flipV="1">
            <a:off x="1883877" y="4187774"/>
            <a:ext cx="1197193" cy="187695"/>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6D452034-A8CB-4D44-8CBA-548F1507A04C}"/>
              </a:ext>
            </a:extLst>
          </p:cNvPr>
          <p:cNvCxnSpPr>
            <a:cxnSpLocks/>
            <a:stCxn id="7" idx="6"/>
            <a:endCxn id="62" idx="3"/>
          </p:cNvCxnSpPr>
          <p:nvPr/>
        </p:nvCxnSpPr>
        <p:spPr>
          <a:xfrm>
            <a:off x="1854188" y="3550128"/>
            <a:ext cx="1213027" cy="1585693"/>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B7BC98E2-5D77-E44A-BDBF-3EC4D2B292E6}"/>
              </a:ext>
            </a:extLst>
          </p:cNvPr>
          <p:cNvCxnSpPr>
            <a:cxnSpLocks/>
            <a:stCxn id="18" idx="6"/>
            <a:endCxn id="62" idx="3"/>
          </p:cNvCxnSpPr>
          <p:nvPr/>
        </p:nvCxnSpPr>
        <p:spPr>
          <a:xfrm>
            <a:off x="1883877" y="4375469"/>
            <a:ext cx="1183338" cy="760352"/>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ED56C9C1-523C-B845-904A-AECE8B0B17B8}"/>
              </a:ext>
            </a:extLst>
          </p:cNvPr>
          <p:cNvSpPr txBox="1"/>
          <p:nvPr/>
        </p:nvSpPr>
        <p:spPr>
          <a:xfrm>
            <a:off x="1493280" y="5005146"/>
            <a:ext cx="378630" cy="369332"/>
          </a:xfrm>
          <a:prstGeom prst="rect">
            <a:avLst/>
          </a:prstGeom>
          <a:noFill/>
        </p:spPr>
        <p:txBody>
          <a:bodyPr wrap="square" rtlCol="0">
            <a:spAutoFit/>
          </a:bodyPr>
          <a:lstStyle/>
          <a:p>
            <a:r>
              <a:rPr lang="en-US" dirty="0"/>
              <a:t>1</a:t>
            </a:r>
            <a:endParaRPr lang="en-US" baseline="-25000" dirty="0"/>
          </a:p>
        </p:txBody>
      </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A13BDE7E-C3B9-DB4F-A716-A89F8AB5BD02}"/>
                  </a:ext>
                </a:extLst>
              </p:cNvPr>
              <p:cNvSpPr txBox="1"/>
              <p:nvPr/>
            </p:nvSpPr>
            <p:spPr>
              <a:xfrm>
                <a:off x="1445778" y="3331226"/>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h</m:t>
                          </m:r>
                        </m:e>
                        <m:sub>
                          <m:r>
                            <a:rPr lang="en-US" b="0" i="1" dirty="0" smtClean="0">
                              <a:latin typeface="Cambria Math" panose="02040503050406030204" pitchFamily="18" charset="0"/>
                            </a:rPr>
                            <m:t>1</m:t>
                          </m:r>
                        </m:sub>
                      </m:sSub>
                    </m:oMath>
                  </m:oMathPara>
                </a14:m>
                <a:endParaRPr lang="en-US" baseline="-25000" dirty="0"/>
              </a:p>
            </p:txBody>
          </p:sp>
        </mc:Choice>
        <mc:Fallback xmlns="">
          <p:sp>
            <p:nvSpPr>
              <p:cNvPr id="79" name="TextBox 78">
                <a:extLst>
                  <a:ext uri="{FF2B5EF4-FFF2-40B4-BE49-F238E27FC236}">
                    <a16:creationId xmlns:a16="http://schemas.microsoft.com/office/drawing/2014/main" id="{A13BDE7E-C3B9-DB4F-A716-A89F8AB5BD02}"/>
                  </a:ext>
                </a:extLst>
              </p:cNvPr>
              <p:cNvSpPr txBox="1">
                <a:spLocks noRot="1" noChangeAspect="1" noMove="1" noResize="1" noEditPoints="1" noAdjustHandles="1" noChangeArrowheads="1" noChangeShapeType="1" noTextEdit="1"/>
              </p:cNvSpPr>
              <p:nvPr/>
            </p:nvSpPr>
            <p:spPr>
              <a:xfrm>
                <a:off x="1445778" y="3331226"/>
                <a:ext cx="362600"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9DB02DF3-1244-E645-8CE8-61C394D12954}"/>
                  </a:ext>
                </a:extLst>
              </p:cNvPr>
              <p:cNvSpPr txBox="1"/>
              <p:nvPr/>
            </p:nvSpPr>
            <p:spPr>
              <a:xfrm>
                <a:off x="1455675" y="4196143"/>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h</m:t>
                          </m:r>
                        </m:e>
                        <m:sub>
                          <m:r>
                            <a:rPr lang="en-US" b="0" i="1" dirty="0" smtClean="0">
                              <a:latin typeface="Cambria Math" panose="02040503050406030204" pitchFamily="18" charset="0"/>
                            </a:rPr>
                            <m:t>2</m:t>
                          </m:r>
                        </m:sub>
                      </m:sSub>
                    </m:oMath>
                  </m:oMathPara>
                </a14:m>
                <a:endParaRPr lang="en-US" baseline="-25000" dirty="0"/>
              </a:p>
            </p:txBody>
          </p:sp>
        </mc:Choice>
        <mc:Fallback xmlns="">
          <p:sp>
            <p:nvSpPr>
              <p:cNvPr id="80" name="TextBox 79">
                <a:extLst>
                  <a:ext uri="{FF2B5EF4-FFF2-40B4-BE49-F238E27FC236}">
                    <a16:creationId xmlns:a16="http://schemas.microsoft.com/office/drawing/2014/main" id="{9DB02DF3-1244-E645-8CE8-61C394D12954}"/>
                  </a:ext>
                </a:extLst>
              </p:cNvPr>
              <p:cNvSpPr txBox="1">
                <a:spLocks noRot="1" noChangeAspect="1" noMove="1" noResize="1" noEditPoints="1" noAdjustHandles="1" noChangeArrowheads="1" noChangeShapeType="1" noTextEdit="1"/>
              </p:cNvSpPr>
              <p:nvPr/>
            </p:nvSpPr>
            <p:spPr>
              <a:xfrm>
                <a:off x="1455675" y="4196143"/>
                <a:ext cx="362600"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33707416-99BD-CD49-9E3A-547414E617EA}"/>
                  </a:ext>
                </a:extLst>
              </p:cNvPr>
              <p:cNvSpPr txBox="1"/>
              <p:nvPr/>
            </p:nvSpPr>
            <p:spPr>
              <a:xfrm>
                <a:off x="2560082" y="3709261"/>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21</m:t>
                          </m:r>
                        </m:sub>
                      </m:sSub>
                    </m:oMath>
                  </m:oMathPara>
                </a14:m>
                <a:endParaRPr lang="en-US" baseline="-25000" dirty="0"/>
              </a:p>
            </p:txBody>
          </p:sp>
        </mc:Choice>
        <mc:Fallback xmlns="">
          <p:sp>
            <p:nvSpPr>
              <p:cNvPr id="81" name="TextBox 80">
                <a:extLst>
                  <a:ext uri="{FF2B5EF4-FFF2-40B4-BE49-F238E27FC236}">
                    <a16:creationId xmlns:a16="http://schemas.microsoft.com/office/drawing/2014/main" id="{33707416-99BD-CD49-9E3A-547414E617EA}"/>
                  </a:ext>
                </a:extLst>
              </p:cNvPr>
              <p:cNvSpPr txBox="1">
                <a:spLocks noRot="1" noChangeAspect="1" noMove="1" noResize="1" noEditPoints="1" noAdjustHandles="1" noChangeArrowheads="1" noChangeShapeType="1" noTextEdit="1"/>
              </p:cNvSpPr>
              <p:nvPr/>
            </p:nvSpPr>
            <p:spPr>
              <a:xfrm>
                <a:off x="2560082" y="3709261"/>
                <a:ext cx="362600" cy="369332"/>
              </a:xfrm>
              <a:prstGeom prst="rect">
                <a:avLst/>
              </a:prstGeom>
              <a:blipFill>
                <a:blip r:embed="rId9"/>
                <a:stretch>
                  <a:fillRect r="-344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82C2ECBE-AAA2-9044-BEBA-4CB3B8F0B2D5}"/>
                  </a:ext>
                </a:extLst>
              </p:cNvPr>
              <p:cNvSpPr txBox="1"/>
              <p:nvPr/>
            </p:nvSpPr>
            <p:spPr>
              <a:xfrm>
                <a:off x="2688731" y="4491055"/>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31</m:t>
                          </m:r>
                        </m:sub>
                      </m:sSub>
                    </m:oMath>
                  </m:oMathPara>
                </a14:m>
                <a:endParaRPr lang="en-US" baseline="-25000" dirty="0"/>
              </a:p>
            </p:txBody>
          </p:sp>
        </mc:Choice>
        <mc:Fallback xmlns="">
          <p:sp>
            <p:nvSpPr>
              <p:cNvPr id="82" name="TextBox 81">
                <a:extLst>
                  <a:ext uri="{FF2B5EF4-FFF2-40B4-BE49-F238E27FC236}">
                    <a16:creationId xmlns:a16="http://schemas.microsoft.com/office/drawing/2014/main" id="{82C2ECBE-AAA2-9044-BEBA-4CB3B8F0B2D5}"/>
                  </a:ext>
                </a:extLst>
              </p:cNvPr>
              <p:cNvSpPr txBox="1">
                <a:spLocks noRot="1" noChangeAspect="1" noMove="1" noResize="1" noEditPoints="1" noAdjustHandles="1" noChangeArrowheads="1" noChangeShapeType="1" noTextEdit="1"/>
              </p:cNvSpPr>
              <p:nvPr/>
            </p:nvSpPr>
            <p:spPr>
              <a:xfrm>
                <a:off x="2688731" y="4491055"/>
                <a:ext cx="362600" cy="369332"/>
              </a:xfrm>
              <a:prstGeom prst="rect">
                <a:avLst/>
              </a:prstGeom>
              <a:blipFill>
                <a:blip r:embed="rId10"/>
                <a:stretch>
                  <a:fillRect r="-37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76884306-9D77-F548-B1D0-521FC6D0F599}"/>
                  </a:ext>
                </a:extLst>
              </p:cNvPr>
              <p:cNvSpPr txBox="1"/>
              <p:nvPr/>
            </p:nvSpPr>
            <p:spPr>
              <a:xfrm>
                <a:off x="2666955" y="3400501"/>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12</m:t>
                          </m:r>
                        </m:sub>
                      </m:sSub>
                    </m:oMath>
                  </m:oMathPara>
                </a14:m>
                <a:endParaRPr lang="en-US" baseline="-25000" dirty="0"/>
              </a:p>
            </p:txBody>
          </p:sp>
        </mc:Choice>
        <mc:Fallback xmlns="">
          <p:sp>
            <p:nvSpPr>
              <p:cNvPr id="83" name="TextBox 82">
                <a:extLst>
                  <a:ext uri="{FF2B5EF4-FFF2-40B4-BE49-F238E27FC236}">
                    <a16:creationId xmlns:a16="http://schemas.microsoft.com/office/drawing/2014/main" id="{76884306-9D77-F548-B1D0-521FC6D0F599}"/>
                  </a:ext>
                </a:extLst>
              </p:cNvPr>
              <p:cNvSpPr txBox="1">
                <a:spLocks noRot="1" noChangeAspect="1" noMove="1" noResize="1" noEditPoints="1" noAdjustHandles="1" noChangeArrowheads="1" noChangeShapeType="1" noTextEdit="1"/>
              </p:cNvSpPr>
              <p:nvPr/>
            </p:nvSpPr>
            <p:spPr>
              <a:xfrm>
                <a:off x="2666955" y="3400501"/>
                <a:ext cx="362600" cy="369332"/>
              </a:xfrm>
              <a:prstGeom prst="rect">
                <a:avLst/>
              </a:prstGeom>
              <a:blipFill>
                <a:blip r:embed="rId11"/>
                <a:stretch>
                  <a:fillRect r="-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CE02D34A-B26E-824D-9116-15EF38AD1708}"/>
                  </a:ext>
                </a:extLst>
              </p:cNvPr>
              <p:cNvSpPr txBox="1"/>
              <p:nvPr/>
            </p:nvSpPr>
            <p:spPr>
              <a:xfrm>
                <a:off x="2593726" y="4122914"/>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22</m:t>
                          </m:r>
                        </m:sub>
                      </m:sSub>
                    </m:oMath>
                  </m:oMathPara>
                </a14:m>
                <a:endParaRPr lang="en-US" baseline="-25000" dirty="0"/>
              </a:p>
            </p:txBody>
          </p:sp>
        </mc:Choice>
        <mc:Fallback xmlns="">
          <p:sp>
            <p:nvSpPr>
              <p:cNvPr id="84" name="TextBox 83">
                <a:extLst>
                  <a:ext uri="{FF2B5EF4-FFF2-40B4-BE49-F238E27FC236}">
                    <a16:creationId xmlns:a16="http://schemas.microsoft.com/office/drawing/2014/main" id="{CE02D34A-B26E-824D-9116-15EF38AD1708}"/>
                  </a:ext>
                </a:extLst>
              </p:cNvPr>
              <p:cNvSpPr txBox="1">
                <a:spLocks noRot="1" noChangeAspect="1" noMove="1" noResize="1" noEditPoints="1" noAdjustHandles="1" noChangeArrowheads="1" noChangeShapeType="1" noTextEdit="1"/>
              </p:cNvSpPr>
              <p:nvPr/>
            </p:nvSpPr>
            <p:spPr>
              <a:xfrm>
                <a:off x="2593726" y="4122914"/>
                <a:ext cx="362600" cy="369332"/>
              </a:xfrm>
              <a:prstGeom prst="rect">
                <a:avLst/>
              </a:prstGeom>
              <a:blipFill>
                <a:blip r:embed="rId12"/>
                <a:stretch>
                  <a:fillRect r="-344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8881E9D6-310F-0344-A0C7-CF6B8F248736}"/>
                  </a:ext>
                </a:extLst>
              </p:cNvPr>
              <p:cNvSpPr txBox="1"/>
              <p:nvPr/>
            </p:nvSpPr>
            <p:spPr>
              <a:xfrm>
                <a:off x="2199861" y="4619697"/>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32</m:t>
                          </m:r>
                        </m:sub>
                      </m:sSub>
                    </m:oMath>
                  </m:oMathPara>
                </a14:m>
                <a:endParaRPr lang="en-US" baseline="-25000" dirty="0"/>
              </a:p>
            </p:txBody>
          </p:sp>
        </mc:Choice>
        <mc:Fallback xmlns="">
          <p:sp>
            <p:nvSpPr>
              <p:cNvPr id="85" name="TextBox 84">
                <a:extLst>
                  <a:ext uri="{FF2B5EF4-FFF2-40B4-BE49-F238E27FC236}">
                    <a16:creationId xmlns:a16="http://schemas.microsoft.com/office/drawing/2014/main" id="{8881E9D6-310F-0344-A0C7-CF6B8F248736}"/>
                  </a:ext>
                </a:extLst>
              </p:cNvPr>
              <p:cNvSpPr txBox="1">
                <a:spLocks noRot="1" noChangeAspect="1" noMove="1" noResize="1" noEditPoints="1" noAdjustHandles="1" noChangeArrowheads="1" noChangeShapeType="1" noTextEdit="1"/>
              </p:cNvSpPr>
              <p:nvPr/>
            </p:nvSpPr>
            <p:spPr>
              <a:xfrm>
                <a:off x="2199861" y="4619697"/>
                <a:ext cx="362600" cy="369332"/>
              </a:xfrm>
              <a:prstGeom prst="rect">
                <a:avLst/>
              </a:prstGeom>
              <a:blipFill>
                <a:blip r:embed="rId13"/>
                <a:stretch>
                  <a:fillRect r="-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BEDEDB25-19A5-4644-B03A-6B42FC17F6C4}"/>
                  </a:ext>
                </a:extLst>
              </p:cNvPr>
              <p:cNvSpPr txBox="1"/>
              <p:nvPr/>
            </p:nvSpPr>
            <p:spPr>
              <a:xfrm>
                <a:off x="3025193" y="3046219"/>
                <a:ext cx="362600" cy="3667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b="1" i="1" dirty="0" smtClean="0">
                              <a:solidFill>
                                <a:schemeClr val="bg1"/>
                              </a:solidFill>
                              <a:latin typeface="Cambria Math" panose="02040503050406030204" pitchFamily="18" charset="0"/>
                            </a:rPr>
                          </m:ctrlPr>
                        </m:sSubSupPr>
                        <m:e>
                          <m:r>
                            <a:rPr lang="en-US" b="1" i="1" dirty="0" smtClean="0">
                              <a:solidFill>
                                <a:schemeClr val="bg1"/>
                              </a:solidFill>
                              <a:latin typeface="Cambria Math" panose="02040503050406030204" pitchFamily="18" charset="0"/>
                            </a:rPr>
                            <m:t>𝒚</m:t>
                          </m:r>
                        </m:e>
                        <m:sub>
                          <m:r>
                            <a:rPr lang="en-US" b="1" i="1" dirty="0" smtClean="0">
                              <a:solidFill>
                                <a:schemeClr val="bg1"/>
                              </a:solidFill>
                              <a:latin typeface="Cambria Math" panose="02040503050406030204" pitchFamily="18" charset="0"/>
                            </a:rPr>
                            <m:t>𝟏</m:t>
                          </m:r>
                        </m:sub>
                        <m:sup>
                          <m:r>
                            <a:rPr lang="en-US" b="1" i="1" dirty="0" smtClean="0">
                              <a:solidFill>
                                <a:schemeClr val="bg1"/>
                              </a:solidFill>
                              <a:latin typeface="Cambria Math" panose="02040503050406030204" pitchFamily="18" charset="0"/>
                            </a:rPr>
                            <m:t>∗</m:t>
                          </m:r>
                        </m:sup>
                      </m:sSubSup>
                    </m:oMath>
                  </m:oMathPara>
                </a14:m>
                <a:endParaRPr lang="en-US" b="1" baseline="-25000" dirty="0">
                  <a:solidFill>
                    <a:schemeClr val="bg1"/>
                  </a:solidFill>
                </a:endParaRPr>
              </a:p>
            </p:txBody>
          </p:sp>
        </mc:Choice>
        <mc:Fallback xmlns="">
          <p:sp>
            <p:nvSpPr>
              <p:cNvPr id="86" name="TextBox 85">
                <a:extLst>
                  <a:ext uri="{FF2B5EF4-FFF2-40B4-BE49-F238E27FC236}">
                    <a16:creationId xmlns:a16="http://schemas.microsoft.com/office/drawing/2014/main" id="{BEDEDB25-19A5-4644-B03A-6B42FC17F6C4}"/>
                  </a:ext>
                </a:extLst>
              </p:cNvPr>
              <p:cNvSpPr txBox="1">
                <a:spLocks noRot="1" noChangeAspect="1" noMove="1" noResize="1" noEditPoints="1" noAdjustHandles="1" noChangeArrowheads="1" noChangeShapeType="1" noTextEdit="1"/>
              </p:cNvSpPr>
              <p:nvPr/>
            </p:nvSpPr>
            <p:spPr>
              <a:xfrm>
                <a:off x="3025193" y="3046219"/>
                <a:ext cx="362600" cy="366703"/>
              </a:xfrm>
              <a:prstGeom prst="rect">
                <a:avLst/>
              </a:prstGeom>
              <a:blipFill>
                <a:blip r:embed="rId14"/>
                <a:stretch>
                  <a:fillRect r="-3333" b="-68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A3712561-571B-AE4A-A640-50C0D25258DB}"/>
                  </a:ext>
                </a:extLst>
              </p:cNvPr>
              <p:cNvSpPr txBox="1"/>
              <p:nvPr/>
            </p:nvSpPr>
            <p:spPr>
              <a:xfrm>
                <a:off x="3023215" y="3994265"/>
                <a:ext cx="362600" cy="3667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b="1" i="1" dirty="0" smtClean="0">
                              <a:solidFill>
                                <a:schemeClr val="bg1"/>
                              </a:solidFill>
                              <a:latin typeface="Cambria Math" panose="02040503050406030204" pitchFamily="18" charset="0"/>
                            </a:rPr>
                          </m:ctrlPr>
                        </m:sSubSupPr>
                        <m:e>
                          <m:r>
                            <a:rPr lang="en-US" b="1" i="1" dirty="0" smtClean="0">
                              <a:solidFill>
                                <a:schemeClr val="bg1"/>
                              </a:solidFill>
                              <a:latin typeface="Cambria Math" panose="02040503050406030204" pitchFamily="18" charset="0"/>
                            </a:rPr>
                            <m:t>𝒚</m:t>
                          </m:r>
                        </m:e>
                        <m:sub>
                          <m:r>
                            <a:rPr lang="en-US" b="1" i="1" dirty="0" smtClean="0">
                              <a:solidFill>
                                <a:schemeClr val="bg1"/>
                              </a:solidFill>
                              <a:latin typeface="Cambria Math" panose="02040503050406030204" pitchFamily="18" charset="0"/>
                            </a:rPr>
                            <m:t>𝟐</m:t>
                          </m:r>
                        </m:sub>
                        <m:sup>
                          <m:r>
                            <a:rPr lang="en-US" b="1" i="1" dirty="0" smtClean="0">
                              <a:solidFill>
                                <a:schemeClr val="bg1"/>
                              </a:solidFill>
                              <a:latin typeface="Cambria Math" panose="02040503050406030204" pitchFamily="18" charset="0"/>
                            </a:rPr>
                            <m:t>∗</m:t>
                          </m:r>
                        </m:sup>
                      </m:sSubSup>
                    </m:oMath>
                  </m:oMathPara>
                </a14:m>
                <a:endParaRPr lang="en-US" b="1" baseline="-25000" dirty="0">
                  <a:solidFill>
                    <a:schemeClr val="bg1"/>
                  </a:solidFill>
                </a:endParaRPr>
              </a:p>
            </p:txBody>
          </p:sp>
        </mc:Choice>
        <mc:Fallback xmlns="">
          <p:sp>
            <p:nvSpPr>
              <p:cNvPr id="87" name="TextBox 86">
                <a:extLst>
                  <a:ext uri="{FF2B5EF4-FFF2-40B4-BE49-F238E27FC236}">
                    <a16:creationId xmlns:a16="http://schemas.microsoft.com/office/drawing/2014/main" id="{A3712561-571B-AE4A-A640-50C0D25258DB}"/>
                  </a:ext>
                </a:extLst>
              </p:cNvPr>
              <p:cNvSpPr txBox="1">
                <a:spLocks noRot="1" noChangeAspect="1" noMove="1" noResize="1" noEditPoints="1" noAdjustHandles="1" noChangeArrowheads="1" noChangeShapeType="1" noTextEdit="1"/>
              </p:cNvSpPr>
              <p:nvPr/>
            </p:nvSpPr>
            <p:spPr>
              <a:xfrm>
                <a:off x="3023215" y="3994265"/>
                <a:ext cx="362600" cy="366703"/>
              </a:xfrm>
              <a:prstGeom prst="rect">
                <a:avLst/>
              </a:prstGeom>
              <a:blipFill>
                <a:blip r:embed="rId15"/>
                <a:stretch>
                  <a:fillRect r="-3333" b="-103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DF8422F8-B1E8-3B44-8B1C-57FBA64AC22C}"/>
                  </a:ext>
                </a:extLst>
              </p:cNvPr>
              <p:cNvSpPr txBox="1"/>
              <p:nvPr/>
            </p:nvSpPr>
            <p:spPr>
              <a:xfrm>
                <a:off x="3009361" y="4930437"/>
                <a:ext cx="362600" cy="3667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b="1" i="1" dirty="0" smtClean="0">
                              <a:solidFill>
                                <a:schemeClr val="bg1"/>
                              </a:solidFill>
                              <a:latin typeface="Cambria Math" panose="02040503050406030204" pitchFamily="18" charset="0"/>
                            </a:rPr>
                          </m:ctrlPr>
                        </m:sSubSupPr>
                        <m:e>
                          <m:r>
                            <a:rPr lang="en-US" b="1" i="1" dirty="0" smtClean="0">
                              <a:solidFill>
                                <a:schemeClr val="bg1"/>
                              </a:solidFill>
                              <a:latin typeface="Cambria Math" panose="02040503050406030204" pitchFamily="18" charset="0"/>
                            </a:rPr>
                            <m:t>𝒚</m:t>
                          </m:r>
                        </m:e>
                        <m:sub>
                          <m:r>
                            <a:rPr lang="en-US" b="1" i="1" dirty="0" smtClean="0">
                              <a:solidFill>
                                <a:schemeClr val="bg1"/>
                              </a:solidFill>
                              <a:latin typeface="Cambria Math" panose="02040503050406030204" pitchFamily="18" charset="0"/>
                            </a:rPr>
                            <m:t>𝟑</m:t>
                          </m:r>
                        </m:sub>
                        <m:sup>
                          <m:r>
                            <a:rPr lang="en-US" b="1" i="1" dirty="0" smtClean="0">
                              <a:solidFill>
                                <a:schemeClr val="bg1"/>
                              </a:solidFill>
                              <a:latin typeface="Cambria Math" panose="02040503050406030204" pitchFamily="18" charset="0"/>
                            </a:rPr>
                            <m:t>∗</m:t>
                          </m:r>
                        </m:sup>
                      </m:sSubSup>
                    </m:oMath>
                  </m:oMathPara>
                </a14:m>
                <a:endParaRPr lang="en-US" b="1" baseline="-25000" dirty="0">
                  <a:solidFill>
                    <a:schemeClr val="bg1"/>
                  </a:solidFill>
                </a:endParaRPr>
              </a:p>
            </p:txBody>
          </p:sp>
        </mc:Choice>
        <mc:Fallback xmlns="">
          <p:sp>
            <p:nvSpPr>
              <p:cNvPr id="88" name="TextBox 87">
                <a:extLst>
                  <a:ext uri="{FF2B5EF4-FFF2-40B4-BE49-F238E27FC236}">
                    <a16:creationId xmlns:a16="http://schemas.microsoft.com/office/drawing/2014/main" id="{DF8422F8-B1E8-3B44-8B1C-57FBA64AC22C}"/>
                  </a:ext>
                </a:extLst>
              </p:cNvPr>
              <p:cNvSpPr txBox="1">
                <a:spLocks noRot="1" noChangeAspect="1" noMove="1" noResize="1" noEditPoints="1" noAdjustHandles="1" noChangeArrowheads="1" noChangeShapeType="1" noTextEdit="1"/>
              </p:cNvSpPr>
              <p:nvPr/>
            </p:nvSpPr>
            <p:spPr>
              <a:xfrm>
                <a:off x="3009361" y="4930437"/>
                <a:ext cx="362600" cy="366703"/>
              </a:xfrm>
              <a:prstGeom prst="rect">
                <a:avLst/>
              </a:prstGeom>
              <a:blipFill>
                <a:blip r:embed="rId16"/>
                <a:stretch>
                  <a:fillRect r="-3333" b="-6667"/>
                </a:stretch>
              </a:blipFill>
            </p:spPr>
            <p:txBody>
              <a:bodyPr/>
              <a:lstStyle/>
              <a:p>
                <a:r>
                  <a:rPr lang="en-US">
                    <a:noFill/>
                  </a:rPr>
                  <a:t> </a:t>
                </a:r>
              </a:p>
            </p:txBody>
          </p:sp>
        </mc:Fallback>
      </mc:AlternateContent>
      <p:cxnSp>
        <p:nvCxnSpPr>
          <p:cNvPr id="89" name="Straight Arrow Connector 88">
            <a:extLst>
              <a:ext uri="{FF2B5EF4-FFF2-40B4-BE49-F238E27FC236}">
                <a16:creationId xmlns:a16="http://schemas.microsoft.com/office/drawing/2014/main" id="{DA0CA8E1-53EA-BD4C-A7C1-917EA7C50AED}"/>
              </a:ext>
            </a:extLst>
          </p:cNvPr>
          <p:cNvCxnSpPr>
            <a:cxnSpLocks/>
            <a:stCxn id="78" idx="3"/>
          </p:cNvCxnSpPr>
          <p:nvPr/>
        </p:nvCxnSpPr>
        <p:spPr>
          <a:xfrm flipV="1">
            <a:off x="1871910" y="4977825"/>
            <a:ext cx="108259" cy="211987"/>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0BE61482-65C9-2F4D-8670-E78329BB5FD8}"/>
              </a:ext>
            </a:extLst>
          </p:cNvPr>
          <p:cNvCxnSpPr>
            <a:cxnSpLocks/>
            <a:stCxn id="78" idx="3"/>
          </p:cNvCxnSpPr>
          <p:nvPr/>
        </p:nvCxnSpPr>
        <p:spPr>
          <a:xfrm flipV="1">
            <a:off x="1871910" y="5135821"/>
            <a:ext cx="327951" cy="53991"/>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pic>
        <p:nvPicPr>
          <p:cNvPr id="96" name="Graphic 95" descr="Cat">
            <a:extLst>
              <a:ext uri="{FF2B5EF4-FFF2-40B4-BE49-F238E27FC236}">
                <a16:creationId xmlns:a16="http://schemas.microsoft.com/office/drawing/2014/main" id="{3F90CE48-9B04-0F41-8193-1FFFA40BF405}"/>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3927510" y="3716089"/>
            <a:ext cx="914400" cy="914400"/>
          </a:xfrm>
          <a:prstGeom prst="rect">
            <a:avLst/>
          </a:prstGeom>
        </p:spPr>
      </p:pic>
      <p:pic>
        <p:nvPicPr>
          <p:cNvPr id="98" name="Graphic 97" descr="Dog">
            <a:extLst>
              <a:ext uri="{FF2B5EF4-FFF2-40B4-BE49-F238E27FC236}">
                <a16:creationId xmlns:a16="http://schemas.microsoft.com/office/drawing/2014/main" id="{A155A0C2-EB20-B342-B6EE-2CBF82B36BB1}"/>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4014403" y="2840474"/>
            <a:ext cx="914400" cy="914400"/>
          </a:xfrm>
          <a:prstGeom prst="rect">
            <a:avLst/>
          </a:prstGeom>
        </p:spPr>
      </p:pic>
      <p:sp>
        <p:nvSpPr>
          <p:cNvPr id="99" name="Rectangle 98">
            <a:extLst>
              <a:ext uri="{FF2B5EF4-FFF2-40B4-BE49-F238E27FC236}">
                <a16:creationId xmlns:a16="http://schemas.microsoft.com/office/drawing/2014/main" id="{F41FDC2B-A60E-D543-A2F6-AE5A4685CD67}"/>
              </a:ext>
            </a:extLst>
          </p:cNvPr>
          <p:cNvSpPr/>
          <p:nvPr/>
        </p:nvSpPr>
        <p:spPr>
          <a:xfrm>
            <a:off x="3300409" y="5691885"/>
            <a:ext cx="2214547" cy="830997"/>
          </a:xfrm>
          <a:prstGeom prst="rect">
            <a:avLst/>
          </a:prstGeom>
        </p:spPr>
        <p:txBody>
          <a:bodyPr wrap="square">
            <a:spAutoFit/>
          </a:bodyPr>
          <a:lstStyle/>
          <a:p>
            <a:pPr algn="ctr"/>
            <a:r>
              <a:rPr lang="en-US" sz="1200" dirty="0"/>
              <a:t>By http://</a:t>
            </a:r>
            <a:r>
              <a:rPr lang="en-US" sz="1200" dirty="0" err="1"/>
              <a:t>www.birdphotos.com</a:t>
            </a:r>
            <a:r>
              <a:rPr lang="en-US" sz="1200" dirty="0"/>
              <a:t> - Own work, CC BY 3.0, https://</a:t>
            </a:r>
            <a:r>
              <a:rPr lang="en-US" sz="1200" dirty="0" err="1"/>
              <a:t>commons.wikimedia.org</a:t>
            </a:r>
            <a:r>
              <a:rPr lang="en-US" sz="1200" dirty="0"/>
              <a:t>/w/</a:t>
            </a:r>
            <a:r>
              <a:rPr lang="en-US" sz="1200" dirty="0" err="1"/>
              <a:t>index.php?curid</a:t>
            </a:r>
            <a:r>
              <a:rPr lang="en-US" sz="1200" dirty="0"/>
              <a:t>=4409510</a:t>
            </a:r>
          </a:p>
        </p:txBody>
      </p:sp>
      <p:pic>
        <p:nvPicPr>
          <p:cNvPr id="1026" name="Picture 2" descr="Striped skunks">
            <a:extLst>
              <a:ext uri="{FF2B5EF4-FFF2-40B4-BE49-F238E27FC236}">
                <a16:creationId xmlns:a16="http://schemas.microsoft.com/office/drawing/2014/main" id="{543E3865-DF35-A048-A004-36482A320C2B}"/>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609433" y="4708177"/>
            <a:ext cx="1503677" cy="909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436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C324F-118F-364B-862C-F25F4C50AB07}"/>
              </a:ext>
            </a:extLst>
          </p:cNvPr>
          <p:cNvSpPr>
            <a:spLocks noGrp="1"/>
          </p:cNvSpPr>
          <p:nvPr>
            <p:ph type="title"/>
          </p:nvPr>
        </p:nvSpPr>
        <p:spPr/>
        <p:txBody>
          <a:bodyPr/>
          <a:lstStyle/>
          <a:p>
            <a:r>
              <a:rPr lang="en-US" dirty="0"/>
              <a:t>Practice Exam, question 23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192F983-55E9-F542-A936-4D765CC83580}"/>
                  </a:ext>
                </a:extLst>
              </p:cNvPr>
              <p:cNvSpPr>
                <a:spLocks noGrp="1"/>
              </p:cNvSpPr>
              <p:nvPr>
                <p:ph sz="half" idx="1"/>
              </p:nvPr>
            </p:nvSpPr>
            <p:spPr>
              <a:xfrm>
                <a:off x="5918414" y="1825625"/>
                <a:ext cx="5587781" cy="4351338"/>
              </a:xfrm>
            </p:spPr>
            <p:txBody>
              <a:bodyPr>
                <a:normAutofit/>
              </a:bodyPr>
              <a:lstStyle/>
              <a:p>
                <a:pPr marL="0" indent="0">
                  <a:buNone/>
                </a:pPr>
                <a:r>
                  <a:rPr lang="en-US" dirty="0"/>
                  <a:t>(b) Let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𝑤</m:t>
                        </m:r>
                      </m:e>
                      <m:sub>
                        <m:r>
                          <a:rPr lang="en-US" b="0" i="1" dirty="0" smtClean="0">
                            <a:latin typeface="Cambria Math" panose="02040503050406030204" pitchFamily="18" charset="0"/>
                          </a:rPr>
                          <m:t>𝑖𝑗</m:t>
                        </m:r>
                      </m:sub>
                    </m:sSub>
                  </m:oMath>
                </a14:m>
                <a:r>
                  <a:rPr lang="en-US" dirty="0"/>
                  <a:t> be the weight connecting the </a:t>
                </a:r>
                <a:r>
                  <a:rPr lang="en-US" dirty="0" err="1"/>
                  <a:t>ith</a:t>
                </a:r>
                <a:r>
                  <a:rPr lang="en-US" dirty="0"/>
                  <a:t> output node to the </a:t>
                </a:r>
                <a:r>
                  <a:rPr lang="en-US" dirty="0" err="1"/>
                  <a:t>jth</a:t>
                </a:r>
                <a:r>
                  <a:rPr lang="en-US" dirty="0"/>
                  <a:t> hidden node.  What is </a:t>
                </a:r>
                <a14:m>
                  <m:oMath xmlns:m="http://schemas.openxmlformats.org/officeDocument/2006/math">
                    <m:f>
                      <m:fPr>
                        <m:ctrlPr>
                          <a:rPr lang="en-US" b="0" i="1" smtClean="0">
                            <a:latin typeface="Cambria Math" panose="02040503050406030204" pitchFamily="18" charset="0"/>
                          </a:rPr>
                        </m:ctrlPr>
                      </m:fPr>
                      <m:num>
                        <m:r>
                          <a:rPr lang="en-US" i="1">
                            <a:latin typeface="Cambria Math" panose="02040503050406030204" pitchFamily="18" charset="0"/>
                          </a:rPr>
                          <m:t>𝑑</m:t>
                        </m:r>
                        <m:sSubSup>
                          <m:sSubSupPr>
                            <m:ctrlPr>
                              <a:rPr lang="en-US" i="1" dirty="0">
                                <a:latin typeface="Cambria Math" panose="02040503050406030204" pitchFamily="18" charset="0"/>
                              </a:rPr>
                            </m:ctrlPr>
                          </m:sSubSupPr>
                          <m:e>
                            <m:r>
                              <a:rPr lang="en-US" i="1" dirty="0">
                                <a:latin typeface="Cambria Math" panose="02040503050406030204" pitchFamily="18" charset="0"/>
                              </a:rPr>
                              <m:t>𝑦</m:t>
                            </m:r>
                          </m:e>
                          <m:sub>
                            <m:r>
                              <a:rPr lang="en-US" b="0" i="1" dirty="0" smtClean="0">
                                <a:latin typeface="Cambria Math" panose="02040503050406030204" pitchFamily="18" charset="0"/>
                              </a:rPr>
                              <m:t>2</m:t>
                            </m:r>
                          </m:sub>
                          <m:sup>
                            <m:r>
                              <a:rPr lang="en-US" i="1" dirty="0">
                                <a:latin typeface="Cambria Math" panose="02040503050406030204" pitchFamily="18" charset="0"/>
                              </a:rPr>
                              <m:t>∗</m:t>
                            </m:r>
                          </m:sup>
                        </m:sSubSup>
                      </m:num>
                      <m:den>
                        <m:r>
                          <a:rPr lang="en-US" b="0" i="1" smtClean="0">
                            <a:latin typeface="Cambria Math" panose="02040503050406030204" pitchFamily="18" charset="0"/>
                          </a:rPr>
                          <m:t>𝑑</m:t>
                        </m:r>
                        <m:sSub>
                          <m:sSubPr>
                            <m:ctrlPr>
                              <a:rPr lang="en-US" i="1" dirty="0">
                                <a:latin typeface="Cambria Math" panose="02040503050406030204" pitchFamily="18" charset="0"/>
                              </a:rPr>
                            </m:ctrlPr>
                          </m:sSubPr>
                          <m:e>
                            <m:r>
                              <a:rPr lang="en-US" i="1" dirty="0">
                                <a:latin typeface="Cambria Math" panose="02040503050406030204" pitchFamily="18" charset="0"/>
                              </a:rPr>
                              <m:t>𝑤</m:t>
                            </m:r>
                          </m:e>
                          <m:sub>
                            <m:r>
                              <a:rPr lang="en-US" b="0" i="1" dirty="0" smtClean="0">
                                <a:latin typeface="Cambria Math" panose="02040503050406030204" pitchFamily="18" charset="0"/>
                              </a:rPr>
                              <m:t>21</m:t>
                            </m:r>
                          </m:sub>
                        </m:sSub>
                      </m:den>
                    </m:f>
                  </m:oMath>
                </a14:m>
                <a:r>
                  <a:rPr lang="en-US" dirty="0"/>
                  <a:t> ?  Write your answer in terms of </a:t>
                </a:r>
                <a14:m>
                  <m:oMath xmlns:m="http://schemas.openxmlformats.org/officeDocument/2006/math">
                    <m:sSubSup>
                      <m:sSubSupPr>
                        <m:ctrlPr>
                          <a:rPr lang="en-US" i="1" dirty="0">
                            <a:latin typeface="Cambria Math" panose="02040503050406030204" pitchFamily="18" charset="0"/>
                          </a:rPr>
                        </m:ctrlPr>
                      </m:sSubSupPr>
                      <m:e>
                        <m:r>
                          <a:rPr lang="en-US" i="1" dirty="0">
                            <a:latin typeface="Cambria Math" panose="02040503050406030204" pitchFamily="18" charset="0"/>
                          </a:rPr>
                          <m:t>𝑦</m:t>
                        </m:r>
                      </m:e>
                      <m:sub>
                        <m:r>
                          <a:rPr lang="en-US" b="0" i="1" dirty="0" smtClean="0">
                            <a:latin typeface="Cambria Math" panose="02040503050406030204" pitchFamily="18" charset="0"/>
                          </a:rPr>
                          <m:t>𝑖</m:t>
                        </m:r>
                      </m:sub>
                      <m:sup>
                        <m:r>
                          <a:rPr lang="en-US" i="1" dirty="0">
                            <a:latin typeface="Cambria Math" panose="02040503050406030204" pitchFamily="18" charset="0"/>
                          </a:rPr>
                          <m:t>∗</m:t>
                        </m:r>
                      </m:sup>
                    </m:sSubSup>
                  </m:oMath>
                </a14:m>
                <a:r>
                  <a:rPr lang="en-US" dirty="0"/>
                  <a:t>,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𝑤</m:t>
                        </m:r>
                      </m:e>
                      <m:sub>
                        <m:r>
                          <a:rPr lang="en-US" i="1" dirty="0">
                            <a:latin typeface="Cambria Math" panose="02040503050406030204" pitchFamily="18" charset="0"/>
                          </a:rPr>
                          <m:t>𝑖𝑗</m:t>
                        </m:r>
                      </m:sub>
                    </m:sSub>
                  </m:oMath>
                </a14:m>
                <a:r>
                  <a:rPr lang="en-US" dirty="0"/>
                  <a:t>, and/or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h</m:t>
                        </m:r>
                      </m:e>
                      <m:sub>
                        <m:r>
                          <a:rPr lang="en-US" b="0" i="1" dirty="0" smtClean="0">
                            <a:latin typeface="Cambria Math" panose="02040503050406030204" pitchFamily="18" charset="0"/>
                          </a:rPr>
                          <m:t>𝑗</m:t>
                        </m:r>
                      </m:sub>
                    </m:sSub>
                  </m:oMath>
                </a14:m>
                <a:r>
                  <a:rPr lang="en-US" baseline="-25000" dirty="0"/>
                  <a:t> </a:t>
                </a:r>
                <a:r>
                  <a:rPr lang="en-US" dirty="0"/>
                  <a:t>for appropriate values of </a:t>
                </a:r>
                <a:r>
                  <a:rPr lang="en-US" dirty="0" err="1"/>
                  <a:t>i</a:t>
                </a:r>
                <a:r>
                  <a:rPr lang="en-US" dirty="0"/>
                  <a:t> and/or j.</a:t>
                </a:r>
              </a:p>
            </p:txBody>
          </p:sp>
        </mc:Choice>
        <mc:Fallback xmlns="">
          <p:sp>
            <p:nvSpPr>
              <p:cNvPr id="3" name="Content Placeholder 2">
                <a:extLst>
                  <a:ext uri="{FF2B5EF4-FFF2-40B4-BE49-F238E27FC236}">
                    <a16:creationId xmlns:a16="http://schemas.microsoft.com/office/drawing/2014/main" id="{B192F983-55E9-F542-A936-4D765CC83580}"/>
                  </a:ext>
                </a:extLst>
              </p:cNvPr>
              <p:cNvSpPr>
                <a:spLocks noGrp="1" noRot="1" noChangeAspect="1" noMove="1" noResize="1" noEditPoints="1" noAdjustHandles="1" noChangeArrowheads="1" noChangeShapeType="1" noTextEdit="1"/>
              </p:cNvSpPr>
              <p:nvPr>
                <p:ph sz="half" idx="1"/>
              </p:nvPr>
            </p:nvSpPr>
            <p:spPr>
              <a:xfrm>
                <a:off x="5918414" y="1825625"/>
                <a:ext cx="5587781" cy="4351338"/>
              </a:xfrm>
              <a:blipFill>
                <a:blip r:embed="rId2"/>
                <a:stretch>
                  <a:fillRect l="-2041" t="-2339" r="-2494"/>
                </a:stretch>
              </a:blipFill>
            </p:spPr>
            <p:txBody>
              <a:bodyPr/>
              <a:lstStyle/>
              <a:p>
                <a:r>
                  <a:rPr lang="en-US">
                    <a:noFill/>
                  </a:rPr>
                  <a:t> </a:t>
                </a:r>
              </a:p>
            </p:txBody>
          </p:sp>
        </mc:Fallback>
      </mc:AlternateContent>
      <p:sp>
        <p:nvSpPr>
          <p:cNvPr id="7" name="Oval 6">
            <a:extLst>
              <a:ext uri="{FF2B5EF4-FFF2-40B4-BE49-F238E27FC236}">
                <a16:creationId xmlns:a16="http://schemas.microsoft.com/office/drawing/2014/main" id="{1D32DB22-D8B6-C64D-AA4E-03F13FC24EA4}"/>
              </a:ext>
            </a:extLst>
          </p:cNvPr>
          <p:cNvSpPr/>
          <p:nvPr/>
        </p:nvSpPr>
        <p:spPr bwMode="auto">
          <a:xfrm>
            <a:off x="1396988" y="3322322"/>
            <a:ext cx="457200" cy="455612"/>
          </a:xfrm>
          <a:prstGeom prst="ellips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cs typeface="Arial"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255F659-E9F2-314C-AAE3-5F6905DD1D4B}"/>
                  </a:ext>
                </a:extLst>
              </p:cNvPr>
              <p:cNvSpPr txBox="1"/>
              <p:nvPr/>
            </p:nvSpPr>
            <p:spPr>
              <a:xfrm>
                <a:off x="295850" y="2953196"/>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1</m:t>
                          </m:r>
                        </m:sub>
                      </m:sSub>
                    </m:oMath>
                  </m:oMathPara>
                </a14:m>
                <a:endParaRPr lang="en-US" baseline="-25000" dirty="0"/>
              </a:p>
            </p:txBody>
          </p:sp>
        </mc:Choice>
        <mc:Fallback xmlns="">
          <p:sp>
            <p:nvSpPr>
              <p:cNvPr id="9" name="TextBox 8">
                <a:extLst>
                  <a:ext uri="{FF2B5EF4-FFF2-40B4-BE49-F238E27FC236}">
                    <a16:creationId xmlns:a16="http://schemas.microsoft.com/office/drawing/2014/main" id="{D255F659-E9F2-314C-AAE3-5F6905DD1D4B}"/>
                  </a:ext>
                </a:extLst>
              </p:cNvPr>
              <p:cNvSpPr txBox="1">
                <a:spLocks noRot="1" noChangeAspect="1" noMove="1" noResize="1" noEditPoints="1" noAdjustHandles="1" noChangeArrowheads="1" noChangeShapeType="1" noTextEdit="1"/>
              </p:cNvSpPr>
              <p:nvPr/>
            </p:nvSpPr>
            <p:spPr>
              <a:xfrm>
                <a:off x="295850" y="2953196"/>
                <a:ext cx="362600" cy="369332"/>
              </a:xfrm>
              <a:prstGeom prst="rect">
                <a:avLst/>
              </a:prstGeom>
              <a:blipFill>
                <a:blip r:embed="rId3"/>
                <a:stretch>
                  <a:fillRect/>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815059E2-F4EB-7B4A-8B96-8D300AB4BC4D}"/>
              </a:ext>
            </a:extLst>
          </p:cNvPr>
          <p:cNvSpPr txBox="1"/>
          <p:nvPr/>
        </p:nvSpPr>
        <p:spPr>
          <a:xfrm>
            <a:off x="295850" y="4995251"/>
            <a:ext cx="378630" cy="369332"/>
          </a:xfrm>
          <a:prstGeom prst="rect">
            <a:avLst/>
          </a:prstGeom>
          <a:noFill/>
        </p:spPr>
        <p:txBody>
          <a:bodyPr wrap="square" rtlCol="0">
            <a:spAutoFit/>
          </a:bodyPr>
          <a:lstStyle/>
          <a:p>
            <a:r>
              <a:rPr lang="en-US" dirty="0"/>
              <a:t>1</a:t>
            </a:r>
            <a:endParaRPr lang="en-US" baseline="-25000" dirty="0"/>
          </a:p>
        </p:txBody>
      </p:sp>
      <p:sp>
        <p:nvSpPr>
          <p:cNvPr id="13" name="TextBox 12">
            <a:extLst>
              <a:ext uri="{FF2B5EF4-FFF2-40B4-BE49-F238E27FC236}">
                <a16:creationId xmlns:a16="http://schemas.microsoft.com/office/drawing/2014/main" id="{0FCBB328-C724-6743-98EE-33535D43BE34}"/>
              </a:ext>
            </a:extLst>
          </p:cNvPr>
          <p:cNvSpPr txBox="1"/>
          <p:nvPr/>
        </p:nvSpPr>
        <p:spPr>
          <a:xfrm>
            <a:off x="67250" y="2162500"/>
            <a:ext cx="696024" cy="369332"/>
          </a:xfrm>
          <a:prstGeom prst="rect">
            <a:avLst/>
          </a:prstGeom>
          <a:noFill/>
        </p:spPr>
        <p:txBody>
          <a:bodyPr wrap="none" rtlCol="0">
            <a:spAutoFit/>
          </a:bodyPr>
          <a:lstStyle/>
          <a:p>
            <a:r>
              <a:rPr lang="en-US" b="1" dirty="0"/>
              <a:t>Input</a:t>
            </a:r>
          </a:p>
        </p:txBody>
      </p:sp>
      <p:sp>
        <p:nvSpPr>
          <p:cNvPr id="14" name="TextBox 13">
            <a:extLst>
              <a:ext uri="{FF2B5EF4-FFF2-40B4-BE49-F238E27FC236}">
                <a16:creationId xmlns:a16="http://schemas.microsoft.com/office/drawing/2014/main" id="{5E144818-258A-0546-8981-6D13DBDC7223}"/>
              </a:ext>
            </a:extLst>
          </p:cNvPr>
          <p:cNvSpPr txBox="1"/>
          <p:nvPr/>
        </p:nvSpPr>
        <p:spPr>
          <a:xfrm>
            <a:off x="1935504" y="2565755"/>
            <a:ext cx="959815" cy="369332"/>
          </a:xfrm>
          <a:prstGeom prst="rect">
            <a:avLst/>
          </a:prstGeom>
          <a:noFill/>
        </p:spPr>
        <p:txBody>
          <a:bodyPr wrap="square" rtlCol="0">
            <a:spAutoFit/>
          </a:bodyPr>
          <a:lstStyle/>
          <a:p>
            <a:r>
              <a:rPr lang="en-US" b="1" dirty="0"/>
              <a:t>Weights</a:t>
            </a:r>
          </a:p>
        </p:txBody>
      </p:sp>
      <p:sp>
        <p:nvSpPr>
          <p:cNvPr id="18" name="Oval 17">
            <a:extLst>
              <a:ext uri="{FF2B5EF4-FFF2-40B4-BE49-F238E27FC236}">
                <a16:creationId xmlns:a16="http://schemas.microsoft.com/office/drawing/2014/main" id="{CE3D7099-7BA1-2442-B188-4472E95C7412}"/>
              </a:ext>
            </a:extLst>
          </p:cNvPr>
          <p:cNvSpPr/>
          <p:nvPr/>
        </p:nvSpPr>
        <p:spPr bwMode="auto">
          <a:xfrm>
            <a:off x="1426677" y="4147663"/>
            <a:ext cx="457200" cy="455612"/>
          </a:xfrm>
          <a:prstGeom prst="ellips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cs typeface="Arial" charset="0"/>
            </a:endParaRPr>
          </a:p>
        </p:txBody>
      </p:sp>
      <p:cxnSp>
        <p:nvCxnSpPr>
          <p:cNvPr id="20" name="Straight Arrow Connector 19">
            <a:extLst>
              <a:ext uri="{FF2B5EF4-FFF2-40B4-BE49-F238E27FC236}">
                <a16:creationId xmlns:a16="http://schemas.microsoft.com/office/drawing/2014/main" id="{890F4822-E188-3F4C-96A2-9E8223B79FCA}"/>
              </a:ext>
            </a:extLst>
          </p:cNvPr>
          <p:cNvCxnSpPr>
            <a:stCxn id="9" idx="3"/>
            <a:endCxn id="7" idx="2"/>
          </p:cNvCxnSpPr>
          <p:nvPr/>
        </p:nvCxnSpPr>
        <p:spPr>
          <a:xfrm>
            <a:off x="658450" y="3137862"/>
            <a:ext cx="738538" cy="412266"/>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783BCB2-C758-3F4C-8AE2-80C69CFF7734}"/>
              </a:ext>
            </a:extLst>
          </p:cNvPr>
          <p:cNvCxnSpPr>
            <a:cxnSpLocks/>
            <a:stCxn id="47" idx="3"/>
            <a:endCxn id="7" idx="2"/>
          </p:cNvCxnSpPr>
          <p:nvPr/>
        </p:nvCxnSpPr>
        <p:spPr>
          <a:xfrm flipV="1">
            <a:off x="656472" y="3550128"/>
            <a:ext cx="740516" cy="238901"/>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C7EB5EB-0749-434F-AED1-F6A667FA4B7F}"/>
              </a:ext>
            </a:extLst>
          </p:cNvPr>
          <p:cNvCxnSpPr>
            <a:cxnSpLocks/>
            <a:stCxn id="48" idx="3"/>
            <a:endCxn id="7" idx="2"/>
          </p:cNvCxnSpPr>
          <p:nvPr/>
        </p:nvCxnSpPr>
        <p:spPr>
          <a:xfrm flipV="1">
            <a:off x="654494" y="3550128"/>
            <a:ext cx="742494" cy="830692"/>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5660205-0654-EE45-9E32-8E422A31793D}"/>
              </a:ext>
            </a:extLst>
          </p:cNvPr>
          <p:cNvCxnSpPr>
            <a:cxnSpLocks/>
            <a:stCxn id="11" idx="3"/>
            <a:endCxn id="7" idx="2"/>
          </p:cNvCxnSpPr>
          <p:nvPr/>
        </p:nvCxnSpPr>
        <p:spPr>
          <a:xfrm flipV="1">
            <a:off x="674480" y="3550128"/>
            <a:ext cx="722508" cy="1629789"/>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73E00FB-AA6F-D34C-B6BE-112D38E3702F}"/>
              </a:ext>
            </a:extLst>
          </p:cNvPr>
          <p:cNvCxnSpPr>
            <a:cxnSpLocks/>
            <a:stCxn id="9" idx="3"/>
            <a:endCxn id="18" idx="2"/>
          </p:cNvCxnSpPr>
          <p:nvPr/>
        </p:nvCxnSpPr>
        <p:spPr>
          <a:xfrm>
            <a:off x="658450" y="3137862"/>
            <a:ext cx="768227" cy="1237607"/>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B752D53B-FF78-C14A-9C47-53AEAA3CFD68}"/>
              </a:ext>
            </a:extLst>
          </p:cNvPr>
          <p:cNvCxnSpPr>
            <a:cxnSpLocks/>
            <a:stCxn id="47" idx="3"/>
            <a:endCxn id="18" idx="2"/>
          </p:cNvCxnSpPr>
          <p:nvPr/>
        </p:nvCxnSpPr>
        <p:spPr>
          <a:xfrm>
            <a:off x="656472" y="3789029"/>
            <a:ext cx="770205" cy="586440"/>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2ABD61B-CB3D-8742-B593-DD77EA1B3DFF}"/>
              </a:ext>
            </a:extLst>
          </p:cNvPr>
          <p:cNvCxnSpPr>
            <a:cxnSpLocks/>
            <a:stCxn id="48" idx="3"/>
            <a:endCxn id="18" idx="2"/>
          </p:cNvCxnSpPr>
          <p:nvPr/>
        </p:nvCxnSpPr>
        <p:spPr>
          <a:xfrm flipV="1">
            <a:off x="654494" y="4375469"/>
            <a:ext cx="772183" cy="5351"/>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AFD42AF-124F-6E41-850C-988AAC14639D}"/>
              </a:ext>
            </a:extLst>
          </p:cNvPr>
          <p:cNvCxnSpPr>
            <a:cxnSpLocks/>
            <a:stCxn id="11" idx="3"/>
            <a:endCxn id="18" idx="2"/>
          </p:cNvCxnSpPr>
          <p:nvPr/>
        </p:nvCxnSpPr>
        <p:spPr>
          <a:xfrm flipV="1">
            <a:off x="674480" y="4375469"/>
            <a:ext cx="752197" cy="804448"/>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8" name="Triangle 37">
            <a:extLst>
              <a:ext uri="{FF2B5EF4-FFF2-40B4-BE49-F238E27FC236}">
                <a16:creationId xmlns:a16="http://schemas.microsoft.com/office/drawing/2014/main" id="{2F655FBF-7EB1-0548-B0A6-E50E88CFEF43}"/>
              </a:ext>
            </a:extLst>
          </p:cNvPr>
          <p:cNvSpPr/>
          <p:nvPr/>
        </p:nvSpPr>
        <p:spPr>
          <a:xfrm rot="5400000">
            <a:off x="3024355" y="2998508"/>
            <a:ext cx="552332" cy="48244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9" name="Straight Arrow Connector 38">
            <a:extLst>
              <a:ext uri="{FF2B5EF4-FFF2-40B4-BE49-F238E27FC236}">
                <a16:creationId xmlns:a16="http://schemas.microsoft.com/office/drawing/2014/main" id="{468CC7B2-7207-B647-A446-644E5F98B2A8}"/>
              </a:ext>
            </a:extLst>
          </p:cNvPr>
          <p:cNvCxnSpPr>
            <a:cxnSpLocks/>
            <a:stCxn id="7" idx="6"/>
            <a:endCxn id="38" idx="3"/>
          </p:cNvCxnSpPr>
          <p:nvPr/>
        </p:nvCxnSpPr>
        <p:spPr>
          <a:xfrm flipV="1">
            <a:off x="1854188" y="3239731"/>
            <a:ext cx="1205110" cy="310397"/>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F4980DA1-F73A-C249-9864-0B4455F28C8E}"/>
              </a:ext>
            </a:extLst>
          </p:cNvPr>
          <p:cNvCxnSpPr>
            <a:cxnSpLocks/>
            <a:stCxn id="18" idx="6"/>
            <a:endCxn id="38" idx="3"/>
          </p:cNvCxnSpPr>
          <p:nvPr/>
        </p:nvCxnSpPr>
        <p:spPr>
          <a:xfrm flipV="1">
            <a:off x="1883877" y="3239731"/>
            <a:ext cx="1175421" cy="1135738"/>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F16C5069-1CB5-9344-A5B4-DFBF1A055500}"/>
                  </a:ext>
                </a:extLst>
              </p:cNvPr>
              <p:cNvSpPr txBox="1"/>
              <p:nvPr/>
            </p:nvSpPr>
            <p:spPr>
              <a:xfrm>
                <a:off x="293872" y="3604363"/>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2</m:t>
                          </m:r>
                        </m:sub>
                      </m:sSub>
                    </m:oMath>
                  </m:oMathPara>
                </a14:m>
                <a:endParaRPr lang="en-US" baseline="-25000" dirty="0"/>
              </a:p>
            </p:txBody>
          </p:sp>
        </mc:Choice>
        <mc:Fallback xmlns="">
          <p:sp>
            <p:nvSpPr>
              <p:cNvPr id="47" name="TextBox 46">
                <a:extLst>
                  <a:ext uri="{FF2B5EF4-FFF2-40B4-BE49-F238E27FC236}">
                    <a16:creationId xmlns:a16="http://schemas.microsoft.com/office/drawing/2014/main" id="{F16C5069-1CB5-9344-A5B4-DFBF1A055500}"/>
                  </a:ext>
                </a:extLst>
              </p:cNvPr>
              <p:cNvSpPr txBox="1">
                <a:spLocks noRot="1" noChangeAspect="1" noMove="1" noResize="1" noEditPoints="1" noAdjustHandles="1" noChangeArrowheads="1" noChangeShapeType="1" noTextEdit="1"/>
              </p:cNvSpPr>
              <p:nvPr/>
            </p:nvSpPr>
            <p:spPr>
              <a:xfrm>
                <a:off x="293872" y="3604363"/>
                <a:ext cx="362600"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154931CF-FA76-CA40-8BB5-FCD8E9E5421C}"/>
                  </a:ext>
                </a:extLst>
              </p:cNvPr>
              <p:cNvSpPr txBox="1"/>
              <p:nvPr/>
            </p:nvSpPr>
            <p:spPr>
              <a:xfrm>
                <a:off x="291894" y="4196154"/>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3</m:t>
                          </m:r>
                        </m:sub>
                      </m:sSub>
                    </m:oMath>
                  </m:oMathPara>
                </a14:m>
                <a:endParaRPr lang="en-US" baseline="-25000" dirty="0"/>
              </a:p>
            </p:txBody>
          </p:sp>
        </mc:Choice>
        <mc:Fallback xmlns="">
          <p:sp>
            <p:nvSpPr>
              <p:cNvPr id="48" name="TextBox 47">
                <a:extLst>
                  <a:ext uri="{FF2B5EF4-FFF2-40B4-BE49-F238E27FC236}">
                    <a16:creationId xmlns:a16="http://schemas.microsoft.com/office/drawing/2014/main" id="{154931CF-FA76-CA40-8BB5-FCD8E9E5421C}"/>
                  </a:ext>
                </a:extLst>
              </p:cNvPr>
              <p:cNvSpPr txBox="1">
                <a:spLocks noRot="1" noChangeAspect="1" noMove="1" noResize="1" noEditPoints="1" noAdjustHandles="1" noChangeArrowheads="1" noChangeShapeType="1" noTextEdit="1"/>
              </p:cNvSpPr>
              <p:nvPr/>
            </p:nvSpPr>
            <p:spPr>
              <a:xfrm>
                <a:off x="291894" y="4196154"/>
                <a:ext cx="362600"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3CE62384-C1FE-5B40-BC4A-C91613586A2D}"/>
                  </a:ext>
                </a:extLst>
              </p:cNvPr>
              <p:cNvSpPr txBox="1"/>
              <p:nvPr/>
            </p:nvSpPr>
            <p:spPr>
              <a:xfrm>
                <a:off x="2253300" y="3081847"/>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11</m:t>
                          </m:r>
                        </m:sub>
                      </m:sSub>
                    </m:oMath>
                  </m:oMathPara>
                </a14:m>
                <a:endParaRPr lang="en-US" baseline="-25000" dirty="0"/>
              </a:p>
            </p:txBody>
          </p:sp>
        </mc:Choice>
        <mc:Fallback xmlns="">
          <p:sp>
            <p:nvSpPr>
              <p:cNvPr id="49" name="TextBox 48">
                <a:extLst>
                  <a:ext uri="{FF2B5EF4-FFF2-40B4-BE49-F238E27FC236}">
                    <a16:creationId xmlns:a16="http://schemas.microsoft.com/office/drawing/2014/main" id="{3CE62384-C1FE-5B40-BC4A-C91613586A2D}"/>
                  </a:ext>
                </a:extLst>
              </p:cNvPr>
              <p:cNvSpPr txBox="1">
                <a:spLocks noRot="1" noChangeAspect="1" noMove="1" noResize="1" noEditPoints="1" noAdjustHandles="1" noChangeArrowheads="1" noChangeShapeType="1" noTextEdit="1"/>
              </p:cNvSpPr>
              <p:nvPr/>
            </p:nvSpPr>
            <p:spPr>
              <a:xfrm>
                <a:off x="2253300" y="3081847"/>
                <a:ext cx="362600" cy="369332"/>
              </a:xfrm>
              <a:prstGeom prst="rect">
                <a:avLst/>
              </a:prstGeom>
              <a:blipFill>
                <a:blip r:embed="rId6"/>
                <a:stretch>
                  <a:fillRect r="-33333"/>
                </a:stretch>
              </a:blipFill>
            </p:spPr>
            <p:txBody>
              <a:bodyPr/>
              <a:lstStyle/>
              <a:p>
                <a:r>
                  <a:rPr lang="en-US">
                    <a:noFill/>
                  </a:rPr>
                  <a:t> </a:t>
                </a:r>
              </a:p>
            </p:txBody>
          </p:sp>
        </mc:Fallback>
      </mc:AlternateContent>
      <p:sp>
        <p:nvSpPr>
          <p:cNvPr id="61" name="Triangle 60">
            <a:extLst>
              <a:ext uri="{FF2B5EF4-FFF2-40B4-BE49-F238E27FC236}">
                <a16:creationId xmlns:a16="http://schemas.microsoft.com/office/drawing/2014/main" id="{E00EB5FE-7A04-2A42-874C-5E7DB1F35CFD}"/>
              </a:ext>
            </a:extLst>
          </p:cNvPr>
          <p:cNvSpPr/>
          <p:nvPr/>
        </p:nvSpPr>
        <p:spPr>
          <a:xfrm rot="5400000">
            <a:off x="3046127" y="3946551"/>
            <a:ext cx="552332" cy="48244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riangle 61">
            <a:extLst>
              <a:ext uri="{FF2B5EF4-FFF2-40B4-BE49-F238E27FC236}">
                <a16:creationId xmlns:a16="http://schemas.microsoft.com/office/drawing/2014/main" id="{B9EE8343-0BB5-1049-99BE-F0E5F0D76702}"/>
              </a:ext>
            </a:extLst>
          </p:cNvPr>
          <p:cNvSpPr/>
          <p:nvPr/>
        </p:nvSpPr>
        <p:spPr>
          <a:xfrm rot="5400000">
            <a:off x="3032272" y="4894598"/>
            <a:ext cx="552332" cy="48244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5" name="Straight Arrow Connector 64">
            <a:extLst>
              <a:ext uri="{FF2B5EF4-FFF2-40B4-BE49-F238E27FC236}">
                <a16:creationId xmlns:a16="http://schemas.microsoft.com/office/drawing/2014/main" id="{068B0D2B-F439-9D4E-8BD4-6CDF0F86034A}"/>
              </a:ext>
            </a:extLst>
          </p:cNvPr>
          <p:cNvCxnSpPr>
            <a:cxnSpLocks/>
            <a:stCxn id="7" idx="6"/>
            <a:endCxn id="61" idx="3"/>
          </p:cNvCxnSpPr>
          <p:nvPr/>
        </p:nvCxnSpPr>
        <p:spPr>
          <a:xfrm>
            <a:off x="1854188" y="3550128"/>
            <a:ext cx="1226882" cy="637646"/>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66CF1BE7-CB8A-E74C-B271-8E1096C2BF8A}"/>
              </a:ext>
            </a:extLst>
          </p:cNvPr>
          <p:cNvCxnSpPr>
            <a:cxnSpLocks/>
            <a:stCxn id="18" idx="6"/>
            <a:endCxn id="61" idx="3"/>
          </p:cNvCxnSpPr>
          <p:nvPr/>
        </p:nvCxnSpPr>
        <p:spPr>
          <a:xfrm flipV="1">
            <a:off x="1883877" y="4187774"/>
            <a:ext cx="1197193" cy="187695"/>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6D452034-A8CB-4D44-8CBA-548F1507A04C}"/>
              </a:ext>
            </a:extLst>
          </p:cNvPr>
          <p:cNvCxnSpPr>
            <a:cxnSpLocks/>
            <a:stCxn id="7" idx="6"/>
            <a:endCxn id="62" idx="3"/>
          </p:cNvCxnSpPr>
          <p:nvPr/>
        </p:nvCxnSpPr>
        <p:spPr>
          <a:xfrm>
            <a:off x="1854188" y="3550128"/>
            <a:ext cx="1213027" cy="1585693"/>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B7BC98E2-5D77-E44A-BDBF-3EC4D2B292E6}"/>
              </a:ext>
            </a:extLst>
          </p:cNvPr>
          <p:cNvCxnSpPr>
            <a:cxnSpLocks/>
            <a:stCxn id="18" idx="6"/>
            <a:endCxn id="62" idx="3"/>
          </p:cNvCxnSpPr>
          <p:nvPr/>
        </p:nvCxnSpPr>
        <p:spPr>
          <a:xfrm>
            <a:off x="1883877" y="4375469"/>
            <a:ext cx="1183338" cy="760352"/>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ED56C9C1-523C-B845-904A-AECE8B0B17B8}"/>
              </a:ext>
            </a:extLst>
          </p:cNvPr>
          <p:cNvSpPr txBox="1"/>
          <p:nvPr/>
        </p:nvSpPr>
        <p:spPr>
          <a:xfrm>
            <a:off x="1493280" y="5005146"/>
            <a:ext cx="378630" cy="369332"/>
          </a:xfrm>
          <a:prstGeom prst="rect">
            <a:avLst/>
          </a:prstGeom>
          <a:noFill/>
        </p:spPr>
        <p:txBody>
          <a:bodyPr wrap="square" rtlCol="0">
            <a:spAutoFit/>
          </a:bodyPr>
          <a:lstStyle/>
          <a:p>
            <a:r>
              <a:rPr lang="en-US" dirty="0"/>
              <a:t>1</a:t>
            </a:r>
            <a:endParaRPr lang="en-US" baseline="-25000" dirty="0"/>
          </a:p>
        </p:txBody>
      </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A13BDE7E-C3B9-DB4F-A716-A89F8AB5BD02}"/>
                  </a:ext>
                </a:extLst>
              </p:cNvPr>
              <p:cNvSpPr txBox="1"/>
              <p:nvPr/>
            </p:nvSpPr>
            <p:spPr>
              <a:xfrm>
                <a:off x="1445778" y="3331226"/>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h</m:t>
                          </m:r>
                        </m:e>
                        <m:sub>
                          <m:r>
                            <a:rPr lang="en-US" b="0" i="1" dirty="0" smtClean="0">
                              <a:latin typeface="Cambria Math" panose="02040503050406030204" pitchFamily="18" charset="0"/>
                            </a:rPr>
                            <m:t>1</m:t>
                          </m:r>
                        </m:sub>
                      </m:sSub>
                    </m:oMath>
                  </m:oMathPara>
                </a14:m>
                <a:endParaRPr lang="en-US" baseline="-25000" dirty="0"/>
              </a:p>
            </p:txBody>
          </p:sp>
        </mc:Choice>
        <mc:Fallback xmlns="">
          <p:sp>
            <p:nvSpPr>
              <p:cNvPr id="79" name="TextBox 78">
                <a:extLst>
                  <a:ext uri="{FF2B5EF4-FFF2-40B4-BE49-F238E27FC236}">
                    <a16:creationId xmlns:a16="http://schemas.microsoft.com/office/drawing/2014/main" id="{A13BDE7E-C3B9-DB4F-A716-A89F8AB5BD02}"/>
                  </a:ext>
                </a:extLst>
              </p:cNvPr>
              <p:cNvSpPr txBox="1">
                <a:spLocks noRot="1" noChangeAspect="1" noMove="1" noResize="1" noEditPoints="1" noAdjustHandles="1" noChangeArrowheads="1" noChangeShapeType="1" noTextEdit="1"/>
              </p:cNvSpPr>
              <p:nvPr/>
            </p:nvSpPr>
            <p:spPr>
              <a:xfrm>
                <a:off x="1445778" y="3331226"/>
                <a:ext cx="362600"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9DB02DF3-1244-E645-8CE8-61C394D12954}"/>
                  </a:ext>
                </a:extLst>
              </p:cNvPr>
              <p:cNvSpPr txBox="1"/>
              <p:nvPr/>
            </p:nvSpPr>
            <p:spPr>
              <a:xfrm>
                <a:off x="1455675" y="4196143"/>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h</m:t>
                          </m:r>
                        </m:e>
                        <m:sub>
                          <m:r>
                            <a:rPr lang="en-US" b="0" i="1" dirty="0" smtClean="0">
                              <a:latin typeface="Cambria Math" panose="02040503050406030204" pitchFamily="18" charset="0"/>
                            </a:rPr>
                            <m:t>2</m:t>
                          </m:r>
                        </m:sub>
                      </m:sSub>
                    </m:oMath>
                  </m:oMathPara>
                </a14:m>
                <a:endParaRPr lang="en-US" baseline="-25000" dirty="0"/>
              </a:p>
            </p:txBody>
          </p:sp>
        </mc:Choice>
        <mc:Fallback xmlns="">
          <p:sp>
            <p:nvSpPr>
              <p:cNvPr id="80" name="TextBox 79">
                <a:extLst>
                  <a:ext uri="{FF2B5EF4-FFF2-40B4-BE49-F238E27FC236}">
                    <a16:creationId xmlns:a16="http://schemas.microsoft.com/office/drawing/2014/main" id="{9DB02DF3-1244-E645-8CE8-61C394D12954}"/>
                  </a:ext>
                </a:extLst>
              </p:cNvPr>
              <p:cNvSpPr txBox="1">
                <a:spLocks noRot="1" noChangeAspect="1" noMove="1" noResize="1" noEditPoints="1" noAdjustHandles="1" noChangeArrowheads="1" noChangeShapeType="1" noTextEdit="1"/>
              </p:cNvSpPr>
              <p:nvPr/>
            </p:nvSpPr>
            <p:spPr>
              <a:xfrm>
                <a:off x="1455675" y="4196143"/>
                <a:ext cx="362600"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33707416-99BD-CD49-9E3A-547414E617EA}"/>
                  </a:ext>
                </a:extLst>
              </p:cNvPr>
              <p:cNvSpPr txBox="1"/>
              <p:nvPr/>
            </p:nvSpPr>
            <p:spPr>
              <a:xfrm>
                <a:off x="2560082" y="3709261"/>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21</m:t>
                          </m:r>
                        </m:sub>
                      </m:sSub>
                    </m:oMath>
                  </m:oMathPara>
                </a14:m>
                <a:endParaRPr lang="en-US" baseline="-25000" dirty="0"/>
              </a:p>
            </p:txBody>
          </p:sp>
        </mc:Choice>
        <mc:Fallback xmlns="">
          <p:sp>
            <p:nvSpPr>
              <p:cNvPr id="81" name="TextBox 80">
                <a:extLst>
                  <a:ext uri="{FF2B5EF4-FFF2-40B4-BE49-F238E27FC236}">
                    <a16:creationId xmlns:a16="http://schemas.microsoft.com/office/drawing/2014/main" id="{33707416-99BD-CD49-9E3A-547414E617EA}"/>
                  </a:ext>
                </a:extLst>
              </p:cNvPr>
              <p:cNvSpPr txBox="1">
                <a:spLocks noRot="1" noChangeAspect="1" noMove="1" noResize="1" noEditPoints="1" noAdjustHandles="1" noChangeArrowheads="1" noChangeShapeType="1" noTextEdit="1"/>
              </p:cNvSpPr>
              <p:nvPr/>
            </p:nvSpPr>
            <p:spPr>
              <a:xfrm>
                <a:off x="2560082" y="3709261"/>
                <a:ext cx="362600" cy="369332"/>
              </a:xfrm>
              <a:prstGeom prst="rect">
                <a:avLst/>
              </a:prstGeom>
              <a:blipFill>
                <a:blip r:embed="rId9"/>
                <a:stretch>
                  <a:fillRect r="-344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82C2ECBE-AAA2-9044-BEBA-4CB3B8F0B2D5}"/>
                  </a:ext>
                </a:extLst>
              </p:cNvPr>
              <p:cNvSpPr txBox="1"/>
              <p:nvPr/>
            </p:nvSpPr>
            <p:spPr>
              <a:xfrm>
                <a:off x="2688731" y="4491055"/>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31</m:t>
                          </m:r>
                        </m:sub>
                      </m:sSub>
                    </m:oMath>
                  </m:oMathPara>
                </a14:m>
                <a:endParaRPr lang="en-US" baseline="-25000" dirty="0"/>
              </a:p>
            </p:txBody>
          </p:sp>
        </mc:Choice>
        <mc:Fallback xmlns="">
          <p:sp>
            <p:nvSpPr>
              <p:cNvPr id="82" name="TextBox 81">
                <a:extLst>
                  <a:ext uri="{FF2B5EF4-FFF2-40B4-BE49-F238E27FC236}">
                    <a16:creationId xmlns:a16="http://schemas.microsoft.com/office/drawing/2014/main" id="{82C2ECBE-AAA2-9044-BEBA-4CB3B8F0B2D5}"/>
                  </a:ext>
                </a:extLst>
              </p:cNvPr>
              <p:cNvSpPr txBox="1">
                <a:spLocks noRot="1" noChangeAspect="1" noMove="1" noResize="1" noEditPoints="1" noAdjustHandles="1" noChangeArrowheads="1" noChangeShapeType="1" noTextEdit="1"/>
              </p:cNvSpPr>
              <p:nvPr/>
            </p:nvSpPr>
            <p:spPr>
              <a:xfrm>
                <a:off x="2688731" y="4491055"/>
                <a:ext cx="362600" cy="369332"/>
              </a:xfrm>
              <a:prstGeom prst="rect">
                <a:avLst/>
              </a:prstGeom>
              <a:blipFill>
                <a:blip r:embed="rId10"/>
                <a:stretch>
                  <a:fillRect r="-37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76884306-9D77-F548-B1D0-521FC6D0F599}"/>
                  </a:ext>
                </a:extLst>
              </p:cNvPr>
              <p:cNvSpPr txBox="1"/>
              <p:nvPr/>
            </p:nvSpPr>
            <p:spPr>
              <a:xfrm>
                <a:off x="2666955" y="3400501"/>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12</m:t>
                          </m:r>
                        </m:sub>
                      </m:sSub>
                    </m:oMath>
                  </m:oMathPara>
                </a14:m>
                <a:endParaRPr lang="en-US" baseline="-25000" dirty="0"/>
              </a:p>
            </p:txBody>
          </p:sp>
        </mc:Choice>
        <mc:Fallback xmlns="">
          <p:sp>
            <p:nvSpPr>
              <p:cNvPr id="83" name="TextBox 82">
                <a:extLst>
                  <a:ext uri="{FF2B5EF4-FFF2-40B4-BE49-F238E27FC236}">
                    <a16:creationId xmlns:a16="http://schemas.microsoft.com/office/drawing/2014/main" id="{76884306-9D77-F548-B1D0-521FC6D0F599}"/>
                  </a:ext>
                </a:extLst>
              </p:cNvPr>
              <p:cNvSpPr txBox="1">
                <a:spLocks noRot="1" noChangeAspect="1" noMove="1" noResize="1" noEditPoints="1" noAdjustHandles="1" noChangeArrowheads="1" noChangeShapeType="1" noTextEdit="1"/>
              </p:cNvSpPr>
              <p:nvPr/>
            </p:nvSpPr>
            <p:spPr>
              <a:xfrm>
                <a:off x="2666955" y="3400501"/>
                <a:ext cx="362600" cy="369332"/>
              </a:xfrm>
              <a:prstGeom prst="rect">
                <a:avLst/>
              </a:prstGeom>
              <a:blipFill>
                <a:blip r:embed="rId11"/>
                <a:stretch>
                  <a:fillRect r="-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CE02D34A-B26E-824D-9116-15EF38AD1708}"/>
                  </a:ext>
                </a:extLst>
              </p:cNvPr>
              <p:cNvSpPr txBox="1"/>
              <p:nvPr/>
            </p:nvSpPr>
            <p:spPr>
              <a:xfrm>
                <a:off x="2593726" y="4122914"/>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22</m:t>
                          </m:r>
                        </m:sub>
                      </m:sSub>
                    </m:oMath>
                  </m:oMathPara>
                </a14:m>
                <a:endParaRPr lang="en-US" baseline="-25000" dirty="0"/>
              </a:p>
            </p:txBody>
          </p:sp>
        </mc:Choice>
        <mc:Fallback xmlns="">
          <p:sp>
            <p:nvSpPr>
              <p:cNvPr id="84" name="TextBox 83">
                <a:extLst>
                  <a:ext uri="{FF2B5EF4-FFF2-40B4-BE49-F238E27FC236}">
                    <a16:creationId xmlns:a16="http://schemas.microsoft.com/office/drawing/2014/main" id="{CE02D34A-B26E-824D-9116-15EF38AD1708}"/>
                  </a:ext>
                </a:extLst>
              </p:cNvPr>
              <p:cNvSpPr txBox="1">
                <a:spLocks noRot="1" noChangeAspect="1" noMove="1" noResize="1" noEditPoints="1" noAdjustHandles="1" noChangeArrowheads="1" noChangeShapeType="1" noTextEdit="1"/>
              </p:cNvSpPr>
              <p:nvPr/>
            </p:nvSpPr>
            <p:spPr>
              <a:xfrm>
                <a:off x="2593726" y="4122914"/>
                <a:ext cx="362600" cy="369332"/>
              </a:xfrm>
              <a:prstGeom prst="rect">
                <a:avLst/>
              </a:prstGeom>
              <a:blipFill>
                <a:blip r:embed="rId12"/>
                <a:stretch>
                  <a:fillRect r="-344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8881E9D6-310F-0344-A0C7-CF6B8F248736}"/>
                  </a:ext>
                </a:extLst>
              </p:cNvPr>
              <p:cNvSpPr txBox="1"/>
              <p:nvPr/>
            </p:nvSpPr>
            <p:spPr>
              <a:xfrm>
                <a:off x="2199861" y="4619697"/>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32</m:t>
                          </m:r>
                        </m:sub>
                      </m:sSub>
                    </m:oMath>
                  </m:oMathPara>
                </a14:m>
                <a:endParaRPr lang="en-US" baseline="-25000" dirty="0"/>
              </a:p>
            </p:txBody>
          </p:sp>
        </mc:Choice>
        <mc:Fallback xmlns="">
          <p:sp>
            <p:nvSpPr>
              <p:cNvPr id="85" name="TextBox 84">
                <a:extLst>
                  <a:ext uri="{FF2B5EF4-FFF2-40B4-BE49-F238E27FC236}">
                    <a16:creationId xmlns:a16="http://schemas.microsoft.com/office/drawing/2014/main" id="{8881E9D6-310F-0344-A0C7-CF6B8F248736}"/>
                  </a:ext>
                </a:extLst>
              </p:cNvPr>
              <p:cNvSpPr txBox="1">
                <a:spLocks noRot="1" noChangeAspect="1" noMove="1" noResize="1" noEditPoints="1" noAdjustHandles="1" noChangeArrowheads="1" noChangeShapeType="1" noTextEdit="1"/>
              </p:cNvSpPr>
              <p:nvPr/>
            </p:nvSpPr>
            <p:spPr>
              <a:xfrm>
                <a:off x="2199861" y="4619697"/>
                <a:ext cx="362600" cy="369332"/>
              </a:xfrm>
              <a:prstGeom prst="rect">
                <a:avLst/>
              </a:prstGeom>
              <a:blipFill>
                <a:blip r:embed="rId13"/>
                <a:stretch>
                  <a:fillRect r="-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BEDEDB25-19A5-4644-B03A-6B42FC17F6C4}"/>
                  </a:ext>
                </a:extLst>
              </p:cNvPr>
              <p:cNvSpPr txBox="1"/>
              <p:nvPr/>
            </p:nvSpPr>
            <p:spPr>
              <a:xfrm>
                <a:off x="3025193" y="3046219"/>
                <a:ext cx="362600" cy="3667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b="1" i="1" dirty="0" smtClean="0">
                              <a:solidFill>
                                <a:schemeClr val="bg1"/>
                              </a:solidFill>
                              <a:latin typeface="Cambria Math" panose="02040503050406030204" pitchFamily="18" charset="0"/>
                            </a:rPr>
                          </m:ctrlPr>
                        </m:sSubSupPr>
                        <m:e>
                          <m:r>
                            <a:rPr lang="en-US" b="1" i="1" dirty="0" smtClean="0">
                              <a:solidFill>
                                <a:schemeClr val="bg1"/>
                              </a:solidFill>
                              <a:latin typeface="Cambria Math" panose="02040503050406030204" pitchFamily="18" charset="0"/>
                            </a:rPr>
                            <m:t>𝒚</m:t>
                          </m:r>
                        </m:e>
                        <m:sub>
                          <m:r>
                            <a:rPr lang="en-US" b="1" i="1" dirty="0" smtClean="0">
                              <a:solidFill>
                                <a:schemeClr val="bg1"/>
                              </a:solidFill>
                              <a:latin typeface="Cambria Math" panose="02040503050406030204" pitchFamily="18" charset="0"/>
                            </a:rPr>
                            <m:t>𝟏</m:t>
                          </m:r>
                        </m:sub>
                        <m:sup>
                          <m:r>
                            <a:rPr lang="en-US" b="1" i="1" dirty="0" smtClean="0">
                              <a:solidFill>
                                <a:schemeClr val="bg1"/>
                              </a:solidFill>
                              <a:latin typeface="Cambria Math" panose="02040503050406030204" pitchFamily="18" charset="0"/>
                            </a:rPr>
                            <m:t>∗</m:t>
                          </m:r>
                        </m:sup>
                      </m:sSubSup>
                    </m:oMath>
                  </m:oMathPara>
                </a14:m>
                <a:endParaRPr lang="en-US" b="1" baseline="-25000" dirty="0">
                  <a:solidFill>
                    <a:schemeClr val="bg1"/>
                  </a:solidFill>
                </a:endParaRPr>
              </a:p>
            </p:txBody>
          </p:sp>
        </mc:Choice>
        <mc:Fallback xmlns="">
          <p:sp>
            <p:nvSpPr>
              <p:cNvPr id="86" name="TextBox 85">
                <a:extLst>
                  <a:ext uri="{FF2B5EF4-FFF2-40B4-BE49-F238E27FC236}">
                    <a16:creationId xmlns:a16="http://schemas.microsoft.com/office/drawing/2014/main" id="{BEDEDB25-19A5-4644-B03A-6B42FC17F6C4}"/>
                  </a:ext>
                </a:extLst>
              </p:cNvPr>
              <p:cNvSpPr txBox="1">
                <a:spLocks noRot="1" noChangeAspect="1" noMove="1" noResize="1" noEditPoints="1" noAdjustHandles="1" noChangeArrowheads="1" noChangeShapeType="1" noTextEdit="1"/>
              </p:cNvSpPr>
              <p:nvPr/>
            </p:nvSpPr>
            <p:spPr>
              <a:xfrm>
                <a:off x="3025193" y="3046219"/>
                <a:ext cx="362600" cy="366703"/>
              </a:xfrm>
              <a:prstGeom prst="rect">
                <a:avLst/>
              </a:prstGeom>
              <a:blipFill>
                <a:blip r:embed="rId14"/>
                <a:stretch>
                  <a:fillRect r="-3333" b="-68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A3712561-571B-AE4A-A640-50C0D25258DB}"/>
                  </a:ext>
                </a:extLst>
              </p:cNvPr>
              <p:cNvSpPr txBox="1"/>
              <p:nvPr/>
            </p:nvSpPr>
            <p:spPr>
              <a:xfrm>
                <a:off x="3023215" y="3994265"/>
                <a:ext cx="362600" cy="3667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b="1" i="1" dirty="0" smtClean="0">
                              <a:solidFill>
                                <a:schemeClr val="bg1"/>
                              </a:solidFill>
                              <a:latin typeface="Cambria Math" panose="02040503050406030204" pitchFamily="18" charset="0"/>
                            </a:rPr>
                          </m:ctrlPr>
                        </m:sSubSupPr>
                        <m:e>
                          <m:r>
                            <a:rPr lang="en-US" b="1" i="1" dirty="0" smtClean="0">
                              <a:solidFill>
                                <a:schemeClr val="bg1"/>
                              </a:solidFill>
                              <a:latin typeface="Cambria Math" panose="02040503050406030204" pitchFamily="18" charset="0"/>
                            </a:rPr>
                            <m:t>𝒚</m:t>
                          </m:r>
                        </m:e>
                        <m:sub>
                          <m:r>
                            <a:rPr lang="en-US" b="1" i="1" dirty="0" smtClean="0">
                              <a:solidFill>
                                <a:schemeClr val="bg1"/>
                              </a:solidFill>
                              <a:latin typeface="Cambria Math" panose="02040503050406030204" pitchFamily="18" charset="0"/>
                            </a:rPr>
                            <m:t>𝟐</m:t>
                          </m:r>
                        </m:sub>
                        <m:sup>
                          <m:r>
                            <a:rPr lang="en-US" b="1" i="1" dirty="0" smtClean="0">
                              <a:solidFill>
                                <a:schemeClr val="bg1"/>
                              </a:solidFill>
                              <a:latin typeface="Cambria Math" panose="02040503050406030204" pitchFamily="18" charset="0"/>
                            </a:rPr>
                            <m:t>∗</m:t>
                          </m:r>
                        </m:sup>
                      </m:sSubSup>
                    </m:oMath>
                  </m:oMathPara>
                </a14:m>
                <a:endParaRPr lang="en-US" b="1" baseline="-25000" dirty="0">
                  <a:solidFill>
                    <a:schemeClr val="bg1"/>
                  </a:solidFill>
                </a:endParaRPr>
              </a:p>
            </p:txBody>
          </p:sp>
        </mc:Choice>
        <mc:Fallback xmlns="">
          <p:sp>
            <p:nvSpPr>
              <p:cNvPr id="87" name="TextBox 86">
                <a:extLst>
                  <a:ext uri="{FF2B5EF4-FFF2-40B4-BE49-F238E27FC236}">
                    <a16:creationId xmlns:a16="http://schemas.microsoft.com/office/drawing/2014/main" id="{A3712561-571B-AE4A-A640-50C0D25258DB}"/>
                  </a:ext>
                </a:extLst>
              </p:cNvPr>
              <p:cNvSpPr txBox="1">
                <a:spLocks noRot="1" noChangeAspect="1" noMove="1" noResize="1" noEditPoints="1" noAdjustHandles="1" noChangeArrowheads="1" noChangeShapeType="1" noTextEdit="1"/>
              </p:cNvSpPr>
              <p:nvPr/>
            </p:nvSpPr>
            <p:spPr>
              <a:xfrm>
                <a:off x="3023215" y="3994265"/>
                <a:ext cx="362600" cy="366703"/>
              </a:xfrm>
              <a:prstGeom prst="rect">
                <a:avLst/>
              </a:prstGeom>
              <a:blipFill>
                <a:blip r:embed="rId15"/>
                <a:stretch>
                  <a:fillRect r="-3333" b="-103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DF8422F8-B1E8-3B44-8B1C-57FBA64AC22C}"/>
                  </a:ext>
                </a:extLst>
              </p:cNvPr>
              <p:cNvSpPr txBox="1"/>
              <p:nvPr/>
            </p:nvSpPr>
            <p:spPr>
              <a:xfrm>
                <a:off x="3009361" y="4930437"/>
                <a:ext cx="362600" cy="3667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b="1" i="1" dirty="0" smtClean="0">
                              <a:solidFill>
                                <a:schemeClr val="bg1"/>
                              </a:solidFill>
                              <a:latin typeface="Cambria Math" panose="02040503050406030204" pitchFamily="18" charset="0"/>
                            </a:rPr>
                          </m:ctrlPr>
                        </m:sSubSupPr>
                        <m:e>
                          <m:r>
                            <a:rPr lang="en-US" b="1" i="1" dirty="0" smtClean="0">
                              <a:solidFill>
                                <a:schemeClr val="bg1"/>
                              </a:solidFill>
                              <a:latin typeface="Cambria Math" panose="02040503050406030204" pitchFamily="18" charset="0"/>
                            </a:rPr>
                            <m:t>𝒚</m:t>
                          </m:r>
                        </m:e>
                        <m:sub>
                          <m:r>
                            <a:rPr lang="en-US" b="1" i="1" dirty="0" smtClean="0">
                              <a:solidFill>
                                <a:schemeClr val="bg1"/>
                              </a:solidFill>
                              <a:latin typeface="Cambria Math" panose="02040503050406030204" pitchFamily="18" charset="0"/>
                            </a:rPr>
                            <m:t>𝟑</m:t>
                          </m:r>
                        </m:sub>
                        <m:sup>
                          <m:r>
                            <a:rPr lang="en-US" b="1" i="1" dirty="0" smtClean="0">
                              <a:solidFill>
                                <a:schemeClr val="bg1"/>
                              </a:solidFill>
                              <a:latin typeface="Cambria Math" panose="02040503050406030204" pitchFamily="18" charset="0"/>
                            </a:rPr>
                            <m:t>∗</m:t>
                          </m:r>
                        </m:sup>
                      </m:sSubSup>
                    </m:oMath>
                  </m:oMathPara>
                </a14:m>
                <a:endParaRPr lang="en-US" b="1" baseline="-25000" dirty="0">
                  <a:solidFill>
                    <a:schemeClr val="bg1"/>
                  </a:solidFill>
                </a:endParaRPr>
              </a:p>
            </p:txBody>
          </p:sp>
        </mc:Choice>
        <mc:Fallback xmlns="">
          <p:sp>
            <p:nvSpPr>
              <p:cNvPr id="88" name="TextBox 87">
                <a:extLst>
                  <a:ext uri="{FF2B5EF4-FFF2-40B4-BE49-F238E27FC236}">
                    <a16:creationId xmlns:a16="http://schemas.microsoft.com/office/drawing/2014/main" id="{DF8422F8-B1E8-3B44-8B1C-57FBA64AC22C}"/>
                  </a:ext>
                </a:extLst>
              </p:cNvPr>
              <p:cNvSpPr txBox="1">
                <a:spLocks noRot="1" noChangeAspect="1" noMove="1" noResize="1" noEditPoints="1" noAdjustHandles="1" noChangeArrowheads="1" noChangeShapeType="1" noTextEdit="1"/>
              </p:cNvSpPr>
              <p:nvPr/>
            </p:nvSpPr>
            <p:spPr>
              <a:xfrm>
                <a:off x="3009361" y="4930437"/>
                <a:ext cx="362600" cy="366703"/>
              </a:xfrm>
              <a:prstGeom prst="rect">
                <a:avLst/>
              </a:prstGeom>
              <a:blipFill>
                <a:blip r:embed="rId16"/>
                <a:stretch>
                  <a:fillRect r="-3333" b="-6667"/>
                </a:stretch>
              </a:blipFill>
            </p:spPr>
            <p:txBody>
              <a:bodyPr/>
              <a:lstStyle/>
              <a:p>
                <a:r>
                  <a:rPr lang="en-US">
                    <a:noFill/>
                  </a:rPr>
                  <a:t> </a:t>
                </a:r>
              </a:p>
            </p:txBody>
          </p:sp>
        </mc:Fallback>
      </mc:AlternateContent>
      <p:cxnSp>
        <p:nvCxnSpPr>
          <p:cNvPr id="89" name="Straight Arrow Connector 88">
            <a:extLst>
              <a:ext uri="{FF2B5EF4-FFF2-40B4-BE49-F238E27FC236}">
                <a16:creationId xmlns:a16="http://schemas.microsoft.com/office/drawing/2014/main" id="{DA0CA8E1-53EA-BD4C-A7C1-917EA7C50AED}"/>
              </a:ext>
            </a:extLst>
          </p:cNvPr>
          <p:cNvCxnSpPr>
            <a:cxnSpLocks/>
            <a:stCxn id="78" idx="3"/>
          </p:cNvCxnSpPr>
          <p:nvPr/>
        </p:nvCxnSpPr>
        <p:spPr>
          <a:xfrm flipV="1">
            <a:off x="1871910" y="4977825"/>
            <a:ext cx="108259" cy="211987"/>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0BE61482-65C9-2F4D-8670-E78329BB5FD8}"/>
              </a:ext>
            </a:extLst>
          </p:cNvPr>
          <p:cNvCxnSpPr>
            <a:cxnSpLocks/>
            <a:stCxn id="78" idx="3"/>
          </p:cNvCxnSpPr>
          <p:nvPr/>
        </p:nvCxnSpPr>
        <p:spPr>
          <a:xfrm flipV="1">
            <a:off x="1871910" y="5135821"/>
            <a:ext cx="327951" cy="53991"/>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pic>
        <p:nvPicPr>
          <p:cNvPr id="96" name="Graphic 95" descr="Cat">
            <a:extLst>
              <a:ext uri="{FF2B5EF4-FFF2-40B4-BE49-F238E27FC236}">
                <a16:creationId xmlns:a16="http://schemas.microsoft.com/office/drawing/2014/main" id="{3F90CE48-9B04-0F41-8193-1FFFA40BF405}"/>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3927510" y="3716089"/>
            <a:ext cx="914400" cy="914400"/>
          </a:xfrm>
          <a:prstGeom prst="rect">
            <a:avLst/>
          </a:prstGeom>
        </p:spPr>
      </p:pic>
      <p:pic>
        <p:nvPicPr>
          <p:cNvPr id="98" name="Graphic 97" descr="Dog">
            <a:extLst>
              <a:ext uri="{FF2B5EF4-FFF2-40B4-BE49-F238E27FC236}">
                <a16:creationId xmlns:a16="http://schemas.microsoft.com/office/drawing/2014/main" id="{A155A0C2-EB20-B342-B6EE-2CBF82B36BB1}"/>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4014403" y="2840474"/>
            <a:ext cx="914400" cy="914400"/>
          </a:xfrm>
          <a:prstGeom prst="rect">
            <a:avLst/>
          </a:prstGeom>
        </p:spPr>
      </p:pic>
      <p:sp>
        <p:nvSpPr>
          <p:cNvPr id="99" name="Rectangle 98">
            <a:extLst>
              <a:ext uri="{FF2B5EF4-FFF2-40B4-BE49-F238E27FC236}">
                <a16:creationId xmlns:a16="http://schemas.microsoft.com/office/drawing/2014/main" id="{F41FDC2B-A60E-D543-A2F6-AE5A4685CD67}"/>
              </a:ext>
            </a:extLst>
          </p:cNvPr>
          <p:cNvSpPr/>
          <p:nvPr/>
        </p:nvSpPr>
        <p:spPr>
          <a:xfrm>
            <a:off x="3300409" y="5691885"/>
            <a:ext cx="2214547" cy="830997"/>
          </a:xfrm>
          <a:prstGeom prst="rect">
            <a:avLst/>
          </a:prstGeom>
        </p:spPr>
        <p:txBody>
          <a:bodyPr wrap="square">
            <a:spAutoFit/>
          </a:bodyPr>
          <a:lstStyle/>
          <a:p>
            <a:pPr algn="ctr"/>
            <a:r>
              <a:rPr lang="en-US" sz="1200" dirty="0"/>
              <a:t>By http://</a:t>
            </a:r>
            <a:r>
              <a:rPr lang="en-US" sz="1200" dirty="0" err="1"/>
              <a:t>www.birdphotos.com</a:t>
            </a:r>
            <a:r>
              <a:rPr lang="en-US" sz="1200" dirty="0"/>
              <a:t> - Own work, CC BY 3.0, https://</a:t>
            </a:r>
            <a:r>
              <a:rPr lang="en-US" sz="1200" dirty="0" err="1"/>
              <a:t>commons.wikimedia.org</a:t>
            </a:r>
            <a:r>
              <a:rPr lang="en-US" sz="1200" dirty="0"/>
              <a:t>/w/</a:t>
            </a:r>
            <a:r>
              <a:rPr lang="en-US" sz="1200" dirty="0" err="1"/>
              <a:t>index.php?curid</a:t>
            </a:r>
            <a:r>
              <a:rPr lang="en-US" sz="1200" dirty="0"/>
              <a:t>=4409510</a:t>
            </a:r>
          </a:p>
        </p:txBody>
      </p:sp>
      <p:pic>
        <p:nvPicPr>
          <p:cNvPr id="1026" name="Picture 2" descr="Striped skunks">
            <a:extLst>
              <a:ext uri="{FF2B5EF4-FFF2-40B4-BE49-F238E27FC236}">
                <a16:creationId xmlns:a16="http://schemas.microsoft.com/office/drawing/2014/main" id="{543E3865-DF35-A048-A004-36482A320C2B}"/>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609433" y="4708177"/>
            <a:ext cx="1503677" cy="909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278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C324F-118F-364B-862C-F25F4C50AB07}"/>
              </a:ext>
            </a:extLst>
          </p:cNvPr>
          <p:cNvSpPr>
            <a:spLocks noGrp="1"/>
          </p:cNvSpPr>
          <p:nvPr>
            <p:ph type="title"/>
          </p:nvPr>
        </p:nvSpPr>
        <p:spPr/>
        <p:txBody>
          <a:bodyPr/>
          <a:lstStyle/>
          <a:p>
            <a:r>
              <a:rPr lang="en-US" dirty="0"/>
              <a:t>Practice Exam, question 23 </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192F983-55E9-F542-A936-4D765CC83580}"/>
                  </a:ext>
                </a:extLst>
              </p:cNvPr>
              <p:cNvSpPr>
                <a:spLocks noGrp="1"/>
              </p:cNvSpPr>
              <p:nvPr>
                <p:ph sz="half" idx="1"/>
              </p:nvPr>
            </p:nvSpPr>
            <p:spPr>
              <a:xfrm>
                <a:off x="5918414" y="1447796"/>
                <a:ext cx="5587781" cy="5281617"/>
              </a:xfrm>
            </p:spPr>
            <p:txBody>
              <a:bodyPr>
                <a:normAutofit fontScale="55000" lnSpcReduction="20000"/>
              </a:bodyPr>
              <a:lstStyle/>
              <a:p>
                <a:pPr marL="0" indent="0">
                  <a:lnSpc>
                    <a:spcPct val="110000"/>
                  </a:lnSpc>
                  <a:buNone/>
                </a:pPr>
                <a:r>
                  <a:rPr lang="en-US" dirty="0"/>
                  <a:t>(b) What is </a:t>
                </a:r>
                <a14:m>
                  <m:oMath xmlns:m="http://schemas.openxmlformats.org/officeDocument/2006/math">
                    <m:f>
                      <m:fPr>
                        <m:ctrlPr>
                          <a:rPr lang="en-US" b="0" i="1" smtClean="0">
                            <a:latin typeface="Cambria Math" panose="02040503050406030204" pitchFamily="18" charset="0"/>
                          </a:rPr>
                        </m:ctrlPr>
                      </m:fPr>
                      <m:num>
                        <m:r>
                          <a:rPr lang="en-US" i="1">
                            <a:latin typeface="Cambria Math" panose="02040503050406030204" pitchFamily="18" charset="0"/>
                          </a:rPr>
                          <m:t>𝑑</m:t>
                        </m:r>
                        <m:sSubSup>
                          <m:sSubSupPr>
                            <m:ctrlPr>
                              <a:rPr lang="en-US" i="1" dirty="0">
                                <a:latin typeface="Cambria Math" panose="02040503050406030204" pitchFamily="18" charset="0"/>
                              </a:rPr>
                            </m:ctrlPr>
                          </m:sSubSupPr>
                          <m:e>
                            <m:r>
                              <a:rPr lang="en-US" i="1" dirty="0">
                                <a:latin typeface="Cambria Math" panose="02040503050406030204" pitchFamily="18" charset="0"/>
                              </a:rPr>
                              <m:t>𝑦</m:t>
                            </m:r>
                          </m:e>
                          <m:sub>
                            <m:r>
                              <a:rPr lang="en-US" b="0" i="1" dirty="0" smtClean="0">
                                <a:latin typeface="Cambria Math" panose="02040503050406030204" pitchFamily="18" charset="0"/>
                              </a:rPr>
                              <m:t>2</m:t>
                            </m:r>
                          </m:sub>
                          <m:sup>
                            <m:r>
                              <a:rPr lang="en-US" i="1" dirty="0">
                                <a:latin typeface="Cambria Math" panose="02040503050406030204" pitchFamily="18" charset="0"/>
                              </a:rPr>
                              <m:t>∗</m:t>
                            </m:r>
                          </m:sup>
                        </m:sSubSup>
                      </m:num>
                      <m:den>
                        <m:r>
                          <a:rPr lang="en-US" b="0" i="1" smtClean="0">
                            <a:latin typeface="Cambria Math" panose="02040503050406030204" pitchFamily="18" charset="0"/>
                          </a:rPr>
                          <m:t>𝑑</m:t>
                        </m:r>
                        <m:sSub>
                          <m:sSubPr>
                            <m:ctrlPr>
                              <a:rPr lang="en-US" i="1" dirty="0">
                                <a:latin typeface="Cambria Math" panose="02040503050406030204" pitchFamily="18" charset="0"/>
                              </a:rPr>
                            </m:ctrlPr>
                          </m:sSubPr>
                          <m:e>
                            <m:r>
                              <a:rPr lang="en-US" i="1" dirty="0">
                                <a:latin typeface="Cambria Math" panose="02040503050406030204" pitchFamily="18" charset="0"/>
                              </a:rPr>
                              <m:t>𝑤</m:t>
                            </m:r>
                          </m:e>
                          <m:sub>
                            <m:r>
                              <a:rPr lang="en-US" b="0" i="1" dirty="0" smtClean="0">
                                <a:latin typeface="Cambria Math" panose="02040503050406030204" pitchFamily="18" charset="0"/>
                              </a:rPr>
                              <m:t>21</m:t>
                            </m:r>
                          </m:sub>
                        </m:sSub>
                      </m:den>
                    </m:f>
                  </m:oMath>
                </a14:m>
                <a:r>
                  <a:rPr lang="en-US" dirty="0"/>
                  <a:t> ?  </a:t>
                </a:r>
              </a:p>
              <a:p>
                <a:pPr marL="0" indent="0">
                  <a:lnSpc>
                    <a:spcPct val="110000"/>
                  </a:lnSpc>
                  <a:buNone/>
                </a:pPr>
                <a:r>
                  <a:rPr lang="en-US" dirty="0"/>
                  <a:t>Answer: OK, first we need the definition of </a:t>
                </a:r>
                <a:r>
                  <a:rPr lang="en-US" dirty="0" err="1"/>
                  <a:t>softmax</a:t>
                </a:r>
                <a:r>
                  <a:rPr lang="en-US" dirty="0"/>
                  <a:t>.  Let’s write it in lots of parts, so it will be easier to differentiate.</a:t>
                </a:r>
              </a:p>
              <a:p>
                <a:pPr marL="0" indent="0">
                  <a:lnSpc>
                    <a:spcPct val="110000"/>
                  </a:lnSpc>
                  <a:buNone/>
                </a:pPr>
                <a14:m>
                  <m:oMathPara xmlns:m="http://schemas.openxmlformats.org/officeDocument/2006/math">
                    <m:oMathParaPr>
                      <m:jc m:val="centerGroup"/>
                    </m:oMathParaPr>
                    <m:oMath xmlns:m="http://schemas.openxmlformats.org/officeDocument/2006/math">
                      <m:sSubSup>
                        <m:sSubSupPr>
                          <m:ctrlPr>
                            <a:rPr lang="en-US" i="1" dirty="0" smtClean="0">
                              <a:solidFill>
                                <a:schemeClr val="tx1"/>
                              </a:solidFill>
                              <a:latin typeface="Cambria Math" panose="02040503050406030204" pitchFamily="18" charset="0"/>
                            </a:rPr>
                          </m:ctrlPr>
                        </m:sSubSupPr>
                        <m:e>
                          <m:r>
                            <a:rPr lang="en-US" b="0" i="1" dirty="0">
                              <a:solidFill>
                                <a:schemeClr val="tx1"/>
                              </a:solidFill>
                              <a:latin typeface="Cambria Math" panose="02040503050406030204" pitchFamily="18" charset="0"/>
                            </a:rPr>
                            <m:t>𝑦</m:t>
                          </m:r>
                        </m:e>
                        <m:sub>
                          <m:r>
                            <a:rPr lang="en-US" b="0" i="1" dirty="0">
                              <a:solidFill>
                                <a:schemeClr val="tx1"/>
                              </a:solidFill>
                              <a:latin typeface="Cambria Math" panose="02040503050406030204" pitchFamily="18" charset="0"/>
                            </a:rPr>
                            <m:t>2</m:t>
                          </m:r>
                        </m:sub>
                        <m:sup>
                          <m:r>
                            <a:rPr lang="en-US" b="0" i="1" dirty="0">
                              <a:solidFill>
                                <a:schemeClr val="tx1"/>
                              </a:solidFill>
                              <a:latin typeface="Cambria Math" panose="02040503050406030204" pitchFamily="18" charset="0"/>
                            </a:rPr>
                            <m:t>∗</m:t>
                          </m:r>
                        </m:sup>
                      </m:sSubSup>
                      <m:r>
                        <a:rPr lang="en-US" b="0" i="1" dirty="0" smtClean="0">
                          <a:solidFill>
                            <a:schemeClr val="tx1"/>
                          </a:solidFill>
                          <a:latin typeface="Cambria Math" panose="02040503050406030204" pitchFamily="18" charset="0"/>
                        </a:rPr>
                        <m:t>=</m:t>
                      </m:r>
                      <m:f>
                        <m:fPr>
                          <m:ctrlPr>
                            <a:rPr lang="en-US" b="0" i="1" dirty="0" smtClean="0">
                              <a:solidFill>
                                <a:schemeClr val="tx1"/>
                              </a:solidFill>
                              <a:latin typeface="Cambria Math" panose="02040503050406030204" pitchFamily="18" charset="0"/>
                            </a:rPr>
                          </m:ctrlPr>
                        </m:fPr>
                        <m:num>
                          <m:r>
                            <m:rPr>
                              <m:sty m:val="p"/>
                            </m:rPr>
                            <a:rPr lang="en-US" b="0" i="0" dirty="0" smtClean="0">
                              <a:solidFill>
                                <a:schemeClr val="tx1"/>
                              </a:solidFill>
                              <a:latin typeface="Cambria Math" panose="02040503050406030204" pitchFamily="18" charset="0"/>
                            </a:rPr>
                            <m:t>num</m:t>
                          </m:r>
                        </m:num>
                        <m:den>
                          <m:r>
                            <m:rPr>
                              <m:sty m:val="p"/>
                            </m:rPr>
                            <a:rPr lang="en-US" b="0" i="0" dirty="0" smtClean="0">
                              <a:solidFill>
                                <a:schemeClr val="tx1"/>
                              </a:solidFill>
                              <a:latin typeface="Cambria Math" panose="02040503050406030204" pitchFamily="18" charset="0"/>
                            </a:rPr>
                            <m:t>den</m:t>
                          </m:r>
                        </m:den>
                      </m:f>
                    </m:oMath>
                  </m:oMathPara>
                </a14:m>
                <a:endParaRPr lang="en-US" baseline="-25000" dirty="0">
                  <a:solidFill>
                    <a:schemeClr val="tx1"/>
                  </a:solidFill>
                </a:endParaRPr>
              </a:p>
              <a:p>
                <a:pPr marL="0" indent="0">
                  <a:lnSpc>
                    <a:spcPct val="110000"/>
                  </a:lnSpc>
                  <a:buNone/>
                </a:pPr>
                <a:r>
                  <a:rPr lang="en-US" dirty="0"/>
                  <a:t>Where ”num” is the numerator of the </a:t>
                </a:r>
                <a:r>
                  <a:rPr lang="en-US" dirty="0" err="1"/>
                  <a:t>softmax</a:t>
                </a:r>
                <a:r>
                  <a:rPr lang="en-US" dirty="0"/>
                  <a:t> function:</a:t>
                </a:r>
                <a:endParaRPr lang="en-US" dirty="0">
                  <a:solidFill>
                    <a:schemeClr val="tx1"/>
                  </a:solidFill>
                </a:endParaRPr>
              </a:p>
              <a:p>
                <a:pPr marL="0" indent="0">
                  <a:lnSpc>
                    <a:spcPct val="110000"/>
                  </a:lnSpc>
                  <a:buNone/>
                </a:pPr>
                <a14:m>
                  <m:oMathPara xmlns:m="http://schemas.openxmlformats.org/officeDocument/2006/math">
                    <m:oMathParaPr>
                      <m:jc m:val="centerGroup"/>
                    </m:oMathParaPr>
                    <m:oMath xmlns:m="http://schemas.openxmlformats.org/officeDocument/2006/math">
                      <m:r>
                        <m:rPr>
                          <m:sty m:val="p"/>
                        </m:rPr>
                        <a:rPr lang="en-US" sz="3000" i="1">
                          <a:latin typeface="Cambria Math" panose="02040503050406030204" pitchFamily="18" charset="0"/>
                        </a:rPr>
                        <m:t>n</m:t>
                      </m:r>
                      <m:r>
                        <m:rPr>
                          <m:sty m:val="p"/>
                        </m:rPr>
                        <a:rPr lang="en-US" sz="3000" b="0" i="0" smtClean="0">
                          <a:solidFill>
                            <a:schemeClr val="tx1"/>
                          </a:solidFill>
                          <a:latin typeface="Cambria Math" panose="02040503050406030204" pitchFamily="18" charset="0"/>
                        </a:rPr>
                        <m:t>um</m:t>
                      </m:r>
                      <m:r>
                        <a:rPr lang="en-US" sz="3000" b="0" i="0" smtClean="0">
                          <a:solidFill>
                            <a:schemeClr val="tx1"/>
                          </a:solidFill>
                          <a:latin typeface="Cambria Math" panose="02040503050406030204" pitchFamily="18" charset="0"/>
                        </a:rPr>
                        <m:t>=</m:t>
                      </m:r>
                      <m:r>
                        <m:rPr>
                          <m:sty m:val="p"/>
                        </m:rPr>
                        <a:rPr lang="en-US" sz="3000" b="0" i="0" smtClean="0">
                          <a:solidFill>
                            <a:schemeClr val="tx1"/>
                          </a:solidFill>
                          <a:latin typeface="Cambria Math" panose="02040503050406030204" pitchFamily="18" charset="0"/>
                        </a:rPr>
                        <m:t>exp</m:t>
                      </m:r>
                      <m:d>
                        <m:dPr>
                          <m:ctrlPr>
                            <a:rPr lang="en-US" sz="3000" b="0" i="1" smtClean="0">
                              <a:solidFill>
                                <a:schemeClr val="tx1"/>
                              </a:solidFill>
                              <a:latin typeface="Cambria Math" panose="02040503050406030204" pitchFamily="18" charset="0"/>
                            </a:rPr>
                          </m:ctrlPr>
                        </m:dPr>
                        <m:e>
                          <m:sSub>
                            <m:sSubPr>
                              <m:ctrlPr>
                                <a:rPr lang="en-US" sz="3000" b="0" i="1" smtClean="0">
                                  <a:solidFill>
                                    <a:schemeClr val="tx1"/>
                                  </a:solidFill>
                                  <a:latin typeface="Cambria Math" panose="02040503050406030204" pitchFamily="18" charset="0"/>
                                </a:rPr>
                              </m:ctrlPr>
                            </m:sSubPr>
                            <m:e>
                              <m:r>
                                <a:rPr lang="en-US" sz="3000" b="0" i="1" smtClean="0">
                                  <a:solidFill>
                                    <a:schemeClr val="tx1"/>
                                  </a:solidFill>
                                  <a:latin typeface="Cambria Math" panose="02040503050406030204" pitchFamily="18" charset="0"/>
                                </a:rPr>
                                <m:t>𝑓</m:t>
                              </m:r>
                            </m:e>
                            <m:sub>
                              <m:r>
                                <a:rPr lang="en-US" sz="3000" b="0" i="1" smtClean="0">
                                  <a:solidFill>
                                    <a:schemeClr val="tx1"/>
                                  </a:solidFill>
                                  <a:latin typeface="Cambria Math" panose="02040503050406030204" pitchFamily="18" charset="0"/>
                                </a:rPr>
                                <m:t>2</m:t>
                              </m:r>
                            </m:sub>
                          </m:sSub>
                        </m:e>
                      </m:d>
                    </m:oMath>
                  </m:oMathPara>
                </a14:m>
                <a:endParaRPr lang="en-US" sz="3000" b="0" dirty="0">
                  <a:solidFill>
                    <a:schemeClr val="tx1"/>
                  </a:solidFill>
                </a:endParaRPr>
              </a:p>
              <a:p>
                <a:pPr marL="0" indent="0">
                  <a:lnSpc>
                    <a:spcPct val="110000"/>
                  </a:lnSpc>
                  <a:buNone/>
                </a:pPr>
                <a:r>
                  <a:rPr lang="en-US" sz="3000" b="0" dirty="0">
                    <a:solidFill>
                      <a:schemeClr val="tx1"/>
                    </a:solidFill>
                  </a:rPr>
                  <a:t>“den” is the denominator of the </a:t>
                </a:r>
                <a:r>
                  <a:rPr lang="en-US" sz="3000" b="0" dirty="0" err="1">
                    <a:solidFill>
                      <a:schemeClr val="tx1"/>
                    </a:solidFill>
                  </a:rPr>
                  <a:t>softmax</a:t>
                </a:r>
                <a:r>
                  <a:rPr lang="en-US" sz="3000" b="0" dirty="0">
                    <a:solidFill>
                      <a:schemeClr val="tx1"/>
                    </a:solidFill>
                  </a:rPr>
                  <a:t> function:</a:t>
                </a:r>
              </a:p>
              <a:p>
                <a:pPr marL="0" indent="0">
                  <a:lnSpc>
                    <a:spcPct val="110000"/>
                  </a:lnSpc>
                  <a:buNone/>
                </a:pPr>
                <a14:m>
                  <m:oMathPara xmlns:m="http://schemas.openxmlformats.org/officeDocument/2006/math">
                    <m:oMathParaPr>
                      <m:jc m:val="centerGroup"/>
                    </m:oMathParaPr>
                    <m:oMath xmlns:m="http://schemas.openxmlformats.org/officeDocument/2006/math">
                      <m:r>
                        <m:rPr>
                          <m:sty m:val="p"/>
                        </m:rPr>
                        <a:rPr lang="en-US" sz="3000" b="0" i="0" smtClean="0">
                          <a:solidFill>
                            <a:schemeClr val="tx1"/>
                          </a:solidFill>
                          <a:latin typeface="Cambria Math" panose="02040503050406030204" pitchFamily="18" charset="0"/>
                        </a:rPr>
                        <m:t>den</m:t>
                      </m:r>
                      <m:r>
                        <a:rPr lang="en-US" sz="3000" b="0" i="1" smtClean="0">
                          <a:solidFill>
                            <a:schemeClr val="tx1"/>
                          </a:solidFill>
                          <a:latin typeface="Cambria Math" panose="02040503050406030204" pitchFamily="18" charset="0"/>
                        </a:rPr>
                        <m:t>=</m:t>
                      </m:r>
                      <m:nary>
                        <m:naryPr>
                          <m:chr m:val="∑"/>
                          <m:ctrlPr>
                            <a:rPr lang="en-US" sz="3000" b="0" i="1" smtClean="0">
                              <a:solidFill>
                                <a:schemeClr val="tx1"/>
                              </a:solidFill>
                              <a:latin typeface="Cambria Math" panose="02040503050406030204" pitchFamily="18" charset="0"/>
                            </a:rPr>
                          </m:ctrlPr>
                        </m:naryPr>
                        <m:sub>
                          <m:r>
                            <m:rPr>
                              <m:brk m:alnAt="23"/>
                            </m:rPr>
                            <a:rPr lang="en-US" sz="3000" b="0" i="1" smtClean="0">
                              <a:solidFill>
                                <a:schemeClr val="tx1"/>
                              </a:solidFill>
                              <a:latin typeface="Cambria Math" panose="02040503050406030204" pitchFamily="18" charset="0"/>
                            </a:rPr>
                            <m:t>𝑖</m:t>
                          </m:r>
                          <m:r>
                            <a:rPr lang="en-US" sz="3000" b="0" i="1" smtClean="0">
                              <a:solidFill>
                                <a:schemeClr val="tx1"/>
                              </a:solidFill>
                              <a:latin typeface="Cambria Math" panose="02040503050406030204" pitchFamily="18" charset="0"/>
                            </a:rPr>
                            <m:t>=1</m:t>
                          </m:r>
                        </m:sub>
                        <m:sup>
                          <m:r>
                            <a:rPr lang="en-US" sz="3000" b="0" i="1" smtClean="0">
                              <a:solidFill>
                                <a:schemeClr val="tx1"/>
                              </a:solidFill>
                              <a:latin typeface="Cambria Math" panose="02040503050406030204" pitchFamily="18" charset="0"/>
                            </a:rPr>
                            <m:t>3</m:t>
                          </m:r>
                        </m:sup>
                        <m:e>
                          <m:r>
                            <m:rPr>
                              <m:sty m:val="p"/>
                            </m:rPr>
                            <a:rPr lang="en-US" sz="3000">
                              <a:latin typeface="Cambria Math" panose="02040503050406030204" pitchFamily="18" charset="0"/>
                            </a:rPr>
                            <m:t>exp</m:t>
                          </m:r>
                          <m:d>
                            <m:dPr>
                              <m:ctrlPr>
                                <a:rPr lang="en-US" sz="3000" i="1">
                                  <a:latin typeface="Cambria Math" panose="02040503050406030204" pitchFamily="18" charset="0"/>
                                </a:rPr>
                              </m:ctrlPr>
                            </m:dPr>
                            <m:e>
                              <m:sSub>
                                <m:sSubPr>
                                  <m:ctrlPr>
                                    <a:rPr lang="en-US" sz="3000" i="1">
                                      <a:latin typeface="Cambria Math" panose="02040503050406030204" pitchFamily="18" charset="0"/>
                                    </a:rPr>
                                  </m:ctrlPr>
                                </m:sSubPr>
                                <m:e>
                                  <m:r>
                                    <a:rPr lang="en-US" sz="3000" b="0" i="1" smtClean="0">
                                      <a:latin typeface="Cambria Math" panose="02040503050406030204" pitchFamily="18" charset="0"/>
                                    </a:rPr>
                                    <m:t>𝑓</m:t>
                                  </m:r>
                                </m:e>
                                <m:sub>
                                  <m:r>
                                    <a:rPr lang="en-US" sz="3000" b="0" i="1" smtClean="0">
                                      <a:latin typeface="Cambria Math" panose="02040503050406030204" pitchFamily="18" charset="0"/>
                                    </a:rPr>
                                    <m:t>𝑖</m:t>
                                  </m:r>
                                </m:sub>
                              </m:sSub>
                            </m:e>
                          </m:d>
                        </m:e>
                      </m:nary>
                    </m:oMath>
                  </m:oMathPara>
                </a14:m>
                <a:endParaRPr lang="en-US" sz="3000" dirty="0">
                  <a:solidFill>
                    <a:schemeClr val="tx1"/>
                  </a:solidFill>
                </a:endParaRPr>
              </a:p>
              <a:p>
                <a:pPr marL="0" indent="0">
                  <a:lnSpc>
                    <a:spcPct val="110000"/>
                  </a:lnSpc>
                  <a:buNone/>
                </a:pPr>
                <a:r>
                  <a:rPr lang="en-US" sz="3000" dirty="0"/>
                  <a:t>And both of those are written in terms of the </a:t>
                </a:r>
                <a:r>
                  <a:rPr lang="en-US" sz="3000" dirty="0" err="1"/>
                  <a:t>softmax</a:t>
                </a:r>
                <a:r>
                  <a:rPr lang="en-US" sz="3000" dirty="0"/>
                  <a:t> excitations, let’s call them </a:t>
                </a:r>
                <a14:m>
                  <m:oMath xmlns:m="http://schemas.openxmlformats.org/officeDocument/2006/math">
                    <m:sSub>
                      <m:sSubPr>
                        <m:ctrlPr>
                          <a:rPr lang="en-US" sz="3000" i="1">
                            <a:latin typeface="Cambria Math" panose="02040503050406030204" pitchFamily="18" charset="0"/>
                          </a:rPr>
                        </m:ctrlPr>
                      </m:sSubPr>
                      <m:e>
                        <m:r>
                          <a:rPr lang="en-US" sz="3000" i="1">
                            <a:latin typeface="Cambria Math" panose="02040503050406030204" pitchFamily="18" charset="0"/>
                          </a:rPr>
                          <m:t>𝑓</m:t>
                        </m:r>
                      </m:e>
                      <m:sub>
                        <m:r>
                          <a:rPr lang="en-US" sz="3000" i="1">
                            <a:latin typeface="Cambria Math" panose="02040503050406030204" pitchFamily="18" charset="0"/>
                          </a:rPr>
                          <m:t>𝑖</m:t>
                        </m:r>
                      </m:sub>
                    </m:sSub>
                  </m:oMath>
                </a14:m>
                <a:r>
                  <a:rPr lang="en-US" sz="3000" dirty="0"/>
                  <a:t>:</a:t>
                </a:r>
              </a:p>
              <a:p>
                <a:pPr marL="0" indent="0">
                  <a:lnSpc>
                    <a:spcPct val="110000"/>
                  </a:lnSpc>
                  <a:buNone/>
                </a:pPr>
                <a:endParaRPr lang="en-US" sz="3000" dirty="0">
                  <a:solidFill>
                    <a:schemeClr val="tx1"/>
                  </a:solidFill>
                </a:endParaRPr>
              </a:p>
              <a:p>
                <a:pPr marL="0" indent="0">
                  <a:lnSpc>
                    <a:spcPct val="110000"/>
                  </a:lnSpc>
                  <a:buNone/>
                </a:pPr>
                <a14:m>
                  <m:oMathPara xmlns:m="http://schemas.openxmlformats.org/officeDocument/2006/math">
                    <m:oMathParaPr>
                      <m:jc m:val="centerGroup"/>
                    </m:oMathParaPr>
                    <m:oMath xmlns:m="http://schemas.openxmlformats.org/officeDocument/2006/math">
                      <m:sSub>
                        <m:sSubPr>
                          <m:ctrlPr>
                            <a:rPr lang="en-US" sz="3000" i="1" smtClean="0">
                              <a:solidFill>
                                <a:schemeClr val="tx1"/>
                              </a:solidFill>
                              <a:latin typeface="Cambria Math" panose="02040503050406030204" pitchFamily="18" charset="0"/>
                            </a:rPr>
                          </m:ctrlPr>
                        </m:sSubPr>
                        <m:e>
                          <m:r>
                            <a:rPr lang="en-US" sz="3000" b="0" i="1" smtClean="0">
                              <a:solidFill>
                                <a:schemeClr val="tx1"/>
                              </a:solidFill>
                              <a:latin typeface="Cambria Math" panose="02040503050406030204" pitchFamily="18" charset="0"/>
                            </a:rPr>
                            <m:t>𝑓</m:t>
                          </m:r>
                        </m:e>
                        <m:sub>
                          <m:r>
                            <a:rPr lang="en-US" sz="3000" b="0" i="1" smtClean="0">
                              <a:solidFill>
                                <a:schemeClr val="tx1"/>
                              </a:solidFill>
                              <a:latin typeface="Cambria Math" panose="02040503050406030204" pitchFamily="18" charset="0"/>
                            </a:rPr>
                            <m:t>𝑖</m:t>
                          </m:r>
                        </m:sub>
                      </m:sSub>
                      <m:r>
                        <a:rPr lang="en-US" sz="3000" b="0" i="1" smtClean="0">
                          <a:solidFill>
                            <a:schemeClr val="tx1"/>
                          </a:solidFill>
                          <a:latin typeface="Cambria Math" panose="02040503050406030204" pitchFamily="18" charset="0"/>
                        </a:rPr>
                        <m:t>=</m:t>
                      </m:r>
                      <m:nary>
                        <m:naryPr>
                          <m:chr m:val="∑"/>
                          <m:ctrlPr>
                            <a:rPr lang="en-US" sz="3000" b="0" i="1" smtClean="0">
                              <a:solidFill>
                                <a:schemeClr val="tx1"/>
                              </a:solidFill>
                              <a:latin typeface="Cambria Math" panose="02040503050406030204" pitchFamily="18" charset="0"/>
                            </a:rPr>
                          </m:ctrlPr>
                        </m:naryPr>
                        <m:sub>
                          <m:r>
                            <m:rPr>
                              <m:brk m:alnAt="23"/>
                            </m:rPr>
                            <a:rPr lang="en-US" sz="3000" b="0" i="1" smtClean="0">
                              <a:solidFill>
                                <a:schemeClr val="tx1"/>
                              </a:solidFill>
                              <a:latin typeface="Cambria Math" panose="02040503050406030204" pitchFamily="18" charset="0"/>
                            </a:rPr>
                            <m:t>𝑗</m:t>
                          </m:r>
                        </m:sub>
                        <m:sup/>
                        <m:e>
                          <m:sSub>
                            <m:sSubPr>
                              <m:ctrlPr>
                                <a:rPr lang="en-US" sz="3000" b="0" i="1" smtClean="0">
                                  <a:solidFill>
                                    <a:schemeClr val="tx1"/>
                                  </a:solidFill>
                                  <a:latin typeface="Cambria Math" panose="02040503050406030204" pitchFamily="18" charset="0"/>
                                </a:rPr>
                              </m:ctrlPr>
                            </m:sSubPr>
                            <m:e>
                              <m:r>
                                <a:rPr lang="en-US" sz="3000" b="0" i="1" smtClean="0">
                                  <a:solidFill>
                                    <a:schemeClr val="tx1"/>
                                  </a:solidFill>
                                  <a:latin typeface="Cambria Math" panose="02040503050406030204" pitchFamily="18" charset="0"/>
                                </a:rPr>
                                <m:t>𝑤</m:t>
                              </m:r>
                            </m:e>
                            <m:sub>
                              <m:r>
                                <a:rPr lang="en-US" sz="3000" b="0" i="1" smtClean="0">
                                  <a:solidFill>
                                    <a:schemeClr val="tx1"/>
                                  </a:solidFill>
                                  <a:latin typeface="Cambria Math" panose="02040503050406030204" pitchFamily="18" charset="0"/>
                                </a:rPr>
                                <m:t>𝑖𝑗</m:t>
                              </m:r>
                            </m:sub>
                          </m:sSub>
                          <m:sSub>
                            <m:sSubPr>
                              <m:ctrlPr>
                                <a:rPr lang="en-US" sz="3000" b="0" i="1" smtClean="0">
                                  <a:solidFill>
                                    <a:schemeClr val="tx1"/>
                                  </a:solidFill>
                                  <a:latin typeface="Cambria Math" panose="02040503050406030204" pitchFamily="18" charset="0"/>
                                </a:rPr>
                              </m:ctrlPr>
                            </m:sSubPr>
                            <m:e>
                              <m:r>
                                <a:rPr lang="en-US" sz="3000" b="0" i="1" smtClean="0">
                                  <a:solidFill>
                                    <a:schemeClr val="tx1"/>
                                  </a:solidFill>
                                  <a:latin typeface="Cambria Math" panose="02040503050406030204" pitchFamily="18" charset="0"/>
                                </a:rPr>
                                <m:t>h</m:t>
                              </m:r>
                            </m:e>
                            <m:sub>
                              <m:r>
                                <a:rPr lang="en-US" sz="3000" b="0" i="1" smtClean="0">
                                  <a:solidFill>
                                    <a:schemeClr val="tx1"/>
                                  </a:solidFill>
                                  <a:latin typeface="Cambria Math" panose="02040503050406030204" pitchFamily="18" charset="0"/>
                                </a:rPr>
                                <m:t>𝑖</m:t>
                              </m:r>
                            </m:sub>
                          </m:sSub>
                        </m:e>
                      </m:nary>
                    </m:oMath>
                  </m:oMathPara>
                </a14:m>
                <a:endParaRPr lang="en-US" sz="3000" dirty="0">
                  <a:solidFill>
                    <a:schemeClr val="tx1"/>
                  </a:solidFill>
                </a:endParaRPr>
              </a:p>
            </p:txBody>
          </p:sp>
        </mc:Choice>
        <mc:Fallback>
          <p:sp>
            <p:nvSpPr>
              <p:cNvPr id="3" name="Content Placeholder 2">
                <a:extLst>
                  <a:ext uri="{FF2B5EF4-FFF2-40B4-BE49-F238E27FC236}">
                    <a16:creationId xmlns:a16="http://schemas.microsoft.com/office/drawing/2014/main" id="{B192F983-55E9-F542-A936-4D765CC83580}"/>
                  </a:ext>
                </a:extLst>
              </p:cNvPr>
              <p:cNvSpPr>
                <a:spLocks noGrp="1" noRot="1" noChangeAspect="1" noMove="1" noResize="1" noEditPoints="1" noAdjustHandles="1" noChangeArrowheads="1" noChangeShapeType="1" noTextEdit="1"/>
              </p:cNvSpPr>
              <p:nvPr>
                <p:ph sz="half" idx="1"/>
              </p:nvPr>
            </p:nvSpPr>
            <p:spPr>
              <a:xfrm>
                <a:off x="5918414" y="1447796"/>
                <a:ext cx="5587781" cy="5281617"/>
              </a:xfrm>
              <a:blipFill>
                <a:blip r:embed="rId2"/>
                <a:stretch>
                  <a:fillRect l="-454" b="-17026"/>
                </a:stretch>
              </a:blipFill>
            </p:spPr>
            <p:txBody>
              <a:bodyPr/>
              <a:lstStyle/>
              <a:p>
                <a:r>
                  <a:rPr lang="en-US">
                    <a:noFill/>
                  </a:rPr>
                  <a:t> </a:t>
                </a:r>
              </a:p>
            </p:txBody>
          </p:sp>
        </mc:Fallback>
      </mc:AlternateContent>
      <p:sp>
        <p:nvSpPr>
          <p:cNvPr id="7" name="Oval 6">
            <a:extLst>
              <a:ext uri="{FF2B5EF4-FFF2-40B4-BE49-F238E27FC236}">
                <a16:creationId xmlns:a16="http://schemas.microsoft.com/office/drawing/2014/main" id="{1D32DB22-D8B6-C64D-AA4E-03F13FC24EA4}"/>
              </a:ext>
            </a:extLst>
          </p:cNvPr>
          <p:cNvSpPr/>
          <p:nvPr/>
        </p:nvSpPr>
        <p:spPr bwMode="auto">
          <a:xfrm>
            <a:off x="1396988" y="3322322"/>
            <a:ext cx="457200" cy="455612"/>
          </a:xfrm>
          <a:prstGeom prst="ellips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cs typeface="Arial"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255F659-E9F2-314C-AAE3-5F6905DD1D4B}"/>
                  </a:ext>
                </a:extLst>
              </p:cNvPr>
              <p:cNvSpPr txBox="1"/>
              <p:nvPr/>
            </p:nvSpPr>
            <p:spPr>
              <a:xfrm>
                <a:off x="295850" y="2953196"/>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1</m:t>
                          </m:r>
                        </m:sub>
                      </m:sSub>
                    </m:oMath>
                  </m:oMathPara>
                </a14:m>
                <a:endParaRPr lang="en-US" baseline="-25000" dirty="0"/>
              </a:p>
            </p:txBody>
          </p:sp>
        </mc:Choice>
        <mc:Fallback xmlns="">
          <p:sp>
            <p:nvSpPr>
              <p:cNvPr id="9" name="TextBox 8">
                <a:extLst>
                  <a:ext uri="{FF2B5EF4-FFF2-40B4-BE49-F238E27FC236}">
                    <a16:creationId xmlns:a16="http://schemas.microsoft.com/office/drawing/2014/main" id="{D255F659-E9F2-314C-AAE3-5F6905DD1D4B}"/>
                  </a:ext>
                </a:extLst>
              </p:cNvPr>
              <p:cNvSpPr txBox="1">
                <a:spLocks noRot="1" noChangeAspect="1" noMove="1" noResize="1" noEditPoints="1" noAdjustHandles="1" noChangeArrowheads="1" noChangeShapeType="1" noTextEdit="1"/>
              </p:cNvSpPr>
              <p:nvPr/>
            </p:nvSpPr>
            <p:spPr>
              <a:xfrm>
                <a:off x="295850" y="2953196"/>
                <a:ext cx="362600" cy="369332"/>
              </a:xfrm>
              <a:prstGeom prst="rect">
                <a:avLst/>
              </a:prstGeom>
              <a:blipFill>
                <a:blip r:embed="rId3"/>
                <a:stretch>
                  <a:fillRect/>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815059E2-F4EB-7B4A-8B96-8D300AB4BC4D}"/>
              </a:ext>
            </a:extLst>
          </p:cNvPr>
          <p:cNvSpPr txBox="1"/>
          <p:nvPr/>
        </p:nvSpPr>
        <p:spPr>
          <a:xfrm>
            <a:off x="295850" y="4995251"/>
            <a:ext cx="378630" cy="369332"/>
          </a:xfrm>
          <a:prstGeom prst="rect">
            <a:avLst/>
          </a:prstGeom>
          <a:noFill/>
        </p:spPr>
        <p:txBody>
          <a:bodyPr wrap="square" rtlCol="0">
            <a:spAutoFit/>
          </a:bodyPr>
          <a:lstStyle/>
          <a:p>
            <a:r>
              <a:rPr lang="en-US" dirty="0"/>
              <a:t>1</a:t>
            </a:r>
            <a:endParaRPr lang="en-US" baseline="-25000" dirty="0"/>
          </a:p>
        </p:txBody>
      </p:sp>
      <p:sp>
        <p:nvSpPr>
          <p:cNvPr id="13" name="TextBox 12">
            <a:extLst>
              <a:ext uri="{FF2B5EF4-FFF2-40B4-BE49-F238E27FC236}">
                <a16:creationId xmlns:a16="http://schemas.microsoft.com/office/drawing/2014/main" id="{0FCBB328-C724-6743-98EE-33535D43BE34}"/>
              </a:ext>
            </a:extLst>
          </p:cNvPr>
          <p:cNvSpPr txBox="1"/>
          <p:nvPr/>
        </p:nvSpPr>
        <p:spPr>
          <a:xfrm>
            <a:off x="67250" y="2162500"/>
            <a:ext cx="696024" cy="369332"/>
          </a:xfrm>
          <a:prstGeom prst="rect">
            <a:avLst/>
          </a:prstGeom>
          <a:noFill/>
        </p:spPr>
        <p:txBody>
          <a:bodyPr wrap="none" rtlCol="0">
            <a:spAutoFit/>
          </a:bodyPr>
          <a:lstStyle/>
          <a:p>
            <a:r>
              <a:rPr lang="en-US" b="1" dirty="0"/>
              <a:t>Input</a:t>
            </a:r>
          </a:p>
        </p:txBody>
      </p:sp>
      <p:sp>
        <p:nvSpPr>
          <p:cNvPr id="14" name="TextBox 13">
            <a:extLst>
              <a:ext uri="{FF2B5EF4-FFF2-40B4-BE49-F238E27FC236}">
                <a16:creationId xmlns:a16="http://schemas.microsoft.com/office/drawing/2014/main" id="{5E144818-258A-0546-8981-6D13DBDC7223}"/>
              </a:ext>
            </a:extLst>
          </p:cNvPr>
          <p:cNvSpPr txBox="1"/>
          <p:nvPr/>
        </p:nvSpPr>
        <p:spPr>
          <a:xfrm>
            <a:off x="1935504" y="2565755"/>
            <a:ext cx="959815" cy="369332"/>
          </a:xfrm>
          <a:prstGeom prst="rect">
            <a:avLst/>
          </a:prstGeom>
          <a:noFill/>
        </p:spPr>
        <p:txBody>
          <a:bodyPr wrap="square" rtlCol="0">
            <a:spAutoFit/>
          </a:bodyPr>
          <a:lstStyle/>
          <a:p>
            <a:r>
              <a:rPr lang="en-US" b="1" dirty="0"/>
              <a:t>Weights</a:t>
            </a:r>
          </a:p>
        </p:txBody>
      </p:sp>
      <p:sp>
        <p:nvSpPr>
          <p:cNvPr id="18" name="Oval 17">
            <a:extLst>
              <a:ext uri="{FF2B5EF4-FFF2-40B4-BE49-F238E27FC236}">
                <a16:creationId xmlns:a16="http://schemas.microsoft.com/office/drawing/2014/main" id="{CE3D7099-7BA1-2442-B188-4472E95C7412}"/>
              </a:ext>
            </a:extLst>
          </p:cNvPr>
          <p:cNvSpPr/>
          <p:nvPr/>
        </p:nvSpPr>
        <p:spPr bwMode="auto">
          <a:xfrm>
            <a:off x="1426677" y="4147663"/>
            <a:ext cx="457200" cy="455612"/>
          </a:xfrm>
          <a:prstGeom prst="ellips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cs typeface="Arial" charset="0"/>
            </a:endParaRPr>
          </a:p>
        </p:txBody>
      </p:sp>
      <p:cxnSp>
        <p:nvCxnSpPr>
          <p:cNvPr id="20" name="Straight Arrow Connector 19">
            <a:extLst>
              <a:ext uri="{FF2B5EF4-FFF2-40B4-BE49-F238E27FC236}">
                <a16:creationId xmlns:a16="http://schemas.microsoft.com/office/drawing/2014/main" id="{890F4822-E188-3F4C-96A2-9E8223B79FCA}"/>
              </a:ext>
            </a:extLst>
          </p:cNvPr>
          <p:cNvCxnSpPr>
            <a:stCxn id="9" idx="3"/>
            <a:endCxn id="7" idx="2"/>
          </p:cNvCxnSpPr>
          <p:nvPr/>
        </p:nvCxnSpPr>
        <p:spPr>
          <a:xfrm>
            <a:off x="658450" y="3137862"/>
            <a:ext cx="738538" cy="412266"/>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783BCB2-C758-3F4C-8AE2-80C69CFF7734}"/>
              </a:ext>
            </a:extLst>
          </p:cNvPr>
          <p:cNvCxnSpPr>
            <a:cxnSpLocks/>
            <a:stCxn id="47" idx="3"/>
            <a:endCxn id="7" idx="2"/>
          </p:cNvCxnSpPr>
          <p:nvPr/>
        </p:nvCxnSpPr>
        <p:spPr>
          <a:xfrm flipV="1">
            <a:off x="656472" y="3550128"/>
            <a:ext cx="740516" cy="238901"/>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C7EB5EB-0749-434F-AED1-F6A667FA4B7F}"/>
              </a:ext>
            </a:extLst>
          </p:cNvPr>
          <p:cNvCxnSpPr>
            <a:cxnSpLocks/>
            <a:stCxn id="48" idx="3"/>
            <a:endCxn id="7" idx="2"/>
          </p:cNvCxnSpPr>
          <p:nvPr/>
        </p:nvCxnSpPr>
        <p:spPr>
          <a:xfrm flipV="1">
            <a:off x="654494" y="3550128"/>
            <a:ext cx="742494" cy="830692"/>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5660205-0654-EE45-9E32-8E422A31793D}"/>
              </a:ext>
            </a:extLst>
          </p:cNvPr>
          <p:cNvCxnSpPr>
            <a:cxnSpLocks/>
            <a:stCxn id="11" idx="3"/>
            <a:endCxn id="7" idx="2"/>
          </p:cNvCxnSpPr>
          <p:nvPr/>
        </p:nvCxnSpPr>
        <p:spPr>
          <a:xfrm flipV="1">
            <a:off x="674480" y="3550128"/>
            <a:ext cx="722508" cy="1629789"/>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73E00FB-AA6F-D34C-B6BE-112D38E3702F}"/>
              </a:ext>
            </a:extLst>
          </p:cNvPr>
          <p:cNvCxnSpPr>
            <a:cxnSpLocks/>
            <a:stCxn id="9" idx="3"/>
            <a:endCxn id="18" idx="2"/>
          </p:cNvCxnSpPr>
          <p:nvPr/>
        </p:nvCxnSpPr>
        <p:spPr>
          <a:xfrm>
            <a:off x="658450" y="3137862"/>
            <a:ext cx="768227" cy="1237607"/>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B752D53B-FF78-C14A-9C47-53AEAA3CFD68}"/>
              </a:ext>
            </a:extLst>
          </p:cNvPr>
          <p:cNvCxnSpPr>
            <a:cxnSpLocks/>
            <a:stCxn id="47" idx="3"/>
            <a:endCxn id="18" idx="2"/>
          </p:cNvCxnSpPr>
          <p:nvPr/>
        </p:nvCxnSpPr>
        <p:spPr>
          <a:xfrm>
            <a:off x="656472" y="3789029"/>
            <a:ext cx="770205" cy="586440"/>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2ABD61B-CB3D-8742-B593-DD77EA1B3DFF}"/>
              </a:ext>
            </a:extLst>
          </p:cNvPr>
          <p:cNvCxnSpPr>
            <a:cxnSpLocks/>
            <a:stCxn id="48" idx="3"/>
            <a:endCxn id="18" idx="2"/>
          </p:cNvCxnSpPr>
          <p:nvPr/>
        </p:nvCxnSpPr>
        <p:spPr>
          <a:xfrm flipV="1">
            <a:off x="654494" y="4375469"/>
            <a:ext cx="772183" cy="5351"/>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AFD42AF-124F-6E41-850C-988AAC14639D}"/>
              </a:ext>
            </a:extLst>
          </p:cNvPr>
          <p:cNvCxnSpPr>
            <a:cxnSpLocks/>
            <a:stCxn id="11" idx="3"/>
            <a:endCxn id="18" idx="2"/>
          </p:cNvCxnSpPr>
          <p:nvPr/>
        </p:nvCxnSpPr>
        <p:spPr>
          <a:xfrm flipV="1">
            <a:off x="674480" y="4375469"/>
            <a:ext cx="752197" cy="804448"/>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8" name="Triangle 37">
            <a:extLst>
              <a:ext uri="{FF2B5EF4-FFF2-40B4-BE49-F238E27FC236}">
                <a16:creationId xmlns:a16="http://schemas.microsoft.com/office/drawing/2014/main" id="{2F655FBF-7EB1-0548-B0A6-E50E88CFEF43}"/>
              </a:ext>
            </a:extLst>
          </p:cNvPr>
          <p:cNvSpPr/>
          <p:nvPr/>
        </p:nvSpPr>
        <p:spPr>
          <a:xfrm rot="5400000">
            <a:off x="3024355" y="2998508"/>
            <a:ext cx="552332" cy="48244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9" name="Straight Arrow Connector 38">
            <a:extLst>
              <a:ext uri="{FF2B5EF4-FFF2-40B4-BE49-F238E27FC236}">
                <a16:creationId xmlns:a16="http://schemas.microsoft.com/office/drawing/2014/main" id="{468CC7B2-7207-B647-A446-644E5F98B2A8}"/>
              </a:ext>
            </a:extLst>
          </p:cNvPr>
          <p:cNvCxnSpPr>
            <a:cxnSpLocks/>
            <a:stCxn id="7" idx="6"/>
            <a:endCxn id="38" idx="3"/>
          </p:cNvCxnSpPr>
          <p:nvPr/>
        </p:nvCxnSpPr>
        <p:spPr>
          <a:xfrm flipV="1">
            <a:off x="1854188" y="3239731"/>
            <a:ext cx="1205110" cy="310397"/>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F4980DA1-F73A-C249-9864-0B4455F28C8E}"/>
              </a:ext>
            </a:extLst>
          </p:cNvPr>
          <p:cNvCxnSpPr>
            <a:cxnSpLocks/>
            <a:stCxn id="18" idx="6"/>
            <a:endCxn id="38" idx="3"/>
          </p:cNvCxnSpPr>
          <p:nvPr/>
        </p:nvCxnSpPr>
        <p:spPr>
          <a:xfrm flipV="1">
            <a:off x="1883877" y="3239731"/>
            <a:ext cx="1175421" cy="1135738"/>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F16C5069-1CB5-9344-A5B4-DFBF1A055500}"/>
                  </a:ext>
                </a:extLst>
              </p:cNvPr>
              <p:cNvSpPr txBox="1"/>
              <p:nvPr/>
            </p:nvSpPr>
            <p:spPr>
              <a:xfrm>
                <a:off x="293872" y="3604363"/>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2</m:t>
                          </m:r>
                        </m:sub>
                      </m:sSub>
                    </m:oMath>
                  </m:oMathPara>
                </a14:m>
                <a:endParaRPr lang="en-US" baseline="-25000" dirty="0"/>
              </a:p>
            </p:txBody>
          </p:sp>
        </mc:Choice>
        <mc:Fallback xmlns="">
          <p:sp>
            <p:nvSpPr>
              <p:cNvPr id="47" name="TextBox 46">
                <a:extLst>
                  <a:ext uri="{FF2B5EF4-FFF2-40B4-BE49-F238E27FC236}">
                    <a16:creationId xmlns:a16="http://schemas.microsoft.com/office/drawing/2014/main" id="{F16C5069-1CB5-9344-A5B4-DFBF1A055500}"/>
                  </a:ext>
                </a:extLst>
              </p:cNvPr>
              <p:cNvSpPr txBox="1">
                <a:spLocks noRot="1" noChangeAspect="1" noMove="1" noResize="1" noEditPoints="1" noAdjustHandles="1" noChangeArrowheads="1" noChangeShapeType="1" noTextEdit="1"/>
              </p:cNvSpPr>
              <p:nvPr/>
            </p:nvSpPr>
            <p:spPr>
              <a:xfrm>
                <a:off x="293872" y="3604363"/>
                <a:ext cx="362600"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154931CF-FA76-CA40-8BB5-FCD8E9E5421C}"/>
                  </a:ext>
                </a:extLst>
              </p:cNvPr>
              <p:cNvSpPr txBox="1"/>
              <p:nvPr/>
            </p:nvSpPr>
            <p:spPr>
              <a:xfrm>
                <a:off x="291894" y="4196154"/>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3</m:t>
                          </m:r>
                        </m:sub>
                      </m:sSub>
                    </m:oMath>
                  </m:oMathPara>
                </a14:m>
                <a:endParaRPr lang="en-US" baseline="-25000" dirty="0"/>
              </a:p>
            </p:txBody>
          </p:sp>
        </mc:Choice>
        <mc:Fallback xmlns="">
          <p:sp>
            <p:nvSpPr>
              <p:cNvPr id="48" name="TextBox 47">
                <a:extLst>
                  <a:ext uri="{FF2B5EF4-FFF2-40B4-BE49-F238E27FC236}">
                    <a16:creationId xmlns:a16="http://schemas.microsoft.com/office/drawing/2014/main" id="{154931CF-FA76-CA40-8BB5-FCD8E9E5421C}"/>
                  </a:ext>
                </a:extLst>
              </p:cNvPr>
              <p:cNvSpPr txBox="1">
                <a:spLocks noRot="1" noChangeAspect="1" noMove="1" noResize="1" noEditPoints="1" noAdjustHandles="1" noChangeArrowheads="1" noChangeShapeType="1" noTextEdit="1"/>
              </p:cNvSpPr>
              <p:nvPr/>
            </p:nvSpPr>
            <p:spPr>
              <a:xfrm>
                <a:off x="291894" y="4196154"/>
                <a:ext cx="362600"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3CE62384-C1FE-5B40-BC4A-C91613586A2D}"/>
                  </a:ext>
                </a:extLst>
              </p:cNvPr>
              <p:cNvSpPr txBox="1"/>
              <p:nvPr/>
            </p:nvSpPr>
            <p:spPr>
              <a:xfrm>
                <a:off x="2253300" y="3081847"/>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11</m:t>
                          </m:r>
                        </m:sub>
                      </m:sSub>
                    </m:oMath>
                  </m:oMathPara>
                </a14:m>
                <a:endParaRPr lang="en-US" baseline="-25000" dirty="0"/>
              </a:p>
            </p:txBody>
          </p:sp>
        </mc:Choice>
        <mc:Fallback xmlns="">
          <p:sp>
            <p:nvSpPr>
              <p:cNvPr id="49" name="TextBox 48">
                <a:extLst>
                  <a:ext uri="{FF2B5EF4-FFF2-40B4-BE49-F238E27FC236}">
                    <a16:creationId xmlns:a16="http://schemas.microsoft.com/office/drawing/2014/main" id="{3CE62384-C1FE-5B40-BC4A-C91613586A2D}"/>
                  </a:ext>
                </a:extLst>
              </p:cNvPr>
              <p:cNvSpPr txBox="1">
                <a:spLocks noRot="1" noChangeAspect="1" noMove="1" noResize="1" noEditPoints="1" noAdjustHandles="1" noChangeArrowheads="1" noChangeShapeType="1" noTextEdit="1"/>
              </p:cNvSpPr>
              <p:nvPr/>
            </p:nvSpPr>
            <p:spPr>
              <a:xfrm>
                <a:off x="2253300" y="3081847"/>
                <a:ext cx="362600" cy="369332"/>
              </a:xfrm>
              <a:prstGeom prst="rect">
                <a:avLst/>
              </a:prstGeom>
              <a:blipFill>
                <a:blip r:embed="rId6"/>
                <a:stretch>
                  <a:fillRect r="-33333"/>
                </a:stretch>
              </a:blipFill>
            </p:spPr>
            <p:txBody>
              <a:bodyPr/>
              <a:lstStyle/>
              <a:p>
                <a:r>
                  <a:rPr lang="en-US">
                    <a:noFill/>
                  </a:rPr>
                  <a:t> </a:t>
                </a:r>
              </a:p>
            </p:txBody>
          </p:sp>
        </mc:Fallback>
      </mc:AlternateContent>
      <p:sp>
        <p:nvSpPr>
          <p:cNvPr id="61" name="Triangle 60">
            <a:extLst>
              <a:ext uri="{FF2B5EF4-FFF2-40B4-BE49-F238E27FC236}">
                <a16:creationId xmlns:a16="http://schemas.microsoft.com/office/drawing/2014/main" id="{E00EB5FE-7A04-2A42-874C-5E7DB1F35CFD}"/>
              </a:ext>
            </a:extLst>
          </p:cNvPr>
          <p:cNvSpPr/>
          <p:nvPr/>
        </p:nvSpPr>
        <p:spPr>
          <a:xfrm rot="5400000">
            <a:off x="3046127" y="3946551"/>
            <a:ext cx="552332" cy="48244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riangle 61">
            <a:extLst>
              <a:ext uri="{FF2B5EF4-FFF2-40B4-BE49-F238E27FC236}">
                <a16:creationId xmlns:a16="http://schemas.microsoft.com/office/drawing/2014/main" id="{B9EE8343-0BB5-1049-99BE-F0E5F0D76702}"/>
              </a:ext>
            </a:extLst>
          </p:cNvPr>
          <p:cNvSpPr/>
          <p:nvPr/>
        </p:nvSpPr>
        <p:spPr>
          <a:xfrm rot="5400000">
            <a:off x="3032272" y="4894598"/>
            <a:ext cx="552332" cy="48244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5" name="Straight Arrow Connector 64">
            <a:extLst>
              <a:ext uri="{FF2B5EF4-FFF2-40B4-BE49-F238E27FC236}">
                <a16:creationId xmlns:a16="http://schemas.microsoft.com/office/drawing/2014/main" id="{068B0D2B-F439-9D4E-8BD4-6CDF0F86034A}"/>
              </a:ext>
            </a:extLst>
          </p:cNvPr>
          <p:cNvCxnSpPr>
            <a:cxnSpLocks/>
            <a:stCxn id="7" idx="6"/>
            <a:endCxn id="61" idx="3"/>
          </p:cNvCxnSpPr>
          <p:nvPr/>
        </p:nvCxnSpPr>
        <p:spPr>
          <a:xfrm>
            <a:off x="1854188" y="3550128"/>
            <a:ext cx="1226882" cy="637646"/>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66CF1BE7-CB8A-E74C-B271-8E1096C2BF8A}"/>
              </a:ext>
            </a:extLst>
          </p:cNvPr>
          <p:cNvCxnSpPr>
            <a:cxnSpLocks/>
            <a:stCxn id="18" idx="6"/>
            <a:endCxn id="61" idx="3"/>
          </p:cNvCxnSpPr>
          <p:nvPr/>
        </p:nvCxnSpPr>
        <p:spPr>
          <a:xfrm flipV="1">
            <a:off x="1883877" y="4187774"/>
            <a:ext cx="1197193" cy="187695"/>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6D452034-A8CB-4D44-8CBA-548F1507A04C}"/>
              </a:ext>
            </a:extLst>
          </p:cNvPr>
          <p:cNvCxnSpPr>
            <a:cxnSpLocks/>
            <a:stCxn id="7" idx="6"/>
            <a:endCxn id="62" idx="3"/>
          </p:cNvCxnSpPr>
          <p:nvPr/>
        </p:nvCxnSpPr>
        <p:spPr>
          <a:xfrm>
            <a:off x="1854188" y="3550128"/>
            <a:ext cx="1213027" cy="1585693"/>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B7BC98E2-5D77-E44A-BDBF-3EC4D2B292E6}"/>
              </a:ext>
            </a:extLst>
          </p:cNvPr>
          <p:cNvCxnSpPr>
            <a:cxnSpLocks/>
            <a:stCxn id="18" idx="6"/>
            <a:endCxn id="62" idx="3"/>
          </p:cNvCxnSpPr>
          <p:nvPr/>
        </p:nvCxnSpPr>
        <p:spPr>
          <a:xfrm>
            <a:off x="1883877" y="4375469"/>
            <a:ext cx="1183338" cy="760352"/>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ED56C9C1-523C-B845-904A-AECE8B0B17B8}"/>
              </a:ext>
            </a:extLst>
          </p:cNvPr>
          <p:cNvSpPr txBox="1"/>
          <p:nvPr/>
        </p:nvSpPr>
        <p:spPr>
          <a:xfrm>
            <a:off x="1493280" y="5005146"/>
            <a:ext cx="378630" cy="369332"/>
          </a:xfrm>
          <a:prstGeom prst="rect">
            <a:avLst/>
          </a:prstGeom>
          <a:noFill/>
        </p:spPr>
        <p:txBody>
          <a:bodyPr wrap="square" rtlCol="0">
            <a:spAutoFit/>
          </a:bodyPr>
          <a:lstStyle/>
          <a:p>
            <a:r>
              <a:rPr lang="en-US" dirty="0"/>
              <a:t>1</a:t>
            </a:r>
            <a:endParaRPr lang="en-US" baseline="-25000" dirty="0"/>
          </a:p>
        </p:txBody>
      </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A13BDE7E-C3B9-DB4F-A716-A89F8AB5BD02}"/>
                  </a:ext>
                </a:extLst>
              </p:cNvPr>
              <p:cNvSpPr txBox="1"/>
              <p:nvPr/>
            </p:nvSpPr>
            <p:spPr>
              <a:xfrm>
                <a:off x="1445778" y="3331226"/>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h</m:t>
                          </m:r>
                        </m:e>
                        <m:sub>
                          <m:r>
                            <a:rPr lang="en-US" b="0" i="1" dirty="0" smtClean="0">
                              <a:latin typeface="Cambria Math" panose="02040503050406030204" pitchFamily="18" charset="0"/>
                            </a:rPr>
                            <m:t>1</m:t>
                          </m:r>
                        </m:sub>
                      </m:sSub>
                    </m:oMath>
                  </m:oMathPara>
                </a14:m>
                <a:endParaRPr lang="en-US" baseline="-25000" dirty="0"/>
              </a:p>
            </p:txBody>
          </p:sp>
        </mc:Choice>
        <mc:Fallback xmlns="">
          <p:sp>
            <p:nvSpPr>
              <p:cNvPr id="79" name="TextBox 78">
                <a:extLst>
                  <a:ext uri="{FF2B5EF4-FFF2-40B4-BE49-F238E27FC236}">
                    <a16:creationId xmlns:a16="http://schemas.microsoft.com/office/drawing/2014/main" id="{A13BDE7E-C3B9-DB4F-A716-A89F8AB5BD02}"/>
                  </a:ext>
                </a:extLst>
              </p:cNvPr>
              <p:cNvSpPr txBox="1">
                <a:spLocks noRot="1" noChangeAspect="1" noMove="1" noResize="1" noEditPoints="1" noAdjustHandles="1" noChangeArrowheads="1" noChangeShapeType="1" noTextEdit="1"/>
              </p:cNvSpPr>
              <p:nvPr/>
            </p:nvSpPr>
            <p:spPr>
              <a:xfrm>
                <a:off x="1445778" y="3331226"/>
                <a:ext cx="362600"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9DB02DF3-1244-E645-8CE8-61C394D12954}"/>
                  </a:ext>
                </a:extLst>
              </p:cNvPr>
              <p:cNvSpPr txBox="1"/>
              <p:nvPr/>
            </p:nvSpPr>
            <p:spPr>
              <a:xfrm>
                <a:off x="1455675" y="4196143"/>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h</m:t>
                          </m:r>
                        </m:e>
                        <m:sub>
                          <m:r>
                            <a:rPr lang="en-US" b="0" i="1" dirty="0" smtClean="0">
                              <a:latin typeface="Cambria Math" panose="02040503050406030204" pitchFamily="18" charset="0"/>
                            </a:rPr>
                            <m:t>2</m:t>
                          </m:r>
                        </m:sub>
                      </m:sSub>
                    </m:oMath>
                  </m:oMathPara>
                </a14:m>
                <a:endParaRPr lang="en-US" baseline="-25000" dirty="0"/>
              </a:p>
            </p:txBody>
          </p:sp>
        </mc:Choice>
        <mc:Fallback xmlns="">
          <p:sp>
            <p:nvSpPr>
              <p:cNvPr id="80" name="TextBox 79">
                <a:extLst>
                  <a:ext uri="{FF2B5EF4-FFF2-40B4-BE49-F238E27FC236}">
                    <a16:creationId xmlns:a16="http://schemas.microsoft.com/office/drawing/2014/main" id="{9DB02DF3-1244-E645-8CE8-61C394D12954}"/>
                  </a:ext>
                </a:extLst>
              </p:cNvPr>
              <p:cNvSpPr txBox="1">
                <a:spLocks noRot="1" noChangeAspect="1" noMove="1" noResize="1" noEditPoints="1" noAdjustHandles="1" noChangeArrowheads="1" noChangeShapeType="1" noTextEdit="1"/>
              </p:cNvSpPr>
              <p:nvPr/>
            </p:nvSpPr>
            <p:spPr>
              <a:xfrm>
                <a:off x="1455675" y="4196143"/>
                <a:ext cx="362600"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33707416-99BD-CD49-9E3A-547414E617EA}"/>
                  </a:ext>
                </a:extLst>
              </p:cNvPr>
              <p:cNvSpPr txBox="1"/>
              <p:nvPr/>
            </p:nvSpPr>
            <p:spPr>
              <a:xfrm>
                <a:off x="2560082" y="3709261"/>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21</m:t>
                          </m:r>
                        </m:sub>
                      </m:sSub>
                    </m:oMath>
                  </m:oMathPara>
                </a14:m>
                <a:endParaRPr lang="en-US" baseline="-25000" dirty="0"/>
              </a:p>
            </p:txBody>
          </p:sp>
        </mc:Choice>
        <mc:Fallback xmlns="">
          <p:sp>
            <p:nvSpPr>
              <p:cNvPr id="81" name="TextBox 80">
                <a:extLst>
                  <a:ext uri="{FF2B5EF4-FFF2-40B4-BE49-F238E27FC236}">
                    <a16:creationId xmlns:a16="http://schemas.microsoft.com/office/drawing/2014/main" id="{33707416-99BD-CD49-9E3A-547414E617EA}"/>
                  </a:ext>
                </a:extLst>
              </p:cNvPr>
              <p:cNvSpPr txBox="1">
                <a:spLocks noRot="1" noChangeAspect="1" noMove="1" noResize="1" noEditPoints="1" noAdjustHandles="1" noChangeArrowheads="1" noChangeShapeType="1" noTextEdit="1"/>
              </p:cNvSpPr>
              <p:nvPr/>
            </p:nvSpPr>
            <p:spPr>
              <a:xfrm>
                <a:off x="2560082" y="3709261"/>
                <a:ext cx="362600" cy="369332"/>
              </a:xfrm>
              <a:prstGeom prst="rect">
                <a:avLst/>
              </a:prstGeom>
              <a:blipFill>
                <a:blip r:embed="rId9"/>
                <a:stretch>
                  <a:fillRect r="-344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82C2ECBE-AAA2-9044-BEBA-4CB3B8F0B2D5}"/>
                  </a:ext>
                </a:extLst>
              </p:cNvPr>
              <p:cNvSpPr txBox="1"/>
              <p:nvPr/>
            </p:nvSpPr>
            <p:spPr>
              <a:xfrm>
                <a:off x="2688731" y="4491055"/>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31</m:t>
                          </m:r>
                        </m:sub>
                      </m:sSub>
                    </m:oMath>
                  </m:oMathPara>
                </a14:m>
                <a:endParaRPr lang="en-US" baseline="-25000" dirty="0"/>
              </a:p>
            </p:txBody>
          </p:sp>
        </mc:Choice>
        <mc:Fallback xmlns="">
          <p:sp>
            <p:nvSpPr>
              <p:cNvPr id="82" name="TextBox 81">
                <a:extLst>
                  <a:ext uri="{FF2B5EF4-FFF2-40B4-BE49-F238E27FC236}">
                    <a16:creationId xmlns:a16="http://schemas.microsoft.com/office/drawing/2014/main" id="{82C2ECBE-AAA2-9044-BEBA-4CB3B8F0B2D5}"/>
                  </a:ext>
                </a:extLst>
              </p:cNvPr>
              <p:cNvSpPr txBox="1">
                <a:spLocks noRot="1" noChangeAspect="1" noMove="1" noResize="1" noEditPoints="1" noAdjustHandles="1" noChangeArrowheads="1" noChangeShapeType="1" noTextEdit="1"/>
              </p:cNvSpPr>
              <p:nvPr/>
            </p:nvSpPr>
            <p:spPr>
              <a:xfrm>
                <a:off x="2688731" y="4491055"/>
                <a:ext cx="362600" cy="369332"/>
              </a:xfrm>
              <a:prstGeom prst="rect">
                <a:avLst/>
              </a:prstGeom>
              <a:blipFill>
                <a:blip r:embed="rId10"/>
                <a:stretch>
                  <a:fillRect r="-37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76884306-9D77-F548-B1D0-521FC6D0F599}"/>
                  </a:ext>
                </a:extLst>
              </p:cNvPr>
              <p:cNvSpPr txBox="1"/>
              <p:nvPr/>
            </p:nvSpPr>
            <p:spPr>
              <a:xfrm>
                <a:off x="2666955" y="3400501"/>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12</m:t>
                          </m:r>
                        </m:sub>
                      </m:sSub>
                    </m:oMath>
                  </m:oMathPara>
                </a14:m>
                <a:endParaRPr lang="en-US" baseline="-25000" dirty="0"/>
              </a:p>
            </p:txBody>
          </p:sp>
        </mc:Choice>
        <mc:Fallback xmlns="">
          <p:sp>
            <p:nvSpPr>
              <p:cNvPr id="83" name="TextBox 82">
                <a:extLst>
                  <a:ext uri="{FF2B5EF4-FFF2-40B4-BE49-F238E27FC236}">
                    <a16:creationId xmlns:a16="http://schemas.microsoft.com/office/drawing/2014/main" id="{76884306-9D77-F548-B1D0-521FC6D0F599}"/>
                  </a:ext>
                </a:extLst>
              </p:cNvPr>
              <p:cNvSpPr txBox="1">
                <a:spLocks noRot="1" noChangeAspect="1" noMove="1" noResize="1" noEditPoints="1" noAdjustHandles="1" noChangeArrowheads="1" noChangeShapeType="1" noTextEdit="1"/>
              </p:cNvSpPr>
              <p:nvPr/>
            </p:nvSpPr>
            <p:spPr>
              <a:xfrm>
                <a:off x="2666955" y="3400501"/>
                <a:ext cx="362600" cy="369332"/>
              </a:xfrm>
              <a:prstGeom prst="rect">
                <a:avLst/>
              </a:prstGeom>
              <a:blipFill>
                <a:blip r:embed="rId11"/>
                <a:stretch>
                  <a:fillRect r="-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CE02D34A-B26E-824D-9116-15EF38AD1708}"/>
                  </a:ext>
                </a:extLst>
              </p:cNvPr>
              <p:cNvSpPr txBox="1"/>
              <p:nvPr/>
            </p:nvSpPr>
            <p:spPr>
              <a:xfrm>
                <a:off x="2593726" y="4122914"/>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22</m:t>
                          </m:r>
                        </m:sub>
                      </m:sSub>
                    </m:oMath>
                  </m:oMathPara>
                </a14:m>
                <a:endParaRPr lang="en-US" baseline="-25000" dirty="0"/>
              </a:p>
            </p:txBody>
          </p:sp>
        </mc:Choice>
        <mc:Fallback xmlns="">
          <p:sp>
            <p:nvSpPr>
              <p:cNvPr id="84" name="TextBox 83">
                <a:extLst>
                  <a:ext uri="{FF2B5EF4-FFF2-40B4-BE49-F238E27FC236}">
                    <a16:creationId xmlns:a16="http://schemas.microsoft.com/office/drawing/2014/main" id="{CE02D34A-B26E-824D-9116-15EF38AD1708}"/>
                  </a:ext>
                </a:extLst>
              </p:cNvPr>
              <p:cNvSpPr txBox="1">
                <a:spLocks noRot="1" noChangeAspect="1" noMove="1" noResize="1" noEditPoints="1" noAdjustHandles="1" noChangeArrowheads="1" noChangeShapeType="1" noTextEdit="1"/>
              </p:cNvSpPr>
              <p:nvPr/>
            </p:nvSpPr>
            <p:spPr>
              <a:xfrm>
                <a:off x="2593726" y="4122914"/>
                <a:ext cx="362600" cy="369332"/>
              </a:xfrm>
              <a:prstGeom prst="rect">
                <a:avLst/>
              </a:prstGeom>
              <a:blipFill>
                <a:blip r:embed="rId12"/>
                <a:stretch>
                  <a:fillRect r="-344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8881E9D6-310F-0344-A0C7-CF6B8F248736}"/>
                  </a:ext>
                </a:extLst>
              </p:cNvPr>
              <p:cNvSpPr txBox="1"/>
              <p:nvPr/>
            </p:nvSpPr>
            <p:spPr>
              <a:xfrm>
                <a:off x="2199861" y="4619697"/>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32</m:t>
                          </m:r>
                        </m:sub>
                      </m:sSub>
                    </m:oMath>
                  </m:oMathPara>
                </a14:m>
                <a:endParaRPr lang="en-US" baseline="-25000" dirty="0"/>
              </a:p>
            </p:txBody>
          </p:sp>
        </mc:Choice>
        <mc:Fallback xmlns="">
          <p:sp>
            <p:nvSpPr>
              <p:cNvPr id="85" name="TextBox 84">
                <a:extLst>
                  <a:ext uri="{FF2B5EF4-FFF2-40B4-BE49-F238E27FC236}">
                    <a16:creationId xmlns:a16="http://schemas.microsoft.com/office/drawing/2014/main" id="{8881E9D6-310F-0344-A0C7-CF6B8F248736}"/>
                  </a:ext>
                </a:extLst>
              </p:cNvPr>
              <p:cNvSpPr txBox="1">
                <a:spLocks noRot="1" noChangeAspect="1" noMove="1" noResize="1" noEditPoints="1" noAdjustHandles="1" noChangeArrowheads="1" noChangeShapeType="1" noTextEdit="1"/>
              </p:cNvSpPr>
              <p:nvPr/>
            </p:nvSpPr>
            <p:spPr>
              <a:xfrm>
                <a:off x="2199861" y="4619697"/>
                <a:ext cx="362600" cy="369332"/>
              </a:xfrm>
              <a:prstGeom prst="rect">
                <a:avLst/>
              </a:prstGeom>
              <a:blipFill>
                <a:blip r:embed="rId13"/>
                <a:stretch>
                  <a:fillRect r="-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BEDEDB25-19A5-4644-B03A-6B42FC17F6C4}"/>
                  </a:ext>
                </a:extLst>
              </p:cNvPr>
              <p:cNvSpPr txBox="1"/>
              <p:nvPr/>
            </p:nvSpPr>
            <p:spPr>
              <a:xfrm>
                <a:off x="3025193" y="3046219"/>
                <a:ext cx="362600" cy="3667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b="1" i="1" dirty="0" smtClean="0">
                              <a:solidFill>
                                <a:schemeClr val="bg1"/>
                              </a:solidFill>
                              <a:latin typeface="Cambria Math" panose="02040503050406030204" pitchFamily="18" charset="0"/>
                            </a:rPr>
                          </m:ctrlPr>
                        </m:sSubSupPr>
                        <m:e>
                          <m:r>
                            <a:rPr lang="en-US" b="1" i="1" dirty="0" smtClean="0">
                              <a:solidFill>
                                <a:schemeClr val="bg1"/>
                              </a:solidFill>
                              <a:latin typeface="Cambria Math" panose="02040503050406030204" pitchFamily="18" charset="0"/>
                            </a:rPr>
                            <m:t>𝒚</m:t>
                          </m:r>
                        </m:e>
                        <m:sub>
                          <m:r>
                            <a:rPr lang="en-US" b="1" i="1" dirty="0" smtClean="0">
                              <a:solidFill>
                                <a:schemeClr val="bg1"/>
                              </a:solidFill>
                              <a:latin typeface="Cambria Math" panose="02040503050406030204" pitchFamily="18" charset="0"/>
                            </a:rPr>
                            <m:t>𝟏</m:t>
                          </m:r>
                        </m:sub>
                        <m:sup>
                          <m:r>
                            <a:rPr lang="en-US" b="1" i="1" dirty="0" smtClean="0">
                              <a:solidFill>
                                <a:schemeClr val="bg1"/>
                              </a:solidFill>
                              <a:latin typeface="Cambria Math" panose="02040503050406030204" pitchFamily="18" charset="0"/>
                            </a:rPr>
                            <m:t>∗</m:t>
                          </m:r>
                        </m:sup>
                      </m:sSubSup>
                    </m:oMath>
                  </m:oMathPara>
                </a14:m>
                <a:endParaRPr lang="en-US" b="1" baseline="-25000" dirty="0">
                  <a:solidFill>
                    <a:schemeClr val="bg1"/>
                  </a:solidFill>
                </a:endParaRPr>
              </a:p>
            </p:txBody>
          </p:sp>
        </mc:Choice>
        <mc:Fallback xmlns="">
          <p:sp>
            <p:nvSpPr>
              <p:cNvPr id="86" name="TextBox 85">
                <a:extLst>
                  <a:ext uri="{FF2B5EF4-FFF2-40B4-BE49-F238E27FC236}">
                    <a16:creationId xmlns:a16="http://schemas.microsoft.com/office/drawing/2014/main" id="{BEDEDB25-19A5-4644-B03A-6B42FC17F6C4}"/>
                  </a:ext>
                </a:extLst>
              </p:cNvPr>
              <p:cNvSpPr txBox="1">
                <a:spLocks noRot="1" noChangeAspect="1" noMove="1" noResize="1" noEditPoints="1" noAdjustHandles="1" noChangeArrowheads="1" noChangeShapeType="1" noTextEdit="1"/>
              </p:cNvSpPr>
              <p:nvPr/>
            </p:nvSpPr>
            <p:spPr>
              <a:xfrm>
                <a:off x="3025193" y="3046219"/>
                <a:ext cx="362600" cy="366703"/>
              </a:xfrm>
              <a:prstGeom prst="rect">
                <a:avLst/>
              </a:prstGeom>
              <a:blipFill>
                <a:blip r:embed="rId14"/>
                <a:stretch>
                  <a:fillRect r="-3333" b="-68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A3712561-571B-AE4A-A640-50C0D25258DB}"/>
                  </a:ext>
                </a:extLst>
              </p:cNvPr>
              <p:cNvSpPr txBox="1"/>
              <p:nvPr/>
            </p:nvSpPr>
            <p:spPr>
              <a:xfrm>
                <a:off x="3023215" y="3994265"/>
                <a:ext cx="362600" cy="3667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b="1" i="1" dirty="0" smtClean="0">
                              <a:solidFill>
                                <a:schemeClr val="bg1"/>
                              </a:solidFill>
                              <a:latin typeface="Cambria Math" panose="02040503050406030204" pitchFamily="18" charset="0"/>
                            </a:rPr>
                          </m:ctrlPr>
                        </m:sSubSupPr>
                        <m:e>
                          <m:r>
                            <a:rPr lang="en-US" b="1" i="1" dirty="0" smtClean="0">
                              <a:solidFill>
                                <a:schemeClr val="bg1"/>
                              </a:solidFill>
                              <a:latin typeface="Cambria Math" panose="02040503050406030204" pitchFamily="18" charset="0"/>
                            </a:rPr>
                            <m:t>𝒚</m:t>
                          </m:r>
                        </m:e>
                        <m:sub>
                          <m:r>
                            <a:rPr lang="en-US" b="1" i="1" dirty="0" smtClean="0">
                              <a:solidFill>
                                <a:schemeClr val="bg1"/>
                              </a:solidFill>
                              <a:latin typeface="Cambria Math" panose="02040503050406030204" pitchFamily="18" charset="0"/>
                            </a:rPr>
                            <m:t>𝟐</m:t>
                          </m:r>
                        </m:sub>
                        <m:sup>
                          <m:r>
                            <a:rPr lang="en-US" b="1" i="1" dirty="0" smtClean="0">
                              <a:solidFill>
                                <a:schemeClr val="bg1"/>
                              </a:solidFill>
                              <a:latin typeface="Cambria Math" panose="02040503050406030204" pitchFamily="18" charset="0"/>
                            </a:rPr>
                            <m:t>∗</m:t>
                          </m:r>
                        </m:sup>
                      </m:sSubSup>
                    </m:oMath>
                  </m:oMathPara>
                </a14:m>
                <a:endParaRPr lang="en-US" b="1" baseline="-25000" dirty="0">
                  <a:solidFill>
                    <a:schemeClr val="bg1"/>
                  </a:solidFill>
                </a:endParaRPr>
              </a:p>
            </p:txBody>
          </p:sp>
        </mc:Choice>
        <mc:Fallback xmlns="">
          <p:sp>
            <p:nvSpPr>
              <p:cNvPr id="87" name="TextBox 86">
                <a:extLst>
                  <a:ext uri="{FF2B5EF4-FFF2-40B4-BE49-F238E27FC236}">
                    <a16:creationId xmlns:a16="http://schemas.microsoft.com/office/drawing/2014/main" id="{A3712561-571B-AE4A-A640-50C0D25258DB}"/>
                  </a:ext>
                </a:extLst>
              </p:cNvPr>
              <p:cNvSpPr txBox="1">
                <a:spLocks noRot="1" noChangeAspect="1" noMove="1" noResize="1" noEditPoints="1" noAdjustHandles="1" noChangeArrowheads="1" noChangeShapeType="1" noTextEdit="1"/>
              </p:cNvSpPr>
              <p:nvPr/>
            </p:nvSpPr>
            <p:spPr>
              <a:xfrm>
                <a:off x="3023215" y="3994265"/>
                <a:ext cx="362600" cy="366703"/>
              </a:xfrm>
              <a:prstGeom prst="rect">
                <a:avLst/>
              </a:prstGeom>
              <a:blipFill>
                <a:blip r:embed="rId15"/>
                <a:stretch>
                  <a:fillRect r="-3333" b="-103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DF8422F8-B1E8-3B44-8B1C-57FBA64AC22C}"/>
                  </a:ext>
                </a:extLst>
              </p:cNvPr>
              <p:cNvSpPr txBox="1"/>
              <p:nvPr/>
            </p:nvSpPr>
            <p:spPr>
              <a:xfrm>
                <a:off x="3009361" y="4930437"/>
                <a:ext cx="362600" cy="3667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b="1" i="1" dirty="0" smtClean="0">
                              <a:solidFill>
                                <a:schemeClr val="bg1"/>
                              </a:solidFill>
                              <a:latin typeface="Cambria Math" panose="02040503050406030204" pitchFamily="18" charset="0"/>
                            </a:rPr>
                          </m:ctrlPr>
                        </m:sSubSupPr>
                        <m:e>
                          <m:r>
                            <a:rPr lang="en-US" b="1" i="1" dirty="0" smtClean="0">
                              <a:solidFill>
                                <a:schemeClr val="bg1"/>
                              </a:solidFill>
                              <a:latin typeface="Cambria Math" panose="02040503050406030204" pitchFamily="18" charset="0"/>
                            </a:rPr>
                            <m:t>𝒚</m:t>
                          </m:r>
                        </m:e>
                        <m:sub>
                          <m:r>
                            <a:rPr lang="en-US" b="1" i="1" dirty="0" smtClean="0">
                              <a:solidFill>
                                <a:schemeClr val="bg1"/>
                              </a:solidFill>
                              <a:latin typeface="Cambria Math" panose="02040503050406030204" pitchFamily="18" charset="0"/>
                            </a:rPr>
                            <m:t>𝟑</m:t>
                          </m:r>
                        </m:sub>
                        <m:sup>
                          <m:r>
                            <a:rPr lang="en-US" b="1" i="1" dirty="0" smtClean="0">
                              <a:solidFill>
                                <a:schemeClr val="bg1"/>
                              </a:solidFill>
                              <a:latin typeface="Cambria Math" panose="02040503050406030204" pitchFamily="18" charset="0"/>
                            </a:rPr>
                            <m:t>∗</m:t>
                          </m:r>
                        </m:sup>
                      </m:sSubSup>
                    </m:oMath>
                  </m:oMathPara>
                </a14:m>
                <a:endParaRPr lang="en-US" b="1" baseline="-25000" dirty="0">
                  <a:solidFill>
                    <a:schemeClr val="bg1"/>
                  </a:solidFill>
                </a:endParaRPr>
              </a:p>
            </p:txBody>
          </p:sp>
        </mc:Choice>
        <mc:Fallback xmlns="">
          <p:sp>
            <p:nvSpPr>
              <p:cNvPr id="88" name="TextBox 87">
                <a:extLst>
                  <a:ext uri="{FF2B5EF4-FFF2-40B4-BE49-F238E27FC236}">
                    <a16:creationId xmlns:a16="http://schemas.microsoft.com/office/drawing/2014/main" id="{DF8422F8-B1E8-3B44-8B1C-57FBA64AC22C}"/>
                  </a:ext>
                </a:extLst>
              </p:cNvPr>
              <p:cNvSpPr txBox="1">
                <a:spLocks noRot="1" noChangeAspect="1" noMove="1" noResize="1" noEditPoints="1" noAdjustHandles="1" noChangeArrowheads="1" noChangeShapeType="1" noTextEdit="1"/>
              </p:cNvSpPr>
              <p:nvPr/>
            </p:nvSpPr>
            <p:spPr>
              <a:xfrm>
                <a:off x="3009361" y="4930437"/>
                <a:ext cx="362600" cy="366703"/>
              </a:xfrm>
              <a:prstGeom prst="rect">
                <a:avLst/>
              </a:prstGeom>
              <a:blipFill>
                <a:blip r:embed="rId16"/>
                <a:stretch>
                  <a:fillRect r="-3333" b="-6667"/>
                </a:stretch>
              </a:blipFill>
            </p:spPr>
            <p:txBody>
              <a:bodyPr/>
              <a:lstStyle/>
              <a:p>
                <a:r>
                  <a:rPr lang="en-US">
                    <a:noFill/>
                  </a:rPr>
                  <a:t> </a:t>
                </a:r>
              </a:p>
            </p:txBody>
          </p:sp>
        </mc:Fallback>
      </mc:AlternateContent>
      <p:cxnSp>
        <p:nvCxnSpPr>
          <p:cNvPr id="89" name="Straight Arrow Connector 88">
            <a:extLst>
              <a:ext uri="{FF2B5EF4-FFF2-40B4-BE49-F238E27FC236}">
                <a16:creationId xmlns:a16="http://schemas.microsoft.com/office/drawing/2014/main" id="{DA0CA8E1-53EA-BD4C-A7C1-917EA7C50AED}"/>
              </a:ext>
            </a:extLst>
          </p:cNvPr>
          <p:cNvCxnSpPr>
            <a:cxnSpLocks/>
            <a:stCxn id="78" idx="3"/>
          </p:cNvCxnSpPr>
          <p:nvPr/>
        </p:nvCxnSpPr>
        <p:spPr>
          <a:xfrm flipV="1">
            <a:off x="1871910" y="4977825"/>
            <a:ext cx="108259" cy="211987"/>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0BE61482-65C9-2F4D-8670-E78329BB5FD8}"/>
              </a:ext>
            </a:extLst>
          </p:cNvPr>
          <p:cNvCxnSpPr>
            <a:cxnSpLocks/>
            <a:stCxn id="78" idx="3"/>
          </p:cNvCxnSpPr>
          <p:nvPr/>
        </p:nvCxnSpPr>
        <p:spPr>
          <a:xfrm flipV="1">
            <a:off x="1871910" y="5135821"/>
            <a:ext cx="327951" cy="53991"/>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pic>
        <p:nvPicPr>
          <p:cNvPr id="96" name="Graphic 95" descr="Cat">
            <a:extLst>
              <a:ext uri="{FF2B5EF4-FFF2-40B4-BE49-F238E27FC236}">
                <a16:creationId xmlns:a16="http://schemas.microsoft.com/office/drawing/2014/main" id="{3F90CE48-9B04-0F41-8193-1FFFA40BF405}"/>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3927510" y="3716089"/>
            <a:ext cx="914400" cy="914400"/>
          </a:xfrm>
          <a:prstGeom prst="rect">
            <a:avLst/>
          </a:prstGeom>
        </p:spPr>
      </p:pic>
      <p:pic>
        <p:nvPicPr>
          <p:cNvPr id="98" name="Graphic 97" descr="Dog">
            <a:extLst>
              <a:ext uri="{FF2B5EF4-FFF2-40B4-BE49-F238E27FC236}">
                <a16:creationId xmlns:a16="http://schemas.microsoft.com/office/drawing/2014/main" id="{A155A0C2-EB20-B342-B6EE-2CBF82B36BB1}"/>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4014403" y="2840474"/>
            <a:ext cx="914400" cy="914400"/>
          </a:xfrm>
          <a:prstGeom prst="rect">
            <a:avLst/>
          </a:prstGeom>
        </p:spPr>
      </p:pic>
      <p:sp>
        <p:nvSpPr>
          <p:cNvPr id="99" name="Rectangle 98">
            <a:extLst>
              <a:ext uri="{FF2B5EF4-FFF2-40B4-BE49-F238E27FC236}">
                <a16:creationId xmlns:a16="http://schemas.microsoft.com/office/drawing/2014/main" id="{F41FDC2B-A60E-D543-A2F6-AE5A4685CD67}"/>
              </a:ext>
            </a:extLst>
          </p:cNvPr>
          <p:cNvSpPr/>
          <p:nvPr/>
        </p:nvSpPr>
        <p:spPr>
          <a:xfrm>
            <a:off x="3300409" y="5691885"/>
            <a:ext cx="2214547" cy="830997"/>
          </a:xfrm>
          <a:prstGeom prst="rect">
            <a:avLst/>
          </a:prstGeom>
        </p:spPr>
        <p:txBody>
          <a:bodyPr wrap="square">
            <a:spAutoFit/>
          </a:bodyPr>
          <a:lstStyle/>
          <a:p>
            <a:pPr algn="ctr"/>
            <a:r>
              <a:rPr lang="en-US" sz="1200" dirty="0"/>
              <a:t>By http://</a:t>
            </a:r>
            <a:r>
              <a:rPr lang="en-US" sz="1200" dirty="0" err="1"/>
              <a:t>www.birdphotos.com</a:t>
            </a:r>
            <a:r>
              <a:rPr lang="en-US" sz="1200" dirty="0"/>
              <a:t> - Own work, CC BY 3.0, https://</a:t>
            </a:r>
            <a:r>
              <a:rPr lang="en-US" sz="1200" dirty="0" err="1"/>
              <a:t>commons.wikimedia.org</a:t>
            </a:r>
            <a:r>
              <a:rPr lang="en-US" sz="1200" dirty="0"/>
              <a:t>/w/</a:t>
            </a:r>
            <a:r>
              <a:rPr lang="en-US" sz="1200" dirty="0" err="1"/>
              <a:t>index.php?curid</a:t>
            </a:r>
            <a:r>
              <a:rPr lang="en-US" sz="1200" dirty="0"/>
              <a:t>=4409510</a:t>
            </a:r>
          </a:p>
        </p:txBody>
      </p:sp>
      <p:pic>
        <p:nvPicPr>
          <p:cNvPr id="1026" name="Picture 2" descr="Striped skunks">
            <a:extLst>
              <a:ext uri="{FF2B5EF4-FFF2-40B4-BE49-F238E27FC236}">
                <a16:creationId xmlns:a16="http://schemas.microsoft.com/office/drawing/2014/main" id="{543E3865-DF35-A048-A004-36482A320C2B}"/>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609433" y="4708177"/>
            <a:ext cx="1503677" cy="909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684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C324F-118F-364B-862C-F25F4C50AB07}"/>
              </a:ext>
            </a:extLst>
          </p:cNvPr>
          <p:cNvSpPr>
            <a:spLocks noGrp="1"/>
          </p:cNvSpPr>
          <p:nvPr>
            <p:ph type="title"/>
          </p:nvPr>
        </p:nvSpPr>
        <p:spPr/>
        <p:txBody>
          <a:bodyPr/>
          <a:lstStyle/>
          <a:p>
            <a:r>
              <a:rPr lang="en-US" dirty="0"/>
              <a:t>Practice Exam, question 23 </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192F983-55E9-F542-A936-4D765CC83580}"/>
                  </a:ext>
                </a:extLst>
              </p:cNvPr>
              <p:cNvSpPr>
                <a:spLocks noGrp="1"/>
              </p:cNvSpPr>
              <p:nvPr>
                <p:ph sz="half" idx="1"/>
              </p:nvPr>
            </p:nvSpPr>
            <p:spPr>
              <a:xfrm>
                <a:off x="5918414" y="1447796"/>
                <a:ext cx="5587781" cy="5281617"/>
              </a:xfrm>
            </p:spPr>
            <p:txBody>
              <a:bodyPr>
                <a:normAutofit fontScale="70000" lnSpcReduction="20000"/>
              </a:bodyPr>
              <a:lstStyle/>
              <a:p>
                <a:pPr marL="0" indent="0">
                  <a:lnSpc>
                    <a:spcPct val="120000"/>
                  </a:lnSpc>
                  <a:buNone/>
                </a:pPr>
                <a:r>
                  <a:rPr lang="en-US" dirty="0"/>
                  <a:t>(b) What is </a:t>
                </a:r>
                <a14:m>
                  <m:oMath xmlns:m="http://schemas.openxmlformats.org/officeDocument/2006/math">
                    <m:f>
                      <m:fPr>
                        <m:ctrlPr>
                          <a:rPr lang="en-US" b="0" i="1" smtClean="0">
                            <a:latin typeface="Cambria Math" panose="02040503050406030204" pitchFamily="18" charset="0"/>
                          </a:rPr>
                        </m:ctrlPr>
                      </m:fPr>
                      <m:num>
                        <m:r>
                          <a:rPr lang="en-US" i="1">
                            <a:latin typeface="Cambria Math" panose="02040503050406030204" pitchFamily="18" charset="0"/>
                          </a:rPr>
                          <m:t>𝑑</m:t>
                        </m:r>
                        <m:sSubSup>
                          <m:sSubSupPr>
                            <m:ctrlPr>
                              <a:rPr lang="en-US" i="1" dirty="0">
                                <a:latin typeface="Cambria Math" panose="02040503050406030204" pitchFamily="18" charset="0"/>
                              </a:rPr>
                            </m:ctrlPr>
                          </m:sSubSupPr>
                          <m:e>
                            <m:r>
                              <a:rPr lang="en-US" i="1" dirty="0">
                                <a:latin typeface="Cambria Math" panose="02040503050406030204" pitchFamily="18" charset="0"/>
                              </a:rPr>
                              <m:t>𝑦</m:t>
                            </m:r>
                          </m:e>
                          <m:sub>
                            <m:r>
                              <a:rPr lang="en-US" b="0" i="1" dirty="0" smtClean="0">
                                <a:latin typeface="Cambria Math" panose="02040503050406030204" pitchFamily="18" charset="0"/>
                              </a:rPr>
                              <m:t>2</m:t>
                            </m:r>
                          </m:sub>
                          <m:sup>
                            <m:r>
                              <a:rPr lang="en-US" i="1" dirty="0">
                                <a:latin typeface="Cambria Math" panose="02040503050406030204" pitchFamily="18" charset="0"/>
                              </a:rPr>
                              <m:t>∗</m:t>
                            </m:r>
                          </m:sup>
                        </m:sSubSup>
                      </m:num>
                      <m:den>
                        <m:r>
                          <a:rPr lang="en-US" b="0" i="1" smtClean="0">
                            <a:latin typeface="Cambria Math" panose="02040503050406030204" pitchFamily="18" charset="0"/>
                          </a:rPr>
                          <m:t>𝑑</m:t>
                        </m:r>
                        <m:sSub>
                          <m:sSubPr>
                            <m:ctrlPr>
                              <a:rPr lang="en-US" i="1" dirty="0">
                                <a:latin typeface="Cambria Math" panose="02040503050406030204" pitchFamily="18" charset="0"/>
                              </a:rPr>
                            </m:ctrlPr>
                          </m:sSubPr>
                          <m:e>
                            <m:r>
                              <a:rPr lang="en-US" i="1" dirty="0">
                                <a:latin typeface="Cambria Math" panose="02040503050406030204" pitchFamily="18" charset="0"/>
                              </a:rPr>
                              <m:t>𝑤</m:t>
                            </m:r>
                          </m:e>
                          <m:sub>
                            <m:r>
                              <a:rPr lang="en-US" b="0" i="1" dirty="0" smtClean="0">
                                <a:latin typeface="Cambria Math" panose="02040503050406030204" pitchFamily="18" charset="0"/>
                              </a:rPr>
                              <m:t>21</m:t>
                            </m:r>
                          </m:sub>
                        </m:sSub>
                      </m:den>
                    </m:f>
                  </m:oMath>
                </a14:m>
                <a:r>
                  <a:rPr lang="en-US" dirty="0"/>
                  <a:t> ?  </a:t>
                </a:r>
              </a:p>
              <a:p>
                <a:pPr marL="0" indent="0">
                  <a:lnSpc>
                    <a:spcPct val="120000"/>
                  </a:lnSpc>
                  <a:buNone/>
                </a:pPr>
                <a:r>
                  <a:rPr lang="en-US" dirty="0"/>
                  <a:t>Now we differentiate each part:</a:t>
                </a:r>
              </a:p>
              <a:p>
                <a:pPr marL="0" indent="0">
                  <a:lnSpc>
                    <a:spcPct val="120000"/>
                  </a:lnSpc>
                  <a:buNone/>
                </a:pPr>
                <a14:m>
                  <m:oMathPara xmlns:m="http://schemas.openxmlformats.org/officeDocument/2006/math">
                    <m:oMathParaPr>
                      <m:jc m:val="centerGroup"/>
                    </m:oMathParaPr>
                    <m:oMath xmlns:m="http://schemas.openxmlformats.org/officeDocument/2006/math">
                      <m:f>
                        <m:fPr>
                          <m:ctrlPr>
                            <a:rPr lang="en-US" i="1" dirty="0" smtClean="0">
                              <a:solidFill>
                                <a:schemeClr val="tx1"/>
                              </a:solidFill>
                              <a:latin typeface="Cambria Math" panose="02040503050406030204" pitchFamily="18" charset="0"/>
                            </a:rPr>
                          </m:ctrlPr>
                        </m:fPr>
                        <m:num>
                          <m:r>
                            <a:rPr lang="en-US" b="0" i="1" dirty="0" smtClean="0">
                              <a:solidFill>
                                <a:schemeClr val="tx1"/>
                              </a:solidFill>
                              <a:latin typeface="Cambria Math" panose="02040503050406030204" pitchFamily="18" charset="0"/>
                            </a:rPr>
                            <m:t>𝑑</m:t>
                          </m:r>
                          <m:sSubSup>
                            <m:sSubSupPr>
                              <m:ctrlPr>
                                <a:rPr lang="en-US" i="1" dirty="0">
                                  <a:latin typeface="Cambria Math" panose="02040503050406030204" pitchFamily="18" charset="0"/>
                                </a:rPr>
                              </m:ctrlPr>
                            </m:sSubSupPr>
                            <m:e>
                              <m:r>
                                <a:rPr lang="en-US" i="1" dirty="0">
                                  <a:latin typeface="Cambria Math" panose="02040503050406030204" pitchFamily="18" charset="0"/>
                                </a:rPr>
                                <m:t>𝑦</m:t>
                              </m:r>
                            </m:e>
                            <m:sub>
                              <m:r>
                                <a:rPr lang="en-US" i="1" dirty="0">
                                  <a:latin typeface="Cambria Math" panose="02040503050406030204" pitchFamily="18" charset="0"/>
                                </a:rPr>
                                <m:t>2</m:t>
                              </m:r>
                            </m:sub>
                            <m:sup>
                              <m:r>
                                <a:rPr lang="en-US" i="1" dirty="0">
                                  <a:latin typeface="Cambria Math" panose="02040503050406030204" pitchFamily="18" charset="0"/>
                                </a:rPr>
                                <m:t>∗</m:t>
                              </m:r>
                            </m:sup>
                          </m:sSubSup>
                        </m:num>
                        <m:den>
                          <m:r>
                            <a:rPr lang="en-US" b="0" i="1" dirty="0" smtClean="0">
                              <a:solidFill>
                                <a:schemeClr val="tx1"/>
                              </a:solidFill>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b="0" i="1" smtClean="0">
                                  <a:latin typeface="Cambria Math" panose="02040503050406030204" pitchFamily="18" charset="0"/>
                                </a:rPr>
                                <m:t>21</m:t>
                              </m:r>
                            </m:sub>
                          </m:sSub>
                        </m:den>
                      </m:f>
                      <m:r>
                        <a:rPr lang="en-US" b="0" i="1" dirty="0" smtClean="0">
                          <a:solidFill>
                            <a:schemeClr val="tx1"/>
                          </a:solidFill>
                          <a:latin typeface="Cambria Math" panose="02040503050406030204" pitchFamily="18" charset="0"/>
                        </a:rPr>
                        <m:t>=</m:t>
                      </m:r>
                      <m:d>
                        <m:dPr>
                          <m:ctrlPr>
                            <a:rPr lang="en-US" b="0" i="1" dirty="0" smtClean="0">
                              <a:solidFill>
                                <a:schemeClr val="tx1"/>
                              </a:solidFill>
                              <a:latin typeface="Cambria Math" panose="02040503050406030204" pitchFamily="18" charset="0"/>
                            </a:rPr>
                          </m:ctrlPr>
                        </m:dPr>
                        <m:e>
                          <m:f>
                            <m:fPr>
                              <m:ctrlPr>
                                <a:rPr lang="en-US" i="1" dirty="0">
                                  <a:latin typeface="Cambria Math" panose="02040503050406030204" pitchFamily="18" charset="0"/>
                                </a:rPr>
                              </m:ctrlPr>
                            </m:fPr>
                            <m:num>
                              <m:r>
                                <a:rPr lang="en-US" b="0" i="0" dirty="0" smtClean="0">
                                  <a:latin typeface="Cambria Math" panose="02040503050406030204" pitchFamily="18" charset="0"/>
                                </a:rPr>
                                <m:t>1</m:t>
                              </m:r>
                            </m:num>
                            <m:den>
                              <m:r>
                                <m:rPr>
                                  <m:sty m:val="p"/>
                                </m:rPr>
                                <a:rPr lang="en-US" dirty="0">
                                  <a:latin typeface="Cambria Math" panose="02040503050406030204" pitchFamily="18" charset="0"/>
                                </a:rPr>
                                <m:t>den</m:t>
                              </m:r>
                            </m:den>
                          </m:f>
                        </m:e>
                      </m:d>
                      <m:f>
                        <m:fPr>
                          <m:ctrlPr>
                            <a:rPr lang="en-US" i="1" dirty="0">
                              <a:latin typeface="Cambria Math" panose="02040503050406030204" pitchFamily="18" charset="0"/>
                            </a:rPr>
                          </m:ctrlPr>
                        </m:fPr>
                        <m:num>
                          <m:r>
                            <a:rPr lang="en-US" i="1" dirty="0">
                              <a:latin typeface="Cambria Math" panose="02040503050406030204" pitchFamily="18" charset="0"/>
                            </a:rPr>
                            <m:t>𝑑</m:t>
                          </m:r>
                          <m:r>
                            <m:rPr>
                              <m:sty m:val="p"/>
                            </m:rPr>
                            <a:rPr lang="en-US" b="0" i="0" dirty="0" smtClean="0">
                              <a:latin typeface="Cambria Math" panose="02040503050406030204" pitchFamily="18" charset="0"/>
                            </a:rPr>
                            <m:t>num</m:t>
                          </m:r>
                        </m:num>
                        <m:den>
                          <m:r>
                            <a:rPr lang="en-US" i="1" dirty="0">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21</m:t>
                              </m:r>
                            </m:sub>
                          </m:sSub>
                        </m:den>
                      </m:f>
                      <m:r>
                        <a:rPr lang="en-US" b="0" i="1" smtClean="0">
                          <a:latin typeface="Cambria Math" panose="02040503050406030204" pitchFamily="18" charset="0"/>
                        </a:rPr>
                        <m:t>−</m:t>
                      </m:r>
                      <m:d>
                        <m:dPr>
                          <m:ctrlPr>
                            <a:rPr lang="en-US" i="1" dirty="0">
                              <a:latin typeface="Cambria Math" panose="02040503050406030204" pitchFamily="18" charset="0"/>
                            </a:rPr>
                          </m:ctrlPr>
                        </m:dPr>
                        <m:e>
                          <m:f>
                            <m:fPr>
                              <m:ctrlPr>
                                <a:rPr lang="en-US" i="1" dirty="0">
                                  <a:latin typeface="Cambria Math" panose="02040503050406030204" pitchFamily="18" charset="0"/>
                                </a:rPr>
                              </m:ctrlPr>
                            </m:fPr>
                            <m:num>
                              <m:r>
                                <m:rPr>
                                  <m:sty m:val="p"/>
                                </m:rPr>
                                <a:rPr lang="en-US" b="0" i="0" dirty="0" smtClean="0">
                                  <a:latin typeface="Cambria Math" panose="02040503050406030204" pitchFamily="18" charset="0"/>
                                </a:rPr>
                                <m:t>num</m:t>
                              </m:r>
                            </m:num>
                            <m:den>
                              <m:sSup>
                                <m:sSupPr>
                                  <m:ctrlPr>
                                    <a:rPr lang="en-US" i="1" dirty="0" smtClean="0">
                                      <a:latin typeface="Cambria Math" panose="02040503050406030204" pitchFamily="18" charset="0"/>
                                    </a:rPr>
                                  </m:ctrlPr>
                                </m:sSupPr>
                                <m:e>
                                  <m:r>
                                    <m:rPr>
                                      <m:sty m:val="p"/>
                                    </m:rPr>
                                    <a:rPr lang="en-US" b="0" i="0" dirty="0" smtClean="0">
                                      <a:latin typeface="Cambria Math" panose="02040503050406030204" pitchFamily="18" charset="0"/>
                                    </a:rPr>
                                    <m:t>den</m:t>
                                  </m:r>
                                </m:e>
                                <m:sup>
                                  <m:r>
                                    <a:rPr lang="en-US" b="0" i="1" dirty="0" smtClean="0">
                                      <a:latin typeface="Cambria Math" panose="02040503050406030204" pitchFamily="18" charset="0"/>
                                    </a:rPr>
                                    <m:t>2</m:t>
                                  </m:r>
                                </m:sup>
                              </m:sSup>
                            </m:den>
                          </m:f>
                        </m:e>
                      </m:d>
                      <m:f>
                        <m:fPr>
                          <m:ctrlPr>
                            <a:rPr lang="en-US" i="1" dirty="0">
                              <a:latin typeface="Cambria Math" panose="02040503050406030204" pitchFamily="18" charset="0"/>
                            </a:rPr>
                          </m:ctrlPr>
                        </m:fPr>
                        <m:num>
                          <m:r>
                            <a:rPr lang="en-US" i="1" dirty="0">
                              <a:latin typeface="Cambria Math" panose="02040503050406030204" pitchFamily="18" charset="0"/>
                            </a:rPr>
                            <m:t>𝑑</m:t>
                          </m:r>
                          <m:r>
                            <m:rPr>
                              <m:sty m:val="p"/>
                            </m:rPr>
                            <a:rPr lang="en-US" b="0" i="0" dirty="0" smtClean="0">
                              <a:latin typeface="Cambria Math" panose="02040503050406030204" pitchFamily="18" charset="0"/>
                            </a:rPr>
                            <m:t>den</m:t>
                          </m:r>
                        </m:num>
                        <m:den>
                          <m:r>
                            <a:rPr lang="en-US" i="1" dirty="0">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21</m:t>
                              </m:r>
                            </m:sub>
                          </m:sSub>
                        </m:den>
                      </m:f>
                    </m:oMath>
                  </m:oMathPara>
                </a14:m>
                <a:endParaRPr lang="en-US" baseline="-25000" dirty="0">
                  <a:solidFill>
                    <a:schemeClr val="tx1"/>
                  </a:solidFill>
                </a:endParaRPr>
              </a:p>
              <a:p>
                <a:pPr marL="0" indent="0">
                  <a:lnSpc>
                    <a:spcPct val="120000"/>
                  </a:lnSpc>
                  <a:buNone/>
                </a:pPr>
                <a14:m>
                  <m:oMathPara xmlns:m="http://schemas.openxmlformats.org/officeDocument/2006/math">
                    <m:oMathParaPr>
                      <m:jc m:val="centerGroup"/>
                    </m:oMathParaPr>
                    <m:oMath xmlns:m="http://schemas.openxmlformats.org/officeDocument/2006/math">
                      <m:f>
                        <m:fPr>
                          <m:ctrlPr>
                            <a:rPr lang="en-US" sz="3200" i="1" dirty="0">
                              <a:latin typeface="Cambria Math" panose="02040503050406030204" pitchFamily="18" charset="0"/>
                            </a:rPr>
                          </m:ctrlPr>
                        </m:fPr>
                        <m:num>
                          <m:r>
                            <a:rPr lang="en-US" sz="3200" i="1" dirty="0">
                              <a:latin typeface="Cambria Math" panose="02040503050406030204" pitchFamily="18" charset="0"/>
                            </a:rPr>
                            <m:t>𝑑</m:t>
                          </m:r>
                          <m:r>
                            <m:rPr>
                              <m:sty m:val="p"/>
                            </m:rPr>
                            <a:rPr lang="en-US" sz="3200" dirty="0">
                              <a:latin typeface="Cambria Math" panose="02040503050406030204" pitchFamily="18" charset="0"/>
                            </a:rPr>
                            <m:t>num</m:t>
                          </m:r>
                        </m:num>
                        <m:den>
                          <m:r>
                            <a:rPr lang="en-US" sz="3200" i="1" dirty="0">
                              <a:latin typeface="Cambria Math" panose="02040503050406030204" pitchFamily="18" charset="0"/>
                            </a:rPr>
                            <m:t>𝑑</m:t>
                          </m:r>
                          <m:sSub>
                            <m:sSubPr>
                              <m:ctrlPr>
                                <a:rPr lang="en-US" sz="3200" i="1">
                                  <a:latin typeface="Cambria Math" panose="02040503050406030204" pitchFamily="18" charset="0"/>
                                </a:rPr>
                              </m:ctrlPr>
                            </m:sSubPr>
                            <m:e>
                              <m:r>
                                <a:rPr lang="en-US" sz="3200" i="1">
                                  <a:latin typeface="Cambria Math" panose="02040503050406030204" pitchFamily="18" charset="0"/>
                                </a:rPr>
                                <m:t>𝑤</m:t>
                              </m:r>
                            </m:e>
                            <m:sub>
                              <m:r>
                                <a:rPr lang="en-US" sz="3200" i="1">
                                  <a:latin typeface="Cambria Math" panose="02040503050406030204" pitchFamily="18" charset="0"/>
                                </a:rPr>
                                <m:t>21</m:t>
                              </m:r>
                            </m:sub>
                          </m:sSub>
                        </m:den>
                      </m:f>
                      <m:r>
                        <a:rPr lang="en-US" sz="3000" b="0" i="0" smtClean="0">
                          <a:solidFill>
                            <a:schemeClr val="tx1"/>
                          </a:solidFill>
                          <a:latin typeface="Cambria Math" panose="02040503050406030204" pitchFamily="18" charset="0"/>
                        </a:rPr>
                        <m:t>=</m:t>
                      </m:r>
                      <m:r>
                        <m:rPr>
                          <m:sty m:val="p"/>
                        </m:rPr>
                        <a:rPr lang="en-US" sz="3000" b="0" i="0" smtClean="0">
                          <a:solidFill>
                            <a:schemeClr val="tx1"/>
                          </a:solidFill>
                          <a:latin typeface="Cambria Math" panose="02040503050406030204" pitchFamily="18" charset="0"/>
                        </a:rPr>
                        <m:t>exp</m:t>
                      </m:r>
                      <m:d>
                        <m:dPr>
                          <m:ctrlPr>
                            <a:rPr lang="en-US" sz="3000" b="0" i="1" smtClean="0">
                              <a:solidFill>
                                <a:schemeClr val="tx1"/>
                              </a:solidFill>
                              <a:latin typeface="Cambria Math" panose="02040503050406030204" pitchFamily="18" charset="0"/>
                            </a:rPr>
                          </m:ctrlPr>
                        </m:dPr>
                        <m:e>
                          <m:sSub>
                            <m:sSubPr>
                              <m:ctrlPr>
                                <a:rPr lang="en-US" sz="3000" b="0" i="1" smtClean="0">
                                  <a:solidFill>
                                    <a:schemeClr val="tx1"/>
                                  </a:solidFill>
                                  <a:latin typeface="Cambria Math" panose="02040503050406030204" pitchFamily="18" charset="0"/>
                                </a:rPr>
                              </m:ctrlPr>
                            </m:sSubPr>
                            <m:e>
                              <m:r>
                                <a:rPr lang="en-US" sz="3000" b="0" i="1" smtClean="0">
                                  <a:solidFill>
                                    <a:schemeClr val="tx1"/>
                                  </a:solidFill>
                                  <a:latin typeface="Cambria Math" panose="02040503050406030204" pitchFamily="18" charset="0"/>
                                </a:rPr>
                                <m:t>𝑓</m:t>
                              </m:r>
                            </m:e>
                            <m:sub>
                              <m:r>
                                <a:rPr lang="en-US" sz="3000" b="0" i="1" smtClean="0">
                                  <a:solidFill>
                                    <a:schemeClr val="tx1"/>
                                  </a:solidFill>
                                  <a:latin typeface="Cambria Math" panose="02040503050406030204" pitchFamily="18" charset="0"/>
                                </a:rPr>
                                <m:t>2</m:t>
                              </m:r>
                            </m:sub>
                          </m:sSub>
                        </m:e>
                      </m:d>
                      <m:f>
                        <m:fPr>
                          <m:ctrlPr>
                            <a:rPr lang="en-US" i="1" dirty="0">
                              <a:latin typeface="Cambria Math" panose="02040503050406030204" pitchFamily="18" charset="0"/>
                            </a:rPr>
                          </m:ctrlPr>
                        </m:fPr>
                        <m:num>
                          <m:r>
                            <a:rPr lang="en-US" i="1" dirty="0">
                              <a:latin typeface="Cambria Math" panose="02040503050406030204" pitchFamily="18" charset="0"/>
                            </a:rPr>
                            <m:t>𝑑</m:t>
                          </m:r>
                          <m:sSub>
                            <m:sSubPr>
                              <m:ctrlPr>
                                <a:rPr lang="en-US" i="1" smtClean="0">
                                  <a:latin typeface="Cambria Math" panose="02040503050406030204" pitchFamily="18" charset="0"/>
                                </a:rPr>
                              </m:ctrlPr>
                            </m:sSubPr>
                            <m:e>
                              <m:r>
                                <a:rPr lang="en-US" b="0" i="1" smtClean="0">
                                  <a:latin typeface="Cambria Math" panose="02040503050406030204" pitchFamily="18" charset="0"/>
                                </a:rPr>
                                <m:t>𝑓</m:t>
                              </m:r>
                            </m:e>
                            <m:sub>
                              <m:r>
                                <a:rPr lang="en-US" i="1">
                                  <a:latin typeface="Cambria Math" panose="02040503050406030204" pitchFamily="18" charset="0"/>
                                </a:rPr>
                                <m:t>2</m:t>
                              </m:r>
                            </m:sub>
                          </m:sSub>
                        </m:num>
                        <m:den>
                          <m:r>
                            <a:rPr lang="en-US" i="1" dirty="0">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21</m:t>
                              </m:r>
                            </m:sub>
                          </m:sSub>
                        </m:den>
                      </m:f>
                    </m:oMath>
                  </m:oMathPara>
                </a14:m>
                <a:endParaRPr lang="en-US" sz="3000" b="0" dirty="0">
                  <a:solidFill>
                    <a:schemeClr val="tx1"/>
                  </a:solidFill>
                </a:endParaRPr>
              </a:p>
              <a:p>
                <a:pPr marL="0" indent="0">
                  <a:lnSpc>
                    <a:spcPct val="120000"/>
                  </a:lnSpc>
                  <a:buNone/>
                </a:pPr>
                <a14:m>
                  <m:oMathPara xmlns:m="http://schemas.openxmlformats.org/officeDocument/2006/math">
                    <m:oMathParaPr>
                      <m:jc m:val="centerGroup"/>
                    </m:oMathParaPr>
                    <m:oMath xmlns:m="http://schemas.openxmlformats.org/officeDocument/2006/math">
                      <m:f>
                        <m:fPr>
                          <m:ctrlPr>
                            <a:rPr lang="en-US" i="1" dirty="0">
                              <a:latin typeface="Cambria Math" panose="02040503050406030204" pitchFamily="18" charset="0"/>
                            </a:rPr>
                          </m:ctrlPr>
                        </m:fPr>
                        <m:num>
                          <m:r>
                            <a:rPr lang="en-US" i="1" dirty="0">
                              <a:latin typeface="Cambria Math" panose="02040503050406030204" pitchFamily="18" charset="0"/>
                            </a:rPr>
                            <m:t>𝑑</m:t>
                          </m:r>
                          <m:r>
                            <m:rPr>
                              <m:sty m:val="p"/>
                            </m:rPr>
                            <a:rPr lang="en-US" b="0" i="0" dirty="0" smtClean="0">
                              <a:latin typeface="Cambria Math" panose="02040503050406030204" pitchFamily="18" charset="0"/>
                            </a:rPr>
                            <m:t>den</m:t>
                          </m:r>
                        </m:num>
                        <m:den>
                          <m:r>
                            <a:rPr lang="en-US" i="1" dirty="0">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21</m:t>
                              </m:r>
                            </m:sub>
                          </m:sSub>
                        </m:den>
                      </m:f>
                      <m:r>
                        <a:rPr lang="en-US" sz="3000" b="0" i="1" smtClean="0">
                          <a:solidFill>
                            <a:schemeClr val="tx1"/>
                          </a:solidFill>
                          <a:latin typeface="Cambria Math" panose="02040503050406030204" pitchFamily="18" charset="0"/>
                        </a:rPr>
                        <m:t>=</m:t>
                      </m:r>
                      <m:nary>
                        <m:naryPr>
                          <m:chr m:val="∑"/>
                          <m:ctrlPr>
                            <a:rPr lang="en-US" sz="3000" i="1">
                              <a:latin typeface="Cambria Math" panose="02040503050406030204" pitchFamily="18" charset="0"/>
                            </a:rPr>
                          </m:ctrlPr>
                        </m:naryPr>
                        <m:sub>
                          <m:r>
                            <m:rPr>
                              <m:brk m:alnAt="23"/>
                            </m:rPr>
                            <a:rPr lang="en-US" sz="3000" i="1">
                              <a:latin typeface="Cambria Math" panose="02040503050406030204" pitchFamily="18" charset="0"/>
                            </a:rPr>
                            <m:t>𝑖</m:t>
                          </m:r>
                          <m:r>
                            <a:rPr lang="en-US" sz="3000" i="1">
                              <a:latin typeface="Cambria Math" panose="02040503050406030204" pitchFamily="18" charset="0"/>
                            </a:rPr>
                            <m:t>=1</m:t>
                          </m:r>
                        </m:sub>
                        <m:sup>
                          <m:r>
                            <a:rPr lang="en-US" sz="3000" i="1">
                              <a:latin typeface="Cambria Math" panose="02040503050406030204" pitchFamily="18" charset="0"/>
                            </a:rPr>
                            <m:t>3</m:t>
                          </m:r>
                        </m:sup>
                        <m:e>
                          <m:r>
                            <m:rPr>
                              <m:sty m:val="p"/>
                            </m:rPr>
                            <a:rPr lang="en-US" sz="3000">
                              <a:latin typeface="Cambria Math" panose="02040503050406030204" pitchFamily="18" charset="0"/>
                            </a:rPr>
                            <m:t>exp</m:t>
                          </m:r>
                          <m:d>
                            <m:dPr>
                              <m:ctrlPr>
                                <a:rPr lang="en-US" sz="3000" i="1">
                                  <a:latin typeface="Cambria Math" panose="02040503050406030204" pitchFamily="18" charset="0"/>
                                </a:rPr>
                              </m:ctrlPr>
                            </m:dPr>
                            <m:e>
                              <m:sSub>
                                <m:sSubPr>
                                  <m:ctrlPr>
                                    <a:rPr lang="en-US" sz="3000" i="1">
                                      <a:latin typeface="Cambria Math" panose="02040503050406030204" pitchFamily="18" charset="0"/>
                                    </a:rPr>
                                  </m:ctrlPr>
                                </m:sSubPr>
                                <m:e>
                                  <m:r>
                                    <a:rPr lang="en-US" sz="3000" b="0" i="1" smtClean="0">
                                      <a:latin typeface="Cambria Math" panose="02040503050406030204" pitchFamily="18" charset="0"/>
                                    </a:rPr>
                                    <m:t>𝑓</m:t>
                                  </m:r>
                                </m:e>
                                <m:sub>
                                  <m:r>
                                    <a:rPr lang="en-US" sz="3000" i="1">
                                      <a:latin typeface="Cambria Math" panose="02040503050406030204" pitchFamily="18" charset="0"/>
                                    </a:rPr>
                                    <m:t>𝑖</m:t>
                                  </m:r>
                                </m:sub>
                              </m:sSub>
                            </m:e>
                          </m:d>
                        </m:e>
                      </m:nary>
                      <m:f>
                        <m:fPr>
                          <m:ctrlPr>
                            <a:rPr lang="en-US" sz="3200" i="1" dirty="0">
                              <a:latin typeface="Cambria Math" panose="02040503050406030204" pitchFamily="18" charset="0"/>
                            </a:rPr>
                          </m:ctrlPr>
                        </m:fPr>
                        <m:num>
                          <m:r>
                            <a:rPr lang="en-US" sz="3200" i="1" dirty="0">
                              <a:latin typeface="Cambria Math" panose="02040503050406030204" pitchFamily="18" charset="0"/>
                            </a:rPr>
                            <m:t>𝑑</m:t>
                          </m:r>
                          <m:sSub>
                            <m:sSubPr>
                              <m:ctrlPr>
                                <a:rPr lang="en-US" sz="3200" i="1">
                                  <a:latin typeface="Cambria Math" panose="02040503050406030204" pitchFamily="18" charset="0"/>
                                </a:rPr>
                              </m:ctrlPr>
                            </m:sSubPr>
                            <m:e>
                              <m:r>
                                <a:rPr lang="en-US" sz="3200" b="0" i="1" smtClean="0">
                                  <a:latin typeface="Cambria Math" panose="02040503050406030204" pitchFamily="18" charset="0"/>
                                </a:rPr>
                                <m:t>𝑓</m:t>
                              </m:r>
                            </m:e>
                            <m:sub>
                              <m:r>
                                <a:rPr lang="en-US" sz="3200" b="0" i="1" smtClean="0">
                                  <a:latin typeface="Cambria Math" panose="02040503050406030204" pitchFamily="18" charset="0"/>
                                </a:rPr>
                                <m:t>𝑖</m:t>
                              </m:r>
                            </m:sub>
                          </m:sSub>
                        </m:num>
                        <m:den>
                          <m:r>
                            <a:rPr lang="en-US" sz="3200" i="1" dirty="0">
                              <a:latin typeface="Cambria Math" panose="02040503050406030204" pitchFamily="18" charset="0"/>
                            </a:rPr>
                            <m:t>𝑑</m:t>
                          </m:r>
                          <m:sSub>
                            <m:sSubPr>
                              <m:ctrlPr>
                                <a:rPr lang="en-US" sz="3200" i="1">
                                  <a:latin typeface="Cambria Math" panose="02040503050406030204" pitchFamily="18" charset="0"/>
                                </a:rPr>
                              </m:ctrlPr>
                            </m:sSubPr>
                            <m:e>
                              <m:r>
                                <a:rPr lang="en-US" sz="3200" i="1">
                                  <a:latin typeface="Cambria Math" panose="02040503050406030204" pitchFamily="18" charset="0"/>
                                </a:rPr>
                                <m:t>𝑤</m:t>
                              </m:r>
                            </m:e>
                            <m:sub>
                              <m:r>
                                <a:rPr lang="en-US" sz="3200" i="1">
                                  <a:latin typeface="Cambria Math" panose="02040503050406030204" pitchFamily="18" charset="0"/>
                                </a:rPr>
                                <m:t>21</m:t>
                              </m:r>
                            </m:sub>
                          </m:sSub>
                        </m:den>
                      </m:f>
                      <m:r>
                        <a:rPr lang="en-US" sz="3200" b="0" i="1" smtClean="0">
                          <a:latin typeface="Cambria Math" panose="02040503050406030204" pitchFamily="18" charset="0"/>
                        </a:rPr>
                        <m:t>=</m:t>
                      </m:r>
                      <m:r>
                        <m:rPr>
                          <m:sty m:val="p"/>
                        </m:rPr>
                        <a:rPr lang="en-US" sz="3600">
                          <a:latin typeface="Cambria Math" panose="02040503050406030204" pitchFamily="18" charset="0"/>
                        </a:rPr>
                        <m:t>exp</m:t>
                      </m:r>
                      <m:d>
                        <m:dPr>
                          <m:ctrlPr>
                            <a:rPr lang="en-US" sz="3600" i="1">
                              <a:latin typeface="Cambria Math" panose="02040503050406030204" pitchFamily="18" charset="0"/>
                            </a:rPr>
                          </m:ctrlPr>
                        </m:dPr>
                        <m:e>
                          <m:sSub>
                            <m:sSubPr>
                              <m:ctrlPr>
                                <a:rPr lang="en-US" sz="3600" i="1">
                                  <a:latin typeface="Cambria Math" panose="02040503050406030204" pitchFamily="18" charset="0"/>
                                </a:rPr>
                              </m:ctrlPr>
                            </m:sSubPr>
                            <m:e>
                              <m:r>
                                <a:rPr lang="en-US" sz="3600" b="0" i="1" smtClean="0">
                                  <a:latin typeface="Cambria Math" panose="02040503050406030204" pitchFamily="18" charset="0"/>
                                </a:rPr>
                                <m:t>𝑓</m:t>
                              </m:r>
                            </m:e>
                            <m:sub>
                              <m:r>
                                <a:rPr lang="en-US" sz="3600" i="1">
                                  <a:latin typeface="Cambria Math" panose="02040503050406030204" pitchFamily="18" charset="0"/>
                                </a:rPr>
                                <m:t>2</m:t>
                              </m:r>
                            </m:sub>
                          </m:sSub>
                        </m:e>
                      </m:d>
                      <m:f>
                        <m:fPr>
                          <m:ctrlPr>
                            <a:rPr lang="en-US" sz="3200" i="1" dirty="0">
                              <a:latin typeface="Cambria Math" panose="02040503050406030204" pitchFamily="18" charset="0"/>
                            </a:rPr>
                          </m:ctrlPr>
                        </m:fPr>
                        <m:num>
                          <m:r>
                            <a:rPr lang="en-US" sz="3200" i="1" dirty="0">
                              <a:latin typeface="Cambria Math" panose="02040503050406030204" pitchFamily="18" charset="0"/>
                            </a:rPr>
                            <m:t>𝑑</m:t>
                          </m:r>
                          <m:sSub>
                            <m:sSubPr>
                              <m:ctrlPr>
                                <a:rPr lang="en-US" sz="3200" i="1">
                                  <a:latin typeface="Cambria Math" panose="02040503050406030204" pitchFamily="18" charset="0"/>
                                </a:rPr>
                              </m:ctrlPr>
                            </m:sSubPr>
                            <m:e>
                              <m:r>
                                <a:rPr lang="en-US" sz="3200" b="0" i="1" smtClean="0">
                                  <a:latin typeface="Cambria Math" panose="02040503050406030204" pitchFamily="18" charset="0"/>
                                </a:rPr>
                                <m:t>𝑓</m:t>
                              </m:r>
                            </m:e>
                            <m:sub>
                              <m:r>
                                <a:rPr lang="en-US" sz="3200" i="1">
                                  <a:latin typeface="Cambria Math" panose="02040503050406030204" pitchFamily="18" charset="0"/>
                                </a:rPr>
                                <m:t>2</m:t>
                              </m:r>
                            </m:sub>
                          </m:sSub>
                        </m:num>
                        <m:den>
                          <m:r>
                            <a:rPr lang="en-US" sz="3200" i="1" dirty="0">
                              <a:latin typeface="Cambria Math" panose="02040503050406030204" pitchFamily="18" charset="0"/>
                            </a:rPr>
                            <m:t>𝑑</m:t>
                          </m:r>
                          <m:sSub>
                            <m:sSubPr>
                              <m:ctrlPr>
                                <a:rPr lang="en-US" sz="3200" i="1">
                                  <a:latin typeface="Cambria Math" panose="02040503050406030204" pitchFamily="18" charset="0"/>
                                </a:rPr>
                              </m:ctrlPr>
                            </m:sSubPr>
                            <m:e>
                              <m:r>
                                <a:rPr lang="en-US" sz="3200" i="1">
                                  <a:latin typeface="Cambria Math" panose="02040503050406030204" pitchFamily="18" charset="0"/>
                                </a:rPr>
                                <m:t>𝑤</m:t>
                              </m:r>
                            </m:e>
                            <m:sub>
                              <m:r>
                                <a:rPr lang="en-US" sz="3200" i="1">
                                  <a:latin typeface="Cambria Math" panose="02040503050406030204" pitchFamily="18" charset="0"/>
                                </a:rPr>
                                <m:t>21</m:t>
                              </m:r>
                            </m:sub>
                          </m:sSub>
                        </m:den>
                      </m:f>
                    </m:oMath>
                  </m:oMathPara>
                </a14:m>
                <a:endParaRPr lang="en-US" sz="3000" dirty="0">
                  <a:solidFill>
                    <a:schemeClr val="tx1"/>
                  </a:solidFill>
                </a:endParaRPr>
              </a:p>
              <a:p>
                <a:pPr marL="0" indent="0">
                  <a:lnSpc>
                    <a:spcPct val="120000"/>
                  </a:lnSpc>
                  <a:buNone/>
                </a:pPr>
                <a14:m>
                  <m:oMathPara xmlns:m="http://schemas.openxmlformats.org/officeDocument/2006/math">
                    <m:oMathParaPr>
                      <m:jc m:val="centerGroup"/>
                    </m:oMathParaPr>
                    <m:oMath xmlns:m="http://schemas.openxmlformats.org/officeDocument/2006/math">
                      <m:f>
                        <m:fPr>
                          <m:ctrlPr>
                            <a:rPr lang="en-US" i="1" dirty="0">
                              <a:latin typeface="Cambria Math" panose="02040503050406030204" pitchFamily="18" charset="0"/>
                            </a:rPr>
                          </m:ctrlPr>
                        </m:fPr>
                        <m:num>
                          <m:r>
                            <a:rPr lang="en-US" i="1" dirty="0">
                              <a:latin typeface="Cambria Math" panose="02040503050406030204" pitchFamily="18" charset="0"/>
                            </a:rPr>
                            <m:t>𝑑</m:t>
                          </m:r>
                          <m:sSub>
                            <m:sSubPr>
                              <m:ctrlPr>
                                <a:rPr lang="en-US" i="1">
                                  <a:latin typeface="Cambria Math" panose="02040503050406030204" pitchFamily="18" charset="0"/>
                                </a:rPr>
                              </m:ctrlPr>
                            </m:sSubPr>
                            <m:e>
                              <m:r>
                                <a:rPr lang="en-US" b="0" i="1" smtClean="0">
                                  <a:latin typeface="Cambria Math" panose="02040503050406030204" pitchFamily="18" charset="0"/>
                                </a:rPr>
                                <m:t>𝑓</m:t>
                              </m:r>
                            </m:e>
                            <m:sub>
                              <m:r>
                                <a:rPr lang="en-US" i="1">
                                  <a:latin typeface="Cambria Math" panose="02040503050406030204" pitchFamily="18" charset="0"/>
                                </a:rPr>
                                <m:t>2</m:t>
                              </m:r>
                            </m:sub>
                          </m:sSub>
                        </m:num>
                        <m:den>
                          <m:r>
                            <a:rPr lang="en-US" i="1" dirty="0">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21</m:t>
                              </m:r>
                            </m:sub>
                          </m:sSub>
                        </m:den>
                      </m:f>
                      <m:r>
                        <a:rPr lang="en-US" sz="3000" b="0" i="1" smtClean="0">
                          <a:solidFill>
                            <a:schemeClr val="tx1"/>
                          </a:solidFill>
                          <a:latin typeface="Cambria Math" panose="02040503050406030204" pitchFamily="18" charset="0"/>
                        </a:rPr>
                        <m:t>=</m:t>
                      </m:r>
                      <m:sSub>
                        <m:sSubPr>
                          <m:ctrlPr>
                            <a:rPr lang="en-US" sz="3000" i="1">
                              <a:latin typeface="Cambria Math" panose="02040503050406030204" pitchFamily="18" charset="0"/>
                            </a:rPr>
                          </m:ctrlPr>
                        </m:sSubPr>
                        <m:e>
                          <m:r>
                            <a:rPr lang="en-US" sz="3000" i="1">
                              <a:latin typeface="Cambria Math" panose="02040503050406030204" pitchFamily="18" charset="0"/>
                            </a:rPr>
                            <m:t>h</m:t>
                          </m:r>
                        </m:e>
                        <m:sub>
                          <m:r>
                            <a:rPr lang="en-US" sz="3000" b="0" i="1" smtClean="0">
                              <a:latin typeface="Cambria Math" panose="02040503050406030204" pitchFamily="18" charset="0"/>
                            </a:rPr>
                            <m:t>1</m:t>
                          </m:r>
                        </m:sub>
                      </m:sSub>
                    </m:oMath>
                  </m:oMathPara>
                </a14:m>
                <a:endParaRPr lang="en-US" sz="3000" dirty="0">
                  <a:solidFill>
                    <a:schemeClr val="tx1"/>
                  </a:solidFill>
                </a:endParaRPr>
              </a:p>
            </p:txBody>
          </p:sp>
        </mc:Choice>
        <mc:Fallback>
          <p:sp>
            <p:nvSpPr>
              <p:cNvPr id="3" name="Content Placeholder 2">
                <a:extLst>
                  <a:ext uri="{FF2B5EF4-FFF2-40B4-BE49-F238E27FC236}">
                    <a16:creationId xmlns:a16="http://schemas.microsoft.com/office/drawing/2014/main" id="{B192F983-55E9-F542-A936-4D765CC83580}"/>
                  </a:ext>
                </a:extLst>
              </p:cNvPr>
              <p:cNvSpPr>
                <a:spLocks noGrp="1" noRot="1" noChangeAspect="1" noMove="1" noResize="1" noEditPoints="1" noAdjustHandles="1" noChangeArrowheads="1" noChangeShapeType="1" noTextEdit="1"/>
              </p:cNvSpPr>
              <p:nvPr>
                <p:ph sz="half" idx="1"/>
              </p:nvPr>
            </p:nvSpPr>
            <p:spPr>
              <a:xfrm>
                <a:off x="5918414" y="1447796"/>
                <a:ext cx="5587781" cy="5281617"/>
              </a:xfrm>
              <a:blipFill>
                <a:blip r:embed="rId2"/>
                <a:stretch>
                  <a:fillRect l="-1134"/>
                </a:stretch>
              </a:blipFill>
            </p:spPr>
            <p:txBody>
              <a:bodyPr/>
              <a:lstStyle/>
              <a:p>
                <a:r>
                  <a:rPr lang="en-US">
                    <a:noFill/>
                  </a:rPr>
                  <a:t> </a:t>
                </a:r>
              </a:p>
            </p:txBody>
          </p:sp>
        </mc:Fallback>
      </mc:AlternateContent>
      <p:sp>
        <p:nvSpPr>
          <p:cNvPr id="7" name="Oval 6">
            <a:extLst>
              <a:ext uri="{FF2B5EF4-FFF2-40B4-BE49-F238E27FC236}">
                <a16:creationId xmlns:a16="http://schemas.microsoft.com/office/drawing/2014/main" id="{1D32DB22-D8B6-C64D-AA4E-03F13FC24EA4}"/>
              </a:ext>
            </a:extLst>
          </p:cNvPr>
          <p:cNvSpPr/>
          <p:nvPr/>
        </p:nvSpPr>
        <p:spPr bwMode="auto">
          <a:xfrm>
            <a:off x="1396988" y="3322322"/>
            <a:ext cx="457200" cy="455612"/>
          </a:xfrm>
          <a:prstGeom prst="ellips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cs typeface="Arial"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255F659-E9F2-314C-AAE3-5F6905DD1D4B}"/>
                  </a:ext>
                </a:extLst>
              </p:cNvPr>
              <p:cNvSpPr txBox="1"/>
              <p:nvPr/>
            </p:nvSpPr>
            <p:spPr>
              <a:xfrm>
                <a:off x="295850" y="2953196"/>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1</m:t>
                          </m:r>
                        </m:sub>
                      </m:sSub>
                    </m:oMath>
                  </m:oMathPara>
                </a14:m>
                <a:endParaRPr lang="en-US" baseline="-25000" dirty="0"/>
              </a:p>
            </p:txBody>
          </p:sp>
        </mc:Choice>
        <mc:Fallback xmlns="">
          <p:sp>
            <p:nvSpPr>
              <p:cNvPr id="9" name="TextBox 8">
                <a:extLst>
                  <a:ext uri="{FF2B5EF4-FFF2-40B4-BE49-F238E27FC236}">
                    <a16:creationId xmlns:a16="http://schemas.microsoft.com/office/drawing/2014/main" id="{D255F659-E9F2-314C-AAE3-5F6905DD1D4B}"/>
                  </a:ext>
                </a:extLst>
              </p:cNvPr>
              <p:cNvSpPr txBox="1">
                <a:spLocks noRot="1" noChangeAspect="1" noMove="1" noResize="1" noEditPoints="1" noAdjustHandles="1" noChangeArrowheads="1" noChangeShapeType="1" noTextEdit="1"/>
              </p:cNvSpPr>
              <p:nvPr/>
            </p:nvSpPr>
            <p:spPr>
              <a:xfrm>
                <a:off x="295850" y="2953196"/>
                <a:ext cx="362600" cy="369332"/>
              </a:xfrm>
              <a:prstGeom prst="rect">
                <a:avLst/>
              </a:prstGeom>
              <a:blipFill>
                <a:blip r:embed="rId3"/>
                <a:stretch>
                  <a:fillRect/>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815059E2-F4EB-7B4A-8B96-8D300AB4BC4D}"/>
              </a:ext>
            </a:extLst>
          </p:cNvPr>
          <p:cNvSpPr txBox="1"/>
          <p:nvPr/>
        </p:nvSpPr>
        <p:spPr>
          <a:xfrm>
            <a:off x="295850" y="4995251"/>
            <a:ext cx="378630" cy="369332"/>
          </a:xfrm>
          <a:prstGeom prst="rect">
            <a:avLst/>
          </a:prstGeom>
          <a:noFill/>
        </p:spPr>
        <p:txBody>
          <a:bodyPr wrap="square" rtlCol="0">
            <a:spAutoFit/>
          </a:bodyPr>
          <a:lstStyle/>
          <a:p>
            <a:r>
              <a:rPr lang="en-US" dirty="0"/>
              <a:t>1</a:t>
            </a:r>
            <a:endParaRPr lang="en-US" baseline="-25000" dirty="0"/>
          </a:p>
        </p:txBody>
      </p:sp>
      <p:sp>
        <p:nvSpPr>
          <p:cNvPr id="13" name="TextBox 12">
            <a:extLst>
              <a:ext uri="{FF2B5EF4-FFF2-40B4-BE49-F238E27FC236}">
                <a16:creationId xmlns:a16="http://schemas.microsoft.com/office/drawing/2014/main" id="{0FCBB328-C724-6743-98EE-33535D43BE34}"/>
              </a:ext>
            </a:extLst>
          </p:cNvPr>
          <p:cNvSpPr txBox="1"/>
          <p:nvPr/>
        </p:nvSpPr>
        <p:spPr>
          <a:xfrm>
            <a:off x="67250" y="2162500"/>
            <a:ext cx="696024" cy="369332"/>
          </a:xfrm>
          <a:prstGeom prst="rect">
            <a:avLst/>
          </a:prstGeom>
          <a:noFill/>
        </p:spPr>
        <p:txBody>
          <a:bodyPr wrap="none" rtlCol="0">
            <a:spAutoFit/>
          </a:bodyPr>
          <a:lstStyle/>
          <a:p>
            <a:r>
              <a:rPr lang="en-US" b="1" dirty="0"/>
              <a:t>Input</a:t>
            </a:r>
          </a:p>
        </p:txBody>
      </p:sp>
      <p:sp>
        <p:nvSpPr>
          <p:cNvPr id="14" name="TextBox 13">
            <a:extLst>
              <a:ext uri="{FF2B5EF4-FFF2-40B4-BE49-F238E27FC236}">
                <a16:creationId xmlns:a16="http://schemas.microsoft.com/office/drawing/2014/main" id="{5E144818-258A-0546-8981-6D13DBDC7223}"/>
              </a:ext>
            </a:extLst>
          </p:cNvPr>
          <p:cNvSpPr txBox="1"/>
          <p:nvPr/>
        </p:nvSpPr>
        <p:spPr>
          <a:xfrm>
            <a:off x="1935504" y="2565755"/>
            <a:ext cx="959815" cy="369332"/>
          </a:xfrm>
          <a:prstGeom prst="rect">
            <a:avLst/>
          </a:prstGeom>
          <a:noFill/>
        </p:spPr>
        <p:txBody>
          <a:bodyPr wrap="square" rtlCol="0">
            <a:spAutoFit/>
          </a:bodyPr>
          <a:lstStyle/>
          <a:p>
            <a:r>
              <a:rPr lang="en-US" b="1" dirty="0"/>
              <a:t>Weights</a:t>
            </a:r>
          </a:p>
        </p:txBody>
      </p:sp>
      <p:sp>
        <p:nvSpPr>
          <p:cNvPr id="18" name="Oval 17">
            <a:extLst>
              <a:ext uri="{FF2B5EF4-FFF2-40B4-BE49-F238E27FC236}">
                <a16:creationId xmlns:a16="http://schemas.microsoft.com/office/drawing/2014/main" id="{CE3D7099-7BA1-2442-B188-4472E95C7412}"/>
              </a:ext>
            </a:extLst>
          </p:cNvPr>
          <p:cNvSpPr/>
          <p:nvPr/>
        </p:nvSpPr>
        <p:spPr bwMode="auto">
          <a:xfrm>
            <a:off x="1426677" y="4147663"/>
            <a:ext cx="457200" cy="455612"/>
          </a:xfrm>
          <a:prstGeom prst="ellips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cs typeface="Arial" charset="0"/>
            </a:endParaRPr>
          </a:p>
        </p:txBody>
      </p:sp>
      <p:cxnSp>
        <p:nvCxnSpPr>
          <p:cNvPr id="20" name="Straight Arrow Connector 19">
            <a:extLst>
              <a:ext uri="{FF2B5EF4-FFF2-40B4-BE49-F238E27FC236}">
                <a16:creationId xmlns:a16="http://schemas.microsoft.com/office/drawing/2014/main" id="{890F4822-E188-3F4C-96A2-9E8223B79FCA}"/>
              </a:ext>
            </a:extLst>
          </p:cNvPr>
          <p:cNvCxnSpPr>
            <a:stCxn id="9" idx="3"/>
            <a:endCxn id="7" idx="2"/>
          </p:cNvCxnSpPr>
          <p:nvPr/>
        </p:nvCxnSpPr>
        <p:spPr>
          <a:xfrm>
            <a:off x="658450" y="3137862"/>
            <a:ext cx="738538" cy="412266"/>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783BCB2-C758-3F4C-8AE2-80C69CFF7734}"/>
              </a:ext>
            </a:extLst>
          </p:cNvPr>
          <p:cNvCxnSpPr>
            <a:cxnSpLocks/>
            <a:stCxn id="47" idx="3"/>
            <a:endCxn id="7" idx="2"/>
          </p:cNvCxnSpPr>
          <p:nvPr/>
        </p:nvCxnSpPr>
        <p:spPr>
          <a:xfrm flipV="1">
            <a:off x="656472" y="3550128"/>
            <a:ext cx="740516" cy="238901"/>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C7EB5EB-0749-434F-AED1-F6A667FA4B7F}"/>
              </a:ext>
            </a:extLst>
          </p:cNvPr>
          <p:cNvCxnSpPr>
            <a:cxnSpLocks/>
            <a:stCxn id="48" idx="3"/>
            <a:endCxn id="7" idx="2"/>
          </p:cNvCxnSpPr>
          <p:nvPr/>
        </p:nvCxnSpPr>
        <p:spPr>
          <a:xfrm flipV="1">
            <a:off x="654494" y="3550128"/>
            <a:ext cx="742494" cy="830692"/>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5660205-0654-EE45-9E32-8E422A31793D}"/>
              </a:ext>
            </a:extLst>
          </p:cNvPr>
          <p:cNvCxnSpPr>
            <a:cxnSpLocks/>
            <a:stCxn id="11" idx="3"/>
            <a:endCxn id="7" idx="2"/>
          </p:cNvCxnSpPr>
          <p:nvPr/>
        </p:nvCxnSpPr>
        <p:spPr>
          <a:xfrm flipV="1">
            <a:off x="674480" y="3550128"/>
            <a:ext cx="722508" cy="1629789"/>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73E00FB-AA6F-D34C-B6BE-112D38E3702F}"/>
              </a:ext>
            </a:extLst>
          </p:cNvPr>
          <p:cNvCxnSpPr>
            <a:cxnSpLocks/>
            <a:stCxn id="9" idx="3"/>
            <a:endCxn id="18" idx="2"/>
          </p:cNvCxnSpPr>
          <p:nvPr/>
        </p:nvCxnSpPr>
        <p:spPr>
          <a:xfrm>
            <a:off x="658450" y="3137862"/>
            <a:ext cx="768227" cy="1237607"/>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B752D53B-FF78-C14A-9C47-53AEAA3CFD68}"/>
              </a:ext>
            </a:extLst>
          </p:cNvPr>
          <p:cNvCxnSpPr>
            <a:cxnSpLocks/>
            <a:stCxn id="47" idx="3"/>
            <a:endCxn id="18" idx="2"/>
          </p:cNvCxnSpPr>
          <p:nvPr/>
        </p:nvCxnSpPr>
        <p:spPr>
          <a:xfrm>
            <a:off x="656472" y="3789029"/>
            <a:ext cx="770205" cy="586440"/>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2ABD61B-CB3D-8742-B593-DD77EA1B3DFF}"/>
              </a:ext>
            </a:extLst>
          </p:cNvPr>
          <p:cNvCxnSpPr>
            <a:cxnSpLocks/>
            <a:stCxn id="48" idx="3"/>
            <a:endCxn id="18" idx="2"/>
          </p:cNvCxnSpPr>
          <p:nvPr/>
        </p:nvCxnSpPr>
        <p:spPr>
          <a:xfrm flipV="1">
            <a:off x="654494" y="4375469"/>
            <a:ext cx="772183" cy="5351"/>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AFD42AF-124F-6E41-850C-988AAC14639D}"/>
              </a:ext>
            </a:extLst>
          </p:cNvPr>
          <p:cNvCxnSpPr>
            <a:cxnSpLocks/>
            <a:stCxn id="11" idx="3"/>
            <a:endCxn id="18" idx="2"/>
          </p:cNvCxnSpPr>
          <p:nvPr/>
        </p:nvCxnSpPr>
        <p:spPr>
          <a:xfrm flipV="1">
            <a:off x="674480" y="4375469"/>
            <a:ext cx="752197" cy="804448"/>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8" name="Triangle 37">
            <a:extLst>
              <a:ext uri="{FF2B5EF4-FFF2-40B4-BE49-F238E27FC236}">
                <a16:creationId xmlns:a16="http://schemas.microsoft.com/office/drawing/2014/main" id="{2F655FBF-7EB1-0548-B0A6-E50E88CFEF43}"/>
              </a:ext>
            </a:extLst>
          </p:cNvPr>
          <p:cNvSpPr/>
          <p:nvPr/>
        </p:nvSpPr>
        <p:spPr>
          <a:xfrm rot="5400000">
            <a:off x="3024355" y="2998508"/>
            <a:ext cx="552332" cy="48244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9" name="Straight Arrow Connector 38">
            <a:extLst>
              <a:ext uri="{FF2B5EF4-FFF2-40B4-BE49-F238E27FC236}">
                <a16:creationId xmlns:a16="http://schemas.microsoft.com/office/drawing/2014/main" id="{468CC7B2-7207-B647-A446-644E5F98B2A8}"/>
              </a:ext>
            </a:extLst>
          </p:cNvPr>
          <p:cNvCxnSpPr>
            <a:cxnSpLocks/>
            <a:stCxn id="7" idx="6"/>
            <a:endCxn id="38" idx="3"/>
          </p:cNvCxnSpPr>
          <p:nvPr/>
        </p:nvCxnSpPr>
        <p:spPr>
          <a:xfrm flipV="1">
            <a:off x="1854188" y="3239731"/>
            <a:ext cx="1205110" cy="310397"/>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F4980DA1-F73A-C249-9864-0B4455F28C8E}"/>
              </a:ext>
            </a:extLst>
          </p:cNvPr>
          <p:cNvCxnSpPr>
            <a:cxnSpLocks/>
            <a:stCxn id="18" idx="6"/>
            <a:endCxn id="38" idx="3"/>
          </p:cNvCxnSpPr>
          <p:nvPr/>
        </p:nvCxnSpPr>
        <p:spPr>
          <a:xfrm flipV="1">
            <a:off x="1883877" y="3239731"/>
            <a:ext cx="1175421" cy="1135738"/>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F16C5069-1CB5-9344-A5B4-DFBF1A055500}"/>
                  </a:ext>
                </a:extLst>
              </p:cNvPr>
              <p:cNvSpPr txBox="1"/>
              <p:nvPr/>
            </p:nvSpPr>
            <p:spPr>
              <a:xfrm>
                <a:off x="293872" y="3604363"/>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2</m:t>
                          </m:r>
                        </m:sub>
                      </m:sSub>
                    </m:oMath>
                  </m:oMathPara>
                </a14:m>
                <a:endParaRPr lang="en-US" baseline="-25000" dirty="0"/>
              </a:p>
            </p:txBody>
          </p:sp>
        </mc:Choice>
        <mc:Fallback xmlns="">
          <p:sp>
            <p:nvSpPr>
              <p:cNvPr id="47" name="TextBox 46">
                <a:extLst>
                  <a:ext uri="{FF2B5EF4-FFF2-40B4-BE49-F238E27FC236}">
                    <a16:creationId xmlns:a16="http://schemas.microsoft.com/office/drawing/2014/main" id="{F16C5069-1CB5-9344-A5B4-DFBF1A055500}"/>
                  </a:ext>
                </a:extLst>
              </p:cNvPr>
              <p:cNvSpPr txBox="1">
                <a:spLocks noRot="1" noChangeAspect="1" noMove="1" noResize="1" noEditPoints="1" noAdjustHandles="1" noChangeArrowheads="1" noChangeShapeType="1" noTextEdit="1"/>
              </p:cNvSpPr>
              <p:nvPr/>
            </p:nvSpPr>
            <p:spPr>
              <a:xfrm>
                <a:off x="293872" y="3604363"/>
                <a:ext cx="362600"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154931CF-FA76-CA40-8BB5-FCD8E9E5421C}"/>
                  </a:ext>
                </a:extLst>
              </p:cNvPr>
              <p:cNvSpPr txBox="1"/>
              <p:nvPr/>
            </p:nvSpPr>
            <p:spPr>
              <a:xfrm>
                <a:off x="291894" y="4196154"/>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3</m:t>
                          </m:r>
                        </m:sub>
                      </m:sSub>
                    </m:oMath>
                  </m:oMathPara>
                </a14:m>
                <a:endParaRPr lang="en-US" baseline="-25000" dirty="0"/>
              </a:p>
            </p:txBody>
          </p:sp>
        </mc:Choice>
        <mc:Fallback xmlns="">
          <p:sp>
            <p:nvSpPr>
              <p:cNvPr id="48" name="TextBox 47">
                <a:extLst>
                  <a:ext uri="{FF2B5EF4-FFF2-40B4-BE49-F238E27FC236}">
                    <a16:creationId xmlns:a16="http://schemas.microsoft.com/office/drawing/2014/main" id="{154931CF-FA76-CA40-8BB5-FCD8E9E5421C}"/>
                  </a:ext>
                </a:extLst>
              </p:cNvPr>
              <p:cNvSpPr txBox="1">
                <a:spLocks noRot="1" noChangeAspect="1" noMove="1" noResize="1" noEditPoints="1" noAdjustHandles="1" noChangeArrowheads="1" noChangeShapeType="1" noTextEdit="1"/>
              </p:cNvSpPr>
              <p:nvPr/>
            </p:nvSpPr>
            <p:spPr>
              <a:xfrm>
                <a:off x="291894" y="4196154"/>
                <a:ext cx="362600"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3CE62384-C1FE-5B40-BC4A-C91613586A2D}"/>
                  </a:ext>
                </a:extLst>
              </p:cNvPr>
              <p:cNvSpPr txBox="1"/>
              <p:nvPr/>
            </p:nvSpPr>
            <p:spPr>
              <a:xfrm>
                <a:off x="2253300" y="3081847"/>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11</m:t>
                          </m:r>
                        </m:sub>
                      </m:sSub>
                    </m:oMath>
                  </m:oMathPara>
                </a14:m>
                <a:endParaRPr lang="en-US" baseline="-25000" dirty="0"/>
              </a:p>
            </p:txBody>
          </p:sp>
        </mc:Choice>
        <mc:Fallback xmlns="">
          <p:sp>
            <p:nvSpPr>
              <p:cNvPr id="49" name="TextBox 48">
                <a:extLst>
                  <a:ext uri="{FF2B5EF4-FFF2-40B4-BE49-F238E27FC236}">
                    <a16:creationId xmlns:a16="http://schemas.microsoft.com/office/drawing/2014/main" id="{3CE62384-C1FE-5B40-BC4A-C91613586A2D}"/>
                  </a:ext>
                </a:extLst>
              </p:cNvPr>
              <p:cNvSpPr txBox="1">
                <a:spLocks noRot="1" noChangeAspect="1" noMove="1" noResize="1" noEditPoints="1" noAdjustHandles="1" noChangeArrowheads="1" noChangeShapeType="1" noTextEdit="1"/>
              </p:cNvSpPr>
              <p:nvPr/>
            </p:nvSpPr>
            <p:spPr>
              <a:xfrm>
                <a:off x="2253300" y="3081847"/>
                <a:ext cx="362600" cy="369332"/>
              </a:xfrm>
              <a:prstGeom prst="rect">
                <a:avLst/>
              </a:prstGeom>
              <a:blipFill>
                <a:blip r:embed="rId6"/>
                <a:stretch>
                  <a:fillRect r="-33333"/>
                </a:stretch>
              </a:blipFill>
            </p:spPr>
            <p:txBody>
              <a:bodyPr/>
              <a:lstStyle/>
              <a:p>
                <a:r>
                  <a:rPr lang="en-US">
                    <a:noFill/>
                  </a:rPr>
                  <a:t> </a:t>
                </a:r>
              </a:p>
            </p:txBody>
          </p:sp>
        </mc:Fallback>
      </mc:AlternateContent>
      <p:sp>
        <p:nvSpPr>
          <p:cNvPr id="61" name="Triangle 60">
            <a:extLst>
              <a:ext uri="{FF2B5EF4-FFF2-40B4-BE49-F238E27FC236}">
                <a16:creationId xmlns:a16="http://schemas.microsoft.com/office/drawing/2014/main" id="{E00EB5FE-7A04-2A42-874C-5E7DB1F35CFD}"/>
              </a:ext>
            </a:extLst>
          </p:cNvPr>
          <p:cNvSpPr/>
          <p:nvPr/>
        </p:nvSpPr>
        <p:spPr>
          <a:xfrm rot="5400000">
            <a:off x="3046127" y="3946551"/>
            <a:ext cx="552332" cy="48244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riangle 61">
            <a:extLst>
              <a:ext uri="{FF2B5EF4-FFF2-40B4-BE49-F238E27FC236}">
                <a16:creationId xmlns:a16="http://schemas.microsoft.com/office/drawing/2014/main" id="{B9EE8343-0BB5-1049-99BE-F0E5F0D76702}"/>
              </a:ext>
            </a:extLst>
          </p:cNvPr>
          <p:cNvSpPr/>
          <p:nvPr/>
        </p:nvSpPr>
        <p:spPr>
          <a:xfrm rot="5400000">
            <a:off x="3032272" y="4894598"/>
            <a:ext cx="552332" cy="48244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5" name="Straight Arrow Connector 64">
            <a:extLst>
              <a:ext uri="{FF2B5EF4-FFF2-40B4-BE49-F238E27FC236}">
                <a16:creationId xmlns:a16="http://schemas.microsoft.com/office/drawing/2014/main" id="{068B0D2B-F439-9D4E-8BD4-6CDF0F86034A}"/>
              </a:ext>
            </a:extLst>
          </p:cNvPr>
          <p:cNvCxnSpPr>
            <a:cxnSpLocks/>
            <a:stCxn id="7" idx="6"/>
            <a:endCxn id="61" idx="3"/>
          </p:cNvCxnSpPr>
          <p:nvPr/>
        </p:nvCxnSpPr>
        <p:spPr>
          <a:xfrm>
            <a:off x="1854188" y="3550128"/>
            <a:ext cx="1226882" cy="637646"/>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66CF1BE7-CB8A-E74C-B271-8E1096C2BF8A}"/>
              </a:ext>
            </a:extLst>
          </p:cNvPr>
          <p:cNvCxnSpPr>
            <a:cxnSpLocks/>
            <a:stCxn id="18" idx="6"/>
            <a:endCxn id="61" idx="3"/>
          </p:cNvCxnSpPr>
          <p:nvPr/>
        </p:nvCxnSpPr>
        <p:spPr>
          <a:xfrm flipV="1">
            <a:off x="1883877" y="4187774"/>
            <a:ext cx="1197193" cy="187695"/>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6D452034-A8CB-4D44-8CBA-548F1507A04C}"/>
              </a:ext>
            </a:extLst>
          </p:cNvPr>
          <p:cNvCxnSpPr>
            <a:cxnSpLocks/>
            <a:stCxn id="7" idx="6"/>
            <a:endCxn id="62" idx="3"/>
          </p:cNvCxnSpPr>
          <p:nvPr/>
        </p:nvCxnSpPr>
        <p:spPr>
          <a:xfrm>
            <a:off x="1854188" y="3550128"/>
            <a:ext cx="1213027" cy="1585693"/>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B7BC98E2-5D77-E44A-BDBF-3EC4D2B292E6}"/>
              </a:ext>
            </a:extLst>
          </p:cNvPr>
          <p:cNvCxnSpPr>
            <a:cxnSpLocks/>
            <a:stCxn id="18" idx="6"/>
            <a:endCxn id="62" idx="3"/>
          </p:cNvCxnSpPr>
          <p:nvPr/>
        </p:nvCxnSpPr>
        <p:spPr>
          <a:xfrm>
            <a:off x="1883877" y="4375469"/>
            <a:ext cx="1183338" cy="760352"/>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ED56C9C1-523C-B845-904A-AECE8B0B17B8}"/>
              </a:ext>
            </a:extLst>
          </p:cNvPr>
          <p:cNvSpPr txBox="1"/>
          <p:nvPr/>
        </p:nvSpPr>
        <p:spPr>
          <a:xfrm>
            <a:off x="1493280" y="5005146"/>
            <a:ext cx="378630" cy="369332"/>
          </a:xfrm>
          <a:prstGeom prst="rect">
            <a:avLst/>
          </a:prstGeom>
          <a:noFill/>
        </p:spPr>
        <p:txBody>
          <a:bodyPr wrap="square" rtlCol="0">
            <a:spAutoFit/>
          </a:bodyPr>
          <a:lstStyle/>
          <a:p>
            <a:r>
              <a:rPr lang="en-US" dirty="0"/>
              <a:t>1</a:t>
            </a:r>
            <a:endParaRPr lang="en-US" baseline="-25000" dirty="0"/>
          </a:p>
        </p:txBody>
      </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A13BDE7E-C3B9-DB4F-A716-A89F8AB5BD02}"/>
                  </a:ext>
                </a:extLst>
              </p:cNvPr>
              <p:cNvSpPr txBox="1"/>
              <p:nvPr/>
            </p:nvSpPr>
            <p:spPr>
              <a:xfrm>
                <a:off x="1445778" y="3331226"/>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h</m:t>
                          </m:r>
                        </m:e>
                        <m:sub>
                          <m:r>
                            <a:rPr lang="en-US" b="0" i="1" dirty="0" smtClean="0">
                              <a:latin typeface="Cambria Math" panose="02040503050406030204" pitchFamily="18" charset="0"/>
                            </a:rPr>
                            <m:t>1</m:t>
                          </m:r>
                        </m:sub>
                      </m:sSub>
                    </m:oMath>
                  </m:oMathPara>
                </a14:m>
                <a:endParaRPr lang="en-US" baseline="-25000" dirty="0"/>
              </a:p>
            </p:txBody>
          </p:sp>
        </mc:Choice>
        <mc:Fallback xmlns="">
          <p:sp>
            <p:nvSpPr>
              <p:cNvPr id="79" name="TextBox 78">
                <a:extLst>
                  <a:ext uri="{FF2B5EF4-FFF2-40B4-BE49-F238E27FC236}">
                    <a16:creationId xmlns:a16="http://schemas.microsoft.com/office/drawing/2014/main" id="{A13BDE7E-C3B9-DB4F-A716-A89F8AB5BD02}"/>
                  </a:ext>
                </a:extLst>
              </p:cNvPr>
              <p:cNvSpPr txBox="1">
                <a:spLocks noRot="1" noChangeAspect="1" noMove="1" noResize="1" noEditPoints="1" noAdjustHandles="1" noChangeArrowheads="1" noChangeShapeType="1" noTextEdit="1"/>
              </p:cNvSpPr>
              <p:nvPr/>
            </p:nvSpPr>
            <p:spPr>
              <a:xfrm>
                <a:off x="1445778" y="3331226"/>
                <a:ext cx="362600"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9DB02DF3-1244-E645-8CE8-61C394D12954}"/>
                  </a:ext>
                </a:extLst>
              </p:cNvPr>
              <p:cNvSpPr txBox="1"/>
              <p:nvPr/>
            </p:nvSpPr>
            <p:spPr>
              <a:xfrm>
                <a:off x="1455675" y="4196143"/>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h</m:t>
                          </m:r>
                        </m:e>
                        <m:sub>
                          <m:r>
                            <a:rPr lang="en-US" b="0" i="1" dirty="0" smtClean="0">
                              <a:latin typeface="Cambria Math" panose="02040503050406030204" pitchFamily="18" charset="0"/>
                            </a:rPr>
                            <m:t>2</m:t>
                          </m:r>
                        </m:sub>
                      </m:sSub>
                    </m:oMath>
                  </m:oMathPara>
                </a14:m>
                <a:endParaRPr lang="en-US" baseline="-25000" dirty="0"/>
              </a:p>
            </p:txBody>
          </p:sp>
        </mc:Choice>
        <mc:Fallback xmlns="">
          <p:sp>
            <p:nvSpPr>
              <p:cNvPr id="80" name="TextBox 79">
                <a:extLst>
                  <a:ext uri="{FF2B5EF4-FFF2-40B4-BE49-F238E27FC236}">
                    <a16:creationId xmlns:a16="http://schemas.microsoft.com/office/drawing/2014/main" id="{9DB02DF3-1244-E645-8CE8-61C394D12954}"/>
                  </a:ext>
                </a:extLst>
              </p:cNvPr>
              <p:cNvSpPr txBox="1">
                <a:spLocks noRot="1" noChangeAspect="1" noMove="1" noResize="1" noEditPoints="1" noAdjustHandles="1" noChangeArrowheads="1" noChangeShapeType="1" noTextEdit="1"/>
              </p:cNvSpPr>
              <p:nvPr/>
            </p:nvSpPr>
            <p:spPr>
              <a:xfrm>
                <a:off x="1455675" y="4196143"/>
                <a:ext cx="362600"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33707416-99BD-CD49-9E3A-547414E617EA}"/>
                  </a:ext>
                </a:extLst>
              </p:cNvPr>
              <p:cNvSpPr txBox="1"/>
              <p:nvPr/>
            </p:nvSpPr>
            <p:spPr>
              <a:xfrm>
                <a:off x="2560082" y="3709261"/>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21</m:t>
                          </m:r>
                        </m:sub>
                      </m:sSub>
                    </m:oMath>
                  </m:oMathPara>
                </a14:m>
                <a:endParaRPr lang="en-US" baseline="-25000" dirty="0"/>
              </a:p>
            </p:txBody>
          </p:sp>
        </mc:Choice>
        <mc:Fallback xmlns="">
          <p:sp>
            <p:nvSpPr>
              <p:cNvPr id="81" name="TextBox 80">
                <a:extLst>
                  <a:ext uri="{FF2B5EF4-FFF2-40B4-BE49-F238E27FC236}">
                    <a16:creationId xmlns:a16="http://schemas.microsoft.com/office/drawing/2014/main" id="{33707416-99BD-CD49-9E3A-547414E617EA}"/>
                  </a:ext>
                </a:extLst>
              </p:cNvPr>
              <p:cNvSpPr txBox="1">
                <a:spLocks noRot="1" noChangeAspect="1" noMove="1" noResize="1" noEditPoints="1" noAdjustHandles="1" noChangeArrowheads="1" noChangeShapeType="1" noTextEdit="1"/>
              </p:cNvSpPr>
              <p:nvPr/>
            </p:nvSpPr>
            <p:spPr>
              <a:xfrm>
                <a:off x="2560082" y="3709261"/>
                <a:ext cx="362600" cy="369332"/>
              </a:xfrm>
              <a:prstGeom prst="rect">
                <a:avLst/>
              </a:prstGeom>
              <a:blipFill>
                <a:blip r:embed="rId9"/>
                <a:stretch>
                  <a:fillRect r="-344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82C2ECBE-AAA2-9044-BEBA-4CB3B8F0B2D5}"/>
                  </a:ext>
                </a:extLst>
              </p:cNvPr>
              <p:cNvSpPr txBox="1"/>
              <p:nvPr/>
            </p:nvSpPr>
            <p:spPr>
              <a:xfrm>
                <a:off x="2688731" y="4491055"/>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31</m:t>
                          </m:r>
                        </m:sub>
                      </m:sSub>
                    </m:oMath>
                  </m:oMathPara>
                </a14:m>
                <a:endParaRPr lang="en-US" baseline="-25000" dirty="0"/>
              </a:p>
            </p:txBody>
          </p:sp>
        </mc:Choice>
        <mc:Fallback xmlns="">
          <p:sp>
            <p:nvSpPr>
              <p:cNvPr id="82" name="TextBox 81">
                <a:extLst>
                  <a:ext uri="{FF2B5EF4-FFF2-40B4-BE49-F238E27FC236}">
                    <a16:creationId xmlns:a16="http://schemas.microsoft.com/office/drawing/2014/main" id="{82C2ECBE-AAA2-9044-BEBA-4CB3B8F0B2D5}"/>
                  </a:ext>
                </a:extLst>
              </p:cNvPr>
              <p:cNvSpPr txBox="1">
                <a:spLocks noRot="1" noChangeAspect="1" noMove="1" noResize="1" noEditPoints="1" noAdjustHandles="1" noChangeArrowheads="1" noChangeShapeType="1" noTextEdit="1"/>
              </p:cNvSpPr>
              <p:nvPr/>
            </p:nvSpPr>
            <p:spPr>
              <a:xfrm>
                <a:off x="2688731" y="4491055"/>
                <a:ext cx="362600" cy="369332"/>
              </a:xfrm>
              <a:prstGeom prst="rect">
                <a:avLst/>
              </a:prstGeom>
              <a:blipFill>
                <a:blip r:embed="rId10"/>
                <a:stretch>
                  <a:fillRect r="-37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76884306-9D77-F548-B1D0-521FC6D0F599}"/>
                  </a:ext>
                </a:extLst>
              </p:cNvPr>
              <p:cNvSpPr txBox="1"/>
              <p:nvPr/>
            </p:nvSpPr>
            <p:spPr>
              <a:xfrm>
                <a:off x="2666955" y="3400501"/>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12</m:t>
                          </m:r>
                        </m:sub>
                      </m:sSub>
                    </m:oMath>
                  </m:oMathPara>
                </a14:m>
                <a:endParaRPr lang="en-US" baseline="-25000" dirty="0"/>
              </a:p>
            </p:txBody>
          </p:sp>
        </mc:Choice>
        <mc:Fallback xmlns="">
          <p:sp>
            <p:nvSpPr>
              <p:cNvPr id="83" name="TextBox 82">
                <a:extLst>
                  <a:ext uri="{FF2B5EF4-FFF2-40B4-BE49-F238E27FC236}">
                    <a16:creationId xmlns:a16="http://schemas.microsoft.com/office/drawing/2014/main" id="{76884306-9D77-F548-B1D0-521FC6D0F599}"/>
                  </a:ext>
                </a:extLst>
              </p:cNvPr>
              <p:cNvSpPr txBox="1">
                <a:spLocks noRot="1" noChangeAspect="1" noMove="1" noResize="1" noEditPoints="1" noAdjustHandles="1" noChangeArrowheads="1" noChangeShapeType="1" noTextEdit="1"/>
              </p:cNvSpPr>
              <p:nvPr/>
            </p:nvSpPr>
            <p:spPr>
              <a:xfrm>
                <a:off x="2666955" y="3400501"/>
                <a:ext cx="362600" cy="369332"/>
              </a:xfrm>
              <a:prstGeom prst="rect">
                <a:avLst/>
              </a:prstGeom>
              <a:blipFill>
                <a:blip r:embed="rId11"/>
                <a:stretch>
                  <a:fillRect r="-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CE02D34A-B26E-824D-9116-15EF38AD1708}"/>
                  </a:ext>
                </a:extLst>
              </p:cNvPr>
              <p:cNvSpPr txBox="1"/>
              <p:nvPr/>
            </p:nvSpPr>
            <p:spPr>
              <a:xfrm>
                <a:off x="2593726" y="4122914"/>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22</m:t>
                          </m:r>
                        </m:sub>
                      </m:sSub>
                    </m:oMath>
                  </m:oMathPara>
                </a14:m>
                <a:endParaRPr lang="en-US" baseline="-25000" dirty="0"/>
              </a:p>
            </p:txBody>
          </p:sp>
        </mc:Choice>
        <mc:Fallback xmlns="">
          <p:sp>
            <p:nvSpPr>
              <p:cNvPr id="84" name="TextBox 83">
                <a:extLst>
                  <a:ext uri="{FF2B5EF4-FFF2-40B4-BE49-F238E27FC236}">
                    <a16:creationId xmlns:a16="http://schemas.microsoft.com/office/drawing/2014/main" id="{CE02D34A-B26E-824D-9116-15EF38AD1708}"/>
                  </a:ext>
                </a:extLst>
              </p:cNvPr>
              <p:cNvSpPr txBox="1">
                <a:spLocks noRot="1" noChangeAspect="1" noMove="1" noResize="1" noEditPoints="1" noAdjustHandles="1" noChangeArrowheads="1" noChangeShapeType="1" noTextEdit="1"/>
              </p:cNvSpPr>
              <p:nvPr/>
            </p:nvSpPr>
            <p:spPr>
              <a:xfrm>
                <a:off x="2593726" y="4122914"/>
                <a:ext cx="362600" cy="369332"/>
              </a:xfrm>
              <a:prstGeom prst="rect">
                <a:avLst/>
              </a:prstGeom>
              <a:blipFill>
                <a:blip r:embed="rId12"/>
                <a:stretch>
                  <a:fillRect r="-344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8881E9D6-310F-0344-A0C7-CF6B8F248736}"/>
                  </a:ext>
                </a:extLst>
              </p:cNvPr>
              <p:cNvSpPr txBox="1"/>
              <p:nvPr/>
            </p:nvSpPr>
            <p:spPr>
              <a:xfrm>
                <a:off x="2199861" y="4619697"/>
                <a:ext cx="362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32</m:t>
                          </m:r>
                        </m:sub>
                      </m:sSub>
                    </m:oMath>
                  </m:oMathPara>
                </a14:m>
                <a:endParaRPr lang="en-US" baseline="-25000" dirty="0"/>
              </a:p>
            </p:txBody>
          </p:sp>
        </mc:Choice>
        <mc:Fallback xmlns="">
          <p:sp>
            <p:nvSpPr>
              <p:cNvPr id="85" name="TextBox 84">
                <a:extLst>
                  <a:ext uri="{FF2B5EF4-FFF2-40B4-BE49-F238E27FC236}">
                    <a16:creationId xmlns:a16="http://schemas.microsoft.com/office/drawing/2014/main" id="{8881E9D6-310F-0344-A0C7-CF6B8F248736}"/>
                  </a:ext>
                </a:extLst>
              </p:cNvPr>
              <p:cNvSpPr txBox="1">
                <a:spLocks noRot="1" noChangeAspect="1" noMove="1" noResize="1" noEditPoints="1" noAdjustHandles="1" noChangeArrowheads="1" noChangeShapeType="1" noTextEdit="1"/>
              </p:cNvSpPr>
              <p:nvPr/>
            </p:nvSpPr>
            <p:spPr>
              <a:xfrm>
                <a:off x="2199861" y="4619697"/>
                <a:ext cx="362600" cy="369332"/>
              </a:xfrm>
              <a:prstGeom prst="rect">
                <a:avLst/>
              </a:prstGeom>
              <a:blipFill>
                <a:blip r:embed="rId13"/>
                <a:stretch>
                  <a:fillRect r="-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BEDEDB25-19A5-4644-B03A-6B42FC17F6C4}"/>
                  </a:ext>
                </a:extLst>
              </p:cNvPr>
              <p:cNvSpPr txBox="1"/>
              <p:nvPr/>
            </p:nvSpPr>
            <p:spPr>
              <a:xfrm>
                <a:off x="3025193" y="3046219"/>
                <a:ext cx="362600" cy="3667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b="1" i="1" dirty="0" smtClean="0">
                              <a:solidFill>
                                <a:schemeClr val="bg1"/>
                              </a:solidFill>
                              <a:latin typeface="Cambria Math" panose="02040503050406030204" pitchFamily="18" charset="0"/>
                            </a:rPr>
                          </m:ctrlPr>
                        </m:sSubSupPr>
                        <m:e>
                          <m:r>
                            <a:rPr lang="en-US" b="1" i="1" dirty="0" smtClean="0">
                              <a:solidFill>
                                <a:schemeClr val="bg1"/>
                              </a:solidFill>
                              <a:latin typeface="Cambria Math" panose="02040503050406030204" pitchFamily="18" charset="0"/>
                            </a:rPr>
                            <m:t>𝒚</m:t>
                          </m:r>
                        </m:e>
                        <m:sub>
                          <m:r>
                            <a:rPr lang="en-US" b="1" i="1" dirty="0" smtClean="0">
                              <a:solidFill>
                                <a:schemeClr val="bg1"/>
                              </a:solidFill>
                              <a:latin typeface="Cambria Math" panose="02040503050406030204" pitchFamily="18" charset="0"/>
                            </a:rPr>
                            <m:t>𝟏</m:t>
                          </m:r>
                        </m:sub>
                        <m:sup>
                          <m:r>
                            <a:rPr lang="en-US" b="1" i="1" dirty="0" smtClean="0">
                              <a:solidFill>
                                <a:schemeClr val="bg1"/>
                              </a:solidFill>
                              <a:latin typeface="Cambria Math" panose="02040503050406030204" pitchFamily="18" charset="0"/>
                            </a:rPr>
                            <m:t>∗</m:t>
                          </m:r>
                        </m:sup>
                      </m:sSubSup>
                    </m:oMath>
                  </m:oMathPara>
                </a14:m>
                <a:endParaRPr lang="en-US" b="1" baseline="-25000" dirty="0">
                  <a:solidFill>
                    <a:schemeClr val="bg1"/>
                  </a:solidFill>
                </a:endParaRPr>
              </a:p>
            </p:txBody>
          </p:sp>
        </mc:Choice>
        <mc:Fallback xmlns="">
          <p:sp>
            <p:nvSpPr>
              <p:cNvPr id="86" name="TextBox 85">
                <a:extLst>
                  <a:ext uri="{FF2B5EF4-FFF2-40B4-BE49-F238E27FC236}">
                    <a16:creationId xmlns:a16="http://schemas.microsoft.com/office/drawing/2014/main" id="{BEDEDB25-19A5-4644-B03A-6B42FC17F6C4}"/>
                  </a:ext>
                </a:extLst>
              </p:cNvPr>
              <p:cNvSpPr txBox="1">
                <a:spLocks noRot="1" noChangeAspect="1" noMove="1" noResize="1" noEditPoints="1" noAdjustHandles="1" noChangeArrowheads="1" noChangeShapeType="1" noTextEdit="1"/>
              </p:cNvSpPr>
              <p:nvPr/>
            </p:nvSpPr>
            <p:spPr>
              <a:xfrm>
                <a:off x="3025193" y="3046219"/>
                <a:ext cx="362600" cy="366703"/>
              </a:xfrm>
              <a:prstGeom prst="rect">
                <a:avLst/>
              </a:prstGeom>
              <a:blipFill>
                <a:blip r:embed="rId14"/>
                <a:stretch>
                  <a:fillRect r="-3333" b="-68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A3712561-571B-AE4A-A640-50C0D25258DB}"/>
                  </a:ext>
                </a:extLst>
              </p:cNvPr>
              <p:cNvSpPr txBox="1"/>
              <p:nvPr/>
            </p:nvSpPr>
            <p:spPr>
              <a:xfrm>
                <a:off x="3023215" y="3994265"/>
                <a:ext cx="362600" cy="3667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b="1" i="1" dirty="0" smtClean="0">
                              <a:solidFill>
                                <a:schemeClr val="bg1"/>
                              </a:solidFill>
                              <a:latin typeface="Cambria Math" panose="02040503050406030204" pitchFamily="18" charset="0"/>
                            </a:rPr>
                          </m:ctrlPr>
                        </m:sSubSupPr>
                        <m:e>
                          <m:r>
                            <a:rPr lang="en-US" b="1" i="1" dirty="0" smtClean="0">
                              <a:solidFill>
                                <a:schemeClr val="bg1"/>
                              </a:solidFill>
                              <a:latin typeface="Cambria Math" panose="02040503050406030204" pitchFamily="18" charset="0"/>
                            </a:rPr>
                            <m:t>𝒚</m:t>
                          </m:r>
                        </m:e>
                        <m:sub>
                          <m:r>
                            <a:rPr lang="en-US" b="1" i="1" dirty="0" smtClean="0">
                              <a:solidFill>
                                <a:schemeClr val="bg1"/>
                              </a:solidFill>
                              <a:latin typeface="Cambria Math" panose="02040503050406030204" pitchFamily="18" charset="0"/>
                            </a:rPr>
                            <m:t>𝟐</m:t>
                          </m:r>
                        </m:sub>
                        <m:sup>
                          <m:r>
                            <a:rPr lang="en-US" b="1" i="1" dirty="0" smtClean="0">
                              <a:solidFill>
                                <a:schemeClr val="bg1"/>
                              </a:solidFill>
                              <a:latin typeface="Cambria Math" panose="02040503050406030204" pitchFamily="18" charset="0"/>
                            </a:rPr>
                            <m:t>∗</m:t>
                          </m:r>
                        </m:sup>
                      </m:sSubSup>
                    </m:oMath>
                  </m:oMathPara>
                </a14:m>
                <a:endParaRPr lang="en-US" b="1" baseline="-25000" dirty="0">
                  <a:solidFill>
                    <a:schemeClr val="bg1"/>
                  </a:solidFill>
                </a:endParaRPr>
              </a:p>
            </p:txBody>
          </p:sp>
        </mc:Choice>
        <mc:Fallback xmlns="">
          <p:sp>
            <p:nvSpPr>
              <p:cNvPr id="87" name="TextBox 86">
                <a:extLst>
                  <a:ext uri="{FF2B5EF4-FFF2-40B4-BE49-F238E27FC236}">
                    <a16:creationId xmlns:a16="http://schemas.microsoft.com/office/drawing/2014/main" id="{A3712561-571B-AE4A-A640-50C0D25258DB}"/>
                  </a:ext>
                </a:extLst>
              </p:cNvPr>
              <p:cNvSpPr txBox="1">
                <a:spLocks noRot="1" noChangeAspect="1" noMove="1" noResize="1" noEditPoints="1" noAdjustHandles="1" noChangeArrowheads="1" noChangeShapeType="1" noTextEdit="1"/>
              </p:cNvSpPr>
              <p:nvPr/>
            </p:nvSpPr>
            <p:spPr>
              <a:xfrm>
                <a:off x="3023215" y="3994265"/>
                <a:ext cx="362600" cy="366703"/>
              </a:xfrm>
              <a:prstGeom prst="rect">
                <a:avLst/>
              </a:prstGeom>
              <a:blipFill>
                <a:blip r:embed="rId15"/>
                <a:stretch>
                  <a:fillRect r="-3333" b="-103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DF8422F8-B1E8-3B44-8B1C-57FBA64AC22C}"/>
                  </a:ext>
                </a:extLst>
              </p:cNvPr>
              <p:cNvSpPr txBox="1"/>
              <p:nvPr/>
            </p:nvSpPr>
            <p:spPr>
              <a:xfrm>
                <a:off x="3009361" y="4930437"/>
                <a:ext cx="362600" cy="3667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b="1" i="1" dirty="0" smtClean="0">
                              <a:solidFill>
                                <a:schemeClr val="bg1"/>
                              </a:solidFill>
                              <a:latin typeface="Cambria Math" panose="02040503050406030204" pitchFamily="18" charset="0"/>
                            </a:rPr>
                          </m:ctrlPr>
                        </m:sSubSupPr>
                        <m:e>
                          <m:r>
                            <a:rPr lang="en-US" b="1" i="1" dirty="0" smtClean="0">
                              <a:solidFill>
                                <a:schemeClr val="bg1"/>
                              </a:solidFill>
                              <a:latin typeface="Cambria Math" panose="02040503050406030204" pitchFamily="18" charset="0"/>
                            </a:rPr>
                            <m:t>𝒚</m:t>
                          </m:r>
                        </m:e>
                        <m:sub>
                          <m:r>
                            <a:rPr lang="en-US" b="1" i="1" dirty="0" smtClean="0">
                              <a:solidFill>
                                <a:schemeClr val="bg1"/>
                              </a:solidFill>
                              <a:latin typeface="Cambria Math" panose="02040503050406030204" pitchFamily="18" charset="0"/>
                            </a:rPr>
                            <m:t>𝟑</m:t>
                          </m:r>
                        </m:sub>
                        <m:sup>
                          <m:r>
                            <a:rPr lang="en-US" b="1" i="1" dirty="0" smtClean="0">
                              <a:solidFill>
                                <a:schemeClr val="bg1"/>
                              </a:solidFill>
                              <a:latin typeface="Cambria Math" panose="02040503050406030204" pitchFamily="18" charset="0"/>
                            </a:rPr>
                            <m:t>∗</m:t>
                          </m:r>
                        </m:sup>
                      </m:sSubSup>
                    </m:oMath>
                  </m:oMathPara>
                </a14:m>
                <a:endParaRPr lang="en-US" b="1" baseline="-25000" dirty="0">
                  <a:solidFill>
                    <a:schemeClr val="bg1"/>
                  </a:solidFill>
                </a:endParaRPr>
              </a:p>
            </p:txBody>
          </p:sp>
        </mc:Choice>
        <mc:Fallback xmlns="">
          <p:sp>
            <p:nvSpPr>
              <p:cNvPr id="88" name="TextBox 87">
                <a:extLst>
                  <a:ext uri="{FF2B5EF4-FFF2-40B4-BE49-F238E27FC236}">
                    <a16:creationId xmlns:a16="http://schemas.microsoft.com/office/drawing/2014/main" id="{DF8422F8-B1E8-3B44-8B1C-57FBA64AC22C}"/>
                  </a:ext>
                </a:extLst>
              </p:cNvPr>
              <p:cNvSpPr txBox="1">
                <a:spLocks noRot="1" noChangeAspect="1" noMove="1" noResize="1" noEditPoints="1" noAdjustHandles="1" noChangeArrowheads="1" noChangeShapeType="1" noTextEdit="1"/>
              </p:cNvSpPr>
              <p:nvPr/>
            </p:nvSpPr>
            <p:spPr>
              <a:xfrm>
                <a:off x="3009361" y="4930437"/>
                <a:ext cx="362600" cy="366703"/>
              </a:xfrm>
              <a:prstGeom prst="rect">
                <a:avLst/>
              </a:prstGeom>
              <a:blipFill>
                <a:blip r:embed="rId16"/>
                <a:stretch>
                  <a:fillRect r="-3333" b="-6667"/>
                </a:stretch>
              </a:blipFill>
            </p:spPr>
            <p:txBody>
              <a:bodyPr/>
              <a:lstStyle/>
              <a:p>
                <a:r>
                  <a:rPr lang="en-US">
                    <a:noFill/>
                  </a:rPr>
                  <a:t> </a:t>
                </a:r>
              </a:p>
            </p:txBody>
          </p:sp>
        </mc:Fallback>
      </mc:AlternateContent>
      <p:cxnSp>
        <p:nvCxnSpPr>
          <p:cNvPr id="89" name="Straight Arrow Connector 88">
            <a:extLst>
              <a:ext uri="{FF2B5EF4-FFF2-40B4-BE49-F238E27FC236}">
                <a16:creationId xmlns:a16="http://schemas.microsoft.com/office/drawing/2014/main" id="{DA0CA8E1-53EA-BD4C-A7C1-917EA7C50AED}"/>
              </a:ext>
            </a:extLst>
          </p:cNvPr>
          <p:cNvCxnSpPr>
            <a:cxnSpLocks/>
            <a:stCxn id="78" idx="3"/>
          </p:cNvCxnSpPr>
          <p:nvPr/>
        </p:nvCxnSpPr>
        <p:spPr>
          <a:xfrm flipV="1">
            <a:off x="1871910" y="4977825"/>
            <a:ext cx="108259" cy="211987"/>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0BE61482-65C9-2F4D-8670-E78329BB5FD8}"/>
              </a:ext>
            </a:extLst>
          </p:cNvPr>
          <p:cNvCxnSpPr>
            <a:cxnSpLocks/>
            <a:stCxn id="78" idx="3"/>
          </p:cNvCxnSpPr>
          <p:nvPr/>
        </p:nvCxnSpPr>
        <p:spPr>
          <a:xfrm flipV="1">
            <a:off x="1871910" y="5135821"/>
            <a:ext cx="327951" cy="53991"/>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pic>
        <p:nvPicPr>
          <p:cNvPr id="96" name="Graphic 95" descr="Cat">
            <a:extLst>
              <a:ext uri="{FF2B5EF4-FFF2-40B4-BE49-F238E27FC236}">
                <a16:creationId xmlns:a16="http://schemas.microsoft.com/office/drawing/2014/main" id="{3F90CE48-9B04-0F41-8193-1FFFA40BF405}"/>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3927510" y="3716089"/>
            <a:ext cx="914400" cy="914400"/>
          </a:xfrm>
          <a:prstGeom prst="rect">
            <a:avLst/>
          </a:prstGeom>
        </p:spPr>
      </p:pic>
      <p:pic>
        <p:nvPicPr>
          <p:cNvPr id="98" name="Graphic 97" descr="Dog">
            <a:extLst>
              <a:ext uri="{FF2B5EF4-FFF2-40B4-BE49-F238E27FC236}">
                <a16:creationId xmlns:a16="http://schemas.microsoft.com/office/drawing/2014/main" id="{A155A0C2-EB20-B342-B6EE-2CBF82B36BB1}"/>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4014403" y="2840474"/>
            <a:ext cx="914400" cy="914400"/>
          </a:xfrm>
          <a:prstGeom prst="rect">
            <a:avLst/>
          </a:prstGeom>
        </p:spPr>
      </p:pic>
      <p:sp>
        <p:nvSpPr>
          <p:cNvPr id="99" name="Rectangle 98">
            <a:extLst>
              <a:ext uri="{FF2B5EF4-FFF2-40B4-BE49-F238E27FC236}">
                <a16:creationId xmlns:a16="http://schemas.microsoft.com/office/drawing/2014/main" id="{F41FDC2B-A60E-D543-A2F6-AE5A4685CD67}"/>
              </a:ext>
            </a:extLst>
          </p:cNvPr>
          <p:cNvSpPr/>
          <p:nvPr/>
        </p:nvSpPr>
        <p:spPr>
          <a:xfrm>
            <a:off x="3300409" y="5691885"/>
            <a:ext cx="2214547" cy="830997"/>
          </a:xfrm>
          <a:prstGeom prst="rect">
            <a:avLst/>
          </a:prstGeom>
        </p:spPr>
        <p:txBody>
          <a:bodyPr wrap="square">
            <a:spAutoFit/>
          </a:bodyPr>
          <a:lstStyle/>
          <a:p>
            <a:pPr algn="ctr"/>
            <a:r>
              <a:rPr lang="en-US" sz="1200" dirty="0"/>
              <a:t>By http://</a:t>
            </a:r>
            <a:r>
              <a:rPr lang="en-US" sz="1200" dirty="0" err="1"/>
              <a:t>www.birdphotos.com</a:t>
            </a:r>
            <a:r>
              <a:rPr lang="en-US" sz="1200" dirty="0"/>
              <a:t> - Own work, CC BY 3.0, https://</a:t>
            </a:r>
            <a:r>
              <a:rPr lang="en-US" sz="1200" dirty="0" err="1"/>
              <a:t>commons.wikimedia.org</a:t>
            </a:r>
            <a:r>
              <a:rPr lang="en-US" sz="1200" dirty="0"/>
              <a:t>/w/</a:t>
            </a:r>
            <a:r>
              <a:rPr lang="en-US" sz="1200" dirty="0" err="1"/>
              <a:t>index.php?curid</a:t>
            </a:r>
            <a:r>
              <a:rPr lang="en-US" sz="1200" dirty="0"/>
              <a:t>=4409510</a:t>
            </a:r>
          </a:p>
        </p:txBody>
      </p:sp>
      <p:pic>
        <p:nvPicPr>
          <p:cNvPr id="1026" name="Picture 2" descr="Striped skunks">
            <a:extLst>
              <a:ext uri="{FF2B5EF4-FFF2-40B4-BE49-F238E27FC236}">
                <a16:creationId xmlns:a16="http://schemas.microsoft.com/office/drawing/2014/main" id="{543E3865-DF35-A048-A004-36482A320C2B}"/>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609433" y="4708177"/>
            <a:ext cx="1503677" cy="909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1362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1275</TotalTime>
  <Words>3239</Words>
  <Application>Microsoft Macintosh PowerPoint</Application>
  <PresentationFormat>Widescreen</PresentationFormat>
  <Paragraphs>478</Paragraphs>
  <Slides>43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Calibri Light</vt:lpstr>
      <vt:lpstr>Cambria Math</vt:lpstr>
      <vt:lpstr>Office Theme</vt:lpstr>
      <vt:lpstr>Lecture 40 – final exam review</vt:lpstr>
      <vt:lpstr>Some sample problems</vt:lpstr>
      <vt:lpstr>Practice Exam, question 23 </vt:lpstr>
      <vt:lpstr>Practice Exam, question 23 </vt:lpstr>
      <vt:lpstr>Practice Exam, question 23 </vt:lpstr>
      <vt:lpstr>Practice Exam, question 23 </vt:lpstr>
      <vt:lpstr>Practice Exam, question 23 </vt:lpstr>
      <vt:lpstr>Practice Exam, question 23 </vt:lpstr>
      <vt:lpstr>Practice Exam, question 23 </vt:lpstr>
      <vt:lpstr>Practice Exam, question 23 </vt:lpstr>
      <vt:lpstr>Some sample problems</vt:lpstr>
      <vt:lpstr>Practice Exam, question 24 </vt:lpstr>
      <vt:lpstr>Practice Exam, question 24 </vt:lpstr>
      <vt:lpstr>Practice Exam, question 24 </vt:lpstr>
      <vt:lpstr>Practice Exam, question 24 </vt:lpstr>
      <vt:lpstr>Practice Exam, question 24 </vt:lpstr>
      <vt:lpstr>Practice Exam, question 24 </vt:lpstr>
      <vt:lpstr>Practice Exam, question 24 </vt:lpstr>
      <vt:lpstr>Practice Exam, question 24 </vt:lpstr>
      <vt:lpstr>Practice Exam, question 24 </vt:lpstr>
      <vt:lpstr>Practice Exam, question 24 </vt:lpstr>
      <vt:lpstr>Practice Exam, question 24 </vt:lpstr>
      <vt:lpstr>Some sample problems</vt:lpstr>
      <vt:lpstr>Practice Exam, question 25 </vt:lpstr>
      <vt:lpstr>Practice Exam, question 25 </vt:lpstr>
      <vt:lpstr>Practice Exam, question 25 </vt:lpstr>
      <vt:lpstr>Practice Exam, question 25 </vt:lpstr>
      <vt:lpstr>Practice Exam, question 25 </vt:lpstr>
      <vt:lpstr>Practice Exam, question 25 </vt:lpstr>
      <vt:lpstr>Some sample problems</vt:lpstr>
      <vt:lpstr>Practice exam, question 26</vt:lpstr>
      <vt:lpstr>Practice exam, question 26</vt:lpstr>
      <vt:lpstr>Practice exam, question 26</vt:lpstr>
      <vt:lpstr>Practice exam, question 26</vt:lpstr>
      <vt:lpstr>Practice exam, question 26</vt:lpstr>
      <vt:lpstr>Practice exam, question 26</vt:lpstr>
      <vt:lpstr>Practice exam, question 26</vt:lpstr>
      <vt:lpstr>Final thoughts…</vt:lpstr>
      <vt:lpstr>Superintelligence (2014)</vt:lpstr>
      <vt:lpstr>Weapons of math destruction (2016)</vt:lpstr>
      <vt:lpstr>Zucked (2019)</vt:lpstr>
      <vt:lpstr>Rebooting AI (2019)</vt:lpstr>
      <vt:lpstr>Thank you! Have a happy summer!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38 – tf/idf and information retrieval</dc:title>
  <dc:creator>Hasegawa-Johnson, Mark Allan</dc:creator>
  <cp:lastModifiedBy>Hasegawa-Johnson, Mark Allan</cp:lastModifiedBy>
  <cp:revision>73</cp:revision>
  <cp:lastPrinted>2020-05-03T22:39:31Z</cp:lastPrinted>
  <dcterms:created xsi:type="dcterms:W3CDTF">2020-04-29T17:47:15Z</dcterms:created>
  <dcterms:modified xsi:type="dcterms:W3CDTF">2020-05-06T02:28:42Z</dcterms:modified>
</cp:coreProperties>
</file>