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sldIdLst>
    <p:sldId id="256" r:id="rId2"/>
    <p:sldId id="566" r:id="rId3"/>
    <p:sldId id="451" r:id="rId4"/>
    <p:sldId id="522" r:id="rId5"/>
    <p:sldId id="567" r:id="rId6"/>
    <p:sldId id="532" r:id="rId7"/>
    <p:sldId id="259" r:id="rId8"/>
    <p:sldId id="310" r:id="rId9"/>
    <p:sldId id="369" r:id="rId10"/>
    <p:sldId id="568" r:id="rId11"/>
    <p:sldId id="378" r:id="rId12"/>
    <p:sldId id="534" r:id="rId13"/>
    <p:sldId id="535" r:id="rId14"/>
    <p:sldId id="536" r:id="rId15"/>
    <p:sldId id="537" r:id="rId16"/>
    <p:sldId id="538" r:id="rId17"/>
    <p:sldId id="539" r:id="rId18"/>
    <p:sldId id="540" r:id="rId19"/>
    <p:sldId id="569" r:id="rId20"/>
    <p:sldId id="437" r:id="rId21"/>
    <p:sldId id="542" r:id="rId22"/>
    <p:sldId id="543" r:id="rId23"/>
    <p:sldId id="544" r:id="rId24"/>
    <p:sldId id="545" r:id="rId25"/>
    <p:sldId id="440" r:id="rId26"/>
    <p:sldId id="570" r:id="rId27"/>
    <p:sldId id="349" r:id="rId28"/>
    <p:sldId id="501" r:id="rId29"/>
    <p:sldId id="495" r:id="rId30"/>
    <p:sldId id="496" r:id="rId31"/>
    <p:sldId id="503" r:id="rId32"/>
    <p:sldId id="504" r:id="rId33"/>
    <p:sldId id="498" r:id="rId34"/>
    <p:sldId id="502" r:id="rId35"/>
    <p:sldId id="499" r:id="rId36"/>
    <p:sldId id="571" r:id="rId37"/>
    <p:sldId id="438" r:id="rId38"/>
    <p:sldId id="505" r:id="rId39"/>
    <p:sldId id="439" r:id="rId40"/>
    <p:sldId id="506" r:id="rId41"/>
    <p:sldId id="507" r:id="rId42"/>
    <p:sldId id="572" r:id="rId43"/>
    <p:sldId id="441" r:id="rId44"/>
    <p:sldId id="442" r:id="rId45"/>
    <p:sldId id="446" r:id="rId46"/>
    <p:sldId id="443" r:id="rId47"/>
    <p:sldId id="444" r:id="rId48"/>
    <p:sldId id="445" r:id="rId49"/>
    <p:sldId id="447" r:id="rId50"/>
    <p:sldId id="469" r:id="rId51"/>
    <p:sldId id="470" r:id="rId52"/>
    <p:sldId id="471" r:id="rId53"/>
    <p:sldId id="472" r:id="rId54"/>
    <p:sldId id="473" r:id="rId55"/>
    <p:sldId id="573" r:id="rId56"/>
    <p:sldId id="489" r:id="rId57"/>
    <p:sldId id="490" r:id="rId58"/>
    <p:sldId id="492" r:id="rId59"/>
    <p:sldId id="493" r:id="rId60"/>
    <p:sldId id="590" r:id="rId61"/>
    <p:sldId id="260" r:id="rId62"/>
    <p:sldId id="261" r:id="rId63"/>
    <p:sldId id="262" r:id="rId64"/>
    <p:sldId id="584" r:id="rId65"/>
    <p:sldId id="263" r:id="rId66"/>
    <p:sldId id="264" r:id="rId67"/>
    <p:sldId id="591" r:id="rId68"/>
    <p:sldId id="266" r:id="rId69"/>
    <p:sldId id="267" r:id="rId70"/>
    <p:sldId id="269" r:id="rId71"/>
    <p:sldId id="268" r:id="rId72"/>
    <p:sldId id="272" r:id="rId73"/>
    <p:sldId id="271" r:id="rId74"/>
    <p:sldId id="585" r:id="rId75"/>
    <p:sldId id="270" r:id="rId76"/>
    <p:sldId id="500" r:id="rId77"/>
    <p:sldId id="586" r:id="rId78"/>
    <p:sldId id="587" r:id="rId79"/>
    <p:sldId id="588" r:id="rId80"/>
    <p:sldId id="275" r:id="rId81"/>
    <p:sldId id="284" r:id="rId82"/>
    <p:sldId id="285" r:id="rId83"/>
    <p:sldId id="287" r:id="rId84"/>
    <p:sldId id="288" r:id="rId85"/>
    <p:sldId id="592" r:id="rId86"/>
    <p:sldId id="281" r:id="rId87"/>
    <p:sldId id="282" r:id="rId88"/>
    <p:sldId id="289" r:id="rId89"/>
    <p:sldId id="457" r:id="rId90"/>
    <p:sldId id="459" r:id="rId91"/>
    <p:sldId id="458" r:id="rId92"/>
    <p:sldId id="583" r:id="rId93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5FF"/>
    <a:srgbClr val="00FE05"/>
    <a:srgbClr val="0432FF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93" d="100"/>
          <a:sy n="93" d="100"/>
        </p:scale>
        <p:origin x="216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A38A699-56E5-40FA-B32B-50BA6BD334D0}" type="datetimeFigureOut">
              <a:rPr lang="en-US" smtClean="0"/>
              <a:t>5/4/22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445462B-E077-45AE-8546-149D13F1D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336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61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07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9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42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D0F1F-090C-4750-A6D8-8D3576AB02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5DED9-45CD-4084-888B-5F6C6DEC0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5415E-2DBF-472E-BF75-D1B6F9C18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5/4/22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85109-C6BE-420A-8D67-A101DA5F5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8D746-9115-4669-A3CB-2BB75A7EF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81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727AB-248B-4EA1-9C1A-76FA391E8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8D97D4-A4DC-40E2-BDC3-27A31C7222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F4441-7C51-46C8-82C8-A0D2C3AFB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5/4/22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5D440-C6BA-4E44-BCDE-D6E87C1C9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EEB54-E605-4E8A-94C2-6D6A48F40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85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79DBAB-C0D1-4C8F-85FF-3D662FE1D8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0A133-162C-43D3-91C4-7EA0371A43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31944-4E90-44C4-B12F-D003E32ED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5/4/22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AA0B3-2BA4-4BF1-8F8D-06B342132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E33F7-A7CE-4431-8BCF-A561737F5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25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654FB-C90A-46E6-826F-B79D895A1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1E5B0-6DAC-4057-9A4F-17FADD2E8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956AF-E10D-425A-8716-A1CEFFAC1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5/4/22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DF4AF-FED8-4CCC-A8D8-94CEEF979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EAF49-029D-4DB8-9FFE-EE5CCFB48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72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14792-B21A-4530-B8C8-5DFEA6B29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C5736-5A74-46E6-B934-CE02BED57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0B7D8-9712-4B96-B3EC-B5D83CD09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5/4/22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6AED3-7C8D-47FD-9C1B-9CD9F6B16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371C8-111D-4872-A891-186B6AA35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28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093C3-7056-44EE-908D-54CCF606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B1474-F3E7-4285-84BD-0549C97E28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C1996C-1F64-4E2B-A383-CDDC374B2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38E118-4326-4741-8AF9-8F8DB6E8E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5/4/22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A5E6C-4021-47A0-A5F5-FEC133925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1DF565-7678-4BEC-B41B-952993FF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72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32646-8E2A-4CE2-8C86-CCA829BE6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ACD6F7-2288-4C8E-951F-9D63DA568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26A4DF-43C0-42A2-87B0-9E8DAE06A8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7DF4BD-5ECF-4DAB-9BAE-AB8EAB2F1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59C860-E1A6-4F4D-807C-54DF414B03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3603E0-F82B-4446-9159-A1E9BBF5C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5/4/22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03ABC8-2E78-46F8-934F-04E610C2D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FB447E-5ED5-491F-A4DE-CFCB9EE15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5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BFF99-55CF-4B81-B954-BFF3F96F0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6576DF-37F7-4D1A-9351-6C348ED1B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5/4/22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10E6F3-3C24-40AC-8064-6F4CB6919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5F56D3-62B4-4782-9A99-C98C9AC89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94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66EA9B-A0A7-448F-898D-4C061B221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5/4/22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97E035-3510-4754-B2E7-A70F74BA4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444FBD-7DF8-42DD-9DF7-403CFE5C9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85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B83D8-40F8-4A53-8CC9-6B6FD3D28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4FF6F-5977-4009-BFBC-E0C8E7B90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A0B965-EC7B-48F7-93C8-D1F2F1F14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D810FA-446B-448F-A841-7646A634A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5/4/22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75CB38-EBE9-41B0-A2B5-234251805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138511-7B49-4AFE-8A8A-BC0778206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05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B7D7E-3C92-4C0E-8E24-333146319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3C84C0-A0E2-4E29-96DA-8E942B4412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008549-5EBC-491B-B54B-84472C5B62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D6CBE9-FE08-435F-BDAC-38D50EE0F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5/4/22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5A5D12-4669-4C6E-8196-4C931380A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A0137E-2468-4BB2-A7F5-219B9EC13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9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5280A5-BE05-4935-8477-19AC0F7A5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685A7E-81BD-48B7-8BBD-6E15A4390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3FB71-3BFF-4258-A80A-9D13E64166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1BD67-10A8-4945-940A-075EB539D32F}" type="datetimeFigureOut">
              <a:rPr lang="en-US" smtClean="0"/>
              <a:t>5/4/22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B937D-DAF9-4007-A282-0154EFEC2E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A0855-6D3D-41CD-BCB9-BD510EAB2B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377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image" Target="NULL"/><Relationship Id="rId16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image" Target="NULL"/><Relationship Id="rId16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image" Target="NULL"/><Relationship Id="rId16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image" Target="NULL"/><Relationship Id="rId16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11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image" Target="NULL"/><Relationship Id="rId16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image" Target="NULL"/><Relationship Id="rId16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image" Target="NULL"/><Relationship Id="rId16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image" Target="NULL"/><Relationship Id="rId16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image" Target="NULL"/><Relationship Id="rId16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1.png"/><Relationship Id="rId13" Type="http://schemas.openxmlformats.org/officeDocument/2006/relationships/image" Target="../media/image111.png"/><Relationship Id="rId18" Type="http://schemas.openxmlformats.org/officeDocument/2006/relationships/image" Target="../media/image84.png"/><Relationship Id="rId3" Type="http://schemas.openxmlformats.org/officeDocument/2006/relationships/image" Target="../media/image750.png"/><Relationship Id="rId7" Type="http://schemas.openxmlformats.org/officeDocument/2006/relationships/image" Target="../media/image512.png"/><Relationship Id="rId12" Type="http://schemas.openxmlformats.org/officeDocument/2006/relationships/image" Target="../media/image106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2.png"/><Relationship Id="rId11" Type="http://schemas.openxmlformats.org/officeDocument/2006/relationships/image" Target="../media/image910.png"/><Relationship Id="rId5" Type="http://schemas.openxmlformats.org/officeDocument/2006/relationships/image" Target="../media/image313.png"/><Relationship Id="rId15" Type="http://schemas.openxmlformats.org/officeDocument/2006/relationships/image" Target="../media/image130.png"/><Relationship Id="rId10" Type="http://schemas.openxmlformats.org/officeDocument/2006/relationships/image" Target="../media/image811.png"/><Relationship Id="rId19" Type="http://schemas.openxmlformats.org/officeDocument/2006/relationships/image" Target="../media/image850.png"/><Relationship Id="rId4" Type="http://schemas.openxmlformats.org/officeDocument/2006/relationships/image" Target="../media/image211.png"/><Relationship Id="rId9" Type="http://schemas.openxmlformats.org/officeDocument/2006/relationships/image" Target="../media/image710.png"/><Relationship Id="rId14" Type="http://schemas.openxmlformats.org/officeDocument/2006/relationships/image" Target="../media/image1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11.png"/><Relationship Id="rId21" Type="http://schemas.openxmlformats.org/officeDocument/2006/relationships/image" Target="../media/image23.png"/><Relationship Id="rId7" Type="http://schemas.openxmlformats.org/officeDocument/2006/relationships/image" Target="../media/image93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image" Target="../media/image411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0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10.png"/><Relationship Id="rId9" Type="http://schemas.openxmlformats.org/officeDocument/2006/relationships/image" Target="../media/image110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12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71.png"/><Relationship Id="rId3" Type="http://schemas.openxmlformats.org/officeDocument/2006/relationships/image" Target="../media/image221.png"/><Relationship Id="rId17" Type="http://schemas.openxmlformats.org/officeDocument/2006/relationships/image" Target="../media/image26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15" Type="http://schemas.openxmlformats.org/officeDocument/2006/relationships/image" Target="../media/image240.png"/><Relationship Id="rId4" Type="http://schemas.openxmlformats.org/officeDocument/2006/relationships/image" Target="../media/image11.png"/><Relationship Id="rId1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11.png"/><Relationship Id="rId7" Type="http://schemas.openxmlformats.org/officeDocument/2006/relationships/image" Target="../media/image611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2.png"/><Relationship Id="rId11" Type="http://schemas.openxmlformats.org/officeDocument/2006/relationships/image" Target="../media/image320.png"/><Relationship Id="rId5" Type="http://schemas.openxmlformats.org/officeDocument/2006/relationships/image" Target="../media/image412.png"/><Relationship Id="rId15" Type="http://schemas.openxmlformats.org/officeDocument/2006/relationships/image" Target="../media/image36.png"/><Relationship Id="rId10" Type="http://schemas.openxmlformats.org/officeDocument/2006/relationships/image" Target="../media/image310.png"/><Relationship Id="rId19" Type="http://schemas.openxmlformats.org/officeDocument/2006/relationships/image" Target="../media/image40.png"/><Relationship Id="rId4" Type="http://schemas.openxmlformats.org/officeDocument/2006/relationships/image" Target="../media/image313.png"/><Relationship Id="rId9" Type="http://schemas.openxmlformats.org/officeDocument/2006/relationships/image" Target="../media/image300.png"/><Relationship Id="rId1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7" Type="http://schemas.openxmlformats.org/officeDocument/2006/relationships/image" Target="../media/image47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0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00.png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1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4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2.png"/><Relationship Id="rId3" Type="http://schemas.openxmlformats.org/officeDocument/2006/relationships/image" Target="../media/image94.png"/><Relationship Id="rId7" Type="http://schemas.openxmlformats.org/officeDocument/2006/relationships/image" Target="../media/image5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95.png"/><Relationship Id="rId4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png"/><Relationship Id="rId5" Type="http://schemas.openxmlformats.org/officeDocument/2006/relationships/image" Target="../media/image630.png"/><Relationship Id="rId4" Type="http://schemas.openxmlformats.org/officeDocument/2006/relationships/image" Target="../media/image4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pytorch.org/tutorials/beginner/pytorch_with_examples.html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50.png"/><Relationship Id="rId3" Type="http://schemas.openxmlformats.org/officeDocument/2006/relationships/image" Target="../media/image261.png"/><Relationship Id="rId25" Type="http://schemas.openxmlformats.org/officeDocument/2006/relationships/image" Target="../media/image291.png"/><Relationship Id="rId2" Type="http://schemas.openxmlformats.org/officeDocument/2006/relationships/image" Target="../media/image2000.png"/><Relationship Id="rId29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270.png"/><Relationship Id="rId23" Type="http://schemas.openxmlformats.org/officeDocument/2006/relationships/image" Target="../media/image210.png"/><Relationship Id="rId28" Type="http://schemas.openxmlformats.org/officeDocument/2006/relationships/image" Target="../media/image381.png"/><Relationship Id="rId27" Type="http://schemas.openxmlformats.org/officeDocument/2006/relationships/image" Target="../media/image360.png"/><Relationship Id="rId30" Type="http://schemas.openxmlformats.org/officeDocument/2006/relationships/image" Target="../media/image40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261.png"/><Relationship Id="rId7" Type="http://schemas.openxmlformats.org/officeDocument/2006/relationships/image" Target="../media/image350.png"/><Relationship Id="rId2" Type="http://schemas.openxmlformats.org/officeDocument/2006/relationships/image" Target="../media/image4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1.png"/><Relationship Id="rId11" Type="http://schemas.openxmlformats.org/officeDocument/2006/relationships/image" Target="../media/image401.png"/><Relationship Id="rId5" Type="http://schemas.openxmlformats.org/officeDocument/2006/relationships/image" Target="../media/image270.png"/><Relationship Id="rId10" Type="http://schemas.openxmlformats.org/officeDocument/2006/relationships/image" Target="../media/image390.png"/><Relationship Id="rId4" Type="http://schemas.openxmlformats.org/officeDocument/2006/relationships/image" Target="../media/image420.png"/><Relationship Id="rId9" Type="http://schemas.openxmlformats.org/officeDocument/2006/relationships/image" Target="../media/image381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2.png"/><Relationship Id="rId2" Type="http://schemas.openxmlformats.org/officeDocument/2006/relationships/hyperlink" Target="https://pytorch.org/tutorials/beginner/pytorch_with_examples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472EE-1D49-49D1-93C4-78DFA0E42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263" y="358795"/>
            <a:ext cx="11857092" cy="147000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Deep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B8BFA0-E61B-4A45-B080-D437D61BD2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956" y="1983871"/>
            <a:ext cx="3942740" cy="1565101"/>
          </a:xfrm>
        </p:spPr>
        <p:txBody>
          <a:bodyPr>
            <a:normAutofit/>
          </a:bodyPr>
          <a:lstStyle/>
          <a:p>
            <a:pPr algn="r"/>
            <a:r>
              <a:rPr lang="en-US" sz="2000" dirty="0"/>
              <a:t>Mark Hasegawa-Johnson, May 2022</a:t>
            </a:r>
          </a:p>
          <a:p>
            <a:pPr algn="r"/>
            <a:r>
              <a:rPr lang="en-US" sz="2000" dirty="0"/>
              <a:t>Some slides by Svetlana </a:t>
            </a:r>
            <a:r>
              <a:rPr lang="en-US" sz="2000"/>
              <a:t>Lazebnik</a:t>
            </a:r>
            <a:endParaRPr lang="en-US" sz="2000" dirty="0"/>
          </a:p>
          <a:p>
            <a:pPr algn="r"/>
            <a:r>
              <a:rPr lang="en-US" sz="2000" dirty="0"/>
              <a:t>CC-BY 4.0: Copy or modify at will, but please cite the source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C7CCAFE-FF70-9BEB-822E-2E1F469A9853}"/>
                  </a:ext>
                </a:extLst>
              </p:cNvPr>
              <p:cNvSpPr/>
              <p:nvPr/>
            </p:nvSpPr>
            <p:spPr>
              <a:xfrm>
                <a:off x="7389943" y="272395"/>
                <a:ext cx="950901" cy="7192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C7CCAFE-FF70-9BEB-822E-2E1F469A98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9943" y="272395"/>
                <a:ext cx="950901" cy="719236"/>
              </a:xfrm>
              <a:prstGeom prst="rect">
                <a:avLst/>
              </a:prstGeom>
              <a:blipFill>
                <a:blip r:embed="rId2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7531B60-1582-8676-919D-F701F8CFEEC2}"/>
              </a:ext>
            </a:extLst>
          </p:cNvPr>
          <p:cNvCxnSpPr>
            <a:cxnSpLocks/>
            <a:stCxn id="8" idx="0"/>
            <a:endCxn id="39" idx="4"/>
          </p:cNvCxnSpPr>
          <p:nvPr/>
        </p:nvCxnSpPr>
        <p:spPr>
          <a:xfrm flipH="1" flipV="1">
            <a:off x="7364280" y="5619749"/>
            <a:ext cx="3522" cy="50590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B1EF560-EFEC-C275-DD73-909AE8F173C9}"/>
                  </a:ext>
                </a:extLst>
              </p:cNvPr>
              <p:cNvSpPr/>
              <p:nvPr/>
            </p:nvSpPr>
            <p:spPr>
              <a:xfrm>
                <a:off x="6891549" y="6125653"/>
                <a:ext cx="952505" cy="7073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(0)</m:t>
                          </m:r>
                        </m:sup>
                      </m:sSub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B1EF560-EFEC-C275-DD73-909AE8F173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1549" y="6125653"/>
                <a:ext cx="952505" cy="707373"/>
              </a:xfrm>
              <a:prstGeom prst="rect">
                <a:avLst/>
              </a:prstGeom>
              <a:blipFill>
                <a:blip r:embed="rId3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4BCB2D3-1E13-89EF-CF7D-5F0A1FFB0942}"/>
              </a:ext>
            </a:extLst>
          </p:cNvPr>
          <p:cNvCxnSpPr>
            <a:cxnSpLocks/>
            <a:stCxn id="10" idx="0"/>
            <a:endCxn id="40" idx="4"/>
          </p:cNvCxnSpPr>
          <p:nvPr/>
        </p:nvCxnSpPr>
        <p:spPr>
          <a:xfrm flipH="1" flipV="1">
            <a:off x="8502521" y="5614985"/>
            <a:ext cx="3526" cy="53448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9486FEA-28FE-DB63-7968-F72FF682E455}"/>
                  </a:ext>
                </a:extLst>
              </p:cNvPr>
              <p:cNvSpPr/>
              <p:nvPr/>
            </p:nvSpPr>
            <p:spPr>
              <a:xfrm>
                <a:off x="8029795" y="6149465"/>
                <a:ext cx="952504" cy="7296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9486FEA-28FE-DB63-7968-F72FF682E4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795" y="6149465"/>
                <a:ext cx="952504" cy="729687"/>
              </a:xfrm>
              <a:prstGeom prst="rect">
                <a:avLst/>
              </a:prstGeom>
              <a:blipFill>
                <a:blip r:embed="rId4"/>
                <a:stretch>
                  <a:fillRect b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BAC8DC2-98B2-BCB1-52DE-E698D8A36783}"/>
              </a:ext>
            </a:extLst>
          </p:cNvPr>
          <p:cNvCxnSpPr>
            <a:cxnSpLocks/>
            <a:stCxn id="12" idx="0"/>
            <a:endCxn id="41" idx="4"/>
          </p:cNvCxnSpPr>
          <p:nvPr/>
        </p:nvCxnSpPr>
        <p:spPr>
          <a:xfrm flipV="1">
            <a:off x="10301515" y="5624509"/>
            <a:ext cx="25050" cy="52019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FBA1B01-84CD-A208-DFEE-83E3B741448F}"/>
                  </a:ext>
                </a:extLst>
              </p:cNvPr>
              <p:cNvSpPr/>
              <p:nvPr/>
            </p:nvSpPr>
            <p:spPr>
              <a:xfrm>
                <a:off x="9825262" y="6144699"/>
                <a:ext cx="952505" cy="7073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  <m:sup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(0)</m:t>
                          </m:r>
                        </m:sup>
                      </m:sSub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FBA1B01-84CD-A208-DFEE-83E3B74144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5262" y="6144699"/>
                <a:ext cx="952505" cy="707373"/>
              </a:xfrm>
              <a:prstGeom prst="rect">
                <a:avLst/>
              </a:prstGeom>
              <a:blipFill>
                <a:blip r:embed="rId5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F8A729B-9658-444A-8D25-2D0F3A018A04}"/>
              </a:ext>
            </a:extLst>
          </p:cNvPr>
          <p:cNvCxnSpPr>
            <a:cxnSpLocks/>
            <a:stCxn id="14" idx="0"/>
            <a:endCxn id="42" idx="4"/>
          </p:cNvCxnSpPr>
          <p:nvPr/>
        </p:nvCxnSpPr>
        <p:spPr>
          <a:xfrm flipH="1" flipV="1">
            <a:off x="11321933" y="5605458"/>
            <a:ext cx="5911" cy="57734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CE68AB1-4F57-54CE-4472-B36CA6B04387}"/>
                  </a:ext>
                </a:extLst>
              </p:cNvPr>
              <p:cNvSpPr/>
              <p:nvPr/>
            </p:nvSpPr>
            <p:spPr>
              <a:xfrm>
                <a:off x="11075210" y="6182798"/>
                <a:ext cx="50526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CE68AB1-4F57-54CE-4472-B36CA6B043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5210" y="6182798"/>
                <a:ext cx="505267" cy="584775"/>
              </a:xfrm>
              <a:prstGeom prst="rect">
                <a:avLst/>
              </a:prstGeom>
              <a:blipFill>
                <a:blip r:embed="rId6"/>
                <a:stretch>
                  <a:fillRect l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FD8244D-0A51-9C2E-079A-0174D76C0A61}"/>
                  </a:ext>
                </a:extLst>
              </p:cNvPr>
              <p:cNvSpPr/>
              <p:nvPr/>
            </p:nvSpPr>
            <p:spPr>
              <a:xfrm>
                <a:off x="9039456" y="6173275"/>
                <a:ext cx="58702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FD8244D-0A51-9C2E-079A-0174D76C0A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9456" y="6173275"/>
                <a:ext cx="587020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4B5763D-8660-1109-3984-9CB8CC6A1A36}"/>
              </a:ext>
            </a:extLst>
          </p:cNvPr>
          <p:cNvCxnSpPr>
            <a:cxnSpLocks/>
            <a:stCxn id="33" idx="0"/>
            <a:endCxn id="6" idx="2"/>
          </p:cNvCxnSpPr>
          <p:nvPr/>
        </p:nvCxnSpPr>
        <p:spPr>
          <a:xfrm flipH="1" flipV="1">
            <a:off x="7865394" y="991631"/>
            <a:ext cx="3315" cy="44034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FDFDBD8-0892-6115-26FA-1EA0BEDB6EB0}"/>
              </a:ext>
            </a:extLst>
          </p:cNvPr>
          <p:cNvCxnSpPr>
            <a:cxnSpLocks/>
            <a:stCxn id="34" idx="0"/>
            <a:endCxn id="19" idx="2"/>
          </p:cNvCxnSpPr>
          <p:nvPr/>
        </p:nvCxnSpPr>
        <p:spPr>
          <a:xfrm flipH="1" flipV="1">
            <a:off x="9003635" y="989806"/>
            <a:ext cx="3319" cy="43740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D8AF8D-5F3F-07FC-AF27-1113A7115C70}"/>
              </a:ext>
            </a:extLst>
          </p:cNvPr>
          <p:cNvCxnSpPr>
            <a:cxnSpLocks/>
            <a:stCxn id="35" idx="0"/>
            <a:endCxn id="20" idx="2"/>
          </p:cNvCxnSpPr>
          <p:nvPr/>
        </p:nvCxnSpPr>
        <p:spPr>
          <a:xfrm flipH="1" flipV="1">
            <a:off x="10827674" y="1016567"/>
            <a:ext cx="17616" cy="42016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A1CC509-6766-69E6-F635-B7C315A1B322}"/>
                  </a:ext>
                </a:extLst>
              </p:cNvPr>
              <p:cNvSpPr/>
              <p:nvPr/>
            </p:nvSpPr>
            <p:spPr>
              <a:xfrm>
                <a:off x="8528184" y="281920"/>
                <a:ext cx="95090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A1CC509-6766-69E6-F635-B7C315A1B3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8184" y="281920"/>
                <a:ext cx="950901" cy="707886"/>
              </a:xfrm>
              <a:prstGeom prst="rect">
                <a:avLst/>
              </a:prstGeom>
              <a:blipFill>
                <a:blip r:embed="rId8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5718BF3-8478-9D46-06A0-AADA9B6F1F80}"/>
                  </a:ext>
                </a:extLst>
              </p:cNvPr>
              <p:cNvSpPr/>
              <p:nvPr/>
            </p:nvSpPr>
            <p:spPr>
              <a:xfrm>
                <a:off x="10352223" y="305731"/>
                <a:ext cx="950901" cy="7108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5718BF3-8478-9D46-06A0-AADA9B6F1F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2223" y="305731"/>
                <a:ext cx="950901" cy="710836"/>
              </a:xfrm>
              <a:prstGeom prst="rect">
                <a:avLst/>
              </a:prstGeom>
              <a:blipFill>
                <a:blip r:embed="rId9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>
            <a:extLst>
              <a:ext uri="{FF2B5EF4-FFF2-40B4-BE49-F238E27FC236}">
                <a16:creationId xmlns:a16="http://schemas.microsoft.com/office/drawing/2014/main" id="{1B255DD6-F0AC-CED2-1C4F-CF7ED54EEA5B}"/>
              </a:ext>
            </a:extLst>
          </p:cNvPr>
          <p:cNvSpPr/>
          <p:nvPr/>
        </p:nvSpPr>
        <p:spPr>
          <a:xfrm>
            <a:off x="6984740" y="4241867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17DEAD5-2C20-D621-EAB8-727CBDA8659E}"/>
              </a:ext>
            </a:extLst>
          </p:cNvPr>
          <p:cNvSpPr/>
          <p:nvPr/>
        </p:nvSpPr>
        <p:spPr>
          <a:xfrm>
            <a:off x="8122985" y="4237101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506FDC8-DA87-6762-D6D5-6900C9B65483}"/>
              </a:ext>
            </a:extLst>
          </p:cNvPr>
          <p:cNvSpPr/>
          <p:nvPr/>
        </p:nvSpPr>
        <p:spPr>
          <a:xfrm>
            <a:off x="9947033" y="4246625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462DF486-87DA-5526-E1D9-9B6361603786}"/>
              </a:ext>
            </a:extLst>
          </p:cNvPr>
          <p:cNvCxnSpPr>
            <a:cxnSpLocks/>
          </p:cNvCxnSpPr>
          <p:nvPr/>
        </p:nvCxnSpPr>
        <p:spPr>
          <a:xfrm flipV="1">
            <a:off x="7133081" y="4369176"/>
            <a:ext cx="509591" cy="459754"/>
          </a:xfrm>
          <a:prstGeom prst="curved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77661FF7-68DB-1BB9-E707-A379DCFA30AC}"/>
              </a:ext>
            </a:extLst>
          </p:cNvPr>
          <p:cNvCxnSpPr>
            <a:cxnSpLocks/>
          </p:cNvCxnSpPr>
          <p:nvPr/>
        </p:nvCxnSpPr>
        <p:spPr>
          <a:xfrm flipV="1">
            <a:off x="8257039" y="4378699"/>
            <a:ext cx="509591" cy="459754"/>
          </a:xfrm>
          <a:prstGeom prst="curved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965D6BB7-848A-0D15-0EC1-C27D2DB73C8B}"/>
              </a:ext>
            </a:extLst>
          </p:cNvPr>
          <p:cNvCxnSpPr>
            <a:cxnSpLocks/>
          </p:cNvCxnSpPr>
          <p:nvPr/>
        </p:nvCxnSpPr>
        <p:spPr>
          <a:xfrm flipV="1">
            <a:off x="10052511" y="4359649"/>
            <a:ext cx="509591" cy="459754"/>
          </a:xfrm>
          <a:prstGeom prst="curved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C672169E-CBE1-ED62-83CC-056F4C6B3647}"/>
              </a:ext>
            </a:extLst>
          </p:cNvPr>
          <p:cNvSpPr/>
          <p:nvPr/>
        </p:nvSpPr>
        <p:spPr>
          <a:xfrm>
            <a:off x="6979975" y="2851211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4BC11E1-DC47-6D33-F678-9EE24B5BD952}"/>
              </a:ext>
            </a:extLst>
          </p:cNvPr>
          <p:cNvSpPr/>
          <p:nvPr/>
        </p:nvSpPr>
        <p:spPr>
          <a:xfrm>
            <a:off x="8132508" y="2846445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8463BFA-819E-DB8B-FBF6-80712073EC0D}"/>
              </a:ext>
            </a:extLst>
          </p:cNvPr>
          <p:cNvSpPr/>
          <p:nvPr/>
        </p:nvSpPr>
        <p:spPr>
          <a:xfrm>
            <a:off x="9942268" y="2855969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F683BE00-19E6-9494-8656-CEBEBABF63AD}"/>
              </a:ext>
            </a:extLst>
          </p:cNvPr>
          <p:cNvCxnSpPr>
            <a:cxnSpLocks/>
          </p:cNvCxnSpPr>
          <p:nvPr/>
        </p:nvCxnSpPr>
        <p:spPr>
          <a:xfrm flipV="1">
            <a:off x="7128316" y="2978520"/>
            <a:ext cx="509591" cy="459754"/>
          </a:xfrm>
          <a:prstGeom prst="curved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>
            <a:extLst>
              <a:ext uri="{FF2B5EF4-FFF2-40B4-BE49-F238E27FC236}">
                <a16:creationId xmlns:a16="http://schemas.microsoft.com/office/drawing/2014/main" id="{6B5FCF1B-88DE-F32A-939E-61F3CDDD88F8}"/>
              </a:ext>
            </a:extLst>
          </p:cNvPr>
          <p:cNvCxnSpPr>
            <a:cxnSpLocks/>
          </p:cNvCxnSpPr>
          <p:nvPr/>
        </p:nvCxnSpPr>
        <p:spPr>
          <a:xfrm flipV="1">
            <a:off x="8266562" y="2988043"/>
            <a:ext cx="509591" cy="459754"/>
          </a:xfrm>
          <a:prstGeom prst="curved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id="{207F8858-7C96-9C38-82C4-D1CE5DB07481}"/>
              </a:ext>
            </a:extLst>
          </p:cNvPr>
          <p:cNvCxnSpPr>
            <a:cxnSpLocks/>
          </p:cNvCxnSpPr>
          <p:nvPr/>
        </p:nvCxnSpPr>
        <p:spPr>
          <a:xfrm flipV="1">
            <a:off x="10047746" y="2968993"/>
            <a:ext cx="509591" cy="459754"/>
          </a:xfrm>
          <a:prstGeom prst="curved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F9F63022-DA82-650E-5E55-D58BBAE9A610}"/>
              </a:ext>
            </a:extLst>
          </p:cNvPr>
          <p:cNvSpPr/>
          <p:nvPr/>
        </p:nvSpPr>
        <p:spPr>
          <a:xfrm>
            <a:off x="7489567" y="1431974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2D6D240-77E9-7B70-3EEA-A5CE7B48CE9E}"/>
              </a:ext>
            </a:extLst>
          </p:cNvPr>
          <p:cNvSpPr/>
          <p:nvPr/>
        </p:nvSpPr>
        <p:spPr>
          <a:xfrm>
            <a:off x="8627812" y="1427208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4EE91DB-8F92-9615-5220-4957E72F9FD2}"/>
              </a:ext>
            </a:extLst>
          </p:cNvPr>
          <p:cNvSpPr/>
          <p:nvPr/>
        </p:nvSpPr>
        <p:spPr>
          <a:xfrm>
            <a:off x="10466148" y="1436732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Curved Connector 35">
            <a:extLst>
              <a:ext uri="{FF2B5EF4-FFF2-40B4-BE49-F238E27FC236}">
                <a16:creationId xmlns:a16="http://schemas.microsoft.com/office/drawing/2014/main" id="{736A60F6-1285-24DD-B70C-E40BD4F60CD0}"/>
              </a:ext>
            </a:extLst>
          </p:cNvPr>
          <p:cNvCxnSpPr>
            <a:cxnSpLocks/>
          </p:cNvCxnSpPr>
          <p:nvPr/>
        </p:nvCxnSpPr>
        <p:spPr>
          <a:xfrm flipV="1">
            <a:off x="7637908" y="1559283"/>
            <a:ext cx="509591" cy="459754"/>
          </a:xfrm>
          <a:prstGeom prst="curved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36">
            <a:extLst>
              <a:ext uri="{FF2B5EF4-FFF2-40B4-BE49-F238E27FC236}">
                <a16:creationId xmlns:a16="http://schemas.microsoft.com/office/drawing/2014/main" id="{378C0C5A-E30F-1ADC-734B-88A518405E4D}"/>
              </a:ext>
            </a:extLst>
          </p:cNvPr>
          <p:cNvCxnSpPr>
            <a:cxnSpLocks/>
          </p:cNvCxnSpPr>
          <p:nvPr/>
        </p:nvCxnSpPr>
        <p:spPr>
          <a:xfrm flipV="1">
            <a:off x="8761866" y="1568806"/>
            <a:ext cx="509591" cy="459754"/>
          </a:xfrm>
          <a:prstGeom prst="curved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>
            <a:extLst>
              <a:ext uri="{FF2B5EF4-FFF2-40B4-BE49-F238E27FC236}">
                <a16:creationId xmlns:a16="http://schemas.microsoft.com/office/drawing/2014/main" id="{E94742F1-9260-6D91-3C00-A0D942C2F0E7}"/>
              </a:ext>
            </a:extLst>
          </p:cNvPr>
          <p:cNvCxnSpPr>
            <a:cxnSpLocks/>
          </p:cNvCxnSpPr>
          <p:nvPr/>
        </p:nvCxnSpPr>
        <p:spPr>
          <a:xfrm flipV="1">
            <a:off x="10571626" y="1549756"/>
            <a:ext cx="509591" cy="459754"/>
          </a:xfrm>
          <a:prstGeom prst="curved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1C52B319-0F7E-8D30-A360-AF4C8CC143E0}"/>
              </a:ext>
            </a:extLst>
          </p:cNvPr>
          <p:cNvSpPr/>
          <p:nvPr/>
        </p:nvSpPr>
        <p:spPr>
          <a:xfrm>
            <a:off x="7296144" y="5472113"/>
            <a:ext cx="136272" cy="147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CAE6242-8EF7-ED52-FC77-715BFD4FF309}"/>
              </a:ext>
            </a:extLst>
          </p:cNvPr>
          <p:cNvSpPr/>
          <p:nvPr/>
        </p:nvSpPr>
        <p:spPr>
          <a:xfrm>
            <a:off x="8434385" y="5467349"/>
            <a:ext cx="136272" cy="147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9C6CDA2-FFFE-ECEC-3F59-14EB986D894D}"/>
              </a:ext>
            </a:extLst>
          </p:cNvPr>
          <p:cNvSpPr/>
          <p:nvPr/>
        </p:nvSpPr>
        <p:spPr>
          <a:xfrm>
            <a:off x="10258429" y="5476873"/>
            <a:ext cx="136272" cy="147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A2D5F7B-EEA8-25A2-56A5-CC5CA048FA3D}"/>
              </a:ext>
            </a:extLst>
          </p:cNvPr>
          <p:cNvSpPr/>
          <p:nvPr/>
        </p:nvSpPr>
        <p:spPr>
          <a:xfrm>
            <a:off x="11253797" y="5457822"/>
            <a:ext cx="136272" cy="147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0C3598C-4892-567A-C254-D713F6B4BDC4}"/>
              </a:ext>
            </a:extLst>
          </p:cNvPr>
          <p:cNvCxnSpPr>
            <a:cxnSpLocks/>
            <a:stCxn id="39" idx="0"/>
            <a:endCxn id="21" idx="4"/>
          </p:cNvCxnSpPr>
          <p:nvPr/>
        </p:nvCxnSpPr>
        <p:spPr>
          <a:xfrm flipH="1" flipV="1">
            <a:off x="7363882" y="4944394"/>
            <a:ext cx="398" cy="527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619E494-EB52-3343-2303-DC54935A9575}"/>
              </a:ext>
            </a:extLst>
          </p:cNvPr>
          <p:cNvCxnSpPr>
            <a:cxnSpLocks/>
            <a:stCxn id="40" idx="0"/>
            <a:endCxn id="22" idx="4"/>
          </p:cNvCxnSpPr>
          <p:nvPr/>
        </p:nvCxnSpPr>
        <p:spPr>
          <a:xfrm flipH="1" flipV="1">
            <a:off x="8502127" y="4939628"/>
            <a:ext cx="394" cy="52772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B9895AA-0CE0-E97D-91EC-F5C83CC67A72}"/>
              </a:ext>
            </a:extLst>
          </p:cNvPr>
          <p:cNvCxnSpPr>
            <a:cxnSpLocks/>
            <a:stCxn id="41" idx="0"/>
            <a:endCxn id="23" idx="4"/>
          </p:cNvCxnSpPr>
          <p:nvPr/>
        </p:nvCxnSpPr>
        <p:spPr>
          <a:xfrm flipH="1" flipV="1">
            <a:off x="10326175" y="4949152"/>
            <a:ext cx="390" cy="52772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BFEAD7B-6233-4719-20B8-8D9647D4D341}"/>
              </a:ext>
            </a:extLst>
          </p:cNvPr>
          <p:cNvCxnSpPr>
            <a:cxnSpLocks/>
            <a:stCxn id="21" idx="0"/>
            <a:endCxn id="27" idx="4"/>
          </p:cNvCxnSpPr>
          <p:nvPr/>
        </p:nvCxnSpPr>
        <p:spPr>
          <a:xfrm flipH="1" flipV="1">
            <a:off x="7359117" y="3553738"/>
            <a:ext cx="4765" cy="68812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3C9D729-2ADB-558D-E684-8504DE151DFF}"/>
              </a:ext>
            </a:extLst>
          </p:cNvPr>
          <p:cNvCxnSpPr>
            <a:cxnSpLocks/>
            <a:stCxn id="22" idx="0"/>
            <a:endCxn id="28" idx="4"/>
          </p:cNvCxnSpPr>
          <p:nvPr/>
        </p:nvCxnSpPr>
        <p:spPr>
          <a:xfrm flipV="1">
            <a:off x="8502127" y="3548972"/>
            <a:ext cx="9523" cy="68812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BBA2DC2-EBB3-FA4E-E8F5-8A1E9AD67FCB}"/>
              </a:ext>
            </a:extLst>
          </p:cNvPr>
          <p:cNvCxnSpPr>
            <a:cxnSpLocks/>
            <a:stCxn id="23" idx="0"/>
            <a:endCxn id="29" idx="4"/>
          </p:cNvCxnSpPr>
          <p:nvPr/>
        </p:nvCxnSpPr>
        <p:spPr>
          <a:xfrm flipH="1" flipV="1">
            <a:off x="10321410" y="3558496"/>
            <a:ext cx="4765" cy="68812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C71E72C-3121-39CB-090A-E6736B618593}"/>
              </a:ext>
            </a:extLst>
          </p:cNvPr>
          <p:cNvCxnSpPr>
            <a:cxnSpLocks/>
            <a:stCxn id="27" idx="0"/>
            <a:endCxn id="33" idx="4"/>
          </p:cNvCxnSpPr>
          <p:nvPr/>
        </p:nvCxnSpPr>
        <p:spPr>
          <a:xfrm flipV="1">
            <a:off x="7359117" y="2134501"/>
            <a:ext cx="509592" cy="71671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2ADB213-4C6D-DD7C-4713-5380178C889D}"/>
              </a:ext>
            </a:extLst>
          </p:cNvPr>
          <p:cNvCxnSpPr>
            <a:cxnSpLocks/>
            <a:stCxn id="28" idx="0"/>
            <a:endCxn id="34" idx="4"/>
          </p:cNvCxnSpPr>
          <p:nvPr/>
        </p:nvCxnSpPr>
        <p:spPr>
          <a:xfrm flipV="1">
            <a:off x="8511650" y="2129735"/>
            <a:ext cx="495304" cy="71671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245DB26-FD14-2F82-3FEF-294C3B85B2C1}"/>
              </a:ext>
            </a:extLst>
          </p:cNvPr>
          <p:cNvCxnSpPr>
            <a:cxnSpLocks/>
            <a:stCxn id="29" idx="0"/>
            <a:endCxn id="35" idx="4"/>
          </p:cNvCxnSpPr>
          <p:nvPr/>
        </p:nvCxnSpPr>
        <p:spPr>
          <a:xfrm flipV="1">
            <a:off x="10321410" y="2139259"/>
            <a:ext cx="523880" cy="71671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15F7F58-048C-F22C-8C09-0F810F5717BF}"/>
                  </a:ext>
                </a:extLst>
              </p:cNvPr>
              <p:cNvSpPr/>
              <p:nvPr/>
            </p:nvSpPr>
            <p:spPr>
              <a:xfrm>
                <a:off x="11070447" y="4663560"/>
                <a:ext cx="50526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15F7F58-048C-F22C-8C09-0F810F5717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0447" y="4663560"/>
                <a:ext cx="505267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Oval 52">
            <a:extLst>
              <a:ext uri="{FF2B5EF4-FFF2-40B4-BE49-F238E27FC236}">
                <a16:creationId xmlns:a16="http://schemas.microsoft.com/office/drawing/2014/main" id="{F80FAF28-6253-7B89-EB07-CD4C23994DFC}"/>
              </a:ext>
            </a:extLst>
          </p:cNvPr>
          <p:cNvSpPr/>
          <p:nvPr/>
        </p:nvSpPr>
        <p:spPr>
          <a:xfrm>
            <a:off x="11249034" y="4252908"/>
            <a:ext cx="136272" cy="147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D4543711-66E2-5AC0-0753-7AB4F22BF6F0}"/>
                  </a:ext>
                </a:extLst>
              </p:cNvPr>
              <p:cNvSpPr/>
              <p:nvPr/>
            </p:nvSpPr>
            <p:spPr>
              <a:xfrm>
                <a:off x="11079969" y="3287186"/>
                <a:ext cx="50526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D4543711-66E2-5AC0-0753-7AB4F22BF6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9969" y="3287186"/>
                <a:ext cx="505267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Oval 54">
            <a:extLst>
              <a:ext uri="{FF2B5EF4-FFF2-40B4-BE49-F238E27FC236}">
                <a16:creationId xmlns:a16="http://schemas.microsoft.com/office/drawing/2014/main" id="{0B9D03A7-1ABF-B7F2-735B-85078092C318}"/>
              </a:ext>
            </a:extLst>
          </p:cNvPr>
          <p:cNvSpPr/>
          <p:nvPr/>
        </p:nvSpPr>
        <p:spPr>
          <a:xfrm>
            <a:off x="11258556" y="2890822"/>
            <a:ext cx="136272" cy="147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F51ECEC-33FF-42F2-6C9A-277C406BD66F}"/>
              </a:ext>
            </a:extLst>
          </p:cNvPr>
          <p:cNvCxnSpPr>
            <a:cxnSpLocks/>
            <a:stCxn id="42" idx="7"/>
            <a:endCxn id="23" idx="4"/>
          </p:cNvCxnSpPr>
          <p:nvPr/>
        </p:nvCxnSpPr>
        <p:spPr>
          <a:xfrm flipH="1" flipV="1">
            <a:off x="10326175" y="4949152"/>
            <a:ext cx="1043937" cy="53029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A9C4D45-72C7-819C-8E33-C67838CFCB12}"/>
              </a:ext>
            </a:extLst>
          </p:cNvPr>
          <p:cNvCxnSpPr>
            <a:cxnSpLocks/>
            <a:stCxn id="42" idx="0"/>
            <a:endCxn id="22" idx="4"/>
          </p:cNvCxnSpPr>
          <p:nvPr/>
        </p:nvCxnSpPr>
        <p:spPr>
          <a:xfrm flipH="1" flipV="1">
            <a:off x="8502127" y="4939628"/>
            <a:ext cx="2819806" cy="51819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E47DB2E-6713-3CB7-3A4D-6B8573FD0AE0}"/>
              </a:ext>
            </a:extLst>
          </p:cNvPr>
          <p:cNvCxnSpPr>
            <a:cxnSpLocks/>
            <a:stCxn id="42" idx="1"/>
            <a:endCxn id="21" idx="4"/>
          </p:cNvCxnSpPr>
          <p:nvPr/>
        </p:nvCxnSpPr>
        <p:spPr>
          <a:xfrm flipH="1" flipV="1">
            <a:off x="7363882" y="4944394"/>
            <a:ext cx="3909872" cy="53504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4C72DF4-AE80-A84B-B4D9-9C1F2375E31A}"/>
              </a:ext>
            </a:extLst>
          </p:cNvPr>
          <p:cNvCxnSpPr>
            <a:cxnSpLocks/>
            <a:stCxn id="39" idx="1"/>
            <a:endCxn id="22" idx="4"/>
          </p:cNvCxnSpPr>
          <p:nvPr/>
        </p:nvCxnSpPr>
        <p:spPr>
          <a:xfrm flipV="1">
            <a:off x="7316101" y="4939628"/>
            <a:ext cx="1186026" cy="55410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9DF7B4A-A632-5427-DC01-F0D7026494B9}"/>
              </a:ext>
            </a:extLst>
          </p:cNvPr>
          <p:cNvCxnSpPr>
            <a:cxnSpLocks/>
            <a:stCxn id="39" idx="1"/>
            <a:endCxn id="23" idx="4"/>
          </p:cNvCxnSpPr>
          <p:nvPr/>
        </p:nvCxnSpPr>
        <p:spPr>
          <a:xfrm flipV="1">
            <a:off x="7316101" y="4949152"/>
            <a:ext cx="3010074" cy="54458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C6DB8D7-0279-61E2-9464-70D026380917}"/>
              </a:ext>
            </a:extLst>
          </p:cNvPr>
          <p:cNvCxnSpPr>
            <a:cxnSpLocks/>
            <a:stCxn id="40" idx="0"/>
            <a:endCxn id="21" idx="4"/>
          </p:cNvCxnSpPr>
          <p:nvPr/>
        </p:nvCxnSpPr>
        <p:spPr>
          <a:xfrm flipH="1" flipV="1">
            <a:off x="7363882" y="4944394"/>
            <a:ext cx="1138639" cy="52295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444FF306-BBF1-E785-2910-8F439FF4C09B}"/>
              </a:ext>
            </a:extLst>
          </p:cNvPr>
          <p:cNvCxnSpPr>
            <a:cxnSpLocks/>
            <a:stCxn id="40" idx="0"/>
            <a:endCxn id="23" idx="4"/>
          </p:cNvCxnSpPr>
          <p:nvPr/>
        </p:nvCxnSpPr>
        <p:spPr>
          <a:xfrm flipV="1">
            <a:off x="8502521" y="4949152"/>
            <a:ext cx="1823654" cy="51819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36BC97C6-40F1-4958-BD30-BA032FCD0770}"/>
              </a:ext>
            </a:extLst>
          </p:cNvPr>
          <p:cNvCxnSpPr>
            <a:cxnSpLocks/>
            <a:stCxn id="22" idx="0"/>
            <a:endCxn id="27" idx="4"/>
          </p:cNvCxnSpPr>
          <p:nvPr/>
        </p:nvCxnSpPr>
        <p:spPr>
          <a:xfrm flipH="1" flipV="1">
            <a:off x="7359117" y="3553738"/>
            <a:ext cx="1143010" cy="68336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A04352B7-2A42-8A65-3BAD-4EE9F0294932}"/>
              </a:ext>
            </a:extLst>
          </p:cNvPr>
          <p:cNvCxnSpPr>
            <a:cxnSpLocks/>
            <a:stCxn id="23" idx="0"/>
            <a:endCxn id="27" idx="4"/>
          </p:cNvCxnSpPr>
          <p:nvPr/>
        </p:nvCxnSpPr>
        <p:spPr>
          <a:xfrm flipH="1" flipV="1">
            <a:off x="7359117" y="3553738"/>
            <a:ext cx="2967058" cy="69288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ACAC571-6FC9-F470-1865-0EE73461D26B}"/>
              </a:ext>
            </a:extLst>
          </p:cNvPr>
          <p:cNvCxnSpPr>
            <a:cxnSpLocks/>
            <a:stCxn id="53" idx="7"/>
            <a:endCxn id="27" idx="4"/>
          </p:cNvCxnSpPr>
          <p:nvPr/>
        </p:nvCxnSpPr>
        <p:spPr>
          <a:xfrm flipH="1" flipV="1">
            <a:off x="7359117" y="3553738"/>
            <a:ext cx="4006232" cy="72079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67F795DF-FDF2-139B-FFBB-DB0F7491E4AB}"/>
              </a:ext>
            </a:extLst>
          </p:cNvPr>
          <p:cNvCxnSpPr>
            <a:cxnSpLocks/>
            <a:stCxn id="21" idx="0"/>
            <a:endCxn id="28" idx="4"/>
          </p:cNvCxnSpPr>
          <p:nvPr/>
        </p:nvCxnSpPr>
        <p:spPr>
          <a:xfrm flipV="1">
            <a:off x="7363882" y="3548972"/>
            <a:ext cx="1147768" cy="69289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8BA66AE7-A616-7A17-69F3-1938846A25BD}"/>
              </a:ext>
            </a:extLst>
          </p:cNvPr>
          <p:cNvCxnSpPr>
            <a:cxnSpLocks/>
            <a:stCxn id="21" idx="0"/>
            <a:endCxn id="29" idx="4"/>
          </p:cNvCxnSpPr>
          <p:nvPr/>
        </p:nvCxnSpPr>
        <p:spPr>
          <a:xfrm flipV="1">
            <a:off x="7363882" y="3558496"/>
            <a:ext cx="2957528" cy="68337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F6223253-8BB6-EDB6-1F22-A631C4B58602}"/>
              </a:ext>
            </a:extLst>
          </p:cNvPr>
          <p:cNvCxnSpPr>
            <a:cxnSpLocks/>
            <a:stCxn id="53" idx="0"/>
            <a:endCxn id="28" idx="4"/>
          </p:cNvCxnSpPr>
          <p:nvPr/>
        </p:nvCxnSpPr>
        <p:spPr>
          <a:xfrm flipH="1" flipV="1">
            <a:off x="8511650" y="3548972"/>
            <a:ext cx="2805520" cy="70393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4341621C-F6E3-256F-6552-9B9C5B2510A6}"/>
              </a:ext>
            </a:extLst>
          </p:cNvPr>
          <p:cNvCxnSpPr>
            <a:cxnSpLocks/>
            <a:stCxn id="53" idx="0"/>
            <a:endCxn id="29" idx="4"/>
          </p:cNvCxnSpPr>
          <p:nvPr/>
        </p:nvCxnSpPr>
        <p:spPr>
          <a:xfrm flipH="1" flipV="1">
            <a:off x="10321410" y="3558496"/>
            <a:ext cx="995760" cy="69441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4B7058E-1816-5BAE-106F-000DDD4133E2}"/>
              </a:ext>
            </a:extLst>
          </p:cNvPr>
          <p:cNvCxnSpPr>
            <a:cxnSpLocks/>
            <a:stCxn id="52" idx="0"/>
            <a:endCxn id="53" idx="4"/>
          </p:cNvCxnSpPr>
          <p:nvPr/>
        </p:nvCxnSpPr>
        <p:spPr>
          <a:xfrm flipH="1" flipV="1">
            <a:off x="11317170" y="4400544"/>
            <a:ext cx="5911" cy="26301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22FF6BB0-126D-85E3-3C3C-70DA9072850B}"/>
              </a:ext>
            </a:extLst>
          </p:cNvPr>
          <p:cNvCxnSpPr>
            <a:cxnSpLocks/>
            <a:stCxn id="55" idx="0"/>
            <a:endCxn id="35" idx="4"/>
          </p:cNvCxnSpPr>
          <p:nvPr/>
        </p:nvCxnSpPr>
        <p:spPr>
          <a:xfrm flipH="1" flipV="1">
            <a:off x="10845290" y="2139259"/>
            <a:ext cx="481402" cy="75156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12266B33-76C2-0E8F-92A0-5310D2B25492}"/>
              </a:ext>
            </a:extLst>
          </p:cNvPr>
          <p:cNvCxnSpPr>
            <a:cxnSpLocks/>
            <a:stCxn id="54" idx="0"/>
            <a:endCxn id="55" idx="4"/>
          </p:cNvCxnSpPr>
          <p:nvPr/>
        </p:nvCxnSpPr>
        <p:spPr>
          <a:xfrm flipH="1" flipV="1">
            <a:off x="11326692" y="3038458"/>
            <a:ext cx="5911" cy="24872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B213059-111C-574F-B59A-EE956A182134}"/>
              </a:ext>
            </a:extLst>
          </p:cNvPr>
          <p:cNvCxnSpPr>
            <a:cxnSpLocks/>
            <a:stCxn id="55" idx="1"/>
            <a:endCxn id="34" idx="4"/>
          </p:cNvCxnSpPr>
          <p:nvPr/>
        </p:nvCxnSpPr>
        <p:spPr>
          <a:xfrm flipH="1" flipV="1">
            <a:off x="9006954" y="2129735"/>
            <a:ext cx="2271559" cy="78270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3D4BBDE-AD33-6FDF-8999-1EB121350233}"/>
              </a:ext>
            </a:extLst>
          </p:cNvPr>
          <p:cNvCxnSpPr>
            <a:cxnSpLocks/>
            <a:stCxn id="55" idx="1"/>
            <a:endCxn id="33" idx="4"/>
          </p:cNvCxnSpPr>
          <p:nvPr/>
        </p:nvCxnSpPr>
        <p:spPr>
          <a:xfrm flipH="1" flipV="1">
            <a:off x="7868709" y="2134501"/>
            <a:ext cx="3409804" cy="7779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F264F7EF-4688-AC70-B1A2-0672C5970C0D}"/>
              </a:ext>
            </a:extLst>
          </p:cNvPr>
          <p:cNvCxnSpPr>
            <a:cxnSpLocks/>
            <a:stCxn id="28" idx="0"/>
            <a:endCxn id="35" idx="4"/>
          </p:cNvCxnSpPr>
          <p:nvPr/>
        </p:nvCxnSpPr>
        <p:spPr>
          <a:xfrm flipV="1">
            <a:off x="8511650" y="2139259"/>
            <a:ext cx="2333640" cy="70718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774A02AF-7DB1-4656-521D-1E83118424C3}"/>
              </a:ext>
            </a:extLst>
          </p:cNvPr>
          <p:cNvCxnSpPr>
            <a:cxnSpLocks/>
            <a:stCxn id="27" idx="0"/>
            <a:endCxn id="35" idx="4"/>
          </p:cNvCxnSpPr>
          <p:nvPr/>
        </p:nvCxnSpPr>
        <p:spPr>
          <a:xfrm flipV="1">
            <a:off x="7359117" y="2139259"/>
            <a:ext cx="3486173" cy="71195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439597D9-C84B-EA79-D668-BD9A8D25447A}"/>
              </a:ext>
            </a:extLst>
          </p:cNvPr>
          <p:cNvCxnSpPr>
            <a:cxnSpLocks/>
            <a:stCxn id="29" idx="0"/>
            <a:endCxn id="34" idx="4"/>
          </p:cNvCxnSpPr>
          <p:nvPr/>
        </p:nvCxnSpPr>
        <p:spPr>
          <a:xfrm flipH="1" flipV="1">
            <a:off x="9006954" y="2129735"/>
            <a:ext cx="1314456" cy="72623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2B4754D9-9930-E1B5-FF60-ACC40E834A11}"/>
              </a:ext>
            </a:extLst>
          </p:cNvPr>
          <p:cNvCxnSpPr>
            <a:cxnSpLocks/>
            <a:stCxn id="29" idx="0"/>
            <a:endCxn id="33" idx="4"/>
          </p:cNvCxnSpPr>
          <p:nvPr/>
        </p:nvCxnSpPr>
        <p:spPr>
          <a:xfrm flipH="1" flipV="1">
            <a:off x="7868709" y="2134501"/>
            <a:ext cx="2452701" cy="72146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D62E43DF-B0E1-5E03-2AD7-F5988E894FC4}"/>
              </a:ext>
            </a:extLst>
          </p:cNvPr>
          <p:cNvCxnSpPr>
            <a:cxnSpLocks/>
            <a:stCxn id="27" idx="0"/>
            <a:endCxn id="34" idx="4"/>
          </p:cNvCxnSpPr>
          <p:nvPr/>
        </p:nvCxnSpPr>
        <p:spPr>
          <a:xfrm flipV="1">
            <a:off x="7359117" y="2129735"/>
            <a:ext cx="1647837" cy="72147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820BE9C6-1E19-778F-1C36-133FC506BD2B}"/>
              </a:ext>
            </a:extLst>
          </p:cNvPr>
          <p:cNvCxnSpPr>
            <a:cxnSpLocks/>
            <a:stCxn id="28" idx="0"/>
            <a:endCxn id="33" idx="4"/>
          </p:cNvCxnSpPr>
          <p:nvPr/>
        </p:nvCxnSpPr>
        <p:spPr>
          <a:xfrm flipH="1" flipV="1">
            <a:off x="7868709" y="2134501"/>
            <a:ext cx="642941" cy="71194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F0B0C96E-D7A0-6CAC-5096-666FA9E482A0}"/>
              </a:ext>
            </a:extLst>
          </p:cNvPr>
          <p:cNvCxnSpPr>
            <a:cxnSpLocks/>
            <a:stCxn id="22" idx="0"/>
            <a:endCxn id="29" idx="4"/>
          </p:cNvCxnSpPr>
          <p:nvPr/>
        </p:nvCxnSpPr>
        <p:spPr>
          <a:xfrm flipV="1">
            <a:off x="8502127" y="3558496"/>
            <a:ext cx="1819283" cy="67860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BCFF9E7C-4796-7BFA-2B9A-34820DF1DB4B}"/>
              </a:ext>
            </a:extLst>
          </p:cNvPr>
          <p:cNvCxnSpPr>
            <a:cxnSpLocks/>
            <a:stCxn id="41" idx="0"/>
            <a:endCxn id="21" idx="4"/>
          </p:cNvCxnSpPr>
          <p:nvPr/>
        </p:nvCxnSpPr>
        <p:spPr>
          <a:xfrm flipH="1" flipV="1">
            <a:off x="7363882" y="4944394"/>
            <a:ext cx="2962683" cy="53247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14F17129-B158-B135-91FE-C7FD2A079AC0}"/>
              </a:ext>
            </a:extLst>
          </p:cNvPr>
          <p:cNvCxnSpPr>
            <a:cxnSpLocks/>
            <a:stCxn id="41" idx="0"/>
            <a:endCxn id="22" idx="4"/>
          </p:cNvCxnSpPr>
          <p:nvPr/>
        </p:nvCxnSpPr>
        <p:spPr>
          <a:xfrm flipH="1" flipV="1">
            <a:off x="8502127" y="4939628"/>
            <a:ext cx="1824438" cy="53724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207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93336-5A0C-A342-BFA4-4127A2082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6149B-3BAD-B445-8A66-9F8B4DE05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822"/>
            <a:ext cx="10515600" cy="486612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Review: multi-class perceptron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Breaking the constraints of linearity: multi-layer neural nets</a:t>
            </a:r>
          </a:p>
          <a:p>
            <a:r>
              <a:rPr lang="en-US" dirty="0"/>
              <a:t>Flow diagram for the XOR problem</a:t>
            </a:r>
          </a:p>
          <a:p>
            <a:r>
              <a:rPr lang="en-US" dirty="0"/>
              <a:t>Flow diagram for a multi-layer neural net</a:t>
            </a:r>
          </a:p>
          <a:p>
            <a:r>
              <a:rPr lang="en-US" dirty="0"/>
              <a:t>One-hot vectors</a:t>
            </a:r>
          </a:p>
          <a:p>
            <a:r>
              <a:rPr lang="en-US" dirty="0" err="1"/>
              <a:t>Softmax</a:t>
            </a:r>
            <a:endParaRPr lang="en-US" dirty="0"/>
          </a:p>
          <a:p>
            <a:r>
              <a:rPr lang="en-US" dirty="0"/>
              <a:t>Cross-entropy = negative log probability of the training data</a:t>
            </a:r>
          </a:p>
          <a:p>
            <a:r>
              <a:rPr lang="en-US" dirty="0"/>
              <a:t>Stochastic gradient descent</a:t>
            </a:r>
          </a:p>
          <a:p>
            <a:r>
              <a:rPr lang="en-US" dirty="0"/>
              <a:t>Training a neural net using </a:t>
            </a:r>
            <a:r>
              <a:rPr lang="en-US" dirty="0" err="1"/>
              <a:t>numpy</a:t>
            </a:r>
            <a:endParaRPr lang="en-US" dirty="0"/>
          </a:p>
          <a:p>
            <a:r>
              <a:rPr lang="en-US" dirty="0"/>
              <a:t>The same example using </a:t>
            </a:r>
            <a:r>
              <a:rPr lang="en-US" dirty="0" err="1"/>
              <a:t>pytorch</a:t>
            </a:r>
            <a:endParaRPr lang="en-US" dirty="0"/>
          </a:p>
          <a:p>
            <a:r>
              <a:rPr lang="en-US" dirty="0" err="1"/>
              <a:t>torch.nn</a:t>
            </a:r>
            <a:r>
              <a:rPr lang="en-US" dirty="0"/>
              <a:t>: standard layers and units</a:t>
            </a:r>
          </a:p>
        </p:txBody>
      </p:sp>
    </p:spTree>
    <p:extLst>
      <p:ext uri="{BB962C8B-B14F-4D97-AF65-F5344CB8AC3E}">
        <p14:creationId xmlns:p14="http://schemas.microsoft.com/office/powerpoint/2010/main" val="3616708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2C14364A-27EA-1A46-AE52-C6D26EB23EF6}"/>
              </a:ext>
            </a:extLst>
          </p:cNvPr>
          <p:cNvSpPr/>
          <p:nvPr/>
        </p:nvSpPr>
        <p:spPr>
          <a:xfrm>
            <a:off x="7567448" y="4414345"/>
            <a:ext cx="2317531" cy="2270234"/>
          </a:xfrm>
          <a:custGeom>
            <a:avLst/>
            <a:gdLst>
              <a:gd name="connsiteX0" fmla="*/ 0 w 2317531"/>
              <a:gd name="connsiteY0" fmla="*/ 630621 h 2270234"/>
              <a:gd name="connsiteX1" fmla="*/ 1718442 w 2317531"/>
              <a:gd name="connsiteY1" fmla="*/ 2254469 h 2270234"/>
              <a:gd name="connsiteX2" fmla="*/ 2301766 w 2317531"/>
              <a:gd name="connsiteY2" fmla="*/ 2270234 h 2270234"/>
              <a:gd name="connsiteX3" fmla="*/ 2317531 w 2317531"/>
              <a:gd name="connsiteY3" fmla="*/ 1655379 h 2270234"/>
              <a:gd name="connsiteX4" fmla="*/ 520262 w 2317531"/>
              <a:gd name="connsiteY4" fmla="*/ 0 h 2270234"/>
              <a:gd name="connsiteX5" fmla="*/ 31531 w 2317531"/>
              <a:gd name="connsiteY5" fmla="*/ 0 h 2270234"/>
              <a:gd name="connsiteX6" fmla="*/ 0 w 2317531"/>
              <a:gd name="connsiteY6" fmla="*/ 630621 h 2270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17531" h="2270234">
                <a:moveTo>
                  <a:pt x="0" y="630621"/>
                </a:moveTo>
                <a:lnTo>
                  <a:pt x="1718442" y="2254469"/>
                </a:lnTo>
                <a:lnTo>
                  <a:pt x="2301766" y="2270234"/>
                </a:lnTo>
                <a:lnTo>
                  <a:pt x="2317531" y="1655379"/>
                </a:lnTo>
                <a:lnTo>
                  <a:pt x="520262" y="0"/>
                </a:lnTo>
                <a:lnTo>
                  <a:pt x="31531" y="0"/>
                </a:lnTo>
                <a:lnTo>
                  <a:pt x="0" y="630621"/>
                </a:lnTo>
                <a:close/>
              </a:path>
            </a:pathLst>
          </a:custGeom>
          <a:pattFill prst="lgGrid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AB8BCEA-187D-8A42-AC24-E6C07D21581B}"/>
              </a:ext>
            </a:extLst>
          </p:cNvPr>
          <p:cNvSpPr/>
          <p:nvPr/>
        </p:nvSpPr>
        <p:spPr>
          <a:xfrm>
            <a:off x="7598979" y="2175641"/>
            <a:ext cx="1671145" cy="1576552"/>
          </a:xfrm>
          <a:custGeom>
            <a:avLst/>
            <a:gdLst>
              <a:gd name="connsiteX0" fmla="*/ 0 w 1671145"/>
              <a:gd name="connsiteY0" fmla="*/ 0 h 1576552"/>
              <a:gd name="connsiteX1" fmla="*/ 1671145 w 1671145"/>
              <a:gd name="connsiteY1" fmla="*/ 1576552 h 1576552"/>
              <a:gd name="connsiteX2" fmla="*/ 63062 w 1671145"/>
              <a:gd name="connsiteY2" fmla="*/ 1560787 h 1576552"/>
              <a:gd name="connsiteX3" fmla="*/ 0 w 1671145"/>
              <a:gd name="connsiteY3" fmla="*/ 0 h 157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1145" h="1576552">
                <a:moveTo>
                  <a:pt x="0" y="0"/>
                </a:moveTo>
                <a:lnTo>
                  <a:pt x="1671145" y="1576552"/>
                </a:lnTo>
                <a:lnTo>
                  <a:pt x="63062" y="1560787"/>
                </a:lnTo>
                <a:lnTo>
                  <a:pt x="0" y="0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4C91825-08FA-0E43-B67A-728E76BCDA5B}"/>
              </a:ext>
            </a:extLst>
          </p:cNvPr>
          <p:cNvSpPr/>
          <p:nvPr/>
        </p:nvSpPr>
        <p:spPr>
          <a:xfrm>
            <a:off x="8012430" y="971550"/>
            <a:ext cx="2651760" cy="2286000"/>
          </a:xfrm>
          <a:custGeom>
            <a:avLst/>
            <a:gdLst>
              <a:gd name="connsiteX0" fmla="*/ 194310 w 2651760"/>
              <a:gd name="connsiteY0" fmla="*/ 560070 h 2286000"/>
              <a:gd name="connsiteX1" fmla="*/ 1977390 w 2651760"/>
              <a:gd name="connsiteY1" fmla="*/ 2286000 h 2286000"/>
              <a:gd name="connsiteX2" fmla="*/ 2640330 w 2651760"/>
              <a:gd name="connsiteY2" fmla="*/ 2251710 h 2286000"/>
              <a:gd name="connsiteX3" fmla="*/ 2651760 w 2651760"/>
              <a:gd name="connsiteY3" fmla="*/ 0 h 2286000"/>
              <a:gd name="connsiteX4" fmla="*/ 0 w 2651760"/>
              <a:gd name="connsiteY4" fmla="*/ 0 h 2286000"/>
              <a:gd name="connsiteX5" fmla="*/ 22860 w 2651760"/>
              <a:gd name="connsiteY5" fmla="*/ 422910 h 2286000"/>
              <a:gd name="connsiteX6" fmla="*/ 194310 w 2651760"/>
              <a:gd name="connsiteY6" fmla="*/ 5600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51760" h="2286000">
                <a:moveTo>
                  <a:pt x="194310" y="560070"/>
                </a:moveTo>
                <a:lnTo>
                  <a:pt x="1977390" y="2286000"/>
                </a:lnTo>
                <a:lnTo>
                  <a:pt x="2640330" y="2251710"/>
                </a:lnTo>
                <a:lnTo>
                  <a:pt x="2651760" y="0"/>
                </a:lnTo>
                <a:lnTo>
                  <a:pt x="0" y="0"/>
                </a:lnTo>
                <a:lnTo>
                  <a:pt x="22860" y="422910"/>
                </a:lnTo>
                <a:lnTo>
                  <a:pt x="194310" y="56007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55" y="26936"/>
            <a:ext cx="10515600" cy="912058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Example: one way (of many possible ways) to represent the XOR function using a two-layer neural network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4299" y="1205344"/>
                <a:ext cx="6074992" cy="5480591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>
                    <a:cs typeface="Times New Roman"/>
                  </a:rPr>
                  <a:t>For example, consider the XOR problem.   Suppose we create two </a:t>
                </a:r>
                <a:r>
                  <a:rPr lang="en-US" b="1" u="sng" dirty="0">
                    <a:cs typeface="Times New Roman"/>
                  </a:rPr>
                  <a:t>hidden nodes</a:t>
                </a:r>
                <a:r>
                  <a:rPr lang="en-US" dirty="0">
                    <a:cs typeface="Times New Roman"/>
                  </a:rPr>
                  <a:t>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0.5−</m:t>
                          </m:r>
                          <m:sSub>
                            <m:sSub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cs typeface="Times New Roman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−1.5</m:t>
                          </m:r>
                        </m:e>
                      </m:d>
                    </m:oMath>
                  </m:oMathPara>
                </a14:m>
                <a:endParaRPr lang="en-US" dirty="0">
                  <a:cs typeface="Times New Roman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>
                    <a:cs typeface="Times New Roman"/>
                  </a:rPr>
                  <a:t>Then </a:t>
                </a:r>
                <a:r>
                  <a:rPr lang="en-US" b="1" u="sng" dirty="0">
                    <a:cs typeface="Times New Roman"/>
                  </a:rPr>
                  <a:t>the XOR function</a:t>
                </a:r>
                <a:r>
                  <a:rPr lang="en-US" dirty="0"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cs typeface="Times New Roman"/>
                      </a:rPr>
                      <m:t>=(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1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⊕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/>
                      </a:rPr>
                      <m:t>)</m:t>
                    </m:r>
                  </m:oMath>
                </a14:m>
                <a:r>
                  <a:rPr lang="en-US" dirty="0">
                    <a:cs typeface="Times New Roman"/>
                  </a:rPr>
                  <a:t> is given by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i="1">
                        <a:latin typeface="Cambria Math" panose="02040503050406030204" pitchFamily="18" charset="0"/>
                        <a:cs typeface="Times New Roman"/>
                      </a:rPr>
                      <m:t>=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¬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∨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/>
                      </a:rPr>
                      <m:t>)</m:t>
                    </m:r>
                  </m:oMath>
                </a14:m>
                <a:r>
                  <a:rPr lang="en-US" dirty="0">
                    <a:cs typeface="Times New Roman"/>
                  </a:rPr>
                  <a:t>.  For example, we could write this as: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0.5−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cs typeface="Times New Roman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4299" y="1205344"/>
                <a:ext cx="6074992" cy="5480591"/>
              </a:xfrm>
              <a:blipFill>
                <a:blip r:embed="rId2"/>
                <a:stretch>
                  <a:fillRect l="-2083" r="-4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/>
          <p:cNvCxnSpPr>
            <a:cxnSpLocks/>
          </p:cNvCxnSpPr>
          <p:nvPr/>
        </p:nvCxnSpPr>
        <p:spPr>
          <a:xfrm>
            <a:off x="7491245" y="3227656"/>
            <a:ext cx="29574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cxnSpLocks/>
          </p:cNvCxnSpPr>
          <p:nvPr/>
        </p:nvCxnSpPr>
        <p:spPr>
          <a:xfrm flipH="1" flipV="1">
            <a:off x="8068146" y="1519356"/>
            <a:ext cx="37250" cy="21299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8265328" y="1630866"/>
            <a:ext cx="1665028" cy="156802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7897877" y="3066803"/>
            <a:ext cx="350293" cy="350107"/>
          </a:xfrm>
          <a:prstGeom prst="ellipse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9194350" y="1981795"/>
            <a:ext cx="369876" cy="389931"/>
          </a:xfrm>
          <a:prstGeom prst="ellipse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10553476" y="2874999"/>
                <a:ext cx="46000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3476" y="2874999"/>
                <a:ext cx="460006" cy="584775"/>
              </a:xfrm>
              <a:prstGeom prst="rect">
                <a:avLst/>
              </a:prstGeom>
              <a:blipFill>
                <a:blip r:embed="rId3"/>
                <a:stretch>
                  <a:fillRect r="-21622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7540943" y="1048232"/>
                <a:ext cx="46704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0943" y="1048232"/>
                <a:ext cx="467045" cy="584775"/>
              </a:xfrm>
              <a:prstGeom prst="rect">
                <a:avLst/>
              </a:prstGeom>
              <a:blipFill>
                <a:blip r:embed="rId4"/>
                <a:stretch>
                  <a:fillRect r="-18421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ECDC11D-0569-C743-AEB3-19D182ECCED6}"/>
              </a:ext>
            </a:extLst>
          </p:cNvPr>
          <p:cNvCxnSpPr/>
          <p:nvPr/>
        </p:nvCxnSpPr>
        <p:spPr>
          <a:xfrm flipH="1" flipV="1">
            <a:off x="7589051" y="2183321"/>
            <a:ext cx="1665028" cy="156802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CBD139C-82C7-974B-9F8A-3BBAADC5DA30}"/>
              </a:ext>
            </a:extLst>
          </p:cNvPr>
          <p:cNvCxnSpPr>
            <a:cxnSpLocks/>
          </p:cNvCxnSpPr>
          <p:nvPr/>
        </p:nvCxnSpPr>
        <p:spPr>
          <a:xfrm>
            <a:off x="7515055" y="6166126"/>
            <a:ext cx="29574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724362C-1E1B-1848-95F2-AEBD4784E2AD}"/>
              </a:ext>
            </a:extLst>
          </p:cNvPr>
          <p:cNvCxnSpPr>
            <a:cxnSpLocks/>
          </p:cNvCxnSpPr>
          <p:nvPr/>
        </p:nvCxnSpPr>
        <p:spPr>
          <a:xfrm flipH="1" flipV="1">
            <a:off x="8084923" y="4495643"/>
            <a:ext cx="44283" cy="20920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450CAB00-3FDA-EC44-B512-B08A9FF6A6A5}"/>
              </a:ext>
            </a:extLst>
          </p:cNvPr>
          <p:cNvSpPr/>
          <p:nvPr/>
        </p:nvSpPr>
        <p:spPr>
          <a:xfrm>
            <a:off x="9236138" y="6005273"/>
            <a:ext cx="350293" cy="350107"/>
          </a:xfrm>
          <a:prstGeom prst="ellipse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D2CED3A-1EA1-D54F-A49A-4A362C0DE1C3}"/>
              </a:ext>
            </a:extLst>
          </p:cNvPr>
          <p:cNvSpPr/>
          <p:nvPr/>
        </p:nvSpPr>
        <p:spPr>
          <a:xfrm>
            <a:off x="7917993" y="4863116"/>
            <a:ext cx="369876" cy="389931"/>
          </a:xfrm>
          <a:prstGeom prst="ellipse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7D230BF-BB0F-724E-A5A6-991AA02933F6}"/>
              </a:ext>
            </a:extLst>
          </p:cNvPr>
          <p:cNvSpPr/>
          <p:nvPr/>
        </p:nvSpPr>
        <p:spPr>
          <a:xfrm>
            <a:off x="7945247" y="5967603"/>
            <a:ext cx="369876" cy="389925"/>
          </a:xfrm>
          <a:prstGeom prst="ellipse">
            <a:avLst/>
          </a:prstGeom>
          <a:pattFill prst="smGrid">
            <a:fgClr>
              <a:srgbClr val="0432FF"/>
            </a:fgClr>
            <a:bgClr>
              <a:schemeClr val="bg1"/>
            </a:bgClr>
          </a:pattFill>
          <a:ln w="635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9750424-AEB5-8048-AA5A-E88625285F64}"/>
              </a:ext>
            </a:extLst>
          </p:cNvPr>
          <p:cNvSpPr/>
          <p:nvPr/>
        </p:nvSpPr>
        <p:spPr>
          <a:xfrm>
            <a:off x="7911906" y="1962331"/>
            <a:ext cx="369876" cy="389925"/>
          </a:xfrm>
          <a:prstGeom prst="ellipse">
            <a:avLst/>
          </a:prstGeom>
          <a:pattFill prst="ltVert">
            <a:fgClr>
              <a:srgbClr val="0432FF"/>
            </a:fgClr>
            <a:bgClr>
              <a:schemeClr val="bg1"/>
            </a:bgClr>
          </a:pattFill>
          <a:ln w="635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2F02664-EF25-9F48-BC2C-32855FF12997}"/>
              </a:ext>
            </a:extLst>
          </p:cNvPr>
          <p:cNvSpPr/>
          <p:nvPr/>
        </p:nvSpPr>
        <p:spPr>
          <a:xfrm>
            <a:off x="9221598" y="3043426"/>
            <a:ext cx="369876" cy="389925"/>
          </a:xfrm>
          <a:prstGeom prst="ellipse">
            <a:avLst/>
          </a:prstGeom>
          <a:pattFill prst="ltHorz">
            <a:fgClr>
              <a:srgbClr val="0432FF"/>
            </a:fgClr>
            <a:bgClr>
              <a:schemeClr val="bg1"/>
            </a:bgClr>
          </a:pattFill>
          <a:ln w="635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AE842F5-2EED-6B41-A577-680AAF5A0C5E}"/>
                  </a:ext>
                </a:extLst>
              </p:cNvPr>
              <p:cNvSpPr/>
              <p:nvPr/>
            </p:nvSpPr>
            <p:spPr>
              <a:xfrm>
                <a:off x="8720762" y="1181575"/>
                <a:ext cx="1627914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up in this region</a:t>
                </a: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AE842F5-2EED-6B41-A577-680AAF5A0C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0762" y="1181575"/>
                <a:ext cx="1627914" cy="646331"/>
              </a:xfrm>
              <a:prstGeom prst="rect">
                <a:avLst/>
              </a:prstGeom>
              <a:blipFill>
                <a:blip r:embed="rId5"/>
                <a:stretch>
                  <a:fillRect l="-3077" t="-7843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B723E21-3747-1A49-ABB8-6A93794862A3}"/>
                  </a:ext>
                </a:extLst>
              </p:cNvPr>
              <p:cNvSpPr/>
              <p:nvPr/>
            </p:nvSpPr>
            <p:spPr>
              <a:xfrm>
                <a:off x="6289654" y="2548421"/>
                <a:ext cx="1782538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down in this region</a:t>
                </a: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B723E21-3747-1A49-ABB8-6A93794862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654" y="2548421"/>
                <a:ext cx="1782538" cy="646331"/>
              </a:xfrm>
              <a:prstGeom prst="rect">
                <a:avLst/>
              </a:prstGeom>
              <a:blipFill>
                <a:blip r:embed="rId6"/>
                <a:stretch>
                  <a:fillRect l="-2837" t="-7692" r="-2837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79D9121-203C-0B4F-B3BA-C73134EBFDEE}"/>
                  </a:ext>
                </a:extLst>
              </p:cNvPr>
              <p:cNvSpPr/>
              <p:nvPr/>
            </p:nvSpPr>
            <p:spPr>
              <a:xfrm>
                <a:off x="9471017" y="3329475"/>
                <a:ext cx="2371897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0" dirty="0"/>
                  <a:t>Here in the middle,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0" dirty="0"/>
                  <a:t>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/>
                  <a:t> are zero.</a:t>
                </a: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79D9121-203C-0B4F-B3BA-C73134EBFD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1017" y="3329475"/>
                <a:ext cx="2371897" cy="923330"/>
              </a:xfrm>
              <a:prstGeom prst="rect">
                <a:avLst/>
              </a:prstGeom>
              <a:blipFill>
                <a:blip r:embed="rId9"/>
                <a:stretch>
                  <a:fillRect l="-2128" t="-1351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C938217-5A06-EA48-BB21-14E78238DA7E}"/>
              </a:ext>
            </a:extLst>
          </p:cNvPr>
          <p:cNvCxnSpPr/>
          <p:nvPr/>
        </p:nvCxnSpPr>
        <p:spPr>
          <a:xfrm flipH="1" flipV="1">
            <a:off x="7536499" y="5047394"/>
            <a:ext cx="1665028" cy="156802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6A4FF5B-5232-8C42-B8F1-CE043EA7DDDC}"/>
              </a:ext>
            </a:extLst>
          </p:cNvPr>
          <p:cNvCxnSpPr/>
          <p:nvPr/>
        </p:nvCxnSpPr>
        <p:spPr>
          <a:xfrm flipH="1" flipV="1">
            <a:off x="8230183" y="4511376"/>
            <a:ext cx="1665028" cy="156802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1F141AA7-D0C2-884A-91B0-FFAA45D90890}"/>
              </a:ext>
            </a:extLst>
          </p:cNvPr>
          <p:cNvSpPr/>
          <p:nvPr/>
        </p:nvSpPr>
        <p:spPr>
          <a:xfrm>
            <a:off x="9167895" y="4905236"/>
            <a:ext cx="369876" cy="389925"/>
          </a:xfrm>
          <a:prstGeom prst="ellipse">
            <a:avLst/>
          </a:prstGeom>
          <a:pattFill prst="ltVert">
            <a:fgClr>
              <a:srgbClr val="0432FF"/>
            </a:fgClr>
            <a:bgClr>
              <a:schemeClr val="bg1"/>
            </a:bgClr>
          </a:pattFill>
          <a:ln w="635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F865461-2831-8D48-A45A-31E938AD0EAD}"/>
                  </a:ext>
                </a:extLst>
              </p:cNvPr>
              <p:cNvSpPr/>
              <p:nvPr/>
            </p:nvSpPr>
            <p:spPr>
              <a:xfrm>
                <a:off x="10453625" y="5833664"/>
                <a:ext cx="46000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F865461-2831-8D48-A45A-31E938AD0E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3625" y="5833664"/>
                <a:ext cx="460006" cy="584775"/>
              </a:xfrm>
              <a:prstGeom prst="rect">
                <a:avLst/>
              </a:prstGeom>
              <a:blipFill>
                <a:blip r:embed="rId10"/>
                <a:stretch>
                  <a:fillRect l="-2703" r="-18919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0405D099-8A5A-4D4C-8B16-509482516E7F}"/>
                  </a:ext>
                </a:extLst>
              </p:cNvPr>
              <p:cNvSpPr/>
              <p:nvPr/>
            </p:nvSpPr>
            <p:spPr>
              <a:xfrm>
                <a:off x="7709110" y="3912311"/>
                <a:ext cx="46704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0405D099-8A5A-4D4C-8B16-509482516E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110" y="3912311"/>
                <a:ext cx="467045" cy="584775"/>
              </a:xfrm>
              <a:prstGeom prst="rect">
                <a:avLst/>
              </a:prstGeom>
              <a:blipFill>
                <a:blip r:embed="rId11"/>
                <a:stretch>
                  <a:fillRect l="-2703" r="-21622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Freeform 31">
            <a:extLst>
              <a:ext uri="{FF2B5EF4-FFF2-40B4-BE49-F238E27FC236}">
                <a16:creationId xmlns:a16="http://schemas.microsoft.com/office/drawing/2014/main" id="{06A72A81-FB44-E24A-AA0B-E4A14984DEB6}"/>
              </a:ext>
            </a:extLst>
          </p:cNvPr>
          <p:cNvSpPr/>
          <p:nvPr/>
        </p:nvSpPr>
        <p:spPr>
          <a:xfrm>
            <a:off x="839952" y="2648675"/>
            <a:ext cx="419917" cy="427034"/>
          </a:xfrm>
          <a:custGeom>
            <a:avLst/>
            <a:gdLst>
              <a:gd name="connsiteX0" fmla="*/ 0 w 1671145"/>
              <a:gd name="connsiteY0" fmla="*/ 0 h 1576552"/>
              <a:gd name="connsiteX1" fmla="*/ 1671145 w 1671145"/>
              <a:gd name="connsiteY1" fmla="*/ 1576552 h 1576552"/>
              <a:gd name="connsiteX2" fmla="*/ 63062 w 1671145"/>
              <a:gd name="connsiteY2" fmla="*/ 1560787 h 1576552"/>
              <a:gd name="connsiteX3" fmla="*/ 0 w 1671145"/>
              <a:gd name="connsiteY3" fmla="*/ 0 h 157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1145" h="1576552">
                <a:moveTo>
                  <a:pt x="0" y="0"/>
                </a:moveTo>
                <a:lnTo>
                  <a:pt x="1671145" y="1576552"/>
                </a:lnTo>
                <a:lnTo>
                  <a:pt x="63062" y="1560787"/>
                </a:lnTo>
                <a:lnTo>
                  <a:pt x="0" y="0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88313784-9354-4C46-80BA-7F0B74D04EC7}"/>
              </a:ext>
            </a:extLst>
          </p:cNvPr>
          <p:cNvSpPr/>
          <p:nvPr/>
        </p:nvSpPr>
        <p:spPr>
          <a:xfrm>
            <a:off x="814018" y="3297136"/>
            <a:ext cx="467045" cy="506916"/>
          </a:xfrm>
          <a:custGeom>
            <a:avLst/>
            <a:gdLst>
              <a:gd name="connsiteX0" fmla="*/ 194310 w 2651760"/>
              <a:gd name="connsiteY0" fmla="*/ 560070 h 2286000"/>
              <a:gd name="connsiteX1" fmla="*/ 1977390 w 2651760"/>
              <a:gd name="connsiteY1" fmla="*/ 2286000 h 2286000"/>
              <a:gd name="connsiteX2" fmla="*/ 2640330 w 2651760"/>
              <a:gd name="connsiteY2" fmla="*/ 2251710 h 2286000"/>
              <a:gd name="connsiteX3" fmla="*/ 2651760 w 2651760"/>
              <a:gd name="connsiteY3" fmla="*/ 0 h 2286000"/>
              <a:gd name="connsiteX4" fmla="*/ 0 w 2651760"/>
              <a:gd name="connsiteY4" fmla="*/ 0 h 2286000"/>
              <a:gd name="connsiteX5" fmla="*/ 22860 w 2651760"/>
              <a:gd name="connsiteY5" fmla="*/ 422910 h 2286000"/>
              <a:gd name="connsiteX6" fmla="*/ 194310 w 2651760"/>
              <a:gd name="connsiteY6" fmla="*/ 5600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51760" h="2286000">
                <a:moveTo>
                  <a:pt x="194310" y="560070"/>
                </a:moveTo>
                <a:lnTo>
                  <a:pt x="1977390" y="2286000"/>
                </a:lnTo>
                <a:lnTo>
                  <a:pt x="2640330" y="2251710"/>
                </a:lnTo>
                <a:lnTo>
                  <a:pt x="2651760" y="0"/>
                </a:lnTo>
                <a:lnTo>
                  <a:pt x="0" y="0"/>
                </a:lnTo>
                <a:lnTo>
                  <a:pt x="22860" y="422910"/>
                </a:lnTo>
                <a:lnTo>
                  <a:pt x="194310" y="56007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EE81DBEB-12B9-5448-AD58-5D20A6FB86B4}"/>
              </a:ext>
            </a:extLst>
          </p:cNvPr>
          <p:cNvSpPr/>
          <p:nvPr/>
        </p:nvSpPr>
        <p:spPr>
          <a:xfrm>
            <a:off x="474157" y="6051347"/>
            <a:ext cx="467045" cy="474077"/>
          </a:xfrm>
          <a:custGeom>
            <a:avLst/>
            <a:gdLst>
              <a:gd name="connsiteX0" fmla="*/ 0 w 2317531"/>
              <a:gd name="connsiteY0" fmla="*/ 630621 h 2270234"/>
              <a:gd name="connsiteX1" fmla="*/ 1718442 w 2317531"/>
              <a:gd name="connsiteY1" fmla="*/ 2254469 h 2270234"/>
              <a:gd name="connsiteX2" fmla="*/ 2301766 w 2317531"/>
              <a:gd name="connsiteY2" fmla="*/ 2270234 h 2270234"/>
              <a:gd name="connsiteX3" fmla="*/ 2317531 w 2317531"/>
              <a:gd name="connsiteY3" fmla="*/ 1655379 h 2270234"/>
              <a:gd name="connsiteX4" fmla="*/ 520262 w 2317531"/>
              <a:gd name="connsiteY4" fmla="*/ 0 h 2270234"/>
              <a:gd name="connsiteX5" fmla="*/ 31531 w 2317531"/>
              <a:gd name="connsiteY5" fmla="*/ 0 h 2270234"/>
              <a:gd name="connsiteX6" fmla="*/ 0 w 2317531"/>
              <a:gd name="connsiteY6" fmla="*/ 630621 h 2270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17531" h="2270234">
                <a:moveTo>
                  <a:pt x="0" y="630621"/>
                </a:moveTo>
                <a:lnTo>
                  <a:pt x="1718442" y="2254469"/>
                </a:lnTo>
                <a:lnTo>
                  <a:pt x="2301766" y="2270234"/>
                </a:lnTo>
                <a:lnTo>
                  <a:pt x="2317531" y="1655379"/>
                </a:lnTo>
                <a:lnTo>
                  <a:pt x="520262" y="0"/>
                </a:lnTo>
                <a:lnTo>
                  <a:pt x="31531" y="0"/>
                </a:lnTo>
                <a:lnTo>
                  <a:pt x="0" y="630621"/>
                </a:lnTo>
                <a:close/>
              </a:path>
            </a:pathLst>
          </a:custGeom>
          <a:pattFill prst="lgGrid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07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AB8BCEA-187D-8A42-AC24-E6C07D21581B}"/>
              </a:ext>
            </a:extLst>
          </p:cNvPr>
          <p:cNvSpPr/>
          <p:nvPr/>
        </p:nvSpPr>
        <p:spPr>
          <a:xfrm>
            <a:off x="7598979" y="2175641"/>
            <a:ext cx="1671145" cy="1576552"/>
          </a:xfrm>
          <a:custGeom>
            <a:avLst/>
            <a:gdLst>
              <a:gd name="connsiteX0" fmla="*/ 0 w 1671145"/>
              <a:gd name="connsiteY0" fmla="*/ 0 h 1576552"/>
              <a:gd name="connsiteX1" fmla="*/ 1671145 w 1671145"/>
              <a:gd name="connsiteY1" fmla="*/ 1576552 h 1576552"/>
              <a:gd name="connsiteX2" fmla="*/ 63062 w 1671145"/>
              <a:gd name="connsiteY2" fmla="*/ 1560787 h 1576552"/>
              <a:gd name="connsiteX3" fmla="*/ 0 w 1671145"/>
              <a:gd name="connsiteY3" fmla="*/ 0 h 157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1145" h="1576552">
                <a:moveTo>
                  <a:pt x="0" y="0"/>
                </a:moveTo>
                <a:lnTo>
                  <a:pt x="1671145" y="1576552"/>
                </a:lnTo>
                <a:lnTo>
                  <a:pt x="63062" y="1560787"/>
                </a:lnTo>
                <a:lnTo>
                  <a:pt x="0" y="0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4C91825-08FA-0E43-B67A-728E76BCDA5B}"/>
              </a:ext>
            </a:extLst>
          </p:cNvPr>
          <p:cNvSpPr/>
          <p:nvPr/>
        </p:nvSpPr>
        <p:spPr>
          <a:xfrm>
            <a:off x="8012430" y="971550"/>
            <a:ext cx="2651760" cy="2286000"/>
          </a:xfrm>
          <a:custGeom>
            <a:avLst/>
            <a:gdLst>
              <a:gd name="connsiteX0" fmla="*/ 194310 w 2651760"/>
              <a:gd name="connsiteY0" fmla="*/ 560070 h 2286000"/>
              <a:gd name="connsiteX1" fmla="*/ 1977390 w 2651760"/>
              <a:gd name="connsiteY1" fmla="*/ 2286000 h 2286000"/>
              <a:gd name="connsiteX2" fmla="*/ 2640330 w 2651760"/>
              <a:gd name="connsiteY2" fmla="*/ 2251710 h 2286000"/>
              <a:gd name="connsiteX3" fmla="*/ 2651760 w 2651760"/>
              <a:gd name="connsiteY3" fmla="*/ 0 h 2286000"/>
              <a:gd name="connsiteX4" fmla="*/ 0 w 2651760"/>
              <a:gd name="connsiteY4" fmla="*/ 0 h 2286000"/>
              <a:gd name="connsiteX5" fmla="*/ 22860 w 2651760"/>
              <a:gd name="connsiteY5" fmla="*/ 422910 h 2286000"/>
              <a:gd name="connsiteX6" fmla="*/ 194310 w 2651760"/>
              <a:gd name="connsiteY6" fmla="*/ 5600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51760" h="2286000">
                <a:moveTo>
                  <a:pt x="194310" y="560070"/>
                </a:moveTo>
                <a:lnTo>
                  <a:pt x="1977390" y="2286000"/>
                </a:lnTo>
                <a:lnTo>
                  <a:pt x="2640330" y="2251710"/>
                </a:lnTo>
                <a:lnTo>
                  <a:pt x="2651760" y="0"/>
                </a:lnTo>
                <a:lnTo>
                  <a:pt x="0" y="0"/>
                </a:lnTo>
                <a:lnTo>
                  <a:pt x="22860" y="422910"/>
                </a:lnTo>
                <a:lnTo>
                  <a:pt x="194310" y="56007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305" y="101886"/>
            <a:ext cx="10515600" cy="912058"/>
          </a:xfrm>
        </p:spPr>
        <p:txBody>
          <a:bodyPr>
            <a:normAutofit/>
          </a:bodyPr>
          <a:lstStyle/>
          <a:p>
            <a:r>
              <a:rPr lang="en-US" sz="4000" dirty="0"/>
              <a:t>Flow diagrams</a:t>
            </a:r>
            <a:endParaRPr lang="en-US" sz="4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4299" y="1205344"/>
                <a:ext cx="6262184" cy="3047455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>
                    <a:cs typeface="Times New Roman"/>
                  </a:rPr>
                  <a:t>Suppose we create two </a:t>
                </a:r>
                <a:r>
                  <a:rPr lang="en-US" b="1" u="sng" dirty="0">
                    <a:cs typeface="Times New Roman"/>
                  </a:rPr>
                  <a:t>hidden nodes</a:t>
                </a:r>
                <a:r>
                  <a:rPr lang="en-US" dirty="0">
                    <a:cs typeface="Times New Roman"/>
                  </a:rPr>
                  <a:t>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0.5−</m:t>
                          </m:r>
                          <m:sSub>
                            <m:sSub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cs typeface="Times New Roman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−1.5</m:t>
                          </m:r>
                        </m:e>
                      </m:d>
                    </m:oMath>
                  </m:oMathPara>
                </a14:m>
                <a:endParaRPr lang="en-US" dirty="0">
                  <a:cs typeface="Times New Roman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>
                    <a:cs typeface="Times New Roman"/>
                  </a:rPr>
                  <a:t>Here is a flow diagram for this computation: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4299" y="1205344"/>
                <a:ext cx="6262184" cy="3047455"/>
              </a:xfrm>
              <a:blipFill>
                <a:blip r:embed="rId2"/>
                <a:stretch>
                  <a:fillRect l="-1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/>
          <p:cNvCxnSpPr>
            <a:cxnSpLocks/>
          </p:cNvCxnSpPr>
          <p:nvPr/>
        </p:nvCxnSpPr>
        <p:spPr>
          <a:xfrm>
            <a:off x="7491245" y="3227656"/>
            <a:ext cx="29574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cxnSpLocks/>
          </p:cNvCxnSpPr>
          <p:nvPr/>
        </p:nvCxnSpPr>
        <p:spPr>
          <a:xfrm flipH="1" flipV="1">
            <a:off x="8068146" y="1519356"/>
            <a:ext cx="37250" cy="21299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8265328" y="1630866"/>
            <a:ext cx="1665028" cy="156802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7897877" y="3066803"/>
            <a:ext cx="350293" cy="350107"/>
          </a:xfrm>
          <a:prstGeom prst="ellipse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9194350" y="1981795"/>
            <a:ext cx="369876" cy="389931"/>
          </a:xfrm>
          <a:prstGeom prst="ellipse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10553476" y="2874999"/>
                <a:ext cx="46000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3476" y="2874999"/>
                <a:ext cx="460006" cy="584775"/>
              </a:xfrm>
              <a:prstGeom prst="rect">
                <a:avLst/>
              </a:prstGeom>
              <a:blipFill>
                <a:blip r:embed="rId3"/>
                <a:stretch>
                  <a:fillRect r="-21053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7540943" y="1048232"/>
                <a:ext cx="46704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0943" y="1048232"/>
                <a:ext cx="467045" cy="584775"/>
              </a:xfrm>
              <a:prstGeom prst="rect">
                <a:avLst/>
              </a:prstGeom>
              <a:blipFill>
                <a:blip r:embed="rId4"/>
                <a:stretch>
                  <a:fillRect r="-21053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ECDC11D-0569-C743-AEB3-19D182ECCED6}"/>
              </a:ext>
            </a:extLst>
          </p:cNvPr>
          <p:cNvCxnSpPr/>
          <p:nvPr/>
        </p:nvCxnSpPr>
        <p:spPr>
          <a:xfrm flipH="1" flipV="1">
            <a:off x="7589051" y="2183321"/>
            <a:ext cx="1665028" cy="156802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89750424-AEB5-8048-AA5A-E88625285F64}"/>
              </a:ext>
            </a:extLst>
          </p:cNvPr>
          <p:cNvSpPr/>
          <p:nvPr/>
        </p:nvSpPr>
        <p:spPr>
          <a:xfrm>
            <a:off x="7911906" y="1962331"/>
            <a:ext cx="369876" cy="389925"/>
          </a:xfrm>
          <a:prstGeom prst="ellipse">
            <a:avLst/>
          </a:prstGeom>
          <a:pattFill prst="ltVert">
            <a:fgClr>
              <a:srgbClr val="0432FF"/>
            </a:fgClr>
            <a:bgClr>
              <a:schemeClr val="bg1"/>
            </a:bgClr>
          </a:pattFill>
          <a:ln w="635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2F02664-EF25-9F48-BC2C-32855FF12997}"/>
              </a:ext>
            </a:extLst>
          </p:cNvPr>
          <p:cNvSpPr/>
          <p:nvPr/>
        </p:nvSpPr>
        <p:spPr>
          <a:xfrm>
            <a:off x="9221598" y="3043426"/>
            <a:ext cx="369876" cy="389925"/>
          </a:xfrm>
          <a:prstGeom prst="ellipse">
            <a:avLst/>
          </a:prstGeom>
          <a:pattFill prst="ltHorz">
            <a:fgClr>
              <a:srgbClr val="0432FF"/>
            </a:fgClr>
            <a:bgClr>
              <a:schemeClr val="bg1"/>
            </a:bgClr>
          </a:pattFill>
          <a:ln w="635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AE842F5-2EED-6B41-A577-680AAF5A0C5E}"/>
                  </a:ext>
                </a:extLst>
              </p:cNvPr>
              <p:cNvSpPr/>
              <p:nvPr/>
            </p:nvSpPr>
            <p:spPr>
              <a:xfrm>
                <a:off x="8720762" y="1181575"/>
                <a:ext cx="1627914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up in this region</a:t>
                </a: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AE842F5-2EED-6B41-A577-680AAF5A0C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0762" y="1181575"/>
                <a:ext cx="1627914" cy="646331"/>
              </a:xfrm>
              <a:prstGeom prst="rect">
                <a:avLst/>
              </a:prstGeom>
              <a:blipFill>
                <a:blip r:embed="rId5"/>
                <a:stretch>
                  <a:fillRect l="-3077" t="-7843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B723E21-3747-1A49-ABB8-6A93794862A3}"/>
                  </a:ext>
                </a:extLst>
              </p:cNvPr>
              <p:cNvSpPr/>
              <p:nvPr/>
            </p:nvSpPr>
            <p:spPr>
              <a:xfrm>
                <a:off x="6289654" y="2548421"/>
                <a:ext cx="1782538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down in this region</a:t>
                </a: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B723E21-3747-1A49-ABB8-6A93794862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654" y="2548421"/>
                <a:ext cx="1782538" cy="646331"/>
              </a:xfrm>
              <a:prstGeom prst="rect">
                <a:avLst/>
              </a:prstGeom>
              <a:blipFill>
                <a:blip r:embed="rId6"/>
                <a:stretch>
                  <a:fillRect l="-2837" t="-7692" r="-2837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79D9121-203C-0B4F-B3BA-C73134EBFDEE}"/>
                  </a:ext>
                </a:extLst>
              </p:cNvPr>
              <p:cNvSpPr/>
              <p:nvPr/>
            </p:nvSpPr>
            <p:spPr>
              <a:xfrm>
                <a:off x="9471017" y="3329475"/>
                <a:ext cx="2371897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0" dirty="0"/>
                  <a:t>Here in the middle,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0" dirty="0"/>
                  <a:t>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/>
                  <a:t> are zero.</a:t>
                </a: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79D9121-203C-0B4F-B3BA-C73134EBFD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1017" y="3329475"/>
                <a:ext cx="2371897" cy="923330"/>
              </a:xfrm>
              <a:prstGeom prst="rect">
                <a:avLst/>
              </a:prstGeom>
              <a:blipFill>
                <a:blip r:embed="rId7"/>
                <a:stretch>
                  <a:fillRect l="-2128"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Freeform 31">
            <a:extLst>
              <a:ext uri="{FF2B5EF4-FFF2-40B4-BE49-F238E27FC236}">
                <a16:creationId xmlns:a16="http://schemas.microsoft.com/office/drawing/2014/main" id="{06A72A81-FB44-E24A-AA0B-E4A14984DEB6}"/>
              </a:ext>
            </a:extLst>
          </p:cNvPr>
          <p:cNvSpPr/>
          <p:nvPr/>
        </p:nvSpPr>
        <p:spPr>
          <a:xfrm>
            <a:off x="839952" y="1981411"/>
            <a:ext cx="419917" cy="427034"/>
          </a:xfrm>
          <a:custGeom>
            <a:avLst/>
            <a:gdLst>
              <a:gd name="connsiteX0" fmla="*/ 0 w 1671145"/>
              <a:gd name="connsiteY0" fmla="*/ 0 h 1576552"/>
              <a:gd name="connsiteX1" fmla="*/ 1671145 w 1671145"/>
              <a:gd name="connsiteY1" fmla="*/ 1576552 h 1576552"/>
              <a:gd name="connsiteX2" fmla="*/ 63062 w 1671145"/>
              <a:gd name="connsiteY2" fmla="*/ 1560787 h 1576552"/>
              <a:gd name="connsiteX3" fmla="*/ 0 w 1671145"/>
              <a:gd name="connsiteY3" fmla="*/ 0 h 157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1145" h="1576552">
                <a:moveTo>
                  <a:pt x="0" y="0"/>
                </a:moveTo>
                <a:lnTo>
                  <a:pt x="1671145" y="1576552"/>
                </a:lnTo>
                <a:lnTo>
                  <a:pt x="63062" y="1560787"/>
                </a:lnTo>
                <a:lnTo>
                  <a:pt x="0" y="0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88313784-9354-4C46-80BA-7F0B74D04EC7}"/>
              </a:ext>
            </a:extLst>
          </p:cNvPr>
          <p:cNvSpPr/>
          <p:nvPr/>
        </p:nvSpPr>
        <p:spPr>
          <a:xfrm>
            <a:off x="814018" y="2629872"/>
            <a:ext cx="467045" cy="506916"/>
          </a:xfrm>
          <a:custGeom>
            <a:avLst/>
            <a:gdLst>
              <a:gd name="connsiteX0" fmla="*/ 194310 w 2651760"/>
              <a:gd name="connsiteY0" fmla="*/ 560070 h 2286000"/>
              <a:gd name="connsiteX1" fmla="*/ 1977390 w 2651760"/>
              <a:gd name="connsiteY1" fmla="*/ 2286000 h 2286000"/>
              <a:gd name="connsiteX2" fmla="*/ 2640330 w 2651760"/>
              <a:gd name="connsiteY2" fmla="*/ 2251710 h 2286000"/>
              <a:gd name="connsiteX3" fmla="*/ 2651760 w 2651760"/>
              <a:gd name="connsiteY3" fmla="*/ 0 h 2286000"/>
              <a:gd name="connsiteX4" fmla="*/ 0 w 2651760"/>
              <a:gd name="connsiteY4" fmla="*/ 0 h 2286000"/>
              <a:gd name="connsiteX5" fmla="*/ 22860 w 2651760"/>
              <a:gd name="connsiteY5" fmla="*/ 422910 h 2286000"/>
              <a:gd name="connsiteX6" fmla="*/ 194310 w 2651760"/>
              <a:gd name="connsiteY6" fmla="*/ 5600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51760" h="2286000">
                <a:moveTo>
                  <a:pt x="194310" y="560070"/>
                </a:moveTo>
                <a:lnTo>
                  <a:pt x="1977390" y="2286000"/>
                </a:lnTo>
                <a:lnTo>
                  <a:pt x="2640330" y="2251710"/>
                </a:lnTo>
                <a:lnTo>
                  <a:pt x="2651760" y="0"/>
                </a:lnTo>
                <a:lnTo>
                  <a:pt x="0" y="0"/>
                </a:lnTo>
                <a:lnTo>
                  <a:pt x="22860" y="422910"/>
                </a:lnTo>
                <a:lnTo>
                  <a:pt x="194310" y="56007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041779D-3F08-2744-9A90-291E6622E4AF}"/>
                  </a:ext>
                </a:extLst>
              </p:cNvPr>
              <p:cNvSpPr/>
              <p:nvPr/>
            </p:nvSpPr>
            <p:spPr>
              <a:xfrm>
                <a:off x="2331413" y="6303973"/>
                <a:ext cx="6818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041779D-3F08-2744-9A90-291E6622E4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413" y="6303973"/>
                <a:ext cx="681853" cy="584775"/>
              </a:xfrm>
              <a:prstGeom prst="rect">
                <a:avLst/>
              </a:prstGeom>
              <a:blipFill>
                <a:blip r:embed="rId8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B9E7DA6-1344-C24E-BCE8-76A34BE2F2E4}"/>
                  </a:ext>
                </a:extLst>
              </p:cNvPr>
              <p:cNvSpPr/>
              <p:nvPr/>
            </p:nvSpPr>
            <p:spPr>
              <a:xfrm>
                <a:off x="4305101" y="6299207"/>
                <a:ext cx="6818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B9E7DA6-1344-C24E-BCE8-76A34BE2F2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101" y="6299207"/>
                <a:ext cx="681853" cy="584775"/>
              </a:xfrm>
              <a:prstGeom prst="rect">
                <a:avLst/>
              </a:prstGeom>
              <a:blipFill>
                <a:blip r:embed="rId9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D657FA2D-F9D4-2243-9D2B-DEA5A45514F5}"/>
                  </a:ext>
                </a:extLst>
              </p:cNvPr>
              <p:cNvSpPr/>
              <p:nvPr/>
            </p:nvSpPr>
            <p:spPr>
              <a:xfrm>
                <a:off x="6348733" y="6337306"/>
                <a:ext cx="50526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D657FA2D-F9D4-2243-9D2B-DEA5A45514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8733" y="6337306"/>
                <a:ext cx="505267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5A7F89D6-3988-6941-A739-4857DA3EDF9C}"/>
              </a:ext>
            </a:extLst>
          </p:cNvPr>
          <p:cNvSpPr/>
          <p:nvPr/>
        </p:nvSpPr>
        <p:spPr>
          <a:xfrm>
            <a:off x="2235922" y="4581870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679950C-7188-5D42-908E-4BC0907E3913}"/>
              </a:ext>
            </a:extLst>
          </p:cNvPr>
          <p:cNvSpPr/>
          <p:nvPr/>
        </p:nvSpPr>
        <p:spPr>
          <a:xfrm>
            <a:off x="4201121" y="4591394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66EA503-A054-7246-A93C-7818733B46E9}"/>
              </a:ext>
            </a:extLst>
          </p:cNvPr>
          <p:cNvSpPr/>
          <p:nvPr/>
        </p:nvSpPr>
        <p:spPr>
          <a:xfrm>
            <a:off x="2547322" y="6290076"/>
            <a:ext cx="136272" cy="147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26C1199-85F2-C548-96DD-DC080DE2E4DA}"/>
              </a:ext>
            </a:extLst>
          </p:cNvPr>
          <p:cNvSpPr/>
          <p:nvPr/>
        </p:nvSpPr>
        <p:spPr>
          <a:xfrm>
            <a:off x="4512517" y="6299600"/>
            <a:ext cx="136272" cy="147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7CE02A4-8CF2-A746-B30B-722ACE3CE79A}"/>
              </a:ext>
            </a:extLst>
          </p:cNvPr>
          <p:cNvSpPr/>
          <p:nvPr/>
        </p:nvSpPr>
        <p:spPr>
          <a:xfrm>
            <a:off x="6474565" y="6280549"/>
            <a:ext cx="136272" cy="147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58559358-241E-664F-BCBA-318635B7E718}"/>
              </a:ext>
            </a:extLst>
          </p:cNvPr>
          <p:cNvCxnSpPr>
            <a:cxnSpLocks/>
            <a:stCxn id="63" idx="0"/>
            <a:endCxn id="57" idx="4"/>
          </p:cNvCxnSpPr>
          <p:nvPr/>
        </p:nvCxnSpPr>
        <p:spPr>
          <a:xfrm flipH="1" flipV="1">
            <a:off x="2615064" y="5284397"/>
            <a:ext cx="394" cy="100567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C14E3F2-2398-1F43-BEBA-145C68F62E16}"/>
              </a:ext>
            </a:extLst>
          </p:cNvPr>
          <p:cNvCxnSpPr>
            <a:cxnSpLocks/>
            <a:stCxn id="64" idx="0"/>
            <a:endCxn id="58" idx="4"/>
          </p:cNvCxnSpPr>
          <p:nvPr/>
        </p:nvCxnSpPr>
        <p:spPr>
          <a:xfrm flipH="1" flipV="1">
            <a:off x="4580263" y="5293921"/>
            <a:ext cx="390" cy="100567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864FBF1D-813D-7440-B932-4632005F7818}"/>
              </a:ext>
            </a:extLst>
          </p:cNvPr>
          <p:cNvCxnSpPr>
            <a:cxnSpLocks/>
            <a:stCxn id="65" idx="7"/>
            <a:endCxn id="58" idx="4"/>
          </p:cNvCxnSpPr>
          <p:nvPr/>
        </p:nvCxnSpPr>
        <p:spPr>
          <a:xfrm flipH="1" flipV="1">
            <a:off x="4580263" y="5293921"/>
            <a:ext cx="2010617" cy="100824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AE4FC7D0-6D62-6C46-ACE9-8CE669BE6127}"/>
              </a:ext>
            </a:extLst>
          </p:cNvPr>
          <p:cNvCxnSpPr>
            <a:cxnSpLocks/>
            <a:stCxn id="65" idx="0"/>
            <a:endCxn id="57" idx="4"/>
          </p:cNvCxnSpPr>
          <p:nvPr/>
        </p:nvCxnSpPr>
        <p:spPr>
          <a:xfrm flipH="1" flipV="1">
            <a:off x="2615064" y="5284397"/>
            <a:ext cx="3927637" cy="99615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6B2441EB-D773-5544-BC42-F16CE2367753}"/>
              </a:ext>
            </a:extLst>
          </p:cNvPr>
          <p:cNvCxnSpPr>
            <a:cxnSpLocks/>
            <a:stCxn id="63" idx="0"/>
            <a:endCxn id="58" idx="4"/>
          </p:cNvCxnSpPr>
          <p:nvPr/>
        </p:nvCxnSpPr>
        <p:spPr>
          <a:xfrm flipV="1">
            <a:off x="2615458" y="5293921"/>
            <a:ext cx="1964805" cy="99615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15E34190-FAA8-C645-8D45-DFE25A02C98D}"/>
              </a:ext>
            </a:extLst>
          </p:cNvPr>
          <p:cNvCxnSpPr>
            <a:cxnSpLocks/>
            <a:stCxn id="64" idx="0"/>
            <a:endCxn id="57" idx="4"/>
          </p:cNvCxnSpPr>
          <p:nvPr/>
        </p:nvCxnSpPr>
        <p:spPr>
          <a:xfrm flipH="1" flipV="1">
            <a:off x="2615064" y="5284397"/>
            <a:ext cx="1965589" cy="101520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3DCD05C6-64C4-3B46-8B26-7F395E7984D1}"/>
              </a:ext>
            </a:extLst>
          </p:cNvPr>
          <p:cNvCxnSpPr>
            <a:stCxn id="57" idx="3"/>
            <a:endCxn id="57" idx="7"/>
          </p:cNvCxnSpPr>
          <p:nvPr/>
        </p:nvCxnSpPr>
        <p:spPr>
          <a:xfrm rot="5400000" flipH="1" flipV="1">
            <a:off x="2366682" y="4665040"/>
            <a:ext cx="496761" cy="536187"/>
          </a:xfrm>
          <a:prstGeom prst="bentConnector5">
            <a:avLst>
              <a:gd name="adj1" fmla="val 1244"/>
              <a:gd name="adj2" fmla="val 50422"/>
              <a:gd name="adj3" fmla="val 98757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Elbow Connector 80">
            <a:extLst>
              <a:ext uri="{FF2B5EF4-FFF2-40B4-BE49-F238E27FC236}">
                <a16:creationId xmlns:a16="http://schemas.microsoft.com/office/drawing/2014/main" id="{F4F06C4B-04C1-EB4D-B459-FDD135A78FDF}"/>
              </a:ext>
            </a:extLst>
          </p:cNvPr>
          <p:cNvCxnSpPr/>
          <p:nvPr/>
        </p:nvCxnSpPr>
        <p:spPr>
          <a:xfrm rot="5400000" flipH="1" flipV="1">
            <a:off x="4347884" y="4694347"/>
            <a:ext cx="496761" cy="536187"/>
          </a:xfrm>
          <a:prstGeom prst="bentConnector5">
            <a:avLst>
              <a:gd name="adj1" fmla="val 1244"/>
              <a:gd name="adj2" fmla="val 50422"/>
              <a:gd name="adj3" fmla="val 98757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71598E1-EF32-E84C-814B-A80E33A67162}"/>
                  </a:ext>
                </a:extLst>
              </p:cNvPr>
              <p:cNvSpPr/>
              <p:nvPr/>
            </p:nvSpPr>
            <p:spPr>
              <a:xfrm>
                <a:off x="2076434" y="5695225"/>
                <a:ext cx="6527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71598E1-EF32-E84C-814B-A80E33A671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6434" y="5695225"/>
                <a:ext cx="652743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3F4C55B-CA31-5848-83CC-584D0CF8B965}"/>
                  </a:ext>
                </a:extLst>
              </p:cNvPr>
              <p:cNvSpPr/>
              <p:nvPr/>
            </p:nvSpPr>
            <p:spPr>
              <a:xfrm>
                <a:off x="3587458" y="6016549"/>
                <a:ext cx="6527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3F4C55B-CA31-5848-83CC-584D0CF8B9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458" y="6016549"/>
                <a:ext cx="652743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40F092F-C355-9F41-8E2B-2340AD2B4953}"/>
                  </a:ext>
                </a:extLst>
              </p:cNvPr>
              <p:cNvSpPr/>
              <p:nvPr/>
            </p:nvSpPr>
            <p:spPr>
              <a:xfrm>
                <a:off x="2810473" y="5644295"/>
                <a:ext cx="4235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40F092F-C355-9F41-8E2B-2340AD2B49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0473" y="5644295"/>
                <a:ext cx="423514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75C967F-73D3-A645-BC1F-5B02D0B6B5E6}"/>
                  </a:ext>
                </a:extLst>
              </p:cNvPr>
              <p:cNvSpPr/>
              <p:nvPr/>
            </p:nvSpPr>
            <p:spPr>
              <a:xfrm>
                <a:off x="4296997" y="5886635"/>
                <a:ext cx="4235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75C967F-73D3-A645-BC1F-5B02D0B6B5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6997" y="5886635"/>
                <a:ext cx="423514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906F22AB-013A-CE44-B70E-B83D2BD11090}"/>
                  </a:ext>
                </a:extLst>
              </p:cNvPr>
              <p:cNvSpPr/>
              <p:nvPr/>
            </p:nvSpPr>
            <p:spPr>
              <a:xfrm>
                <a:off x="5078981" y="6039035"/>
                <a:ext cx="6559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0.5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906F22AB-013A-CE44-B70E-B83D2BD110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8981" y="6039035"/>
                <a:ext cx="655949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5B4BF5FD-7726-3E4D-9683-3C18815E933F}"/>
                  </a:ext>
                </a:extLst>
              </p:cNvPr>
              <p:cNvSpPr/>
              <p:nvPr/>
            </p:nvSpPr>
            <p:spPr>
              <a:xfrm>
                <a:off x="5231381" y="5307016"/>
                <a:ext cx="88517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−1.5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5B4BF5FD-7726-3E4D-9683-3C18815E93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1381" y="5307016"/>
                <a:ext cx="885179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DAF397E1-6F76-3843-9DB3-BD46B9A2C4BF}"/>
              </a:ext>
            </a:extLst>
          </p:cNvPr>
          <p:cNvCxnSpPr>
            <a:cxnSpLocks/>
            <a:stCxn id="57" idx="0"/>
          </p:cNvCxnSpPr>
          <p:nvPr/>
        </p:nvCxnSpPr>
        <p:spPr>
          <a:xfrm flipV="1">
            <a:off x="2615064" y="4317170"/>
            <a:ext cx="0" cy="26470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D373AA78-678F-6545-AB44-5B34C12424A2}"/>
              </a:ext>
            </a:extLst>
          </p:cNvPr>
          <p:cNvCxnSpPr>
            <a:cxnSpLocks/>
            <a:stCxn id="58" idx="0"/>
          </p:cNvCxnSpPr>
          <p:nvPr/>
        </p:nvCxnSpPr>
        <p:spPr>
          <a:xfrm flipV="1">
            <a:off x="4580263" y="4317170"/>
            <a:ext cx="0" cy="27422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3451CE37-E7D6-854D-A379-437E63B37A4C}"/>
                  </a:ext>
                </a:extLst>
              </p:cNvPr>
              <p:cNvSpPr/>
              <p:nvPr/>
            </p:nvSpPr>
            <p:spPr>
              <a:xfrm>
                <a:off x="2049103" y="3803120"/>
                <a:ext cx="125624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3451CE37-E7D6-854D-A379-437E63B37A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9103" y="3803120"/>
                <a:ext cx="1256241" cy="584775"/>
              </a:xfrm>
              <a:prstGeom prst="rect">
                <a:avLst/>
              </a:prstGeom>
              <a:blipFill>
                <a:blip r:embed="rId16"/>
                <a:stretch>
                  <a:fillRect t="-23404" r="-3000"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65618D4D-7506-FD41-A8C4-A8674A481337}"/>
                  </a:ext>
                </a:extLst>
              </p:cNvPr>
              <p:cNvSpPr/>
              <p:nvPr/>
            </p:nvSpPr>
            <p:spPr>
              <a:xfrm>
                <a:off x="4015310" y="3805620"/>
                <a:ext cx="125624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65618D4D-7506-FD41-A8C4-A8674A4813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5310" y="3805620"/>
                <a:ext cx="1256241" cy="584775"/>
              </a:xfrm>
              <a:prstGeom prst="rect">
                <a:avLst/>
              </a:prstGeom>
              <a:blipFill>
                <a:blip r:embed="rId17"/>
                <a:stretch>
                  <a:fillRect l="-1000" t="-23404" r="-4000"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2608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AB8BCEA-187D-8A42-AC24-E6C07D21581B}"/>
              </a:ext>
            </a:extLst>
          </p:cNvPr>
          <p:cNvSpPr/>
          <p:nvPr/>
        </p:nvSpPr>
        <p:spPr>
          <a:xfrm>
            <a:off x="7598979" y="1336195"/>
            <a:ext cx="1671145" cy="1576552"/>
          </a:xfrm>
          <a:custGeom>
            <a:avLst/>
            <a:gdLst>
              <a:gd name="connsiteX0" fmla="*/ 0 w 1671145"/>
              <a:gd name="connsiteY0" fmla="*/ 0 h 1576552"/>
              <a:gd name="connsiteX1" fmla="*/ 1671145 w 1671145"/>
              <a:gd name="connsiteY1" fmla="*/ 1576552 h 1576552"/>
              <a:gd name="connsiteX2" fmla="*/ 63062 w 1671145"/>
              <a:gd name="connsiteY2" fmla="*/ 1560787 h 1576552"/>
              <a:gd name="connsiteX3" fmla="*/ 0 w 1671145"/>
              <a:gd name="connsiteY3" fmla="*/ 0 h 157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1145" h="1576552">
                <a:moveTo>
                  <a:pt x="0" y="0"/>
                </a:moveTo>
                <a:lnTo>
                  <a:pt x="1671145" y="1576552"/>
                </a:lnTo>
                <a:lnTo>
                  <a:pt x="63062" y="1560787"/>
                </a:lnTo>
                <a:lnTo>
                  <a:pt x="0" y="0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4C91825-08FA-0E43-B67A-728E76BCDA5B}"/>
              </a:ext>
            </a:extLst>
          </p:cNvPr>
          <p:cNvSpPr/>
          <p:nvPr/>
        </p:nvSpPr>
        <p:spPr>
          <a:xfrm>
            <a:off x="8012430" y="132104"/>
            <a:ext cx="2651760" cy="2286000"/>
          </a:xfrm>
          <a:custGeom>
            <a:avLst/>
            <a:gdLst>
              <a:gd name="connsiteX0" fmla="*/ 194310 w 2651760"/>
              <a:gd name="connsiteY0" fmla="*/ 560070 h 2286000"/>
              <a:gd name="connsiteX1" fmla="*/ 1977390 w 2651760"/>
              <a:gd name="connsiteY1" fmla="*/ 2286000 h 2286000"/>
              <a:gd name="connsiteX2" fmla="*/ 2640330 w 2651760"/>
              <a:gd name="connsiteY2" fmla="*/ 2251710 h 2286000"/>
              <a:gd name="connsiteX3" fmla="*/ 2651760 w 2651760"/>
              <a:gd name="connsiteY3" fmla="*/ 0 h 2286000"/>
              <a:gd name="connsiteX4" fmla="*/ 0 w 2651760"/>
              <a:gd name="connsiteY4" fmla="*/ 0 h 2286000"/>
              <a:gd name="connsiteX5" fmla="*/ 22860 w 2651760"/>
              <a:gd name="connsiteY5" fmla="*/ 422910 h 2286000"/>
              <a:gd name="connsiteX6" fmla="*/ 194310 w 2651760"/>
              <a:gd name="connsiteY6" fmla="*/ 5600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51760" h="2286000">
                <a:moveTo>
                  <a:pt x="194310" y="560070"/>
                </a:moveTo>
                <a:lnTo>
                  <a:pt x="1977390" y="2286000"/>
                </a:lnTo>
                <a:lnTo>
                  <a:pt x="2640330" y="2251710"/>
                </a:lnTo>
                <a:lnTo>
                  <a:pt x="2651760" y="0"/>
                </a:lnTo>
                <a:lnTo>
                  <a:pt x="0" y="0"/>
                </a:lnTo>
                <a:lnTo>
                  <a:pt x="22860" y="422910"/>
                </a:lnTo>
                <a:lnTo>
                  <a:pt x="194310" y="56007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305" y="101886"/>
            <a:ext cx="10515600" cy="912058"/>
          </a:xfrm>
        </p:spPr>
        <p:txBody>
          <a:bodyPr>
            <a:normAutofit/>
          </a:bodyPr>
          <a:lstStyle/>
          <a:p>
            <a:r>
              <a:rPr lang="en-US" sz="4000" dirty="0"/>
              <a:t>Flow diagrams</a:t>
            </a:r>
            <a:endParaRPr lang="en-US" sz="4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4299" y="1100413"/>
                <a:ext cx="6262184" cy="5550769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dirty="0">
                    <a:cs typeface="Times New Roman"/>
                  </a:rPr>
                  <a:t>A flow diagram is a way to represent the computations performed by a neural network.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cs typeface="Times New Roman"/>
                  </a:rPr>
                  <a:t>Circles, a.k.a. “nodes,” a.k.a. “neurons,” represent scalar operations.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>
                    <a:cs typeface="Times New Roman"/>
                  </a:rPr>
                  <a:t>The circles above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cs typeface="Times New Roman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cs typeface="Times New Roman"/>
                  </a:rPr>
                  <a:t> represent the scalar operation of “read this datum in from the dataset.”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>
                    <a:cs typeface="Times New Roman"/>
                  </a:rPr>
                  <a:t>The circles labeled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cs typeface="Times New Roman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represent the scalar operation of “unit step function.”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Lines represent multiplication by a scalar.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Where arrowheads come together, the corresponding variables are added.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4299" y="1100413"/>
                <a:ext cx="6262184" cy="5550769"/>
              </a:xfrm>
              <a:blipFill>
                <a:blip r:embed="rId2"/>
                <a:stretch>
                  <a:fillRect l="-1619" t="-913" b="-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/>
          <p:cNvCxnSpPr>
            <a:cxnSpLocks/>
          </p:cNvCxnSpPr>
          <p:nvPr/>
        </p:nvCxnSpPr>
        <p:spPr>
          <a:xfrm>
            <a:off x="7491245" y="2388210"/>
            <a:ext cx="29574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cxnSpLocks/>
          </p:cNvCxnSpPr>
          <p:nvPr/>
        </p:nvCxnSpPr>
        <p:spPr>
          <a:xfrm flipH="1" flipV="1">
            <a:off x="8068146" y="679910"/>
            <a:ext cx="37250" cy="21299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8265328" y="791420"/>
            <a:ext cx="1665028" cy="156802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7897877" y="2227357"/>
            <a:ext cx="350293" cy="350107"/>
          </a:xfrm>
          <a:prstGeom prst="ellipse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9194350" y="1142349"/>
            <a:ext cx="369876" cy="389931"/>
          </a:xfrm>
          <a:prstGeom prst="ellipse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10553476" y="2035553"/>
                <a:ext cx="46000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3476" y="2035553"/>
                <a:ext cx="460006" cy="584775"/>
              </a:xfrm>
              <a:prstGeom prst="rect">
                <a:avLst/>
              </a:prstGeom>
              <a:blipFill>
                <a:blip r:embed="rId3"/>
                <a:stretch>
                  <a:fillRect r="-21053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7540943" y="208786"/>
                <a:ext cx="46704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0943" y="208786"/>
                <a:ext cx="467045" cy="584775"/>
              </a:xfrm>
              <a:prstGeom prst="rect">
                <a:avLst/>
              </a:prstGeom>
              <a:blipFill>
                <a:blip r:embed="rId4"/>
                <a:stretch>
                  <a:fillRect r="-21053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ECDC11D-0569-C743-AEB3-19D182ECCED6}"/>
              </a:ext>
            </a:extLst>
          </p:cNvPr>
          <p:cNvCxnSpPr/>
          <p:nvPr/>
        </p:nvCxnSpPr>
        <p:spPr>
          <a:xfrm flipH="1" flipV="1">
            <a:off x="7589051" y="1343875"/>
            <a:ext cx="1665028" cy="156802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89750424-AEB5-8048-AA5A-E88625285F64}"/>
              </a:ext>
            </a:extLst>
          </p:cNvPr>
          <p:cNvSpPr/>
          <p:nvPr/>
        </p:nvSpPr>
        <p:spPr>
          <a:xfrm>
            <a:off x="7911906" y="1122885"/>
            <a:ext cx="369876" cy="389925"/>
          </a:xfrm>
          <a:prstGeom prst="ellipse">
            <a:avLst/>
          </a:prstGeom>
          <a:pattFill prst="ltVert">
            <a:fgClr>
              <a:srgbClr val="0432FF"/>
            </a:fgClr>
            <a:bgClr>
              <a:schemeClr val="bg1"/>
            </a:bgClr>
          </a:pattFill>
          <a:ln w="635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2F02664-EF25-9F48-BC2C-32855FF12997}"/>
              </a:ext>
            </a:extLst>
          </p:cNvPr>
          <p:cNvSpPr/>
          <p:nvPr/>
        </p:nvSpPr>
        <p:spPr>
          <a:xfrm>
            <a:off x="9221598" y="2203980"/>
            <a:ext cx="369876" cy="389925"/>
          </a:xfrm>
          <a:prstGeom prst="ellipse">
            <a:avLst/>
          </a:prstGeom>
          <a:pattFill prst="ltHorz">
            <a:fgClr>
              <a:srgbClr val="0432FF"/>
            </a:fgClr>
            <a:bgClr>
              <a:schemeClr val="bg1"/>
            </a:bgClr>
          </a:pattFill>
          <a:ln w="635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AE842F5-2EED-6B41-A577-680AAF5A0C5E}"/>
                  </a:ext>
                </a:extLst>
              </p:cNvPr>
              <p:cNvSpPr/>
              <p:nvPr/>
            </p:nvSpPr>
            <p:spPr>
              <a:xfrm>
                <a:off x="8720762" y="342129"/>
                <a:ext cx="1627914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AE842F5-2EED-6B41-A577-680AAF5A0C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0762" y="342129"/>
                <a:ext cx="1627914" cy="523220"/>
              </a:xfrm>
              <a:prstGeom prst="rect">
                <a:avLst/>
              </a:prstGeom>
              <a:blipFill>
                <a:blip r:embed="rId5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B723E21-3747-1A49-ABB8-6A93794862A3}"/>
                  </a:ext>
                </a:extLst>
              </p:cNvPr>
              <p:cNvSpPr/>
              <p:nvPr/>
            </p:nvSpPr>
            <p:spPr>
              <a:xfrm>
                <a:off x="7524115" y="2158677"/>
                <a:ext cx="1312573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B723E21-3747-1A49-ABB8-6A93794862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115" y="2158677"/>
                <a:ext cx="1312573" cy="523220"/>
              </a:xfrm>
              <a:prstGeom prst="rect">
                <a:avLst/>
              </a:prstGeom>
              <a:blipFill>
                <a:blip r:embed="rId6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79D9121-203C-0B4F-B3BA-C73134EBFDEE}"/>
                  </a:ext>
                </a:extLst>
              </p:cNvPr>
              <p:cNvSpPr/>
              <p:nvPr/>
            </p:nvSpPr>
            <p:spPr>
              <a:xfrm>
                <a:off x="9471017" y="2549985"/>
                <a:ext cx="2371897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0" dirty="0"/>
                  <a:t>Here in the middle,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0" dirty="0"/>
                  <a:t>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/>
                  <a:t> are zero.</a:t>
                </a: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79D9121-203C-0B4F-B3BA-C73134EBFD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1017" y="2549985"/>
                <a:ext cx="2371897" cy="923330"/>
              </a:xfrm>
              <a:prstGeom prst="rect">
                <a:avLst/>
              </a:prstGeom>
              <a:blipFill>
                <a:blip r:embed="rId7"/>
                <a:stretch>
                  <a:fillRect l="-2128"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041779D-3F08-2744-9A90-291E6622E4AF}"/>
                  </a:ext>
                </a:extLst>
              </p:cNvPr>
              <p:cNvSpPr/>
              <p:nvPr/>
            </p:nvSpPr>
            <p:spPr>
              <a:xfrm>
                <a:off x="7607941" y="6303973"/>
                <a:ext cx="6818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041779D-3F08-2744-9A90-291E6622E4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7941" y="6303973"/>
                <a:ext cx="681853" cy="584775"/>
              </a:xfrm>
              <a:prstGeom prst="rect">
                <a:avLst/>
              </a:prstGeom>
              <a:blipFill>
                <a:blip r:embed="rId8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B9E7DA6-1344-C24E-BCE8-76A34BE2F2E4}"/>
                  </a:ext>
                </a:extLst>
              </p:cNvPr>
              <p:cNvSpPr/>
              <p:nvPr/>
            </p:nvSpPr>
            <p:spPr>
              <a:xfrm>
                <a:off x="9581629" y="6299207"/>
                <a:ext cx="6818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B9E7DA6-1344-C24E-BCE8-76A34BE2F2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1629" y="6299207"/>
                <a:ext cx="681853" cy="584775"/>
              </a:xfrm>
              <a:prstGeom prst="rect">
                <a:avLst/>
              </a:prstGeom>
              <a:blipFill>
                <a:blip r:embed="rId9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D657FA2D-F9D4-2243-9D2B-DEA5A45514F5}"/>
                  </a:ext>
                </a:extLst>
              </p:cNvPr>
              <p:cNvSpPr/>
              <p:nvPr/>
            </p:nvSpPr>
            <p:spPr>
              <a:xfrm>
                <a:off x="11625261" y="6337306"/>
                <a:ext cx="50526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D657FA2D-F9D4-2243-9D2B-DEA5A45514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5261" y="6337306"/>
                <a:ext cx="505267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5A7F89D6-3988-6941-A739-4857DA3EDF9C}"/>
              </a:ext>
            </a:extLst>
          </p:cNvPr>
          <p:cNvSpPr/>
          <p:nvPr/>
        </p:nvSpPr>
        <p:spPr>
          <a:xfrm>
            <a:off x="7512450" y="4581870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679950C-7188-5D42-908E-4BC0907E3913}"/>
              </a:ext>
            </a:extLst>
          </p:cNvPr>
          <p:cNvSpPr/>
          <p:nvPr/>
        </p:nvSpPr>
        <p:spPr>
          <a:xfrm>
            <a:off x="9477649" y="4591394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66EA503-A054-7246-A93C-7818733B46E9}"/>
              </a:ext>
            </a:extLst>
          </p:cNvPr>
          <p:cNvSpPr/>
          <p:nvPr/>
        </p:nvSpPr>
        <p:spPr>
          <a:xfrm>
            <a:off x="7823850" y="6290076"/>
            <a:ext cx="136272" cy="147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26C1199-85F2-C548-96DD-DC080DE2E4DA}"/>
              </a:ext>
            </a:extLst>
          </p:cNvPr>
          <p:cNvSpPr/>
          <p:nvPr/>
        </p:nvSpPr>
        <p:spPr>
          <a:xfrm>
            <a:off x="9789045" y="6299600"/>
            <a:ext cx="136272" cy="147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7CE02A4-8CF2-A746-B30B-722ACE3CE79A}"/>
              </a:ext>
            </a:extLst>
          </p:cNvPr>
          <p:cNvSpPr/>
          <p:nvPr/>
        </p:nvSpPr>
        <p:spPr>
          <a:xfrm>
            <a:off x="11751093" y="6280549"/>
            <a:ext cx="136272" cy="147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58559358-241E-664F-BCBA-318635B7E718}"/>
              </a:ext>
            </a:extLst>
          </p:cNvPr>
          <p:cNvCxnSpPr>
            <a:cxnSpLocks/>
            <a:stCxn id="63" idx="0"/>
            <a:endCxn id="57" idx="4"/>
          </p:cNvCxnSpPr>
          <p:nvPr/>
        </p:nvCxnSpPr>
        <p:spPr>
          <a:xfrm flipH="1" flipV="1">
            <a:off x="7891592" y="5284397"/>
            <a:ext cx="394" cy="100567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C14E3F2-2398-1F43-BEBA-145C68F62E16}"/>
              </a:ext>
            </a:extLst>
          </p:cNvPr>
          <p:cNvCxnSpPr>
            <a:cxnSpLocks/>
            <a:stCxn id="64" idx="0"/>
            <a:endCxn id="58" idx="4"/>
          </p:cNvCxnSpPr>
          <p:nvPr/>
        </p:nvCxnSpPr>
        <p:spPr>
          <a:xfrm flipH="1" flipV="1">
            <a:off x="9856791" y="5293921"/>
            <a:ext cx="390" cy="100567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864FBF1D-813D-7440-B932-4632005F7818}"/>
              </a:ext>
            </a:extLst>
          </p:cNvPr>
          <p:cNvCxnSpPr>
            <a:cxnSpLocks/>
            <a:stCxn id="65" idx="7"/>
            <a:endCxn id="58" idx="4"/>
          </p:cNvCxnSpPr>
          <p:nvPr/>
        </p:nvCxnSpPr>
        <p:spPr>
          <a:xfrm flipH="1" flipV="1">
            <a:off x="9856791" y="5293921"/>
            <a:ext cx="2010617" cy="100824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AE4FC7D0-6D62-6C46-ACE9-8CE669BE6127}"/>
              </a:ext>
            </a:extLst>
          </p:cNvPr>
          <p:cNvCxnSpPr>
            <a:cxnSpLocks/>
            <a:stCxn id="65" idx="0"/>
            <a:endCxn id="57" idx="4"/>
          </p:cNvCxnSpPr>
          <p:nvPr/>
        </p:nvCxnSpPr>
        <p:spPr>
          <a:xfrm flipH="1" flipV="1">
            <a:off x="7891592" y="5284397"/>
            <a:ext cx="3927637" cy="99615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6B2441EB-D773-5544-BC42-F16CE2367753}"/>
              </a:ext>
            </a:extLst>
          </p:cNvPr>
          <p:cNvCxnSpPr>
            <a:cxnSpLocks/>
            <a:stCxn id="63" idx="0"/>
            <a:endCxn id="58" idx="4"/>
          </p:cNvCxnSpPr>
          <p:nvPr/>
        </p:nvCxnSpPr>
        <p:spPr>
          <a:xfrm flipV="1">
            <a:off x="7891986" y="5293921"/>
            <a:ext cx="1964805" cy="99615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15E34190-FAA8-C645-8D45-DFE25A02C98D}"/>
              </a:ext>
            </a:extLst>
          </p:cNvPr>
          <p:cNvCxnSpPr>
            <a:cxnSpLocks/>
            <a:stCxn id="64" idx="0"/>
            <a:endCxn id="57" idx="4"/>
          </p:cNvCxnSpPr>
          <p:nvPr/>
        </p:nvCxnSpPr>
        <p:spPr>
          <a:xfrm flipH="1" flipV="1">
            <a:off x="7891592" y="5284397"/>
            <a:ext cx="1965589" cy="101520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3DCD05C6-64C4-3B46-8B26-7F395E7984D1}"/>
              </a:ext>
            </a:extLst>
          </p:cNvPr>
          <p:cNvCxnSpPr>
            <a:stCxn id="57" idx="3"/>
            <a:endCxn id="57" idx="7"/>
          </p:cNvCxnSpPr>
          <p:nvPr/>
        </p:nvCxnSpPr>
        <p:spPr>
          <a:xfrm rot="5400000" flipH="1" flipV="1">
            <a:off x="7643210" y="4665040"/>
            <a:ext cx="496761" cy="536187"/>
          </a:xfrm>
          <a:prstGeom prst="bentConnector5">
            <a:avLst>
              <a:gd name="adj1" fmla="val 1244"/>
              <a:gd name="adj2" fmla="val 50422"/>
              <a:gd name="adj3" fmla="val 98757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Elbow Connector 80">
            <a:extLst>
              <a:ext uri="{FF2B5EF4-FFF2-40B4-BE49-F238E27FC236}">
                <a16:creationId xmlns:a16="http://schemas.microsoft.com/office/drawing/2014/main" id="{F4F06C4B-04C1-EB4D-B459-FDD135A78FDF}"/>
              </a:ext>
            </a:extLst>
          </p:cNvPr>
          <p:cNvCxnSpPr/>
          <p:nvPr/>
        </p:nvCxnSpPr>
        <p:spPr>
          <a:xfrm rot="5400000" flipH="1" flipV="1">
            <a:off x="9624412" y="4694347"/>
            <a:ext cx="496761" cy="536187"/>
          </a:xfrm>
          <a:prstGeom prst="bentConnector5">
            <a:avLst>
              <a:gd name="adj1" fmla="val 1244"/>
              <a:gd name="adj2" fmla="val 50422"/>
              <a:gd name="adj3" fmla="val 98757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71598E1-EF32-E84C-814B-A80E33A67162}"/>
                  </a:ext>
                </a:extLst>
              </p:cNvPr>
              <p:cNvSpPr/>
              <p:nvPr/>
            </p:nvSpPr>
            <p:spPr>
              <a:xfrm>
                <a:off x="7352962" y="5695225"/>
                <a:ext cx="6527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71598E1-EF32-E84C-814B-A80E33A671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2962" y="5695225"/>
                <a:ext cx="652743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3F4C55B-CA31-5848-83CC-584D0CF8B965}"/>
                  </a:ext>
                </a:extLst>
              </p:cNvPr>
              <p:cNvSpPr/>
              <p:nvPr/>
            </p:nvSpPr>
            <p:spPr>
              <a:xfrm>
                <a:off x="8863986" y="6016549"/>
                <a:ext cx="6527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3F4C55B-CA31-5848-83CC-584D0CF8B9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3986" y="6016549"/>
                <a:ext cx="652743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40F092F-C355-9F41-8E2B-2340AD2B4953}"/>
                  </a:ext>
                </a:extLst>
              </p:cNvPr>
              <p:cNvSpPr/>
              <p:nvPr/>
            </p:nvSpPr>
            <p:spPr>
              <a:xfrm>
                <a:off x="8057021" y="5659285"/>
                <a:ext cx="4235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40F092F-C355-9F41-8E2B-2340AD2B49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7021" y="5659285"/>
                <a:ext cx="423514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75C967F-73D3-A645-BC1F-5B02D0B6B5E6}"/>
                  </a:ext>
                </a:extLst>
              </p:cNvPr>
              <p:cNvSpPr/>
              <p:nvPr/>
            </p:nvSpPr>
            <p:spPr>
              <a:xfrm>
                <a:off x="9573525" y="5781705"/>
                <a:ext cx="4235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75C967F-73D3-A645-BC1F-5B02D0B6B5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3525" y="5781705"/>
                <a:ext cx="423514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906F22AB-013A-CE44-B70E-B83D2BD11090}"/>
                  </a:ext>
                </a:extLst>
              </p:cNvPr>
              <p:cNvSpPr/>
              <p:nvPr/>
            </p:nvSpPr>
            <p:spPr>
              <a:xfrm>
                <a:off x="10355509" y="6039035"/>
                <a:ext cx="6559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0.5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906F22AB-013A-CE44-B70E-B83D2BD110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5509" y="6039035"/>
                <a:ext cx="655949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5B4BF5FD-7726-3E4D-9683-3C18815E933F}"/>
                  </a:ext>
                </a:extLst>
              </p:cNvPr>
              <p:cNvSpPr/>
              <p:nvPr/>
            </p:nvSpPr>
            <p:spPr>
              <a:xfrm>
                <a:off x="10507909" y="5307016"/>
                <a:ext cx="88517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−1.5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5B4BF5FD-7726-3E4D-9683-3C18815E93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7909" y="5307016"/>
                <a:ext cx="885179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3451CE37-E7D6-854D-A379-437E63B37A4C}"/>
                  </a:ext>
                </a:extLst>
              </p:cNvPr>
              <p:cNvSpPr/>
              <p:nvPr/>
            </p:nvSpPr>
            <p:spPr>
              <a:xfrm>
                <a:off x="6950878" y="4597597"/>
                <a:ext cx="68595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3451CE37-E7D6-854D-A379-437E63B37A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0878" y="4597597"/>
                <a:ext cx="685957" cy="584775"/>
              </a:xfrm>
              <a:prstGeom prst="rect">
                <a:avLst/>
              </a:prstGeom>
              <a:blipFill>
                <a:blip r:embed="rId17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65618D4D-7506-FD41-A8C4-A8674A481337}"/>
                  </a:ext>
                </a:extLst>
              </p:cNvPr>
              <p:cNvSpPr/>
              <p:nvPr/>
            </p:nvSpPr>
            <p:spPr>
              <a:xfrm>
                <a:off x="8917088" y="4630077"/>
                <a:ext cx="69544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65618D4D-7506-FD41-A8C4-A8674A4813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7088" y="4630077"/>
                <a:ext cx="695447" cy="584775"/>
              </a:xfrm>
              <a:prstGeom prst="rect">
                <a:avLst/>
              </a:prstGeom>
              <a:blipFill>
                <a:blip r:embed="rId18"/>
                <a:stretch>
                  <a:fillRect l="-1818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6532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AB8BCEA-187D-8A42-AC24-E6C07D21581B}"/>
              </a:ext>
            </a:extLst>
          </p:cNvPr>
          <p:cNvSpPr/>
          <p:nvPr/>
        </p:nvSpPr>
        <p:spPr>
          <a:xfrm>
            <a:off x="7598979" y="1336195"/>
            <a:ext cx="1671145" cy="1576552"/>
          </a:xfrm>
          <a:custGeom>
            <a:avLst/>
            <a:gdLst>
              <a:gd name="connsiteX0" fmla="*/ 0 w 1671145"/>
              <a:gd name="connsiteY0" fmla="*/ 0 h 1576552"/>
              <a:gd name="connsiteX1" fmla="*/ 1671145 w 1671145"/>
              <a:gd name="connsiteY1" fmla="*/ 1576552 h 1576552"/>
              <a:gd name="connsiteX2" fmla="*/ 63062 w 1671145"/>
              <a:gd name="connsiteY2" fmla="*/ 1560787 h 1576552"/>
              <a:gd name="connsiteX3" fmla="*/ 0 w 1671145"/>
              <a:gd name="connsiteY3" fmla="*/ 0 h 157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1145" h="1576552">
                <a:moveTo>
                  <a:pt x="0" y="0"/>
                </a:moveTo>
                <a:lnTo>
                  <a:pt x="1671145" y="1576552"/>
                </a:lnTo>
                <a:lnTo>
                  <a:pt x="63062" y="1560787"/>
                </a:lnTo>
                <a:lnTo>
                  <a:pt x="0" y="0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4C91825-08FA-0E43-B67A-728E76BCDA5B}"/>
              </a:ext>
            </a:extLst>
          </p:cNvPr>
          <p:cNvSpPr/>
          <p:nvPr/>
        </p:nvSpPr>
        <p:spPr>
          <a:xfrm>
            <a:off x="8012430" y="132104"/>
            <a:ext cx="2651760" cy="2286000"/>
          </a:xfrm>
          <a:custGeom>
            <a:avLst/>
            <a:gdLst>
              <a:gd name="connsiteX0" fmla="*/ 194310 w 2651760"/>
              <a:gd name="connsiteY0" fmla="*/ 560070 h 2286000"/>
              <a:gd name="connsiteX1" fmla="*/ 1977390 w 2651760"/>
              <a:gd name="connsiteY1" fmla="*/ 2286000 h 2286000"/>
              <a:gd name="connsiteX2" fmla="*/ 2640330 w 2651760"/>
              <a:gd name="connsiteY2" fmla="*/ 2251710 h 2286000"/>
              <a:gd name="connsiteX3" fmla="*/ 2651760 w 2651760"/>
              <a:gd name="connsiteY3" fmla="*/ 0 h 2286000"/>
              <a:gd name="connsiteX4" fmla="*/ 0 w 2651760"/>
              <a:gd name="connsiteY4" fmla="*/ 0 h 2286000"/>
              <a:gd name="connsiteX5" fmla="*/ 22860 w 2651760"/>
              <a:gd name="connsiteY5" fmla="*/ 422910 h 2286000"/>
              <a:gd name="connsiteX6" fmla="*/ 194310 w 2651760"/>
              <a:gd name="connsiteY6" fmla="*/ 5600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51760" h="2286000">
                <a:moveTo>
                  <a:pt x="194310" y="560070"/>
                </a:moveTo>
                <a:lnTo>
                  <a:pt x="1977390" y="2286000"/>
                </a:lnTo>
                <a:lnTo>
                  <a:pt x="2640330" y="2251710"/>
                </a:lnTo>
                <a:lnTo>
                  <a:pt x="2651760" y="0"/>
                </a:lnTo>
                <a:lnTo>
                  <a:pt x="0" y="0"/>
                </a:lnTo>
                <a:lnTo>
                  <a:pt x="22860" y="422910"/>
                </a:lnTo>
                <a:lnTo>
                  <a:pt x="194310" y="56007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305" y="101886"/>
            <a:ext cx="10515600" cy="912058"/>
          </a:xfrm>
        </p:spPr>
        <p:txBody>
          <a:bodyPr>
            <a:normAutofit/>
          </a:bodyPr>
          <a:lstStyle/>
          <a:p>
            <a:r>
              <a:rPr lang="en-US" sz="4000" dirty="0"/>
              <a:t>Flow diagrams</a:t>
            </a:r>
            <a:endParaRPr lang="en-US" sz="4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4299" y="1100413"/>
                <a:ext cx="6262184" cy="5550769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dirty="0">
                    <a:cs typeface="Times New Roman"/>
                  </a:rPr>
                  <a:t>It’s often useful to distinguish two types of hidden variables at each neuron: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cs typeface="Times New Roman"/>
                  </a:rPr>
                  <a:t>The neural excitation,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, is the result of adding together all of the inputs to the neuron.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The neural activation,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, is the result of passing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through a scalar nonlinearity.</a:t>
                </a:r>
              </a:p>
              <a:p>
                <a:pPr>
                  <a:lnSpc>
                    <a:spcPct val="100000"/>
                  </a:lnSpc>
                </a:pPr>
                <a:endParaRPr lang="en-US" dirty="0">
                  <a:cs typeface="Times New Roman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4299" y="1100413"/>
                <a:ext cx="6262184" cy="5550769"/>
              </a:xfrm>
              <a:blipFill>
                <a:blip r:embed="rId2"/>
                <a:stretch>
                  <a:fillRect l="-2024" t="-1142" r="-1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/>
          <p:cNvCxnSpPr>
            <a:cxnSpLocks/>
          </p:cNvCxnSpPr>
          <p:nvPr/>
        </p:nvCxnSpPr>
        <p:spPr>
          <a:xfrm>
            <a:off x="7491245" y="2388210"/>
            <a:ext cx="29574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cxnSpLocks/>
          </p:cNvCxnSpPr>
          <p:nvPr/>
        </p:nvCxnSpPr>
        <p:spPr>
          <a:xfrm flipH="1" flipV="1">
            <a:off x="8068146" y="679910"/>
            <a:ext cx="37250" cy="21299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8265328" y="791420"/>
            <a:ext cx="1665028" cy="156802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7897877" y="2227357"/>
            <a:ext cx="350293" cy="350107"/>
          </a:xfrm>
          <a:prstGeom prst="ellipse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9194350" y="1142349"/>
            <a:ext cx="369876" cy="389931"/>
          </a:xfrm>
          <a:prstGeom prst="ellipse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10553476" y="2035553"/>
                <a:ext cx="46000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3476" y="2035553"/>
                <a:ext cx="460006" cy="584775"/>
              </a:xfrm>
              <a:prstGeom prst="rect">
                <a:avLst/>
              </a:prstGeom>
              <a:blipFill>
                <a:blip r:embed="rId3"/>
                <a:stretch>
                  <a:fillRect r="-21053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7540943" y="208786"/>
                <a:ext cx="46704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0943" y="208786"/>
                <a:ext cx="467045" cy="584775"/>
              </a:xfrm>
              <a:prstGeom prst="rect">
                <a:avLst/>
              </a:prstGeom>
              <a:blipFill>
                <a:blip r:embed="rId4"/>
                <a:stretch>
                  <a:fillRect r="-21053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ECDC11D-0569-C743-AEB3-19D182ECCED6}"/>
              </a:ext>
            </a:extLst>
          </p:cNvPr>
          <p:cNvCxnSpPr/>
          <p:nvPr/>
        </p:nvCxnSpPr>
        <p:spPr>
          <a:xfrm flipH="1" flipV="1">
            <a:off x="7589051" y="1343875"/>
            <a:ext cx="1665028" cy="156802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89750424-AEB5-8048-AA5A-E88625285F64}"/>
              </a:ext>
            </a:extLst>
          </p:cNvPr>
          <p:cNvSpPr/>
          <p:nvPr/>
        </p:nvSpPr>
        <p:spPr>
          <a:xfrm>
            <a:off x="7911906" y="1122885"/>
            <a:ext cx="369876" cy="389925"/>
          </a:xfrm>
          <a:prstGeom prst="ellipse">
            <a:avLst/>
          </a:prstGeom>
          <a:pattFill prst="ltVert">
            <a:fgClr>
              <a:srgbClr val="0432FF"/>
            </a:fgClr>
            <a:bgClr>
              <a:schemeClr val="bg1"/>
            </a:bgClr>
          </a:pattFill>
          <a:ln w="635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2F02664-EF25-9F48-BC2C-32855FF12997}"/>
              </a:ext>
            </a:extLst>
          </p:cNvPr>
          <p:cNvSpPr/>
          <p:nvPr/>
        </p:nvSpPr>
        <p:spPr>
          <a:xfrm>
            <a:off x="9221598" y="2203980"/>
            <a:ext cx="369876" cy="389925"/>
          </a:xfrm>
          <a:prstGeom prst="ellipse">
            <a:avLst/>
          </a:prstGeom>
          <a:pattFill prst="ltHorz">
            <a:fgClr>
              <a:srgbClr val="0432FF"/>
            </a:fgClr>
            <a:bgClr>
              <a:schemeClr val="bg1"/>
            </a:bgClr>
          </a:pattFill>
          <a:ln w="635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AE842F5-2EED-6B41-A577-680AAF5A0C5E}"/>
                  </a:ext>
                </a:extLst>
              </p:cNvPr>
              <p:cNvSpPr/>
              <p:nvPr/>
            </p:nvSpPr>
            <p:spPr>
              <a:xfrm>
                <a:off x="8720762" y="342129"/>
                <a:ext cx="1627914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AE842F5-2EED-6B41-A577-680AAF5A0C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0762" y="342129"/>
                <a:ext cx="1627914" cy="523220"/>
              </a:xfrm>
              <a:prstGeom prst="rect">
                <a:avLst/>
              </a:prstGeom>
              <a:blipFill>
                <a:blip r:embed="rId5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B723E21-3747-1A49-ABB8-6A93794862A3}"/>
                  </a:ext>
                </a:extLst>
              </p:cNvPr>
              <p:cNvSpPr/>
              <p:nvPr/>
            </p:nvSpPr>
            <p:spPr>
              <a:xfrm>
                <a:off x="7524115" y="2158677"/>
                <a:ext cx="1312573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B723E21-3747-1A49-ABB8-6A93794862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115" y="2158677"/>
                <a:ext cx="1312573" cy="523220"/>
              </a:xfrm>
              <a:prstGeom prst="rect">
                <a:avLst/>
              </a:prstGeom>
              <a:blipFill>
                <a:blip r:embed="rId6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79D9121-203C-0B4F-B3BA-C73134EBFDEE}"/>
                  </a:ext>
                </a:extLst>
              </p:cNvPr>
              <p:cNvSpPr/>
              <p:nvPr/>
            </p:nvSpPr>
            <p:spPr>
              <a:xfrm>
                <a:off x="9471017" y="2549985"/>
                <a:ext cx="2371897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0" dirty="0"/>
                  <a:t>Here in the middle,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0" dirty="0"/>
                  <a:t>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/>
                  <a:t> are zero.</a:t>
                </a: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79D9121-203C-0B4F-B3BA-C73134EBFD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1017" y="2549985"/>
                <a:ext cx="2371897" cy="923330"/>
              </a:xfrm>
              <a:prstGeom prst="rect">
                <a:avLst/>
              </a:prstGeom>
              <a:blipFill>
                <a:blip r:embed="rId7"/>
                <a:stretch>
                  <a:fillRect l="-2128"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041779D-3F08-2744-9A90-291E6622E4AF}"/>
                  </a:ext>
                </a:extLst>
              </p:cNvPr>
              <p:cNvSpPr/>
              <p:nvPr/>
            </p:nvSpPr>
            <p:spPr>
              <a:xfrm>
                <a:off x="7607941" y="6303973"/>
                <a:ext cx="6818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041779D-3F08-2744-9A90-291E6622E4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7941" y="6303973"/>
                <a:ext cx="681853" cy="584775"/>
              </a:xfrm>
              <a:prstGeom prst="rect">
                <a:avLst/>
              </a:prstGeom>
              <a:blipFill>
                <a:blip r:embed="rId8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B9E7DA6-1344-C24E-BCE8-76A34BE2F2E4}"/>
                  </a:ext>
                </a:extLst>
              </p:cNvPr>
              <p:cNvSpPr/>
              <p:nvPr/>
            </p:nvSpPr>
            <p:spPr>
              <a:xfrm>
                <a:off x="9581629" y="6299207"/>
                <a:ext cx="6818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B9E7DA6-1344-C24E-BCE8-76A34BE2F2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1629" y="6299207"/>
                <a:ext cx="681853" cy="584775"/>
              </a:xfrm>
              <a:prstGeom prst="rect">
                <a:avLst/>
              </a:prstGeom>
              <a:blipFill>
                <a:blip r:embed="rId9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D657FA2D-F9D4-2243-9D2B-DEA5A45514F5}"/>
                  </a:ext>
                </a:extLst>
              </p:cNvPr>
              <p:cNvSpPr/>
              <p:nvPr/>
            </p:nvSpPr>
            <p:spPr>
              <a:xfrm>
                <a:off x="11625261" y="6337306"/>
                <a:ext cx="50526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D657FA2D-F9D4-2243-9D2B-DEA5A45514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5261" y="6337306"/>
                <a:ext cx="505267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5A7F89D6-3988-6941-A739-4857DA3EDF9C}"/>
              </a:ext>
            </a:extLst>
          </p:cNvPr>
          <p:cNvSpPr/>
          <p:nvPr/>
        </p:nvSpPr>
        <p:spPr>
          <a:xfrm>
            <a:off x="7512450" y="4581870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679950C-7188-5D42-908E-4BC0907E3913}"/>
              </a:ext>
            </a:extLst>
          </p:cNvPr>
          <p:cNvSpPr/>
          <p:nvPr/>
        </p:nvSpPr>
        <p:spPr>
          <a:xfrm>
            <a:off x="9477649" y="4591394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66EA503-A054-7246-A93C-7818733B46E9}"/>
              </a:ext>
            </a:extLst>
          </p:cNvPr>
          <p:cNvSpPr/>
          <p:nvPr/>
        </p:nvSpPr>
        <p:spPr>
          <a:xfrm>
            <a:off x="7823850" y="6290076"/>
            <a:ext cx="136272" cy="147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26C1199-85F2-C548-96DD-DC080DE2E4DA}"/>
              </a:ext>
            </a:extLst>
          </p:cNvPr>
          <p:cNvSpPr/>
          <p:nvPr/>
        </p:nvSpPr>
        <p:spPr>
          <a:xfrm>
            <a:off x="9789045" y="6299600"/>
            <a:ext cx="136272" cy="147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7CE02A4-8CF2-A746-B30B-722ACE3CE79A}"/>
              </a:ext>
            </a:extLst>
          </p:cNvPr>
          <p:cNvSpPr/>
          <p:nvPr/>
        </p:nvSpPr>
        <p:spPr>
          <a:xfrm>
            <a:off x="11751093" y="6280549"/>
            <a:ext cx="136272" cy="147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58559358-241E-664F-BCBA-318635B7E718}"/>
              </a:ext>
            </a:extLst>
          </p:cNvPr>
          <p:cNvCxnSpPr>
            <a:cxnSpLocks/>
            <a:stCxn id="63" idx="0"/>
            <a:endCxn id="57" idx="4"/>
          </p:cNvCxnSpPr>
          <p:nvPr/>
        </p:nvCxnSpPr>
        <p:spPr>
          <a:xfrm flipH="1" flipV="1">
            <a:off x="7891592" y="5284397"/>
            <a:ext cx="394" cy="100567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C14E3F2-2398-1F43-BEBA-145C68F62E16}"/>
              </a:ext>
            </a:extLst>
          </p:cNvPr>
          <p:cNvCxnSpPr>
            <a:cxnSpLocks/>
            <a:stCxn id="64" idx="0"/>
            <a:endCxn id="58" idx="4"/>
          </p:cNvCxnSpPr>
          <p:nvPr/>
        </p:nvCxnSpPr>
        <p:spPr>
          <a:xfrm flipH="1" flipV="1">
            <a:off x="9856791" y="5293921"/>
            <a:ext cx="390" cy="100567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864FBF1D-813D-7440-B932-4632005F7818}"/>
              </a:ext>
            </a:extLst>
          </p:cNvPr>
          <p:cNvCxnSpPr>
            <a:cxnSpLocks/>
            <a:stCxn id="65" idx="7"/>
            <a:endCxn id="58" idx="4"/>
          </p:cNvCxnSpPr>
          <p:nvPr/>
        </p:nvCxnSpPr>
        <p:spPr>
          <a:xfrm flipH="1" flipV="1">
            <a:off x="9856791" y="5293921"/>
            <a:ext cx="2010617" cy="100824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AE4FC7D0-6D62-6C46-ACE9-8CE669BE6127}"/>
              </a:ext>
            </a:extLst>
          </p:cNvPr>
          <p:cNvCxnSpPr>
            <a:cxnSpLocks/>
            <a:stCxn id="65" idx="0"/>
            <a:endCxn id="57" idx="4"/>
          </p:cNvCxnSpPr>
          <p:nvPr/>
        </p:nvCxnSpPr>
        <p:spPr>
          <a:xfrm flipH="1" flipV="1">
            <a:off x="7891592" y="5284397"/>
            <a:ext cx="3927637" cy="99615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6B2441EB-D773-5544-BC42-F16CE2367753}"/>
              </a:ext>
            </a:extLst>
          </p:cNvPr>
          <p:cNvCxnSpPr>
            <a:cxnSpLocks/>
            <a:stCxn id="63" idx="0"/>
            <a:endCxn id="58" idx="4"/>
          </p:cNvCxnSpPr>
          <p:nvPr/>
        </p:nvCxnSpPr>
        <p:spPr>
          <a:xfrm flipV="1">
            <a:off x="7891986" y="5293921"/>
            <a:ext cx="1964805" cy="99615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15E34190-FAA8-C645-8D45-DFE25A02C98D}"/>
              </a:ext>
            </a:extLst>
          </p:cNvPr>
          <p:cNvCxnSpPr>
            <a:cxnSpLocks/>
            <a:stCxn id="64" idx="0"/>
            <a:endCxn id="57" idx="4"/>
          </p:cNvCxnSpPr>
          <p:nvPr/>
        </p:nvCxnSpPr>
        <p:spPr>
          <a:xfrm flipH="1" flipV="1">
            <a:off x="7891592" y="5284397"/>
            <a:ext cx="1965589" cy="101520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3DCD05C6-64C4-3B46-8B26-7F395E7984D1}"/>
              </a:ext>
            </a:extLst>
          </p:cNvPr>
          <p:cNvCxnSpPr>
            <a:stCxn id="57" idx="3"/>
            <a:endCxn id="57" idx="7"/>
          </p:cNvCxnSpPr>
          <p:nvPr/>
        </p:nvCxnSpPr>
        <p:spPr>
          <a:xfrm rot="5400000" flipH="1" flipV="1">
            <a:off x="7643210" y="4665040"/>
            <a:ext cx="496761" cy="536187"/>
          </a:xfrm>
          <a:prstGeom prst="bentConnector5">
            <a:avLst>
              <a:gd name="adj1" fmla="val 1244"/>
              <a:gd name="adj2" fmla="val 50422"/>
              <a:gd name="adj3" fmla="val 98757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Elbow Connector 80">
            <a:extLst>
              <a:ext uri="{FF2B5EF4-FFF2-40B4-BE49-F238E27FC236}">
                <a16:creationId xmlns:a16="http://schemas.microsoft.com/office/drawing/2014/main" id="{F4F06C4B-04C1-EB4D-B459-FDD135A78FDF}"/>
              </a:ext>
            </a:extLst>
          </p:cNvPr>
          <p:cNvCxnSpPr/>
          <p:nvPr/>
        </p:nvCxnSpPr>
        <p:spPr>
          <a:xfrm rot="5400000" flipH="1" flipV="1">
            <a:off x="9624412" y="4694347"/>
            <a:ext cx="496761" cy="536187"/>
          </a:xfrm>
          <a:prstGeom prst="bentConnector5">
            <a:avLst>
              <a:gd name="adj1" fmla="val 1244"/>
              <a:gd name="adj2" fmla="val 50422"/>
              <a:gd name="adj3" fmla="val 98757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71598E1-EF32-E84C-814B-A80E33A67162}"/>
                  </a:ext>
                </a:extLst>
              </p:cNvPr>
              <p:cNvSpPr/>
              <p:nvPr/>
            </p:nvSpPr>
            <p:spPr>
              <a:xfrm>
                <a:off x="7352962" y="5695225"/>
                <a:ext cx="6527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71598E1-EF32-E84C-814B-A80E33A671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2962" y="5695225"/>
                <a:ext cx="652743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3F4C55B-CA31-5848-83CC-584D0CF8B965}"/>
                  </a:ext>
                </a:extLst>
              </p:cNvPr>
              <p:cNvSpPr/>
              <p:nvPr/>
            </p:nvSpPr>
            <p:spPr>
              <a:xfrm>
                <a:off x="8863986" y="6016549"/>
                <a:ext cx="6527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3F4C55B-CA31-5848-83CC-584D0CF8B9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3986" y="6016549"/>
                <a:ext cx="652743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40F092F-C355-9F41-8E2B-2340AD2B4953}"/>
                  </a:ext>
                </a:extLst>
              </p:cNvPr>
              <p:cNvSpPr/>
              <p:nvPr/>
            </p:nvSpPr>
            <p:spPr>
              <a:xfrm>
                <a:off x="8057021" y="5659285"/>
                <a:ext cx="4235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40F092F-C355-9F41-8E2B-2340AD2B49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7021" y="5659285"/>
                <a:ext cx="423514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75C967F-73D3-A645-BC1F-5B02D0B6B5E6}"/>
                  </a:ext>
                </a:extLst>
              </p:cNvPr>
              <p:cNvSpPr/>
              <p:nvPr/>
            </p:nvSpPr>
            <p:spPr>
              <a:xfrm>
                <a:off x="9573525" y="5781705"/>
                <a:ext cx="4235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75C967F-73D3-A645-BC1F-5B02D0B6B5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3525" y="5781705"/>
                <a:ext cx="423514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906F22AB-013A-CE44-B70E-B83D2BD11090}"/>
                  </a:ext>
                </a:extLst>
              </p:cNvPr>
              <p:cNvSpPr/>
              <p:nvPr/>
            </p:nvSpPr>
            <p:spPr>
              <a:xfrm>
                <a:off x="10355509" y="6039035"/>
                <a:ext cx="6559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0.5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906F22AB-013A-CE44-B70E-B83D2BD110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5509" y="6039035"/>
                <a:ext cx="655949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5B4BF5FD-7726-3E4D-9683-3C18815E933F}"/>
                  </a:ext>
                </a:extLst>
              </p:cNvPr>
              <p:cNvSpPr/>
              <p:nvPr/>
            </p:nvSpPr>
            <p:spPr>
              <a:xfrm>
                <a:off x="10507909" y="5307016"/>
                <a:ext cx="88517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−1.5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5B4BF5FD-7726-3E4D-9683-3C18815E93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7909" y="5307016"/>
                <a:ext cx="885179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3451CE37-E7D6-854D-A379-437E63B37A4C}"/>
                  </a:ext>
                </a:extLst>
              </p:cNvPr>
              <p:cNvSpPr/>
              <p:nvPr/>
            </p:nvSpPr>
            <p:spPr>
              <a:xfrm>
                <a:off x="6950878" y="4597597"/>
                <a:ext cx="68595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3451CE37-E7D6-854D-A379-437E63B37A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0878" y="4597597"/>
                <a:ext cx="685957" cy="584775"/>
              </a:xfrm>
              <a:prstGeom prst="rect">
                <a:avLst/>
              </a:prstGeom>
              <a:blipFill>
                <a:blip r:embed="rId17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65618D4D-7506-FD41-A8C4-A8674A481337}"/>
                  </a:ext>
                </a:extLst>
              </p:cNvPr>
              <p:cNvSpPr/>
              <p:nvPr/>
            </p:nvSpPr>
            <p:spPr>
              <a:xfrm>
                <a:off x="8917088" y="4630077"/>
                <a:ext cx="69544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65618D4D-7506-FD41-A8C4-A8674A4813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7088" y="4630077"/>
                <a:ext cx="695447" cy="584775"/>
              </a:xfrm>
              <a:prstGeom prst="rect">
                <a:avLst/>
              </a:prstGeom>
              <a:blipFill>
                <a:blip r:embed="rId18"/>
                <a:stretch>
                  <a:fillRect l="-1818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2329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AB8BCEA-187D-8A42-AC24-E6C07D21581B}"/>
              </a:ext>
            </a:extLst>
          </p:cNvPr>
          <p:cNvSpPr/>
          <p:nvPr/>
        </p:nvSpPr>
        <p:spPr>
          <a:xfrm>
            <a:off x="7598979" y="1336195"/>
            <a:ext cx="1671145" cy="1576552"/>
          </a:xfrm>
          <a:custGeom>
            <a:avLst/>
            <a:gdLst>
              <a:gd name="connsiteX0" fmla="*/ 0 w 1671145"/>
              <a:gd name="connsiteY0" fmla="*/ 0 h 1576552"/>
              <a:gd name="connsiteX1" fmla="*/ 1671145 w 1671145"/>
              <a:gd name="connsiteY1" fmla="*/ 1576552 h 1576552"/>
              <a:gd name="connsiteX2" fmla="*/ 63062 w 1671145"/>
              <a:gd name="connsiteY2" fmla="*/ 1560787 h 1576552"/>
              <a:gd name="connsiteX3" fmla="*/ 0 w 1671145"/>
              <a:gd name="connsiteY3" fmla="*/ 0 h 157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1145" h="1576552">
                <a:moveTo>
                  <a:pt x="0" y="0"/>
                </a:moveTo>
                <a:lnTo>
                  <a:pt x="1671145" y="1576552"/>
                </a:lnTo>
                <a:lnTo>
                  <a:pt x="63062" y="1560787"/>
                </a:lnTo>
                <a:lnTo>
                  <a:pt x="0" y="0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4C91825-08FA-0E43-B67A-728E76BCDA5B}"/>
              </a:ext>
            </a:extLst>
          </p:cNvPr>
          <p:cNvSpPr/>
          <p:nvPr/>
        </p:nvSpPr>
        <p:spPr>
          <a:xfrm>
            <a:off x="8012430" y="132104"/>
            <a:ext cx="2651760" cy="2286000"/>
          </a:xfrm>
          <a:custGeom>
            <a:avLst/>
            <a:gdLst>
              <a:gd name="connsiteX0" fmla="*/ 194310 w 2651760"/>
              <a:gd name="connsiteY0" fmla="*/ 560070 h 2286000"/>
              <a:gd name="connsiteX1" fmla="*/ 1977390 w 2651760"/>
              <a:gd name="connsiteY1" fmla="*/ 2286000 h 2286000"/>
              <a:gd name="connsiteX2" fmla="*/ 2640330 w 2651760"/>
              <a:gd name="connsiteY2" fmla="*/ 2251710 h 2286000"/>
              <a:gd name="connsiteX3" fmla="*/ 2651760 w 2651760"/>
              <a:gd name="connsiteY3" fmla="*/ 0 h 2286000"/>
              <a:gd name="connsiteX4" fmla="*/ 0 w 2651760"/>
              <a:gd name="connsiteY4" fmla="*/ 0 h 2286000"/>
              <a:gd name="connsiteX5" fmla="*/ 22860 w 2651760"/>
              <a:gd name="connsiteY5" fmla="*/ 422910 h 2286000"/>
              <a:gd name="connsiteX6" fmla="*/ 194310 w 2651760"/>
              <a:gd name="connsiteY6" fmla="*/ 5600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51760" h="2286000">
                <a:moveTo>
                  <a:pt x="194310" y="560070"/>
                </a:moveTo>
                <a:lnTo>
                  <a:pt x="1977390" y="2286000"/>
                </a:lnTo>
                <a:lnTo>
                  <a:pt x="2640330" y="2251710"/>
                </a:lnTo>
                <a:lnTo>
                  <a:pt x="2651760" y="0"/>
                </a:lnTo>
                <a:lnTo>
                  <a:pt x="0" y="0"/>
                </a:lnTo>
                <a:lnTo>
                  <a:pt x="22860" y="422910"/>
                </a:lnTo>
                <a:lnTo>
                  <a:pt x="194310" y="56007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305" y="101886"/>
            <a:ext cx="10515600" cy="912058"/>
          </a:xfrm>
        </p:spPr>
        <p:txBody>
          <a:bodyPr>
            <a:normAutofit/>
          </a:bodyPr>
          <a:lstStyle/>
          <a:p>
            <a:r>
              <a:rPr lang="en-US" sz="4000" dirty="0"/>
              <a:t>Flow diagrams</a:t>
            </a:r>
            <a:endParaRPr lang="en-US" sz="4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4299" y="1100413"/>
                <a:ext cx="6262184" cy="5550769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dirty="0">
                    <a:cs typeface="Times New Roman"/>
                  </a:rPr>
                  <a:t>So in this flow diagram, for example, we can see that: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=0.5−1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−1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−1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.5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cs typeface="Times New Roman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dirty="0">
                  <a:cs typeface="Times New Roman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dirty="0">
                    <a:cs typeface="Times New Roman"/>
                  </a:rPr>
                  <a:t>… and then …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cs typeface="Times New Roman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dirty="0">
                  <a:cs typeface="Times New Roman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dirty="0">
                    <a:cs typeface="Times New Roman"/>
                  </a:rPr>
                  <a:t>… where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</m:oMath>
                </a14:m>
                <a:r>
                  <a:rPr lang="en-US" dirty="0">
                    <a:cs typeface="Times New Roman"/>
                  </a:rPr>
                  <a:t> is the unit step function.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dirty="0">
                  <a:cs typeface="Times New Roman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4299" y="1100413"/>
                <a:ext cx="6262184" cy="5550769"/>
              </a:xfrm>
              <a:blipFill>
                <a:blip r:embed="rId2"/>
                <a:stretch>
                  <a:fillRect l="-2024" t="-11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/>
          <p:cNvCxnSpPr>
            <a:cxnSpLocks/>
          </p:cNvCxnSpPr>
          <p:nvPr/>
        </p:nvCxnSpPr>
        <p:spPr>
          <a:xfrm>
            <a:off x="7491245" y="2388210"/>
            <a:ext cx="29574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cxnSpLocks/>
          </p:cNvCxnSpPr>
          <p:nvPr/>
        </p:nvCxnSpPr>
        <p:spPr>
          <a:xfrm flipH="1" flipV="1">
            <a:off x="8068146" y="679910"/>
            <a:ext cx="37250" cy="21299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8265328" y="791420"/>
            <a:ext cx="1665028" cy="156802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7897877" y="2227357"/>
            <a:ext cx="350293" cy="350107"/>
          </a:xfrm>
          <a:prstGeom prst="ellipse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9194350" y="1142349"/>
            <a:ext cx="369876" cy="389931"/>
          </a:xfrm>
          <a:prstGeom prst="ellipse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10553476" y="2035553"/>
                <a:ext cx="46000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3476" y="2035553"/>
                <a:ext cx="460006" cy="584775"/>
              </a:xfrm>
              <a:prstGeom prst="rect">
                <a:avLst/>
              </a:prstGeom>
              <a:blipFill>
                <a:blip r:embed="rId3"/>
                <a:stretch>
                  <a:fillRect r="-21053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7540943" y="208786"/>
                <a:ext cx="46704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0943" y="208786"/>
                <a:ext cx="467045" cy="584775"/>
              </a:xfrm>
              <a:prstGeom prst="rect">
                <a:avLst/>
              </a:prstGeom>
              <a:blipFill>
                <a:blip r:embed="rId4"/>
                <a:stretch>
                  <a:fillRect r="-21053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ECDC11D-0569-C743-AEB3-19D182ECCED6}"/>
              </a:ext>
            </a:extLst>
          </p:cNvPr>
          <p:cNvCxnSpPr/>
          <p:nvPr/>
        </p:nvCxnSpPr>
        <p:spPr>
          <a:xfrm flipH="1" flipV="1">
            <a:off x="7589051" y="1343875"/>
            <a:ext cx="1665028" cy="156802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89750424-AEB5-8048-AA5A-E88625285F64}"/>
              </a:ext>
            </a:extLst>
          </p:cNvPr>
          <p:cNvSpPr/>
          <p:nvPr/>
        </p:nvSpPr>
        <p:spPr>
          <a:xfrm>
            <a:off x="7911906" y="1122885"/>
            <a:ext cx="369876" cy="389925"/>
          </a:xfrm>
          <a:prstGeom prst="ellipse">
            <a:avLst/>
          </a:prstGeom>
          <a:pattFill prst="ltVert">
            <a:fgClr>
              <a:srgbClr val="0432FF"/>
            </a:fgClr>
            <a:bgClr>
              <a:schemeClr val="bg1"/>
            </a:bgClr>
          </a:pattFill>
          <a:ln w="635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2F02664-EF25-9F48-BC2C-32855FF12997}"/>
              </a:ext>
            </a:extLst>
          </p:cNvPr>
          <p:cNvSpPr/>
          <p:nvPr/>
        </p:nvSpPr>
        <p:spPr>
          <a:xfrm>
            <a:off x="9221598" y="2203980"/>
            <a:ext cx="369876" cy="389925"/>
          </a:xfrm>
          <a:prstGeom prst="ellipse">
            <a:avLst/>
          </a:prstGeom>
          <a:pattFill prst="ltHorz">
            <a:fgClr>
              <a:srgbClr val="0432FF"/>
            </a:fgClr>
            <a:bgClr>
              <a:schemeClr val="bg1"/>
            </a:bgClr>
          </a:pattFill>
          <a:ln w="635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AE842F5-2EED-6B41-A577-680AAF5A0C5E}"/>
                  </a:ext>
                </a:extLst>
              </p:cNvPr>
              <p:cNvSpPr/>
              <p:nvPr/>
            </p:nvSpPr>
            <p:spPr>
              <a:xfrm>
                <a:off x="8720762" y="342129"/>
                <a:ext cx="1627914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AE842F5-2EED-6B41-A577-680AAF5A0C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0762" y="342129"/>
                <a:ext cx="1627914" cy="523220"/>
              </a:xfrm>
              <a:prstGeom prst="rect">
                <a:avLst/>
              </a:prstGeom>
              <a:blipFill>
                <a:blip r:embed="rId5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B723E21-3747-1A49-ABB8-6A93794862A3}"/>
                  </a:ext>
                </a:extLst>
              </p:cNvPr>
              <p:cNvSpPr/>
              <p:nvPr/>
            </p:nvSpPr>
            <p:spPr>
              <a:xfrm>
                <a:off x="7524115" y="2158677"/>
                <a:ext cx="1312573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B723E21-3747-1A49-ABB8-6A93794862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115" y="2158677"/>
                <a:ext cx="1312573" cy="523220"/>
              </a:xfrm>
              <a:prstGeom prst="rect">
                <a:avLst/>
              </a:prstGeom>
              <a:blipFill>
                <a:blip r:embed="rId6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79D9121-203C-0B4F-B3BA-C73134EBFDEE}"/>
                  </a:ext>
                </a:extLst>
              </p:cNvPr>
              <p:cNvSpPr/>
              <p:nvPr/>
            </p:nvSpPr>
            <p:spPr>
              <a:xfrm>
                <a:off x="9471017" y="2549985"/>
                <a:ext cx="2371897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0" dirty="0"/>
                  <a:t>Here in the middle,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0" dirty="0"/>
                  <a:t>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/>
                  <a:t> are zero.</a:t>
                </a: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79D9121-203C-0B4F-B3BA-C73134EBFD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1017" y="2549985"/>
                <a:ext cx="2371897" cy="923330"/>
              </a:xfrm>
              <a:prstGeom prst="rect">
                <a:avLst/>
              </a:prstGeom>
              <a:blipFill>
                <a:blip r:embed="rId7"/>
                <a:stretch>
                  <a:fillRect l="-2128"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041779D-3F08-2744-9A90-291E6622E4AF}"/>
                  </a:ext>
                </a:extLst>
              </p:cNvPr>
              <p:cNvSpPr/>
              <p:nvPr/>
            </p:nvSpPr>
            <p:spPr>
              <a:xfrm>
                <a:off x="7607941" y="6303973"/>
                <a:ext cx="6818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041779D-3F08-2744-9A90-291E6622E4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7941" y="6303973"/>
                <a:ext cx="681853" cy="584775"/>
              </a:xfrm>
              <a:prstGeom prst="rect">
                <a:avLst/>
              </a:prstGeom>
              <a:blipFill>
                <a:blip r:embed="rId8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B9E7DA6-1344-C24E-BCE8-76A34BE2F2E4}"/>
                  </a:ext>
                </a:extLst>
              </p:cNvPr>
              <p:cNvSpPr/>
              <p:nvPr/>
            </p:nvSpPr>
            <p:spPr>
              <a:xfrm>
                <a:off x="9581629" y="6299207"/>
                <a:ext cx="6818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B9E7DA6-1344-C24E-BCE8-76A34BE2F2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1629" y="6299207"/>
                <a:ext cx="681853" cy="584775"/>
              </a:xfrm>
              <a:prstGeom prst="rect">
                <a:avLst/>
              </a:prstGeom>
              <a:blipFill>
                <a:blip r:embed="rId9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D657FA2D-F9D4-2243-9D2B-DEA5A45514F5}"/>
                  </a:ext>
                </a:extLst>
              </p:cNvPr>
              <p:cNvSpPr/>
              <p:nvPr/>
            </p:nvSpPr>
            <p:spPr>
              <a:xfrm>
                <a:off x="11625261" y="6337306"/>
                <a:ext cx="50526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D657FA2D-F9D4-2243-9D2B-DEA5A45514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5261" y="6337306"/>
                <a:ext cx="505267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5A7F89D6-3988-6941-A739-4857DA3EDF9C}"/>
              </a:ext>
            </a:extLst>
          </p:cNvPr>
          <p:cNvSpPr/>
          <p:nvPr/>
        </p:nvSpPr>
        <p:spPr>
          <a:xfrm>
            <a:off x="7512450" y="4581870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679950C-7188-5D42-908E-4BC0907E3913}"/>
              </a:ext>
            </a:extLst>
          </p:cNvPr>
          <p:cNvSpPr/>
          <p:nvPr/>
        </p:nvSpPr>
        <p:spPr>
          <a:xfrm>
            <a:off x="9477649" y="4591394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66EA503-A054-7246-A93C-7818733B46E9}"/>
              </a:ext>
            </a:extLst>
          </p:cNvPr>
          <p:cNvSpPr/>
          <p:nvPr/>
        </p:nvSpPr>
        <p:spPr>
          <a:xfrm>
            <a:off x="7823850" y="6290076"/>
            <a:ext cx="136272" cy="147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26C1199-85F2-C548-96DD-DC080DE2E4DA}"/>
              </a:ext>
            </a:extLst>
          </p:cNvPr>
          <p:cNvSpPr/>
          <p:nvPr/>
        </p:nvSpPr>
        <p:spPr>
          <a:xfrm>
            <a:off x="9789045" y="6299600"/>
            <a:ext cx="136272" cy="147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7CE02A4-8CF2-A746-B30B-722ACE3CE79A}"/>
              </a:ext>
            </a:extLst>
          </p:cNvPr>
          <p:cNvSpPr/>
          <p:nvPr/>
        </p:nvSpPr>
        <p:spPr>
          <a:xfrm>
            <a:off x="11751093" y="6280549"/>
            <a:ext cx="136272" cy="147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58559358-241E-664F-BCBA-318635B7E718}"/>
              </a:ext>
            </a:extLst>
          </p:cNvPr>
          <p:cNvCxnSpPr>
            <a:cxnSpLocks/>
            <a:stCxn id="63" idx="0"/>
            <a:endCxn id="57" idx="4"/>
          </p:cNvCxnSpPr>
          <p:nvPr/>
        </p:nvCxnSpPr>
        <p:spPr>
          <a:xfrm flipH="1" flipV="1">
            <a:off x="7891592" y="5284397"/>
            <a:ext cx="394" cy="100567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C14E3F2-2398-1F43-BEBA-145C68F62E16}"/>
              </a:ext>
            </a:extLst>
          </p:cNvPr>
          <p:cNvCxnSpPr>
            <a:cxnSpLocks/>
            <a:stCxn id="64" idx="0"/>
            <a:endCxn id="58" idx="4"/>
          </p:cNvCxnSpPr>
          <p:nvPr/>
        </p:nvCxnSpPr>
        <p:spPr>
          <a:xfrm flipH="1" flipV="1">
            <a:off x="9856791" y="5293921"/>
            <a:ext cx="390" cy="100567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864FBF1D-813D-7440-B932-4632005F7818}"/>
              </a:ext>
            </a:extLst>
          </p:cNvPr>
          <p:cNvCxnSpPr>
            <a:cxnSpLocks/>
            <a:stCxn id="65" idx="7"/>
            <a:endCxn id="58" idx="4"/>
          </p:cNvCxnSpPr>
          <p:nvPr/>
        </p:nvCxnSpPr>
        <p:spPr>
          <a:xfrm flipH="1" flipV="1">
            <a:off x="9856791" y="5293921"/>
            <a:ext cx="2010617" cy="100824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AE4FC7D0-6D62-6C46-ACE9-8CE669BE6127}"/>
              </a:ext>
            </a:extLst>
          </p:cNvPr>
          <p:cNvCxnSpPr>
            <a:cxnSpLocks/>
            <a:stCxn id="65" idx="0"/>
            <a:endCxn id="57" idx="4"/>
          </p:cNvCxnSpPr>
          <p:nvPr/>
        </p:nvCxnSpPr>
        <p:spPr>
          <a:xfrm flipH="1" flipV="1">
            <a:off x="7891592" y="5284397"/>
            <a:ext cx="3927637" cy="99615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6B2441EB-D773-5544-BC42-F16CE2367753}"/>
              </a:ext>
            </a:extLst>
          </p:cNvPr>
          <p:cNvCxnSpPr>
            <a:cxnSpLocks/>
            <a:stCxn id="63" idx="0"/>
            <a:endCxn id="58" idx="4"/>
          </p:cNvCxnSpPr>
          <p:nvPr/>
        </p:nvCxnSpPr>
        <p:spPr>
          <a:xfrm flipV="1">
            <a:off x="7891986" y="5293921"/>
            <a:ext cx="1964805" cy="99615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15E34190-FAA8-C645-8D45-DFE25A02C98D}"/>
              </a:ext>
            </a:extLst>
          </p:cNvPr>
          <p:cNvCxnSpPr>
            <a:cxnSpLocks/>
            <a:stCxn id="64" idx="0"/>
            <a:endCxn id="57" idx="4"/>
          </p:cNvCxnSpPr>
          <p:nvPr/>
        </p:nvCxnSpPr>
        <p:spPr>
          <a:xfrm flipH="1" flipV="1">
            <a:off x="7891592" y="5284397"/>
            <a:ext cx="1965589" cy="101520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3DCD05C6-64C4-3B46-8B26-7F395E7984D1}"/>
              </a:ext>
            </a:extLst>
          </p:cNvPr>
          <p:cNvCxnSpPr>
            <a:stCxn id="57" idx="3"/>
            <a:endCxn id="57" idx="7"/>
          </p:cNvCxnSpPr>
          <p:nvPr/>
        </p:nvCxnSpPr>
        <p:spPr>
          <a:xfrm rot="5400000" flipH="1" flipV="1">
            <a:off x="7643210" y="4665040"/>
            <a:ext cx="496761" cy="536187"/>
          </a:xfrm>
          <a:prstGeom prst="bentConnector5">
            <a:avLst>
              <a:gd name="adj1" fmla="val 1244"/>
              <a:gd name="adj2" fmla="val 50422"/>
              <a:gd name="adj3" fmla="val 98757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Elbow Connector 80">
            <a:extLst>
              <a:ext uri="{FF2B5EF4-FFF2-40B4-BE49-F238E27FC236}">
                <a16:creationId xmlns:a16="http://schemas.microsoft.com/office/drawing/2014/main" id="{F4F06C4B-04C1-EB4D-B459-FDD135A78FDF}"/>
              </a:ext>
            </a:extLst>
          </p:cNvPr>
          <p:cNvCxnSpPr/>
          <p:nvPr/>
        </p:nvCxnSpPr>
        <p:spPr>
          <a:xfrm rot="5400000" flipH="1" flipV="1">
            <a:off x="9624412" y="4694347"/>
            <a:ext cx="496761" cy="536187"/>
          </a:xfrm>
          <a:prstGeom prst="bentConnector5">
            <a:avLst>
              <a:gd name="adj1" fmla="val 1244"/>
              <a:gd name="adj2" fmla="val 50422"/>
              <a:gd name="adj3" fmla="val 98757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71598E1-EF32-E84C-814B-A80E33A67162}"/>
                  </a:ext>
                </a:extLst>
              </p:cNvPr>
              <p:cNvSpPr/>
              <p:nvPr/>
            </p:nvSpPr>
            <p:spPr>
              <a:xfrm>
                <a:off x="7352962" y="5695225"/>
                <a:ext cx="6527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71598E1-EF32-E84C-814B-A80E33A671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2962" y="5695225"/>
                <a:ext cx="652743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3F4C55B-CA31-5848-83CC-584D0CF8B965}"/>
                  </a:ext>
                </a:extLst>
              </p:cNvPr>
              <p:cNvSpPr/>
              <p:nvPr/>
            </p:nvSpPr>
            <p:spPr>
              <a:xfrm>
                <a:off x="8863986" y="6016549"/>
                <a:ext cx="6527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3F4C55B-CA31-5848-83CC-584D0CF8B9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3986" y="6016549"/>
                <a:ext cx="652743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40F092F-C355-9F41-8E2B-2340AD2B4953}"/>
                  </a:ext>
                </a:extLst>
              </p:cNvPr>
              <p:cNvSpPr/>
              <p:nvPr/>
            </p:nvSpPr>
            <p:spPr>
              <a:xfrm>
                <a:off x="8057021" y="5659285"/>
                <a:ext cx="4235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40F092F-C355-9F41-8E2B-2340AD2B49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7021" y="5659285"/>
                <a:ext cx="423514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75C967F-73D3-A645-BC1F-5B02D0B6B5E6}"/>
                  </a:ext>
                </a:extLst>
              </p:cNvPr>
              <p:cNvSpPr/>
              <p:nvPr/>
            </p:nvSpPr>
            <p:spPr>
              <a:xfrm>
                <a:off x="9573525" y="5781705"/>
                <a:ext cx="4235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75C967F-73D3-A645-BC1F-5B02D0B6B5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3525" y="5781705"/>
                <a:ext cx="423514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906F22AB-013A-CE44-B70E-B83D2BD11090}"/>
                  </a:ext>
                </a:extLst>
              </p:cNvPr>
              <p:cNvSpPr/>
              <p:nvPr/>
            </p:nvSpPr>
            <p:spPr>
              <a:xfrm>
                <a:off x="10355509" y="6039035"/>
                <a:ext cx="6559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0.5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906F22AB-013A-CE44-B70E-B83D2BD110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5509" y="6039035"/>
                <a:ext cx="655949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5B4BF5FD-7726-3E4D-9683-3C18815E933F}"/>
                  </a:ext>
                </a:extLst>
              </p:cNvPr>
              <p:cNvSpPr/>
              <p:nvPr/>
            </p:nvSpPr>
            <p:spPr>
              <a:xfrm>
                <a:off x="10507909" y="5307016"/>
                <a:ext cx="88517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−1.5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5B4BF5FD-7726-3E4D-9683-3C18815E93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7909" y="5307016"/>
                <a:ext cx="885179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3451CE37-E7D6-854D-A379-437E63B37A4C}"/>
                  </a:ext>
                </a:extLst>
              </p:cNvPr>
              <p:cNvSpPr/>
              <p:nvPr/>
            </p:nvSpPr>
            <p:spPr>
              <a:xfrm>
                <a:off x="6950878" y="4597597"/>
                <a:ext cx="68595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3451CE37-E7D6-854D-A379-437E63B37A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0878" y="4597597"/>
                <a:ext cx="685957" cy="584775"/>
              </a:xfrm>
              <a:prstGeom prst="rect">
                <a:avLst/>
              </a:prstGeom>
              <a:blipFill>
                <a:blip r:embed="rId17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65618D4D-7506-FD41-A8C4-A8674A481337}"/>
                  </a:ext>
                </a:extLst>
              </p:cNvPr>
              <p:cNvSpPr/>
              <p:nvPr/>
            </p:nvSpPr>
            <p:spPr>
              <a:xfrm>
                <a:off x="8917088" y="4630077"/>
                <a:ext cx="69544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65618D4D-7506-FD41-A8C4-A8674A4813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7088" y="4630077"/>
                <a:ext cx="695447" cy="584775"/>
              </a:xfrm>
              <a:prstGeom prst="rect">
                <a:avLst/>
              </a:prstGeom>
              <a:blipFill>
                <a:blip r:embed="rId18"/>
                <a:stretch>
                  <a:fillRect l="-1818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6972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2C14364A-27EA-1A46-AE52-C6D26EB23EF6}"/>
              </a:ext>
            </a:extLst>
          </p:cNvPr>
          <p:cNvSpPr/>
          <p:nvPr/>
        </p:nvSpPr>
        <p:spPr>
          <a:xfrm>
            <a:off x="7567448" y="4414345"/>
            <a:ext cx="2317531" cy="2270234"/>
          </a:xfrm>
          <a:custGeom>
            <a:avLst/>
            <a:gdLst>
              <a:gd name="connsiteX0" fmla="*/ 0 w 2317531"/>
              <a:gd name="connsiteY0" fmla="*/ 630621 h 2270234"/>
              <a:gd name="connsiteX1" fmla="*/ 1718442 w 2317531"/>
              <a:gd name="connsiteY1" fmla="*/ 2254469 h 2270234"/>
              <a:gd name="connsiteX2" fmla="*/ 2301766 w 2317531"/>
              <a:gd name="connsiteY2" fmla="*/ 2270234 h 2270234"/>
              <a:gd name="connsiteX3" fmla="*/ 2317531 w 2317531"/>
              <a:gd name="connsiteY3" fmla="*/ 1655379 h 2270234"/>
              <a:gd name="connsiteX4" fmla="*/ 520262 w 2317531"/>
              <a:gd name="connsiteY4" fmla="*/ 0 h 2270234"/>
              <a:gd name="connsiteX5" fmla="*/ 31531 w 2317531"/>
              <a:gd name="connsiteY5" fmla="*/ 0 h 2270234"/>
              <a:gd name="connsiteX6" fmla="*/ 0 w 2317531"/>
              <a:gd name="connsiteY6" fmla="*/ 630621 h 2270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17531" h="2270234">
                <a:moveTo>
                  <a:pt x="0" y="630621"/>
                </a:moveTo>
                <a:lnTo>
                  <a:pt x="1718442" y="2254469"/>
                </a:lnTo>
                <a:lnTo>
                  <a:pt x="2301766" y="2270234"/>
                </a:lnTo>
                <a:lnTo>
                  <a:pt x="2317531" y="1655379"/>
                </a:lnTo>
                <a:lnTo>
                  <a:pt x="520262" y="0"/>
                </a:lnTo>
                <a:lnTo>
                  <a:pt x="31531" y="0"/>
                </a:lnTo>
                <a:lnTo>
                  <a:pt x="0" y="630621"/>
                </a:lnTo>
                <a:close/>
              </a:path>
            </a:pathLst>
          </a:custGeom>
          <a:pattFill prst="lgGrid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AB8BCEA-187D-8A42-AC24-E6C07D21581B}"/>
              </a:ext>
            </a:extLst>
          </p:cNvPr>
          <p:cNvSpPr/>
          <p:nvPr/>
        </p:nvSpPr>
        <p:spPr>
          <a:xfrm>
            <a:off x="7598979" y="2175641"/>
            <a:ext cx="1671145" cy="1576552"/>
          </a:xfrm>
          <a:custGeom>
            <a:avLst/>
            <a:gdLst>
              <a:gd name="connsiteX0" fmla="*/ 0 w 1671145"/>
              <a:gd name="connsiteY0" fmla="*/ 0 h 1576552"/>
              <a:gd name="connsiteX1" fmla="*/ 1671145 w 1671145"/>
              <a:gd name="connsiteY1" fmla="*/ 1576552 h 1576552"/>
              <a:gd name="connsiteX2" fmla="*/ 63062 w 1671145"/>
              <a:gd name="connsiteY2" fmla="*/ 1560787 h 1576552"/>
              <a:gd name="connsiteX3" fmla="*/ 0 w 1671145"/>
              <a:gd name="connsiteY3" fmla="*/ 0 h 157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1145" h="1576552">
                <a:moveTo>
                  <a:pt x="0" y="0"/>
                </a:moveTo>
                <a:lnTo>
                  <a:pt x="1671145" y="1576552"/>
                </a:lnTo>
                <a:lnTo>
                  <a:pt x="63062" y="1560787"/>
                </a:lnTo>
                <a:lnTo>
                  <a:pt x="0" y="0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4C91825-08FA-0E43-B67A-728E76BCDA5B}"/>
              </a:ext>
            </a:extLst>
          </p:cNvPr>
          <p:cNvSpPr/>
          <p:nvPr/>
        </p:nvSpPr>
        <p:spPr>
          <a:xfrm>
            <a:off x="8012430" y="971550"/>
            <a:ext cx="2651760" cy="2286000"/>
          </a:xfrm>
          <a:custGeom>
            <a:avLst/>
            <a:gdLst>
              <a:gd name="connsiteX0" fmla="*/ 194310 w 2651760"/>
              <a:gd name="connsiteY0" fmla="*/ 560070 h 2286000"/>
              <a:gd name="connsiteX1" fmla="*/ 1977390 w 2651760"/>
              <a:gd name="connsiteY1" fmla="*/ 2286000 h 2286000"/>
              <a:gd name="connsiteX2" fmla="*/ 2640330 w 2651760"/>
              <a:gd name="connsiteY2" fmla="*/ 2251710 h 2286000"/>
              <a:gd name="connsiteX3" fmla="*/ 2651760 w 2651760"/>
              <a:gd name="connsiteY3" fmla="*/ 0 h 2286000"/>
              <a:gd name="connsiteX4" fmla="*/ 0 w 2651760"/>
              <a:gd name="connsiteY4" fmla="*/ 0 h 2286000"/>
              <a:gd name="connsiteX5" fmla="*/ 22860 w 2651760"/>
              <a:gd name="connsiteY5" fmla="*/ 422910 h 2286000"/>
              <a:gd name="connsiteX6" fmla="*/ 194310 w 2651760"/>
              <a:gd name="connsiteY6" fmla="*/ 5600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51760" h="2286000">
                <a:moveTo>
                  <a:pt x="194310" y="560070"/>
                </a:moveTo>
                <a:lnTo>
                  <a:pt x="1977390" y="2286000"/>
                </a:lnTo>
                <a:lnTo>
                  <a:pt x="2640330" y="2251710"/>
                </a:lnTo>
                <a:lnTo>
                  <a:pt x="2651760" y="0"/>
                </a:lnTo>
                <a:lnTo>
                  <a:pt x="0" y="0"/>
                </a:lnTo>
                <a:lnTo>
                  <a:pt x="22860" y="422910"/>
                </a:lnTo>
                <a:lnTo>
                  <a:pt x="194310" y="560070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55" y="26936"/>
            <a:ext cx="10515600" cy="912058"/>
          </a:xfrm>
        </p:spPr>
        <p:txBody>
          <a:bodyPr>
            <a:normAutofit/>
          </a:bodyPr>
          <a:lstStyle/>
          <a:p>
            <a:r>
              <a:rPr lang="en-US" sz="4000" dirty="0"/>
              <a:t>Flow diagrams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4299" y="1205344"/>
                <a:ext cx="6074992" cy="5480591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>
                    <a:cs typeface="Times New Roman"/>
                  </a:rPr>
                  <a:t>Now suppose that we want to compute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cs typeface="Times New Roman"/>
                      </a:rPr>
                      <m:t>=(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1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⊕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/>
                      </a:rPr>
                      <m:t>)</m:t>
                    </m:r>
                  </m:oMath>
                </a14:m>
                <a:r>
                  <a:rPr lang="en-US" dirty="0">
                    <a:cs typeface="Times New Roman"/>
                  </a:rPr>
                  <a:t>. We could write this as: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0.5−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cs typeface="Times New Roman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4299" y="1205344"/>
                <a:ext cx="6074992" cy="5480591"/>
              </a:xfrm>
              <a:blipFill>
                <a:blip r:embed="rId2"/>
                <a:stretch>
                  <a:fillRect l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/>
          <p:cNvCxnSpPr>
            <a:cxnSpLocks/>
          </p:cNvCxnSpPr>
          <p:nvPr/>
        </p:nvCxnSpPr>
        <p:spPr>
          <a:xfrm>
            <a:off x="7491245" y="3227656"/>
            <a:ext cx="29574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cxnSpLocks/>
          </p:cNvCxnSpPr>
          <p:nvPr/>
        </p:nvCxnSpPr>
        <p:spPr>
          <a:xfrm flipH="1" flipV="1">
            <a:off x="8068146" y="1519356"/>
            <a:ext cx="37250" cy="21299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8265328" y="1630866"/>
            <a:ext cx="1665028" cy="156802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7897877" y="3066803"/>
            <a:ext cx="350293" cy="350107"/>
          </a:xfrm>
          <a:prstGeom prst="ellipse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9194350" y="1981795"/>
            <a:ext cx="369876" cy="389931"/>
          </a:xfrm>
          <a:prstGeom prst="ellipse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10553476" y="2874999"/>
                <a:ext cx="46000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3476" y="2874999"/>
                <a:ext cx="460006" cy="584775"/>
              </a:xfrm>
              <a:prstGeom prst="rect">
                <a:avLst/>
              </a:prstGeom>
              <a:blipFill>
                <a:blip r:embed="rId3"/>
                <a:stretch>
                  <a:fillRect r="-21622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7540943" y="1048232"/>
                <a:ext cx="46704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0943" y="1048232"/>
                <a:ext cx="467045" cy="584775"/>
              </a:xfrm>
              <a:prstGeom prst="rect">
                <a:avLst/>
              </a:prstGeom>
              <a:blipFill>
                <a:blip r:embed="rId4"/>
                <a:stretch>
                  <a:fillRect r="-18421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ECDC11D-0569-C743-AEB3-19D182ECCED6}"/>
              </a:ext>
            </a:extLst>
          </p:cNvPr>
          <p:cNvCxnSpPr/>
          <p:nvPr/>
        </p:nvCxnSpPr>
        <p:spPr>
          <a:xfrm flipH="1" flipV="1">
            <a:off x="7589051" y="2183321"/>
            <a:ext cx="1665028" cy="156802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CBD139C-82C7-974B-9F8A-3BBAADC5DA30}"/>
              </a:ext>
            </a:extLst>
          </p:cNvPr>
          <p:cNvCxnSpPr>
            <a:cxnSpLocks/>
          </p:cNvCxnSpPr>
          <p:nvPr/>
        </p:nvCxnSpPr>
        <p:spPr>
          <a:xfrm>
            <a:off x="7515055" y="6166126"/>
            <a:ext cx="29574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724362C-1E1B-1848-95F2-AEBD4784E2AD}"/>
              </a:ext>
            </a:extLst>
          </p:cNvPr>
          <p:cNvCxnSpPr>
            <a:cxnSpLocks/>
          </p:cNvCxnSpPr>
          <p:nvPr/>
        </p:nvCxnSpPr>
        <p:spPr>
          <a:xfrm flipH="1" flipV="1">
            <a:off x="8084923" y="4495643"/>
            <a:ext cx="44283" cy="20920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450CAB00-3FDA-EC44-B512-B08A9FF6A6A5}"/>
              </a:ext>
            </a:extLst>
          </p:cNvPr>
          <p:cNvSpPr/>
          <p:nvPr/>
        </p:nvSpPr>
        <p:spPr>
          <a:xfrm>
            <a:off x="9236138" y="6005273"/>
            <a:ext cx="350293" cy="350107"/>
          </a:xfrm>
          <a:prstGeom prst="ellipse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D2CED3A-1EA1-D54F-A49A-4A362C0DE1C3}"/>
              </a:ext>
            </a:extLst>
          </p:cNvPr>
          <p:cNvSpPr/>
          <p:nvPr/>
        </p:nvSpPr>
        <p:spPr>
          <a:xfrm>
            <a:off x="7917993" y="4863116"/>
            <a:ext cx="369876" cy="389931"/>
          </a:xfrm>
          <a:prstGeom prst="ellipse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7D230BF-BB0F-724E-A5A6-991AA02933F6}"/>
              </a:ext>
            </a:extLst>
          </p:cNvPr>
          <p:cNvSpPr/>
          <p:nvPr/>
        </p:nvSpPr>
        <p:spPr>
          <a:xfrm>
            <a:off x="7945247" y="5967603"/>
            <a:ext cx="369876" cy="389925"/>
          </a:xfrm>
          <a:prstGeom prst="ellipse">
            <a:avLst/>
          </a:prstGeom>
          <a:pattFill prst="smGrid">
            <a:fgClr>
              <a:srgbClr val="0432FF"/>
            </a:fgClr>
            <a:bgClr>
              <a:schemeClr val="bg1"/>
            </a:bgClr>
          </a:pattFill>
          <a:ln w="635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9750424-AEB5-8048-AA5A-E88625285F64}"/>
              </a:ext>
            </a:extLst>
          </p:cNvPr>
          <p:cNvSpPr/>
          <p:nvPr/>
        </p:nvSpPr>
        <p:spPr>
          <a:xfrm>
            <a:off x="7911906" y="1962331"/>
            <a:ext cx="369876" cy="389925"/>
          </a:xfrm>
          <a:prstGeom prst="ellipse">
            <a:avLst/>
          </a:prstGeom>
          <a:pattFill prst="ltVert">
            <a:fgClr>
              <a:srgbClr val="0432FF"/>
            </a:fgClr>
            <a:bgClr>
              <a:schemeClr val="bg1"/>
            </a:bgClr>
          </a:pattFill>
          <a:ln w="635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2F02664-EF25-9F48-BC2C-32855FF12997}"/>
              </a:ext>
            </a:extLst>
          </p:cNvPr>
          <p:cNvSpPr/>
          <p:nvPr/>
        </p:nvSpPr>
        <p:spPr>
          <a:xfrm>
            <a:off x="9221598" y="3043426"/>
            <a:ext cx="369876" cy="389925"/>
          </a:xfrm>
          <a:prstGeom prst="ellipse">
            <a:avLst/>
          </a:prstGeom>
          <a:pattFill prst="ltHorz">
            <a:fgClr>
              <a:srgbClr val="0432FF"/>
            </a:fgClr>
            <a:bgClr>
              <a:schemeClr val="bg1"/>
            </a:bgClr>
          </a:pattFill>
          <a:ln w="635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79D9121-203C-0B4F-B3BA-C73134EBFDEE}"/>
                  </a:ext>
                </a:extLst>
              </p:cNvPr>
              <p:cNvSpPr/>
              <p:nvPr/>
            </p:nvSpPr>
            <p:spPr>
              <a:xfrm>
                <a:off x="9471017" y="3329475"/>
                <a:ext cx="2371897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0" dirty="0"/>
                  <a:t>Here in the middle,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0" dirty="0"/>
                  <a:t>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/>
                  <a:t> are zero.</a:t>
                </a: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79D9121-203C-0B4F-B3BA-C73134EBFD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1017" y="3329475"/>
                <a:ext cx="2371897" cy="923330"/>
              </a:xfrm>
              <a:prstGeom prst="rect">
                <a:avLst/>
              </a:prstGeom>
              <a:blipFill>
                <a:blip r:embed="rId9"/>
                <a:stretch>
                  <a:fillRect l="-2128" t="-1351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C938217-5A06-EA48-BB21-14E78238DA7E}"/>
              </a:ext>
            </a:extLst>
          </p:cNvPr>
          <p:cNvCxnSpPr/>
          <p:nvPr/>
        </p:nvCxnSpPr>
        <p:spPr>
          <a:xfrm flipH="1" flipV="1">
            <a:off x="7536499" y="5047394"/>
            <a:ext cx="1665028" cy="156802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6A4FF5B-5232-8C42-B8F1-CE043EA7DDDC}"/>
              </a:ext>
            </a:extLst>
          </p:cNvPr>
          <p:cNvCxnSpPr/>
          <p:nvPr/>
        </p:nvCxnSpPr>
        <p:spPr>
          <a:xfrm flipH="1" flipV="1">
            <a:off x="8230183" y="4511376"/>
            <a:ext cx="1665028" cy="156802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1F141AA7-D0C2-884A-91B0-FFAA45D90890}"/>
              </a:ext>
            </a:extLst>
          </p:cNvPr>
          <p:cNvSpPr/>
          <p:nvPr/>
        </p:nvSpPr>
        <p:spPr>
          <a:xfrm>
            <a:off x="9167895" y="4905236"/>
            <a:ext cx="369876" cy="389925"/>
          </a:xfrm>
          <a:prstGeom prst="ellipse">
            <a:avLst/>
          </a:prstGeom>
          <a:pattFill prst="ltVert">
            <a:fgClr>
              <a:srgbClr val="0432FF"/>
            </a:fgClr>
            <a:bgClr>
              <a:schemeClr val="bg1"/>
            </a:bgClr>
          </a:pattFill>
          <a:ln w="635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F865461-2831-8D48-A45A-31E938AD0EAD}"/>
                  </a:ext>
                </a:extLst>
              </p:cNvPr>
              <p:cNvSpPr/>
              <p:nvPr/>
            </p:nvSpPr>
            <p:spPr>
              <a:xfrm>
                <a:off x="10453625" y="5833664"/>
                <a:ext cx="46000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F865461-2831-8D48-A45A-31E938AD0E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3625" y="5833664"/>
                <a:ext cx="460006" cy="584775"/>
              </a:xfrm>
              <a:prstGeom prst="rect">
                <a:avLst/>
              </a:prstGeom>
              <a:blipFill>
                <a:blip r:embed="rId10"/>
                <a:stretch>
                  <a:fillRect l="-2703" r="-18919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0405D099-8A5A-4D4C-8B16-509482516E7F}"/>
                  </a:ext>
                </a:extLst>
              </p:cNvPr>
              <p:cNvSpPr/>
              <p:nvPr/>
            </p:nvSpPr>
            <p:spPr>
              <a:xfrm>
                <a:off x="7709110" y="3912311"/>
                <a:ext cx="46704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0405D099-8A5A-4D4C-8B16-509482516E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110" y="3912311"/>
                <a:ext cx="467045" cy="584775"/>
              </a:xfrm>
              <a:prstGeom prst="rect">
                <a:avLst/>
              </a:prstGeom>
              <a:blipFill>
                <a:blip r:embed="rId11"/>
                <a:stretch>
                  <a:fillRect l="-2703" r="-21622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FDC3E1D-8EA5-C44A-8D91-DDA222A7EA4F}"/>
                  </a:ext>
                </a:extLst>
              </p:cNvPr>
              <p:cNvSpPr/>
              <p:nvPr/>
            </p:nvSpPr>
            <p:spPr>
              <a:xfrm>
                <a:off x="7524115" y="3148023"/>
                <a:ext cx="1312573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FDC3E1D-8EA5-C44A-8D91-DDA222A7EA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115" y="3148023"/>
                <a:ext cx="1312573" cy="523220"/>
              </a:xfrm>
              <a:prstGeom prst="rect">
                <a:avLst/>
              </a:prstGeom>
              <a:blipFill>
                <a:blip r:embed="rId12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50AA454-4939-A843-896E-F4EBBA97208A}"/>
                  </a:ext>
                </a:extLst>
              </p:cNvPr>
              <p:cNvSpPr/>
              <p:nvPr/>
            </p:nvSpPr>
            <p:spPr>
              <a:xfrm>
                <a:off x="8720762" y="1136606"/>
                <a:ext cx="1627914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50AA454-4939-A843-896E-F4EBBA9720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0762" y="1136606"/>
                <a:ext cx="1627914" cy="523220"/>
              </a:xfrm>
              <a:prstGeom prst="rect">
                <a:avLst/>
              </a:prstGeom>
              <a:blipFill>
                <a:blip r:embed="rId13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5889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305" y="101886"/>
            <a:ext cx="10515600" cy="912058"/>
          </a:xfrm>
        </p:spPr>
        <p:txBody>
          <a:bodyPr>
            <a:normAutofit/>
          </a:bodyPr>
          <a:lstStyle/>
          <a:p>
            <a:r>
              <a:rPr lang="en-US" sz="4000" dirty="0"/>
              <a:t>Flow diagrams</a:t>
            </a:r>
            <a:endParaRPr lang="en-US" sz="4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4299" y="1100413"/>
                <a:ext cx="6262184" cy="5550769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dirty="0">
                    <a:cs typeface="Times New Roman"/>
                  </a:rPr>
                  <a:t>We can write the XOR function as: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=0.5−1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−1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cs typeface="Times New Roman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dirty="0">
                  <a:cs typeface="Times New Roman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dirty="0">
                  <a:cs typeface="Times New Roman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4299" y="1100413"/>
                <a:ext cx="6262184" cy="5550769"/>
              </a:xfrm>
              <a:blipFill>
                <a:blip r:embed="rId2"/>
                <a:stretch>
                  <a:fillRect l="-2024" t="-11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041779D-3F08-2744-9A90-291E6622E4AF}"/>
                  </a:ext>
                </a:extLst>
              </p:cNvPr>
              <p:cNvSpPr/>
              <p:nvPr/>
            </p:nvSpPr>
            <p:spPr>
              <a:xfrm>
                <a:off x="7607941" y="6303973"/>
                <a:ext cx="6818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041779D-3F08-2744-9A90-291E6622E4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7941" y="6303973"/>
                <a:ext cx="681853" cy="584775"/>
              </a:xfrm>
              <a:prstGeom prst="rect">
                <a:avLst/>
              </a:prstGeom>
              <a:blipFill>
                <a:blip r:embed="rId3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B9E7DA6-1344-C24E-BCE8-76A34BE2F2E4}"/>
                  </a:ext>
                </a:extLst>
              </p:cNvPr>
              <p:cNvSpPr/>
              <p:nvPr/>
            </p:nvSpPr>
            <p:spPr>
              <a:xfrm>
                <a:off x="9581629" y="6299207"/>
                <a:ext cx="6818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B9E7DA6-1344-C24E-BCE8-76A34BE2F2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1629" y="6299207"/>
                <a:ext cx="681853" cy="584775"/>
              </a:xfrm>
              <a:prstGeom prst="rect">
                <a:avLst/>
              </a:prstGeom>
              <a:blipFill>
                <a:blip r:embed="rId4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D657FA2D-F9D4-2243-9D2B-DEA5A45514F5}"/>
                  </a:ext>
                </a:extLst>
              </p:cNvPr>
              <p:cNvSpPr/>
              <p:nvPr/>
            </p:nvSpPr>
            <p:spPr>
              <a:xfrm>
                <a:off x="11625261" y="6337306"/>
                <a:ext cx="50526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D657FA2D-F9D4-2243-9D2B-DEA5A45514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5261" y="6337306"/>
                <a:ext cx="505267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5A7F89D6-3988-6941-A739-4857DA3EDF9C}"/>
              </a:ext>
            </a:extLst>
          </p:cNvPr>
          <p:cNvSpPr/>
          <p:nvPr/>
        </p:nvSpPr>
        <p:spPr>
          <a:xfrm>
            <a:off x="7512450" y="4581870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679950C-7188-5D42-908E-4BC0907E3913}"/>
              </a:ext>
            </a:extLst>
          </p:cNvPr>
          <p:cNvSpPr/>
          <p:nvPr/>
        </p:nvSpPr>
        <p:spPr>
          <a:xfrm>
            <a:off x="9477649" y="4591394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66EA503-A054-7246-A93C-7818733B46E9}"/>
              </a:ext>
            </a:extLst>
          </p:cNvPr>
          <p:cNvSpPr/>
          <p:nvPr/>
        </p:nvSpPr>
        <p:spPr>
          <a:xfrm>
            <a:off x="7823850" y="6290076"/>
            <a:ext cx="136272" cy="147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26C1199-85F2-C548-96DD-DC080DE2E4DA}"/>
              </a:ext>
            </a:extLst>
          </p:cNvPr>
          <p:cNvSpPr/>
          <p:nvPr/>
        </p:nvSpPr>
        <p:spPr>
          <a:xfrm>
            <a:off x="9789045" y="6299600"/>
            <a:ext cx="136272" cy="147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7CE02A4-8CF2-A746-B30B-722ACE3CE79A}"/>
              </a:ext>
            </a:extLst>
          </p:cNvPr>
          <p:cNvSpPr/>
          <p:nvPr/>
        </p:nvSpPr>
        <p:spPr>
          <a:xfrm>
            <a:off x="11751093" y="6280549"/>
            <a:ext cx="136272" cy="147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58559358-241E-664F-BCBA-318635B7E718}"/>
              </a:ext>
            </a:extLst>
          </p:cNvPr>
          <p:cNvCxnSpPr>
            <a:cxnSpLocks/>
            <a:stCxn id="63" idx="0"/>
            <a:endCxn id="57" idx="4"/>
          </p:cNvCxnSpPr>
          <p:nvPr/>
        </p:nvCxnSpPr>
        <p:spPr>
          <a:xfrm flipH="1" flipV="1">
            <a:off x="7891592" y="5284397"/>
            <a:ext cx="394" cy="100567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C14E3F2-2398-1F43-BEBA-145C68F62E16}"/>
              </a:ext>
            </a:extLst>
          </p:cNvPr>
          <p:cNvCxnSpPr>
            <a:cxnSpLocks/>
            <a:stCxn id="64" idx="0"/>
            <a:endCxn id="58" idx="4"/>
          </p:cNvCxnSpPr>
          <p:nvPr/>
        </p:nvCxnSpPr>
        <p:spPr>
          <a:xfrm flipH="1" flipV="1">
            <a:off x="9856791" y="5293921"/>
            <a:ext cx="390" cy="100567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864FBF1D-813D-7440-B932-4632005F7818}"/>
              </a:ext>
            </a:extLst>
          </p:cNvPr>
          <p:cNvCxnSpPr>
            <a:cxnSpLocks/>
            <a:stCxn id="65" idx="7"/>
            <a:endCxn id="58" idx="4"/>
          </p:cNvCxnSpPr>
          <p:nvPr/>
        </p:nvCxnSpPr>
        <p:spPr>
          <a:xfrm flipH="1" flipV="1">
            <a:off x="9856791" y="5293921"/>
            <a:ext cx="2010617" cy="100824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AE4FC7D0-6D62-6C46-ACE9-8CE669BE6127}"/>
              </a:ext>
            </a:extLst>
          </p:cNvPr>
          <p:cNvCxnSpPr>
            <a:cxnSpLocks/>
            <a:stCxn id="65" idx="0"/>
            <a:endCxn id="57" idx="4"/>
          </p:cNvCxnSpPr>
          <p:nvPr/>
        </p:nvCxnSpPr>
        <p:spPr>
          <a:xfrm flipH="1" flipV="1">
            <a:off x="7891592" y="5284397"/>
            <a:ext cx="3927637" cy="99615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6B2441EB-D773-5544-BC42-F16CE2367753}"/>
              </a:ext>
            </a:extLst>
          </p:cNvPr>
          <p:cNvCxnSpPr>
            <a:cxnSpLocks/>
            <a:stCxn id="63" idx="0"/>
            <a:endCxn id="58" idx="4"/>
          </p:cNvCxnSpPr>
          <p:nvPr/>
        </p:nvCxnSpPr>
        <p:spPr>
          <a:xfrm flipV="1">
            <a:off x="7891986" y="5293921"/>
            <a:ext cx="1964805" cy="99615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15E34190-FAA8-C645-8D45-DFE25A02C98D}"/>
              </a:ext>
            </a:extLst>
          </p:cNvPr>
          <p:cNvCxnSpPr>
            <a:cxnSpLocks/>
            <a:stCxn id="64" idx="0"/>
            <a:endCxn id="57" idx="4"/>
          </p:cNvCxnSpPr>
          <p:nvPr/>
        </p:nvCxnSpPr>
        <p:spPr>
          <a:xfrm flipH="1" flipV="1">
            <a:off x="7891592" y="5284397"/>
            <a:ext cx="1965589" cy="101520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3DCD05C6-64C4-3B46-8B26-7F395E7984D1}"/>
              </a:ext>
            </a:extLst>
          </p:cNvPr>
          <p:cNvCxnSpPr>
            <a:stCxn id="57" idx="3"/>
            <a:endCxn id="57" idx="7"/>
          </p:cNvCxnSpPr>
          <p:nvPr/>
        </p:nvCxnSpPr>
        <p:spPr>
          <a:xfrm rot="5400000" flipH="1" flipV="1">
            <a:off x="7643210" y="4665040"/>
            <a:ext cx="496761" cy="536187"/>
          </a:xfrm>
          <a:prstGeom prst="bentConnector5">
            <a:avLst>
              <a:gd name="adj1" fmla="val 1244"/>
              <a:gd name="adj2" fmla="val 50422"/>
              <a:gd name="adj3" fmla="val 98757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Elbow Connector 80">
            <a:extLst>
              <a:ext uri="{FF2B5EF4-FFF2-40B4-BE49-F238E27FC236}">
                <a16:creationId xmlns:a16="http://schemas.microsoft.com/office/drawing/2014/main" id="{F4F06C4B-04C1-EB4D-B459-FDD135A78FDF}"/>
              </a:ext>
            </a:extLst>
          </p:cNvPr>
          <p:cNvCxnSpPr/>
          <p:nvPr/>
        </p:nvCxnSpPr>
        <p:spPr>
          <a:xfrm rot="5400000" flipH="1" flipV="1">
            <a:off x="9624412" y="4694347"/>
            <a:ext cx="496761" cy="536187"/>
          </a:xfrm>
          <a:prstGeom prst="bentConnector5">
            <a:avLst>
              <a:gd name="adj1" fmla="val 1244"/>
              <a:gd name="adj2" fmla="val 50422"/>
              <a:gd name="adj3" fmla="val 98757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71598E1-EF32-E84C-814B-A80E33A67162}"/>
                  </a:ext>
                </a:extLst>
              </p:cNvPr>
              <p:cNvSpPr/>
              <p:nvPr/>
            </p:nvSpPr>
            <p:spPr>
              <a:xfrm>
                <a:off x="7352962" y="5695225"/>
                <a:ext cx="6527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71598E1-EF32-E84C-814B-A80E33A671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2962" y="5695225"/>
                <a:ext cx="652743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3F4C55B-CA31-5848-83CC-584D0CF8B965}"/>
                  </a:ext>
                </a:extLst>
              </p:cNvPr>
              <p:cNvSpPr/>
              <p:nvPr/>
            </p:nvSpPr>
            <p:spPr>
              <a:xfrm>
                <a:off x="8863986" y="6016549"/>
                <a:ext cx="6527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3F4C55B-CA31-5848-83CC-584D0CF8B9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3986" y="6016549"/>
                <a:ext cx="652743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40F092F-C355-9F41-8E2B-2340AD2B4953}"/>
                  </a:ext>
                </a:extLst>
              </p:cNvPr>
              <p:cNvSpPr/>
              <p:nvPr/>
            </p:nvSpPr>
            <p:spPr>
              <a:xfrm>
                <a:off x="8101991" y="5479405"/>
                <a:ext cx="4235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40F092F-C355-9F41-8E2B-2340AD2B49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1991" y="5479405"/>
                <a:ext cx="42351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75C967F-73D3-A645-BC1F-5B02D0B6B5E6}"/>
                  </a:ext>
                </a:extLst>
              </p:cNvPr>
              <p:cNvSpPr/>
              <p:nvPr/>
            </p:nvSpPr>
            <p:spPr>
              <a:xfrm>
                <a:off x="9573525" y="5781705"/>
                <a:ext cx="4235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75C967F-73D3-A645-BC1F-5B02D0B6B5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3525" y="5781705"/>
                <a:ext cx="423514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906F22AB-013A-CE44-B70E-B83D2BD11090}"/>
                  </a:ext>
                </a:extLst>
              </p:cNvPr>
              <p:cNvSpPr/>
              <p:nvPr/>
            </p:nvSpPr>
            <p:spPr>
              <a:xfrm>
                <a:off x="10355509" y="6039035"/>
                <a:ext cx="6559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0.5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906F22AB-013A-CE44-B70E-B83D2BD110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5509" y="6039035"/>
                <a:ext cx="655949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5B4BF5FD-7726-3E4D-9683-3C18815E933F}"/>
                  </a:ext>
                </a:extLst>
              </p:cNvPr>
              <p:cNvSpPr/>
              <p:nvPr/>
            </p:nvSpPr>
            <p:spPr>
              <a:xfrm>
                <a:off x="10507909" y="5307016"/>
                <a:ext cx="88517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−1.5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5B4BF5FD-7726-3E4D-9683-3C18815E93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7909" y="5307016"/>
                <a:ext cx="885179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3451CE37-E7D6-854D-A379-437E63B37A4C}"/>
                  </a:ext>
                </a:extLst>
              </p:cNvPr>
              <p:cNvSpPr/>
              <p:nvPr/>
            </p:nvSpPr>
            <p:spPr>
              <a:xfrm>
                <a:off x="6950878" y="4597597"/>
                <a:ext cx="68595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3451CE37-E7D6-854D-A379-437E63B37A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0878" y="4597597"/>
                <a:ext cx="685957" cy="584775"/>
              </a:xfrm>
              <a:prstGeom prst="rect">
                <a:avLst/>
              </a:prstGeom>
              <a:blipFill>
                <a:blip r:embed="rId12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65618D4D-7506-FD41-A8C4-A8674A481337}"/>
                  </a:ext>
                </a:extLst>
              </p:cNvPr>
              <p:cNvSpPr/>
              <p:nvPr/>
            </p:nvSpPr>
            <p:spPr>
              <a:xfrm>
                <a:off x="8917088" y="4630077"/>
                <a:ext cx="69544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65618D4D-7506-FD41-A8C4-A8674A4813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7088" y="4630077"/>
                <a:ext cx="695447" cy="584775"/>
              </a:xfrm>
              <a:prstGeom prst="rect">
                <a:avLst/>
              </a:prstGeom>
              <a:blipFill>
                <a:blip r:embed="rId13"/>
                <a:stretch>
                  <a:fillRect l="-1818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FE7219B-BF72-AE4C-88D2-65080CCAA035}"/>
              </a:ext>
            </a:extLst>
          </p:cNvPr>
          <p:cNvSpPr/>
          <p:nvPr/>
        </p:nvSpPr>
        <p:spPr>
          <a:xfrm>
            <a:off x="9621096" y="82189"/>
            <a:ext cx="2317531" cy="2270234"/>
          </a:xfrm>
          <a:custGeom>
            <a:avLst/>
            <a:gdLst>
              <a:gd name="connsiteX0" fmla="*/ 0 w 2317531"/>
              <a:gd name="connsiteY0" fmla="*/ 630621 h 2270234"/>
              <a:gd name="connsiteX1" fmla="*/ 1718442 w 2317531"/>
              <a:gd name="connsiteY1" fmla="*/ 2254469 h 2270234"/>
              <a:gd name="connsiteX2" fmla="*/ 2301766 w 2317531"/>
              <a:gd name="connsiteY2" fmla="*/ 2270234 h 2270234"/>
              <a:gd name="connsiteX3" fmla="*/ 2317531 w 2317531"/>
              <a:gd name="connsiteY3" fmla="*/ 1655379 h 2270234"/>
              <a:gd name="connsiteX4" fmla="*/ 520262 w 2317531"/>
              <a:gd name="connsiteY4" fmla="*/ 0 h 2270234"/>
              <a:gd name="connsiteX5" fmla="*/ 31531 w 2317531"/>
              <a:gd name="connsiteY5" fmla="*/ 0 h 2270234"/>
              <a:gd name="connsiteX6" fmla="*/ 0 w 2317531"/>
              <a:gd name="connsiteY6" fmla="*/ 630621 h 2270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17531" h="2270234">
                <a:moveTo>
                  <a:pt x="0" y="630621"/>
                </a:moveTo>
                <a:lnTo>
                  <a:pt x="1718442" y="2254469"/>
                </a:lnTo>
                <a:lnTo>
                  <a:pt x="2301766" y="2270234"/>
                </a:lnTo>
                <a:lnTo>
                  <a:pt x="2317531" y="1655379"/>
                </a:lnTo>
                <a:lnTo>
                  <a:pt x="520262" y="0"/>
                </a:lnTo>
                <a:lnTo>
                  <a:pt x="31531" y="0"/>
                </a:lnTo>
                <a:lnTo>
                  <a:pt x="0" y="630621"/>
                </a:lnTo>
                <a:close/>
              </a:path>
            </a:pathLst>
          </a:custGeom>
          <a:pattFill prst="lgGrid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CAFE61F-3BE5-F04D-8DB5-16C9046BE357}"/>
              </a:ext>
            </a:extLst>
          </p:cNvPr>
          <p:cNvCxnSpPr>
            <a:cxnSpLocks/>
          </p:cNvCxnSpPr>
          <p:nvPr/>
        </p:nvCxnSpPr>
        <p:spPr>
          <a:xfrm>
            <a:off x="9568703" y="1833970"/>
            <a:ext cx="259620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9A4DB07-06C3-F64E-A953-ABEEC47CAE76}"/>
              </a:ext>
            </a:extLst>
          </p:cNvPr>
          <p:cNvCxnSpPr>
            <a:cxnSpLocks/>
          </p:cNvCxnSpPr>
          <p:nvPr/>
        </p:nvCxnSpPr>
        <p:spPr>
          <a:xfrm flipH="1" flipV="1">
            <a:off x="10138571" y="163487"/>
            <a:ext cx="44283" cy="20920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D73B0DF0-5C7E-214A-AD0F-19972F0088D1}"/>
              </a:ext>
            </a:extLst>
          </p:cNvPr>
          <p:cNvSpPr/>
          <p:nvPr/>
        </p:nvSpPr>
        <p:spPr>
          <a:xfrm>
            <a:off x="11289786" y="1673117"/>
            <a:ext cx="350293" cy="350107"/>
          </a:xfrm>
          <a:prstGeom prst="ellipse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DC1F5EED-A58F-0C4C-8BCC-5B504792624C}"/>
              </a:ext>
            </a:extLst>
          </p:cNvPr>
          <p:cNvSpPr/>
          <p:nvPr/>
        </p:nvSpPr>
        <p:spPr>
          <a:xfrm>
            <a:off x="9971641" y="530960"/>
            <a:ext cx="369876" cy="389931"/>
          </a:xfrm>
          <a:prstGeom prst="ellipse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4825B0C-BA05-D949-BA6D-4F4A40DDBE2E}"/>
              </a:ext>
            </a:extLst>
          </p:cNvPr>
          <p:cNvSpPr/>
          <p:nvPr/>
        </p:nvSpPr>
        <p:spPr>
          <a:xfrm>
            <a:off x="9998895" y="1635447"/>
            <a:ext cx="369876" cy="389925"/>
          </a:xfrm>
          <a:prstGeom prst="ellipse">
            <a:avLst/>
          </a:prstGeom>
          <a:pattFill prst="smGrid">
            <a:fgClr>
              <a:srgbClr val="0432FF"/>
            </a:fgClr>
            <a:bgClr>
              <a:schemeClr val="bg1"/>
            </a:bgClr>
          </a:pattFill>
          <a:ln w="635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81833249-28C0-B543-AC65-0E7A18AEE16C}"/>
              </a:ext>
            </a:extLst>
          </p:cNvPr>
          <p:cNvCxnSpPr/>
          <p:nvPr/>
        </p:nvCxnSpPr>
        <p:spPr>
          <a:xfrm flipH="1" flipV="1">
            <a:off x="9590147" y="715238"/>
            <a:ext cx="1665028" cy="156802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997BEDC-23CE-D046-82BA-63E06A1AC1C9}"/>
              </a:ext>
            </a:extLst>
          </p:cNvPr>
          <p:cNvCxnSpPr/>
          <p:nvPr/>
        </p:nvCxnSpPr>
        <p:spPr>
          <a:xfrm flipH="1" flipV="1">
            <a:off x="10283831" y="179220"/>
            <a:ext cx="1665028" cy="156802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>
            <a:extLst>
              <a:ext uri="{FF2B5EF4-FFF2-40B4-BE49-F238E27FC236}">
                <a16:creationId xmlns:a16="http://schemas.microsoft.com/office/drawing/2014/main" id="{CBC3DC36-F41E-294E-8557-97552180DA93}"/>
              </a:ext>
            </a:extLst>
          </p:cNvPr>
          <p:cNvSpPr/>
          <p:nvPr/>
        </p:nvSpPr>
        <p:spPr>
          <a:xfrm>
            <a:off x="11221543" y="573080"/>
            <a:ext cx="369876" cy="389925"/>
          </a:xfrm>
          <a:prstGeom prst="ellipse">
            <a:avLst/>
          </a:prstGeom>
          <a:pattFill prst="ltVert">
            <a:fgClr>
              <a:srgbClr val="0432FF"/>
            </a:fgClr>
            <a:bgClr>
              <a:schemeClr val="bg1"/>
            </a:bgClr>
          </a:pattFill>
          <a:ln w="635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96F53D-07B8-264E-9E86-C429AC420C73}"/>
                  </a:ext>
                </a:extLst>
              </p:cNvPr>
              <p:cNvSpPr/>
              <p:nvPr/>
            </p:nvSpPr>
            <p:spPr>
              <a:xfrm>
                <a:off x="11777661" y="4091282"/>
                <a:ext cx="50526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96F53D-07B8-264E-9E86-C429AC420C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7661" y="4091282"/>
                <a:ext cx="505267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Oval 74">
            <a:extLst>
              <a:ext uri="{FF2B5EF4-FFF2-40B4-BE49-F238E27FC236}">
                <a16:creationId xmlns:a16="http://schemas.microsoft.com/office/drawing/2014/main" id="{5ACB265A-12CA-D04B-9FB9-A7A0F2EFE7B0}"/>
              </a:ext>
            </a:extLst>
          </p:cNvPr>
          <p:cNvSpPr/>
          <p:nvPr/>
        </p:nvSpPr>
        <p:spPr>
          <a:xfrm>
            <a:off x="7514950" y="2875492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A435CD2-868D-A74B-A204-3811F8C05046}"/>
              </a:ext>
            </a:extLst>
          </p:cNvPr>
          <p:cNvSpPr/>
          <p:nvPr/>
        </p:nvSpPr>
        <p:spPr>
          <a:xfrm>
            <a:off x="11753593" y="4574171"/>
            <a:ext cx="136272" cy="147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C1DA2502-089C-1240-92CF-5F49CA4ACB63}"/>
              </a:ext>
            </a:extLst>
          </p:cNvPr>
          <p:cNvCxnSpPr>
            <a:cxnSpLocks/>
            <a:endCxn id="75" idx="4"/>
          </p:cNvCxnSpPr>
          <p:nvPr/>
        </p:nvCxnSpPr>
        <p:spPr>
          <a:xfrm flipH="1" flipV="1">
            <a:off x="7894092" y="3578019"/>
            <a:ext cx="394" cy="100567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9F9A1762-8AED-8942-A3B2-ABF4DAA98667}"/>
              </a:ext>
            </a:extLst>
          </p:cNvPr>
          <p:cNvCxnSpPr>
            <a:cxnSpLocks/>
            <a:stCxn id="88" idx="0"/>
            <a:endCxn id="75" idx="4"/>
          </p:cNvCxnSpPr>
          <p:nvPr/>
        </p:nvCxnSpPr>
        <p:spPr>
          <a:xfrm flipH="1" flipV="1">
            <a:off x="7894092" y="3578019"/>
            <a:ext cx="3927637" cy="99615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17C590FC-D857-C245-A09E-96EC513E8565}"/>
              </a:ext>
            </a:extLst>
          </p:cNvPr>
          <p:cNvCxnSpPr>
            <a:cxnSpLocks/>
            <a:endCxn id="75" idx="4"/>
          </p:cNvCxnSpPr>
          <p:nvPr/>
        </p:nvCxnSpPr>
        <p:spPr>
          <a:xfrm flipH="1" flipV="1">
            <a:off x="7894092" y="3578019"/>
            <a:ext cx="1965589" cy="101520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Elbow Connector 96">
            <a:extLst>
              <a:ext uri="{FF2B5EF4-FFF2-40B4-BE49-F238E27FC236}">
                <a16:creationId xmlns:a16="http://schemas.microsoft.com/office/drawing/2014/main" id="{95E35598-37E6-3349-85E6-DC413FECC820}"/>
              </a:ext>
            </a:extLst>
          </p:cNvPr>
          <p:cNvCxnSpPr>
            <a:stCxn id="75" idx="3"/>
            <a:endCxn id="75" idx="7"/>
          </p:cNvCxnSpPr>
          <p:nvPr/>
        </p:nvCxnSpPr>
        <p:spPr>
          <a:xfrm rot="5400000" flipH="1" flipV="1">
            <a:off x="7645710" y="2958662"/>
            <a:ext cx="496761" cy="536187"/>
          </a:xfrm>
          <a:prstGeom prst="bentConnector5">
            <a:avLst>
              <a:gd name="adj1" fmla="val 1244"/>
              <a:gd name="adj2" fmla="val 50422"/>
              <a:gd name="adj3" fmla="val 98757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D974AAB9-0409-F547-A9C9-CB29FDBE0057}"/>
                  </a:ext>
                </a:extLst>
              </p:cNvPr>
              <p:cNvSpPr/>
              <p:nvPr/>
            </p:nvSpPr>
            <p:spPr>
              <a:xfrm>
                <a:off x="7355462" y="3988847"/>
                <a:ext cx="6527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D974AAB9-0409-F547-A9C9-CB29FDBE00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5462" y="3988847"/>
                <a:ext cx="652743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FB63B919-E7CE-1F45-B0E9-E3170C771217}"/>
                  </a:ext>
                </a:extLst>
              </p:cNvPr>
              <p:cNvSpPr/>
              <p:nvPr/>
            </p:nvSpPr>
            <p:spPr>
              <a:xfrm>
                <a:off x="8326842" y="3965400"/>
                <a:ext cx="6527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FB63B919-E7CE-1F45-B0E9-E3170C7712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6842" y="3965400"/>
                <a:ext cx="652743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29BEA5-4481-604A-A7F4-71417AE5DF01}"/>
                  </a:ext>
                </a:extLst>
              </p:cNvPr>
              <p:cNvSpPr/>
              <p:nvPr/>
            </p:nvSpPr>
            <p:spPr>
              <a:xfrm>
                <a:off x="10358009" y="3867964"/>
                <a:ext cx="6559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0.5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29BEA5-4481-604A-A7F4-71417AE5DF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8009" y="3867964"/>
                <a:ext cx="655949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AF1105ED-BADC-694A-84E8-4AAC4B9DB6F8}"/>
                  </a:ext>
                </a:extLst>
              </p:cNvPr>
              <p:cNvSpPr/>
              <p:nvPr/>
            </p:nvSpPr>
            <p:spPr>
              <a:xfrm>
                <a:off x="6953378" y="2891219"/>
                <a:ext cx="51571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AF1105ED-BADC-694A-84E8-4AAC4B9DB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3378" y="2891219"/>
                <a:ext cx="515718" cy="584775"/>
              </a:xfrm>
              <a:prstGeom prst="rect">
                <a:avLst/>
              </a:prstGeom>
              <a:blipFill>
                <a:blip r:embed="rId17"/>
                <a:stretch>
                  <a:fillRect l="-9756" r="-7317"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2768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305" y="101886"/>
            <a:ext cx="10515600" cy="912058"/>
          </a:xfrm>
        </p:spPr>
        <p:txBody>
          <a:bodyPr>
            <a:normAutofit/>
          </a:bodyPr>
          <a:lstStyle/>
          <a:p>
            <a:r>
              <a:rPr lang="en-US" sz="4000" dirty="0"/>
              <a:t>Flow diagrams</a:t>
            </a:r>
            <a:endParaRPr lang="en-US" sz="4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4299" y="1100413"/>
                <a:ext cx="6262184" cy="5550769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dirty="0">
                    <a:cs typeface="Times New Roman"/>
                  </a:rPr>
                  <a:t>Putting it all together: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=0.5−1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−1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=−1.5+1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+1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cs typeface="Times New Roman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dirty="0">
                  <a:cs typeface="Times New Roman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cs typeface="Times New Roman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dirty="0">
                  <a:cs typeface="Times New Roman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=0.5−1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−1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cs typeface="Times New Roman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dirty="0">
                  <a:cs typeface="Times New Roman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dirty="0">
                  <a:cs typeface="Times New Roman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4299" y="1100413"/>
                <a:ext cx="6262184" cy="5550769"/>
              </a:xfrm>
              <a:blipFill>
                <a:blip r:embed="rId2"/>
                <a:stretch>
                  <a:fillRect l="-2024" t="-11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041779D-3F08-2744-9A90-291E6622E4AF}"/>
                  </a:ext>
                </a:extLst>
              </p:cNvPr>
              <p:cNvSpPr/>
              <p:nvPr/>
            </p:nvSpPr>
            <p:spPr>
              <a:xfrm>
                <a:off x="7607941" y="6303973"/>
                <a:ext cx="6818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041779D-3F08-2744-9A90-291E6622E4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7941" y="6303973"/>
                <a:ext cx="681853" cy="584775"/>
              </a:xfrm>
              <a:prstGeom prst="rect">
                <a:avLst/>
              </a:prstGeom>
              <a:blipFill>
                <a:blip r:embed="rId3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B9E7DA6-1344-C24E-BCE8-76A34BE2F2E4}"/>
                  </a:ext>
                </a:extLst>
              </p:cNvPr>
              <p:cNvSpPr/>
              <p:nvPr/>
            </p:nvSpPr>
            <p:spPr>
              <a:xfrm>
                <a:off x="9581629" y="6299207"/>
                <a:ext cx="6818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B9E7DA6-1344-C24E-BCE8-76A34BE2F2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1629" y="6299207"/>
                <a:ext cx="681853" cy="584775"/>
              </a:xfrm>
              <a:prstGeom prst="rect">
                <a:avLst/>
              </a:prstGeom>
              <a:blipFill>
                <a:blip r:embed="rId4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D657FA2D-F9D4-2243-9D2B-DEA5A45514F5}"/>
                  </a:ext>
                </a:extLst>
              </p:cNvPr>
              <p:cNvSpPr/>
              <p:nvPr/>
            </p:nvSpPr>
            <p:spPr>
              <a:xfrm>
                <a:off x="11625261" y="6337306"/>
                <a:ext cx="50526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D657FA2D-F9D4-2243-9D2B-DEA5A45514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5261" y="6337306"/>
                <a:ext cx="505267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5A7F89D6-3988-6941-A739-4857DA3EDF9C}"/>
              </a:ext>
            </a:extLst>
          </p:cNvPr>
          <p:cNvSpPr/>
          <p:nvPr/>
        </p:nvSpPr>
        <p:spPr>
          <a:xfrm>
            <a:off x="7512450" y="4581870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679950C-7188-5D42-908E-4BC0907E3913}"/>
              </a:ext>
            </a:extLst>
          </p:cNvPr>
          <p:cNvSpPr/>
          <p:nvPr/>
        </p:nvSpPr>
        <p:spPr>
          <a:xfrm>
            <a:off x="9477649" y="4591394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66EA503-A054-7246-A93C-7818733B46E9}"/>
              </a:ext>
            </a:extLst>
          </p:cNvPr>
          <p:cNvSpPr/>
          <p:nvPr/>
        </p:nvSpPr>
        <p:spPr>
          <a:xfrm>
            <a:off x="7823850" y="6290076"/>
            <a:ext cx="136272" cy="147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26C1199-85F2-C548-96DD-DC080DE2E4DA}"/>
              </a:ext>
            </a:extLst>
          </p:cNvPr>
          <p:cNvSpPr/>
          <p:nvPr/>
        </p:nvSpPr>
        <p:spPr>
          <a:xfrm>
            <a:off x="9789045" y="6299600"/>
            <a:ext cx="136272" cy="147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7CE02A4-8CF2-A746-B30B-722ACE3CE79A}"/>
              </a:ext>
            </a:extLst>
          </p:cNvPr>
          <p:cNvSpPr/>
          <p:nvPr/>
        </p:nvSpPr>
        <p:spPr>
          <a:xfrm>
            <a:off x="11751093" y="6280549"/>
            <a:ext cx="136272" cy="147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58559358-241E-664F-BCBA-318635B7E718}"/>
              </a:ext>
            </a:extLst>
          </p:cNvPr>
          <p:cNvCxnSpPr>
            <a:cxnSpLocks/>
            <a:stCxn id="63" idx="0"/>
            <a:endCxn id="57" idx="4"/>
          </p:cNvCxnSpPr>
          <p:nvPr/>
        </p:nvCxnSpPr>
        <p:spPr>
          <a:xfrm flipH="1" flipV="1">
            <a:off x="7891592" y="5284397"/>
            <a:ext cx="394" cy="100567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C14E3F2-2398-1F43-BEBA-145C68F62E16}"/>
              </a:ext>
            </a:extLst>
          </p:cNvPr>
          <p:cNvCxnSpPr>
            <a:cxnSpLocks/>
            <a:stCxn id="64" idx="0"/>
            <a:endCxn id="58" idx="4"/>
          </p:cNvCxnSpPr>
          <p:nvPr/>
        </p:nvCxnSpPr>
        <p:spPr>
          <a:xfrm flipH="1" flipV="1">
            <a:off x="9856791" y="5293921"/>
            <a:ext cx="390" cy="100567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864FBF1D-813D-7440-B932-4632005F7818}"/>
              </a:ext>
            </a:extLst>
          </p:cNvPr>
          <p:cNvCxnSpPr>
            <a:cxnSpLocks/>
            <a:stCxn id="65" idx="7"/>
            <a:endCxn id="58" idx="4"/>
          </p:cNvCxnSpPr>
          <p:nvPr/>
        </p:nvCxnSpPr>
        <p:spPr>
          <a:xfrm flipH="1" flipV="1">
            <a:off x="9856791" y="5293921"/>
            <a:ext cx="2010617" cy="100824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AE4FC7D0-6D62-6C46-ACE9-8CE669BE6127}"/>
              </a:ext>
            </a:extLst>
          </p:cNvPr>
          <p:cNvCxnSpPr>
            <a:cxnSpLocks/>
            <a:stCxn id="65" idx="0"/>
            <a:endCxn id="57" idx="4"/>
          </p:cNvCxnSpPr>
          <p:nvPr/>
        </p:nvCxnSpPr>
        <p:spPr>
          <a:xfrm flipH="1" flipV="1">
            <a:off x="7891592" y="5284397"/>
            <a:ext cx="3927637" cy="99615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6B2441EB-D773-5544-BC42-F16CE2367753}"/>
              </a:ext>
            </a:extLst>
          </p:cNvPr>
          <p:cNvCxnSpPr>
            <a:cxnSpLocks/>
            <a:stCxn id="63" idx="0"/>
            <a:endCxn id="58" idx="4"/>
          </p:cNvCxnSpPr>
          <p:nvPr/>
        </p:nvCxnSpPr>
        <p:spPr>
          <a:xfrm flipV="1">
            <a:off x="7891986" y="5293921"/>
            <a:ext cx="1964805" cy="99615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15E34190-FAA8-C645-8D45-DFE25A02C98D}"/>
              </a:ext>
            </a:extLst>
          </p:cNvPr>
          <p:cNvCxnSpPr>
            <a:cxnSpLocks/>
            <a:stCxn id="64" idx="0"/>
            <a:endCxn id="57" idx="4"/>
          </p:cNvCxnSpPr>
          <p:nvPr/>
        </p:nvCxnSpPr>
        <p:spPr>
          <a:xfrm flipH="1" flipV="1">
            <a:off x="7891592" y="5284397"/>
            <a:ext cx="1965589" cy="101520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3DCD05C6-64C4-3B46-8B26-7F395E7984D1}"/>
              </a:ext>
            </a:extLst>
          </p:cNvPr>
          <p:cNvCxnSpPr>
            <a:stCxn id="57" idx="3"/>
            <a:endCxn id="57" idx="7"/>
          </p:cNvCxnSpPr>
          <p:nvPr/>
        </p:nvCxnSpPr>
        <p:spPr>
          <a:xfrm rot="5400000" flipH="1" flipV="1">
            <a:off x="7643210" y="4665040"/>
            <a:ext cx="496761" cy="536187"/>
          </a:xfrm>
          <a:prstGeom prst="bentConnector5">
            <a:avLst>
              <a:gd name="adj1" fmla="val 1244"/>
              <a:gd name="adj2" fmla="val 50422"/>
              <a:gd name="adj3" fmla="val 98757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Elbow Connector 80">
            <a:extLst>
              <a:ext uri="{FF2B5EF4-FFF2-40B4-BE49-F238E27FC236}">
                <a16:creationId xmlns:a16="http://schemas.microsoft.com/office/drawing/2014/main" id="{F4F06C4B-04C1-EB4D-B459-FDD135A78FDF}"/>
              </a:ext>
            </a:extLst>
          </p:cNvPr>
          <p:cNvCxnSpPr/>
          <p:nvPr/>
        </p:nvCxnSpPr>
        <p:spPr>
          <a:xfrm rot="5400000" flipH="1" flipV="1">
            <a:off x="9624412" y="4694347"/>
            <a:ext cx="496761" cy="536187"/>
          </a:xfrm>
          <a:prstGeom prst="bentConnector5">
            <a:avLst>
              <a:gd name="adj1" fmla="val 1244"/>
              <a:gd name="adj2" fmla="val 50422"/>
              <a:gd name="adj3" fmla="val 98757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71598E1-EF32-E84C-814B-A80E33A67162}"/>
                  </a:ext>
                </a:extLst>
              </p:cNvPr>
              <p:cNvSpPr/>
              <p:nvPr/>
            </p:nvSpPr>
            <p:spPr>
              <a:xfrm>
                <a:off x="7352962" y="5695225"/>
                <a:ext cx="6527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71598E1-EF32-E84C-814B-A80E33A671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2962" y="5695225"/>
                <a:ext cx="652743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3F4C55B-CA31-5848-83CC-584D0CF8B965}"/>
                  </a:ext>
                </a:extLst>
              </p:cNvPr>
              <p:cNvSpPr/>
              <p:nvPr/>
            </p:nvSpPr>
            <p:spPr>
              <a:xfrm>
                <a:off x="8863986" y="6016549"/>
                <a:ext cx="6527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3F4C55B-CA31-5848-83CC-584D0CF8B9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3986" y="6016549"/>
                <a:ext cx="652743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40F092F-C355-9F41-8E2B-2340AD2B4953}"/>
                  </a:ext>
                </a:extLst>
              </p:cNvPr>
              <p:cNvSpPr/>
              <p:nvPr/>
            </p:nvSpPr>
            <p:spPr>
              <a:xfrm>
                <a:off x="8101991" y="5479405"/>
                <a:ext cx="4235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40F092F-C355-9F41-8E2B-2340AD2B49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1991" y="5479405"/>
                <a:ext cx="42351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75C967F-73D3-A645-BC1F-5B02D0B6B5E6}"/>
                  </a:ext>
                </a:extLst>
              </p:cNvPr>
              <p:cNvSpPr/>
              <p:nvPr/>
            </p:nvSpPr>
            <p:spPr>
              <a:xfrm>
                <a:off x="9573525" y="5781705"/>
                <a:ext cx="4235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75C967F-73D3-A645-BC1F-5B02D0B6B5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3525" y="5781705"/>
                <a:ext cx="423514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906F22AB-013A-CE44-B70E-B83D2BD11090}"/>
                  </a:ext>
                </a:extLst>
              </p:cNvPr>
              <p:cNvSpPr/>
              <p:nvPr/>
            </p:nvSpPr>
            <p:spPr>
              <a:xfrm>
                <a:off x="10355509" y="6039035"/>
                <a:ext cx="6559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0.5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906F22AB-013A-CE44-B70E-B83D2BD110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5509" y="6039035"/>
                <a:ext cx="655949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5B4BF5FD-7726-3E4D-9683-3C18815E933F}"/>
                  </a:ext>
                </a:extLst>
              </p:cNvPr>
              <p:cNvSpPr/>
              <p:nvPr/>
            </p:nvSpPr>
            <p:spPr>
              <a:xfrm>
                <a:off x="10507909" y="5307016"/>
                <a:ext cx="88517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−1.5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5B4BF5FD-7726-3E4D-9683-3C18815E93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7909" y="5307016"/>
                <a:ext cx="885179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3451CE37-E7D6-854D-A379-437E63B37A4C}"/>
                  </a:ext>
                </a:extLst>
              </p:cNvPr>
              <p:cNvSpPr/>
              <p:nvPr/>
            </p:nvSpPr>
            <p:spPr>
              <a:xfrm>
                <a:off x="6950878" y="4597597"/>
                <a:ext cx="68595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3451CE37-E7D6-854D-A379-437E63B37A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0878" y="4597597"/>
                <a:ext cx="685957" cy="584775"/>
              </a:xfrm>
              <a:prstGeom prst="rect">
                <a:avLst/>
              </a:prstGeom>
              <a:blipFill>
                <a:blip r:embed="rId12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65618D4D-7506-FD41-A8C4-A8674A481337}"/>
                  </a:ext>
                </a:extLst>
              </p:cNvPr>
              <p:cNvSpPr/>
              <p:nvPr/>
            </p:nvSpPr>
            <p:spPr>
              <a:xfrm>
                <a:off x="8917088" y="4630077"/>
                <a:ext cx="69544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65618D4D-7506-FD41-A8C4-A8674A4813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7088" y="4630077"/>
                <a:ext cx="695447" cy="584775"/>
              </a:xfrm>
              <a:prstGeom prst="rect">
                <a:avLst/>
              </a:prstGeom>
              <a:blipFill>
                <a:blip r:embed="rId13"/>
                <a:stretch>
                  <a:fillRect l="-1818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FE7219B-BF72-AE4C-88D2-65080CCAA035}"/>
              </a:ext>
            </a:extLst>
          </p:cNvPr>
          <p:cNvSpPr/>
          <p:nvPr/>
        </p:nvSpPr>
        <p:spPr>
          <a:xfrm>
            <a:off x="9621096" y="82189"/>
            <a:ext cx="2317531" cy="2270234"/>
          </a:xfrm>
          <a:custGeom>
            <a:avLst/>
            <a:gdLst>
              <a:gd name="connsiteX0" fmla="*/ 0 w 2317531"/>
              <a:gd name="connsiteY0" fmla="*/ 630621 h 2270234"/>
              <a:gd name="connsiteX1" fmla="*/ 1718442 w 2317531"/>
              <a:gd name="connsiteY1" fmla="*/ 2254469 h 2270234"/>
              <a:gd name="connsiteX2" fmla="*/ 2301766 w 2317531"/>
              <a:gd name="connsiteY2" fmla="*/ 2270234 h 2270234"/>
              <a:gd name="connsiteX3" fmla="*/ 2317531 w 2317531"/>
              <a:gd name="connsiteY3" fmla="*/ 1655379 h 2270234"/>
              <a:gd name="connsiteX4" fmla="*/ 520262 w 2317531"/>
              <a:gd name="connsiteY4" fmla="*/ 0 h 2270234"/>
              <a:gd name="connsiteX5" fmla="*/ 31531 w 2317531"/>
              <a:gd name="connsiteY5" fmla="*/ 0 h 2270234"/>
              <a:gd name="connsiteX6" fmla="*/ 0 w 2317531"/>
              <a:gd name="connsiteY6" fmla="*/ 630621 h 2270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17531" h="2270234">
                <a:moveTo>
                  <a:pt x="0" y="630621"/>
                </a:moveTo>
                <a:lnTo>
                  <a:pt x="1718442" y="2254469"/>
                </a:lnTo>
                <a:lnTo>
                  <a:pt x="2301766" y="2270234"/>
                </a:lnTo>
                <a:lnTo>
                  <a:pt x="2317531" y="1655379"/>
                </a:lnTo>
                <a:lnTo>
                  <a:pt x="520262" y="0"/>
                </a:lnTo>
                <a:lnTo>
                  <a:pt x="31531" y="0"/>
                </a:lnTo>
                <a:lnTo>
                  <a:pt x="0" y="630621"/>
                </a:lnTo>
                <a:close/>
              </a:path>
            </a:pathLst>
          </a:custGeom>
          <a:pattFill prst="lgGrid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CAFE61F-3BE5-F04D-8DB5-16C9046BE357}"/>
              </a:ext>
            </a:extLst>
          </p:cNvPr>
          <p:cNvCxnSpPr>
            <a:cxnSpLocks/>
          </p:cNvCxnSpPr>
          <p:nvPr/>
        </p:nvCxnSpPr>
        <p:spPr>
          <a:xfrm>
            <a:off x="9568703" y="1833970"/>
            <a:ext cx="259620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9A4DB07-06C3-F64E-A953-ABEEC47CAE76}"/>
              </a:ext>
            </a:extLst>
          </p:cNvPr>
          <p:cNvCxnSpPr>
            <a:cxnSpLocks/>
          </p:cNvCxnSpPr>
          <p:nvPr/>
        </p:nvCxnSpPr>
        <p:spPr>
          <a:xfrm flipH="1" flipV="1">
            <a:off x="10138571" y="163487"/>
            <a:ext cx="44283" cy="20920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D73B0DF0-5C7E-214A-AD0F-19972F0088D1}"/>
              </a:ext>
            </a:extLst>
          </p:cNvPr>
          <p:cNvSpPr/>
          <p:nvPr/>
        </p:nvSpPr>
        <p:spPr>
          <a:xfrm>
            <a:off x="11289786" y="1673117"/>
            <a:ext cx="350293" cy="350107"/>
          </a:xfrm>
          <a:prstGeom prst="ellipse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DC1F5EED-A58F-0C4C-8BCC-5B504792624C}"/>
              </a:ext>
            </a:extLst>
          </p:cNvPr>
          <p:cNvSpPr/>
          <p:nvPr/>
        </p:nvSpPr>
        <p:spPr>
          <a:xfrm>
            <a:off x="9971641" y="530960"/>
            <a:ext cx="369876" cy="389931"/>
          </a:xfrm>
          <a:prstGeom prst="ellipse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4825B0C-BA05-D949-BA6D-4F4A40DDBE2E}"/>
              </a:ext>
            </a:extLst>
          </p:cNvPr>
          <p:cNvSpPr/>
          <p:nvPr/>
        </p:nvSpPr>
        <p:spPr>
          <a:xfrm>
            <a:off x="9998895" y="1635447"/>
            <a:ext cx="369876" cy="389925"/>
          </a:xfrm>
          <a:prstGeom prst="ellipse">
            <a:avLst/>
          </a:prstGeom>
          <a:pattFill prst="smGrid">
            <a:fgClr>
              <a:srgbClr val="0432FF"/>
            </a:fgClr>
            <a:bgClr>
              <a:schemeClr val="bg1"/>
            </a:bgClr>
          </a:pattFill>
          <a:ln w="635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81833249-28C0-B543-AC65-0E7A18AEE16C}"/>
              </a:ext>
            </a:extLst>
          </p:cNvPr>
          <p:cNvCxnSpPr/>
          <p:nvPr/>
        </p:nvCxnSpPr>
        <p:spPr>
          <a:xfrm flipH="1" flipV="1">
            <a:off x="9590147" y="715238"/>
            <a:ext cx="1665028" cy="156802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997BEDC-23CE-D046-82BA-63E06A1AC1C9}"/>
              </a:ext>
            </a:extLst>
          </p:cNvPr>
          <p:cNvCxnSpPr/>
          <p:nvPr/>
        </p:nvCxnSpPr>
        <p:spPr>
          <a:xfrm flipH="1" flipV="1">
            <a:off x="10283831" y="179220"/>
            <a:ext cx="1665028" cy="156802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>
            <a:extLst>
              <a:ext uri="{FF2B5EF4-FFF2-40B4-BE49-F238E27FC236}">
                <a16:creationId xmlns:a16="http://schemas.microsoft.com/office/drawing/2014/main" id="{CBC3DC36-F41E-294E-8557-97552180DA93}"/>
              </a:ext>
            </a:extLst>
          </p:cNvPr>
          <p:cNvSpPr/>
          <p:nvPr/>
        </p:nvSpPr>
        <p:spPr>
          <a:xfrm>
            <a:off x="11221543" y="573080"/>
            <a:ext cx="369876" cy="389925"/>
          </a:xfrm>
          <a:prstGeom prst="ellipse">
            <a:avLst/>
          </a:prstGeom>
          <a:pattFill prst="ltVert">
            <a:fgClr>
              <a:srgbClr val="0432FF"/>
            </a:fgClr>
            <a:bgClr>
              <a:schemeClr val="bg1"/>
            </a:bgClr>
          </a:pattFill>
          <a:ln w="635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96F53D-07B8-264E-9E86-C429AC420C73}"/>
                  </a:ext>
                </a:extLst>
              </p:cNvPr>
              <p:cNvSpPr/>
              <p:nvPr/>
            </p:nvSpPr>
            <p:spPr>
              <a:xfrm>
                <a:off x="11777661" y="4091282"/>
                <a:ext cx="50526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96F53D-07B8-264E-9E86-C429AC420C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7661" y="4091282"/>
                <a:ext cx="505267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Oval 74">
            <a:extLst>
              <a:ext uri="{FF2B5EF4-FFF2-40B4-BE49-F238E27FC236}">
                <a16:creationId xmlns:a16="http://schemas.microsoft.com/office/drawing/2014/main" id="{5ACB265A-12CA-D04B-9FB9-A7A0F2EFE7B0}"/>
              </a:ext>
            </a:extLst>
          </p:cNvPr>
          <p:cNvSpPr/>
          <p:nvPr/>
        </p:nvSpPr>
        <p:spPr>
          <a:xfrm>
            <a:off x="7514950" y="2875492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A435CD2-868D-A74B-A204-3811F8C05046}"/>
              </a:ext>
            </a:extLst>
          </p:cNvPr>
          <p:cNvSpPr/>
          <p:nvPr/>
        </p:nvSpPr>
        <p:spPr>
          <a:xfrm>
            <a:off x="11753593" y="4574171"/>
            <a:ext cx="136272" cy="147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C1DA2502-089C-1240-92CF-5F49CA4ACB63}"/>
              </a:ext>
            </a:extLst>
          </p:cNvPr>
          <p:cNvCxnSpPr>
            <a:cxnSpLocks/>
            <a:endCxn id="75" idx="4"/>
          </p:cNvCxnSpPr>
          <p:nvPr/>
        </p:nvCxnSpPr>
        <p:spPr>
          <a:xfrm flipH="1" flipV="1">
            <a:off x="7894092" y="3578019"/>
            <a:ext cx="394" cy="100567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9F9A1762-8AED-8942-A3B2-ABF4DAA98667}"/>
              </a:ext>
            </a:extLst>
          </p:cNvPr>
          <p:cNvCxnSpPr>
            <a:cxnSpLocks/>
            <a:stCxn id="88" idx="0"/>
            <a:endCxn id="75" idx="4"/>
          </p:cNvCxnSpPr>
          <p:nvPr/>
        </p:nvCxnSpPr>
        <p:spPr>
          <a:xfrm flipH="1" flipV="1">
            <a:off x="7894092" y="3578019"/>
            <a:ext cx="3927637" cy="99615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17C590FC-D857-C245-A09E-96EC513E8565}"/>
              </a:ext>
            </a:extLst>
          </p:cNvPr>
          <p:cNvCxnSpPr>
            <a:cxnSpLocks/>
            <a:endCxn id="75" idx="4"/>
          </p:cNvCxnSpPr>
          <p:nvPr/>
        </p:nvCxnSpPr>
        <p:spPr>
          <a:xfrm flipH="1" flipV="1">
            <a:off x="7894092" y="3578019"/>
            <a:ext cx="1965589" cy="101520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Elbow Connector 96">
            <a:extLst>
              <a:ext uri="{FF2B5EF4-FFF2-40B4-BE49-F238E27FC236}">
                <a16:creationId xmlns:a16="http://schemas.microsoft.com/office/drawing/2014/main" id="{95E35598-37E6-3349-85E6-DC413FECC820}"/>
              </a:ext>
            </a:extLst>
          </p:cNvPr>
          <p:cNvCxnSpPr>
            <a:stCxn id="75" idx="3"/>
            <a:endCxn id="75" idx="7"/>
          </p:cNvCxnSpPr>
          <p:nvPr/>
        </p:nvCxnSpPr>
        <p:spPr>
          <a:xfrm rot="5400000" flipH="1" flipV="1">
            <a:off x="7645710" y="2958662"/>
            <a:ext cx="496761" cy="536187"/>
          </a:xfrm>
          <a:prstGeom prst="bentConnector5">
            <a:avLst>
              <a:gd name="adj1" fmla="val 1244"/>
              <a:gd name="adj2" fmla="val 50422"/>
              <a:gd name="adj3" fmla="val 98757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D974AAB9-0409-F547-A9C9-CB29FDBE0057}"/>
                  </a:ext>
                </a:extLst>
              </p:cNvPr>
              <p:cNvSpPr/>
              <p:nvPr/>
            </p:nvSpPr>
            <p:spPr>
              <a:xfrm>
                <a:off x="7355462" y="3988847"/>
                <a:ext cx="6527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D974AAB9-0409-F547-A9C9-CB29FDBE00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5462" y="3988847"/>
                <a:ext cx="652743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FB63B919-E7CE-1F45-B0E9-E3170C771217}"/>
                  </a:ext>
                </a:extLst>
              </p:cNvPr>
              <p:cNvSpPr/>
              <p:nvPr/>
            </p:nvSpPr>
            <p:spPr>
              <a:xfrm>
                <a:off x="8326842" y="3965400"/>
                <a:ext cx="6527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FB63B919-E7CE-1F45-B0E9-E3170C7712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6842" y="3965400"/>
                <a:ext cx="652743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29BEA5-4481-604A-A7F4-71417AE5DF01}"/>
                  </a:ext>
                </a:extLst>
              </p:cNvPr>
              <p:cNvSpPr/>
              <p:nvPr/>
            </p:nvSpPr>
            <p:spPr>
              <a:xfrm>
                <a:off x="10358009" y="3867964"/>
                <a:ext cx="6559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0.5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29BEA5-4481-604A-A7F4-71417AE5DF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8009" y="3867964"/>
                <a:ext cx="655949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AF1105ED-BADC-694A-84E8-4AAC4B9DB6F8}"/>
                  </a:ext>
                </a:extLst>
              </p:cNvPr>
              <p:cNvSpPr/>
              <p:nvPr/>
            </p:nvSpPr>
            <p:spPr>
              <a:xfrm>
                <a:off x="6953378" y="2891219"/>
                <a:ext cx="51571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AF1105ED-BADC-694A-84E8-4AAC4B9DB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3378" y="2891219"/>
                <a:ext cx="515718" cy="584775"/>
              </a:xfrm>
              <a:prstGeom prst="rect">
                <a:avLst/>
              </a:prstGeom>
              <a:blipFill>
                <a:blip r:embed="rId17"/>
                <a:stretch>
                  <a:fillRect l="-9756" r="-7317"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106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93336-5A0C-A342-BFA4-4127A2082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6149B-3BAD-B445-8A66-9F8B4DE05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822"/>
            <a:ext cx="10515600" cy="486612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Review: multi-class perceptron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Breaking the constraints of linearity: multi-layer neural nets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Flow diagram for the XOR problem</a:t>
            </a:r>
          </a:p>
          <a:p>
            <a:r>
              <a:rPr lang="en-US" dirty="0"/>
              <a:t>Flow diagram for a multi-layer neural net</a:t>
            </a:r>
          </a:p>
          <a:p>
            <a:r>
              <a:rPr lang="en-US" dirty="0"/>
              <a:t>One-hot vectors</a:t>
            </a:r>
          </a:p>
          <a:p>
            <a:r>
              <a:rPr lang="en-US" dirty="0" err="1"/>
              <a:t>Softmax</a:t>
            </a:r>
            <a:endParaRPr lang="en-US" dirty="0"/>
          </a:p>
          <a:p>
            <a:r>
              <a:rPr lang="en-US" dirty="0"/>
              <a:t>Cross-entropy = negative log probability of the training data</a:t>
            </a:r>
          </a:p>
          <a:p>
            <a:r>
              <a:rPr lang="en-US" dirty="0"/>
              <a:t>Stochastic gradient descent</a:t>
            </a:r>
          </a:p>
          <a:p>
            <a:r>
              <a:rPr lang="en-US" dirty="0"/>
              <a:t>Training a neural net using </a:t>
            </a:r>
            <a:r>
              <a:rPr lang="en-US" dirty="0" err="1"/>
              <a:t>numpy</a:t>
            </a:r>
            <a:endParaRPr lang="en-US" dirty="0"/>
          </a:p>
          <a:p>
            <a:r>
              <a:rPr lang="en-US" dirty="0"/>
              <a:t>The same example using </a:t>
            </a:r>
            <a:r>
              <a:rPr lang="en-US" dirty="0" err="1"/>
              <a:t>pytorch</a:t>
            </a:r>
            <a:endParaRPr lang="en-US" dirty="0"/>
          </a:p>
          <a:p>
            <a:r>
              <a:rPr lang="en-US" dirty="0" err="1"/>
              <a:t>torch.nn</a:t>
            </a:r>
            <a:r>
              <a:rPr lang="en-US" dirty="0"/>
              <a:t>: standard layers and units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876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93336-5A0C-A342-BFA4-4127A2082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6149B-3BAD-B445-8A66-9F8B4DE05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822"/>
            <a:ext cx="10515600" cy="486612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Review: multi-class perceptron</a:t>
            </a:r>
          </a:p>
          <a:p>
            <a:r>
              <a:rPr lang="en-US" dirty="0"/>
              <a:t>Breaking the constraints of linearity: multi-layer neural nets</a:t>
            </a:r>
          </a:p>
          <a:p>
            <a:r>
              <a:rPr lang="en-US" dirty="0"/>
              <a:t>Flow diagram for the XOR problem</a:t>
            </a:r>
          </a:p>
          <a:p>
            <a:r>
              <a:rPr lang="en-US" dirty="0"/>
              <a:t>Flow diagram for a multi-layer neural net</a:t>
            </a:r>
          </a:p>
          <a:p>
            <a:r>
              <a:rPr lang="en-US" dirty="0"/>
              <a:t>One-hot vectors</a:t>
            </a:r>
          </a:p>
          <a:p>
            <a:r>
              <a:rPr lang="en-US" dirty="0" err="1"/>
              <a:t>Softmax</a:t>
            </a:r>
            <a:endParaRPr lang="en-US" dirty="0"/>
          </a:p>
          <a:p>
            <a:r>
              <a:rPr lang="en-US" dirty="0"/>
              <a:t>Cross-entropy = negative log probability of the training data</a:t>
            </a:r>
          </a:p>
          <a:p>
            <a:r>
              <a:rPr lang="en-US" dirty="0"/>
              <a:t>Stochastic gradient descent</a:t>
            </a:r>
          </a:p>
          <a:p>
            <a:r>
              <a:rPr lang="en-US" dirty="0"/>
              <a:t>Training a neural net using </a:t>
            </a:r>
            <a:r>
              <a:rPr lang="en-US" dirty="0" err="1"/>
              <a:t>numpy</a:t>
            </a:r>
            <a:endParaRPr lang="en-US" dirty="0"/>
          </a:p>
          <a:p>
            <a:r>
              <a:rPr lang="en-US" dirty="0"/>
              <a:t>The same example using </a:t>
            </a:r>
            <a:r>
              <a:rPr lang="en-US" dirty="0" err="1"/>
              <a:t>pytorch</a:t>
            </a:r>
            <a:endParaRPr lang="en-US" dirty="0"/>
          </a:p>
          <a:p>
            <a:r>
              <a:rPr lang="en-US" dirty="0" err="1"/>
              <a:t>torch.nn</a:t>
            </a:r>
            <a:r>
              <a:rPr lang="en-US" dirty="0"/>
              <a:t>: standard layers and units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676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449C6-9F5E-A243-9132-BDC5AA648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Multi-layer neural 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056BD9-8801-7349-BF19-94D419227D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u="sng" dirty="0"/>
                  <a:t>excitation</a:t>
                </a:r>
                <a:r>
                  <a:rPr lang="en-US" dirty="0"/>
                  <a:t> of the </a:t>
                </a:r>
                <a:r>
                  <a:rPr lang="en-US" dirty="0" err="1"/>
                  <a:t>j</a:t>
                </a:r>
                <a:r>
                  <a:rPr lang="en-US" baseline="30000" dirty="0" err="1"/>
                  <a:t>th</a:t>
                </a:r>
                <a:r>
                  <a:rPr lang="en-US" dirty="0"/>
                  <a:t> neuron (a.k.a. “node”) in the l</a:t>
                </a:r>
                <a:r>
                  <a:rPr lang="en-US" baseline="30000" dirty="0"/>
                  <a:t>th</a:t>
                </a:r>
                <a:r>
                  <a:rPr lang="en-US" dirty="0"/>
                  <a:t> layer</a:t>
                </a:r>
              </a:p>
              <a:p>
                <a:pPr lvl="1"/>
                <a:r>
                  <a:rPr lang="en-US" dirty="0"/>
                  <a:t>Computed by adding together inputs from many other neurons, each weighted by a corresponding connection strength or connection weight,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b="1" u="sng" dirty="0"/>
                  <a:t>activation</a:t>
                </a:r>
                <a:r>
                  <a:rPr lang="en-US" dirty="0"/>
                  <a:t> of the </a:t>
                </a:r>
                <a:r>
                  <a:rPr lang="en-US" dirty="0" err="1"/>
                  <a:t>j</a:t>
                </a:r>
                <a:r>
                  <a:rPr lang="en-US" baseline="30000" dirty="0" err="1"/>
                  <a:t>th</a:t>
                </a:r>
                <a:r>
                  <a:rPr lang="en-US" dirty="0"/>
                  <a:t> node in the l</a:t>
                </a:r>
                <a:r>
                  <a:rPr lang="en-US" baseline="30000" dirty="0"/>
                  <a:t>th</a:t>
                </a:r>
                <a:r>
                  <a:rPr lang="en-US" dirty="0"/>
                  <a:t> layer</a:t>
                </a:r>
              </a:p>
              <a:p>
                <a:pPr lvl="1"/>
                <a:r>
                  <a:rPr lang="en-US" dirty="0"/>
                  <a:t>This is computed by just passing the excitation through a scalar nonlinear activation function, thus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</m:d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  The activation functions in different layers differ, so to be pedantic, sometimes we’ll write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056BD9-8801-7349-BF19-94D419227D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0180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BD15F-D2F9-C94C-926D-F58F44F11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Multi-layer neural 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E268A1-9F45-DF4B-BAB8-394FE5046AF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Given: some training token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,1]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 and its target label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Initialize: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Forward propagate: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1,…,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</m:d>
                  </m:oMath>
                </a14:m>
                <a:r>
                  <a:rPr lang="en-US" dirty="0"/>
                  <a:t>:</a:t>
                </a:r>
              </a:p>
              <a:p>
                <a:pPr marL="914400" lvl="1" indent="-457200">
                  <a:buFont typeface="+mj-lt"/>
                  <a:buAutoNum type="alphaLcPeriod"/>
                </a:pPr>
                <a:r>
                  <a:rPr lang="en-US" dirty="0"/>
                  <a:t>Compute the excitations as weighted sums of the previous-layer activations: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−1)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dirty="0"/>
              </a:p>
              <a:p>
                <a:pPr marL="914400" lvl="1" indent="-457200">
                  <a:buFont typeface="+mj-lt"/>
                  <a:buAutoNum type="alphaLcPeriod" startAt="2"/>
                </a:pPr>
                <a:r>
                  <a:rPr lang="en-US" dirty="0"/>
                  <a:t>Compute the activations by applying scalar nonlinearities: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Output: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 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E268A1-9F45-DF4B-BAB8-394FE5046A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3488" r="-603" b="-6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4279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3D82E-899C-F440-A345-E216E1DB4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propagation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EBB288-9D88-F84C-BF2E-646738E627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061364" cy="4351338"/>
              </a:xfrm>
            </p:spPr>
            <p:txBody>
              <a:bodyPr/>
              <a:lstStyle/>
              <a:p>
                <a:r>
                  <a:rPr lang="en-US" dirty="0"/>
                  <a:t>From activation to excitation is a matrix multiply: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−1)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From excitation to activation is a scalar nonlinearity: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d>
                        <m:d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EBB288-9D88-F84C-BF2E-646738E627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061364" cy="4351338"/>
              </a:xfrm>
              <a:blipFill>
                <a:blip r:embed="rId2"/>
                <a:stretch>
                  <a:fillRect l="-1883" t="-18314" r="-2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215C4564-31F2-DB48-8EA6-7AE02D7E5659}"/>
              </a:ext>
            </a:extLst>
          </p:cNvPr>
          <p:cNvSpPr/>
          <p:nvPr/>
        </p:nvSpPr>
        <p:spPr>
          <a:xfrm>
            <a:off x="6979975" y="2851211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092BC60-E161-4946-9C3F-9EAEFA95B68E}"/>
              </a:ext>
            </a:extLst>
          </p:cNvPr>
          <p:cNvSpPr/>
          <p:nvPr/>
        </p:nvSpPr>
        <p:spPr>
          <a:xfrm>
            <a:off x="8132508" y="2846445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1352A6-3657-CE40-83F0-C5EA97BE4262}"/>
              </a:ext>
            </a:extLst>
          </p:cNvPr>
          <p:cNvSpPr/>
          <p:nvPr/>
        </p:nvSpPr>
        <p:spPr>
          <a:xfrm>
            <a:off x="9942268" y="2855969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BC5A193-07D5-E142-8C1E-8DFA36A75437}"/>
              </a:ext>
            </a:extLst>
          </p:cNvPr>
          <p:cNvCxnSpPr>
            <a:cxnSpLocks/>
          </p:cNvCxnSpPr>
          <p:nvPr/>
        </p:nvCxnSpPr>
        <p:spPr>
          <a:xfrm flipH="1" flipV="1">
            <a:off x="7359117" y="4373135"/>
            <a:ext cx="4765" cy="68812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5B96F0E-D35F-AF43-9A35-9423191E3EEC}"/>
              </a:ext>
            </a:extLst>
          </p:cNvPr>
          <p:cNvCxnSpPr>
            <a:cxnSpLocks/>
          </p:cNvCxnSpPr>
          <p:nvPr/>
        </p:nvCxnSpPr>
        <p:spPr>
          <a:xfrm flipV="1">
            <a:off x="8502127" y="4368369"/>
            <a:ext cx="9523" cy="68812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B42EF81-4295-AE47-B3D4-4B190EC90189}"/>
              </a:ext>
            </a:extLst>
          </p:cNvPr>
          <p:cNvCxnSpPr>
            <a:cxnSpLocks/>
          </p:cNvCxnSpPr>
          <p:nvPr/>
        </p:nvCxnSpPr>
        <p:spPr>
          <a:xfrm flipH="1" flipV="1">
            <a:off x="10321410" y="4377893"/>
            <a:ext cx="4765" cy="68812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CC2C660-1965-4741-9B9F-DEBABAE160FC}"/>
                  </a:ext>
                </a:extLst>
              </p:cNvPr>
              <p:cNvSpPr/>
              <p:nvPr/>
            </p:nvSpPr>
            <p:spPr>
              <a:xfrm>
                <a:off x="11070447" y="5482957"/>
                <a:ext cx="50526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CC2C660-1965-4741-9B9F-DEBABAE160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0447" y="5482957"/>
                <a:ext cx="505267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1660826B-9849-D148-89A5-E4EE22275577}"/>
              </a:ext>
            </a:extLst>
          </p:cNvPr>
          <p:cNvSpPr/>
          <p:nvPr/>
        </p:nvSpPr>
        <p:spPr>
          <a:xfrm>
            <a:off x="11249034" y="5072305"/>
            <a:ext cx="136272" cy="147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FF242E4-C308-9245-89A2-856BA50298E6}"/>
              </a:ext>
            </a:extLst>
          </p:cNvPr>
          <p:cNvCxnSpPr>
            <a:cxnSpLocks/>
          </p:cNvCxnSpPr>
          <p:nvPr/>
        </p:nvCxnSpPr>
        <p:spPr>
          <a:xfrm flipH="1" flipV="1">
            <a:off x="7359117" y="4373135"/>
            <a:ext cx="1143010" cy="68336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EDF30B3-1361-F240-8D92-E77756D7E096}"/>
              </a:ext>
            </a:extLst>
          </p:cNvPr>
          <p:cNvCxnSpPr>
            <a:cxnSpLocks/>
          </p:cNvCxnSpPr>
          <p:nvPr/>
        </p:nvCxnSpPr>
        <p:spPr>
          <a:xfrm flipH="1" flipV="1">
            <a:off x="7359117" y="4373135"/>
            <a:ext cx="2967058" cy="69288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0DE97D7-A0FB-2840-AE4C-9B9E95ED00CB}"/>
              </a:ext>
            </a:extLst>
          </p:cNvPr>
          <p:cNvCxnSpPr>
            <a:cxnSpLocks/>
            <a:stCxn id="20" idx="7"/>
          </p:cNvCxnSpPr>
          <p:nvPr/>
        </p:nvCxnSpPr>
        <p:spPr>
          <a:xfrm flipH="1" flipV="1">
            <a:off x="7359117" y="4373135"/>
            <a:ext cx="4006232" cy="72079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EC5FEF0-0A1A-3A47-99E1-09408091D51C}"/>
              </a:ext>
            </a:extLst>
          </p:cNvPr>
          <p:cNvCxnSpPr>
            <a:cxnSpLocks/>
          </p:cNvCxnSpPr>
          <p:nvPr/>
        </p:nvCxnSpPr>
        <p:spPr>
          <a:xfrm flipV="1">
            <a:off x="7363882" y="4368369"/>
            <a:ext cx="1147768" cy="69289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199B914-BCCA-EB44-84C0-7215EFEE1554}"/>
              </a:ext>
            </a:extLst>
          </p:cNvPr>
          <p:cNvCxnSpPr>
            <a:cxnSpLocks/>
          </p:cNvCxnSpPr>
          <p:nvPr/>
        </p:nvCxnSpPr>
        <p:spPr>
          <a:xfrm flipV="1">
            <a:off x="7363882" y="4377893"/>
            <a:ext cx="2957528" cy="68337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224972F-18BA-EF4D-870C-CFA777E45C65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8511650" y="4368369"/>
            <a:ext cx="2805520" cy="70393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4A223EB-8970-BC4A-AA8E-FE1F06828014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10321410" y="4377893"/>
            <a:ext cx="995760" cy="69441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1882BD6-A1F7-464A-BC0F-832EB57D9DAC}"/>
              </a:ext>
            </a:extLst>
          </p:cNvPr>
          <p:cNvCxnSpPr>
            <a:cxnSpLocks/>
            <a:stCxn id="19" idx="0"/>
            <a:endCxn id="20" idx="4"/>
          </p:cNvCxnSpPr>
          <p:nvPr/>
        </p:nvCxnSpPr>
        <p:spPr>
          <a:xfrm flipH="1" flipV="1">
            <a:off x="11317170" y="5219941"/>
            <a:ext cx="5911" cy="26301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733B60F-1674-8C42-9407-B60CEDB878CE}"/>
              </a:ext>
            </a:extLst>
          </p:cNvPr>
          <p:cNvCxnSpPr>
            <a:cxnSpLocks/>
          </p:cNvCxnSpPr>
          <p:nvPr/>
        </p:nvCxnSpPr>
        <p:spPr>
          <a:xfrm flipV="1">
            <a:off x="8502127" y="4377893"/>
            <a:ext cx="1819283" cy="67860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3812069-CF7B-6044-AF59-7D6E29957369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7359117" y="2588821"/>
            <a:ext cx="0" cy="26239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77DC968-C040-8B46-8CCB-4EACC25996A3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8502127" y="2588821"/>
            <a:ext cx="9523" cy="25762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4C33E0D-1628-7E4C-AE0B-E01638E79ADF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10321410" y="2588821"/>
            <a:ext cx="0" cy="26714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D5C99F4-6D48-CB49-9AC1-566BC450F377}"/>
                  </a:ext>
                </a:extLst>
              </p:cNvPr>
              <p:cNvSpPr/>
              <p:nvPr/>
            </p:nvSpPr>
            <p:spPr>
              <a:xfrm>
                <a:off x="6975987" y="5024485"/>
                <a:ext cx="1149161" cy="6376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−1)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D5C99F4-6D48-CB49-9AC1-566BC450F3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987" y="5024485"/>
                <a:ext cx="1149161" cy="637675"/>
              </a:xfrm>
              <a:prstGeom prst="rect">
                <a:avLst/>
              </a:prstGeom>
              <a:blipFill>
                <a:blip r:embed="rId4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C39DC41-452D-F244-ABF7-527E72E4BAFD}"/>
                  </a:ext>
                </a:extLst>
              </p:cNvPr>
              <p:cNvSpPr/>
              <p:nvPr/>
            </p:nvSpPr>
            <p:spPr>
              <a:xfrm>
                <a:off x="8173416" y="5034380"/>
                <a:ext cx="1149161" cy="6376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−1)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C39DC41-452D-F244-ABF7-527E72E4BA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3416" y="5034380"/>
                <a:ext cx="1149161" cy="637675"/>
              </a:xfrm>
              <a:prstGeom prst="rect">
                <a:avLst/>
              </a:prstGeom>
              <a:blipFill>
                <a:blip r:embed="rId5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8A4575F-CDD4-A447-82C2-0BE66B1F8DA6}"/>
                  </a:ext>
                </a:extLst>
              </p:cNvPr>
              <p:cNvSpPr/>
              <p:nvPr/>
            </p:nvSpPr>
            <p:spPr>
              <a:xfrm>
                <a:off x="10035864" y="4996774"/>
                <a:ext cx="1149161" cy="6376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−1)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8A4575F-CDD4-A447-82C2-0BE66B1F8D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5864" y="4996774"/>
                <a:ext cx="1149161" cy="637675"/>
              </a:xfrm>
              <a:prstGeom prst="rect">
                <a:avLst/>
              </a:prstGeom>
              <a:blipFill>
                <a:blip r:embed="rId6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51FBE66-58E4-8843-981A-2DE1F9CD3DD6}"/>
                  </a:ext>
                </a:extLst>
              </p:cNvPr>
              <p:cNvSpPr/>
              <p:nvPr/>
            </p:nvSpPr>
            <p:spPr>
              <a:xfrm>
                <a:off x="9335217" y="4984900"/>
                <a:ext cx="53572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51FBE66-58E4-8843-981A-2DE1F9CD3D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5217" y="4984900"/>
                <a:ext cx="535723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126F6E2-010C-384B-9363-4FF978584184}"/>
                  </a:ext>
                </a:extLst>
              </p:cNvPr>
              <p:cNvSpPr/>
              <p:nvPr/>
            </p:nvSpPr>
            <p:spPr>
              <a:xfrm>
                <a:off x="7021510" y="3739971"/>
                <a:ext cx="791883" cy="6304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126F6E2-010C-384B-9363-4FF9785841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510" y="3739971"/>
                <a:ext cx="791883" cy="630429"/>
              </a:xfrm>
              <a:prstGeom prst="rect">
                <a:avLst/>
              </a:prstGeom>
              <a:blipFill>
                <a:blip r:embed="rId8"/>
                <a:stretch>
                  <a:fillRect l="-3125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B7CA2FF-6B51-9140-AE78-FF4A60CAD3F7}"/>
                  </a:ext>
                </a:extLst>
              </p:cNvPr>
              <p:cNvSpPr/>
              <p:nvPr/>
            </p:nvSpPr>
            <p:spPr>
              <a:xfrm>
                <a:off x="8218939" y="3749866"/>
                <a:ext cx="791883" cy="6308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B7CA2FF-6B51-9140-AE78-FF4A60CAD3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8939" y="3749866"/>
                <a:ext cx="791883" cy="630878"/>
              </a:xfrm>
              <a:prstGeom prst="rect">
                <a:avLst/>
              </a:prstGeom>
              <a:blipFill>
                <a:blip r:embed="rId9"/>
                <a:stretch>
                  <a:fillRect l="-4762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E6A8766A-4D19-6246-81DA-24FE2BC97FED}"/>
                  </a:ext>
                </a:extLst>
              </p:cNvPr>
              <p:cNvSpPr/>
              <p:nvPr/>
            </p:nvSpPr>
            <p:spPr>
              <a:xfrm>
                <a:off x="10081387" y="3712260"/>
                <a:ext cx="791883" cy="6310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E6A8766A-4D19-6246-81DA-24FE2BC97F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1387" y="3712260"/>
                <a:ext cx="791883" cy="631007"/>
              </a:xfrm>
              <a:prstGeom prst="rect">
                <a:avLst/>
              </a:prstGeom>
              <a:blipFill>
                <a:blip r:embed="rId10"/>
                <a:stretch>
                  <a:fillRect l="-3125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8DEE14F-097D-E745-84A3-0C53CA285730}"/>
                  </a:ext>
                </a:extLst>
              </p:cNvPr>
              <p:cNvSpPr/>
              <p:nvPr/>
            </p:nvSpPr>
            <p:spPr>
              <a:xfrm>
                <a:off x="9368865" y="3724136"/>
                <a:ext cx="53572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8DEE14F-097D-E745-84A3-0C53CA2857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8865" y="3724136"/>
                <a:ext cx="535723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C41AA4B-802C-0E41-8AA3-2D6EB6D1279B}"/>
                  </a:ext>
                </a:extLst>
              </p:cNvPr>
              <p:cNvSpPr/>
              <p:nvPr/>
            </p:nvSpPr>
            <p:spPr>
              <a:xfrm>
                <a:off x="7067030" y="1992320"/>
                <a:ext cx="798424" cy="6304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C41AA4B-802C-0E41-8AA3-2D6EB6D127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7030" y="1992320"/>
                <a:ext cx="798424" cy="630429"/>
              </a:xfrm>
              <a:prstGeom prst="rect">
                <a:avLst/>
              </a:prstGeom>
              <a:blipFill>
                <a:blip r:embed="rId12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EAFBD181-D774-914A-9B9C-90C31B5D7EFD}"/>
                  </a:ext>
                </a:extLst>
              </p:cNvPr>
              <p:cNvSpPr/>
              <p:nvPr/>
            </p:nvSpPr>
            <p:spPr>
              <a:xfrm>
                <a:off x="8264459" y="2002215"/>
                <a:ext cx="798424" cy="6308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EAFBD181-D774-914A-9B9C-90C31B5D7E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4459" y="2002215"/>
                <a:ext cx="798424" cy="630878"/>
              </a:xfrm>
              <a:prstGeom prst="rect">
                <a:avLst/>
              </a:prstGeom>
              <a:blipFill>
                <a:blip r:embed="rId13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B66AC2BB-0381-9F42-AA9C-07FD2A9F0A9F}"/>
                  </a:ext>
                </a:extLst>
              </p:cNvPr>
              <p:cNvSpPr/>
              <p:nvPr/>
            </p:nvSpPr>
            <p:spPr>
              <a:xfrm>
                <a:off x="10126907" y="1964609"/>
                <a:ext cx="798424" cy="6310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B66AC2BB-0381-9F42-AA9C-07FD2A9F0A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6907" y="1964609"/>
                <a:ext cx="798424" cy="631007"/>
              </a:xfrm>
              <a:prstGeom prst="rect">
                <a:avLst/>
              </a:prstGeom>
              <a:blipFill>
                <a:blip r:embed="rId14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02344655-EBD6-E24C-9520-F08F7BFE8466}"/>
                  </a:ext>
                </a:extLst>
              </p:cNvPr>
              <p:cNvSpPr/>
              <p:nvPr/>
            </p:nvSpPr>
            <p:spPr>
              <a:xfrm>
                <a:off x="9426260" y="1952735"/>
                <a:ext cx="53572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02344655-EBD6-E24C-9520-F08F7BFE84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6260" y="1952735"/>
                <a:ext cx="535723" cy="52322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E6DBFB1-6C59-B24A-8A01-1404C8172A88}"/>
                  </a:ext>
                </a:extLst>
              </p:cNvPr>
              <p:cNvSpPr/>
              <p:nvPr/>
            </p:nvSpPr>
            <p:spPr>
              <a:xfrm>
                <a:off x="6970051" y="2916615"/>
                <a:ext cx="826957" cy="541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E6DBFB1-6C59-B24A-8A01-1404C8172A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051" y="2916615"/>
                <a:ext cx="826957" cy="541110"/>
              </a:xfrm>
              <a:prstGeom prst="rect">
                <a:avLst/>
              </a:prstGeom>
              <a:blipFill>
                <a:blip r:embed="rId16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7345A6C-13B8-0F47-9912-DD0BE0982938}"/>
              </a:ext>
            </a:extLst>
          </p:cNvPr>
          <p:cNvCxnSpPr>
            <a:cxnSpLocks/>
          </p:cNvCxnSpPr>
          <p:nvPr/>
        </p:nvCxnSpPr>
        <p:spPr>
          <a:xfrm flipV="1">
            <a:off x="7357139" y="3536867"/>
            <a:ext cx="0" cy="26239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EEF4A58-1D8C-3F44-A90B-B64F35AD2D4F}"/>
              </a:ext>
            </a:extLst>
          </p:cNvPr>
          <p:cNvCxnSpPr>
            <a:cxnSpLocks/>
          </p:cNvCxnSpPr>
          <p:nvPr/>
        </p:nvCxnSpPr>
        <p:spPr>
          <a:xfrm flipH="1" flipV="1">
            <a:off x="8500149" y="3536867"/>
            <a:ext cx="9523" cy="25762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C8D28BED-94E1-BE45-A028-94966E86194E}"/>
              </a:ext>
            </a:extLst>
          </p:cNvPr>
          <p:cNvCxnSpPr>
            <a:cxnSpLocks/>
          </p:cNvCxnSpPr>
          <p:nvPr/>
        </p:nvCxnSpPr>
        <p:spPr>
          <a:xfrm flipV="1">
            <a:off x="10319432" y="3536867"/>
            <a:ext cx="0" cy="26714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CD7A2417-689F-324F-8AE1-00A9221CC79F}"/>
                  </a:ext>
                </a:extLst>
              </p:cNvPr>
              <p:cNvSpPr/>
              <p:nvPr/>
            </p:nvSpPr>
            <p:spPr>
              <a:xfrm>
                <a:off x="8131853" y="2926511"/>
                <a:ext cx="826957" cy="541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CD7A2417-689F-324F-8AE1-00A9221CC7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1853" y="2926511"/>
                <a:ext cx="826957" cy="541110"/>
              </a:xfrm>
              <a:prstGeom prst="rect">
                <a:avLst/>
              </a:prstGeom>
              <a:blipFill>
                <a:blip r:embed="rId17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C47CEFDD-0252-354B-A8B5-79D2B00543C1}"/>
                  </a:ext>
                </a:extLst>
              </p:cNvPr>
              <p:cNvSpPr/>
              <p:nvPr/>
            </p:nvSpPr>
            <p:spPr>
              <a:xfrm>
                <a:off x="9946798" y="2936405"/>
                <a:ext cx="826957" cy="541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C47CEFDD-0252-354B-A8B5-79D2B00543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6798" y="2936405"/>
                <a:ext cx="826957" cy="541110"/>
              </a:xfrm>
              <a:prstGeom prst="rect">
                <a:avLst/>
              </a:prstGeom>
              <a:blipFill>
                <a:blip r:embed="rId18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6190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3D82E-899C-F440-A345-E216E1DB4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3" y="170254"/>
            <a:ext cx="10515600" cy="806873"/>
          </a:xfrm>
        </p:spPr>
        <p:txBody>
          <a:bodyPr/>
          <a:lstStyle/>
          <a:p>
            <a:r>
              <a:rPr lang="en-US" dirty="0"/>
              <a:t>Forward propagation: Matrix multiply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EBB288-9D88-F84C-BF2E-646738E627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4734" y="977128"/>
                <a:ext cx="6494830" cy="5710618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From activation to excitation is a matrix multiply: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…where…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𝜉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𝜉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−1)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  <m:sup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  <m:sup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bSup>
                              </m:e>
                            </m:mr>
                          </m: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  <m:sup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EBB288-9D88-F84C-BF2E-646738E627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4734" y="977128"/>
                <a:ext cx="6494830" cy="5710618"/>
              </a:xfrm>
              <a:blipFill>
                <a:blip r:embed="rId2"/>
                <a:stretch>
                  <a:fillRect l="-1559" t="-2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215C4564-31F2-DB48-8EA6-7AE02D7E5659}"/>
              </a:ext>
            </a:extLst>
          </p:cNvPr>
          <p:cNvSpPr/>
          <p:nvPr/>
        </p:nvSpPr>
        <p:spPr>
          <a:xfrm>
            <a:off x="6979975" y="2851211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092BC60-E161-4946-9C3F-9EAEFA95B68E}"/>
              </a:ext>
            </a:extLst>
          </p:cNvPr>
          <p:cNvSpPr/>
          <p:nvPr/>
        </p:nvSpPr>
        <p:spPr>
          <a:xfrm>
            <a:off x="8132508" y="2846445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1352A6-3657-CE40-83F0-C5EA97BE4262}"/>
              </a:ext>
            </a:extLst>
          </p:cNvPr>
          <p:cNvSpPr/>
          <p:nvPr/>
        </p:nvSpPr>
        <p:spPr>
          <a:xfrm>
            <a:off x="9942268" y="2855969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BC5A193-07D5-E142-8C1E-8DFA36A75437}"/>
              </a:ext>
            </a:extLst>
          </p:cNvPr>
          <p:cNvCxnSpPr>
            <a:cxnSpLocks/>
          </p:cNvCxnSpPr>
          <p:nvPr/>
        </p:nvCxnSpPr>
        <p:spPr>
          <a:xfrm flipH="1" flipV="1">
            <a:off x="7359117" y="4373135"/>
            <a:ext cx="4765" cy="68812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5B96F0E-D35F-AF43-9A35-9423191E3EEC}"/>
              </a:ext>
            </a:extLst>
          </p:cNvPr>
          <p:cNvCxnSpPr>
            <a:cxnSpLocks/>
          </p:cNvCxnSpPr>
          <p:nvPr/>
        </p:nvCxnSpPr>
        <p:spPr>
          <a:xfrm flipV="1">
            <a:off x="8502127" y="4368369"/>
            <a:ext cx="9523" cy="68812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B42EF81-4295-AE47-B3D4-4B190EC90189}"/>
              </a:ext>
            </a:extLst>
          </p:cNvPr>
          <p:cNvCxnSpPr>
            <a:cxnSpLocks/>
          </p:cNvCxnSpPr>
          <p:nvPr/>
        </p:nvCxnSpPr>
        <p:spPr>
          <a:xfrm flipH="1" flipV="1">
            <a:off x="10321410" y="4377893"/>
            <a:ext cx="4765" cy="68812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CC2C660-1965-4741-9B9F-DEBABAE160FC}"/>
                  </a:ext>
                </a:extLst>
              </p:cNvPr>
              <p:cNvSpPr/>
              <p:nvPr/>
            </p:nvSpPr>
            <p:spPr>
              <a:xfrm>
                <a:off x="11070447" y="5482957"/>
                <a:ext cx="50526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CC2C660-1965-4741-9B9F-DEBABAE160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0447" y="5482957"/>
                <a:ext cx="505267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1660826B-9849-D148-89A5-E4EE22275577}"/>
              </a:ext>
            </a:extLst>
          </p:cNvPr>
          <p:cNvSpPr/>
          <p:nvPr/>
        </p:nvSpPr>
        <p:spPr>
          <a:xfrm>
            <a:off x="11249034" y="5072305"/>
            <a:ext cx="136272" cy="147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FF242E4-C308-9245-89A2-856BA50298E6}"/>
              </a:ext>
            </a:extLst>
          </p:cNvPr>
          <p:cNvCxnSpPr>
            <a:cxnSpLocks/>
          </p:cNvCxnSpPr>
          <p:nvPr/>
        </p:nvCxnSpPr>
        <p:spPr>
          <a:xfrm flipH="1" flipV="1">
            <a:off x="7359117" y="4373135"/>
            <a:ext cx="1143010" cy="68336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EDF30B3-1361-F240-8D92-E77756D7E096}"/>
              </a:ext>
            </a:extLst>
          </p:cNvPr>
          <p:cNvCxnSpPr>
            <a:cxnSpLocks/>
          </p:cNvCxnSpPr>
          <p:nvPr/>
        </p:nvCxnSpPr>
        <p:spPr>
          <a:xfrm flipH="1" flipV="1">
            <a:off x="7359117" y="4373135"/>
            <a:ext cx="2967058" cy="69288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0DE97D7-A0FB-2840-AE4C-9B9E95ED00CB}"/>
              </a:ext>
            </a:extLst>
          </p:cNvPr>
          <p:cNvCxnSpPr>
            <a:cxnSpLocks/>
            <a:stCxn id="20" idx="7"/>
          </p:cNvCxnSpPr>
          <p:nvPr/>
        </p:nvCxnSpPr>
        <p:spPr>
          <a:xfrm flipH="1" flipV="1">
            <a:off x="7359117" y="4373135"/>
            <a:ext cx="4006232" cy="72079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EC5FEF0-0A1A-3A47-99E1-09408091D51C}"/>
              </a:ext>
            </a:extLst>
          </p:cNvPr>
          <p:cNvCxnSpPr>
            <a:cxnSpLocks/>
          </p:cNvCxnSpPr>
          <p:nvPr/>
        </p:nvCxnSpPr>
        <p:spPr>
          <a:xfrm flipV="1">
            <a:off x="7363882" y="4368369"/>
            <a:ext cx="1147768" cy="69289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199B914-BCCA-EB44-84C0-7215EFEE1554}"/>
              </a:ext>
            </a:extLst>
          </p:cNvPr>
          <p:cNvCxnSpPr>
            <a:cxnSpLocks/>
          </p:cNvCxnSpPr>
          <p:nvPr/>
        </p:nvCxnSpPr>
        <p:spPr>
          <a:xfrm flipV="1">
            <a:off x="7363882" y="4377893"/>
            <a:ext cx="2957528" cy="68337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224972F-18BA-EF4D-870C-CFA777E45C65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8511650" y="4368369"/>
            <a:ext cx="2805520" cy="70393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4A223EB-8970-BC4A-AA8E-FE1F06828014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10321410" y="4377893"/>
            <a:ext cx="995760" cy="69441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1882BD6-A1F7-464A-BC0F-832EB57D9DAC}"/>
              </a:ext>
            </a:extLst>
          </p:cNvPr>
          <p:cNvCxnSpPr>
            <a:cxnSpLocks/>
            <a:stCxn id="19" idx="0"/>
            <a:endCxn id="20" idx="4"/>
          </p:cNvCxnSpPr>
          <p:nvPr/>
        </p:nvCxnSpPr>
        <p:spPr>
          <a:xfrm flipH="1" flipV="1">
            <a:off x="11317170" y="5219941"/>
            <a:ext cx="5911" cy="26301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733B60F-1674-8C42-9407-B60CEDB878CE}"/>
              </a:ext>
            </a:extLst>
          </p:cNvPr>
          <p:cNvCxnSpPr>
            <a:cxnSpLocks/>
          </p:cNvCxnSpPr>
          <p:nvPr/>
        </p:nvCxnSpPr>
        <p:spPr>
          <a:xfrm flipV="1">
            <a:off x="8502127" y="4377893"/>
            <a:ext cx="1819283" cy="67860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3812069-CF7B-6044-AF59-7D6E29957369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7359117" y="2588821"/>
            <a:ext cx="0" cy="26239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77DC968-C040-8B46-8CCB-4EACC25996A3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8502127" y="2588821"/>
            <a:ext cx="9523" cy="25762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4C33E0D-1628-7E4C-AE0B-E01638E79ADF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10321410" y="2588821"/>
            <a:ext cx="0" cy="26714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D5C99F4-6D48-CB49-9AC1-566BC450F377}"/>
                  </a:ext>
                </a:extLst>
              </p:cNvPr>
              <p:cNvSpPr/>
              <p:nvPr/>
            </p:nvSpPr>
            <p:spPr>
              <a:xfrm>
                <a:off x="6975987" y="5024485"/>
                <a:ext cx="1149161" cy="6376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−1)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D5C99F4-6D48-CB49-9AC1-566BC450F3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987" y="5024485"/>
                <a:ext cx="1149161" cy="637675"/>
              </a:xfrm>
              <a:prstGeom prst="rect">
                <a:avLst/>
              </a:prstGeom>
              <a:blipFill>
                <a:blip r:embed="rId4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C39DC41-452D-F244-ABF7-527E72E4BAFD}"/>
                  </a:ext>
                </a:extLst>
              </p:cNvPr>
              <p:cNvSpPr/>
              <p:nvPr/>
            </p:nvSpPr>
            <p:spPr>
              <a:xfrm>
                <a:off x="8173416" y="5034380"/>
                <a:ext cx="1149161" cy="6376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−1)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C39DC41-452D-F244-ABF7-527E72E4BA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3416" y="5034380"/>
                <a:ext cx="1149161" cy="637675"/>
              </a:xfrm>
              <a:prstGeom prst="rect">
                <a:avLst/>
              </a:prstGeom>
              <a:blipFill>
                <a:blip r:embed="rId5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8A4575F-CDD4-A447-82C2-0BE66B1F8DA6}"/>
                  </a:ext>
                </a:extLst>
              </p:cNvPr>
              <p:cNvSpPr/>
              <p:nvPr/>
            </p:nvSpPr>
            <p:spPr>
              <a:xfrm>
                <a:off x="10035864" y="4996774"/>
                <a:ext cx="1149161" cy="6376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−1)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8A4575F-CDD4-A447-82C2-0BE66B1F8D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5864" y="4996774"/>
                <a:ext cx="1149161" cy="637675"/>
              </a:xfrm>
              <a:prstGeom prst="rect">
                <a:avLst/>
              </a:prstGeom>
              <a:blipFill>
                <a:blip r:embed="rId6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51FBE66-58E4-8843-981A-2DE1F9CD3DD6}"/>
                  </a:ext>
                </a:extLst>
              </p:cNvPr>
              <p:cNvSpPr/>
              <p:nvPr/>
            </p:nvSpPr>
            <p:spPr>
              <a:xfrm>
                <a:off x="9335217" y="4984900"/>
                <a:ext cx="53572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51FBE66-58E4-8843-981A-2DE1F9CD3D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5217" y="4984900"/>
                <a:ext cx="535723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126F6E2-010C-384B-9363-4FF978584184}"/>
                  </a:ext>
                </a:extLst>
              </p:cNvPr>
              <p:cNvSpPr/>
              <p:nvPr/>
            </p:nvSpPr>
            <p:spPr>
              <a:xfrm>
                <a:off x="7021510" y="3739971"/>
                <a:ext cx="791883" cy="6304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126F6E2-010C-384B-9363-4FF9785841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510" y="3739971"/>
                <a:ext cx="791883" cy="630429"/>
              </a:xfrm>
              <a:prstGeom prst="rect">
                <a:avLst/>
              </a:prstGeom>
              <a:blipFill>
                <a:blip r:embed="rId8"/>
                <a:stretch>
                  <a:fillRect l="-3125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B7CA2FF-6B51-9140-AE78-FF4A60CAD3F7}"/>
                  </a:ext>
                </a:extLst>
              </p:cNvPr>
              <p:cNvSpPr/>
              <p:nvPr/>
            </p:nvSpPr>
            <p:spPr>
              <a:xfrm>
                <a:off x="8218939" y="3749866"/>
                <a:ext cx="791883" cy="6308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B7CA2FF-6B51-9140-AE78-FF4A60CAD3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8939" y="3749866"/>
                <a:ext cx="791883" cy="630878"/>
              </a:xfrm>
              <a:prstGeom prst="rect">
                <a:avLst/>
              </a:prstGeom>
              <a:blipFill>
                <a:blip r:embed="rId9"/>
                <a:stretch>
                  <a:fillRect l="-4762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E6A8766A-4D19-6246-81DA-24FE2BC97FED}"/>
                  </a:ext>
                </a:extLst>
              </p:cNvPr>
              <p:cNvSpPr/>
              <p:nvPr/>
            </p:nvSpPr>
            <p:spPr>
              <a:xfrm>
                <a:off x="10081387" y="3712260"/>
                <a:ext cx="791883" cy="6310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E6A8766A-4D19-6246-81DA-24FE2BC97F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1387" y="3712260"/>
                <a:ext cx="791883" cy="631007"/>
              </a:xfrm>
              <a:prstGeom prst="rect">
                <a:avLst/>
              </a:prstGeom>
              <a:blipFill>
                <a:blip r:embed="rId10"/>
                <a:stretch>
                  <a:fillRect l="-3125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8DEE14F-097D-E745-84A3-0C53CA285730}"/>
                  </a:ext>
                </a:extLst>
              </p:cNvPr>
              <p:cNvSpPr/>
              <p:nvPr/>
            </p:nvSpPr>
            <p:spPr>
              <a:xfrm>
                <a:off x="9368865" y="3724136"/>
                <a:ext cx="53572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8DEE14F-097D-E745-84A3-0C53CA2857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8865" y="3724136"/>
                <a:ext cx="535723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C41AA4B-802C-0E41-8AA3-2D6EB6D1279B}"/>
                  </a:ext>
                </a:extLst>
              </p:cNvPr>
              <p:cNvSpPr/>
              <p:nvPr/>
            </p:nvSpPr>
            <p:spPr>
              <a:xfrm>
                <a:off x="7067030" y="1992320"/>
                <a:ext cx="798424" cy="6304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C41AA4B-802C-0E41-8AA3-2D6EB6D127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7030" y="1992320"/>
                <a:ext cx="798424" cy="630429"/>
              </a:xfrm>
              <a:prstGeom prst="rect">
                <a:avLst/>
              </a:prstGeom>
              <a:blipFill>
                <a:blip r:embed="rId12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EAFBD181-D774-914A-9B9C-90C31B5D7EFD}"/>
                  </a:ext>
                </a:extLst>
              </p:cNvPr>
              <p:cNvSpPr/>
              <p:nvPr/>
            </p:nvSpPr>
            <p:spPr>
              <a:xfrm>
                <a:off x="8264459" y="2002215"/>
                <a:ext cx="798424" cy="6308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EAFBD181-D774-914A-9B9C-90C31B5D7E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4459" y="2002215"/>
                <a:ext cx="798424" cy="630878"/>
              </a:xfrm>
              <a:prstGeom prst="rect">
                <a:avLst/>
              </a:prstGeom>
              <a:blipFill>
                <a:blip r:embed="rId13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B66AC2BB-0381-9F42-AA9C-07FD2A9F0A9F}"/>
                  </a:ext>
                </a:extLst>
              </p:cNvPr>
              <p:cNvSpPr/>
              <p:nvPr/>
            </p:nvSpPr>
            <p:spPr>
              <a:xfrm>
                <a:off x="10126907" y="1964609"/>
                <a:ext cx="798424" cy="6310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B66AC2BB-0381-9F42-AA9C-07FD2A9F0A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6907" y="1964609"/>
                <a:ext cx="798424" cy="631007"/>
              </a:xfrm>
              <a:prstGeom prst="rect">
                <a:avLst/>
              </a:prstGeom>
              <a:blipFill>
                <a:blip r:embed="rId14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02344655-EBD6-E24C-9520-F08F7BFE8466}"/>
                  </a:ext>
                </a:extLst>
              </p:cNvPr>
              <p:cNvSpPr/>
              <p:nvPr/>
            </p:nvSpPr>
            <p:spPr>
              <a:xfrm>
                <a:off x="9426260" y="1952735"/>
                <a:ext cx="53572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02344655-EBD6-E24C-9520-F08F7BFE84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6260" y="1952735"/>
                <a:ext cx="535723" cy="52322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E6DBFB1-6C59-B24A-8A01-1404C8172A88}"/>
                  </a:ext>
                </a:extLst>
              </p:cNvPr>
              <p:cNvSpPr/>
              <p:nvPr/>
            </p:nvSpPr>
            <p:spPr>
              <a:xfrm>
                <a:off x="6970051" y="2916615"/>
                <a:ext cx="826957" cy="541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E6DBFB1-6C59-B24A-8A01-1404C8172A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051" y="2916615"/>
                <a:ext cx="826957" cy="541110"/>
              </a:xfrm>
              <a:prstGeom prst="rect">
                <a:avLst/>
              </a:prstGeom>
              <a:blipFill>
                <a:blip r:embed="rId16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7345A6C-13B8-0F47-9912-DD0BE0982938}"/>
              </a:ext>
            </a:extLst>
          </p:cNvPr>
          <p:cNvCxnSpPr>
            <a:cxnSpLocks/>
          </p:cNvCxnSpPr>
          <p:nvPr/>
        </p:nvCxnSpPr>
        <p:spPr>
          <a:xfrm flipV="1">
            <a:off x="7357139" y="3536867"/>
            <a:ext cx="0" cy="26239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EEF4A58-1D8C-3F44-A90B-B64F35AD2D4F}"/>
              </a:ext>
            </a:extLst>
          </p:cNvPr>
          <p:cNvCxnSpPr>
            <a:cxnSpLocks/>
          </p:cNvCxnSpPr>
          <p:nvPr/>
        </p:nvCxnSpPr>
        <p:spPr>
          <a:xfrm flipH="1" flipV="1">
            <a:off x="8500149" y="3536867"/>
            <a:ext cx="9523" cy="25762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C8D28BED-94E1-BE45-A028-94966E86194E}"/>
              </a:ext>
            </a:extLst>
          </p:cNvPr>
          <p:cNvCxnSpPr>
            <a:cxnSpLocks/>
          </p:cNvCxnSpPr>
          <p:nvPr/>
        </p:nvCxnSpPr>
        <p:spPr>
          <a:xfrm flipV="1">
            <a:off x="10319432" y="3536867"/>
            <a:ext cx="0" cy="26714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CD7A2417-689F-324F-8AE1-00A9221CC79F}"/>
                  </a:ext>
                </a:extLst>
              </p:cNvPr>
              <p:cNvSpPr/>
              <p:nvPr/>
            </p:nvSpPr>
            <p:spPr>
              <a:xfrm>
                <a:off x="8131853" y="2926511"/>
                <a:ext cx="826957" cy="541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CD7A2417-689F-324F-8AE1-00A9221CC7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1853" y="2926511"/>
                <a:ext cx="826957" cy="541110"/>
              </a:xfrm>
              <a:prstGeom prst="rect">
                <a:avLst/>
              </a:prstGeom>
              <a:blipFill>
                <a:blip r:embed="rId17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C47CEFDD-0252-354B-A8B5-79D2B00543C1}"/>
                  </a:ext>
                </a:extLst>
              </p:cNvPr>
              <p:cNvSpPr/>
              <p:nvPr/>
            </p:nvSpPr>
            <p:spPr>
              <a:xfrm>
                <a:off x="9946798" y="2936405"/>
                <a:ext cx="826957" cy="541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C47CEFDD-0252-354B-A8B5-79D2B00543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6798" y="2936405"/>
                <a:ext cx="826957" cy="541110"/>
              </a:xfrm>
              <a:prstGeom prst="rect">
                <a:avLst/>
              </a:prstGeom>
              <a:blipFill>
                <a:blip r:embed="rId18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8797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3D82E-899C-F440-A345-E216E1DB4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propagation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EBB288-9D88-F84C-BF2E-646738E627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061364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From excitation to activation is a scalar nonlinearity: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d>
                        <m:d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What type of nonlinearity?</a:t>
                </a:r>
              </a:p>
              <a:p>
                <a:pPr marL="0" indent="0">
                  <a:buNone/>
                </a:pPr>
                <a:r>
                  <a:rPr lang="en-US" dirty="0"/>
                  <a:t>Answer: it depends on what task you want your neural net to learn.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EBB288-9D88-F84C-BF2E-646738E627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061364" cy="4351338"/>
              </a:xfrm>
              <a:blipFill>
                <a:blip r:embed="rId2"/>
                <a:stretch>
                  <a:fillRect l="-2092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215C4564-31F2-DB48-8EA6-7AE02D7E5659}"/>
              </a:ext>
            </a:extLst>
          </p:cNvPr>
          <p:cNvSpPr/>
          <p:nvPr/>
        </p:nvSpPr>
        <p:spPr>
          <a:xfrm>
            <a:off x="6979975" y="2851211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092BC60-E161-4946-9C3F-9EAEFA95B68E}"/>
              </a:ext>
            </a:extLst>
          </p:cNvPr>
          <p:cNvSpPr/>
          <p:nvPr/>
        </p:nvSpPr>
        <p:spPr>
          <a:xfrm>
            <a:off x="8132508" y="2846445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1352A6-3657-CE40-83F0-C5EA97BE4262}"/>
              </a:ext>
            </a:extLst>
          </p:cNvPr>
          <p:cNvSpPr/>
          <p:nvPr/>
        </p:nvSpPr>
        <p:spPr>
          <a:xfrm>
            <a:off x="9942268" y="2855969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BC5A193-07D5-E142-8C1E-8DFA36A75437}"/>
              </a:ext>
            </a:extLst>
          </p:cNvPr>
          <p:cNvCxnSpPr>
            <a:cxnSpLocks/>
          </p:cNvCxnSpPr>
          <p:nvPr/>
        </p:nvCxnSpPr>
        <p:spPr>
          <a:xfrm flipH="1" flipV="1">
            <a:off x="7359117" y="4373135"/>
            <a:ext cx="4765" cy="68812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5B96F0E-D35F-AF43-9A35-9423191E3EEC}"/>
              </a:ext>
            </a:extLst>
          </p:cNvPr>
          <p:cNvCxnSpPr>
            <a:cxnSpLocks/>
          </p:cNvCxnSpPr>
          <p:nvPr/>
        </p:nvCxnSpPr>
        <p:spPr>
          <a:xfrm flipV="1">
            <a:off x="8502127" y="4368369"/>
            <a:ext cx="9523" cy="68812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B42EF81-4295-AE47-B3D4-4B190EC90189}"/>
              </a:ext>
            </a:extLst>
          </p:cNvPr>
          <p:cNvCxnSpPr>
            <a:cxnSpLocks/>
          </p:cNvCxnSpPr>
          <p:nvPr/>
        </p:nvCxnSpPr>
        <p:spPr>
          <a:xfrm flipH="1" flipV="1">
            <a:off x="10321410" y="4377893"/>
            <a:ext cx="4765" cy="68812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CC2C660-1965-4741-9B9F-DEBABAE160FC}"/>
                  </a:ext>
                </a:extLst>
              </p:cNvPr>
              <p:cNvSpPr/>
              <p:nvPr/>
            </p:nvSpPr>
            <p:spPr>
              <a:xfrm>
                <a:off x="11070447" y="5482957"/>
                <a:ext cx="50526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CC2C660-1965-4741-9B9F-DEBABAE160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0447" y="5482957"/>
                <a:ext cx="505267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1660826B-9849-D148-89A5-E4EE22275577}"/>
              </a:ext>
            </a:extLst>
          </p:cNvPr>
          <p:cNvSpPr/>
          <p:nvPr/>
        </p:nvSpPr>
        <p:spPr>
          <a:xfrm>
            <a:off x="11249034" y="5072305"/>
            <a:ext cx="136272" cy="147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FF242E4-C308-9245-89A2-856BA50298E6}"/>
              </a:ext>
            </a:extLst>
          </p:cNvPr>
          <p:cNvCxnSpPr>
            <a:cxnSpLocks/>
          </p:cNvCxnSpPr>
          <p:nvPr/>
        </p:nvCxnSpPr>
        <p:spPr>
          <a:xfrm flipH="1" flipV="1">
            <a:off x="7359117" y="4373135"/>
            <a:ext cx="1143010" cy="68336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EDF30B3-1361-F240-8D92-E77756D7E096}"/>
              </a:ext>
            </a:extLst>
          </p:cNvPr>
          <p:cNvCxnSpPr>
            <a:cxnSpLocks/>
          </p:cNvCxnSpPr>
          <p:nvPr/>
        </p:nvCxnSpPr>
        <p:spPr>
          <a:xfrm flipH="1" flipV="1">
            <a:off x="7359117" y="4373135"/>
            <a:ext cx="2967058" cy="69288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0DE97D7-A0FB-2840-AE4C-9B9E95ED00CB}"/>
              </a:ext>
            </a:extLst>
          </p:cNvPr>
          <p:cNvCxnSpPr>
            <a:cxnSpLocks/>
            <a:stCxn id="20" idx="7"/>
          </p:cNvCxnSpPr>
          <p:nvPr/>
        </p:nvCxnSpPr>
        <p:spPr>
          <a:xfrm flipH="1" flipV="1">
            <a:off x="7359117" y="4373135"/>
            <a:ext cx="4006232" cy="72079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EC5FEF0-0A1A-3A47-99E1-09408091D51C}"/>
              </a:ext>
            </a:extLst>
          </p:cNvPr>
          <p:cNvCxnSpPr>
            <a:cxnSpLocks/>
          </p:cNvCxnSpPr>
          <p:nvPr/>
        </p:nvCxnSpPr>
        <p:spPr>
          <a:xfrm flipV="1">
            <a:off x="7363882" y="4368369"/>
            <a:ext cx="1147768" cy="69289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199B914-BCCA-EB44-84C0-7215EFEE1554}"/>
              </a:ext>
            </a:extLst>
          </p:cNvPr>
          <p:cNvCxnSpPr>
            <a:cxnSpLocks/>
          </p:cNvCxnSpPr>
          <p:nvPr/>
        </p:nvCxnSpPr>
        <p:spPr>
          <a:xfrm flipV="1">
            <a:off x="7363882" y="4377893"/>
            <a:ext cx="2957528" cy="68337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224972F-18BA-EF4D-870C-CFA777E45C65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8511650" y="4368369"/>
            <a:ext cx="2805520" cy="70393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4A223EB-8970-BC4A-AA8E-FE1F06828014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10321410" y="4377893"/>
            <a:ext cx="995760" cy="69441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1882BD6-A1F7-464A-BC0F-832EB57D9DAC}"/>
              </a:ext>
            </a:extLst>
          </p:cNvPr>
          <p:cNvCxnSpPr>
            <a:cxnSpLocks/>
            <a:stCxn id="19" idx="0"/>
            <a:endCxn id="20" idx="4"/>
          </p:cNvCxnSpPr>
          <p:nvPr/>
        </p:nvCxnSpPr>
        <p:spPr>
          <a:xfrm flipH="1" flipV="1">
            <a:off x="11317170" y="5219941"/>
            <a:ext cx="5911" cy="26301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733B60F-1674-8C42-9407-B60CEDB878CE}"/>
              </a:ext>
            </a:extLst>
          </p:cNvPr>
          <p:cNvCxnSpPr>
            <a:cxnSpLocks/>
          </p:cNvCxnSpPr>
          <p:nvPr/>
        </p:nvCxnSpPr>
        <p:spPr>
          <a:xfrm flipV="1">
            <a:off x="8502127" y="4377893"/>
            <a:ext cx="1819283" cy="67860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3812069-CF7B-6044-AF59-7D6E29957369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7359117" y="2588821"/>
            <a:ext cx="0" cy="26239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77DC968-C040-8B46-8CCB-4EACC25996A3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8502127" y="2588821"/>
            <a:ext cx="9523" cy="25762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4C33E0D-1628-7E4C-AE0B-E01638E79ADF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10321410" y="2588821"/>
            <a:ext cx="0" cy="26714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D5C99F4-6D48-CB49-9AC1-566BC450F377}"/>
                  </a:ext>
                </a:extLst>
              </p:cNvPr>
              <p:cNvSpPr/>
              <p:nvPr/>
            </p:nvSpPr>
            <p:spPr>
              <a:xfrm>
                <a:off x="6975987" y="5024485"/>
                <a:ext cx="1149161" cy="6376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−1)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D5C99F4-6D48-CB49-9AC1-566BC450F3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987" y="5024485"/>
                <a:ext cx="1149161" cy="637675"/>
              </a:xfrm>
              <a:prstGeom prst="rect">
                <a:avLst/>
              </a:prstGeom>
              <a:blipFill>
                <a:blip r:embed="rId4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C39DC41-452D-F244-ABF7-527E72E4BAFD}"/>
                  </a:ext>
                </a:extLst>
              </p:cNvPr>
              <p:cNvSpPr/>
              <p:nvPr/>
            </p:nvSpPr>
            <p:spPr>
              <a:xfrm>
                <a:off x="8173416" y="5034380"/>
                <a:ext cx="1149161" cy="6376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−1)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C39DC41-452D-F244-ABF7-527E72E4BA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3416" y="5034380"/>
                <a:ext cx="1149161" cy="637675"/>
              </a:xfrm>
              <a:prstGeom prst="rect">
                <a:avLst/>
              </a:prstGeom>
              <a:blipFill>
                <a:blip r:embed="rId5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8A4575F-CDD4-A447-82C2-0BE66B1F8DA6}"/>
                  </a:ext>
                </a:extLst>
              </p:cNvPr>
              <p:cNvSpPr/>
              <p:nvPr/>
            </p:nvSpPr>
            <p:spPr>
              <a:xfrm>
                <a:off x="10035864" y="4996774"/>
                <a:ext cx="1149161" cy="6376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−1)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8A4575F-CDD4-A447-82C2-0BE66B1F8D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5864" y="4996774"/>
                <a:ext cx="1149161" cy="637675"/>
              </a:xfrm>
              <a:prstGeom prst="rect">
                <a:avLst/>
              </a:prstGeom>
              <a:blipFill>
                <a:blip r:embed="rId6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51FBE66-58E4-8843-981A-2DE1F9CD3DD6}"/>
                  </a:ext>
                </a:extLst>
              </p:cNvPr>
              <p:cNvSpPr/>
              <p:nvPr/>
            </p:nvSpPr>
            <p:spPr>
              <a:xfrm>
                <a:off x="9335217" y="4984900"/>
                <a:ext cx="53572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51FBE66-58E4-8843-981A-2DE1F9CD3D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5217" y="4984900"/>
                <a:ext cx="535723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126F6E2-010C-384B-9363-4FF978584184}"/>
                  </a:ext>
                </a:extLst>
              </p:cNvPr>
              <p:cNvSpPr/>
              <p:nvPr/>
            </p:nvSpPr>
            <p:spPr>
              <a:xfrm>
                <a:off x="7021510" y="3739971"/>
                <a:ext cx="791883" cy="6304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126F6E2-010C-384B-9363-4FF9785841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510" y="3739971"/>
                <a:ext cx="791883" cy="630429"/>
              </a:xfrm>
              <a:prstGeom prst="rect">
                <a:avLst/>
              </a:prstGeom>
              <a:blipFill>
                <a:blip r:embed="rId8"/>
                <a:stretch>
                  <a:fillRect l="-3125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B7CA2FF-6B51-9140-AE78-FF4A60CAD3F7}"/>
                  </a:ext>
                </a:extLst>
              </p:cNvPr>
              <p:cNvSpPr/>
              <p:nvPr/>
            </p:nvSpPr>
            <p:spPr>
              <a:xfrm>
                <a:off x="8218939" y="3749866"/>
                <a:ext cx="791883" cy="6308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B7CA2FF-6B51-9140-AE78-FF4A60CAD3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8939" y="3749866"/>
                <a:ext cx="791883" cy="630878"/>
              </a:xfrm>
              <a:prstGeom prst="rect">
                <a:avLst/>
              </a:prstGeom>
              <a:blipFill>
                <a:blip r:embed="rId9"/>
                <a:stretch>
                  <a:fillRect l="-4762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E6A8766A-4D19-6246-81DA-24FE2BC97FED}"/>
                  </a:ext>
                </a:extLst>
              </p:cNvPr>
              <p:cNvSpPr/>
              <p:nvPr/>
            </p:nvSpPr>
            <p:spPr>
              <a:xfrm>
                <a:off x="10081387" y="3712260"/>
                <a:ext cx="791883" cy="6310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E6A8766A-4D19-6246-81DA-24FE2BC97F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1387" y="3712260"/>
                <a:ext cx="791883" cy="631007"/>
              </a:xfrm>
              <a:prstGeom prst="rect">
                <a:avLst/>
              </a:prstGeom>
              <a:blipFill>
                <a:blip r:embed="rId10"/>
                <a:stretch>
                  <a:fillRect l="-3125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8DEE14F-097D-E745-84A3-0C53CA285730}"/>
                  </a:ext>
                </a:extLst>
              </p:cNvPr>
              <p:cNvSpPr/>
              <p:nvPr/>
            </p:nvSpPr>
            <p:spPr>
              <a:xfrm>
                <a:off x="9368865" y="3724136"/>
                <a:ext cx="53572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8DEE14F-097D-E745-84A3-0C53CA2857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8865" y="3724136"/>
                <a:ext cx="535723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C41AA4B-802C-0E41-8AA3-2D6EB6D1279B}"/>
                  </a:ext>
                </a:extLst>
              </p:cNvPr>
              <p:cNvSpPr/>
              <p:nvPr/>
            </p:nvSpPr>
            <p:spPr>
              <a:xfrm>
                <a:off x="7067030" y="1992320"/>
                <a:ext cx="798424" cy="6304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C41AA4B-802C-0E41-8AA3-2D6EB6D127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7030" y="1992320"/>
                <a:ext cx="798424" cy="630429"/>
              </a:xfrm>
              <a:prstGeom prst="rect">
                <a:avLst/>
              </a:prstGeom>
              <a:blipFill>
                <a:blip r:embed="rId12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EAFBD181-D774-914A-9B9C-90C31B5D7EFD}"/>
                  </a:ext>
                </a:extLst>
              </p:cNvPr>
              <p:cNvSpPr/>
              <p:nvPr/>
            </p:nvSpPr>
            <p:spPr>
              <a:xfrm>
                <a:off x="8264459" y="2002215"/>
                <a:ext cx="798424" cy="6308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EAFBD181-D774-914A-9B9C-90C31B5D7E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4459" y="2002215"/>
                <a:ext cx="798424" cy="630878"/>
              </a:xfrm>
              <a:prstGeom prst="rect">
                <a:avLst/>
              </a:prstGeom>
              <a:blipFill>
                <a:blip r:embed="rId13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B66AC2BB-0381-9F42-AA9C-07FD2A9F0A9F}"/>
                  </a:ext>
                </a:extLst>
              </p:cNvPr>
              <p:cNvSpPr/>
              <p:nvPr/>
            </p:nvSpPr>
            <p:spPr>
              <a:xfrm>
                <a:off x="10126907" y="1964609"/>
                <a:ext cx="798424" cy="6310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B66AC2BB-0381-9F42-AA9C-07FD2A9F0A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6907" y="1964609"/>
                <a:ext cx="798424" cy="631007"/>
              </a:xfrm>
              <a:prstGeom prst="rect">
                <a:avLst/>
              </a:prstGeom>
              <a:blipFill>
                <a:blip r:embed="rId14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02344655-EBD6-E24C-9520-F08F7BFE8466}"/>
                  </a:ext>
                </a:extLst>
              </p:cNvPr>
              <p:cNvSpPr/>
              <p:nvPr/>
            </p:nvSpPr>
            <p:spPr>
              <a:xfrm>
                <a:off x="9426260" y="1952735"/>
                <a:ext cx="53572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02344655-EBD6-E24C-9520-F08F7BFE84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6260" y="1952735"/>
                <a:ext cx="535723" cy="52322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E6DBFB1-6C59-B24A-8A01-1404C8172A88}"/>
                  </a:ext>
                </a:extLst>
              </p:cNvPr>
              <p:cNvSpPr/>
              <p:nvPr/>
            </p:nvSpPr>
            <p:spPr>
              <a:xfrm>
                <a:off x="6970051" y="2916615"/>
                <a:ext cx="826957" cy="541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E6DBFB1-6C59-B24A-8A01-1404C8172A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051" y="2916615"/>
                <a:ext cx="826957" cy="541110"/>
              </a:xfrm>
              <a:prstGeom prst="rect">
                <a:avLst/>
              </a:prstGeom>
              <a:blipFill>
                <a:blip r:embed="rId16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7345A6C-13B8-0F47-9912-DD0BE0982938}"/>
              </a:ext>
            </a:extLst>
          </p:cNvPr>
          <p:cNvCxnSpPr>
            <a:cxnSpLocks/>
          </p:cNvCxnSpPr>
          <p:nvPr/>
        </p:nvCxnSpPr>
        <p:spPr>
          <a:xfrm flipV="1">
            <a:off x="7357139" y="3536867"/>
            <a:ext cx="0" cy="26239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EEF4A58-1D8C-3F44-A90B-B64F35AD2D4F}"/>
              </a:ext>
            </a:extLst>
          </p:cNvPr>
          <p:cNvCxnSpPr>
            <a:cxnSpLocks/>
          </p:cNvCxnSpPr>
          <p:nvPr/>
        </p:nvCxnSpPr>
        <p:spPr>
          <a:xfrm flipH="1" flipV="1">
            <a:off x="8500149" y="3536867"/>
            <a:ext cx="9523" cy="25762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C8D28BED-94E1-BE45-A028-94966E86194E}"/>
              </a:ext>
            </a:extLst>
          </p:cNvPr>
          <p:cNvCxnSpPr>
            <a:cxnSpLocks/>
          </p:cNvCxnSpPr>
          <p:nvPr/>
        </p:nvCxnSpPr>
        <p:spPr>
          <a:xfrm flipV="1">
            <a:off x="10319432" y="3536867"/>
            <a:ext cx="0" cy="26714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CD7A2417-689F-324F-8AE1-00A9221CC79F}"/>
                  </a:ext>
                </a:extLst>
              </p:cNvPr>
              <p:cNvSpPr/>
              <p:nvPr/>
            </p:nvSpPr>
            <p:spPr>
              <a:xfrm>
                <a:off x="8131853" y="2926511"/>
                <a:ext cx="826957" cy="541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CD7A2417-689F-324F-8AE1-00A9221CC7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1853" y="2926511"/>
                <a:ext cx="826957" cy="541110"/>
              </a:xfrm>
              <a:prstGeom prst="rect">
                <a:avLst/>
              </a:prstGeom>
              <a:blipFill>
                <a:blip r:embed="rId17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C47CEFDD-0252-354B-A8B5-79D2B00543C1}"/>
                  </a:ext>
                </a:extLst>
              </p:cNvPr>
              <p:cNvSpPr/>
              <p:nvPr/>
            </p:nvSpPr>
            <p:spPr>
              <a:xfrm>
                <a:off x="9946798" y="2936405"/>
                <a:ext cx="826957" cy="541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C47CEFDD-0252-354B-A8B5-79D2B00543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6798" y="2936405"/>
                <a:ext cx="826957" cy="541110"/>
              </a:xfrm>
              <a:prstGeom prst="rect">
                <a:avLst/>
              </a:prstGeom>
              <a:blipFill>
                <a:blip r:embed="rId18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1494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4600B-1A60-F844-9536-0B2CA6A71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2" y="207468"/>
            <a:ext cx="5355328" cy="801523"/>
          </a:xfrm>
        </p:spPr>
        <p:txBody>
          <a:bodyPr/>
          <a:lstStyle/>
          <a:p>
            <a:r>
              <a:rPr lang="en-US" dirty="0"/>
              <a:t>Activation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72D226-DA3E-3944-9889-FEB1D73A6A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12828" y="1064303"/>
                <a:ext cx="8469438" cy="567377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The “activation function,”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</m:oMath>
                </a14:m>
                <a:r>
                  <a:rPr lang="en-US" dirty="0"/>
                  <a:t>, can be any scalar nonlinearity.  Common ones that you should know include the </a:t>
                </a:r>
                <a:r>
                  <a:rPr lang="en-US" b="1" u="sng" dirty="0"/>
                  <a:t>unit step</a:t>
                </a:r>
                <a:r>
                  <a:rPr lang="en-US" dirty="0"/>
                  <a:t> and </a:t>
                </a:r>
                <a:r>
                  <a:rPr lang="en-US" b="1" u="sng" dirty="0"/>
                  <a:t>signum</a:t>
                </a:r>
                <a:r>
                  <a:rPr lang="en-US" dirty="0"/>
                  <a:t> functions, and:</a:t>
                </a:r>
              </a:p>
              <a:p>
                <a:pPr marL="0" indent="0">
                  <a:buNone/>
                </a:pPr>
                <a:r>
                  <a:rPr lang="en-US" b="1" u="sng" dirty="0"/>
                  <a:t>Logistic Sigmoid: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b="1" u="sng" dirty="0"/>
                  <a:t>Hyperbolic Tangent (tanh):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tanh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u="sng" dirty="0"/>
                  <a:t>Rectified Linear Unit (</a:t>
                </a:r>
                <a:r>
                  <a:rPr lang="en-US" b="1" u="sng" dirty="0" err="1"/>
                  <a:t>ReLU</a:t>
                </a:r>
                <a:r>
                  <a:rPr lang="en-US" b="1" u="sng" dirty="0"/>
                  <a:t>):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ReLU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72D226-DA3E-3944-9889-FEB1D73A6A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12828" y="1064303"/>
                <a:ext cx="8469438" cy="5673777"/>
              </a:xfrm>
              <a:blipFill>
                <a:blip r:embed="rId2"/>
                <a:stretch>
                  <a:fillRect l="-1347" t="-1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8634E4B-BE80-B545-BE35-31CC19B0F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71" y="978670"/>
            <a:ext cx="2743200" cy="20574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ED94EC7F-724E-144A-B8E8-ADF966B6C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71" y="2809063"/>
            <a:ext cx="2743200" cy="205740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D9A83F5A-9BBB-0F4C-A00B-34CA6DD7A6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771" y="4637863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13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93336-5A0C-A342-BFA4-4127A2082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6149B-3BAD-B445-8A66-9F8B4DE05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822"/>
            <a:ext cx="10515600" cy="486612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Review: multi-class perceptron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Breaking the constraints of linearity: multi-layer neural nets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Flow diagram for the XOR problem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Flow diagram for a multi-layer neural net</a:t>
            </a:r>
          </a:p>
          <a:p>
            <a:r>
              <a:rPr lang="en-US" dirty="0"/>
              <a:t>One-hot vectors</a:t>
            </a:r>
          </a:p>
          <a:p>
            <a:r>
              <a:rPr lang="en-US" dirty="0" err="1"/>
              <a:t>Softmax</a:t>
            </a:r>
            <a:endParaRPr lang="en-US" dirty="0"/>
          </a:p>
          <a:p>
            <a:r>
              <a:rPr lang="en-US" dirty="0"/>
              <a:t>Cross-entropy = negative log probability of the training data</a:t>
            </a:r>
          </a:p>
          <a:p>
            <a:r>
              <a:rPr lang="en-US" dirty="0"/>
              <a:t>Stochastic gradient descent</a:t>
            </a:r>
          </a:p>
          <a:p>
            <a:r>
              <a:rPr lang="en-US" dirty="0"/>
              <a:t>Training a neural net using </a:t>
            </a:r>
            <a:r>
              <a:rPr lang="en-US" dirty="0" err="1"/>
              <a:t>numpy</a:t>
            </a:r>
            <a:endParaRPr lang="en-US" dirty="0"/>
          </a:p>
          <a:p>
            <a:r>
              <a:rPr lang="en-US" dirty="0"/>
              <a:t>The same example using </a:t>
            </a:r>
            <a:r>
              <a:rPr lang="en-US" dirty="0" err="1"/>
              <a:t>pytorch</a:t>
            </a:r>
            <a:endParaRPr lang="en-US" dirty="0"/>
          </a:p>
          <a:p>
            <a:r>
              <a:rPr lang="en-US" dirty="0" err="1"/>
              <a:t>torch.nn</a:t>
            </a:r>
            <a:r>
              <a:rPr lang="en-US" dirty="0"/>
              <a:t>: standard layers and units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086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26" y="151881"/>
            <a:ext cx="11688173" cy="660496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Comparison of Multi-Class Perceptron to Multiple Linear Regression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358892" y="2645433"/>
            <a:ext cx="457200" cy="455612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cs typeface="Arial" charset="0"/>
            </a:endParaRP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 bwMode="auto">
          <a:xfrm>
            <a:off x="4231705" y="3959943"/>
            <a:ext cx="547184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62109" y="2240682"/>
            <a:ext cx="3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en-US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466941" y="3074417"/>
            <a:ext cx="3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2109" y="5589017"/>
            <a:ext cx="378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x</a:t>
            </a:r>
            <a:r>
              <a:rPr lang="en-US" baseline="-25000" dirty="0" err="1"/>
              <a:t>D</a:t>
            </a:r>
            <a:endParaRPr lang="en-US" baseline="-25000" dirty="0"/>
          </a:p>
        </p:txBody>
      </p:sp>
      <p:sp>
        <p:nvSpPr>
          <p:cNvPr id="17" name="TextBox 16"/>
          <p:cNvSpPr txBox="1"/>
          <p:nvPr/>
        </p:nvSpPr>
        <p:spPr>
          <a:xfrm>
            <a:off x="462109" y="3912617"/>
            <a:ext cx="3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009" y="1916832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Input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71483" y="2005886"/>
            <a:ext cx="959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Weights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2109" y="4374283"/>
            <a:ext cx="269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131694" y="3267534"/>
                <a:ext cx="1887294" cy="653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Output: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p>
                        </m:sSubSup>
                      </m:fName>
                      <m:e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  <m:sup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bSup>
                            <m:acc>
                              <m:accPr>
                                <m:chr m:val="⃗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</m:d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1694" y="3267534"/>
                <a:ext cx="1887294" cy="653512"/>
              </a:xfrm>
              <a:prstGeom prst="rect">
                <a:avLst/>
              </a:prstGeom>
              <a:blipFill>
                <a:blip r:embed="rId3"/>
                <a:stretch>
                  <a:fillRect l="-2685" t="-3846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Oval 30">
            <a:extLst>
              <a:ext uri="{FF2B5EF4-FFF2-40B4-BE49-F238E27FC236}">
                <a16:creationId xmlns:a16="http://schemas.microsoft.com/office/drawing/2014/main" id="{CD7EE43A-7214-5449-BA62-2D221DB8AEB8}"/>
              </a:ext>
            </a:extLst>
          </p:cNvPr>
          <p:cNvSpPr/>
          <p:nvPr/>
        </p:nvSpPr>
        <p:spPr bwMode="auto">
          <a:xfrm>
            <a:off x="2368788" y="3355973"/>
            <a:ext cx="457200" cy="455612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cs typeface="Arial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B73A602-F32A-1B4F-B184-C7F970B4B3B6}"/>
              </a:ext>
            </a:extLst>
          </p:cNvPr>
          <p:cNvSpPr/>
          <p:nvPr/>
        </p:nvSpPr>
        <p:spPr bwMode="auto">
          <a:xfrm>
            <a:off x="2364829" y="5442073"/>
            <a:ext cx="457200" cy="455612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cs typeface="Arial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C136B1-F8F9-9A49-A8F0-A5AF6F60BED4}"/>
              </a:ext>
            </a:extLst>
          </p:cNvPr>
          <p:cNvSpPr txBox="1"/>
          <p:nvPr/>
        </p:nvSpPr>
        <p:spPr>
          <a:xfrm>
            <a:off x="2453893" y="3944793"/>
            <a:ext cx="269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  <a:endParaRPr lang="en-US" sz="2400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37FABBB-8811-334E-9DD0-8DECA051610F}"/>
              </a:ext>
            </a:extLst>
          </p:cNvPr>
          <p:cNvCxnSpPr>
            <a:stCxn id="11" idx="3"/>
            <a:endCxn id="5" idx="2"/>
          </p:cNvCxnSpPr>
          <p:nvPr/>
        </p:nvCxnSpPr>
        <p:spPr>
          <a:xfrm>
            <a:off x="824709" y="2425348"/>
            <a:ext cx="1534183" cy="44789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50854B8-C57F-0343-BBC8-4A643235A9B1}"/>
              </a:ext>
            </a:extLst>
          </p:cNvPr>
          <p:cNvCxnSpPr>
            <a:cxnSpLocks/>
            <a:stCxn id="12" idx="3"/>
            <a:endCxn id="5" idx="2"/>
          </p:cNvCxnSpPr>
          <p:nvPr/>
        </p:nvCxnSpPr>
        <p:spPr>
          <a:xfrm flipV="1">
            <a:off x="829541" y="2873239"/>
            <a:ext cx="1529351" cy="38584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49213B9-9283-F542-B434-A8D6B4950C14}"/>
              </a:ext>
            </a:extLst>
          </p:cNvPr>
          <p:cNvCxnSpPr>
            <a:cxnSpLocks/>
            <a:stCxn id="17" idx="3"/>
            <a:endCxn id="5" idx="2"/>
          </p:cNvCxnSpPr>
          <p:nvPr/>
        </p:nvCxnSpPr>
        <p:spPr>
          <a:xfrm flipV="1">
            <a:off x="824709" y="2873239"/>
            <a:ext cx="1534183" cy="122404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47B1E51-5904-8E4B-8E47-135CE302786C}"/>
              </a:ext>
            </a:extLst>
          </p:cNvPr>
          <p:cNvCxnSpPr>
            <a:cxnSpLocks/>
            <a:stCxn id="13" idx="3"/>
            <a:endCxn id="5" idx="2"/>
          </p:cNvCxnSpPr>
          <p:nvPr/>
        </p:nvCxnSpPr>
        <p:spPr>
          <a:xfrm flipV="1">
            <a:off x="840739" y="2873239"/>
            <a:ext cx="1518153" cy="290044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62770E8-7CFC-0E43-B880-CD5EE3C6DACF}"/>
              </a:ext>
            </a:extLst>
          </p:cNvPr>
          <p:cNvCxnSpPr>
            <a:cxnSpLocks/>
            <a:stCxn id="11" idx="3"/>
            <a:endCxn id="31" idx="2"/>
          </p:cNvCxnSpPr>
          <p:nvPr/>
        </p:nvCxnSpPr>
        <p:spPr>
          <a:xfrm>
            <a:off x="824709" y="2425348"/>
            <a:ext cx="1544079" cy="115843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3E8FAD5-9156-8440-9B1A-EB772AD973E6}"/>
              </a:ext>
            </a:extLst>
          </p:cNvPr>
          <p:cNvCxnSpPr>
            <a:cxnSpLocks/>
            <a:stCxn id="12" idx="3"/>
            <a:endCxn id="31" idx="2"/>
          </p:cNvCxnSpPr>
          <p:nvPr/>
        </p:nvCxnSpPr>
        <p:spPr>
          <a:xfrm>
            <a:off x="829541" y="3259083"/>
            <a:ext cx="1539247" cy="32469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63053E9-7CB0-374E-8311-CA6465FB4A41}"/>
              </a:ext>
            </a:extLst>
          </p:cNvPr>
          <p:cNvCxnSpPr>
            <a:cxnSpLocks/>
            <a:stCxn id="17" idx="3"/>
            <a:endCxn id="31" idx="2"/>
          </p:cNvCxnSpPr>
          <p:nvPr/>
        </p:nvCxnSpPr>
        <p:spPr>
          <a:xfrm flipV="1">
            <a:off x="824709" y="3583779"/>
            <a:ext cx="1544079" cy="51350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9AEEAF5-B03F-CE45-8DBE-325928A52A6A}"/>
              </a:ext>
            </a:extLst>
          </p:cNvPr>
          <p:cNvCxnSpPr>
            <a:cxnSpLocks/>
            <a:stCxn id="13" idx="3"/>
            <a:endCxn id="31" idx="2"/>
          </p:cNvCxnSpPr>
          <p:nvPr/>
        </p:nvCxnSpPr>
        <p:spPr>
          <a:xfrm flipV="1">
            <a:off x="840739" y="3583779"/>
            <a:ext cx="1528049" cy="218990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9FFC162-060A-C146-A1EE-7B843F81B36E}"/>
              </a:ext>
            </a:extLst>
          </p:cNvPr>
          <p:cNvCxnSpPr>
            <a:cxnSpLocks/>
            <a:stCxn id="11" idx="3"/>
            <a:endCxn id="33" idx="2"/>
          </p:cNvCxnSpPr>
          <p:nvPr/>
        </p:nvCxnSpPr>
        <p:spPr>
          <a:xfrm>
            <a:off x="824709" y="2425348"/>
            <a:ext cx="1540120" cy="324453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B9240CCE-7110-9848-8012-F55D76A08EE6}"/>
              </a:ext>
            </a:extLst>
          </p:cNvPr>
          <p:cNvCxnSpPr>
            <a:cxnSpLocks/>
            <a:stCxn id="12" idx="3"/>
            <a:endCxn id="33" idx="2"/>
          </p:cNvCxnSpPr>
          <p:nvPr/>
        </p:nvCxnSpPr>
        <p:spPr>
          <a:xfrm>
            <a:off x="829541" y="3259083"/>
            <a:ext cx="1535288" cy="241079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7982AE79-9AE8-864B-A1D9-F67C6A9341EE}"/>
              </a:ext>
            </a:extLst>
          </p:cNvPr>
          <p:cNvCxnSpPr>
            <a:cxnSpLocks/>
            <a:stCxn id="17" idx="3"/>
            <a:endCxn id="33" idx="2"/>
          </p:cNvCxnSpPr>
          <p:nvPr/>
        </p:nvCxnSpPr>
        <p:spPr>
          <a:xfrm>
            <a:off x="824709" y="4097283"/>
            <a:ext cx="1540120" cy="157259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69C41EA7-5C93-A943-BFB3-9F404B0BDF86}"/>
              </a:ext>
            </a:extLst>
          </p:cNvPr>
          <p:cNvCxnSpPr>
            <a:cxnSpLocks/>
            <a:stCxn id="13" idx="3"/>
            <a:endCxn id="33" idx="2"/>
          </p:cNvCxnSpPr>
          <p:nvPr/>
        </p:nvCxnSpPr>
        <p:spPr>
          <a:xfrm flipV="1">
            <a:off x="840739" y="5669879"/>
            <a:ext cx="1524090" cy="10380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D520261C-C1A3-FA4F-B67F-1C02BC9341F5}"/>
                  </a:ext>
                </a:extLst>
              </p:cNvPr>
              <p:cNvSpPr/>
              <p:nvPr/>
            </p:nvSpPr>
            <p:spPr>
              <a:xfrm>
                <a:off x="1599437" y="2415661"/>
                <a:ext cx="4626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D520261C-C1A3-FA4F-B67F-1C02BC9341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9437" y="2415661"/>
                <a:ext cx="46262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E2E3CA78-F5AD-1A42-80A3-1DAF55F98A91}"/>
                  </a:ext>
                </a:extLst>
              </p:cNvPr>
              <p:cNvSpPr/>
              <p:nvPr/>
            </p:nvSpPr>
            <p:spPr>
              <a:xfrm>
                <a:off x="1280344" y="2610922"/>
                <a:ext cx="4626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E2E3CA78-F5AD-1A42-80A3-1DAF55F98A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344" y="2610922"/>
                <a:ext cx="46262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EB4843C5-B86B-DB44-9EF7-3C8A6FF83010}"/>
                  </a:ext>
                </a:extLst>
              </p:cNvPr>
              <p:cNvSpPr/>
              <p:nvPr/>
            </p:nvSpPr>
            <p:spPr>
              <a:xfrm>
                <a:off x="689790" y="4820732"/>
                <a:ext cx="661400" cy="381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EB4843C5-B86B-DB44-9EF7-3C8A6FF830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90" y="4820732"/>
                <a:ext cx="661400" cy="3815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DD61D41-E22B-9949-97B9-F1B11E619A04}"/>
                  </a:ext>
                </a:extLst>
              </p:cNvPr>
              <p:cNvSpPr/>
              <p:nvPr/>
            </p:nvSpPr>
            <p:spPr>
              <a:xfrm>
                <a:off x="1775647" y="4406390"/>
                <a:ext cx="4805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DD61D41-E22B-9949-97B9-F1B11E619A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647" y="4406390"/>
                <a:ext cx="48051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0CB7ECAA-5F1F-5C48-9839-AC65E8C2D8CD}"/>
                  </a:ext>
                </a:extLst>
              </p:cNvPr>
              <p:cNvSpPr/>
              <p:nvPr/>
            </p:nvSpPr>
            <p:spPr>
              <a:xfrm>
                <a:off x="1056507" y="5201735"/>
                <a:ext cx="666721" cy="381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2,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0CB7ECAA-5F1F-5C48-9839-AC65E8C2D8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507" y="5201735"/>
                <a:ext cx="666721" cy="38151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9690D549-6A4B-A544-879F-DABE11CDD04C}"/>
                  </a:ext>
                </a:extLst>
              </p:cNvPr>
              <p:cNvSpPr/>
              <p:nvPr/>
            </p:nvSpPr>
            <p:spPr>
              <a:xfrm>
                <a:off x="1208907" y="5639889"/>
                <a:ext cx="684610" cy="381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9690D549-6A4B-A544-879F-DABE11CDD0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907" y="5639889"/>
                <a:ext cx="684610" cy="38151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Triangle 78">
            <a:extLst>
              <a:ext uri="{FF2B5EF4-FFF2-40B4-BE49-F238E27FC236}">
                <a16:creationId xmlns:a16="http://schemas.microsoft.com/office/drawing/2014/main" id="{7EFAD5D3-58FF-8242-80E4-3CF266C52009}"/>
              </a:ext>
            </a:extLst>
          </p:cNvPr>
          <p:cNvSpPr/>
          <p:nvPr/>
        </p:nvSpPr>
        <p:spPr>
          <a:xfrm rot="5400000">
            <a:off x="3057521" y="3713491"/>
            <a:ext cx="1887294" cy="48244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argmax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5F507B98-ED2D-FD4D-B0AA-7569DB6BC150}"/>
              </a:ext>
            </a:extLst>
          </p:cNvPr>
          <p:cNvCxnSpPr>
            <a:cxnSpLocks/>
            <a:stCxn id="5" idx="6"/>
          </p:cNvCxnSpPr>
          <p:nvPr/>
        </p:nvCxnSpPr>
        <p:spPr>
          <a:xfrm>
            <a:off x="2816092" y="2873239"/>
            <a:ext cx="933957" cy="416205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D0192946-FF31-8248-8E97-CF47A18A46DD}"/>
              </a:ext>
            </a:extLst>
          </p:cNvPr>
          <p:cNvCxnSpPr>
            <a:cxnSpLocks/>
            <a:stCxn id="31" idx="6"/>
          </p:cNvCxnSpPr>
          <p:nvPr/>
        </p:nvCxnSpPr>
        <p:spPr>
          <a:xfrm flipV="1">
            <a:off x="2825988" y="3568556"/>
            <a:ext cx="947395" cy="15223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F1265FB8-2820-2444-8E12-317AC6F716C3}"/>
              </a:ext>
            </a:extLst>
          </p:cNvPr>
          <p:cNvSpPr txBox="1"/>
          <p:nvPr/>
        </p:nvSpPr>
        <p:spPr>
          <a:xfrm>
            <a:off x="3520698" y="3840022"/>
            <a:ext cx="269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ym typeface="Symbol"/>
              </a:rPr>
              <a:t>.</a:t>
            </a:r>
          </a:p>
          <a:p>
            <a:r>
              <a:rPr lang="en-US" sz="1200" dirty="0">
                <a:sym typeface="Symbol"/>
              </a:rPr>
              <a:t>.</a:t>
            </a:r>
          </a:p>
          <a:p>
            <a:r>
              <a:rPr lang="en-US" sz="1200" dirty="0">
                <a:sym typeface="Symbol"/>
              </a:rPr>
              <a:t>.</a:t>
            </a:r>
            <a:endParaRPr lang="en-US" sz="1200" dirty="0"/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CDB6BC83-3045-0847-8F28-2B759EB62BC7}"/>
              </a:ext>
            </a:extLst>
          </p:cNvPr>
          <p:cNvCxnSpPr>
            <a:cxnSpLocks/>
            <a:stCxn id="33" idx="7"/>
          </p:cNvCxnSpPr>
          <p:nvPr/>
        </p:nvCxnSpPr>
        <p:spPr>
          <a:xfrm flipV="1">
            <a:off x="2755074" y="4586290"/>
            <a:ext cx="947395" cy="922506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itle 1">
            <a:extLst>
              <a:ext uri="{FF2B5EF4-FFF2-40B4-BE49-F238E27FC236}">
                <a16:creationId xmlns:a16="http://schemas.microsoft.com/office/drawing/2014/main" id="{459B513A-25C2-AC45-A0DE-3468871FD72A}"/>
              </a:ext>
            </a:extLst>
          </p:cNvPr>
          <p:cNvSpPr txBox="1">
            <a:spLocks/>
          </p:cNvSpPr>
          <p:nvPr/>
        </p:nvSpPr>
        <p:spPr>
          <a:xfrm>
            <a:off x="65677" y="1313931"/>
            <a:ext cx="4353924" cy="660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u="sng" dirty="0"/>
              <a:t>Multi-Class Perceptron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41A2027-9F7E-6E43-A0D0-DE502E4B78D7}"/>
              </a:ext>
            </a:extLst>
          </p:cNvPr>
          <p:cNvSpPr/>
          <p:nvPr/>
        </p:nvSpPr>
        <p:spPr bwMode="auto">
          <a:xfrm>
            <a:off x="8473942" y="2645433"/>
            <a:ext cx="457200" cy="455612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cs typeface="Arial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17D6F05-3C2D-3F42-8250-8583EEFDBF6E}"/>
              </a:ext>
            </a:extLst>
          </p:cNvPr>
          <p:cNvSpPr txBox="1"/>
          <p:nvPr/>
        </p:nvSpPr>
        <p:spPr>
          <a:xfrm>
            <a:off x="6577159" y="2240682"/>
            <a:ext cx="3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en-US" baseline="-250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70A9903-4A9D-E24C-8F5D-33E325DFAD3B}"/>
              </a:ext>
            </a:extLst>
          </p:cNvPr>
          <p:cNvSpPr txBox="1"/>
          <p:nvPr/>
        </p:nvSpPr>
        <p:spPr>
          <a:xfrm>
            <a:off x="6581991" y="3074417"/>
            <a:ext cx="3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D926FC7-EC60-7143-BAE2-4FDB0BCE06DB}"/>
              </a:ext>
            </a:extLst>
          </p:cNvPr>
          <p:cNvSpPr txBox="1"/>
          <p:nvPr/>
        </p:nvSpPr>
        <p:spPr>
          <a:xfrm>
            <a:off x="6577159" y="5589017"/>
            <a:ext cx="378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x</a:t>
            </a:r>
            <a:r>
              <a:rPr lang="en-US" baseline="-25000" dirty="0" err="1"/>
              <a:t>D</a:t>
            </a:r>
            <a:endParaRPr lang="en-US" baseline="-250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7B3ABCB-27C7-584A-A729-3AB56DDFB031}"/>
              </a:ext>
            </a:extLst>
          </p:cNvPr>
          <p:cNvSpPr txBox="1"/>
          <p:nvPr/>
        </p:nvSpPr>
        <p:spPr>
          <a:xfrm>
            <a:off x="6577159" y="3912617"/>
            <a:ext cx="3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711C388-EF15-344E-B60F-17E53BA8F953}"/>
              </a:ext>
            </a:extLst>
          </p:cNvPr>
          <p:cNvSpPr txBox="1"/>
          <p:nvPr/>
        </p:nvSpPr>
        <p:spPr>
          <a:xfrm>
            <a:off x="6158059" y="1916832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Input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50C51C9-701B-F54A-9541-46FF2AEFC6E4}"/>
              </a:ext>
            </a:extLst>
          </p:cNvPr>
          <p:cNvSpPr txBox="1"/>
          <p:nvPr/>
        </p:nvSpPr>
        <p:spPr>
          <a:xfrm>
            <a:off x="7386533" y="2005886"/>
            <a:ext cx="959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Weights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89750E2-3D85-794D-9840-65751E247C74}"/>
              </a:ext>
            </a:extLst>
          </p:cNvPr>
          <p:cNvSpPr txBox="1"/>
          <p:nvPr/>
        </p:nvSpPr>
        <p:spPr>
          <a:xfrm>
            <a:off x="6577159" y="4374283"/>
            <a:ext cx="269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  <a:endParaRPr lang="en-US" sz="2400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5D1699F-8196-F74D-8046-DC06A6492453}"/>
              </a:ext>
            </a:extLst>
          </p:cNvPr>
          <p:cNvSpPr/>
          <p:nvPr/>
        </p:nvSpPr>
        <p:spPr bwMode="auto">
          <a:xfrm>
            <a:off x="8483838" y="3355973"/>
            <a:ext cx="457200" cy="455612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cs typeface="Arial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981E343-8151-0347-8CA8-E8127ED5B8D2}"/>
              </a:ext>
            </a:extLst>
          </p:cNvPr>
          <p:cNvSpPr/>
          <p:nvPr/>
        </p:nvSpPr>
        <p:spPr bwMode="auto">
          <a:xfrm>
            <a:off x="8479879" y="5442073"/>
            <a:ext cx="457200" cy="455612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cs typeface="Arial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394AFEA-740B-084C-9392-BBDEA00B08FB}"/>
              </a:ext>
            </a:extLst>
          </p:cNvPr>
          <p:cNvSpPr txBox="1"/>
          <p:nvPr/>
        </p:nvSpPr>
        <p:spPr>
          <a:xfrm>
            <a:off x="8568943" y="3944793"/>
            <a:ext cx="269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  <a:endParaRPr lang="en-US" sz="2400" dirty="0"/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F1CAB26-590D-9C40-84CB-78F0EA20AB0A}"/>
              </a:ext>
            </a:extLst>
          </p:cNvPr>
          <p:cNvCxnSpPr>
            <a:stCxn id="47" idx="3"/>
            <a:endCxn id="44" idx="2"/>
          </p:cNvCxnSpPr>
          <p:nvPr/>
        </p:nvCxnSpPr>
        <p:spPr>
          <a:xfrm>
            <a:off x="6939759" y="2425348"/>
            <a:ext cx="1534183" cy="44789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40E9E03-437C-0A47-80B3-5AA353AA9FB1}"/>
              </a:ext>
            </a:extLst>
          </p:cNvPr>
          <p:cNvCxnSpPr>
            <a:cxnSpLocks/>
            <a:stCxn id="49" idx="3"/>
            <a:endCxn id="44" idx="2"/>
          </p:cNvCxnSpPr>
          <p:nvPr/>
        </p:nvCxnSpPr>
        <p:spPr>
          <a:xfrm flipV="1">
            <a:off x="6944591" y="2873239"/>
            <a:ext cx="1529351" cy="38584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36D2A5F-6C89-A047-986A-8756A5E8C31C}"/>
              </a:ext>
            </a:extLst>
          </p:cNvPr>
          <p:cNvCxnSpPr>
            <a:cxnSpLocks/>
            <a:stCxn id="52" idx="3"/>
            <a:endCxn id="44" idx="2"/>
          </p:cNvCxnSpPr>
          <p:nvPr/>
        </p:nvCxnSpPr>
        <p:spPr>
          <a:xfrm flipV="1">
            <a:off x="6939759" y="2873239"/>
            <a:ext cx="1534183" cy="122404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FB7439BD-D6D2-CC4C-BC8F-EE0AE9D4484D}"/>
              </a:ext>
            </a:extLst>
          </p:cNvPr>
          <p:cNvCxnSpPr>
            <a:cxnSpLocks/>
            <a:stCxn id="50" idx="3"/>
            <a:endCxn id="44" idx="2"/>
          </p:cNvCxnSpPr>
          <p:nvPr/>
        </p:nvCxnSpPr>
        <p:spPr>
          <a:xfrm flipV="1">
            <a:off x="6955789" y="2873239"/>
            <a:ext cx="1518153" cy="290044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E2F04F13-022D-0D45-B563-F76B8590BFBC}"/>
              </a:ext>
            </a:extLst>
          </p:cNvPr>
          <p:cNvCxnSpPr>
            <a:cxnSpLocks/>
            <a:stCxn id="47" idx="3"/>
            <a:endCxn id="58" idx="2"/>
          </p:cNvCxnSpPr>
          <p:nvPr/>
        </p:nvCxnSpPr>
        <p:spPr>
          <a:xfrm>
            <a:off x="6939759" y="2425348"/>
            <a:ext cx="1544079" cy="115843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262FA4A2-BF75-B245-AC4E-16BABFE02A56}"/>
              </a:ext>
            </a:extLst>
          </p:cNvPr>
          <p:cNvCxnSpPr>
            <a:cxnSpLocks/>
            <a:stCxn id="49" idx="3"/>
            <a:endCxn id="58" idx="2"/>
          </p:cNvCxnSpPr>
          <p:nvPr/>
        </p:nvCxnSpPr>
        <p:spPr>
          <a:xfrm>
            <a:off x="6944591" y="3259083"/>
            <a:ext cx="1539247" cy="32469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2F2B2AD2-B4C4-A444-B422-E56D6D33F757}"/>
              </a:ext>
            </a:extLst>
          </p:cNvPr>
          <p:cNvCxnSpPr>
            <a:cxnSpLocks/>
            <a:stCxn id="52" idx="3"/>
            <a:endCxn id="58" idx="2"/>
          </p:cNvCxnSpPr>
          <p:nvPr/>
        </p:nvCxnSpPr>
        <p:spPr>
          <a:xfrm flipV="1">
            <a:off x="6939759" y="3583779"/>
            <a:ext cx="1544079" cy="51350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9A25A656-17CA-5143-B785-BE676F897BBC}"/>
              </a:ext>
            </a:extLst>
          </p:cNvPr>
          <p:cNvCxnSpPr>
            <a:cxnSpLocks/>
            <a:stCxn id="50" idx="3"/>
            <a:endCxn id="58" idx="2"/>
          </p:cNvCxnSpPr>
          <p:nvPr/>
        </p:nvCxnSpPr>
        <p:spPr>
          <a:xfrm flipV="1">
            <a:off x="6955789" y="3583779"/>
            <a:ext cx="1528049" cy="218990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9FFC555D-406A-CA41-AD66-2AF310DB4A88}"/>
              </a:ext>
            </a:extLst>
          </p:cNvPr>
          <p:cNvCxnSpPr>
            <a:cxnSpLocks/>
            <a:stCxn id="47" idx="3"/>
            <a:endCxn id="59" idx="2"/>
          </p:cNvCxnSpPr>
          <p:nvPr/>
        </p:nvCxnSpPr>
        <p:spPr>
          <a:xfrm>
            <a:off x="6939759" y="2425348"/>
            <a:ext cx="1540120" cy="324453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9D7F78FE-5B18-AB49-882D-1B097FB86CC2}"/>
              </a:ext>
            </a:extLst>
          </p:cNvPr>
          <p:cNvCxnSpPr>
            <a:cxnSpLocks/>
            <a:stCxn id="49" idx="3"/>
            <a:endCxn id="59" idx="2"/>
          </p:cNvCxnSpPr>
          <p:nvPr/>
        </p:nvCxnSpPr>
        <p:spPr>
          <a:xfrm>
            <a:off x="6944591" y="3259083"/>
            <a:ext cx="1535288" cy="241079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D244A67F-1DFC-5C46-9E3C-F6D519D1D301}"/>
              </a:ext>
            </a:extLst>
          </p:cNvPr>
          <p:cNvCxnSpPr>
            <a:cxnSpLocks/>
            <a:stCxn id="52" idx="3"/>
            <a:endCxn id="59" idx="2"/>
          </p:cNvCxnSpPr>
          <p:nvPr/>
        </p:nvCxnSpPr>
        <p:spPr>
          <a:xfrm>
            <a:off x="6939759" y="4097283"/>
            <a:ext cx="1540120" cy="157259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ADF7AC9A-E0F5-B44F-AE58-C6AAB20D3D9E}"/>
              </a:ext>
            </a:extLst>
          </p:cNvPr>
          <p:cNvCxnSpPr>
            <a:cxnSpLocks/>
            <a:stCxn id="50" idx="3"/>
            <a:endCxn id="59" idx="2"/>
          </p:cNvCxnSpPr>
          <p:nvPr/>
        </p:nvCxnSpPr>
        <p:spPr>
          <a:xfrm flipV="1">
            <a:off x="6955789" y="5669879"/>
            <a:ext cx="1524090" cy="10380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5DF27257-504D-584C-B9B6-A20494EA5E14}"/>
                  </a:ext>
                </a:extLst>
              </p:cNvPr>
              <p:cNvSpPr/>
              <p:nvPr/>
            </p:nvSpPr>
            <p:spPr>
              <a:xfrm>
                <a:off x="7714487" y="2415661"/>
                <a:ext cx="4626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5DF27257-504D-584C-B9B6-A20494EA5E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4487" y="2415661"/>
                <a:ext cx="46262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36A0ECC8-B9B7-D34E-8E4B-3D2FCD76594C}"/>
                  </a:ext>
                </a:extLst>
              </p:cNvPr>
              <p:cNvSpPr/>
              <p:nvPr/>
            </p:nvSpPr>
            <p:spPr>
              <a:xfrm>
                <a:off x="7395394" y="2610922"/>
                <a:ext cx="4626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36A0ECC8-B9B7-D34E-8E4B-3D2FCD7659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5394" y="2610922"/>
                <a:ext cx="4626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D20D57E-E657-4145-B319-ADF8FDBDCFF2}"/>
                  </a:ext>
                </a:extLst>
              </p:cNvPr>
              <p:cNvSpPr/>
              <p:nvPr/>
            </p:nvSpPr>
            <p:spPr>
              <a:xfrm>
                <a:off x="6804840" y="4820732"/>
                <a:ext cx="661400" cy="381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D20D57E-E657-4145-B319-ADF8FDBDCF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840" y="4820732"/>
                <a:ext cx="661400" cy="38151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38DD7B74-8569-8647-A8CA-87FCC1DB05E7}"/>
                  </a:ext>
                </a:extLst>
              </p:cNvPr>
              <p:cNvSpPr/>
              <p:nvPr/>
            </p:nvSpPr>
            <p:spPr>
              <a:xfrm>
                <a:off x="7890697" y="4406390"/>
                <a:ext cx="4805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38DD7B74-8569-8647-A8CA-87FCC1DB05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0697" y="4406390"/>
                <a:ext cx="480516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09E8AB9C-67AA-B04B-B1CC-9F2A6CF559B1}"/>
                  </a:ext>
                </a:extLst>
              </p:cNvPr>
              <p:cNvSpPr/>
              <p:nvPr/>
            </p:nvSpPr>
            <p:spPr>
              <a:xfrm>
                <a:off x="7171557" y="5201735"/>
                <a:ext cx="666721" cy="381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2,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09E8AB9C-67AA-B04B-B1CC-9F2A6CF559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1557" y="5201735"/>
                <a:ext cx="666721" cy="38151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11ECBE5E-75F3-6C4E-AC5C-78AC68AD7D85}"/>
                  </a:ext>
                </a:extLst>
              </p:cNvPr>
              <p:cNvSpPr/>
              <p:nvPr/>
            </p:nvSpPr>
            <p:spPr>
              <a:xfrm>
                <a:off x="7323957" y="5639889"/>
                <a:ext cx="684610" cy="381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11ECBE5E-75F3-6C4E-AC5C-78AC68AD7D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3957" y="5639889"/>
                <a:ext cx="684610" cy="38151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89F3B84C-4F1D-7E4E-833C-B8B01CD5EC8C}"/>
              </a:ext>
            </a:extLst>
          </p:cNvPr>
          <p:cNvCxnSpPr>
            <a:cxnSpLocks/>
            <a:stCxn id="44" idx="6"/>
          </p:cNvCxnSpPr>
          <p:nvPr/>
        </p:nvCxnSpPr>
        <p:spPr>
          <a:xfrm>
            <a:off x="8931142" y="2873239"/>
            <a:ext cx="947395" cy="0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C645F9E5-CBB0-0C4A-AF1E-50626A3ED187}"/>
              </a:ext>
            </a:extLst>
          </p:cNvPr>
          <p:cNvCxnSpPr>
            <a:cxnSpLocks/>
            <a:stCxn id="58" idx="6"/>
          </p:cNvCxnSpPr>
          <p:nvPr/>
        </p:nvCxnSpPr>
        <p:spPr>
          <a:xfrm>
            <a:off x="8941038" y="3583779"/>
            <a:ext cx="947395" cy="0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5B790547-0FE7-3D4E-9F8E-C41198081DC2}"/>
              </a:ext>
            </a:extLst>
          </p:cNvPr>
          <p:cNvCxnSpPr>
            <a:cxnSpLocks/>
          </p:cNvCxnSpPr>
          <p:nvPr/>
        </p:nvCxnSpPr>
        <p:spPr>
          <a:xfrm flipV="1">
            <a:off x="8934519" y="5639889"/>
            <a:ext cx="892652" cy="10576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itle 1">
            <a:extLst>
              <a:ext uri="{FF2B5EF4-FFF2-40B4-BE49-F238E27FC236}">
                <a16:creationId xmlns:a16="http://schemas.microsoft.com/office/drawing/2014/main" id="{B6BA4159-9718-5F40-97F7-234B47A54A52}"/>
              </a:ext>
            </a:extLst>
          </p:cNvPr>
          <p:cNvSpPr txBox="1">
            <a:spLocks/>
          </p:cNvSpPr>
          <p:nvPr/>
        </p:nvSpPr>
        <p:spPr>
          <a:xfrm>
            <a:off x="6180727" y="1313931"/>
            <a:ext cx="4353924" cy="660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u="sng" dirty="0"/>
              <a:t>Multiple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9DAEF2B9-00C0-E14B-A471-B359A1B90CB1}"/>
                  </a:ext>
                </a:extLst>
              </p:cNvPr>
              <p:cNvSpPr txBox="1"/>
              <p:nvPr/>
            </p:nvSpPr>
            <p:spPr>
              <a:xfrm>
                <a:off x="9684909" y="2642246"/>
                <a:ext cx="1864896" cy="403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𝑓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</m:t>
                      </m:r>
                      <m:sSubSup>
                        <m:sSubSup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9DAEF2B9-00C0-E14B-A471-B359A1B90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4909" y="2642246"/>
                <a:ext cx="1864896" cy="403893"/>
              </a:xfrm>
              <a:prstGeom prst="rect">
                <a:avLst/>
              </a:prstGeom>
              <a:blipFill>
                <a:blip r:embed="rId17"/>
                <a:stretch>
                  <a:fillRect t="-11765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9B8C5E9E-BADB-2548-885B-FE6636DA33D1}"/>
                  </a:ext>
                </a:extLst>
              </p:cNvPr>
              <p:cNvSpPr txBox="1"/>
              <p:nvPr/>
            </p:nvSpPr>
            <p:spPr>
              <a:xfrm>
                <a:off x="9695640" y="3374198"/>
                <a:ext cx="1864896" cy="403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</m:t>
                      </m:r>
                      <m:sSubSup>
                        <m:sSubSup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9B8C5E9E-BADB-2548-885B-FE6636DA3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5640" y="3374198"/>
                <a:ext cx="1864896" cy="403893"/>
              </a:xfrm>
              <a:prstGeom prst="rect">
                <a:avLst/>
              </a:prstGeom>
              <a:blipFill>
                <a:blip r:embed="rId18"/>
                <a:stretch>
                  <a:fillRect t="-12121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BAFD6100-54C7-BA4B-B5EF-1E678A0DBD06}"/>
                  </a:ext>
                </a:extLst>
              </p:cNvPr>
              <p:cNvSpPr txBox="1"/>
              <p:nvPr/>
            </p:nvSpPr>
            <p:spPr>
              <a:xfrm>
                <a:off x="9631245" y="5421937"/>
                <a:ext cx="1864896" cy="403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</m:t>
                      </m:r>
                      <m:sSubSup>
                        <m:sSubSup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BAFD6100-54C7-BA4B-B5EF-1E678A0DBD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1245" y="5421937"/>
                <a:ext cx="1864896" cy="403893"/>
              </a:xfrm>
              <a:prstGeom prst="rect">
                <a:avLst/>
              </a:prstGeom>
              <a:blipFill>
                <a:blip r:embed="rId19"/>
                <a:stretch>
                  <a:fillRect t="-12121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85577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6E1F4-F545-D24D-96CD-5BF2DB2D0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Here’s a weird question: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Can we come up with some new notation that can be used to write both the multi-class perceptron AND the linear regression algorithm?</a:t>
            </a:r>
          </a:p>
        </p:txBody>
      </p:sp>
    </p:spTree>
    <p:extLst>
      <p:ext uri="{BB962C8B-B14F-4D97-AF65-F5344CB8AC3E}">
        <p14:creationId xmlns:p14="http://schemas.microsoft.com/office/powerpoint/2010/main" val="31623000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7C284-4B00-D546-97B1-46A4CCBC4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notation: Don’t change the multi-class perceptron algorithm, but make it easier to write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C03803-B230-0E4F-8448-FE199DF210FA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825625"/>
                <a:ext cx="10043160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Instead of defining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as an integer, let’s define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to be a vector: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For a multi-class perceptron, this only makes sense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what’s called a </a:t>
                </a:r>
                <a:r>
                  <a:rPr lang="en-US" b="1" u="sng" dirty="0"/>
                  <a:t>one-hot</a:t>
                </a:r>
                <a:r>
                  <a:rPr lang="en-US" dirty="0"/>
                  <a:t> vector: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true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class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label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of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the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𝑡h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token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otherwise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C03803-B230-0E4F-8448-FE199DF210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825625"/>
                <a:ext cx="10043160" cy="4351338"/>
              </a:xfrm>
              <a:blipFill>
                <a:blip r:embed="rId2"/>
                <a:stretch>
                  <a:fillRect l="-1138" t="-3488" b="-71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1576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305" y="101886"/>
            <a:ext cx="10515600" cy="973728"/>
          </a:xfrm>
        </p:spPr>
        <p:txBody>
          <a:bodyPr/>
          <a:lstStyle/>
          <a:p>
            <a:r>
              <a:rPr lang="en-US" dirty="0"/>
              <a:t>Review: Multi-Class Perceptron</a:t>
            </a:r>
            <a:endParaRPr lang="en-US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15198" y="1425605"/>
                <a:ext cx="3964459" cy="4922090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dirty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lim>
                          </m:limLow>
                        </m:fName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acc>
                            <m:accPr>
                              <m:chr m:val="⃗"/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US" sz="2400" b="0" i="0" dirty="0">
                  <a:latin typeface="Cambria Math" panose="02040503050406030204" pitchFamily="18" charset="0"/>
                  <a:cs typeface="Times New Roman"/>
                </a:endParaRPr>
              </a:p>
              <a:p>
                <a:pPr marL="0" indent="0" algn="ctr">
                  <a:buNone/>
                </a:pPr>
                <a:endParaRPr lang="en-US" sz="2400" b="0" i="0" dirty="0">
                  <a:latin typeface="Cambria Math" panose="02040503050406030204" pitchFamily="18" charset="0"/>
                  <a:cs typeface="Times New Roman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𝐷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𝑐</m:t>
                          </m:r>
                        </m:sub>
                      </m:sSub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𝑐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,1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𝑐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𝐷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𝑐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US" sz="2400" b="0" i="0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US" sz="2400" b="0" i="0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acc>
                        <m:accPr>
                          <m:chr m:val="⃗"/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/>
                            </a:rPr>
                            <m:t>𝑐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/>
                            </a:rPr>
                            <m:t>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/>
                            </a:rPr>
                            <m:t>𝐷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𝑐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>
                  <a:cs typeface="Times New Roman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15198" y="1425605"/>
                <a:ext cx="3964459" cy="4922090"/>
              </a:xfrm>
              <a:blipFill>
                <a:blip r:embed="rId2"/>
                <a:stretch>
                  <a:fillRect t="-1804" b="-317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1A4AB88-7CD2-2245-BCA4-794FA98BA353}"/>
                  </a:ext>
                </a:extLst>
              </p:cNvPr>
              <p:cNvSpPr/>
              <p:nvPr/>
            </p:nvSpPr>
            <p:spPr>
              <a:xfrm>
                <a:off x="6143024" y="6267896"/>
                <a:ext cx="46000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1A4AB88-7CD2-2245-BCA4-794FA98BA3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3024" y="6267896"/>
                <a:ext cx="460006" cy="584775"/>
              </a:xfrm>
              <a:prstGeom prst="rect">
                <a:avLst/>
              </a:prstGeom>
              <a:blipFill>
                <a:blip r:embed="rId3"/>
                <a:stretch>
                  <a:fillRect r="-21622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0547F95-294B-C14E-8FEA-B60E3655BBDF}"/>
              </a:ext>
            </a:extLst>
          </p:cNvPr>
          <p:cNvCxnSpPr>
            <a:cxnSpLocks/>
          </p:cNvCxnSpPr>
          <p:nvPr/>
        </p:nvCxnSpPr>
        <p:spPr>
          <a:xfrm flipV="1">
            <a:off x="672439" y="6727028"/>
            <a:ext cx="6053768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78956F-1363-7044-AB0C-86745B797C19}"/>
              </a:ext>
            </a:extLst>
          </p:cNvPr>
          <p:cNvCxnSpPr>
            <a:cxnSpLocks/>
          </p:cNvCxnSpPr>
          <p:nvPr/>
        </p:nvCxnSpPr>
        <p:spPr>
          <a:xfrm flipV="1">
            <a:off x="672439" y="875399"/>
            <a:ext cx="0" cy="585163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4C2F3E4-3D55-BF4A-A625-4049C9C4C7D0}"/>
                  </a:ext>
                </a:extLst>
              </p:cNvPr>
              <p:cNvSpPr/>
              <p:nvPr/>
            </p:nvSpPr>
            <p:spPr>
              <a:xfrm>
                <a:off x="637566" y="833878"/>
                <a:ext cx="46000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4C2F3E4-3D55-BF4A-A625-4049C9C4C7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566" y="833878"/>
                <a:ext cx="460006" cy="584775"/>
              </a:xfrm>
              <a:prstGeom prst="rect">
                <a:avLst/>
              </a:prstGeom>
              <a:blipFill>
                <a:blip r:embed="rId4"/>
                <a:stretch>
                  <a:fillRect l="-2703" r="-24324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AE5C2A40-CFFD-1040-94DB-F4D3AE45AD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39" y="1297181"/>
            <a:ext cx="5429847" cy="54298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471F529-E89C-4D4D-8FC5-AE0C3F3D238C}"/>
                  </a:ext>
                </a:extLst>
              </p:cNvPr>
              <p:cNvSpPr/>
              <p:nvPr/>
            </p:nvSpPr>
            <p:spPr>
              <a:xfrm>
                <a:off x="900854" y="2061113"/>
                <a:ext cx="11224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471F529-E89C-4D4D-8FC5-AE0C3F3D23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854" y="2061113"/>
                <a:ext cx="1122423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124364D-B624-5149-929A-6080D2840443}"/>
                  </a:ext>
                </a:extLst>
              </p:cNvPr>
              <p:cNvSpPr/>
              <p:nvPr/>
            </p:nvSpPr>
            <p:spPr>
              <a:xfrm>
                <a:off x="1525203" y="1289278"/>
                <a:ext cx="11224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1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124364D-B624-5149-929A-6080D28404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5203" y="1289278"/>
                <a:ext cx="1122423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70DF54A-9CEE-8F4D-ACEB-84B7AA9F2E5F}"/>
                  </a:ext>
                </a:extLst>
              </p:cNvPr>
              <p:cNvSpPr/>
              <p:nvPr/>
            </p:nvSpPr>
            <p:spPr>
              <a:xfrm>
                <a:off x="2474018" y="1294191"/>
                <a:ext cx="11224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2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70DF54A-9CEE-8F4D-ACEB-84B7AA9F2E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4018" y="1294191"/>
                <a:ext cx="1122423" cy="369332"/>
              </a:xfrm>
              <a:prstGeom prst="rect">
                <a:avLst/>
              </a:prstGeom>
              <a:blipFill>
                <a:blip r:embed="rId8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B1191ED-43E4-8247-BDEB-C4F823639877}"/>
                  </a:ext>
                </a:extLst>
              </p:cNvPr>
              <p:cNvSpPr/>
              <p:nvPr/>
            </p:nvSpPr>
            <p:spPr>
              <a:xfrm>
                <a:off x="3681202" y="1279441"/>
                <a:ext cx="11224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3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B1191ED-43E4-8247-BDEB-C4F8236398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1202" y="1279441"/>
                <a:ext cx="1122423" cy="369332"/>
              </a:xfrm>
              <a:prstGeom prst="rect">
                <a:avLst/>
              </a:prstGeom>
              <a:blipFill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878AF2A-9788-D049-9FF7-E6B26099604E}"/>
                  </a:ext>
                </a:extLst>
              </p:cNvPr>
              <p:cNvSpPr/>
              <p:nvPr/>
            </p:nvSpPr>
            <p:spPr>
              <a:xfrm>
                <a:off x="3545736" y="1785803"/>
                <a:ext cx="11224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4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878AF2A-9788-D049-9FF7-E6B2609960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736" y="1785803"/>
                <a:ext cx="1122423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B106D18-85FE-DC48-B246-889DA527C930}"/>
                  </a:ext>
                </a:extLst>
              </p:cNvPr>
              <p:cNvSpPr/>
              <p:nvPr/>
            </p:nvSpPr>
            <p:spPr>
              <a:xfrm>
                <a:off x="3770787" y="2497550"/>
                <a:ext cx="11224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5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B106D18-85FE-DC48-B246-889DA527C9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0787" y="2497550"/>
                <a:ext cx="1122423" cy="369332"/>
              </a:xfrm>
              <a:prstGeom prst="rect">
                <a:avLst/>
              </a:prstGeom>
              <a:blipFill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D76D9EE-446E-9F4E-890E-7EEA7A29059F}"/>
                  </a:ext>
                </a:extLst>
              </p:cNvPr>
              <p:cNvSpPr/>
              <p:nvPr/>
            </p:nvSpPr>
            <p:spPr>
              <a:xfrm>
                <a:off x="5079571" y="2277417"/>
                <a:ext cx="11224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6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D76D9EE-446E-9F4E-890E-7EEA7A2905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9571" y="2277417"/>
                <a:ext cx="1122423" cy="369332"/>
              </a:xfrm>
              <a:prstGeom prst="rect">
                <a:avLst/>
              </a:prstGeom>
              <a:blipFill>
                <a:blip r:embed="rId1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9F8192D-080C-8D4C-97CE-026B524BBB63}"/>
                  </a:ext>
                </a:extLst>
              </p:cNvPr>
              <p:cNvSpPr/>
              <p:nvPr/>
            </p:nvSpPr>
            <p:spPr>
              <a:xfrm>
                <a:off x="1815254" y="2503561"/>
                <a:ext cx="11224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8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9F8192D-080C-8D4C-97CE-026B524BBB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254" y="2503561"/>
                <a:ext cx="1122423" cy="369332"/>
              </a:xfrm>
              <a:prstGeom prst="rect">
                <a:avLst/>
              </a:prstGeom>
              <a:blipFill>
                <a:blip r:embed="rId1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0139223-8C96-194A-B220-5C3882736DC5}"/>
                  </a:ext>
                </a:extLst>
              </p:cNvPr>
              <p:cNvSpPr/>
              <p:nvPr/>
            </p:nvSpPr>
            <p:spPr>
              <a:xfrm>
                <a:off x="1096138" y="3095347"/>
                <a:ext cx="11224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9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0139223-8C96-194A-B220-5C3882736D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138" y="3095347"/>
                <a:ext cx="1122423" cy="369332"/>
              </a:xfrm>
              <a:prstGeom prst="rect">
                <a:avLst/>
              </a:prstGeom>
              <a:blipFill>
                <a:blip r:embed="rId1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AF69592-BB31-E54D-B440-B042AB755919}"/>
                  </a:ext>
                </a:extLst>
              </p:cNvPr>
              <p:cNvSpPr/>
              <p:nvPr/>
            </p:nvSpPr>
            <p:spPr>
              <a:xfrm>
                <a:off x="5309741" y="3902360"/>
                <a:ext cx="145947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𝑓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)=7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AF69592-BB31-E54D-B440-B042AB7559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9741" y="3902360"/>
                <a:ext cx="1459476" cy="369332"/>
              </a:xfrm>
              <a:prstGeom prst="rect">
                <a:avLst/>
              </a:prstGeom>
              <a:blipFill>
                <a:blip r:embed="rId1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D5F9D3B-8DB2-A546-ADBA-815B9D39D8F3}"/>
                  </a:ext>
                </a:extLst>
              </p:cNvPr>
              <p:cNvSpPr/>
              <p:nvPr/>
            </p:nvSpPr>
            <p:spPr>
              <a:xfrm>
                <a:off x="2321936" y="3117120"/>
                <a:ext cx="12506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10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D5F9D3B-8DB2-A546-ADBA-815B9D39D8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936" y="3117120"/>
                <a:ext cx="1250663" cy="369332"/>
              </a:xfrm>
              <a:prstGeom prst="rect">
                <a:avLst/>
              </a:prstGeom>
              <a:blipFill>
                <a:blip r:embed="rId1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4E6E050-7BD9-484D-94F2-84FB2338501C}"/>
                  </a:ext>
                </a:extLst>
              </p:cNvPr>
              <p:cNvSpPr/>
              <p:nvPr/>
            </p:nvSpPr>
            <p:spPr>
              <a:xfrm>
                <a:off x="681160" y="3661404"/>
                <a:ext cx="12506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11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4E6E050-7BD9-484D-94F2-84FB233850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160" y="3661404"/>
                <a:ext cx="1250663" cy="369332"/>
              </a:xfrm>
              <a:prstGeom prst="rect">
                <a:avLst/>
              </a:prstGeom>
              <a:blipFill>
                <a:blip r:embed="rId1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C73DD9A-FEE7-DE4A-ADF4-140B08C834BF}"/>
                  </a:ext>
                </a:extLst>
              </p:cNvPr>
              <p:cNvSpPr/>
              <p:nvPr/>
            </p:nvSpPr>
            <p:spPr>
              <a:xfrm>
                <a:off x="2294227" y="3766304"/>
                <a:ext cx="12506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12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C73DD9A-FEE7-DE4A-ADF4-140B08C834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227" y="3766304"/>
                <a:ext cx="1250663" cy="369332"/>
              </a:xfrm>
              <a:prstGeom prst="rect">
                <a:avLst/>
              </a:prstGeom>
              <a:blipFill>
                <a:blip r:embed="rId1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EF6F6D5-674A-0844-B09B-5EE01079ECE3}"/>
                  </a:ext>
                </a:extLst>
              </p:cNvPr>
              <p:cNvSpPr/>
              <p:nvPr/>
            </p:nvSpPr>
            <p:spPr>
              <a:xfrm>
                <a:off x="3523323" y="4071105"/>
                <a:ext cx="12506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13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EF6F6D5-674A-0844-B09B-5EE01079EC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3323" y="4071105"/>
                <a:ext cx="1250663" cy="369332"/>
              </a:xfrm>
              <a:prstGeom prst="rect">
                <a:avLst/>
              </a:prstGeom>
              <a:blipFill>
                <a:blip r:embed="rId1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DF0A41E-0523-8643-B356-86A7E5FB261F}"/>
                  </a:ext>
                </a:extLst>
              </p:cNvPr>
              <p:cNvSpPr/>
              <p:nvPr/>
            </p:nvSpPr>
            <p:spPr>
              <a:xfrm>
                <a:off x="1993386" y="4510490"/>
                <a:ext cx="12506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14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DF0A41E-0523-8643-B356-86A7E5FB26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3386" y="4510490"/>
                <a:ext cx="1250663" cy="369332"/>
              </a:xfrm>
              <a:prstGeom prst="rect">
                <a:avLst/>
              </a:prstGeom>
              <a:blipFill>
                <a:blip r:embed="rId20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2A3AB6D-6167-9747-A696-F2024429E248}"/>
                  </a:ext>
                </a:extLst>
              </p:cNvPr>
              <p:cNvSpPr/>
              <p:nvPr/>
            </p:nvSpPr>
            <p:spPr>
              <a:xfrm>
                <a:off x="2573297" y="4983523"/>
                <a:ext cx="12506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15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2A3AB6D-6167-9747-A696-F2024429E2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3297" y="4983523"/>
                <a:ext cx="1250663" cy="369332"/>
              </a:xfrm>
              <a:prstGeom prst="rect">
                <a:avLst/>
              </a:prstGeom>
              <a:blipFill>
                <a:blip r:embed="rId2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0A3D4D5-0F35-D344-8A52-3BC8F895FC78}"/>
                  </a:ext>
                </a:extLst>
              </p:cNvPr>
              <p:cNvSpPr/>
              <p:nvPr/>
            </p:nvSpPr>
            <p:spPr>
              <a:xfrm>
                <a:off x="3723224" y="4862791"/>
                <a:ext cx="12506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16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0A3D4D5-0F35-D344-8A52-3BC8F895F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3224" y="4862791"/>
                <a:ext cx="1250663" cy="369332"/>
              </a:xfrm>
              <a:prstGeom prst="rect">
                <a:avLst/>
              </a:prstGeom>
              <a:blipFill>
                <a:blip r:embed="rId22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C2A8DAE-C4E2-294A-BEAD-F611C1B39F1B}"/>
                  </a:ext>
                </a:extLst>
              </p:cNvPr>
              <p:cNvSpPr/>
              <p:nvPr/>
            </p:nvSpPr>
            <p:spPr>
              <a:xfrm>
                <a:off x="4836204" y="5015191"/>
                <a:ext cx="12506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17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C2A8DAE-C4E2-294A-BEAD-F611C1B39F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6204" y="5015191"/>
                <a:ext cx="1250663" cy="369332"/>
              </a:xfrm>
              <a:prstGeom prst="rect">
                <a:avLst/>
              </a:prstGeom>
              <a:blipFill>
                <a:blip r:embed="rId23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B1BA04B-B51B-8641-9D32-F45B203CE406}"/>
                  </a:ext>
                </a:extLst>
              </p:cNvPr>
              <p:cNvSpPr/>
              <p:nvPr/>
            </p:nvSpPr>
            <p:spPr>
              <a:xfrm>
                <a:off x="964190" y="5713855"/>
                <a:ext cx="12506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18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B1BA04B-B51B-8641-9D32-F45B203CE4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190" y="5713855"/>
                <a:ext cx="1250663" cy="369332"/>
              </a:xfrm>
              <a:prstGeom prst="rect">
                <a:avLst/>
              </a:prstGeom>
              <a:blipFill>
                <a:blip r:embed="rId24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2FE7DF0-8A33-2F40-8BB8-A5A280A8BA48}"/>
                  </a:ext>
                </a:extLst>
              </p:cNvPr>
              <p:cNvSpPr/>
              <p:nvPr/>
            </p:nvSpPr>
            <p:spPr>
              <a:xfrm>
                <a:off x="2779136" y="5878130"/>
                <a:ext cx="12506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19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2FE7DF0-8A33-2F40-8BB8-A5A280A8BA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9136" y="5878130"/>
                <a:ext cx="1250663" cy="369332"/>
              </a:xfrm>
              <a:prstGeom prst="rect">
                <a:avLst/>
              </a:prstGeom>
              <a:blipFill>
                <a:blip r:embed="rId25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38977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7C284-4B00-D546-97B1-46A4CCBC4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notation: Don’t change the multi-class perceptron algorithm, but make it easier to write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C03803-B230-0E4F-8448-FE199DF210FA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825625"/>
                <a:ext cx="10043160" cy="4351338"/>
              </a:xfrm>
            </p:spPr>
            <p:txBody>
              <a:bodyPr/>
              <a:lstStyle/>
              <a:p>
                <a:r>
                  <a:rPr lang="en-US" dirty="0"/>
                  <a:t>Let’s also define the output to be a one-hot vector: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𝑉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… where …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argmax</m:t>
                                    </m:r>
                                  </m:fName>
                                  <m:e>
                                    <m:sSubSup>
                                      <m:sSubSupPr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  <a:cs typeface="Times New Roman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cs typeface="Times New Roman"/>
                                              </a:rPr>
                                              <m:t>𝑤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b>
                                      <m:sup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bSup>
                                    <m:acc>
                                      <m:accPr>
                                        <m:chr m:val="⃗"/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otherwise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C03803-B230-0E4F-8448-FE199DF210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825625"/>
                <a:ext cx="10043160" cy="4351338"/>
              </a:xfrm>
              <a:blipFill>
                <a:blip r:embed="rId2"/>
                <a:stretch>
                  <a:fillRect l="-1264" t="-4360" b="-40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79258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305" y="101886"/>
            <a:ext cx="10515600" cy="973728"/>
          </a:xfrm>
        </p:spPr>
        <p:txBody>
          <a:bodyPr/>
          <a:lstStyle/>
          <a:p>
            <a:r>
              <a:rPr lang="en-US" dirty="0"/>
              <a:t>Example: Binary classifier</a:t>
            </a:r>
            <a:endParaRPr lang="en-US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980756"/>
                <a:ext cx="10744200" cy="3187710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3200" dirty="0">
                    <a:cs typeface="Times New Roman"/>
                  </a:rPr>
                  <a:t>Consider the classifier  </a:t>
                </a:r>
                <a:endParaRPr lang="en-US" sz="3200" i="1" dirty="0">
                  <a:latin typeface="Cambria Math" panose="02040503050406030204" pitchFamily="18" charset="0"/>
                  <a:cs typeface="Times New Roman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3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32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3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32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,   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𝑓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3200">
                                        <a:latin typeface="Cambria Math" panose="02040503050406030204" pitchFamily="18" charset="0"/>
                                      </a:rPr>
                                      <m:t>argmax</m:t>
                                    </m:r>
                                  </m:fName>
                                  <m:e>
                                    <m:sSubSup>
                                      <m:sSubSupPr>
                                        <m:ctrlPr>
                                          <a:rPr lang="en-US" sz="32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3200" i="1">
                                                <a:latin typeface="Cambria Math" panose="02040503050406030204" pitchFamily="18" charset="0"/>
                                                <a:cs typeface="Times New Roman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3200" i="1">
                                                <a:latin typeface="Cambria Math" panose="02040503050406030204" pitchFamily="18" charset="0"/>
                                                <a:cs typeface="Times New Roman"/>
                                              </a:rPr>
                                              <m:t>𝑤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3200" i="1" dirty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b>
                                      <m:sup>
                                        <m:r>
                                          <a:rPr lang="en-US" sz="3200" i="1" dirty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bSup>
                                    <m:acc>
                                      <m:accPr>
                                        <m:chr m:val="⃗"/>
                                        <m:ctrlPr>
                                          <a:rPr lang="en-US" sz="32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3200" i="1" dirty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otherwise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b="0" dirty="0">
                  <a:cs typeface="Times New Roman"/>
                </a:endParaRPr>
              </a:p>
              <a:p>
                <a:pPr marL="0" indent="0" algn="ctr">
                  <a:buNone/>
                </a:pPr>
                <a:r>
                  <a:rPr lang="en-US" sz="3200" dirty="0">
                    <a:cs typeface="Times New Roman"/>
                  </a:rPr>
                  <a:t>… with only two classes.  Then the classification regions might look like this: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80756"/>
                <a:ext cx="10744200" cy="3187710"/>
              </a:xfrm>
              <a:blipFill>
                <a:blip r:embed="rId2"/>
                <a:stretch>
                  <a:fillRect l="-1417" t="-66270" r="-472" b="-5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44" y="4393054"/>
            <a:ext cx="5855365" cy="20553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126716" y="6336127"/>
                <a:ext cx="46000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6716" y="6336127"/>
                <a:ext cx="460006" cy="584775"/>
              </a:xfrm>
              <a:prstGeom prst="rect">
                <a:avLst/>
              </a:prstGeom>
              <a:blipFill>
                <a:blip r:embed="rId4"/>
                <a:stretch>
                  <a:fillRect l="-2703" r="-21622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929399" y="4997643"/>
                <a:ext cx="46704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9399" y="4997643"/>
                <a:ext cx="467045" cy="584775"/>
              </a:xfrm>
              <a:prstGeom prst="rect">
                <a:avLst/>
              </a:prstGeom>
              <a:blipFill>
                <a:blip r:embed="rId5"/>
                <a:stretch>
                  <a:fillRect l="-2632" r="-21053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146736" y="4522785"/>
                <a:ext cx="2148409" cy="9103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736" y="4522785"/>
                <a:ext cx="2148409" cy="910314"/>
              </a:xfrm>
              <a:prstGeom prst="rect">
                <a:avLst/>
              </a:prstGeom>
              <a:blipFill>
                <a:blip r:embed="rId6"/>
                <a:stretch>
                  <a:fillRect l="-176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1D16AC6-2281-EC4D-8FC5-1348A84C7A72}"/>
                  </a:ext>
                </a:extLst>
              </p:cNvPr>
              <p:cNvSpPr/>
              <p:nvPr/>
            </p:nvSpPr>
            <p:spPr>
              <a:xfrm>
                <a:off x="6937376" y="5254531"/>
                <a:ext cx="2148409" cy="9135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1D16AC6-2281-EC4D-8FC5-1348A84C7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7376" y="5254531"/>
                <a:ext cx="2148409" cy="913520"/>
              </a:xfrm>
              <a:prstGeom prst="rect">
                <a:avLst/>
              </a:prstGeom>
              <a:blipFill>
                <a:blip r:embed="rId7"/>
                <a:stretch>
                  <a:fillRect l="-1765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3435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26" y="37580"/>
            <a:ext cx="11250375" cy="1325563"/>
          </a:xfrm>
        </p:spPr>
        <p:txBody>
          <a:bodyPr/>
          <a:lstStyle/>
          <a:p>
            <a:r>
              <a:rPr lang="en-US" dirty="0"/>
              <a:t>Multi-Class Linear Classifiers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76072" y="1268929"/>
                <a:ext cx="6457892" cy="3623227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/>
                  <a:t>Consider the classifier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𝑉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 </m:t>
                      </m:r>
                    </m:oMath>
                  </m:oMathPara>
                </a14:m>
                <a:endParaRPr lang="en-US" dirty="0"/>
              </a:p>
              <a:p>
                <a:pPr>
                  <a:buNone/>
                </a:pPr>
                <a:endParaRPr lang="en-US" dirty="0"/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argmax</m:t>
                                    </m:r>
                                  </m:fName>
                                  <m:e>
                                    <m:sSubSup>
                                      <m:sSubSupPr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  <a:cs typeface="Times New Roman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cs typeface="Times New Roman"/>
                                              </a:rPr>
                                              <m:t>𝑤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b>
                                      <m:sup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bSup>
                                    <m:acc>
                                      <m:accPr>
                                        <m:chr m:val="⃗"/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otherwise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>
                  <a:buNone/>
                </a:pPr>
                <a:endParaRPr lang="en-US" dirty="0"/>
              </a:p>
              <a:p>
                <a:pPr>
                  <a:buNone/>
                </a:pPr>
                <a:r>
                  <a:rPr lang="en-US" dirty="0"/>
                  <a:t>… with 20 classes.  Then some of the classifications might look like this.</a:t>
                </a:r>
              </a:p>
            </p:txBody>
          </p:sp>
        </mc:Choice>
        <mc:Fallback xmlns="">
          <p:sp>
            <p:nvSpPr>
              <p:cNvPr id="2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76072" y="1268929"/>
                <a:ext cx="6457892" cy="3623227"/>
              </a:xfrm>
              <a:blipFill>
                <a:blip r:embed="rId3"/>
                <a:stretch>
                  <a:fillRect l="-1965" t="-5226" b="-682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39">
            <a:extLst>
              <a:ext uri="{FF2B5EF4-FFF2-40B4-BE49-F238E27FC236}">
                <a16:creationId xmlns:a16="http://schemas.microsoft.com/office/drawing/2014/main" id="{D61D0084-9034-5C43-AA00-6976E137A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2" y="1321895"/>
            <a:ext cx="5429847" cy="54298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B34B23B-5C2F-A149-88DF-BE878ECB9FE5}"/>
                  </a:ext>
                </a:extLst>
              </p:cNvPr>
              <p:cNvSpPr/>
              <p:nvPr/>
            </p:nvSpPr>
            <p:spPr>
              <a:xfrm>
                <a:off x="5512817" y="6292610"/>
                <a:ext cx="46000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B34B23B-5C2F-A149-88DF-BE878ECB9F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2817" y="6292610"/>
                <a:ext cx="460006" cy="584775"/>
              </a:xfrm>
              <a:prstGeom prst="rect">
                <a:avLst/>
              </a:prstGeom>
              <a:blipFill>
                <a:blip r:embed="rId5"/>
                <a:stretch>
                  <a:fillRect r="-21053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736C03B-BFFA-914D-9331-4D721A44C575}"/>
              </a:ext>
            </a:extLst>
          </p:cNvPr>
          <p:cNvCxnSpPr>
            <a:cxnSpLocks/>
          </p:cNvCxnSpPr>
          <p:nvPr/>
        </p:nvCxnSpPr>
        <p:spPr>
          <a:xfrm flipV="1">
            <a:off x="42232" y="6751742"/>
            <a:ext cx="6053768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30D26C2C-345B-8049-A4CF-5390B76089A6}"/>
              </a:ext>
            </a:extLst>
          </p:cNvPr>
          <p:cNvCxnSpPr>
            <a:cxnSpLocks/>
          </p:cNvCxnSpPr>
          <p:nvPr/>
        </p:nvCxnSpPr>
        <p:spPr>
          <a:xfrm flipV="1">
            <a:off x="42232" y="900113"/>
            <a:ext cx="0" cy="585163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019A493-33CC-594C-94E6-D70E04B4FF71}"/>
                  </a:ext>
                </a:extLst>
              </p:cNvPr>
              <p:cNvSpPr/>
              <p:nvPr/>
            </p:nvSpPr>
            <p:spPr>
              <a:xfrm>
                <a:off x="7359" y="858592"/>
                <a:ext cx="46000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019A493-33CC-594C-94E6-D70E04B4FF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9" y="858592"/>
                <a:ext cx="460006" cy="584775"/>
              </a:xfrm>
              <a:prstGeom prst="rect">
                <a:avLst/>
              </a:prstGeom>
              <a:blipFill>
                <a:blip r:embed="rId14"/>
                <a:stretch>
                  <a:fillRect r="-24324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D4800EF4-4BE1-8240-82ED-5D9A294B11C8}"/>
              </a:ext>
            </a:extLst>
          </p:cNvPr>
          <p:cNvSpPr/>
          <p:nvPr/>
        </p:nvSpPr>
        <p:spPr>
          <a:xfrm>
            <a:off x="5419726" y="592047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By </a:t>
            </a:r>
            <a:r>
              <a:rPr lang="en-US" sz="1200" dirty="0" err="1"/>
              <a:t>Balu</a:t>
            </a:r>
            <a:r>
              <a:rPr lang="en-US" sz="1200" dirty="0"/>
              <a:t> </a:t>
            </a:r>
            <a:r>
              <a:rPr lang="en-US" sz="1200" dirty="0" err="1"/>
              <a:t>Ertl</a:t>
            </a:r>
            <a:r>
              <a:rPr lang="en-US" sz="1200" dirty="0"/>
              <a:t> - Own work, CC BY-SA 4.0, https://</a:t>
            </a:r>
            <a:r>
              <a:rPr lang="en-US" sz="1200" dirty="0" err="1"/>
              <a:t>commons.wikimedia.org</a:t>
            </a:r>
            <a:r>
              <a:rPr lang="en-US" sz="1200" dirty="0"/>
              <a:t>/w/</a:t>
            </a:r>
            <a:r>
              <a:rPr lang="en-US" sz="1200" dirty="0" err="1"/>
              <a:t>index.php?curid</a:t>
            </a:r>
            <a:r>
              <a:rPr lang="en-US" sz="1200" dirty="0"/>
              <a:t>=38534275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7623883-B8E2-2745-8EF6-B51B18986226}"/>
                  </a:ext>
                </a:extLst>
              </p:cNvPr>
              <p:cNvSpPr/>
              <p:nvPr/>
            </p:nvSpPr>
            <p:spPr>
              <a:xfrm>
                <a:off x="4200190" y="4935403"/>
                <a:ext cx="1284903" cy="12852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7623883-B8E2-2745-8EF6-B51B189862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0190" y="4935403"/>
                <a:ext cx="1284903" cy="1285288"/>
              </a:xfrm>
              <a:prstGeom prst="rect">
                <a:avLst/>
              </a:prstGeom>
              <a:blipFill>
                <a:blip r:embed="rId15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25C3656-D40C-E14A-84F1-9AF721516578}"/>
                  </a:ext>
                </a:extLst>
              </p:cNvPr>
              <p:cNvSpPr/>
              <p:nvPr/>
            </p:nvSpPr>
            <p:spPr>
              <a:xfrm>
                <a:off x="2928737" y="4787355"/>
                <a:ext cx="1284903" cy="12852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25C3656-D40C-E14A-84F1-9AF7215165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8737" y="4787355"/>
                <a:ext cx="1284903" cy="1285288"/>
              </a:xfrm>
              <a:prstGeom prst="rect">
                <a:avLst/>
              </a:prstGeom>
              <a:blipFill>
                <a:blip r:embed="rId16"/>
                <a:stretch>
                  <a:fillRect b="-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AE06EDC-BA5E-B444-975F-B60C2F77B8BA}"/>
                  </a:ext>
                </a:extLst>
              </p:cNvPr>
              <p:cNvSpPr/>
              <p:nvPr/>
            </p:nvSpPr>
            <p:spPr>
              <a:xfrm>
                <a:off x="-80081" y="1556467"/>
                <a:ext cx="1284903" cy="12852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AE06EDC-BA5E-B444-975F-B60C2F77B8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0081" y="1556467"/>
                <a:ext cx="1284903" cy="1285288"/>
              </a:xfrm>
              <a:prstGeom prst="rect">
                <a:avLst/>
              </a:prstGeom>
              <a:blipFill>
                <a:blip r:embed="rId17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95DB134-BD52-1043-99EF-7A36770A6B09}"/>
                  </a:ext>
                </a:extLst>
              </p:cNvPr>
              <p:cNvSpPr/>
              <p:nvPr/>
            </p:nvSpPr>
            <p:spPr>
              <a:xfrm>
                <a:off x="-58309" y="3485417"/>
                <a:ext cx="1284903" cy="12852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95DB134-BD52-1043-99EF-7A36770A6B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8309" y="3485417"/>
                <a:ext cx="1284903" cy="1285288"/>
              </a:xfrm>
              <a:prstGeom prst="rect">
                <a:avLst/>
              </a:prstGeom>
              <a:blipFill>
                <a:blip r:embed="rId18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1879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CBB53-B299-ED47-AFE3-4E7988DDA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the perceptron has a vector error, just like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A3FA69-987C-B942-85FD-878ECB3FCD1A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199" y="1825625"/>
                <a:ext cx="10515599" cy="4667250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Now we can define an error term for every output: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𝜖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𝜖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If </a:t>
                </a:r>
                <a:r>
                  <a:rPr lang="en-US" i="1" dirty="0"/>
                  <a:t>c</a:t>
                </a:r>
                <a:r>
                  <a:rPr lang="en-US" dirty="0"/>
                  <a:t> was the correct class label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/>
                      </a:rPr>
                      <m:t>=1</m:t>
                    </m:r>
                  </m:oMath>
                </a14:m>
                <a:r>
                  <a:rPr lang="en-US" dirty="0"/>
                  <a:t>), but the network didn’t get it right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), then it </a:t>
                </a:r>
                <a:r>
                  <a:rPr lang="en-US" b="1" u="sng" dirty="0"/>
                  <a:t>undershot</a:t>
                </a:r>
                <a:r>
                  <a:rPr lang="en-US" dirty="0"/>
                  <a:t>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𝜖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=−1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If the network thought the correct answer was </a:t>
                </a:r>
                <a:r>
                  <a:rPr lang="en-US" i="1" dirty="0"/>
                  <a:t>c</a:t>
                </a:r>
                <a:r>
                  <a:rPr lang="en-US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), but it wasn’t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/>
                      </a:rPr>
                      <m:t>0</m:t>
                    </m:r>
                  </m:oMath>
                </a14:m>
                <a:r>
                  <a:rPr lang="en-US" dirty="0"/>
                  <a:t>), then it </a:t>
                </a:r>
                <a:r>
                  <a:rPr lang="en-US" b="1" u="sng" dirty="0" err="1"/>
                  <a:t>overershot</a:t>
                </a:r>
                <a:endParaRPr lang="en-US" i="1" dirty="0">
                  <a:latin typeface="Cambria Math" panose="02040503050406030204" pitchFamily="18" charset="0"/>
                  <a:cs typeface="Times New Roman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𝜖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Otherwise, </a:t>
                </a:r>
                <a:endParaRPr lang="en-US" i="1" dirty="0">
                  <a:latin typeface="Cambria Math" panose="02040503050406030204" pitchFamily="18" charset="0"/>
                  <a:cs typeface="Times New Roman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𝜖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A3FA69-987C-B942-85FD-878ECB3FCD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199" y="1825625"/>
                <a:ext cx="10515599" cy="4667250"/>
              </a:xfrm>
              <a:blipFill>
                <a:blip r:embed="rId2"/>
                <a:stretch>
                  <a:fillRect l="-965" t="-2439" r="-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24907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CBB53-B299-ED47-AFE3-4E7988DDA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perceptron, written in terms of one-hot vectors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A3FA69-987C-B942-85FD-878ECB3FCD1A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199" y="1825625"/>
                <a:ext cx="10515599" cy="466725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But with this definition, we can write the perceptron update the same as the linear regression update: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𝑐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𝑐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𝜖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𝜂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𝑖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=−1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𝜂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US" dirty="0"/>
                                  <m:t> 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𝑖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=+1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𝑐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𝑖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=0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A3FA69-987C-B942-85FD-878ECB3FCD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199" y="1825625"/>
                <a:ext cx="10515599" cy="4667250"/>
              </a:xfrm>
              <a:blipFill>
                <a:blip r:embed="rId2"/>
                <a:stretch>
                  <a:fillRect l="-1086" t="-54472" b="-73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83018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26" y="151881"/>
            <a:ext cx="11688173" cy="660496"/>
          </a:xfrm>
        </p:spPr>
        <p:txBody>
          <a:bodyPr>
            <a:normAutofit/>
          </a:bodyPr>
          <a:lstStyle/>
          <a:p>
            <a:r>
              <a:rPr lang="en-US" sz="3600" dirty="0"/>
              <a:t>Comparison of Multi-Class Perceptron to Multiple Regression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358892" y="2645433"/>
            <a:ext cx="457200" cy="455612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2109" y="2240682"/>
            <a:ext cx="3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en-US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466941" y="3074417"/>
            <a:ext cx="3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2109" y="5589017"/>
            <a:ext cx="378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x</a:t>
            </a:r>
            <a:r>
              <a:rPr lang="en-US" baseline="-25000" dirty="0" err="1"/>
              <a:t>D</a:t>
            </a:r>
            <a:endParaRPr lang="en-US" baseline="-25000" dirty="0"/>
          </a:p>
        </p:txBody>
      </p:sp>
      <p:sp>
        <p:nvSpPr>
          <p:cNvPr id="17" name="TextBox 16"/>
          <p:cNvSpPr txBox="1"/>
          <p:nvPr/>
        </p:nvSpPr>
        <p:spPr>
          <a:xfrm>
            <a:off x="462109" y="3912617"/>
            <a:ext cx="3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009" y="1916832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Input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71483" y="2005886"/>
            <a:ext cx="959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Weights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2109" y="4374283"/>
            <a:ext cx="269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  <a:endParaRPr lang="en-US" sz="240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D7EE43A-7214-5449-BA62-2D221DB8AEB8}"/>
              </a:ext>
            </a:extLst>
          </p:cNvPr>
          <p:cNvSpPr/>
          <p:nvPr/>
        </p:nvSpPr>
        <p:spPr bwMode="auto">
          <a:xfrm>
            <a:off x="2368788" y="3355973"/>
            <a:ext cx="457200" cy="455612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cs typeface="Arial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B73A602-F32A-1B4F-B184-C7F970B4B3B6}"/>
              </a:ext>
            </a:extLst>
          </p:cNvPr>
          <p:cNvSpPr/>
          <p:nvPr/>
        </p:nvSpPr>
        <p:spPr bwMode="auto">
          <a:xfrm>
            <a:off x="2364829" y="5442073"/>
            <a:ext cx="457200" cy="455612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cs typeface="Arial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C136B1-F8F9-9A49-A8F0-A5AF6F60BED4}"/>
              </a:ext>
            </a:extLst>
          </p:cNvPr>
          <p:cNvSpPr txBox="1"/>
          <p:nvPr/>
        </p:nvSpPr>
        <p:spPr>
          <a:xfrm>
            <a:off x="2453893" y="3944793"/>
            <a:ext cx="269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  <a:endParaRPr lang="en-US" sz="2400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37FABBB-8811-334E-9DD0-8DECA051610F}"/>
              </a:ext>
            </a:extLst>
          </p:cNvPr>
          <p:cNvCxnSpPr>
            <a:stCxn id="11" idx="3"/>
            <a:endCxn id="5" idx="2"/>
          </p:cNvCxnSpPr>
          <p:nvPr/>
        </p:nvCxnSpPr>
        <p:spPr>
          <a:xfrm>
            <a:off x="824709" y="2425348"/>
            <a:ext cx="1534183" cy="44789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50854B8-C57F-0343-BBC8-4A643235A9B1}"/>
              </a:ext>
            </a:extLst>
          </p:cNvPr>
          <p:cNvCxnSpPr>
            <a:cxnSpLocks/>
            <a:stCxn id="12" idx="3"/>
            <a:endCxn id="5" idx="2"/>
          </p:cNvCxnSpPr>
          <p:nvPr/>
        </p:nvCxnSpPr>
        <p:spPr>
          <a:xfrm flipV="1">
            <a:off x="829541" y="2873239"/>
            <a:ext cx="1529351" cy="38584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49213B9-9283-F542-B434-A8D6B4950C14}"/>
              </a:ext>
            </a:extLst>
          </p:cNvPr>
          <p:cNvCxnSpPr>
            <a:cxnSpLocks/>
            <a:stCxn id="17" idx="3"/>
            <a:endCxn id="5" idx="2"/>
          </p:cNvCxnSpPr>
          <p:nvPr/>
        </p:nvCxnSpPr>
        <p:spPr>
          <a:xfrm flipV="1">
            <a:off x="824709" y="2873239"/>
            <a:ext cx="1534183" cy="122404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47B1E51-5904-8E4B-8E47-135CE302786C}"/>
              </a:ext>
            </a:extLst>
          </p:cNvPr>
          <p:cNvCxnSpPr>
            <a:cxnSpLocks/>
            <a:stCxn id="13" idx="3"/>
            <a:endCxn id="5" idx="2"/>
          </p:cNvCxnSpPr>
          <p:nvPr/>
        </p:nvCxnSpPr>
        <p:spPr>
          <a:xfrm flipV="1">
            <a:off x="840739" y="2873239"/>
            <a:ext cx="1518153" cy="290044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62770E8-7CFC-0E43-B880-CD5EE3C6DACF}"/>
              </a:ext>
            </a:extLst>
          </p:cNvPr>
          <p:cNvCxnSpPr>
            <a:cxnSpLocks/>
            <a:stCxn id="11" idx="3"/>
            <a:endCxn id="31" idx="2"/>
          </p:cNvCxnSpPr>
          <p:nvPr/>
        </p:nvCxnSpPr>
        <p:spPr>
          <a:xfrm>
            <a:off x="824709" y="2425348"/>
            <a:ext cx="1544079" cy="115843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3E8FAD5-9156-8440-9B1A-EB772AD973E6}"/>
              </a:ext>
            </a:extLst>
          </p:cNvPr>
          <p:cNvCxnSpPr>
            <a:cxnSpLocks/>
            <a:stCxn id="12" idx="3"/>
            <a:endCxn id="31" idx="2"/>
          </p:cNvCxnSpPr>
          <p:nvPr/>
        </p:nvCxnSpPr>
        <p:spPr>
          <a:xfrm>
            <a:off x="829541" y="3259083"/>
            <a:ext cx="1539247" cy="32469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63053E9-7CB0-374E-8311-CA6465FB4A41}"/>
              </a:ext>
            </a:extLst>
          </p:cNvPr>
          <p:cNvCxnSpPr>
            <a:cxnSpLocks/>
            <a:stCxn id="17" idx="3"/>
            <a:endCxn id="31" idx="2"/>
          </p:cNvCxnSpPr>
          <p:nvPr/>
        </p:nvCxnSpPr>
        <p:spPr>
          <a:xfrm flipV="1">
            <a:off x="824709" y="3583779"/>
            <a:ext cx="1544079" cy="51350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9AEEAF5-B03F-CE45-8DBE-325928A52A6A}"/>
              </a:ext>
            </a:extLst>
          </p:cNvPr>
          <p:cNvCxnSpPr>
            <a:cxnSpLocks/>
            <a:stCxn id="13" idx="3"/>
            <a:endCxn id="31" idx="2"/>
          </p:cNvCxnSpPr>
          <p:nvPr/>
        </p:nvCxnSpPr>
        <p:spPr>
          <a:xfrm flipV="1">
            <a:off x="840739" y="3583779"/>
            <a:ext cx="1528049" cy="218990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9FFC162-060A-C146-A1EE-7B843F81B36E}"/>
              </a:ext>
            </a:extLst>
          </p:cNvPr>
          <p:cNvCxnSpPr>
            <a:cxnSpLocks/>
            <a:stCxn id="11" idx="3"/>
            <a:endCxn id="33" idx="2"/>
          </p:cNvCxnSpPr>
          <p:nvPr/>
        </p:nvCxnSpPr>
        <p:spPr>
          <a:xfrm>
            <a:off x="824709" y="2425348"/>
            <a:ext cx="1540120" cy="324453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B9240CCE-7110-9848-8012-F55D76A08EE6}"/>
              </a:ext>
            </a:extLst>
          </p:cNvPr>
          <p:cNvCxnSpPr>
            <a:cxnSpLocks/>
            <a:stCxn id="12" idx="3"/>
            <a:endCxn id="33" idx="2"/>
          </p:cNvCxnSpPr>
          <p:nvPr/>
        </p:nvCxnSpPr>
        <p:spPr>
          <a:xfrm>
            <a:off x="829541" y="3259083"/>
            <a:ext cx="1535288" cy="241079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7982AE79-9AE8-864B-A1D9-F67C6A9341EE}"/>
              </a:ext>
            </a:extLst>
          </p:cNvPr>
          <p:cNvCxnSpPr>
            <a:cxnSpLocks/>
            <a:stCxn id="17" idx="3"/>
            <a:endCxn id="33" idx="2"/>
          </p:cNvCxnSpPr>
          <p:nvPr/>
        </p:nvCxnSpPr>
        <p:spPr>
          <a:xfrm>
            <a:off x="824709" y="4097283"/>
            <a:ext cx="1540120" cy="157259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69C41EA7-5C93-A943-BFB3-9F404B0BDF86}"/>
              </a:ext>
            </a:extLst>
          </p:cNvPr>
          <p:cNvCxnSpPr>
            <a:cxnSpLocks/>
            <a:stCxn id="13" idx="3"/>
            <a:endCxn id="33" idx="2"/>
          </p:cNvCxnSpPr>
          <p:nvPr/>
        </p:nvCxnSpPr>
        <p:spPr>
          <a:xfrm flipV="1">
            <a:off x="840739" y="5669879"/>
            <a:ext cx="1524090" cy="10380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D520261C-C1A3-FA4F-B67F-1C02BC9341F5}"/>
                  </a:ext>
                </a:extLst>
              </p:cNvPr>
              <p:cNvSpPr/>
              <p:nvPr/>
            </p:nvSpPr>
            <p:spPr>
              <a:xfrm>
                <a:off x="1599437" y="2415661"/>
                <a:ext cx="4626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D520261C-C1A3-FA4F-B67F-1C02BC9341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9437" y="2415661"/>
                <a:ext cx="46262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E2E3CA78-F5AD-1A42-80A3-1DAF55F98A91}"/>
                  </a:ext>
                </a:extLst>
              </p:cNvPr>
              <p:cNvSpPr/>
              <p:nvPr/>
            </p:nvSpPr>
            <p:spPr>
              <a:xfrm>
                <a:off x="1280344" y="2610922"/>
                <a:ext cx="4626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E2E3CA78-F5AD-1A42-80A3-1DAF55F98A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344" y="2610922"/>
                <a:ext cx="46262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EB4843C5-B86B-DB44-9EF7-3C8A6FF83010}"/>
                  </a:ext>
                </a:extLst>
              </p:cNvPr>
              <p:cNvSpPr/>
              <p:nvPr/>
            </p:nvSpPr>
            <p:spPr>
              <a:xfrm>
                <a:off x="689790" y="4820732"/>
                <a:ext cx="661400" cy="381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EB4843C5-B86B-DB44-9EF7-3C8A6FF830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90" y="4820732"/>
                <a:ext cx="661400" cy="3815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DD61D41-E22B-9949-97B9-F1B11E619A04}"/>
                  </a:ext>
                </a:extLst>
              </p:cNvPr>
              <p:cNvSpPr/>
              <p:nvPr/>
            </p:nvSpPr>
            <p:spPr>
              <a:xfrm>
                <a:off x="1775647" y="4406390"/>
                <a:ext cx="4805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DD61D41-E22B-9949-97B9-F1B11E619A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647" y="4406390"/>
                <a:ext cx="48051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0CB7ECAA-5F1F-5C48-9839-AC65E8C2D8CD}"/>
                  </a:ext>
                </a:extLst>
              </p:cNvPr>
              <p:cNvSpPr/>
              <p:nvPr/>
            </p:nvSpPr>
            <p:spPr>
              <a:xfrm>
                <a:off x="1056507" y="5201735"/>
                <a:ext cx="666721" cy="381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2,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0CB7ECAA-5F1F-5C48-9839-AC65E8C2D8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507" y="5201735"/>
                <a:ext cx="666721" cy="3815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9690D549-6A4B-A544-879F-DABE11CDD04C}"/>
                  </a:ext>
                </a:extLst>
              </p:cNvPr>
              <p:cNvSpPr/>
              <p:nvPr/>
            </p:nvSpPr>
            <p:spPr>
              <a:xfrm>
                <a:off x="1208907" y="5639889"/>
                <a:ext cx="684610" cy="381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9690D549-6A4B-A544-879F-DABE11CDD0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907" y="5639889"/>
                <a:ext cx="684610" cy="38151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itle 1">
            <a:extLst>
              <a:ext uri="{FF2B5EF4-FFF2-40B4-BE49-F238E27FC236}">
                <a16:creationId xmlns:a16="http://schemas.microsoft.com/office/drawing/2014/main" id="{459B513A-25C2-AC45-A0DE-3468871FD72A}"/>
              </a:ext>
            </a:extLst>
          </p:cNvPr>
          <p:cNvSpPr txBox="1">
            <a:spLocks/>
          </p:cNvSpPr>
          <p:nvPr/>
        </p:nvSpPr>
        <p:spPr>
          <a:xfrm>
            <a:off x="65677" y="922044"/>
            <a:ext cx="4353924" cy="11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u="sng" dirty="0"/>
              <a:t>Multi-Class Perceptron: </a:t>
            </a:r>
          </a:p>
          <a:p>
            <a:r>
              <a:rPr lang="en-US" sz="3200" u="sng" dirty="0"/>
              <a:t>One-hot output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41A2027-9F7E-6E43-A0D0-DE502E4B78D7}"/>
              </a:ext>
            </a:extLst>
          </p:cNvPr>
          <p:cNvSpPr/>
          <p:nvPr/>
        </p:nvSpPr>
        <p:spPr bwMode="auto">
          <a:xfrm>
            <a:off x="9518982" y="2645433"/>
            <a:ext cx="457200" cy="455612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cs typeface="Arial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17D6F05-3C2D-3F42-8250-8583EEFDBF6E}"/>
              </a:ext>
            </a:extLst>
          </p:cNvPr>
          <p:cNvSpPr txBox="1"/>
          <p:nvPr/>
        </p:nvSpPr>
        <p:spPr>
          <a:xfrm>
            <a:off x="7622199" y="2240682"/>
            <a:ext cx="3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en-US" baseline="-250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70A9903-4A9D-E24C-8F5D-33E325DFAD3B}"/>
              </a:ext>
            </a:extLst>
          </p:cNvPr>
          <p:cNvSpPr txBox="1"/>
          <p:nvPr/>
        </p:nvSpPr>
        <p:spPr>
          <a:xfrm>
            <a:off x="7627031" y="3074417"/>
            <a:ext cx="3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D926FC7-EC60-7143-BAE2-4FDB0BCE06DB}"/>
              </a:ext>
            </a:extLst>
          </p:cNvPr>
          <p:cNvSpPr txBox="1"/>
          <p:nvPr/>
        </p:nvSpPr>
        <p:spPr>
          <a:xfrm>
            <a:off x="7622199" y="5589017"/>
            <a:ext cx="378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x</a:t>
            </a:r>
            <a:r>
              <a:rPr lang="en-US" baseline="-25000" dirty="0" err="1"/>
              <a:t>D</a:t>
            </a:r>
            <a:endParaRPr lang="en-US" baseline="-250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7B3ABCB-27C7-584A-A729-3AB56DDFB031}"/>
              </a:ext>
            </a:extLst>
          </p:cNvPr>
          <p:cNvSpPr txBox="1"/>
          <p:nvPr/>
        </p:nvSpPr>
        <p:spPr>
          <a:xfrm>
            <a:off x="7622199" y="3912617"/>
            <a:ext cx="3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711C388-EF15-344E-B60F-17E53BA8F953}"/>
              </a:ext>
            </a:extLst>
          </p:cNvPr>
          <p:cNvSpPr txBox="1"/>
          <p:nvPr/>
        </p:nvSpPr>
        <p:spPr>
          <a:xfrm>
            <a:off x="7203099" y="1916832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Input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50C51C9-701B-F54A-9541-46FF2AEFC6E4}"/>
              </a:ext>
            </a:extLst>
          </p:cNvPr>
          <p:cNvSpPr txBox="1"/>
          <p:nvPr/>
        </p:nvSpPr>
        <p:spPr>
          <a:xfrm>
            <a:off x="8431573" y="2005886"/>
            <a:ext cx="959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Weights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89750E2-3D85-794D-9840-65751E247C74}"/>
              </a:ext>
            </a:extLst>
          </p:cNvPr>
          <p:cNvSpPr txBox="1"/>
          <p:nvPr/>
        </p:nvSpPr>
        <p:spPr>
          <a:xfrm>
            <a:off x="7622199" y="4374283"/>
            <a:ext cx="269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  <a:endParaRPr lang="en-US" sz="2400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5D1699F-8196-F74D-8046-DC06A6492453}"/>
              </a:ext>
            </a:extLst>
          </p:cNvPr>
          <p:cNvSpPr/>
          <p:nvPr/>
        </p:nvSpPr>
        <p:spPr bwMode="auto">
          <a:xfrm>
            <a:off x="9528878" y="3355973"/>
            <a:ext cx="457200" cy="455612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cs typeface="Arial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981E343-8151-0347-8CA8-E8127ED5B8D2}"/>
              </a:ext>
            </a:extLst>
          </p:cNvPr>
          <p:cNvSpPr/>
          <p:nvPr/>
        </p:nvSpPr>
        <p:spPr bwMode="auto">
          <a:xfrm>
            <a:off x="9524919" y="5442073"/>
            <a:ext cx="457200" cy="455612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cs typeface="Arial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394AFEA-740B-084C-9392-BBDEA00B08FB}"/>
              </a:ext>
            </a:extLst>
          </p:cNvPr>
          <p:cNvSpPr txBox="1"/>
          <p:nvPr/>
        </p:nvSpPr>
        <p:spPr>
          <a:xfrm>
            <a:off x="9613983" y="3944793"/>
            <a:ext cx="269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  <a:endParaRPr lang="en-US" sz="2400" dirty="0"/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F1CAB26-590D-9C40-84CB-78F0EA20AB0A}"/>
              </a:ext>
            </a:extLst>
          </p:cNvPr>
          <p:cNvCxnSpPr>
            <a:stCxn id="47" idx="3"/>
            <a:endCxn id="44" idx="2"/>
          </p:cNvCxnSpPr>
          <p:nvPr/>
        </p:nvCxnSpPr>
        <p:spPr>
          <a:xfrm>
            <a:off x="7984799" y="2425348"/>
            <a:ext cx="1534183" cy="44789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40E9E03-437C-0A47-80B3-5AA353AA9FB1}"/>
              </a:ext>
            </a:extLst>
          </p:cNvPr>
          <p:cNvCxnSpPr>
            <a:cxnSpLocks/>
            <a:stCxn id="49" idx="3"/>
            <a:endCxn id="44" idx="2"/>
          </p:cNvCxnSpPr>
          <p:nvPr/>
        </p:nvCxnSpPr>
        <p:spPr>
          <a:xfrm flipV="1">
            <a:off x="7989631" y="2873239"/>
            <a:ext cx="1529351" cy="38584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36D2A5F-6C89-A047-986A-8756A5E8C31C}"/>
              </a:ext>
            </a:extLst>
          </p:cNvPr>
          <p:cNvCxnSpPr>
            <a:cxnSpLocks/>
            <a:stCxn id="52" idx="3"/>
            <a:endCxn id="44" idx="2"/>
          </p:cNvCxnSpPr>
          <p:nvPr/>
        </p:nvCxnSpPr>
        <p:spPr>
          <a:xfrm flipV="1">
            <a:off x="7984799" y="2873239"/>
            <a:ext cx="1534183" cy="122404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FB7439BD-D6D2-CC4C-BC8F-EE0AE9D4484D}"/>
              </a:ext>
            </a:extLst>
          </p:cNvPr>
          <p:cNvCxnSpPr>
            <a:cxnSpLocks/>
            <a:stCxn id="50" idx="3"/>
            <a:endCxn id="44" idx="2"/>
          </p:cNvCxnSpPr>
          <p:nvPr/>
        </p:nvCxnSpPr>
        <p:spPr>
          <a:xfrm flipV="1">
            <a:off x="8000829" y="2873239"/>
            <a:ext cx="1518153" cy="290044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E2F04F13-022D-0D45-B563-F76B8590BFBC}"/>
              </a:ext>
            </a:extLst>
          </p:cNvPr>
          <p:cNvCxnSpPr>
            <a:cxnSpLocks/>
            <a:stCxn id="47" idx="3"/>
            <a:endCxn id="58" idx="2"/>
          </p:cNvCxnSpPr>
          <p:nvPr/>
        </p:nvCxnSpPr>
        <p:spPr>
          <a:xfrm>
            <a:off x="7984799" y="2425348"/>
            <a:ext cx="1544079" cy="115843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262FA4A2-BF75-B245-AC4E-16BABFE02A56}"/>
              </a:ext>
            </a:extLst>
          </p:cNvPr>
          <p:cNvCxnSpPr>
            <a:cxnSpLocks/>
            <a:stCxn id="49" idx="3"/>
            <a:endCxn id="58" idx="2"/>
          </p:cNvCxnSpPr>
          <p:nvPr/>
        </p:nvCxnSpPr>
        <p:spPr>
          <a:xfrm>
            <a:off x="7989631" y="3259083"/>
            <a:ext cx="1539247" cy="32469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2F2B2AD2-B4C4-A444-B422-E56D6D33F757}"/>
              </a:ext>
            </a:extLst>
          </p:cNvPr>
          <p:cNvCxnSpPr>
            <a:cxnSpLocks/>
            <a:stCxn id="52" idx="3"/>
            <a:endCxn id="58" idx="2"/>
          </p:cNvCxnSpPr>
          <p:nvPr/>
        </p:nvCxnSpPr>
        <p:spPr>
          <a:xfrm flipV="1">
            <a:off x="7984799" y="3583779"/>
            <a:ext cx="1544079" cy="51350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9A25A656-17CA-5143-B785-BE676F897BBC}"/>
              </a:ext>
            </a:extLst>
          </p:cNvPr>
          <p:cNvCxnSpPr>
            <a:cxnSpLocks/>
            <a:stCxn id="50" idx="3"/>
            <a:endCxn id="58" idx="2"/>
          </p:cNvCxnSpPr>
          <p:nvPr/>
        </p:nvCxnSpPr>
        <p:spPr>
          <a:xfrm flipV="1">
            <a:off x="8000829" y="3583779"/>
            <a:ext cx="1528049" cy="218990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9FFC555D-406A-CA41-AD66-2AF310DB4A88}"/>
              </a:ext>
            </a:extLst>
          </p:cNvPr>
          <p:cNvCxnSpPr>
            <a:cxnSpLocks/>
            <a:stCxn id="47" idx="3"/>
            <a:endCxn id="59" idx="2"/>
          </p:cNvCxnSpPr>
          <p:nvPr/>
        </p:nvCxnSpPr>
        <p:spPr>
          <a:xfrm>
            <a:off x="7984799" y="2425348"/>
            <a:ext cx="1540120" cy="324453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9D7F78FE-5B18-AB49-882D-1B097FB86CC2}"/>
              </a:ext>
            </a:extLst>
          </p:cNvPr>
          <p:cNvCxnSpPr>
            <a:cxnSpLocks/>
            <a:stCxn id="49" idx="3"/>
            <a:endCxn id="59" idx="2"/>
          </p:cNvCxnSpPr>
          <p:nvPr/>
        </p:nvCxnSpPr>
        <p:spPr>
          <a:xfrm>
            <a:off x="7989631" y="3259083"/>
            <a:ext cx="1535288" cy="241079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D244A67F-1DFC-5C46-9E3C-F6D519D1D301}"/>
              </a:ext>
            </a:extLst>
          </p:cNvPr>
          <p:cNvCxnSpPr>
            <a:cxnSpLocks/>
            <a:stCxn id="52" idx="3"/>
            <a:endCxn id="59" idx="2"/>
          </p:cNvCxnSpPr>
          <p:nvPr/>
        </p:nvCxnSpPr>
        <p:spPr>
          <a:xfrm>
            <a:off x="7984799" y="4097283"/>
            <a:ext cx="1540120" cy="157259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ADF7AC9A-E0F5-B44F-AE58-C6AAB20D3D9E}"/>
              </a:ext>
            </a:extLst>
          </p:cNvPr>
          <p:cNvCxnSpPr>
            <a:cxnSpLocks/>
            <a:stCxn id="50" idx="3"/>
            <a:endCxn id="59" idx="2"/>
          </p:cNvCxnSpPr>
          <p:nvPr/>
        </p:nvCxnSpPr>
        <p:spPr>
          <a:xfrm flipV="1">
            <a:off x="8000829" y="5669879"/>
            <a:ext cx="1524090" cy="10380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5DF27257-504D-584C-B9B6-A20494EA5E14}"/>
                  </a:ext>
                </a:extLst>
              </p:cNvPr>
              <p:cNvSpPr/>
              <p:nvPr/>
            </p:nvSpPr>
            <p:spPr>
              <a:xfrm>
                <a:off x="8759527" y="2415661"/>
                <a:ext cx="4626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5DF27257-504D-584C-B9B6-A20494EA5E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9527" y="2415661"/>
                <a:ext cx="4626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36A0ECC8-B9B7-D34E-8E4B-3D2FCD76594C}"/>
                  </a:ext>
                </a:extLst>
              </p:cNvPr>
              <p:cNvSpPr/>
              <p:nvPr/>
            </p:nvSpPr>
            <p:spPr>
              <a:xfrm>
                <a:off x="8440434" y="2610922"/>
                <a:ext cx="4626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36A0ECC8-B9B7-D34E-8E4B-3D2FCD7659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0434" y="2610922"/>
                <a:ext cx="46262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D20D57E-E657-4145-B319-ADF8FDBDCFF2}"/>
                  </a:ext>
                </a:extLst>
              </p:cNvPr>
              <p:cNvSpPr/>
              <p:nvPr/>
            </p:nvSpPr>
            <p:spPr>
              <a:xfrm>
                <a:off x="7849880" y="4820732"/>
                <a:ext cx="661400" cy="381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D20D57E-E657-4145-B319-ADF8FDBDCF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9880" y="4820732"/>
                <a:ext cx="661400" cy="38151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38DD7B74-8569-8647-A8CA-87FCC1DB05E7}"/>
                  </a:ext>
                </a:extLst>
              </p:cNvPr>
              <p:cNvSpPr/>
              <p:nvPr/>
            </p:nvSpPr>
            <p:spPr>
              <a:xfrm>
                <a:off x="8935737" y="4406390"/>
                <a:ext cx="4805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38DD7B74-8569-8647-A8CA-87FCC1DB05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5737" y="4406390"/>
                <a:ext cx="48051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09E8AB9C-67AA-B04B-B1CC-9F2A6CF559B1}"/>
                  </a:ext>
                </a:extLst>
              </p:cNvPr>
              <p:cNvSpPr/>
              <p:nvPr/>
            </p:nvSpPr>
            <p:spPr>
              <a:xfrm>
                <a:off x="8216597" y="5201735"/>
                <a:ext cx="666721" cy="381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2,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09E8AB9C-67AA-B04B-B1CC-9F2A6CF559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6597" y="5201735"/>
                <a:ext cx="666721" cy="38151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11ECBE5E-75F3-6C4E-AC5C-78AC68AD7D85}"/>
                  </a:ext>
                </a:extLst>
              </p:cNvPr>
              <p:cNvSpPr/>
              <p:nvPr/>
            </p:nvSpPr>
            <p:spPr>
              <a:xfrm>
                <a:off x="8368997" y="5639889"/>
                <a:ext cx="684610" cy="381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11ECBE5E-75F3-6C4E-AC5C-78AC68AD7D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8997" y="5639889"/>
                <a:ext cx="684610" cy="38151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89F3B84C-4F1D-7E4E-833C-B8B01CD5EC8C}"/>
              </a:ext>
            </a:extLst>
          </p:cNvPr>
          <p:cNvCxnSpPr>
            <a:cxnSpLocks/>
          </p:cNvCxnSpPr>
          <p:nvPr/>
        </p:nvCxnSpPr>
        <p:spPr>
          <a:xfrm>
            <a:off x="9969988" y="2834050"/>
            <a:ext cx="457200" cy="0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C645F9E5-CBB0-0C4A-AF1E-50626A3ED187}"/>
              </a:ext>
            </a:extLst>
          </p:cNvPr>
          <p:cNvCxnSpPr>
            <a:cxnSpLocks/>
          </p:cNvCxnSpPr>
          <p:nvPr/>
        </p:nvCxnSpPr>
        <p:spPr>
          <a:xfrm>
            <a:off x="9969988" y="3544590"/>
            <a:ext cx="467096" cy="0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5B790547-0FE7-3D4E-9F8E-C41198081DC2}"/>
              </a:ext>
            </a:extLst>
          </p:cNvPr>
          <p:cNvCxnSpPr>
            <a:cxnSpLocks/>
          </p:cNvCxnSpPr>
          <p:nvPr/>
        </p:nvCxnSpPr>
        <p:spPr>
          <a:xfrm>
            <a:off x="9969988" y="5600700"/>
            <a:ext cx="405834" cy="0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itle 1">
            <a:extLst>
              <a:ext uri="{FF2B5EF4-FFF2-40B4-BE49-F238E27FC236}">
                <a16:creationId xmlns:a16="http://schemas.microsoft.com/office/drawing/2014/main" id="{B6BA4159-9718-5F40-97F7-234B47A54A52}"/>
              </a:ext>
            </a:extLst>
          </p:cNvPr>
          <p:cNvSpPr txBox="1">
            <a:spLocks/>
          </p:cNvSpPr>
          <p:nvPr/>
        </p:nvSpPr>
        <p:spPr>
          <a:xfrm>
            <a:off x="7225767" y="908980"/>
            <a:ext cx="4353924" cy="1163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u="sng" dirty="0"/>
              <a:t>Multiple Regression:</a:t>
            </a:r>
          </a:p>
          <a:p>
            <a:r>
              <a:rPr lang="en-US" sz="3200" u="sng" dirty="0"/>
              <a:t>Real-valued Output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9DAEF2B9-00C0-E14B-A471-B359A1B90CB1}"/>
                  </a:ext>
                </a:extLst>
              </p:cNvPr>
              <p:cNvSpPr txBox="1"/>
              <p:nvPr/>
            </p:nvSpPr>
            <p:spPr>
              <a:xfrm>
                <a:off x="10233560" y="2603057"/>
                <a:ext cx="1864896" cy="403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𝑓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</m:t>
                      </m:r>
                      <m:sSubSup>
                        <m:sSubSup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9DAEF2B9-00C0-E14B-A471-B359A1B90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3560" y="2603057"/>
                <a:ext cx="1864896" cy="403893"/>
              </a:xfrm>
              <a:prstGeom prst="rect">
                <a:avLst/>
              </a:prstGeom>
              <a:blipFill>
                <a:blip r:embed="rId15"/>
                <a:stretch>
                  <a:fillRect t="-12121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9B8C5E9E-BADB-2548-885B-FE6636DA33D1}"/>
                  </a:ext>
                </a:extLst>
              </p:cNvPr>
              <p:cNvSpPr txBox="1"/>
              <p:nvPr/>
            </p:nvSpPr>
            <p:spPr>
              <a:xfrm>
                <a:off x="10244291" y="3335009"/>
                <a:ext cx="1864896" cy="403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</m:t>
                      </m:r>
                      <m:sSubSup>
                        <m:sSubSup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9B8C5E9E-BADB-2548-885B-FE6636DA3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4291" y="3335009"/>
                <a:ext cx="1864896" cy="403893"/>
              </a:xfrm>
              <a:prstGeom prst="rect">
                <a:avLst/>
              </a:prstGeom>
              <a:blipFill>
                <a:blip r:embed="rId16"/>
                <a:stretch>
                  <a:fillRect t="-15152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BAFD6100-54C7-BA4B-B5EF-1E678A0DBD06}"/>
                  </a:ext>
                </a:extLst>
              </p:cNvPr>
              <p:cNvSpPr txBox="1"/>
              <p:nvPr/>
            </p:nvSpPr>
            <p:spPr>
              <a:xfrm>
                <a:off x="10179896" y="5382748"/>
                <a:ext cx="1864896" cy="403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</m:t>
                      </m:r>
                      <m:sSubSup>
                        <m:sSubSup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BAFD6100-54C7-BA4B-B5EF-1E678A0DBD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9896" y="5382748"/>
                <a:ext cx="1864896" cy="403893"/>
              </a:xfrm>
              <a:prstGeom prst="rect">
                <a:avLst/>
              </a:prstGeom>
              <a:blipFill>
                <a:blip r:embed="rId17"/>
                <a:stretch>
                  <a:fillRect t="-12121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C1976B27-5CD6-B34F-A38B-FDA1B46F6D6F}"/>
              </a:ext>
            </a:extLst>
          </p:cNvPr>
          <p:cNvCxnSpPr>
            <a:cxnSpLocks/>
          </p:cNvCxnSpPr>
          <p:nvPr/>
        </p:nvCxnSpPr>
        <p:spPr>
          <a:xfrm>
            <a:off x="2821577" y="2895009"/>
            <a:ext cx="377470" cy="0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13815C3-E0B1-394E-92D7-3E45304C3365}"/>
              </a:ext>
            </a:extLst>
          </p:cNvPr>
          <p:cNvCxnSpPr>
            <a:cxnSpLocks/>
          </p:cNvCxnSpPr>
          <p:nvPr/>
        </p:nvCxnSpPr>
        <p:spPr>
          <a:xfrm>
            <a:off x="2821577" y="3605549"/>
            <a:ext cx="387366" cy="0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B1503EFB-DF94-6440-BB69-D72E626A7A75}"/>
              </a:ext>
            </a:extLst>
          </p:cNvPr>
          <p:cNvCxnSpPr>
            <a:cxnSpLocks/>
          </p:cNvCxnSpPr>
          <p:nvPr/>
        </p:nvCxnSpPr>
        <p:spPr>
          <a:xfrm>
            <a:off x="2821577" y="5661659"/>
            <a:ext cx="326104" cy="0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D1459612-EFD9-8247-B827-9166765FA7EA}"/>
                  </a:ext>
                </a:extLst>
              </p:cNvPr>
              <p:cNvSpPr txBox="1"/>
              <p:nvPr/>
            </p:nvSpPr>
            <p:spPr>
              <a:xfrm>
                <a:off x="3096860" y="2494198"/>
                <a:ext cx="3467244" cy="7788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𝑓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>
                                        <a:latin typeface="Cambria Math" panose="02040503050406030204" pitchFamily="18" charset="0"/>
                                      </a:rPr>
                                      <m:t>argmax</m:t>
                                    </m:r>
                                  </m:fName>
                                  <m:e>
                                    <m:sSubSup>
                                      <m:sSubSupPr>
                                        <m:ctrlPr>
                                          <a:rPr lang="en-US" sz="20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  <a:cs typeface="Times New Roman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  <a:cs typeface="Times New Roman"/>
                                              </a:rPr>
                                              <m:t>𝑤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2000" i="1" dirty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b>
                                      <m:sup>
                                        <m:r>
                                          <a:rPr lang="en-US" sz="2000" i="1" dirty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bSup>
                                    <m:acc>
                                      <m:accPr>
                                        <m:chr m:val="⃗"/>
                                        <m:ctrlPr>
                                          <a:rPr lang="en-US" sz="20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000" i="1" dirty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otherwise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D1459612-EFD9-8247-B827-9166765FA7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860" y="2494198"/>
                <a:ext cx="3467244" cy="778868"/>
              </a:xfrm>
              <a:prstGeom prst="rect">
                <a:avLst/>
              </a:prstGeom>
              <a:blipFill>
                <a:blip r:embed="rId18"/>
                <a:stretch>
                  <a:fillRect l="-8029" t="-195161" b="-283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1AD5435E-1378-6A4F-9AAC-F7D38E32E05B}"/>
                  </a:ext>
                </a:extLst>
              </p:cNvPr>
              <p:cNvSpPr txBox="1"/>
              <p:nvPr/>
            </p:nvSpPr>
            <p:spPr>
              <a:xfrm>
                <a:off x="3092504" y="3221366"/>
                <a:ext cx="3467244" cy="7788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>
                                        <a:latin typeface="Cambria Math" panose="02040503050406030204" pitchFamily="18" charset="0"/>
                                      </a:rPr>
                                      <m:t>argmax</m:t>
                                    </m:r>
                                  </m:fName>
                                  <m:e>
                                    <m:sSubSup>
                                      <m:sSubSupPr>
                                        <m:ctrlPr>
                                          <a:rPr lang="en-US" sz="20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  <a:cs typeface="Times New Roman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  <a:cs typeface="Times New Roman"/>
                                              </a:rPr>
                                              <m:t>𝑤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2000" i="1" dirty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b>
                                      <m:sup>
                                        <m:r>
                                          <a:rPr lang="en-US" sz="2000" i="1" dirty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bSup>
                                    <m:acc>
                                      <m:accPr>
                                        <m:chr m:val="⃗"/>
                                        <m:ctrlPr>
                                          <a:rPr lang="en-US" sz="20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000" i="1" dirty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otherwise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1AD5435E-1378-6A4F-9AAC-F7D38E32E0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2504" y="3221366"/>
                <a:ext cx="3467244" cy="778868"/>
              </a:xfrm>
              <a:prstGeom prst="rect">
                <a:avLst/>
              </a:prstGeom>
              <a:blipFill>
                <a:blip r:embed="rId19"/>
                <a:stretch>
                  <a:fillRect l="-8029" t="-195161" b="-283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8FB1DFC9-FD06-2B42-8E7E-9850F3484634}"/>
                  </a:ext>
                </a:extLst>
              </p:cNvPr>
              <p:cNvSpPr txBox="1"/>
              <p:nvPr/>
            </p:nvSpPr>
            <p:spPr>
              <a:xfrm>
                <a:off x="3062022" y="5254821"/>
                <a:ext cx="3467244" cy="7788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>
                                        <a:latin typeface="Cambria Math" panose="02040503050406030204" pitchFamily="18" charset="0"/>
                                      </a:rPr>
                                      <m:t>argmax</m:t>
                                    </m:r>
                                  </m:fName>
                                  <m:e>
                                    <m:sSubSup>
                                      <m:sSubSupPr>
                                        <m:ctrlPr>
                                          <a:rPr lang="en-US" sz="20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  <a:cs typeface="Times New Roman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  <a:cs typeface="Times New Roman"/>
                                              </a:rPr>
                                              <m:t>𝑤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2000" i="1" dirty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b>
                                      <m:sup>
                                        <m:r>
                                          <a:rPr lang="en-US" sz="2000" i="1" dirty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bSup>
                                    <m:acc>
                                      <m:accPr>
                                        <m:chr m:val="⃗"/>
                                        <m:ctrlPr>
                                          <a:rPr lang="en-US" sz="20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000" i="1" dirty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otherwise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8FB1DFC9-FD06-2B42-8E7E-9850F34846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2022" y="5254821"/>
                <a:ext cx="3467244" cy="778868"/>
              </a:xfrm>
              <a:prstGeom prst="rect">
                <a:avLst/>
              </a:prstGeom>
              <a:blipFill>
                <a:blip r:embed="rId20"/>
                <a:stretch>
                  <a:fillRect l="-7636" t="-190476" b="-27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" name="TextBox 108">
            <a:extLst>
              <a:ext uri="{FF2B5EF4-FFF2-40B4-BE49-F238E27FC236}">
                <a16:creationId xmlns:a16="http://schemas.microsoft.com/office/drawing/2014/main" id="{7B9B8BD7-9719-334E-91C9-94DCA066A792}"/>
              </a:ext>
            </a:extLst>
          </p:cNvPr>
          <p:cNvSpPr txBox="1"/>
          <p:nvPr/>
        </p:nvSpPr>
        <p:spPr>
          <a:xfrm>
            <a:off x="3311686" y="4097193"/>
            <a:ext cx="269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  <a:endParaRPr lang="en-US" sz="24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37378F11-71FC-C84E-ADA7-FB9667A64166}"/>
              </a:ext>
            </a:extLst>
          </p:cNvPr>
          <p:cNvSpPr txBox="1"/>
          <p:nvPr/>
        </p:nvSpPr>
        <p:spPr>
          <a:xfrm>
            <a:off x="10570308" y="4001396"/>
            <a:ext cx="269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207232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93336-5A0C-A342-BFA4-4127A2082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6149B-3BAD-B445-8A66-9F8B4DE05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822"/>
            <a:ext cx="10515600" cy="486612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Review: multi-class perceptron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Breaking the constraints of linearity: multi-layer neural nets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Flow diagram for the XOR problem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Flow diagram for a multi-layer neural net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One-hot vectors</a:t>
            </a:r>
          </a:p>
          <a:p>
            <a:r>
              <a:rPr lang="en-US" dirty="0" err="1"/>
              <a:t>Softmax</a:t>
            </a:r>
            <a:endParaRPr lang="en-US" dirty="0"/>
          </a:p>
          <a:p>
            <a:r>
              <a:rPr lang="en-US" dirty="0"/>
              <a:t>Cross-entropy = negative log probability of the training data</a:t>
            </a:r>
          </a:p>
          <a:p>
            <a:r>
              <a:rPr lang="en-US" dirty="0"/>
              <a:t>Stochastic gradient descent</a:t>
            </a:r>
          </a:p>
          <a:p>
            <a:r>
              <a:rPr lang="en-US" dirty="0"/>
              <a:t>Training a neural net using </a:t>
            </a:r>
            <a:r>
              <a:rPr lang="en-US" dirty="0" err="1"/>
              <a:t>numpy</a:t>
            </a:r>
            <a:endParaRPr lang="en-US" dirty="0"/>
          </a:p>
          <a:p>
            <a:r>
              <a:rPr lang="en-US" dirty="0"/>
              <a:t>The same example using </a:t>
            </a:r>
            <a:r>
              <a:rPr lang="en-US" dirty="0" err="1"/>
              <a:t>pytorch</a:t>
            </a:r>
            <a:endParaRPr lang="en-US" dirty="0"/>
          </a:p>
          <a:p>
            <a:r>
              <a:rPr lang="en-US" dirty="0" err="1"/>
              <a:t>torch.nn</a:t>
            </a:r>
            <a:r>
              <a:rPr lang="en-US" dirty="0"/>
              <a:t>: standard layers and units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2901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89B47-D50F-D34D-8158-E665461B0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Softmax</a:t>
            </a:r>
            <a:r>
              <a:rPr lang="en-US" dirty="0"/>
              <a:t>: Probabilistic boundaries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94FB82-9872-B64A-BA26-DA8F08C62D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42745"/>
                <a:ext cx="10515600" cy="848995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Instead of trying to find the exact boundaries, let’s model the </a:t>
                </a:r>
                <a:r>
                  <a:rPr lang="en-US" b="1" i="1" dirty="0"/>
                  <a:t>probability</a:t>
                </a:r>
                <a:r>
                  <a:rPr lang="en-US" dirty="0"/>
                  <a:t> that token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dirty="0"/>
                  <a:t> belongs to class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94FB82-9872-B64A-BA26-DA8F08C62D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42745"/>
                <a:ext cx="10515600" cy="848995"/>
              </a:xfrm>
              <a:blipFill>
                <a:blip r:embed="rId2"/>
                <a:stretch>
                  <a:fillRect l="-1206" t="-16176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449692D-BBDA-EB4B-9D63-11EF8E95DBCA}"/>
              </a:ext>
            </a:extLst>
          </p:cNvPr>
          <p:cNvCxnSpPr>
            <a:cxnSpLocks/>
          </p:cNvCxnSpPr>
          <p:nvPr/>
        </p:nvCxnSpPr>
        <p:spPr>
          <a:xfrm>
            <a:off x="2308860" y="4526280"/>
            <a:ext cx="6248293" cy="2200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2C8EA81-9E6F-144E-BBB6-3BBDC17CB192}"/>
              </a:ext>
            </a:extLst>
          </p:cNvPr>
          <p:cNvCxnSpPr>
            <a:cxnSpLocks/>
          </p:cNvCxnSpPr>
          <p:nvPr/>
        </p:nvCxnSpPr>
        <p:spPr>
          <a:xfrm flipV="1">
            <a:off x="5498182" y="2994660"/>
            <a:ext cx="0" cy="29489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CB2D0FDD-5A80-9945-81D7-0BB1C130FCD0}"/>
              </a:ext>
            </a:extLst>
          </p:cNvPr>
          <p:cNvSpPr/>
          <p:nvPr/>
        </p:nvSpPr>
        <p:spPr>
          <a:xfrm>
            <a:off x="6878476" y="4184634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E07B887-40E0-0C4A-A6CC-E93E89AE9F61}"/>
              </a:ext>
            </a:extLst>
          </p:cNvPr>
          <p:cNvSpPr/>
          <p:nvPr/>
        </p:nvSpPr>
        <p:spPr>
          <a:xfrm>
            <a:off x="6403074" y="3313454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0A42B78-ACC5-D64D-AF02-6474FBF7023F}"/>
              </a:ext>
            </a:extLst>
          </p:cNvPr>
          <p:cNvSpPr/>
          <p:nvPr/>
        </p:nvSpPr>
        <p:spPr>
          <a:xfrm>
            <a:off x="5422712" y="3274782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CC313FA-4CDA-5943-9A74-A3C6B3AACECB}"/>
              </a:ext>
            </a:extLst>
          </p:cNvPr>
          <p:cNvSpPr/>
          <p:nvPr/>
        </p:nvSpPr>
        <p:spPr>
          <a:xfrm>
            <a:off x="5627429" y="4393906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F476538-A4CF-844E-A712-CEE752FF132B}"/>
                  </a:ext>
                </a:extLst>
              </p:cNvPr>
              <p:cNvSpPr/>
              <p:nvPr/>
            </p:nvSpPr>
            <p:spPr>
              <a:xfrm>
                <a:off x="8645835" y="4257540"/>
                <a:ext cx="46000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F476538-A4CF-844E-A712-CEE752FF13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5835" y="4257540"/>
                <a:ext cx="460006" cy="584775"/>
              </a:xfrm>
              <a:prstGeom prst="rect">
                <a:avLst/>
              </a:prstGeom>
              <a:blipFill>
                <a:blip r:embed="rId3"/>
                <a:stretch>
                  <a:fillRect r="-18421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9876267-CEB2-544E-8008-B175CDD1528E}"/>
                  </a:ext>
                </a:extLst>
              </p:cNvPr>
              <p:cNvSpPr/>
              <p:nvPr/>
            </p:nvSpPr>
            <p:spPr>
              <a:xfrm>
                <a:off x="5271167" y="2550164"/>
                <a:ext cx="46704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9876267-CEB2-544E-8008-B175CDD152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1167" y="2550164"/>
                <a:ext cx="467045" cy="584775"/>
              </a:xfrm>
              <a:prstGeom prst="rect">
                <a:avLst/>
              </a:prstGeom>
              <a:blipFill>
                <a:blip r:embed="rId4"/>
                <a:stretch>
                  <a:fillRect l="-2703" r="-21622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C49AA6FE-A82E-974E-B381-C24C532EEDF7}"/>
              </a:ext>
            </a:extLst>
          </p:cNvPr>
          <p:cNvSpPr/>
          <p:nvPr/>
        </p:nvSpPr>
        <p:spPr>
          <a:xfrm>
            <a:off x="6571402" y="4914797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821E3EC-9782-5546-BF3D-DA23BD76926A}"/>
              </a:ext>
            </a:extLst>
          </p:cNvPr>
          <p:cNvSpPr/>
          <p:nvPr/>
        </p:nvSpPr>
        <p:spPr>
          <a:xfrm>
            <a:off x="4947313" y="3631901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B9EDDC1-B439-034B-AD82-814FDAD1D7F8}"/>
              </a:ext>
            </a:extLst>
          </p:cNvPr>
          <p:cNvSpPr/>
          <p:nvPr/>
        </p:nvSpPr>
        <p:spPr>
          <a:xfrm>
            <a:off x="7788330" y="3675123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901FEC7-0B2B-5E46-8068-2311ED8AD987}"/>
              </a:ext>
            </a:extLst>
          </p:cNvPr>
          <p:cNvSpPr/>
          <p:nvPr/>
        </p:nvSpPr>
        <p:spPr>
          <a:xfrm>
            <a:off x="5811676" y="5820099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069FEE9-45C8-8F4C-AD2E-BC0D7476CAAD}"/>
              </a:ext>
            </a:extLst>
          </p:cNvPr>
          <p:cNvSpPr/>
          <p:nvPr/>
        </p:nvSpPr>
        <p:spPr>
          <a:xfrm>
            <a:off x="4899548" y="500350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8D60E7A-912E-4742-9D5E-ACB1B6F22856}"/>
              </a:ext>
            </a:extLst>
          </p:cNvPr>
          <p:cNvSpPr/>
          <p:nvPr/>
        </p:nvSpPr>
        <p:spPr>
          <a:xfrm>
            <a:off x="5051948" y="552439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3638B98-1EB6-9A40-BC6D-334D99507CF7}"/>
              </a:ext>
            </a:extLst>
          </p:cNvPr>
          <p:cNvSpPr/>
          <p:nvPr/>
        </p:nvSpPr>
        <p:spPr>
          <a:xfrm>
            <a:off x="3825922" y="3943527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6A4434B-F2C9-6440-B46F-C5E2737AE8DC}"/>
              </a:ext>
            </a:extLst>
          </p:cNvPr>
          <p:cNvSpPr/>
          <p:nvPr/>
        </p:nvSpPr>
        <p:spPr>
          <a:xfrm>
            <a:off x="3759956" y="4887500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110AA47-6D3C-E34A-B933-AC2E184D5E3A}"/>
              </a:ext>
            </a:extLst>
          </p:cNvPr>
          <p:cNvCxnSpPr/>
          <p:nvPr/>
        </p:nvCxnSpPr>
        <p:spPr>
          <a:xfrm>
            <a:off x="4305982" y="2526030"/>
            <a:ext cx="3052554" cy="2825439"/>
          </a:xfrm>
          <a:prstGeom prst="line">
            <a:avLst/>
          </a:prstGeom>
          <a:ln w="635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9429F6-E8AC-2F45-AD85-D4ACADD083E6}"/>
              </a:ext>
            </a:extLst>
          </p:cNvPr>
          <p:cNvCxnSpPr/>
          <p:nvPr/>
        </p:nvCxnSpPr>
        <p:spPr>
          <a:xfrm>
            <a:off x="3372532" y="3341370"/>
            <a:ext cx="3052554" cy="2825439"/>
          </a:xfrm>
          <a:prstGeom prst="line">
            <a:avLst/>
          </a:prstGeom>
          <a:ln w="635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964DA769-7FDB-4E48-A857-FDF3638D3A1D}"/>
              </a:ext>
            </a:extLst>
          </p:cNvPr>
          <p:cNvSpPr/>
          <p:nvPr/>
        </p:nvSpPr>
        <p:spPr>
          <a:xfrm>
            <a:off x="5589158" y="480157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114653D-DB26-8944-9B9D-5D8F4391D6B2}"/>
              </a:ext>
            </a:extLst>
          </p:cNvPr>
          <p:cNvSpPr/>
          <p:nvPr/>
        </p:nvSpPr>
        <p:spPr>
          <a:xfrm>
            <a:off x="5099713" y="4447241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F2B765E-747E-5F42-A691-FF11EAF46B73}"/>
              </a:ext>
            </a:extLst>
          </p:cNvPr>
          <p:cNvSpPr/>
          <p:nvPr/>
        </p:nvSpPr>
        <p:spPr>
          <a:xfrm>
            <a:off x="5478668" y="406243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73E529E-BB11-1344-8DAB-B5F6F1BF258D}"/>
              </a:ext>
            </a:extLst>
          </p:cNvPr>
          <p:cNvSpPr/>
          <p:nvPr/>
        </p:nvSpPr>
        <p:spPr>
          <a:xfrm>
            <a:off x="4739528" y="412339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9CB7B66-1A87-B741-A8EE-DA9AAB6F83A3}"/>
              </a:ext>
            </a:extLst>
          </p:cNvPr>
          <p:cNvSpPr/>
          <p:nvPr/>
        </p:nvSpPr>
        <p:spPr>
          <a:xfrm>
            <a:off x="6723802" y="2598317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6B8FE75-979F-2445-949C-3C7D3EC8D121}"/>
              </a:ext>
            </a:extLst>
          </p:cNvPr>
          <p:cNvSpPr/>
          <p:nvPr/>
        </p:nvSpPr>
        <p:spPr>
          <a:xfrm>
            <a:off x="3383168" y="604744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0054C39-63AD-E349-AE5D-F686145AF0D9}"/>
              </a:ext>
            </a:extLst>
          </p:cNvPr>
          <p:cNvSpPr/>
          <p:nvPr/>
        </p:nvSpPr>
        <p:spPr>
          <a:xfrm>
            <a:off x="4213748" y="302611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2503DA5-E90D-5248-821C-711F71E5B2E1}"/>
              </a:ext>
            </a:extLst>
          </p:cNvPr>
          <p:cNvSpPr/>
          <p:nvPr/>
        </p:nvSpPr>
        <p:spPr>
          <a:xfrm>
            <a:off x="3705253" y="3304241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900C014-C1EE-7344-8491-17B981C10EF9}"/>
              </a:ext>
            </a:extLst>
          </p:cNvPr>
          <p:cNvSpPr/>
          <p:nvPr/>
        </p:nvSpPr>
        <p:spPr>
          <a:xfrm>
            <a:off x="6446408" y="523591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8383D7E5-2140-B347-A12A-0A978554CA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22870" y="3143885"/>
                <a:ext cx="4254141" cy="122237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/>
                  <a:t>In this region,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8383D7E5-2140-B347-A12A-0A978554CA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2870" y="3143885"/>
                <a:ext cx="4254141" cy="1222375"/>
              </a:xfrm>
              <a:prstGeom prst="rect">
                <a:avLst/>
              </a:prstGeom>
              <a:blipFill>
                <a:blip r:embed="rId5"/>
                <a:stretch>
                  <a:fillRect l="-2976" t="-8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3E31FD5F-5038-084F-8056-BDDF8CC14F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5780" y="4896486"/>
                <a:ext cx="4254141" cy="123700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/>
                  <a:t>In this region,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b="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3E31FD5F-5038-084F-8056-BDDF8CC14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" y="4896486"/>
                <a:ext cx="4254141" cy="1237008"/>
              </a:xfrm>
              <a:prstGeom prst="rect">
                <a:avLst/>
              </a:prstGeom>
              <a:blipFill>
                <a:blip r:embed="rId6"/>
                <a:stretch>
                  <a:fillRect l="-2679" t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ontent Placeholder 2">
                <a:extLst>
                  <a:ext uri="{FF2B5EF4-FFF2-40B4-BE49-F238E27FC236}">
                    <a16:creationId xmlns:a16="http://schemas.microsoft.com/office/drawing/2014/main" id="{F01DBD58-B72D-0149-AF16-945FA5BA26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01790" y="5574665"/>
                <a:ext cx="4254141" cy="120036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/>
                  <a:t>In this region,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0&lt;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3" name="Content Placeholder 2">
                <a:extLst>
                  <a:ext uri="{FF2B5EF4-FFF2-40B4-BE49-F238E27FC236}">
                    <a16:creationId xmlns:a16="http://schemas.microsoft.com/office/drawing/2014/main" id="{F01DBD58-B72D-0149-AF16-945FA5BA26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1790" y="5574665"/>
                <a:ext cx="4254141" cy="1200369"/>
              </a:xfrm>
              <a:prstGeom prst="rect">
                <a:avLst/>
              </a:prstGeom>
              <a:blipFill>
                <a:blip r:embed="rId7"/>
                <a:stretch>
                  <a:fillRect l="-2381" t="-7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29737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63771" y="1490730"/>
                <a:ext cx="11380529" cy="5207250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3200" dirty="0"/>
                  <a:t>Remember that for the perceptron, we have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3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32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𝑉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3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32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,   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𝑓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3200">
                                        <a:latin typeface="Cambria Math" panose="02040503050406030204" pitchFamily="18" charset="0"/>
                                      </a:rPr>
                                      <m:t>argmax</m:t>
                                    </m:r>
                                  </m:fName>
                                  <m:e>
                                    <m:sSubSup>
                                      <m:sSubSupPr>
                                        <m:ctrlPr>
                                          <a:rPr lang="en-US" sz="32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3200" i="1">
                                                <a:latin typeface="Cambria Math" panose="02040503050406030204" pitchFamily="18" charset="0"/>
                                                <a:cs typeface="Times New Roman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3200" i="1">
                                                <a:latin typeface="Cambria Math" panose="02040503050406030204" pitchFamily="18" charset="0"/>
                                                <a:cs typeface="Times New Roman"/>
                                              </a:rPr>
                                              <m:t>𝑤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3200" i="1" dirty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b>
                                      <m:sup>
                                        <m:r>
                                          <a:rPr lang="en-US" sz="3200" i="1" dirty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bSup>
                                    <m:acc>
                                      <m:accPr>
                                        <m:chr m:val="⃗"/>
                                        <m:ctrlPr>
                                          <a:rPr lang="en-US" sz="32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3200" i="1" dirty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otherwise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  <a:p>
                <a:pPr marL="0" indent="0">
                  <a:buNone/>
                </a:pPr>
                <a:endParaRPr lang="en-US" sz="3200" dirty="0"/>
              </a:p>
              <a:p>
                <a:pPr marL="0" indent="0">
                  <a:buNone/>
                </a:pPr>
                <a:r>
                  <a:rPr lang="en-US" sz="3200" dirty="0"/>
                  <a:t>For </a:t>
                </a:r>
                <a:r>
                  <a:rPr lang="en-US" sz="3200" dirty="0" err="1"/>
                  <a:t>softmax</a:t>
                </a:r>
                <a:r>
                  <a:rPr lang="en-US" sz="3200" dirty="0"/>
                  <a:t>, we have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3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32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𝑉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3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32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  <m:r>
                        <a:rPr lang="en-US" sz="3200">
                          <a:latin typeface="Cambria Math" panose="02040503050406030204" pitchFamily="18" charset="0"/>
                        </a:rPr>
                        <m:t>,   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𝑓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Sup>
                                <m:sSubSupPr>
                                  <m:ctrlP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32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i="1" dirty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acc>
                                <m:accPr>
                                  <m:chr m:val="⃗"/>
                                  <m:ctrlP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Sup>
                                    <m:sSubSupPr>
                                      <m:ctrlPr>
                                        <a:rPr lang="en-US" sz="32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320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3200" i="1" dirty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32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sz="3200" i="1" dirty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  <m:acc>
                                    <m:accPr>
                                      <m:chr m:val="⃗"/>
                                      <m:ctrlPr>
                                        <a:rPr lang="en-US" sz="32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i="1" dirty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3771" y="1490730"/>
                <a:ext cx="11380529" cy="5207250"/>
              </a:xfrm>
              <a:blipFill>
                <a:blip r:embed="rId2"/>
                <a:stretch>
                  <a:fillRect l="-1336" t="-37713" b="-3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02F0353D-FF75-594A-B02C-B2E3809969BF}"/>
              </a:ext>
            </a:extLst>
          </p:cNvPr>
          <p:cNvSpPr txBox="1">
            <a:spLocks/>
          </p:cNvSpPr>
          <p:nvPr/>
        </p:nvSpPr>
        <p:spPr>
          <a:xfrm>
            <a:off x="220165" y="204243"/>
            <a:ext cx="1092830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Argmax versus </a:t>
            </a:r>
            <a:r>
              <a:rPr lang="en-US" dirty="0" err="1"/>
              <a:t>Softmax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2602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63771" y="1293223"/>
                <a:ext cx="12012310" cy="5381897"/>
              </a:xfrm>
            </p:spPr>
            <p:txBody>
              <a:bodyPr>
                <a:noAutofit/>
              </a:bodyPr>
              <a:lstStyle/>
              <a:p>
                <a:r>
                  <a:rPr lang="en-US" sz="3200" dirty="0"/>
                  <a:t>This is called the </a:t>
                </a:r>
                <a:r>
                  <a:rPr lang="en-US" sz="3200" dirty="0" err="1"/>
                  <a:t>softmax</a:t>
                </a:r>
                <a:r>
                  <a:rPr lang="en-US" sz="3200" dirty="0"/>
                  <a:t> function:</a:t>
                </a:r>
              </a:p>
              <a:p>
                <a:endParaRPr lang="en-US" sz="3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oftmax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32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limLow>
                                      <m:limLowPr>
                                        <m:ctrlPr>
                                          <a:rPr lang="en-US" sz="32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limLow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3200" dirty="0">
                                            <a:latin typeface="Cambria Math" panose="02040503050406030204" pitchFamily="18" charset="0"/>
                                          </a:rPr>
                                          <m:t>softmax</m:t>
                                        </m:r>
                                      </m:e>
                                      <m:lim>
                                        <m:r>
                                          <a:rPr lang="en-US" sz="3200" b="0" i="1" dirty="0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lim>
                                    </m:limLow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32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3200" i="1" dirty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200" i="1" dirty="0">
                                                <a:latin typeface="Cambria Math" panose="02040503050406030204" pitchFamily="18" charset="0"/>
                                              </a:rPr>
                                              <m:t>𝑊</m:t>
                                            </m:r>
                                          </m:e>
                                          <m:sup>
                                            <m:r>
                                              <a:rPr lang="en-US" sz="3200" i="1" dirty="0">
                                                <a:latin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sup>
                                        </m:sSup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3200" i="1" dirty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3200" i="1" dirty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</m:d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sz="32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limLow>
                                      <m:limLowPr>
                                        <m:ctrlPr>
                                          <a:rPr lang="en-US" sz="32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limLow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3200" dirty="0">
                                            <a:latin typeface="Cambria Math" panose="02040503050406030204" pitchFamily="18" charset="0"/>
                                          </a:rPr>
                                          <m:t>softmax</m:t>
                                        </m:r>
                                      </m:e>
                                      <m:lim>
                                        <m:r>
                                          <a:rPr lang="en-US" sz="3200" b="0" i="1" dirty="0" smtClean="0"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lim>
                                    </m:limLow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32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3200" i="1" dirty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200" i="1" dirty="0">
                                                <a:latin typeface="Cambria Math" panose="02040503050406030204" pitchFamily="18" charset="0"/>
                                              </a:rPr>
                                              <m:t>𝑊</m:t>
                                            </m:r>
                                          </m:e>
                                          <m:sup>
                                            <m:r>
                                              <a:rPr lang="en-US" sz="3200" i="1" dirty="0">
                                                <a:latin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sup>
                                        </m:sSup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3200" i="1" dirty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3200" i="1" dirty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</m:d>
                                  </m:e>
                                </m:func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,  </m:t>
                      </m:r>
                      <m:func>
                        <m:func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200" dirty="0">
                                  <a:latin typeface="Cambria Math" panose="02040503050406030204" pitchFamily="18" charset="0"/>
                                </a:rPr>
                                <m:t>softmax</m:t>
                              </m:r>
                            </m:e>
                            <m:lim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p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acc>
                                <m:accPr>
                                  <m:chr m:val="⃗"/>
                                  <m:ctrlP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e>
                      </m:func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dirty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Sup>
                                <m:sSubSupPr>
                                  <m:ctrlP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32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i="1" dirty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acc>
                                <m:accPr>
                                  <m:chr m:val="⃗"/>
                                  <m:ctrlP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32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32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3200" b="0" i="1" dirty="0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3200" b="0" i="1" dirty="0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Sup>
                                    <m:sSubSupPr>
                                      <m:ctrlPr>
                                        <a:rPr lang="en-US" sz="32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320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3200" i="1" dirty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3200" b="0" i="1" dirty="0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sz="3200" i="1" dirty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  <m:acc>
                                    <m:accPr>
                                      <m:chr m:val="⃗"/>
                                      <m:ctrlPr>
                                        <a:rPr lang="en-US" sz="32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i="1" dirty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3200" dirty="0"/>
              </a:p>
              <a:p>
                <a:pPr marL="0" indent="0">
                  <a:buNone/>
                </a:pPr>
                <a:endParaRPr lang="en-US" sz="3200" dirty="0"/>
              </a:p>
              <a:p>
                <a:r>
                  <a:rPr lang="en-US" sz="3200" dirty="0"/>
                  <a:t>…where the matrix W is defined to be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3771" y="1293223"/>
                <a:ext cx="12012310" cy="5381897"/>
              </a:xfrm>
              <a:blipFill>
                <a:blip r:embed="rId2"/>
                <a:stretch>
                  <a:fillRect l="-1162" t="-2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02F0353D-FF75-594A-B02C-B2E3809969BF}"/>
              </a:ext>
            </a:extLst>
          </p:cNvPr>
          <p:cNvSpPr txBox="1">
            <a:spLocks/>
          </p:cNvSpPr>
          <p:nvPr/>
        </p:nvSpPr>
        <p:spPr>
          <a:xfrm>
            <a:off x="11157" y="-4765"/>
            <a:ext cx="1092830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</a:t>
            </a:r>
            <a:r>
              <a:rPr lang="en-US" dirty="0" err="1"/>
              <a:t>softmax</a:t>
            </a:r>
            <a:r>
              <a:rPr lang="en-US" dirty="0"/>
              <a:t> function</a:t>
            </a:r>
          </a:p>
        </p:txBody>
      </p:sp>
    </p:spTree>
    <p:extLst>
      <p:ext uri="{BB962C8B-B14F-4D97-AF65-F5344CB8AC3E}">
        <p14:creationId xmlns:p14="http://schemas.microsoft.com/office/powerpoint/2010/main" val="2730720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982" y="148282"/>
            <a:ext cx="880634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Training Algorithm for the Multi-Class Perceptron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63771" y="1551168"/>
                <a:ext cx="11313995" cy="4375498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3200" dirty="0"/>
                  <a:t>For each training instance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3200" dirty="0"/>
                  <a:t> with ground truth label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{−1,1}</m:t>
                    </m:r>
                  </m:oMath>
                </a14:m>
                <a:r>
                  <a:rPr lang="en-US" sz="3200" dirty="0"/>
                  <a:t>:</a:t>
                </a:r>
              </a:p>
              <a:p>
                <a:pPr lvl="1"/>
                <a:r>
                  <a:rPr lang="en-US" sz="3200" dirty="0"/>
                  <a:t>Classify with current weights: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36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3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3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6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600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</m:t>
                            </m:r>
                            <m:r>
                              <m:rPr>
                                <m:sty m:val="p"/>
                              </m:rPr>
                              <a:rPr lang="en-US" sz="360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3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lim>
                        </m:limLow>
                      </m:fName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sz="400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  <a:cs typeface="Times New Roman"/>
                                  </a:rPr>
                                </m:ctrlPr>
                              </m:acc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𝑤</m:t>
                                </m:r>
                              </m:e>
                            </m:acc>
                          </m:e>
                          <m:sub>
                            <m:r>
                              <a:rPr lang="en-US" sz="4000" b="0" i="1" dirty="0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4000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acc>
                          <m:accPr>
                            <m:chr m:val="⃗"/>
                            <m:ctrlPr>
                              <a:rPr lang="en-US" sz="36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sz="4000" i="1" dirty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3200" dirty="0">
                  <a:solidFill>
                    <a:srgbClr val="0000FF"/>
                  </a:solidFill>
                </a:endParaRPr>
              </a:p>
              <a:p>
                <a:pPr lvl="1"/>
                <a:r>
                  <a:rPr lang="en-US" sz="3200" dirty="0"/>
                  <a:t>Update weights:   </a:t>
                </a:r>
              </a:p>
              <a:p>
                <a:pPr lvl="2"/>
                <a:r>
                  <a:rPr lang="en-US" sz="3200" dirty="0"/>
                  <a:t>If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32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3200" dirty="0"/>
                  <a:t> then do nothing</a:t>
                </a:r>
                <a:endParaRPr lang="en-US" sz="3200" b="1" dirty="0">
                  <a:solidFill>
                    <a:srgbClr val="0000FF"/>
                  </a:solidFill>
                </a:endParaRPr>
              </a:p>
              <a:p>
                <a:pPr lvl="2"/>
                <a:r>
                  <a:rPr lang="en-US" sz="3200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32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</a:rPr>
                  <a:t> then </a:t>
                </a:r>
                <a:endParaRPr lang="en-US" sz="32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3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3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acc>
                        <m:accPr>
                          <m:chr m:val="⃗"/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sz="3200" b="1" dirty="0">
                  <a:solidFill>
                    <a:srgbClr val="0000FF"/>
                  </a:solidFill>
                </a:endParaRP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sz="3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sz="3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acc>
                        <m:accPr>
                          <m:chr m:val="⃗"/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sz="3200" b="1" dirty="0">
                  <a:solidFill>
                    <a:srgbClr val="0000FF"/>
                  </a:solidFill>
                </a:endParaRPr>
              </a:p>
              <a:p>
                <a:pPr lvl="2"/>
                <a:endParaRPr lang="en-US" sz="32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3771" y="1551168"/>
                <a:ext cx="11313995" cy="4375498"/>
              </a:xfrm>
              <a:blipFill>
                <a:blip r:embed="rId2"/>
                <a:stretch>
                  <a:fillRect l="-1345" t="-4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47538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63771" y="1490730"/>
                <a:ext cx="11380529" cy="5207250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𝑓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3200">
                                        <a:latin typeface="Cambria Math" panose="02040503050406030204" pitchFamily="18" charset="0"/>
                                      </a:rPr>
                                      <m:t>argmax</m:t>
                                    </m:r>
                                  </m:fName>
                                  <m:e>
                                    <m:sSubSup>
                                      <m:sSubSupPr>
                                        <m:ctrlPr>
                                          <a:rPr lang="en-US" sz="32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3200" i="1">
                                                <a:latin typeface="Cambria Math" panose="02040503050406030204" pitchFamily="18" charset="0"/>
                                                <a:cs typeface="Times New Roman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3200" i="1">
                                                <a:latin typeface="Cambria Math" panose="02040503050406030204" pitchFamily="18" charset="0"/>
                                                <a:cs typeface="Times New Roman"/>
                                              </a:rPr>
                                              <m:t>𝑤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3200" i="1" dirty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b>
                                      <m:sup>
                                        <m:r>
                                          <a:rPr lang="en-US" sz="3200" i="1" dirty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bSup>
                                    <m:acc>
                                      <m:accPr>
                                        <m:chr m:val="⃗"/>
                                        <m:ctrlPr>
                                          <a:rPr lang="en-US" sz="32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3200" i="1" dirty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otherwise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,   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𝑓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Sup>
                                <m:sSubSupPr>
                                  <m:ctrlP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32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i="1" dirty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acc>
                                <m:accPr>
                                  <m:chr m:val="⃗"/>
                                  <m:ctrlP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Sup>
                                    <m:sSubSupPr>
                                      <m:ctrlPr>
                                        <a:rPr lang="en-US" sz="32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320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3200" i="1" dirty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32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sz="3200" i="1" dirty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  <m:acc>
                                    <m:accPr>
                                      <m:chr m:val="⃗"/>
                                      <m:ctrlPr>
                                        <a:rPr lang="en-US" sz="32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i="1" dirty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3200" dirty="0"/>
              </a:p>
              <a:p>
                <a:pPr marL="0" indent="0">
                  <a:buNone/>
                </a:pPr>
                <a:endParaRPr lang="en-US" sz="3200" dirty="0"/>
              </a:p>
              <a:p>
                <a:pPr marL="0" indent="0">
                  <a:buNone/>
                </a:pPr>
                <a:r>
                  <a:rPr lang="en-US" sz="3200" dirty="0"/>
                  <a:t>In both cases, we have: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𝑓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3200" b="0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𝑓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3200" b="0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𝑐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=1</m:t>
                        </m:r>
                      </m:sub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𝑉</m:t>
                        </m:r>
                      </m:sup>
                      <m:e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𝑓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=1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3771" y="1490730"/>
                <a:ext cx="11380529" cy="5207250"/>
              </a:xfrm>
              <a:blipFill>
                <a:blip r:embed="rId2"/>
                <a:stretch>
                  <a:fillRect l="-3675" t="-47445" b="-1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02F0353D-FF75-594A-B02C-B2E3809969BF}"/>
              </a:ext>
            </a:extLst>
          </p:cNvPr>
          <p:cNvSpPr txBox="1">
            <a:spLocks/>
          </p:cNvSpPr>
          <p:nvPr/>
        </p:nvSpPr>
        <p:spPr>
          <a:xfrm>
            <a:off x="11157" y="-4765"/>
            <a:ext cx="1092830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Argmax and </a:t>
            </a:r>
            <a:r>
              <a:rPr lang="en-US" dirty="0" err="1"/>
              <a:t>Softmax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6716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63771" y="1490730"/>
                <a:ext cx="11380529" cy="5207250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𝑓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3200">
                                        <a:latin typeface="Cambria Math" panose="02040503050406030204" pitchFamily="18" charset="0"/>
                                      </a:rPr>
                                      <m:t>argmax</m:t>
                                    </m:r>
                                  </m:fName>
                                  <m:e>
                                    <m:sSubSup>
                                      <m:sSubSupPr>
                                        <m:ctrlPr>
                                          <a:rPr lang="en-US" sz="32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3200" i="1">
                                                <a:latin typeface="Cambria Math" panose="02040503050406030204" pitchFamily="18" charset="0"/>
                                                <a:cs typeface="Times New Roman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3200" i="1">
                                                <a:latin typeface="Cambria Math" panose="02040503050406030204" pitchFamily="18" charset="0"/>
                                                <a:cs typeface="Times New Roman"/>
                                              </a:rPr>
                                              <m:t>𝑤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3200" i="1" dirty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b>
                                      <m:sup>
                                        <m:r>
                                          <a:rPr lang="en-US" sz="3200" i="1" dirty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bSup>
                                    <m:acc>
                                      <m:accPr>
                                        <m:chr m:val="⃗"/>
                                        <m:ctrlPr>
                                          <a:rPr lang="en-US" sz="32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3200" i="1" dirty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otherwise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,   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𝑓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Sup>
                                <m:sSubSupPr>
                                  <m:ctrlP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32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i="1" dirty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acc>
                                <m:accPr>
                                  <m:chr m:val="⃗"/>
                                  <m:ctrlP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Sup>
                                    <m:sSubSupPr>
                                      <m:ctrlPr>
                                        <a:rPr lang="en-US" sz="32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320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3200" i="1" dirty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32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sz="3200" i="1" dirty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  <m:acc>
                                    <m:accPr>
                                      <m:chr m:val="⃗"/>
                                      <m:ctrlPr>
                                        <a:rPr lang="en-US" sz="32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i="1" dirty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3200" dirty="0"/>
              </a:p>
              <a:p>
                <a:pPr marL="0" indent="0">
                  <a:buNone/>
                </a:pPr>
                <a:endParaRPr lang="en-US" sz="3200" dirty="0"/>
              </a:p>
              <a:p>
                <a:pPr marL="0" indent="0">
                  <a:buNone/>
                </a:pPr>
                <a:r>
                  <a:rPr lang="en-US" sz="3200" dirty="0"/>
                  <a:t>In both cases, we can interpret these as probabilities:</a:t>
                </a:r>
              </a:p>
              <a:p>
                <a:pPr marL="0" indent="0">
                  <a:buNone/>
                </a:pPr>
                <a:endParaRPr lang="en-US" sz="3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𝑓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200" dirty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200" b="0" i="0" dirty="0" smtClean="0">
                              <a:latin typeface="Cambria Math" panose="02040503050406030204" pitchFamily="18" charset="0"/>
                            </a:rPr>
                            <m:t>Class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=</m:t>
                          </m:r>
                          <m:acc>
                            <m:accPr>
                              <m:chr m:val="⃗"/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3200" dirty="0"/>
              </a:p>
              <a:p>
                <a:pPr marL="0" indent="0">
                  <a:buNone/>
                </a:pPr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3771" y="1490730"/>
                <a:ext cx="11380529" cy="5207250"/>
              </a:xfrm>
              <a:blipFill>
                <a:blip r:embed="rId2"/>
                <a:stretch>
                  <a:fillRect l="-1336" t="-474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02F0353D-FF75-594A-B02C-B2E3809969BF}"/>
              </a:ext>
            </a:extLst>
          </p:cNvPr>
          <p:cNvSpPr txBox="1">
            <a:spLocks/>
          </p:cNvSpPr>
          <p:nvPr/>
        </p:nvSpPr>
        <p:spPr>
          <a:xfrm>
            <a:off x="11157" y="-4765"/>
            <a:ext cx="1092830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Argmax and </a:t>
            </a:r>
            <a:r>
              <a:rPr lang="en-US" dirty="0" err="1"/>
              <a:t>Softmax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9926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93336-5A0C-A342-BFA4-4127A2082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6149B-3BAD-B445-8A66-9F8B4DE05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822"/>
            <a:ext cx="10515600" cy="486612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Review: multi-class perceptron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Breaking the constraints of linearity: multi-layer neural nets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Flow diagram for the XOR problem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Flow diagram for a multi-layer neural net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One-hot vectors</a:t>
            </a:r>
          </a:p>
          <a:p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Softmax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/>
              <a:t>Cross-entropy = negative log probability of the training data</a:t>
            </a:r>
          </a:p>
          <a:p>
            <a:r>
              <a:rPr lang="en-US" dirty="0"/>
              <a:t>Stochastic gradient descent</a:t>
            </a:r>
          </a:p>
          <a:p>
            <a:r>
              <a:rPr lang="en-US" dirty="0"/>
              <a:t>Training a neural net using </a:t>
            </a:r>
            <a:r>
              <a:rPr lang="en-US" dirty="0" err="1"/>
              <a:t>numpy</a:t>
            </a:r>
            <a:endParaRPr lang="en-US" dirty="0"/>
          </a:p>
          <a:p>
            <a:r>
              <a:rPr lang="en-US" dirty="0"/>
              <a:t>The same example using </a:t>
            </a:r>
            <a:r>
              <a:rPr lang="en-US" dirty="0" err="1"/>
              <a:t>pytorch</a:t>
            </a:r>
            <a:endParaRPr lang="en-US" dirty="0"/>
          </a:p>
          <a:p>
            <a:r>
              <a:rPr lang="en-US" dirty="0" err="1"/>
              <a:t>torch.nn</a:t>
            </a:r>
            <a:r>
              <a:rPr lang="en-US" dirty="0"/>
              <a:t>: standard layers and units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5495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89B47-D50F-D34D-8158-E665461B0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052" y="208524"/>
            <a:ext cx="10515600" cy="848995"/>
          </a:xfrm>
        </p:spPr>
        <p:txBody>
          <a:bodyPr/>
          <a:lstStyle/>
          <a:p>
            <a:r>
              <a:rPr lang="en-US" dirty="0"/>
              <a:t>Classifier Learning using a </a:t>
            </a:r>
            <a:r>
              <a:rPr lang="en-US" dirty="0" err="1"/>
              <a:t>Softmax</a:t>
            </a:r>
            <a:r>
              <a:rPr lang="en-US" dirty="0"/>
              <a:t> Layer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94FB82-9872-B64A-BA26-DA8F08C62D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9570" y="1109946"/>
                <a:ext cx="10515600" cy="199640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Suppose we have some data.  </a:t>
                </a:r>
              </a:p>
              <a:p>
                <a:r>
                  <a:rPr lang="en-US" dirty="0"/>
                  <a:t>We want to learn vectors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,1</m:t>
                                </m:r>
                              </m:sub>
                            </m:s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sub>
                            </m:s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 so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Class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</m:t>
                        </m:r>
                        <m:acc>
                          <m:accPr>
                            <m:chr m:val="⃗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</a:rPr>
                              <m:t>softmax</m:t>
                            </m:r>
                          </m:e>
                          <m:lim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lim>
                        </m:limLow>
                      </m:fName>
                      <m:e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p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acc>
                              <m:accPr>
                                <m:chr m:val="⃗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</m:d>
                      </m:e>
                    </m:func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94FB82-9872-B64A-BA26-DA8F08C62D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9570" y="1109946"/>
                <a:ext cx="10515600" cy="1996400"/>
              </a:xfrm>
              <a:blipFill>
                <a:blip r:embed="rId2"/>
                <a:stretch>
                  <a:fillRect l="-1086" t="-5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449692D-BBDA-EB4B-9D63-11EF8E95DBCA}"/>
              </a:ext>
            </a:extLst>
          </p:cNvPr>
          <p:cNvCxnSpPr>
            <a:cxnSpLocks/>
          </p:cNvCxnSpPr>
          <p:nvPr/>
        </p:nvCxnSpPr>
        <p:spPr>
          <a:xfrm>
            <a:off x="2308860" y="5222305"/>
            <a:ext cx="6248293" cy="2200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2C8EA81-9E6F-144E-BBB6-3BBDC17CB192}"/>
              </a:ext>
            </a:extLst>
          </p:cNvPr>
          <p:cNvCxnSpPr>
            <a:cxnSpLocks/>
          </p:cNvCxnSpPr>
          <p:nvPr/>
        </p:nvCxnSpPr>
        <p:spPr>
          <a:xfrm flipV="1">
            <a:off x="5498182" y="3690685"/>
            <a:ext cx="0" cy="29489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CB2D0FDD-5A80-9945-81D7-0BB1C130FCD0}"/>
              </a:ext>
            </a:extLst>
          </p:cNvPr>
          <p:cNvSpPr/>
          <p:nvPr/>
        </p:nvSpPr>
        <p:spPr>
          <a:xfrm>
            <a:off x="6878476" y="4880659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E07B887-40E0-0C4A-A6CC-E93E89AE9F61}"/>
              </a:ext>
            </a:extLst>
          </p:cNvPr>
          <p:cNvSpPr/>
          <p:nvPr/>
        </p:nvSpPr>
        <p:spPr>
          <a:xfrm>
            <a:off x="6403074" y="4009479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0A42B78-ACC5-D64D-AF02-6474FBF7023F}"/>
              </a:ext>
            </a:extLst>
          </p:cNvPr>
          <p:cNvSpPr/>
          <p:nvPr/>
        </p:nvSpPr>
        <p:spPr>
          <a:xfrm>
            <a:off x="5422712" y="3970807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CC313FA-4CDA-5943-9A74-A3C6B3AACECB}"/>
              </a:ext>
            </a:extLst>
          </p:cNvPr>
          <p:cNvSpPr/>
          <p:nvPr/>
        </p:nvSpPr>
        <p:spPr>
          <a:xfrm>
            <a:off x="5627429" y="5089931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F476538-A4CF-844E-A712-CEE752FF132B}"/>
                  </a:ext>
                </a:extLst>
              </p:cNvPr>
              <p:cNvSpPr/>
              <p:nvPr/>
            </p:nvSpPr>
            <p:spPr>
              <a:xfrm>
                <a:off x="8645835" y="4953565"/>
                <a:ext cx="460006" cy="606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,1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F476538-A4CF-844E-A712-CEE752FF13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5835" y="4953565"/>
                <a:ext cx="460006" cy="606384"/>
              </a:xfrm>
              <a:prstGeom prst="rect">
                <a:avLst/>
              </a:prstGeom>
              <a:blipFill>
                <a:blip r:embed="rId3"/>
                <a:stretch>
                  <a:fillRect r="-57895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9876267-CEB2-544E-8008-B175CDD1528E}"/>
                  </a:ext>
                </a:extLst>
              </p:cNvPr>
              <p:cNvSpPr/>
              <p:nvPr/>
            </p:nvSpPr>
            <p:spPr>
              <a:xfrm>
                <a:off x="5271167" y="3246189"/>
                <a:ext cx="467045" cy="606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9876267-CEB2-544E-8008-B175CDD152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1167" y="3246189"/>
                <a:ext cx="467045" cy="606384"/>
              </a:xfrm>
              <a:prstGeom prst="rect">
                <a:avLst/>
              </a:prstGeom>
              <a:blipFill>
                <a:blip r:embed="rId4"/>
                <a:stretch>
                  <a:fillRect l="-2703" r="-59459"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C49AA6FE-A82E-974E-B381-C24C532EEDF7}"/>
              </a:ext>
            </a:extLst>
          </p:cNvPr>
          <p:cNvSpPr/>
          <p:nvPr/>
        </p:nvSpPr>
        <p:spPr>
          <a:xfrm>
            <a:off x="6571402" y="5610822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821E3EC-9782-5546-BF3D-DA23BD76926A}"/>
              </a:ext>
            </a:extLst>
          </p:cNvPr>
          <p:cNvSpPr/>
          <p:nvPr/>
        </p:nvSpPr>
        <p:spPr>
          <a:xfrm>
            <a:off x="4947313" y="4327926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B9EDDC1-B439-034B-AD82-814FDAD1D7F8}"/>
              </a:ext>
            </a:extLst>
          </p:cNvPr>
          <p:cNvSpPr/>
          <p:nvPr/>
        </p:nvSpPr>
        <p:spPr>
          <a:xfrm>
            <a:off x="7788330" y="4371148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901FEC7-0B2B-5E46-8068-2311ED8AD987}"/>
              </a:ext>
            </a:extLst>
          </p:cNvPr>
          <p:cNvSpPr/>
          <p:nvPr/>
        </p:nvSpPr>
        <p:spPr>
          <a:xfrm>
            <a:off x="5811676" y="6516124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069FEE9-45C8-8F4C-AD2E-BC0D7476CAAD}"/>
              </a:ext>
            </a:extLst>
          </p:cNvPr>
          <p:cNvSpPr/>
          <p:nvPr/>
        </p:nvSpPr>
        <p:spPr>
          <a:xfrm>
            <a:off x="4899548" y="5699530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8D60E7A-912E-4742-9D5E-ACB1B6F22856}"/>
              </a:ext>
            </a:extLst>
          </p:cNvPr>
          <p:cNvSpPr/>
          <p:nvPr/>
        </p:nvSpPr>
        <p:spPr>
          <a:xfrm>
            <a:off x="5051948" y="6220420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3638B98-1EB6-9A40-BC6D-334D99507CF7}"/>
              </a:ext>
            </a:extLst>
          </p:cNvPr>
          <p:cNvSpPr/>
          <p:nvPr/>
        </p:nvSpPr>
        <p:spPr>
          <a:xfrm>
            <a:off x="3825922" y="4639552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6A4434B-F2C9-6440-B46F-C5E2737AE8DC}"/>
              </a:ext>
            </a:extLst>
          </p:cNvPr>
          <p:cNvSpPr/>
          <p:nvPr/>
        </p:nvSpPr>
        <p:spPr>
          <a:xfrm>
            <a:off x="3759956" y="558352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64DA769-7FDB-4E48-A857-FDF3638D3A1D}"/>
              </a:ext>
            </a:extLst>
          </p:cNvPr>
          <p:cNvSpPr/>
          <p:nvPr/>
        </p:nvSpPr>
        <p:spPr>
          <a:xfrm>
            <a:off x="5589158" y="5497600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114653D-DB26-8944-9B9D-5D8F4391D6B2}"/>
              </a:ext>
            </a:extLst>
          </p:cNvPr>
          <p:cNvSpPr/>
          <p:nvPr/>
        </p:nvSpPr>
        <p:spPr>
          <a:xfrm>
            <a:off x="5099713" y="5143266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F2B765E-747E-5F42-A691-FF11EAF46B73}"/>
              </a:ext>
            </a:extLst>
          </p:cNvPr>
          <p:cNvSpPr/>
          <p:nvPr/>
        </p:nvSpPr>
        <p:spPr>
          <a:xfrm>
            <a:off x="5478668" y="4758460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73E529E-BB11-1344-8DAB-B5F6F1BF258D}"/>
              </a:ext>
            </a:extLst>
          </p:cNvPr>
          <p:cNvSpPr/>
          <p:nvPr/>
        </p:nvSpPr>
        <p:spPr>
          <a:xfrm>
            <a:off x="4739528" y="4819420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9CB7B66-1A87-B741-A8EE-DA9AAB6F83A3}"/>
              </a:ext>
            </a:extLst>
          </p:cNvPr>
          <p:cNvSpPr/>
          <p:nvPr/>
        </p:nvSpPr>
        <p:spPr>
          <a:xfrm>
            <a:off x="6723802" y="3294342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0054C39-63AD-E349-AE5D-F686145AF0D9}"/>
              </a:ext>
            </a:extLst>
          </p:cNvPr>
          <p:cNvSpPr/>
          <p:nvPr/>
        </p:nvSpPr>
        <p:spPr>
          <a:xfrm>
            <a:off x="4213748" y="3722140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2503DA5-E90D-5248-821C-711F71E5B2E1}"/>
              </a:ext>
            </a:extLst>
          </p:cNvPr>
          <p:cNvSpPr/>
          <p:nvPr/>
        </p:nvSpPr>
        <p:spPr>
          <a:xfrm>
            <a:off x="3705253" y="4000266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900C014-C1EE-7344-8491-17B981C10EF9}"/>
              </a:ext>
            </a:extLst>
          </p:cNvPr>
          <p:cNvSpPr/>
          <p:nvPr/>
        </p:nvSpPr>
        <p:spPr>
          <a:xfrm>
            <a:off x="6446408" y="5931940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516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89B47-D50F-D34D-8158-E665461B0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052" y="208524"/>
            <a:ext cx="10515600" cy="848995"/>
          </a:xfrm>
        </p:spPr>
        <p:txBody>
          <a:bodyPr/>
          <a:lstStyle/>
          <a:p>
            <a:r>
              <a:rPr lang="en-US" dirty="0"/>
              <a:t>Learning a </a:t>
            </a:r>
            <a:r>
              <a:rPr lang="en-US" dirty="0" err="1"/>
              <a:t>Softmax</a:t>
            </a:r>
            <a:r>
              <a:rPr lang="en-US" dirty="0"/>
              <a:t>: Training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94FB82-9872-B64A-BA26-DA8F08C62D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3318" y="1045779"/>
                <a:ext cx="11617630" cy="2630002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dirty="0"/>
                  <a:t>Data: </a:t>
                </a: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𝔇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,…,</m:t>
                          </m:r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dirty="0"/>
                  <a:t>where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,1</m:t>
                                </m:r>
                              </m:sub>
                            </m:s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sub>
                            </m:s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,1</m:t>
                            </m:r>
                          </m:e>
                        </m:d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 is a vector, and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{1,…,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is a integer encoding the true class label.</a:t>
                </a: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94FB82-9872-B64A-BA26-DA8F08C62D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3318" y="1045779"/>
                <a:ext cx="11617630" cy="2630002"/>
              </a:xfrm>
              <a:blipFill>
                <a:blip r:embed="rId2"/>
                <a:stretch>
                  <a:fillRect l="-1092" t="-2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965C50F-5B12-4A4E-9A56-71B7306D3655}"/>
              </a:ext>
            </a:extLst>
          </p:cNvPr>
          <p:cNvCxnSpPr>
            <a:cxnSpLocks/>
          </p:cNvCxnSpPr>
          <p:nvPr/>
        </p:nvCxnSpPr>
        <p:spPr>
          <a:xfrm>
            <a:off x="2308860" y="5815860"/>
            <a:ext cx="6248293" cy="2200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53D0FAE-B732-3142-9BE2-1D1DF110A6F0}"/>
              </a:ext>
            </a:extLst>
          </p:cNvPr>
          <p:cNvCxnSpPr>
            <a:cxnSpLocks/>
          </p:cNvCxnSpPr>
          <p:nvPr/>
        </p:nvCxnSpPr>
        <p:spPr>
          <a:xfrm flipV="1">
            <a:off x="5498182" y="4284240"/>
            <a:ext cx="0" cy="25458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48661A13-7F5B-2A43-BC6B-455895BF24F6}"/>
              </a:ext>
            </a:extLst>
          </p:cNvPr>
          <p:cNvSpPr/>
          <p:nvPr/>
        </p:nvSpPr>
        <p:spPr>
          <a:xfrm>
            <a:off x="6878476" y="5474214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954F09C-A25F-3449-B542-07DC5CA5F1F6}"/>
              </a:ext>
            </a:extLst>
          </p:cNvPr>
          <p:cNvSpPr/>
          <p:nvPr/>
        </p:nvSpPr>
        <p:spPr>
          <a:xfrm>
            <a:off x="6403074" y="4603034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8B957BD-00FE-0848-A5F6-658F54DE0844}"/>
              </a:ext>
            </a:extLst>
          </p:cNvPr>
          <p:cNvSpPr/>
          <p:nvPr/>
        </p:nvSpPr>
        <p:spPr>
          <a:xfrm>
            <a:off x="5422712" y="4564362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6805F2F-820F-7642-A753-67C0FBE79905}"/>
              </a:ext>
            </a:extLst>
          </p:cNvPr>
          <p:cNvSpPr/>
          <p:nvPr/>
        </p:nvSpPr>
        <p:spPr>
          <a:xfrm>
            <a:off x="5627429" y="5683486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82BF0B9-1CAB-9244-A10F-562C722F5AA7}"/>
                  </a:ext>
                </a:extLst>
              </p:cNvPr>
              <p:cNvSpPr/>
              <p:nvPr/>
            </p:nvSpPr>
            <p:spPr>
              <a:xfrm>
                <a:off x="8645835" y="5547120"/>
                <a:ext cx="460006" cy="606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,1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82BF0B9-1CAB-9244-A10F-562C722F5A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5835" y="5547120"/>
                <a:ext cx="460006" cy="606384"/>
              </a:xfrm>
              <a:prstGeom prst="rect">
                <a:avLst/>
              </a:prstGeom>
              <a:blipFill>
                <a:blip r:embed="rId3"/>
                <a:stretch>
                  <a:fillRect r="-57895"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2ACF02A-9D37-7F47-954B-3B9B1C7E7344}"/>
                  </a:ext>
                </a:extLst>
              </p:cNvPr>
              <p:cNvSpPr/>
              <p:nvPr/>
            </p:nvSpPr>
            <p:spPr>
              <a:xfrm>
                <a:off x="5479713" y="4016206"/>
                <a:ext cx="467045" cy="606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2ACF02A-9D37-7F47-954B-3B9B1C7E73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713" y="4016206"/>
                <a:ext cx="467045" cy="606384"/>
              </a:xfrm>
              <a:prstGeom prst="rect">
                <a:avLst/>
              </a:prstGeom>
              <a:blipFill>
                <a:blip r:embed="rId4"/>
                <a:stretch>
                  <a:fillRect r="-57895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Oval 42">
            <a:extLst>
              <a:ext uri="{FF2B5EF4-FFF2-40B4-BE49-F238E27FC236}">
                <a16:creationId xmlns:a16="http://schemas.microsoft.com/office/drawing/2014/main" id="{47FE3F79-6ECA-6B4B-BBA8-387FBF00B7D5}"/>
              </a:ext>
            </a:extLst>
          </p:cNvPr>
          <p:cNvSpPr/>
          <p:nvPr/>
        </p:nvSpPr>
        <p:spPr>
          <a:xfrm>
            <a:off x="6571402" y="6204377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6EF333B-4F99-B14D-A3E6-D3CE8629351E}"/>
              </a:ext>
            </a:extLst>
          </p:cNvPr>
          <p:cNvSpPr/>
          <p:nvPr/>
        </p:nvSpPr>
        <p:spPr>
          <a:xfrm>
            <a:off x="4947313" y="4921481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79E618B-988C-1A4E-8FD2-45B21E5C094C}"/>
              </a:ext>
            </a:extLst>
          </p:cNvPr>
          <p:cNvSpPr/>
          <p:nvPr/>
        </p:nvSpPr>
        <p:spPr>
          <a:xfrm>
            <a:off x="7788330" y="4964703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F8B6021-1EFB-5947-8530-1457B40BC0C0}"/>
              </a:ext>
            </a:extLst>
          </p:cNvPr>
          <p:cNvSpPr/>
          <p:nvPr/>
        </p:nvSpPr>
        <p:spPr>
          <a:xfrm>
            <a:off x="4899548" y="629308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D249FEA-984D-6741-9CF1-5DF9668EC9FA}"/>
              </a:ext>
            </a:extLst>
          </p:cNvPr>
          <p:cNvSpPr/>
          <p:nvPr/>
        </p:nvSpPr>
        <p:spPr>
          <a:xfrm>
            <a:off x="3825922" y="5233107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BA6EB00-6AAF-C343-B6A7-AE07528A2524}"/>
              </a:ext>
            </a:extLst>
          </p:cNvPr>
          <p:cNvSpPr/>
          <p:nvPr/>
        </p:nvSpPr>
        <p:spPr>
          <a:xfrm>
            <a:off x="3759956" y="6177080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CF353CE-F8B0-BF49-9384-3E480AFC8D0C}"/>
              </a:ext>
            </a:extLst>
          </p:cNvPr>
          <p:cNvSpPr/>
          <p:nvPr/>
        </p:nvSpPr>
        <p:spPr>
          <a:xfrm>
            <a:off x="5589158" y="609115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94A936D-7A95-034D-BDF3-6BD927014A0A}"/>
              </a:ext>
            </a:extLst>
          </p:cNvPr>
          <p:cNvSpPr/>
          <p:nvPr/>
        </p:nvSpPr>
        <p:spPr>
          <a:xfrm>
            <a:off x="5099713" y="5736821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71BD37FB-63F8-454D-88EF-652A231BD8DE}"/>
              </a:ext>
            </a:extLst>
          </p:cNvPr>
          <p:cNvSpPr/>
          <p:nvPr/>
        </p:nvSpPr>
        <p:spPr>
          <a:xfrm>
            <a:off x="5478668" y="535201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74EE5DC6-540D-D544-9895-C984B50982D5}"/>
              </a:ext>
            </a:extLst>
          </p:cNvPr>
          <p:cNvSpPr/>
          <p:nvPr/>
        </p:nvSpPr>
        <p:spPr>
          <a:xfrm>
            <a:off x="4739528" y="541297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DEF9B8D-FF0F-CE4E-9F70-9744758227BA}"/>
              </a:ext>
            </a:extLst>
          </p:cNvPr>
          <p:cNvSpPr/>
          <p:nvPr/>
        </p:nvSpPr>
        <p:spPr>
          <a:xfrm>
            <a:off x="4213748" y="431569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7F8696E-C5D9-8343-BA5A-93E6DB087611}"/>
              </a:ext>
            </a:extLst>
          </p:cNvPr>
          <p:cNvSpPr/>
          <p:nvPr/>
        </p:nvSpPr>
        <p:spPr>
          <a:xfrm>
            <a:off x="3705253" y="4593821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EE6C6F8-277E-384F-AC27-66EDB6066160}"/>
              </a:ext>
            </a:extLst>
          </p:cNvPr>
          <p:cNvSpPr/>
          <p:nvPr/>
        </p:nvSpPr>
        <p:spPr>
          <a:xfrm>
            <a:off x="6446408" y="652549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E577533-567A-3140-942F-82101B4C0618}"/>
                  </a:ext>
                </a:extLst>
              </p:cNvPr>
              <p:cNvSpPr/>
              <p:nvPr/>
            </p:nvSpPr>
            <p:spPr>
              <a:xfrm>
                <a:off x="6632399" y="4439465"/>
                <a:ext cx="1573444" cy="5524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E577533-567A-3140-942F-82101B4C06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2399" y="4439465"/>
                <a:ext cx="1573444" cy="552459"/>
              </a:xfrm>
              <a:prstGeom prst="rect">
                <a:avLst/>
              </a:prstGeom>
              <a:blipFill>
                <a:blip r:embed="rId5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13F55C4C-08AA-1942-8EA0-F2B126AC6438}"/>
                  </a:ext>
                </a:extLst>
              </p:cNvPr>
              <p:cNvSpPr/>
              <p:nvPr/>
            </p:nvSpPr>
            <p:spPr>
              <a:xfrm>
                <a:off x="7939832" y="4848537"/>
                <a:ext cx="1573444" cy="5524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13F55C4C-08AA-1942-8EA0-F2B126AC64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9832" y="4848537"/>
                <a:ext cx="1573444" cy="552459"/>
              </a:xfrm>
              <a:prstGeom prst="rect">
                <a:avLst/>
              </a:prstGeom>
              <a:blipFill>
                <a:blip r:embed="rId6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AB25DCD-406B-4B4F-8884-9E201E466EEA}"/>
                  </a:ext>
                </a:extLst>
              </p:cNvPr>
              <p:cNvSpPr/>
              <p:nvPr/>
            </p:nvSpPr>
            <p:spPr>
              <a:xfrm>
                <a:off x="6648445" y="6317073"/>
                <a:ext cx="1563570" cy="5524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AB25DCD-406B-4B4F-8884-9E201E466E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8445" y="6317073"/>
                <a:ext cx="1563570" cy="552459"/>
              </a:xfrm>
              <a:prstGeom prst="rect">
                <a:avLst/>
              </a:prstGeom>
              <a:blipFill>
                <a:blip r:embed="rId7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5141DBAB-1954-9447-95BD-DBB5BDD7AFDB}"/>
                  </a:ext>
                </a:extLst>
              </p:cNvPr>
              <p:cNvSpPr/>
              <p:nvPr/>
            </p:nvSpPr>
            <p:spPr>
              <a:xfrm>
                <a:off x="3913261" y="3764322"/>
                <a:ext cx="1562800" cy="5524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5141DBAB-1954-9447-95BD-DBB5BDD7AF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3261" y="3764322"/>
                <a:ext cx="1562800" cy="552459"/>
              </a:xfrm>
              <a:prstGeom prst="rect">
                <a:avLst/>
              </a:prstGeom>
              <a:blipFill>
                <a:blip r:embed="rId8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14819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89B47-D50F-D34D-8158-E665461B0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051" y="208524"/>
            <a:ext cx="11457811" cy="848995"/>
          </a:xfrm>
        </p:spPr>
        <p:txBody>
          <a:bodyPr>
            <a:normAutofit/>
          </a:bodyPr>
          <a:lstStyle/>
          <a:p>
            <a:r>
              <a:rPr lang="en-US" dirty="0"/>
              <a:t>Learning a </a:t>
            </a:r>
            <a:r>
              <a:rPr lang="en-US" dirty="0" err="1"/>
              <a:t>Softmax</a:t>
            </a:r>
            <a:r>
              <a:rPr lang="en-US" dirty="0"/>
              <a:t>: Model 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94FB82-9872-B64A-BA26-DA8F08C62D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3318" y="1045779"/>
                <a:ext cx="11617630" cy="2630002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dirty="0"/>
                  <a:t>We want to learn the model parameters </a:t>
                </a: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dirty="0"/>
                  <a:t>so that </a:t>
                </a:r>
                <a:endParaRPr lang="en-US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en-US" dirty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 panose="02040503050406030204" pitchFamily="18" charset="0"/>
                                </a:rPr>
                                <m:t>softmax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p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94FB82-9872-B64A-BA26-DA8F08C62D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3318" y="1045779"/>
                <a:ext cx="11617630" cy="2630002"/>
              </a:xfrm>
              <a:blipFill>
                <a:blip r:embed="rId2"/>
                <a:stretch>
                  <a:fillRect l="-1092" t="-2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31300FA-AA69-964F-A926-AC4514F1C87A}"/>
              </a:ext>
            </a:extLst>
          </p:cNvPr>
          <p:cNvCxnSpPr>
            <a:cxnSpLocks/>
          </p:cNvCxnSpPr>
          <p:nvPr/>
        </p:nvCxnSpPr>
        <p:spPr>
          <a:xfrm>
            <a:off x="2308860" y="5815860"/>
            <a:ext cx="6248293" cy="2200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63A0431-72F0-344C-80ED-06EF677D6D6E}"/>
              </a:ext>
            </a:extLst>
          </p:cNvPr>
          <p:cNvCxnSpPr>
            <a:cxnSpLocks/>
          </p:cNvCxnSpPr>
          <p:nvPr/>
        </p:nvCxnSpPr>
        <p:spPr>
          <a:xfrm flipV="1">
            <a:off x="5498182" y="4284240"/>
            <a:ext cx="0" cy="25458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C6710868-D998-AD4E-98AC-6B7D87AE3B2A}"/>
              </a:ext>
            </a:extLst>
          </p:cNvPr>
          <p:cNvSpPr/>
          <p:nvPr/>
        </p:nvSpPr>
        <p:spPr>
          <a:xfrm>
            <a:off x="6878476" y="5474214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3B98C73-0E9B-CF4E-984F-7959D3A21D91}"/>
              </a:ext>
            </a:extLst>
          </p:cNvPr>
          <p:cNvSpPr/>
          <p:nvPr/>
        </p:nvSpPr>
        <p:spPr>
          <a:xfrm>
            <a:off x="6403074" y="4603034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448D42F-1DA3-574F-9300-2532FCECD588}"/>
              </a:ext>
            </a:extLst>
          </p:cNvPr>
          <p:cNvSpPr/>
          <p:nvPr/>
        </p:nvSpPr>
        <p:spPr>
          <a:xfrm>
            <a:off x="5422712" y="4564362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55CF94E-0FA1-9945-8471-9EDF73EA825C}"/>
              </a:ext>
            </a:extLst>
          </p:cNvPr>
          <p:cNvSpPr/>
          <p:nvPr/>
        </p:nvSpPr>
        <p:spPr>
          <a:xfrm>
            <a:off x="5627429" y="5683486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1528280-DDD4-5842-BEFE-8F8B64999D90}"/>
                  </a:ext>
                </a:extLst>
              </p:cNvPr>
              <p:cNvSpPr/>
              <p:nvPr/>
            </p:nvSpPr>
            <p:spPr>
              <a:xfrm>
                <a:off x="8645835" y="5547120"/>
                <a:ext cx="460006" cy="606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,1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1528280-DDD4-5842-BEFE-8F8B64999D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5835" y="5547120"/>
                <a:ext cx="460006" cy="606384"/>
              </a:xfrm>
              <a:prstGeom prst="rect">
                <a:avLst/>
              </a:prstGeom>
              <a:blipFill>
                <a:blip r:embed="rId3"/>
                <a:stretch>
                  <a:fillRect r="-57895"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5977625-F638-BB4A-B2C2-077FC478E1F6}"/>
                  </a:ext>
                </a:extLst>
              </p:cNvPr>
              <p:cNvSpPr/>
              <p:nvPr/>
            </p:nvSpPr>
            <p:spPr>
              <a:xfrm>
                <a:off x="5479713" y="4016206"/>
                <a:ext cx="467045" cy="606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5977625-F638-BB4A-B2C2-077FC478E1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713" y="4016206"/>
                <a:ext cx="467045" cy="606384"/>
              </a:xfrm>
              <a:prstGeom prst="rect">
                <a:avLst/>
              </a:prstGeom>
              <a:blipFill>
                <a:blip r:embed="rId4"/>
                <a:stretch>
                  <a:fillRect r="-57895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Oval 42">
            <a:extLst>
              <a:ext uri="{FF2B5EF4-FFF2-40B4-BE49-F238E27FC236}">
                <a16:creationId xmlns:a16="http://schemas.microsoft.com/office/drawing/2014/main" id="{E39F46F4-0AC1-5A4E-AC46-2354CC3F2F76}"/>
              </a:ext>
            </a:extLst>
          </p:cNvPr>
          <p:cNvSpPr/>
          <p:nvPr/>
        </p:nvSpPr>
        <p:spPr>
          <a:xfrm>
            <a:off x="6571402" y="6204377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2F4DFCB-8A87-A845-9071-08D5E8C71254}"/>
              </a:ext>
            </a:extLst>
          </p:cNvPr>
          <p:cNvSpPr/>
          <p:nvPr/>
        </p:nvSpPr>
        <p:spPr>
          <a:xfrm>
            <a:off x="4947313" y="4921481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5DD2963-DD23-1F46-A9C2-C7104AEB781D}"/>
              </a:ext>
            </a:extLst>
          </p:cNvPr>
          <p:cNvSpPr/>
          <p:nvPr/>
        </p:nvSpPr>
        <p:spPr>
          <a:xfrm>
            <a:off x="7788330" y="4964703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1D47C72-EADD-7245-9068-601219809BD8}"/>
              </a:ext>
            </a:extLst>
          </p:cNvPr>
          <p:cNvSpPr/>
          <p:nvPr/>
        </p:nvSpPr>
        <p:spPr>
          <a:xfrm>
            <a:off x="4899548" y="629308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9B9131E-A9DC-DC49-B7CF-8DD17957FF78}"/>
              </a:ext>
            </a:extLst>
          </p:cNvPr>
          <p:cNvSpPr/>
          <p:nvPr/>
        </p:nvSpPr>
        <p:spPr>
          <a:xfrm>
            <a:off x="3825922" y="5233107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FFE8E03-DA56-C74E-B85E-D7DCDC988D29}"/>
              </a:ext>
            </a:extLst>
          </p:cNvPr>
          <p:cNvSpPr/>
          <p:nvPr/>
        </p:nvSpPr>
        <p:spPr>
          <a:xfrm>
            <a:off x="3759956" y="6177080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E3ADA72-F8B6-134C-A670-F78C7D0F6E29}"/>
              </a:ext>
            </a:extLst>
          </p:cNvPr>
          <p:cNvSpPr/>
          <p:nvPr/>
        </p:nvSpPr>
        <p:spPr>
          <a:xfrm>
            <a:off x="5589158" y="609115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969CDA3-7E28-2048-859A-5C4FFF07D959}"/>
              </a:ext>
            </a:extLst>
          </p:cNvPr>
          <p:cNvSpPr/>
          <p:nvPr/>
        </p:nvSpPr>
        <p:spPr>
          <a:xfrm>
            <a:off x="5099713" y="5736821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5A4022E-C13F-7142-976C-D7A441BB42AC}"/>
              </a:ext>
            </a:extLst>
          </p:cNvPr>
          <p:cNvSpPr/>
          <p:nvPr/>
        </p:nvSpPr>
        <p:spPr>
          <a:xfrm>
            <a:off x="5478668" y="535201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AFFD026-267B-0D4B-8729-22E878EBD210}"/>
              </a:ext>
            </a:extLst>
          </p:cNvPr>
          <p:cNvSpPr/>
          <p:nvPr/>
        </p:nvSpPr>
        <p:spPr>
          <a:xfrm>
            <a:off x="4739528" y="541297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A337EDB-6698-0248-A9C7-97D07D9ADC9E}"/>
              </a:ext>
            </a:extLst>
          </p:cNvPr>
          <p:cNvSpPr/>
          <p:nvPr/>
        </p:nvSpPr>
        <p:spPr>
          <a:xfrm>
            <a:off x="4213748" y="431569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02E7E3A-3283-FD48-BB3C-D401AB436BE9}"/>
              </a:ext>
            </a:extLst>
          </p:cNvPr>
          <p:cNvSpPr/>
          <p:nvPr/>
        </p:nvSpPr>
        <p:spPr>
          <a:xfrm>
            <a:off x="3705253" y="4593821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E57CC8E-9BD5-5D44-8ED0-79CBCE8DEA18}"/>
              </a:ext>
            </a:extLst>
          </p:cNvPr>
          <p:cNvSpPr/>
          <p:nvPr/>
        </p:nvSpPr>
        <p:spPr>
          <a:xfrm>
            <a:off x="6446408" y="652549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1770C12-ACD1-034F-825A-C7A01480DEF1}"/>
                  </a:ext>
                </a:extLst>
              </p:cNvPr>
              <p:cNvSpPr/>
              <p:nvPr/>
            </p:nvSpPr>
            <p:spPr>
              <a:xfrm>
                <a:off x="6632399" y="4439465"/>
                <a:ext cx="13821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1770C12-ACD1-034F-825A-C7A01480DE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2399" y="4439465"/>
                <a:ext cx="1382110" cy="369332"/>
              </a:xfrm>
              <a:prstGeom prst="rect">
                <a:avLst/>
              </a:prstGeom>
              <a:blipFill>
                <a:blip r:embed="rId5"/>
                <a:stretch>
                  <a:fillRect t="-10000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9CCFD29D-83F3-EF4A-828A-CDE2B1CAC4A0}"/>
                  </a:ext>
                </a:extLst>
              </p:cNvPr>
              <p:cNvSpPr/>
              <p:nvPr/>
            </p:nvSpPr>
            <p:spPr>
              <a:xfrm>
                <a:off x="7939832" y="4848537"/>
                <a:ext cx="13821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9CCFD29D-83F3-EF4A-828A-CDE2B1CAC4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9832" y="4848537"/>
                <a:ext cx="1382110" cy="369332"/>
              </a:xfrm>
              <a:prstGeom prst="rect">
                <a:avLst/>
              </a:prstGeom>
              <a:blipFill>
                <a:blip r:embed="rId6"/>
                <a:stretch>
                  <a:fillRect t="-10000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2CB74BCA-D32C-BA42-BBBA-AF010BAA4B10}"/>
                  </a:ext>
                </a:extLst>
              </p:cNvPr>
              <p:cNvSpPr/>
              <p:nvPr/>
            </p:nvSpPr>
            <p:spPr>
              <a:xfrm>
                <a:off x="6648445" y="6317073"/>
                <a:ext cx="13821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2CB74BCA-D32C-BA42-BBBA-AF010BAA4B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8445" y="6317073"/>
                <a:ext cx="1382109" cy="369332"/>
              </a:xfrm>
              <a:prstGeom prst="rect">
                <a:avLst/>
              </a:prstGeom>
              <a:blipFill>
                <a:blip r:embed="rId7"/>
                <a:stretch>
                  <a:fillRect t="-13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691CD2F4-8799-3B46-B5A4-DFCD2F635717}"/>
                  </a:ext>
                </a:extLst>
              </p:cNvPr>
              <p:cNvSpPr/>
              <p:nvPr/>
            </p:nvSpPr>
            <p:spPr>
              <a:xfrm>
                <a:off x="3913261" y="3764322"/>
                <a:ext cx="13714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691CD2F4-8799-3B46-B5A4-DFCD2F6357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3261" y="3764322"/>
                <a:ext cx="1371466" cy="369332"/>
              </a:xfrm>
              <a:prstGeom prst="rect">
                <a:avLst/>
              </a:prstGeom>
              <a:blipFill>
                <a:blip r:embed="rId8"/>
                <a:stretch>
                  <a:fillRect t="-13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91329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89B47-D50F-D34D-8158-E665461B0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052" y="208524"/>
            <a:ext cx="10515600" cy="848995"/>
          </a:xfrm>
        </p:spPr>
        <p:txBody>
          <a:bodyPr/>
          <a:lstStyle/>
          <a:p>
            <a:r>
              <a:rPr lang="en-US" dirty="0"/>
              <a:t>Learning a </a:t>
            </a:r>
            <a:r>
              <a:rPr lang="en-US" dirty="0" err="1"/>
              <a:t>Softmax</a:t>
            </a:r>
            <a:r>
              <a:rPr lang="en-US" dirty="0"/>
              <a:t>: Training criterion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94FB82-9872-B64A-BA26-DA8F08C62D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0814" y="997652"/>
                <a:ext cx="11918682" cy="3332821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dirty="0"/>
                  <a:t>We want to learn the model parameters,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in order to maximize the probability of the observed data: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𝔇</m:t>
                          </m:r>
                        </m:e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</a:rPr>
                            <m:t>P</m:t>
                          </m:r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US" dirty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94FB82-9872-B64A-BA26-DA8F08C62D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0814" y="997652"/>
                <a:ext cx="11918682" cy="3332821"/>
              </a:xfrm>
              <a:blipFill>
                <a:blip r:embed="rId2"/>
                <a:stretch>
                  <a:fillRect l="-1065" t="-15589" r="-532" b="-26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8BD2840F-2208-8140-9233-52F02BC4DA58}"/>
              </a:ext>
            </a:extLst>
          </p:cNvPr>
          <p:cNvCxnSpPr>
            <a:cxnSpLocks/>
          </p:cNvCxnSpPr>
          <p:nvPr/>
        </p:nvCxnSpPr>
        <p:spPr>
          <a:xfrm>
            <a:off x="2308860" y="5815860"/>
            <a:ext cx="6248293" cy="2200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4E86D0CE-DBA0-0C49-9DF5-337BCAE13606}"/>
              </a:ext>
            </a:extLst>
          </p:cNvPr>
          <p:cNvCxnSpPr>
            <a:cxnSpLocks/>
          </p:cNvCxnSpPr>
          <p:nvPr/>
        </p:nvCxnSpPr>
        <p:spPr>
          <a:xfrm flipV="1">
            <a:off x="5498182" y="4284240"/>
            <a:ext cx="0" cy="25458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l 80">
            <a:extLst>
              <a:ext uri="{FF2B5EF4-FFF2-40B4-BE49-F238E27FC236}">
                <a16:creationId xmlns:a16="http://schemas.microsoft.com/office/drawing/2014/main" id="{4D27CC6E-AF44-3640-896C-5F75897CB63E}"/>
              </a:ext>
            </a:extLst>
          </p:cNvPr>
          <p:cNvSpPr/>
          <p:nvPr/>
        </p:nvSpPr>
        <p:spPr>
          <a:xfrm>
            <a:off x="6878476" y="5474214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EFB0A152-D7B5-624E-954D-DD4AA03BE8FD}"/>
              </a:ext>
            </a:extLst>
          </p:cNvPr>
          <p:cNvSpPr/>
          <p:nvPr/>
        </p:nvSpPr>
        <p:spPr>
          <a:xfrm>
            <a:off x="6403074" y="4603034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BB74ECF-F86C-D54F-91FF-53005CF057B1}"/>
              </a:ext>
            </a:extLst>
          </p:cNvPr>
          <p:cNvSpPr/>
          <p:nvPr/>
        </p:nvSpPr>
        <p:spPr>
          <a:xfrm>
            <a:off x="5422712" y="4564362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CACF6569-BF15-6641-932E-A5EE1CBB4CEF}"/>
              </a:ext>
            </a:extLst>
          </p:cNvPr>
          <p:cNvSpPr/>
          <p:nvPr/>
        </p:nvSpPr>
        <p:spPr>
          <a:xfrm>
            <a:off x="5627429" y="5683486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414ECC38-B8E3-9845-A2DB-6C120507A7DA}"/>
                  </a:ext>
                </a:extLst>
              </p:cNvPr>
              <p:cNvSpPr/>
              <p:nvPr/>
            </p:nvSpPr>
            <p:spPr>
              <a:xfrm>
                <a:off x="8645835" y="5547120"/>
                <a:ext cx="460006" cy="606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,1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414ECC38-B8E3-9845-A2DB-6C120507A7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5835" y="5547120"/>
                <a:ext cx="460006" cy="606384"/>
              </a:xfrm>
              <a:prstGeom prst="rect">
                <a:avLst/>
              </a:prstGeom>
              <a:blipFill>
                <a:blip r:embed="rId3"/>
                <a:stretch>
                  <a:fillRect r="-57895"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E8E24F11-47FC-0048-B9B4-FABB6BF00A08}"/>
                  </a:ext>
                </a:extLst>
              </p:cNvPr>
              <p:cNvSpPr/>
              <p:nvPr/>
            </p:nvSpPr>
            <p:spPr>
              <a:xfrm>
                <a:off x="5479713" y="4016206"/>
                <a:ext cx="467045" cy="606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E8E24F11-47FC-0048-B9B4-FABB6BF00A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713" y="4016206"/>
                <a:ext cx="467045" cy="606384"/>
              </a:xfrm>
              <a:prstGeom prst="rect">
                <a:avLst/>
              </a:prstGeom>
              <a:blipFill>
                <a:blip r:embed="rId4"/>
                <a:stretch>
                  <a:fillRect r="-57895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Oval 86">
            <a:extLst>
              <a:ext uri="{FF2B5EF4-FFF2-40B4-BE49-F238E27FC236}">
                <a16:creationId xmlns:a16="http://schemas.microsoft.com/office/drawing/2014/main" id="{5891E4AD-4891-2949-9157-F9F6BF7F8804}"/>
              </a:ext>
            </a:extLst>
          </p:cNvPr>
          <p:cNvSpPr/>
          <p:nvPr/>
        </p:nvSpPr>
        <p:spPr>
          <a:xfrm>
            <a:off x="6571402" y="6204377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37F08216-2A42-2E4D-ADC9-307CAC39AD0B}"/>
              </a:ext>
            </a:extLst>
          </p:cNvPr>
          <p:cNvSpPr/>
          <p:nvPr/>
        </p:nvSpPr>
        <p:spPr>
          <a:xfrm>
            <a:off x="4947313" y="4921481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77C4BBEB-CBF6-2E41-BAAE-E295E426B368}"/>
              </a:ext>
            </a:extLst>
          </p:cNvPr>
          <p:cNvSpPr/>
          <p:nvPr/>
        </p:nvSpPr>
        <p:spPr>
          <a:xfrm>
            <a:off x="7788330" y="4964703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E129930D-9302-B54F-89AD-722F57AEF71F}"/>
              </a:ext>
            </a:extLst>
          </p:cNvPr>
          <p:cNvSpPr/>
          <p:nvPr/>
        </p:nvSpPr>
        <p:spPr>
          <a:xfrm>
            <a:off x="4899548" y="629308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AFC3A0DE-C0E5-934C-A585-1271C836105C}"/>
              </a:ext>
            </a:extLst>
          </p:cNvPr>
          <p:cNvSpPr/>
          <p:nvPr/>
        </p:nvSpPr>
        <p:spPr>
          <a:xfrm>
            <a:off x="3825922" y="5233107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95F677D4-ADEB-B642-B0D6-A4B65D3342D2}"/>
              </a:ext>
            </a:extLst>
          </p:cNvPr>
          <p:cNvSpPr/>
          <p:nvPr/>
        </p:nvSpPr>
        <p:spPr>
          <a:xfrm>
            <a:off x="3759956" y="6177080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B0F43FB8-5922-EE41-9BEC-7BFF60D74FA2}"/>
              </a:ext>
            </a:extLst>
          </p:cNvPr>
          <p:cNvSpPr/>
          <p:nvPr/>
        </p:nvSpPr>
        <p:spPr>
          <a:xfrm>
            <a:off x="5589158" y="609115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53A410E0-5C93-624F-8137-D0217ADEBFAE}"/>
              </a:ext>
            </a:extLst>
          </p:cNvPr>
          <p:cNvSpPr/>
          <p:nvPr/>
        </p:nvSpPr>
        <p:spPr>
          <a:xfrm>
            <a:off x="5099713" y="5736821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500AD08-AEF5-E24E-A1EB-CE3EFB7228ED}"/>
              </a:ext>
            </a:extLst>
          </p:cNvPr>
          <p:cNvSpPr/>
          <p:nvPr/>
        </p:nvSpPr>
        <p:spPr>
          <a:xfrm>
            <a:off x="5478668" y="535201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64C29D2C-5D6F-E046-ADF2-82C92DC56645}"/>
              </a:ext>
            </a:extLst>
          </p:cNvPr>
          <p:cNvSpPr/>
          <p:nvPr/>
        </p:nvSpPr>
        <p:spPr>
          <a:xfrm>
            <a:off x="4739528" y="541297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5D3E7A3A-6801-C346-BD61-A9074F286F85}"/>
              </a:ext>
            </a:extLst>
          </p:cNvPr>
          <p:cNvSpPr/>
          <p:nvPr/>
        </p:nvSpPr>
        <p:spPr>
          <a:xfrm>
            <a:off x="4213748" y="431569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09DDFE01-2F8B-7D43-BBC4-7A116384CED2}"/>
              </a:ext>
            </a:extLst>
          </p:cNvPr>
          <p:cNvSpPr/>
          <p:nvPr/>
        </p:nvSpPr>
        <p:spPr>
          <a:xfrm>
            <a:off x="3705253" y="4593821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E698B9AA-B31D-C540-9BC1-375C6040BFBE}"/>
              </a:ext>
            </a:extLst>
          </p:cNvPr>
          <p:cNvSpPr/>
          <p:nvPr/>
        </p:nvSpPr>
        <p:spPr>
          <a:xfrm>
            <a:off x="6446408" y="652549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2E9160BD-31DD-6A40-BC85-C59D4AF43034}"/>
                  </a:ext>
                </a:extLst>
              </p:cNvPr>
              <p:cNvSpPr/>
              <p:nvPr/>
            </p:nvSpPr>
            <p:spPr>
              <a:xfrm>
                <a:off x="6632399" y="4439465"/>
                <a:ext cx="13821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2E9160BD-31DD-6A40-BC85-C59D4AF430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2399" y="4439465"/>
                <a:ext cx="1382110" cy="369332"/>
              </a:xfrm>
              <a:prstGeom prst="rect">
                <a:avLst/>
              </a:prstGeom>
              <a:blipFill>
                <a:blip r:embed="rId5"/>
                <a:stretch>
                  <a:fillRect t="-10000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79100C13-F15C-7041-BCC8-637EEC6B1233}"/>
                  </a:ext>
                </a:extLst>
              </p:cNvPr>
              <p:cNvSpPr/>
              <p:nvPr/>
            </p:nvSpPr>
            <p:spPr>
              <a:xfrm>
                <a:off x="7939832" y="4848537"/>
                <a:ext cx="13821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79100C13-F15C-7041-BCC8-637EEC6B12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9832" y="4848537"/>
                <a:ext cx="1382110" cy="369332"/>
              </a:xfrm>
              <a:prstGeom prst="rect">
                <a:avLst/>
              </a:prstGeom>
              <a:blipFill>
                <a:blip r:embed="rId6"/>
                <a:stretch>
                  <a:fillRect t="-10000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90C87407-6CB8-CD46-B970-05264543FFA5}"/>
                  </a:ext>
                </a:extLst>
              </p:cNvPr>
              <p:cNvSpPr/>
              <p:nvPr/>
            </p:nvSpPr>
            <p:spPr>
              <a:xfrm>
                <a:off x="6648445" y="6317073"/>
                <a:ext cx="13821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90C87407-6CB8-CD46-B970-05264543FF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8445" y="6317073"/>
                <a:ext cx="1382109" cy="369332"/>
              </a:xfrm>
              <a:prstGeom prst="rect">
                <a:avLst/>
              </a:prstGeom>
              <a:blipFill>
                <a:blip r:embed="rId7"/>
                <a:stretch>
                  <a:fillRect t="-13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9F107B9-9541-5A4D-9E58-A6CC60C02654}"/>
                  </a:ext>
                </a:extLst>
              </p:cNvPr>
              <p:cNvSpPr/>
              <p:nvPr/>
            </p:nvSpPr>
            <p:spPr>
              <a:xfrm>
                <a:off x="3913261" y="3764322"/>
                <a:ext cx="13714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9F107B9-9541-5A4D-9E58-A6CC60C026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3261" y="3764322"/>
                <a:ext cx="1371466" cy="369332"/>
              </a:xfrm>
              <a:prstGeom prst="rect">
                <a:avLst/>
              </a:prstGeom>
              <a:blipFill>
                <a:blip r:embed="rId8"/>
                <a:stretch>
                  <a:fillRect t="-13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55233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89B47-D50F-D34D-8158-E665461B0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052" y="208524"/>
            <a:ext cx="10515600" cy="848995"/>
          </a:xfrm>
        </p:spPr>
        <p:txBody>
          <a:bodyPr/>
          <a:lstStyle/>
          <a:p>
            <a:r>
              <a:rPr lang="en-US" dirty="0"/>
              <a:t>Learning a </a:t>
            </a:r>
            <a:r>
              <a:rPr lang="en-US" dirty="0" err="1"/>
              <a:t>Softmax</a:t>
            </a:r>
            <a:r>
              <a:rPr lang="en-US" dirty="0"/>
              <a:t>: Training Criterion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94FB82-9872-B64A-BA26-DA8F08C62D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0814" y="997652"/>
                <a:ext cx="11918682" cy="3332821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dirty="0"/>
                  <a:t>We want to learn the model parameters,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in order to maximize the probability of the observed data: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𝔇</m:t>
                          </m:r>
                        </m:e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unc>
                            <m:func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dirty="0">
                                      <a:latin typeface="Cambria Math" panose="02040503050406030204" pitchFamily="18" charset="0"/>
                                    </a:rPr>
                                    <m:t>softmax</m:t>
                                  </m:r>
                                </m:e>
                                <m:lim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lim>
                              </m:limLow>
                            </m:fName>
                            <m:e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p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94FB82-9872-B64A-BA26-DA8F08C62D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0814" y="997652"/>
                <a:ext cx="11918682" cy="3332821"/>
              </a:xfrm>
              <a:blipFill>
                <a:blip r:embed="rId2"/>
                <a:stretch>
                  <a:fillRect l="-1065" t="-15589" r="-532" b="-26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B4DB68A2-F9FD-0042-B245-90A0C52AE5D8}"/>
              </a:ext>
            </a:extLst>
          </p:cNvPr>
          <p:cNvCxnSpPr>
            <a:cxnSpLocks/>
          </p:cNvCxnSpPr>
          <p:nvPr/>
        </p:nvCxnSpPr>
        <p:spPr>
          <a:xfrm>
            <a:off x="2308860" y="5815860"/>
            <a:ext cx="6248293" cy="2200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178BE327-B30B-1D48-AB1A-C89945792E40}"/>
              </a:ext>
            </a:extLst>
          </p:cNvPr>
          <p:cNvCxnSpPr>
            <a:cxnSpLocks/>
          </p:cNvCxnSpPr>
          <p:nvPr/>
        </p:nvCxnSpPr>
        <p:spPr>
          <a:xfrm flipV="1">
            <a:off x="5498182" y="4284240"/>
            <a:ext cx="0" cy="25458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l 80">
            <a:extLst>
              <a:ext uri="{FF2B5EF4-FFF2-40B4-BE49-F238E27FC236}">
                <a16:creationId xmlns:a16="http://schemas.microsoft.com/office/drawing/2014/main" id="{B1AE99D6-065B-C747-B7D8-C6A961EFAA25}"/>
              </a:ext>
            </a:extLst>
          </p:cNvPr>
          <p:cNvSpPr/>
          <p:nvPr/>
        </p:nvSpPr>
        <p:spPr>
          <a:xfrm>
            <a:off x="6878476" y="5474214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421988BF-50E1-7145-9A7D-2814511B43F8}"/>
              </a:ext>
            </a:extLst>
          </p:cNvPr>
          <p:cNvSpPr/>
          <p:nvPr/>
        </p:nvSpPr>
        <p:spPr>
          <a:xfrm>
            <a:off x="6403074" y="4603034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72362C33-DE3F-A64D-8492-5B0B0E506615}"/>
              </a:ext>
            </a:extLst>
          </p:cNvPr>
          <p:cNvSpPr/>
          <p:nvPr/>
        </p:nvSpPr>
        <p:spPr>
          <a:xfrm>
            <a:off x="5422712" y="4564362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5B23F263-0FA2-FF4B-BD44-8692400043E6}"/>
              </a:ext>
            </a:extLst>
          </p:cNvPr>
          <p:cNvSpPr/>
          <p:nvPr/>
        </p:nvSpPr>
        <p:spPr>
          <a:xfrm>
            <a:off x="5627429" y="5683486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2F9D58FB-9DE5-7149-9E63-83E1ECA5F04B}"/>
                  </a:ext>
                </a:extLst>
              </p:cNvPr>
              <p:cNvSpPr/>
              <p:nvPr/>
            </p:nvSpPr>
            <p:spPr>
              <a:xfrm>
                <a:off x="8645835" y="5547120"/>
                <a:ext cx="460006" cy="606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,1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2F9D58FB-9DE5-7149-9E63-83E1ECA5F0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5835" y="5547120"/>
                <a:ext cx="460006" cy="606384"/>
              </a:xfrm>
              <a:prstGeom prst="rect">
                <a:avLst/>
              </a:prstGeom>
              <a:blipFill>
                <a:blip r:embed="rId3"/>
                <a:stretch>
                  <a:fillRect r="-57895"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CCEB3840-83F9-9C43-BBBA-45E5F5DDD071}"/>
                  </a:ext>
                </a:extLst>
              </p:cNvPr>
              <p:cNvSpPr/>
              <p:nvPr/>
            </p:nvSpPr>
            <p:spPr>
              <a:xfrm>
                <a:off x="5479713" y="4016206"/>
                <a:ext cx="467045" cy="606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CCEB3840-83F9-9C43-BBBA-45E5F5DDD0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713" y="4016206"/>
                <a:ext cx="467045" cy="606384"/>
              </a:xfrm>
              <a:prstGeom prst="rect">
                <a:avLst/>
              </a:prstGeom>
              <a:blipFill>
                <a:blip r:embed="rId4"/>
                <a:stretch>
                  <a:fillRect r="-57895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Oval 86">
            <a:extLst>
              <a:ext uri="{FF2B5EF4-FFF2-40B4-BE49-F238E27FC236}">
                <a16:creationId xmlns:a16="http://schemas.microsoft.com/office/drawing/2014/main" id="{8C4640F2-31A8-8947-ADCB-96AE7963E8D9}"/>
              </a:ext>
            </a:extLst>
          </p:cNvPr>
          <p:cNvSpPr/>
          <p:nvPr/>
        </p:nvSpPr>
        <p:spPr>
          <a:xfrm>
            <a:off x="6571402" y="6204377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722C8266-4002-E540-9813-1D02820A4035}"/>
              </a:ext>
            </a:extLst>
          </p:cNvPr>
          <p:cNvSpPr/>
          <p:nvPr/>
        </p:nvSpPr>
        <p:spPr>
          <a:xfrm>
            <a:off x="4947313" y="4921481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0D80933E-BDCF-AA48-9FEC-6662444DAECB}"/>
              </a:ext>
            </a:extLst>
          </p:cNvPr>
          <p:cNvSpPr/>
          <p:nvPr/>
        </p:nvSpPr>
        <p:spPr>
          <a:xfrm>
            <a:off x="7788330" y="4964703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6D7E0921-0461-AB43-9661-F81612F0702D}"/>
              </a:ext>
            </a:extLst>
          </p:cNvPr>
          <p:cNvSpPr/>
          <p:nvPr/>
        </p:nvSpPr>
        <p:spPr>
          <a:xfrm>
            <a:off x="4899548" y="629308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1884DAB1-4278-1B49-A384-9B143F543DC1}"/>
              </a:ext>
            </a:extLst>
          </p:cNvPr>
          <p:cNvSpPr/>
          <p:nvPr/>
        </p:nvSpPr>
        <p:spPr>
          <a:xfrm>
            <a:off x="3825922" y="5233107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4D4DA8CC-D849-3B45-A3D1-59C0AF301979}"/>
              </a:ext>
            </a:extLst>
          </p:cNvPr>
          <p:cNvSpPr/>
          <p:nvPr/>
        </p:nvSpPr>
        <p:spPr>
          <a:xfrm>
            <a:off x="3759956" y="6177080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391D5DE5-D7AA-E141-BB87-86D2143A1B52}"/>
              </a:ext>
            </a:extLst>
          </p:cNvPr>
          <p:cNvSpPr/>
          <p:nvPr/>
        </p:nvSpPr>
        <p:spPr>
          <a:xfrm>
            <a:off x="5589158" y="609115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C1CDD272-0384-EC48-BEDB-6C48DF472434}"/>
              </a:ext>
            </a:extLst>
          </p:cNvPr>
          <p:cNvSpPr/>
          <p:nvPr/>
        </p:nvSpPr>
        <p:spPr>
          <a:xfrm>
            <a:off x="5099713" y="5736821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1F9D066F-F377-6047-A36C-CC2A8B80D056}"/>
              </a:ext>
            </a:extLst>
          </p:cNvPr>
          <p:cNvSpPr/>
          <p:nvPr/>
        </p:nvSpPr>
        <p:spPr>
          <a:xfrm>
            <a:off x="5478668" y="535201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751C039F-4829-E443-A86D-86C1B7CDB284}"/>
              </a:ext>
            </a:extLst>
          </p:cNvPr>
          <p:cNvSpPr/>
          <p:nvPr/>
        </p:nvSpPr>
        <p:spPr>
          <a:xfrm>
            <a:off x="4739528" y="541297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4AF915CA-F97A-7D44-AEA1-07D7AAC2A26B}"/>
              </a:ext>
            </a:extLst>
          </p:cNvPr>
          <p:cNvSpPr/>
          <p:nvPr/>
        </p:nvSpPr>
        <p:spPr>
          <a:xfrm>
            <a:off x="4213748" y="431569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BB31C5C6-863E-AE44-9E92-A408C3FFA347}"/>
              </a:ext>
            </a:extLst>
          </p:cNvPr>
          <p:cNvSpPr/>
          <p:nvPr/>
        </p:nvSpPr>
        <p:spPr>
          <a:xfrm>
            <a:off x="3705253" y="4593821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5AA28B56-79B4-5144-ABA1-D4B21B19D0DA}"/>
              </a:ext>
            </a:extLst>
          </p:cNvPr>
          <p:cNvSpPr/>
          <p:nvPr/>
        </p:nvSpPr>
        <p:spPr>
          <a:xfrm>
            <a:off x="6446408" y="652549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73117262-C017-0648-9CAB-A504232540E8}"/>
                  </a:ext>
                </a:extLst>
              </p:cNvPr>
              <p:cNvSpPr/>
              <p:nvPr/>
            </p:nvSpPr>
            <p:spPr>
              <a:xfrm>
                <a:off x="6632399" y="4439465"/>
                <a:ext cx="13821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73117262-C017-0648-9CAB-A504232540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2399" y="4439465"/>
                <a:ext cx="1382110" cy="369332"/>
              </a:xfrm>
              <a:prstGeom prst="rect">
                <a:avLst/>
              </a:prstGeom>
              <a:blipFill>
                <a:blip r:embed="rId5"/>
                <a:stretch>
                  <a:fillRect t="-10000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A5707BD4-1B8E-5149-A5C4-544014731939}"/>
                  </a:ext>
                </a:extLst>
              </p:cNvPr>
              <p:cNvSpPr/>
              <p:nvPr/>
            </p:nvSpPr>
            <p:spPr>
              <a:xfrm>
                <a:off x="7939832" y="4848537"/>
                <a:ext cx="13821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A5707BD4-1B8E-5149-A5C4-5440147319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9832" y="4848537"/>
                <a:ext cx="1382110" cy="369332"/>
              </a:xfrm>
              <a:prstGeom prst="rect">
                <a:avLst/>
              </a:prstGeom>
              <a:blipFill>
                <a:blip r:embed="rId6"/>
                <a:stretch>
                  <a:fillRect t="-10000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53838AB8-FB03-0C45-B7EF-40B92EBA7046}"/>
                  </a:ext>
                </a:extLst>
              </p:cNvPr>
              <p:cNvSpPr/>
              <p:nvPr/>
            </p:nvSpPr>
            <p:spPr>
              <a:xfrm>
                <a:off x="6648445" y="6317073"/>
                <a:ext cx="13821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53838AB8-FB03-0C45-B7EF-40B92EBA70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8445" y="6317073"/>
                <a:ext cx="1382109" cy="369332"/>
              </a:xfrm>
              <a:prstGeom prst="rect">
                <a:avLst/>
              </a:prstGeom>
              <a:blipFill>
                <a:blip r:embed="rId7"/>
                <a:stretch>
                  <a:fillRect t="-13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9A97203D-D4E8-9F49-882E-2927317ACAF9}"/>
                  </a:ext>
                </a:extLst>
              </p:cNvPr>
              <p:cNvSpPr/>
              <p:nvPr/>
            </p:nvSpPr>
            <p:spPr>
              <a:xfrm>
                <a:off x="3913261" y="3764322"/>
                <a:ext cx="13714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9A97203D-D4E8-9F49-882E-2927317AC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3261" y="3764322"/>
                <a:ext cx="1371466" cy="369332"/>
              </a:xfrm>
              <a:prstGeom prst="rect">
                <a:avLst/>
              </a:prstGeom>
              <a:blipFill>
                <a:blip r:embed="rId8"/>
                <a:stretch>
                  <a:fillRect t="-13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34812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89B47-D50F-D34D-8158-E665461B0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052" y="208524"/>
            <a:ext cx="10515600" cy="848995"/>
          </a:xfrm>
        </p:spPr>
        <p:txBody>
          <a:bodyPr/>
          <a:lstStyle/>
          <a:p>
            <a:r>
              <a:rPr lang="en-US" dirty="0"/>
              <a:t>Learning a </a:t>
            </a:r>
            <a:r>
              <a:rPr lang="en-US" dirty="0" err="1"/>
              <a:t>Softmax</a:t>
            </a:r>
            <a:r>
              <a:rPr lang="en-US" dirty="0"/>
              <a:t>: Training Criterion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94FB82-9872-B64A-BA26-DA8F08C62D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0814" y="997652"/>
                <a:ext cx="11918682" cy="3332821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dirty="0"/>
                  <a:t>We want to learn the model parameters,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in order to maximize the probability of the observed data: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𝔇</m:t>
                          </m:r>
                        </m:e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Sup>
                                    <m:sSubSup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</m:acc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p>
                            </m:num>
                            <m:den>
                              <m:nary>
                                <m:naryPr>
                                  <m:chr m:val="∑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nary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94FB82-9872-B64A-BA26-DA8F08C62D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0814" y="997652"/>
                <a:ext cx="11918682" cy="3332821"/>
              </a:xfrm>
              <a:blipFill>
                <a:blip r:embed="rId2"/>
                <a:stretch>
                  <a:fillRect l="-1065" t="-15209" r="-532" b="-26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ABD3ACA-0224-C942-A069-22DF4D5A0B15}"/>
              </a:ext>
            </a:extLst>
          </p:cNvPr>
          <p:cNvCxnSpPr>
            <a:cxnSpLocks/>
          </p:cNvCxnSpPr>
          <p:nvPr/>
        </p:nvCxnSpPr>
        <p:spPr>
          <a:xfrm>
            <a:off x="2308860" y="5815860"/>
            <a:ext cx="6248293" cy="2200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10CA628D-D9BF-8542-A608-58D71B7126B6}"/>
              </a:ext>
            </a:extLst>
          </p:cNvPr>
          <p:cNvCxnSpPr>
            <a:cxnSpLocks/>
          </p:cNvCxnSpPr>
          <p:nvPr/>
        </p:nvCxnSpPr>
        <p:spPr>
          <a:xfrm flipV="1">
            <a:off x="5498182" y="4284240"/>
            <a:ext cx="0" cy="25458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l 80">
            <a:extLst>
              <a:ext uri="{FF2B5EF4-FFF2-40B4-BE49-F238E27FC236}">
                <a16:creationId xmlns:a16="http://schemas.microsoft.com/office/drawing/2014/main" id="{0485E330-0C0B-B349-AF34-E7397FF2F6EE}"/>
              </a:ext>
            </a:extLst>
          </p:cNvPr>
          <p:cNvSpPr/>
          <p:nvPr/>
        </p:nvSpPr>
        <p:spPr>
          <a:xfrm>
            <a:off x="6878476" y="5474214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AF5242C2-45B5-B749-83FB-0B9C0D952A04}"/>
              </a:ext>
            </a:extLst>
          </p:cNvPr>
          <p:cNvSpPr/>
          <p:nvPr/>
        </p:nvSpPr>
        <p:spPr>
          <a:xfrm>
            <a:off x="6403074" y="4603034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0921229-3743-9B44-92C6-FE63C27B04FA}"/>
              </a:ext>
            </a:extLst>
          </p:cNvPr>
          <p:cNvSpPr/>
          <p:nvPr/>
        </p:nvSpPr>
        <p:spPr>
          <a:xfrm>
            <a:off x="5422712" y="4564362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A6BF0BF4-8F22-804A-BD2C-2A0E1967A8E1}"/>
              </a:ext>
            </a:extLst>
          </p:cNvPr>
          <p:cNvSpPr/>
          <p:nvPr/>
        </p:nvSpPr>
        <p:spPr>
          <a:xfrm>
            <a:off x="5627429" y="5683486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1DE2343D-ADF6-E84A-B0E9-77A45D1FA497}"/>
                  </a:ext>
                </a:extLst>
              </p:cNvPr>
              <p:cNvSpPr/>
              <p:nvPr/>
            </p:nvSpPr>
            <p:spPr>
              <a:xfrm>
                <a:off x="8645835" y="5547120"/>
                <a:ext cx="460006" cy="606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,1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1DE2343D-ADF6-E84A-B0E9-77A45D1FA4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5835" y="5547120"/>
                <a:ext cx="460006" cy="606384"/>
              </a:xfrm>
              <a:prstGeom prst="rect">
                <a:avLst/>
              </a:prstGeom>
              <a:blipFill>
                <a:blip r:embed="rId3"/>
                <a:stretch>
                  <a:fillRect r="-57895"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C7C3C1AC-58E5-2A4C-9C04-4DE89CB01945}"/>
                  </a:ext>
                </a:extLst>
              </p:cNvPr>
              <p:cNvSpPr/>
              <p:nvPr/>
            </p:nvSpPr>
            <p:spPr>
              <a:xfrm>
                <a:off x="5479713" y="4016206"/>
                <a:ext cx="467045" cy="606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C7C3C1AC-58E5-2A4C-9C04-4DE89CB019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713" y="4016206"/>
                <a:ext cx="467045" cy="606384"/>
              </a:xfrm>
              <a:prstGeom prst="rect">
                <a:avLst/>
              </a:prstGeom>
              <a:blipFill>
                <a:blip r:embed="rId4"/>
                <a:stretch>
                  <a:fillRect r="-57895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Oval 86">
            <a:extLst>
              <a:ext uri="{FF2B5EF4-FFF2-40B4-BE49-F238E27FC236}">
                <a16:creationId xmlns:a16="http://schemas.microsoft.com/office/drawing/2014/main" id="{6ABCF989-5FBC-0841-854A-E906803387D0}"/>
              </a:ext>
            </a:extLst>
          </p:cNvPr>
          <p:cNvSpPr/>
          <p:nvPr/>
        </p:nvSpPr>
        <p:spPr>
          <a:xfrm>
            <a:off x="6571402" y="6204377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4FE0A5FC-8AAF-5D43-B307-80B2C816BA57}"/>
              </a:ext>
            </a:extLst>
          </p:cNvPr>
          <p:cNvSpPr/>
          <p:nvPr/>
        </p:nvSpPr>
        <p:spPr>
          <a:xfrm>
            <a:off x="4947313" y="4921481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2D5C5A14-2EB4-DA46-9AE8-FD74D47C6CF1}"/>
              </a:ext>
            </a:extLst>
          </p:cNvPr>
          <p:cNvSpPr/>
          <p:nvPr/>
        </p:nvSpPr>
        <p:spPr>
          <a:xfrm>
            <a:off x="7788330" y="4964703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E6C40B68-F1A3-184B-BA20-9334F82D9DD0}"/>
              </a:ext>
            </a:extLst>
          </p:cNvPr>
          <p:cNvSpPr/>
          <p:nvPr/>
        </p:nvSpPr>
        <p:spPr>
          <a:xfrm>
            <a:off x="4899548" y="629308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3AD5A4C-4C3F-CA40-90BB-D5A85194572B}"/>
              </a:ext>
            </a:extLst>
          </p:cNvPr>
          <p:cNvSpPr/>
          <p:nvPr/>
        </p:nvSpPr>
        <p:spPr>
          <a:xfrm>
            <a:off x="3825922" y="5233107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20EDE72E-5868-FB4A-95E6-4A8231CAFA31}"/>
              </a:ext>
            </a:extLst>
          </p:cNvPr>
          <p:cNvSpPr/>
          <p:nvPr/>
        </p:nvSpPr>
        <p:spPr>
          <a:xfrm>
            <a:off x="3759956" y="6177080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8E2C9273-A620-3F40-BCFA-44D623D88529}"/>
              </a:ext>
            </a:extLst>
          </p:cNvPr>
          <p:cNvSpPr/>
          <p:nvPr/>
        </p:nvSpPr>
        <p:spPr>
          <a:xfrm>
            <a:off x="5589158" y="609115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669B1861-433C-F142-A81F-9C0AEF6E4ACD}"/>
              </a:ext>
            </a:extLst>
          </p:cNvPr>
          <p:cNvSpPr/>
          <p:nvPr/>
        </p:nvSpPr>
        <p:spPr>
          <a:xfrm>
            <a:off x="5099713" y="5736821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2487F31B-8E88-AB43-8AAB-1A67B6890E73}"/>
              </a:ext>
            </a:extLst>
          </p:cNvPr>
          <p:cNvSpPr/>
          <p:nvPr/>
        </p:nvSpPr>
        <p:spPr>
          <a:xfrm>
            <a:off x="5478668" y="535201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99E8627B-92FB-E64C-8A8F-95C6EEE9BC63}"/>
              </a:ext>
            </a:extLst>
          </p:cNvPr>
          <p:cNvSpPr/>
          <p:nvPr/>
        </p:nvSpPr>
        <p:spPr>
          <a:xfrm>
            <a:off x="4739528" y="541297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698BB005-1C22-E249-AE5D-89B1C92136CC}"/>
              </a:ext>
            </a:extLst>
          </p:cNvPr>
          <p:cNvSpPr/>
          <p:nvPr/>
        </p:nvSpPr>
        <p:spPr>
          <a:xfrm>
            <a:off x="4213748" y="431569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CF3B2B61-E7EC-2846-97D0-72C177A8C7AB}"/>
              </a:ext>
            </a:extLst>
          </p:cNvPr>
          <p:cNvSpPr/>
          <p:nvPr/>
        </p:nvSpPr>
        <p:spPr>
          <a:xfrm>
            <a:off x="3705253" y="4593821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AE811C3B-24CA-9F45-ABD2-F42480D0BFA9}"/>
              </a:ext>
            </a:extLst>
          </p:cNvPr>
          <p:cNvSpPr/>
          <p:nvPr/>
        </p:nvSpPr>
        <p:spPr>
          <a:xfrm>
            <a:off x="6446408" y="652549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611F184-8655-FA4B-8226-FDF8AF8264EB}"/>
                  </a:ext>
                </a:extLst>
              </p:cNvPr>
              <p:cNvSpPr/>
              <p:nvPr/>
            </p:nvSpPr>
            <p:spPr>
              <a:xfrm>
                <a:off x="6632399" y="4439465"/>
                <a:ext cx="13821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611F184-8655-FA4B-8226-FDF8AF8264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2399" y="4439465"/>
                <a:ext cx="1382110" cy="369332"/>
              </a:xfrm>
              <a:prstGeom prst="rect">
                <a:avLst/>
              </a:prstGeom>
              <a:blipFill>
                <a:blip r:embed="rId5"/>
                <a:stretch>
                  <a:fillRect t="-10000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3ED444A4-0DB3-D849-9FEF-28EADC066A1A}"/>
                  </a:ext>
                </a:extLst>
              </p:cNvPr>
              <p:cNvSpPr/>
              <p:nvPr/>
            </p:nvSpPr>
            <p:spPr>
              <a:xfrm>
                <a:off x="7939832" y="4848537"/>
                <a:ext cx="13821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3ED444A4-0DB3-D849-9FEF-28EADC066A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9832" y="4848537"/>
                <a:ext cx="1382110" cy="369332"/>
              </a:xfrm>
              <a:prstGeom prst="rect">
                <a:avLst/>
              </a:prstGeom>
              <a:blipFill>
                <a:blip r:embed="rId6"/>
                <a:stretch>
                  <a:fillRect t="-10000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F82C0295-62D2-9A4C-B3AB-9282BDF950CC}"/>
                  </a:ext>
                </a:extLst>
              </p:cNvPr>
              <p:cNvSpPr/>
              <p:nvPr/>
            </p:nvSpPr>
            <p:spPr>
              <a:xfrm>
                <a:off x="6648445" y="6317073"/>
                <a:ext cx="13821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F82C0295-62D2-9A4C-B3AB-9282BDF950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8445" y="6317073"/>
                <a:ext cx="1382109" cy="369332"/>
              </a:xfrm>
              <a:prstGeom prst="rect">
                <a:avLst/>
              </a:prstGeom>
              <a:blipFill>
                <a:blip r:embed="rId7"/>
                <a:stretch>
                  <a:fillRect t="-13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34573C35-047D-5748-A956-70A4C04ED1C4}"/>
                  </a:ext>
                </a:extLst>
              </p:cNvPr>
              <p:cNvSpPr/>
              <p:nvPr/>
            </p:nvSpPr>
            <p:spPr>
              <a:xfrm>
                <a:off x="3913261" y="3764322"/>
                <a:ext cx="13714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34573C35-047D-5748-A956-70A4C04ED1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3261" y="3764322"/>
                <a:ext cx="1371466" cy="369332"/>
              </a:xfrm>
              <a:prstGeom prst="rect">
                <a:avLst/>
              </a:prstGeom>
              <a:blipFill>
                <a:blip r:embed="rId8"/>
                <a:stretch>
                  <a:fillRect t="-13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34607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C0584-B01C-6C4D-A367-863C86C70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you maximize a function?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7B36D4-EAD8-C641-844B-EDE4FCEFB43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Our goal is to find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in order to maximize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𝔇</m:t>
                          </m:r>
                        </m:e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Sup>
                                    <m:sSubSup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</m:acc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p>
                            </m:num>
                            <m:den>
                              <m:nary>
                                <m:naryPr>
                                  <m:chr m:val="∑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nary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Here are some useful things to know: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Logarithm turns products into sums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Maximizing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the same thing as minimizing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7B36D4-EAD8-C641-844B-EDE4FCEFB4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12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4465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93336-5A0C-A342-BFA4-4127A2082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6149B-3BAD-B445-8A66-9F8B4DE05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822"/>
            <a:ext cx="10515600" cy="486612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Review: multi-class perceptron</a:t>
            </a:r>
          </a:p>
          <a:p>
            <a:r>
              <a:rPr lang="en-US" dirty="0"/>
              <a:t>Breaking the constraints of linearity: multi-layer neural nets</a:t>
            </a:r>
          </a:p>
          <a:p>
            <a:r>
              <a:rPr lang="en-US" dirty="0"/>
              <a:t>Flow diagram for the XOR problem</a:t>
            </a:r>
          </a:p>
          <a:p>
            <a:r>
              <a:rPr lang="en-US" dirty="0"/>
              <a:t>Flow diagram for a multi-layer neural net</a:t>
            </a:r>
          </a:p>
          <a:p>
            <a:r>
              <a:rPr lang="en-US" dirty="0"/>
              <a:t>One-hot vectors</a:t>
            </a:r>
          </a:p>
          <a:p>
            <a:r>
              <a:rPr lang="en-US" dirty="0" err="1"/>
              <a:t>Softmax</a:t>
            </a:r>
            <a:endParaRPr lang="en-US" dirty="0"/>
          </a:p>
          <a:p>
            <a:r>
              <a:rPr lang="en-US" dirty="0"/>
              <a:t>Cross-entropy = negative log probability of the training data</a:t>
            </a:r>
          </a:p>
          <a:p>
            <a:r>
              <a:rPr lang="en-US" dirty="0"/>
              <a:t>Stochastic gradient descent</a:t>
            </a:r>
          </a:p>
          <a:p>
            <a:r>
              <a:rPr lang="en-US" dirty="0"/>
              <a:t>Training a neural net using </a:t>
            </a:r>
            <a:r>
              <a:rPr lang="en-US" dirty="0" err="1"/>
              <a:t>numpy</a:t>
            </a:r>
            <a:endParaRPr lang="en-US" dirty="0"/>
          </a:p>
          <a:p>
            <a:r>
              <a:rPr lang="en-US" dirty="0"/>
              <a:t>The same example using </a:t>
            </a:r>
            <a:r>
              <a:rPr lang="en-US" dirty="0" err="1"/>
              <a:t>pytorch</a:t>
            </a:r>
            <a:endParaRPr lang="en-US" dirty="0"/>
          </a:p>
          <a:p>
            <a:r>
              <a:rPr lang="en-US" dirty="0" err="1"/>
              <a:t>torch.nn</a:t>
            </a:r>
            <a:r>
              <a:rPr lang="en-US" dirty="0"/>
              <a:t>: standard layers and units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8240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61273-0B57-9649-B5D6-6C5A4024B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6560"/>
          </a:xfrm>
        </p:spPr>
        <p:txBody>
          <a:bodyPr/>
          <a:lstStyle/>
          <a:p>
            <a:r>
              <a:rPr lang="en-US" dirty="0"/>
              <a:t>1. Logarithms turn products into sums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8DF03F-20EB-0F46-B813-C5F86A91B0D1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70263" y="1394550"/>
                <a:ext cx="5549537" cy="5136879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US" dirty="0"/>
                  <a:t> (the natural logarithm of x, shown as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US" dirty="0"/>
                  <a:t> in the plot at right) is a monotonically increasing function of x.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dirty="0"/>
                  <a:t>Since it’s monotonically increasing,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dirty="0"/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𝔇</m:t>
                              </m:r>
                            </m: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𝔇</m:t>
                                  </m:r>
                                </m:e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dirty="0"/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dirty="0"/>
                  <a:t>Almost always, maximizing the log probability is easier than maximizing the probability, because logarithms turn products into sums.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8DF03F-20EB-0F46-B813-C5F86A91B0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70263" y="1394550"/>
                <a:ext cx="5549537" cy="5136879"/>
              </a:xfrm>
              <a:blipFill>
                <a:blip r:embed="rId2"/>
                <a:stretch>
                  <a:fillRect l="-1822" t="-1724" r="-2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129D6F-84EB-6148-B2CA-AE8DA0040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89519" y="5669282"/>
            <a:ext cx="3907971" cy="63831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1400" dirty="0" err="1"/>
              <a:t>Logarithm_plots.png</a:t>
            </a:r>
            <a:r>
              <a:rPr lang="en-US" sz="1400" dirty="0"/>
              <a:t>, CC-SA 3.0, Richard F. Lyon, 2011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68BF3B-6322-AD4B-977A-FE3194EB1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09" y="1184977"/>
            <a:ext cx="572926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4683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C0584-B01C-6C4D-A367-863C86C70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Logarithms turn products into sums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7B36D4-EAD8-C641-844B-EDE4FCEFB43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667250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lnSpc>
                    <a:spcPct val="140000"/>
                  </a:lnSpc>
                  <a:buNone/>
                </a:pPr>
                <a:r>
                  <a:rPr lang="en-US" dirty="0"/>
                  <a:t>Our goal is to find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in order to maximize</a:t>
                </a:r>
              </a:p>
              <a:p>
                <a:pPr marL="0" indent="0">
                  <a:lnSpc>
                    <a:spcPct val="14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𝔇</m:t>
                              </m:r>
                            </m: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nary>
                            <m:naryPr>
                              <m:chr m:val="∏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  <m:sup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p>
                                  </m:sSup>
                                </m:num>
                                <m:den>
                                  <m:nary>
                                    <m:naryPr>
                                      <m:chr m:val="∑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sup>
                                    <m:e>
                                      <m:sSup>
                                        <m:sSupPr>
                                          <m:ctrlP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sSubSup>
                                            <m:sSubSupPr>
                                              <m:ctrlP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n-US" i="1" dirty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i="1" dirty="0">
                                                      <a:latin typeface="Cambria Math" panose="02040503050406030204" pitchFamily="18" charset="0"/>
                                                    </a:rPr>
                                                    <m:t>𝑤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bSup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p>
                                      </m:sSup>
                                    </m:e>
                                  </m:nary>
                                </m:den>
                              </m:f>
                            </m:e>
                          </m:nary>
                        </m:e>
                      </m:func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4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unc>
                            <m:func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dirty="0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  <m:sup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p>
                                  </m:sSup>
                                </m:num>
                                <m:den>
                                  <m:nary>
                                    <m:naryPr>
                                      <m:chr m:val="∑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sup>
                                    <m:e>
                                      <m:sSup>
                                        <m:sSupPr>
                                          <m:ctrlP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sSubSup>
                                            <m:sSubSupPr>
                                              <m:ctrlP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n-US" i="1" dirty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i="1" dirty="0">
                                                      <a:latin typeface="Cambria Math" panose="02040503050406030204" pitchFamily="18" charset="0"/>
                                                    </a:rPr>
                                                    <m:t>𝑤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bSup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p>
                                      </m:sSup>
                                    </m:e>
                                  </m:nary>
                                </m:den>
                              </m:f>
                            </m:e>
                          </m:func>
                        </m:e>
                      </m:nary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4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nary>
                                    <m:naryPr>
                                      <m:chr m:val="∑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sup>
                                    <m:e>
                                      <m:sSup>
                                        <m:sSupPr>
                                          <m:ctrlP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sSubSup>
                                            <m:sSubSupPr>
                                              <m:ctrlP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n-US" i="1" dirty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i="1" dirty="0">
                                                      <a:latin typeface="Cambria Math" panose="02040503050406030204" pitchFamily="18" charset="0"/>
                                                    </a:rPr>
                                                    <m:t>𝑤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bSup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p>
                                      </m:sSup>
                                    </m:e>
                                  </m:nary>
                                </m:e>
                              </m:func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7B36D4-EAD8-C641-844B-EDE4FCEFB4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667250"/>
              </a:xfrm>
              <a:blipFill>
                <a:blip r:embed="rId2"/>
                <a:stretch>
                  <a:fillRect l="-724" t="-6233" b="-29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79329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EEC0584-B01C-6C4D-A367-863C86C70E8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639449"/>
                <a:ext cx="11264537" cy="706028"/>
              </a:xfrm>
            </p:spPr>
            <p:txBody>
              <a:bodyPr>
                <a:noAutofit/>
              </a:bodyPr>
              <a:lstStyle/>
              <a:p>
                <a:r>
                  <a:rPr lang="en-US" sz="3200" dirty="0"/>
                  <a:t>2. Maximizing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is the same thing as minimizing </a:t>
                </a:r>
                <a14:m>
                  <m:oMath xmlns:m="http://schemas.openxmlformats.org/officeDocument/2006/math">
                    <m:r>
                      <a:rPr lang="en-US" sz="3200" dirty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.</a:t>
                </a:r>
                <a:br>
                  <a:rPr lang="en-US" sz="3200" dirty="0"/>
                </a:br>
                <a:endParaRPr lang="en-US" sz="3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EEC0584-B01C-6C4D-A367-863C86C70E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639449"/>
                <a:ext cx="11264537" cy="706028"/>
              </a:xfrm>
              <a:blipFill>
                <a:blip r:embed="rId2"/>
                <a:stretch>
                  <a:fillRect l="-1351" t="-3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7B36D4-EAD8-C641-844B-EDE4FCEFB43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Our goal is to find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in order to maximize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𝔇</m:t>
                              </m:r>
                            </m: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nary>
                                    <m:naryPr>
                                      <m:chr m:val="∑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sup>
                                    <m:e>
                                      <m:sSup>
                                        <m:sSupPr>
                                          <m:ctrlP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sSubSup>
                                            <m:sSubSupPr>
                                              <m:ctrlP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n-US" i="1" dirty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i="1" dirty="0">
                                                      <a:latin typeface="Cambria Math" panose="02040503050406030204" pitchFamily="18" charset="0"/>
                                                    </a:rPr>
                                                    <m:t>𝑤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bSup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p>
                                      </m:sSup>
                                    </m:e>
                                  </m:nary>
                                </m:e>
                              </m:func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Choosing W to maximizing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⃗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is kind of obvious: just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 where A is a scalar that’s as big as possible.  Maximizing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nary>
                          <m:naryPr>
                            <m:chr m:val="∑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Sup>
                                  <m:sSubSup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e>
                    </m:func>
                  </m:oMath>
                </a14:m>
                <a:r>
                  <a:rPr lang="en-US" dirty="0"/>
                  <a:t>, is not obvious.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7B36D4-EAD8-C641-844B-EDE4FCEFB4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06" t="-11919" b="-15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93790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EEC0584-B01C-6C4D-A367-863C86C70E8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639449"/>
                <a:ext cx="11264537" cy="706028"/>
              </a:xfrm>
            </p:spPr>
            <p:txBody>
              <a:bodyPr>
                <a:noAutofit/>
              </a:bodyPr>
              <a:lstStyle/>
              <a:p>
                <a:r>
                  <a:rPr lang="en-US" sz="3200" dirty="0"/>
                  <a:t>2. Maximizing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is the same thing as minimizing </a:t>
                </a:r>
                <a14:m>
                  <m:oMath xmlns:m="http://schemas.openxmlformats.org/officeDocument/2006/math">
                    <m:r>
                      <a:rPr lang="en-US" sz="3200" dirty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.</a:t>
                </a:r>
                <a:br>
                  <a:rPr lang="en-US" sz="3200" dirty="0"/>
                </a:br>
                <a:endParaRPr lang="en-US" sz="3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EEC0584-B01C-6C4D-A367-863C86C70E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639449"/>
                <a:ext cx="11264537" cy="706028"/>
              </a:xfrm>
              <a:blipFill>
                <a:blip r:embed="rId2"/>
                <a:stretch>
                  <a:fillRect l="-1351" t="-3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7B36D4-EAD8-C641-844B-EDE4FCEFB43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To emphasize the hard part of the problem, there is a convention that, instead of maximizing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𝔇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func>
                  </m:oMath>
                </a14:m>
                <a:r>
                  <a:rPr lang="en-US" dirty="0"/>
                  <a:t>, we minimize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𝔇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func>
                  </m:oMath>
                </a14:m>
                <a:r>
                  <a:rPr lang="en-US" dirty="0"/>
                  <a:t>: </a:t>
                </a:r>
              </a:p>
              <a:p>
                <a:pPr marL="0" indent="0">
                  <a:buNone/>
                </a:pPr>
                <a:r>
                  <a:rPr lang="en-US" dirty="0"/>
                  <a:t>Our goal is to find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in order to minimize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𝔏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𝔇</m:t>
                              </m:r>
                            </m: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nary>
                                    <m:naryPr>
                                      <m:chr m:val="∑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sup>
                                    <m:e>
                                      <m:sSup>
                                        <m:sSupPr>
                                          <m:ctrlP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sSubSup>
                                            <m:sSubSupPr>
                                              <m:ctrlP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n-US" i="1" dirty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i="1" dirty="0">
                                                      <a:latin typeface="Cambria Math" panose="02040503050406030204" pitchFamily="18" charset="0"/>
                                                    </a:rPr>
                                                    <m:t>𝑤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bSup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p>
                                      </m:sSup>
                                    </m:e>
                                  </m:nary>
                                </m:e>
                              </m:fun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 curly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𝔏</m:t>
                    </m:r>
                  </m:oMath>
                </a14:m>
                <a:r>
                  <a:rPr lang="en-US" dirty="0"/>
                  <a:t> is a symbol we use to denote a “loss function”.  A loss function is something you want to minimize.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7B36D4-EAD8-C641-844B-EDE4FCEFB4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06" t="-3198" b="-12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24391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63704-65F4-7143-A6AD-16C96209F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details: Cross entropy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B8D740-1829-7C4F-AA07-BC044D8483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loss function is called “cross entropy,” because it is similar in some ways to the entropy of a thermodynamic system in physics.</a:t>
                </a:r>
              </a:p>
              <a:p>
                <a:r>
                  <a:rPr lang="en-US" dirty="0"/>
                  <a:t>When you implement this in software, it’s a good idea to normalize by the number of training tokens, so that the scale is easier to understand: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𝔏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𝔇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unc>
                            <m:func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dirty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  <m:r>
                                    <a:rPr lang="en-US" dirty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B8D740-1829-7C4F-AA07-BC044D8483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 r="-1809" b="-33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61801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93336-5A0C-A342-BFA4-4127A2082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6149B-3BAD-B445-8A66-9F8B4DE05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822"/>
            <a:ext cx="10515600" cy="486612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Review: multi-class perceptron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Breaking the constraints of linearity: multi-layer neural nets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Flow diagram for the XOR problem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Flow diagram for a multi-layer neural net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One-hot vectors</a:t>
            </a:r>
          </a:p>
          <a:p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Softmax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Cross-entropy = negative log probability of the training data</a:t>
            </a:r>
          </a:p>
          <a:p>
            <a:r>
              <a:rPr lang="en-US" dirty="0"/>
              <a:t>Stochastic gradient descent</a:t>
            </a:r>
          </a:p>
          <a:p>
            <a:r>
              <a:rPr lang="en-US" dirty="0"/>
              <a:t>Training a neural net using </a:t>
            </a:r>
            <a:r>
              <a:rPr lang="en-US" dirty="0" err="1"/>
              <a:t>numpy</a:t>
            </a:r>
            <a:endParaRPr lang="en-US" dirty="0"/>
          </a:p>
          <a:p>
            <a:r>
              <a:rPr lang="en-US" dirty="0"/>
              <a:t>The same example using </a:t>
            </a:r>
            <a:r>
              <a:rPr lang="en-US" dirty="0" err="1"/>
              <a:t>pytorch</a:t>
            </a:r>
            <a:endParaRPr lang="en-US" dirty="0"/>
          </a:p>
          <a:p>
            <a:r>
              <a:rPr lang="en-US" dirty="0" err="1"/>
              <a:t>torch.nn</a:t>
            </a:r>
            <a:r>
              <a:rPr lang="en-US" dirty="0"/>
              <a:t>: standard layers and units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0727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93D64DE-4F6F-3D41-9D37-56247B697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615" y="1253331"/>
            <a:ext cx="7254385" cy="534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74D221-5C49-714F-A43B-C9B962DCB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288926"/>
            <a:ext cx="10572750" cy="888206"/>
          </a:xfrm>
        </p:spPr>
        <p:txBody>
          <a:bodyPr>
            <a:normAutofit/>
          </a:bodyPr>
          <a:lstStyle/>
          <a:p>
            <a:r>
              <a:rPr lang="en-US" dirty="0"/>
              <a:t>The iterative solution to training a neural 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9C49FA-41D3-4A4B-B575-1EB52BD8402B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103028" y="1292224"/>
                <a:ext cx="5607676" cy="527684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Instead of minimizing the loss in closed form, we’re going to use an iterative algorithm called gradient descent.  It works like this:</a:t>
                </a:r>
              </a:p>
              <a:p>
                <a:r>
                  <a:rPr lang="en-US" dirty="0">
                    <a:cs typeface="Times New Roman"/>
                  </a:rPr>
                  <a:t>Start from a random initial value of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n-US" dirty="0">
                    <a:cs typeface="Times New Roman"/>
                  </a:rPr>
                  <a:t> (at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/>
                      </a:rPr>
                      <m:t>=0</m:t>
                    </m:r>
                  </m:oMath>
                </a14:m>
                <a:r>
                  <a:rPr lang="en-US" dirty="0"/>
                  <a:t>).</a:t>
                </a:r>
                <a:endParaRPr lang="en-US" dirty="0">
                  <a:cs typeface="Times New Roman"/>
                </a:endParaRPr>
              </a:p>
              <a:p>
                <a:r>
                  <a:rPr lang="en-US" dirty="0">
                    <a:cs typeface="Times New Roman"/>
                  </a:rPr>
                  <a:t>Adjust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n-US" dirty="0">
                    <a:cs typeface="Times New Roman"/>
                  </a:rPr>
                  <a:t> in order to reduce the loss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/>
                      </a:rPr>
                      <m:t>=1</m:t>
                    </m:r>
                  </m:oMath>
                </a14:m>
                <a:r>
                  <a:rPr lang="en-US" dirty="0"/>
                  <a:t>).</a:t>
                </a:r>
                <a:endParaRPr lang="en-US" dirty="0">
                  <a:cs typeface="Times New Roman"/>
                </a:endParaRPr>
              </a:p>
              <a:p>
                <a:r>
                  <a:rPr lang="en-US" dirty="0">
                    <a:cs typeface="Times New Roman"/>
                  </a:rPr>
                  <a:t>Repeat until you reach the optimum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/>
                      </a:rPr>
                      <m:t>=∞</m:t>
                    </m:r>
                  </m:oMath>
                </a14:m>
                <a:r>
                  <a:rPr lang="en-US" dirty="0">
                    <a:cs typeface="Times New Roman"/>
                  </a:rPr>
                  <a:t>).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9C49FA-41D3-4A4B-B575-1EB52BD840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03028" y="1292224"/>
                <a:ext cx="5607676" cy="5276849"/>
              </a:xfrm>
              <a:blipFill>
                <a:blip r:embed="rId3"/>
                <a:stretch>
                  <a:fillRect l="-2262" t="-1918" r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952B59F-8404-0941-BE9C-7CBD99057AC4}"/>
                  </a:ext>
                </a:extLst>
              </p:cNvPr>
              <p:cNvSpPr txBox="1"/>
              <p:nvPr/>
            </p:nvSpPr>
            <p:spPr>
              <a:xfrm>
                <a:off x="11694017" y="5385447"/>
                <a:ext cx="43466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952B59F-8404-0941-BE9C-7CBD99057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4017" y="5385447"/>
                <a:ext cx="43466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077540-CFC6-394E-9487-50FA844DFE62}"/>
                  </a:ext>
                </a:extLst>
              </p:cNvPr>
              <p:cNvSpPr txBox="1"/>
              <p:nvPr/>
            </p:nvSpPr>
            <p:spPr>
              <a:xfrm>
                <a:off x="8077200" y="1902248"/>
                <a:ext cx="3063828" cy="7862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𝔏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𝔇</m:t>
                              </m:r>
                            </m:e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077540-CFC6-394E-9487-50FA844DF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200" y="1902248"/>
                <a:ext cx="3063828" cy="786241"/>
              </a:xfrm>
              <a:prstGeom prst="rect">
                <a:avLst/>
              </a:prstGeom>
              <a:blipFill>
                <a:blip r:embed="rId5"/>
                <a:stretch>
                  <a:fillRect b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9E0B6C-9433-114E-8EF7-DD3FD816B5F3}"/>
              </a:ext>
            </a:extLst>
          </p:cNvPr>
          <p:cNvCxnSpPr/>
          <p:nvPr/>
        </p:nvCxnSpPr>
        <p:spPr>
          <a:xfrm>
            <a:off x="6419850" y="2363913"/>
            <a:ext cx="0" cy="30215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906CD8AF-0CD2-4644-8353-0DB44B902AC3}"/>
              </a:ext>
            </a:extLst>
          </p:cNvPr>
          <p:cNvSpPr/>
          <p:nvPr/>
        </p:nvSpPr>
        <p:spPr>
          <a:xfrm>
            <a:off x="6305550" y="2190750"/>
            <a:ext cx="247650" cy="342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C0826F-A2C3-B347-9D76-142D239153A4}"/>
              </a:ext>
            </a:extLst>
          </p:cNvPr>
          <p:cNvCxnSpPr>
            <a:cxnSpLocks/>
          </p:cNvCxnSpPr>
          <p:nvPr/>
        </p:nvCxnSpPr>
        <p:spPr>
          <a:xfrm>
            <a:off x="7277100" y="3429000"/>
            <a:ext cx="0" cy="19564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DD81A4BD-074D-3A44-B737-163ED7EBD772}"/>
              </a:ext>
            </a:extLst>
          </p:cNvPr>
          <p:cNvSpPr/>
          <p:nvPr/>
        </p:nvSpPr>
        <p:spPr>
          <a:xfrm>
            <a:off x="7162800" y="3219450"/>
            <a:ext cx="247650" cy="342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A3CA3FD-CFFA-874C-AC74-1F7CF43B6875}"/>
              </a:ext>
            </a:extLst>
          </p:cNvPr>
          <p:cNvCxnSpPr/>
          <p:nvPr/>
        </p:nvCxnSpPr>
        <p:spPr>
          <a:xfrm>
            <a:off x="6553200" y="4686300"/>
            <a:ext cx="552450" cy="0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39BF37F-4C52-A543-B2E1-F42888C991F4}"/>
                  </a:ext>
                </a:extLst>
              </p:cNvPr>
              <p:cNvSpPr txBox="1"/>
              <p:nvPr/>
            </p:nvSpPr>
            <p:spPr>
              <a:xfrm>
                <a:off x="6438900" y="2111798"/>
                <a:ext cx="100965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39BF37F-4C52-A543-B2E1-F42888C991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8900" y="2111798"/>
                <a:ext cx="1009650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C3182C6-0744-2C41-9011-F51FE09EC638}"/>
                  </a:ext>
                </a:extLst>
              </p:cNvPr>
              <p:cNvSpPr txBox="1"/>
              <p:nvPr/>
            </p:nvSpPr>
            <p:spPr>
              <a:xfrm>
                <a:off x="7315200" y="3159548"/>
                <a:ext cx="100965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/>
                        </a:rPr>
                        <m:t>=1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C3182C6-0744-2C41-9011-F51FE09EC6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3159548"/>
                <a:ext cx="1009650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D718F46-8EFF-A84F-877E-B480C8E9B6A3}"/>
              </a:ext>
            </a:extLst>
          </p:cNvPr>
          <p:cNvCxnSpPr>
            <a:cxnSpLocks/>
          </p:cNvCxnSpPr>
          <p:nvPr/>
        </p:nvCxnSpPr>
        <p:spPr>
          <a:xfrm>
            <a:off x="8782050" y="4057650"/>
            <a:ext cx="0" cy="14801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DCDFDB6B-8000-664F-B896-976201160DED}"/>
              </a:ext>
            </a:extLst>
          </p:cNvPr>
          <p:cNvSpPr/>
          <p:nvPr/>
        </p:nvSpPr>
        <p:spPr>
          <a:xfrm>
            <a:off x="8667750" y="3848100"/>
            <a:ext cx="247650" cy="342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A6DD3C2-CA75-2D45-A6CC-F09C5E48A0BB}"/>
              </a:ext>
            </a:extLst>
          </p:cNvPr>
          <p:cNvCxnSpPr/>
          <p:nvPr/>
        </p:nvCxnSpPr>
        <p:spPr>
          <a:xfrm>
            <a:off x="8115300" y="5010150"/>
            <a:ext cx="552450" cy="0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4EDF46B-A741-C44B-9055-0050D9EABDDF}"/>
                  </a:ext>
                </a:extLst>
              </p:cNvPr>
              <p:cNvSpPr txBox="1"/>
              <p:nvPr/>
            </p:nvSpPr>
            <p:spPr>
              <a:xfrm>
                <a:off x="8782050" y="3483398"/>
                <a:ext cx="100965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/>
                        </a:rPr>
                        <m:t>=∞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4EDF46B-A741-C44B-9055-0050D9EAB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2050" y="3483398"/>
                <a:ext cx="1009650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4006DA40-BB9C-744A-870A-D9B9E8906DAC}"/>
              </a:ext>
            </a:extLst>
          </p:cNvPr>
          <p:cNvSpPr txBox="1"/>
          <p:nvPr/>
        </p:nvSpPr>
        <p:spPr>
          <a:xfrm>
            <a:off x="7339013" y="4283498"/>
            <a:ext cx="7191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2454594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93D64DE-4F6F-3D41-9D37-56247B697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577" y="1253331"/>
            <a:ext cx="5853423" cy="430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74D221-5C49-714F-A43B-C9B962DCB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288926"/>
            <a:ext cx="9029700" cy="554977"/>
          </a:xfrm>
        </p:spPr>
        <p:txBody>
          <a:bodyPr>
            <a:normAutofit fontScale="90000"/>
          </a:bodyPr>
          <a:lstStyle/>
          <a:p>
            <a:r>
              <a:rPr lang="en-US" dirty="0"/>
              <a:t>The gradient descent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9C49FA-41D3-4A4B-B575-1EB52BD8402B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103027" y="1009650"/>
                <a:ext cx="6659721" cy="5600700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>
                    <a:cs typeface="Times New Roman"/>
                  </a:rPr>
                  <a:t>Start from a random initial value of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n-US" dirty="0"/>
                  <a:t>.</a:t>
                </a:r>
                <a:endParaRPr lang="en-US" dirty="0">
                  <a:cs typeface="Times New Roman"/>
                </a:endParaRPr>
              </a:p>
              <a:p>
                <a:r>
                  <a:rPr lang="en-US" dirty="0">
                    <a:cs typeface="Times New Roman"/>
                  </a:rPr>
                  <a:t>Calculate the derivative of the loss with respect to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n-US" dirty="0">
                    <a:cs typeface="Times New Roman"/>
                  </a:rPr>
                  <a:t>:</a:t>
                </a:r>
              </a:p>
              <a:p>
                <a:endParaRPr lang="en-US" dirty="0">
                  <a:cs typeface="Times New Roman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acc>
                            <m:accPr>
                              <m:chr m:val="⃗"/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𝔏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𝜕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𝔏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f>
                                        <m:f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/>
                                            </a:rPr>
                                            <m:t>𝜕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𝔏</m:t>
                                          </m:r>
                                        </m:num>
                                        <m:den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/>
                                            </a:rPr>
                                            <m:t>𝜕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Times New Roman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Times New Roman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Times New Roman"/>
                                                </a:rPr>
                                                <m:t>𝐷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𝜕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𝔏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𝜕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/>
                                      </a:rPr>
                                      <m:t>𝑏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>
                  <a:cs typeface="Times New Roman"/>
                </a:endParaRPr>
              </a:p>
              <a:p>
                <a:r>
                  <a:rPr lang="en-US" dirty="0">
                    <a:cs typeface="Times New Roman"/>
                  </a:rPr>
                  <a:t>Take a step “downhill” (in the direction of the negative gradient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𝔏</m:t>
                      </m:r>
                    </m:oMath>
                  </m:oMathPara>
                </a14:m>
                <a:endParaRPr lang="en-US" dirty="0">
                  <a:cs typeface="Times New Roman"/>
                </a:endParaRPr>
              </a:p>
              <a:p>
                <a:pPr marL="0" indent="0">
                  <a:buNone/>
                </a:pPr>
                <a:r>
                  <a:rPr lang="en-US" dirty="0">
                    <a:cs typeface="Times New Roman"/>
                  </a:rPr>
                  <a:t>…where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>
                    <a:cs typeface="Times New Roman"/>
                  </a:rPr>
                  <a:t> is a constant called the “learning rate,” that determines how big of a step you take.  Usually, you need to adjust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>
                    <a:cs typeface="Times New Roman"/>
                  </a:rPr>
                  <a:t> in order to get optimum performance on a dev set, but often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0.001</m:t>
                    </m:r>
                  </m:oMath>
                </a14:m>
                <a:r>
                  <a:rPr lang="en-US" dirty="0">
                    <a:cs typeface="Times New Roman"/>
                  </a:rPr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9C49FA-41D3-4A4B-B575-1EB52BD840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03027" y="1009650"/>
                <a:ext cx="6659721" cy="5600700"/>
              </a:xfrm>
              <a:blipFill>
                <a:blip r:embed="rId3"/>
                <a:stretch>
                  <a:fillRect l="-1333" t="-2262" r="-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952B59F-8404-0941-BE9C-7CBD99057AC4}"/>
                  </a:ext>
                </a:extLst>
              </p:cNvPr>
              <p:cNvSpPr txBox="1"/>
              <p:nvPr/>
            </p:nvSpPr>
            <p:spPr>
              <a:xfrm>
                <a:off x="11694017" y="5385447"/>
                <a:ext cx="43466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952B59F-8404-0941-BE9C-7CBD99057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4017" y="5385447"/>
                <a:ext cx="43466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077540-CFC6-394E-9487-50FA844DFE62}"/>
                  </a:ext>
                </a:extLst>
              </p:cNvPr>
              <p:cNvSpPr txBox="1"/>
              <p:nvPr/>
            </p:nvSpPr>
            <p:spPr>
              <a:xfrm>
                <a:off x="8229600" y="1787948"/>
                <a:ext cx="306382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/>
                        </a:rPr>
                        <m:t>𝑀𝑆𝐸</m:t>
                      </m:r>
                      <m:r>
                        <a:rPr lang="en-US" sz="2400" i="1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/>
                        </a:rPr>
                        <m:t>𝑎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𝑤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/>
                        </a:rPr>
                        <m:t>𝑏𝑤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/>
                        </a:rPr>
                        <m:t>𝑐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077540-CFC6-394E-9487-50FA844DF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0" y="1787948"/>
                <a:ext cx="3063828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9E0B6C-9433-114E-8EF7-DD3FD816B5F3}"/>
              </a:ext>
            </a:extLst>
          </p:cNvPr>
          <p:cNvCxnSpPr>
            <a:cxnSpLocks/>
          </p:cNvCxnSpPr>
          <p:nvPr/>
        </p:nvCxnSpPr>
        <p:spPr>
          <a:xfrm>
            <a:off x="8153400" y="2916363"/>
            <a:ext cx="19050" cy="1674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906CD8AF-0CD2-4644-8353-0DB44B902AC3}"/>
              </a:ext>
            </a:extLst>
          </p:cNvPr>
          <p:cNvSpPr/>
          <p:nvPr/>
        </p:nvSpPr>
        <p:spPr>
          <a:xfrm>
            <a:off x="8039100" y="2743200"/>
            <a:ext cx="247650" cy="342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C0826F-A2C3-B347-9D76-142D239153A4}"/>
              </a:ext>
            </a:extLst>
          </p:cNvPr>
          <p:cNvCxnSpPr>
            <a:cxnSpLocks/>
          </p:cNvCxnSpPr>
          <p:nvPr/>
        </p:nvCxnSpPr>
        <p:spPr>
          <a:xfrm>
            <a:off x="9067800" y="3486150"/>
            <a:ext cx="0" cy="1104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DD81A4BD-074D-3A44-B737-163ED7EBD772}"/>
              </a:ext>
            </a:extLst>
          </p:cNvPr>
          <p:cNvSpPr/>
          <p:nvPr/>
        </p:nvSpPr>
        <p:spPr>
          <a:xfrm>
            <a:off x="8953500" y="3276600"/>
            <a:ext cx="247650" cy="342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A3CA3FD-CFFA-874C-AC74-1F7CF43B6875}"/>
              </a:ext>
            </a:extLst>
          </p:cNvPr>
          <p:cNvCxnSpPr/>
          <p:nvPr/>
        </p:nvCxnSpPr>
        <p:spPr>
          <a:xfrm>
            <a:off x="8343900" y="3943350"/>
            <a:ext cx="552450" cy="0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ADBEA5-E373-0FE1-1812-7FB6D0695ACF}"/>
                  </a:ext>
                </a:extLst>
              </p:cNvPr>
              <p:cNvSpPr txBox="1"/>
              <p:nvPr/>
            </p:nvSpPr>
            <p:spPr>
              <a:xfrm>
                <a:off x="8077200" y="1902248"/>
                <a:ext cx="3063828" cy="7862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𝔏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𝔇</m:t>
                              </m:r>
                            </m:e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ADBEA5-E373-0FE1-1812-7FB6D0695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200" y="1902248"/>
                <a:ext cx="3063828" cy="786241"/>
              </a:xfrm>
              <a:prstGeom prst="rect">
                <a:avLst/>
              </a:prstGeom>
              <a:blipFill>
                <a:blip r:embed="rId6"/>
                <a:stretch>
                  <a:fillRect b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73829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17785-7433-8944-B840-6197BAD66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205D3C-AB34-1743-85BC-A75F58F290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20824"/>
                <a:ext cx="10515600" cy="533717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If n is large, computing or differentiating the loss for the entire training dataset, all at once, can be expensive.  </a:t>
                </a:r>
              </a:p>
              <a:p>
                <a:r>
                  <a:rPr lang="en-US" dirty="0"/>
                  <a:t>The stochastic gradient descent algorithm picks one training token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at random (”stochastically”), and adjusts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n-US" dirty="0"/>
                  <a:t> in order to reduce the error a little bit for that one token: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i="1" dirty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𝔏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>
                  <a:cs typeface="Times New Roman"/>
                </a:endParaRPr>
              </a:p>
              <a:p>
                <a:pPr marL="0" indent="0">
                  <a:buNone/>
                </a:pPr>
                <a:r>
                  <a:rPr lang="en-US" dirty="0">
                    <a:cs typeface="Times New Roman"/>
                  </a:rPr>
                  <a:t>…where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𝔏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</a:rPr>
                            <m:t>P</m:t>
                          </m:r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US" dirty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cs typeface="Times New Roman"/>
                </a:endParaRPr>
              </a:p>
              <a:p>
                <a:pPr marL="0" indent="0">
                  <a:buNone/>
                </a:pPr>
                <a:r>
                  <a:rPr lang="en-US" dirty="0"/>
                  <a:t>… in other words, the part of the loss function that only depends on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dirty="0"/>
                  <a:t> token.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205D3C-AB34-1743-85BC-A75F58F290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20824"/>
                <a:ext cx="10515600" cy="5337176"/>
              </a:xfrm>
              <a:blipFill>
                <a:blip r:embed="rId2"/>
                <a:stretch>
                  <a:fillRect l="-1206" t="-1900" r="-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04505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17785-7433-8944-B840-6197BAD66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205D3C-AB34-1743-85BC-A75F58F290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7650" y="1520824"/>
                <a:ext cx="6515100" cy="533717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𝔏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func>
                        <m:func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Sup>
                                    <m:sSubSupPr>
                                      <m:ctrlPr>
                                        <a:rPr lang="en-US" sz="32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320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3200" i="1" dirty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32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sz="3200" i="1" dirty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e>
                      </m:func>
                      <m:r>
                        <a:rPr lang="en-US" sz="3200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>
                  <a:cs typeface="Times New Roman"/>
                </a:endParaRPr>
              </a:p>
              <a:p>
                <a:pPr marL="0" indent="0">
                  <a:buNone/>
                </a:pPr>
                <a:r>
                  <a:rPr lang="en-US" sz="3200" dirty="0">
                    <a:cs typeface="Times New Roman"/>
                  </a:rPr>
                  <a:t>If we differentiate that, we discover that: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 dirty="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𝑐</m:t>
                              </m:r>
                            </m:sub>
                          </m:sSub>
                        </m:sub>
                      </m:sSub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𝔏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𝑖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,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>
                  <a:cs typeface="Times New Roman"/>
                </a:endParaRPr>
              </a:p>
              <a:p>
                <a:pPr marL="0" indent="0">
                  <a:buNone/>
                </a:pPr>
                <a:endParaRPr lang="en-US" sz="3200" dirty="0">
                  <a:cs typeface="Times New Roman"/>
                </a:endParaRPr>
              </a:p>
              <a:p>
                <a:pPr marL="0" indent="0">
                  <a:buNone/>
                </a:pPr>
                <a:r>
                  <a:rPr lang="en-US" sz="3200" dirty="0">
                    <a:cs typeface="Times New Roman"/>
                  </a:rPr>
                  <a:t>So the stochastic gradient descent algorithm is: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𝑐</m:t>
                          </m:r>
                        </m:sub>
                      </m:sSub>
                      <m:r>
                        <a:rPr lang="en-US" sz="3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𝑐</m:t>
                          </m:r>
                        </m:sub>
                      </m:sSub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𝑖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,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>
                  <a:cs typeface="Times New Roman"/>
                </a:endParaRPr>
              </a:p>
              <a:p>
                <a:pPr marL="0" indent="0">
                  <a:buNone/>
                </a:pPr>
                <a:endParaRPr lang="en-US" sz="3200" dirty="0">
                  <a:cs typeface="Times New Roman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205D3C-AB34-1743-85BC-A75F58F290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7650" y="1520824"/>
                <a:ext cx="6515100" cy="5337176"/>
              </a:xfrm>
              <a:blipFill>
                <a:blip r:embed="rId2"/>
                <a:stretch>
                  <a:fillRect l="-2335" t="-308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>
            <a:extLst>
              <a:ext uri="{FF2B5EF4-FFF2-40B4-BE49-F238E27FC236}">
                <a16:creationId xmlns:a16="http://schemas.microsoft.com/office/drawing/2014/main" id="{54E7C502-F276-8449-AD87-FCAB467EB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577" y="1253331"/>
            <a:ext cx="5853423" cy="430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0A7FEB6-B185-0E4C-A64A-97ED25ABBD42}"/>
                  </a:ext>
                </a:extLst>
              </p:cNvPr>
              <p:cNvSpPr txBox="1"/>
              <p:nvPr/>
            </p:nvSpPr>
            <p:spPr>
              <a:xfrm>
                <a:off x="11694017" y="5385447"/>
                <a:ext cx="43466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0A7FEB6-B185-0E4C-A64A-97ED25ABBD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4017" y="5385447"/>
                <a:ext cx="43466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AB2B67-C4AE-2243-B8DA-63C9BDA09F93}"/>
                  </a:ext>
                </a:extLst>
              </p:cNvPr>
              <p:cNvSpPr txBox="1"/>
              <p:nvPr/>
            </p:nvSpPr>
            <p:spPr>
              <a:xfrm>
                <a:off x="7703127" y="1787948"/>
                <a:ext cx="4142509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n-US" sz="2400" dirty="0">
                              <a:latin typeface="Cambria Math" panose="02040503050406030204" pitchFamily="18" charset="0"/>
                            </a:rPr>
                            <m:t>P</m:t>
                          </m:r>
                          <m:d>
                            <m:d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dirty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US" sz="2400" dirty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4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AB2B67-C4AE-2243-B8DA-63C9BDA09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3127" y="1787948"/>
                <a:ext cx="4142509" cy="461665"/>
              </a:xfrm>
              <a:prstGeom prst="rect">
                <a:avLst/>
              </a:prstGeom>
              <a:blipFill>
                <a:blip r:embed="rId5"/>
                <a:stretch>
                  <a:fillRect t="-21053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E18467-B264-6C43-864B-A06664E773D4}"/>
              </a:ext>
            </a:extLst>
          </p:cNvPr>
          <p:cNvCxnSpPr>
            <a:cxnSpLocks/>
          </p:cNvCxnSpPr>
          <p:nvPr/>
        </p:nvCxnSpPr>
        <p:spPr>
          <a:xfrm>
            <a:off x="8153400" y="2916363"/>
            <a:ext cx="19050" cy="1674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E8305897-F079-3E47-B9AE-866FC6159EC4}"/>
              </a:ext>
            </a:extLst>
          </p:cNvPr>
          <p:cNvSpPr/>
          <p:nvPr/>
        </p:nvSpPr>
        <p:spPr>
          <a:xfrm>
            <a:off x="8039100" y="2743200"/>
            <a:ext cx="247650" cy="342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718850-AFAF-C84B-A7EE-94F3DF5AAD11}"/>
              </a:ext>
            </a:extLst>
          </p:cNvPr>
          <p:cNvCxnSpPr>
            <a:cxnSpLocks/>
          </p:cNvCxnSpPr>
          <p:nvPr/>
        </p:nvCxnSpPr>
        <p:spPr>
          <a:xfrm>
            <a:off x="9067800" y="3486150"/>
            <a:ext cx="0" cy="1104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5796BF6D-4383-A346-9DD4-6D3463BA3EA0}"/>
              </a:ext>
            </a:extLst>
          </p:cNvPr>
          <p:cNvSpPr/>
          <p:nvPr/>
        </p:nvSpPr>
        <p:spPr>
          <a:xfrm>
            <a:off x="8953500" y="3276600"/>
            <a:ext cx="247650" cy="342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5354643-2510-4E44-B785-4403A3DCB7BB}"/>
              </a:ext>
            </a:extLst>
          </p:cNvPr>
          <p:cNvCxnSpPr/>
          <p:nvPr/>
        </p:nvCxnSpPr>
        <p:spPr>
          <a:xfrm>
            <a:off x="8343900" y="3943350"/>
            <a:ext cx="552450" cy="0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3971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27" y="37580"/>
            <a:ext cx="10515600" cy="1325563"/>
          </a:xfrm>
        </p:spPr>
        <p:txBody>
          <a:bodyPr/>
          <a:lstStyle/>
          <a:p>
            <a:r>
              <a:rPr lang="en-US" dirty="0"/>
              <a:t>Biological Inspiration: McCulloch-Pitts Artificial Neuron, 1943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443309" y="3536082"/>
            <a:ext cx="1143000" cy="11430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cs typeface="Arial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995509" y="2621682"/>
            <a:ext cx="1524000" cy="1219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>
            <a:off x="995509" y="3459882"/>
            <a:ext cx="1447800" cy="6096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995509" y="4221882"/>
            <a:ext cx="14478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>
            <a:endCxn id="5" idx="3"/>
          </p:cNvCxnSpPr>
          <p:nvPr/>
        </p:nvCxnSpPr>
        <p:spPr bwMode="auto">
          <a:xfrm flipV="1">
            <a:off x="995510" y="4511694"/>
            <a:ext cx="1615189" cy="13103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3586309" y="4145682"/>
            <a:ext cx="22098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62109" y="2240682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6941" y="3074417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2109" y="5589017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x</a:t>
            </a:r>
            <a:r>
              <a:rPr lang="en-US" baseline="-25000" dirty="0" err="1"/>
              <a:t>D</a:t>
            </a:r>
            <a:endParaRPr lang="en-US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1533741" y="2545482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baseline="-25000" dirty="0"/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33741" y="322681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baseline="-25000" dirty="0"/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28909" y="414121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baseline="-25000" dirty="0"/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2109" y="3912617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28909" y="5364882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</a:t>
            </a:r>
            <a:r>
              <a:rPr lang="en-US" baseline="-25000" dirty="0" err="1"/>
              <a:t>D</a:t>
            </a:r>
            <a:endParaRPr lang="en-US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233509" y="1402482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Input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51738" y="2007617"/>
            <a:ext cx="959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Weights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2109" y="4374283"/>
            <a:ext cx="2696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  <a:endParaRPr lang="en-US" sz="2400" dirty="0"/>
          </a:p>
        </p:txBody>
      </p:sp>
      <p:cxnSp>
        <p:nvCxnSpPr>
          <p:cNvPr id="26" name="Elbow Connector 25"/>
          <p:cNvCxnSpPr/>
          <p:nvPr/>
        </p:nvCxnSpPr>
        <p:spPr>
          <a:xfrm flipV="1">
            <a:off x="2671909" y="3824749"/>
            <a:ext cx="685800" cy="6096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738710" y="3596149"/>
            <a:ext cx="158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Output:</a:t>
            </a:r>
            <a:r>
              <a:rPr lang="en-US" dirty="0"/>
              <a:t> </a:t>
            </a:r>
            <a:r>
              <a:rPr lang="en-US" dirty="0">
                <a:sym typeface="Symbol"/>
              </a:rPr>
              <a:t>u</a:t>
            </a:r>
            <a:r>
              <a:rPr lang="en-US" dirty="0"/>
              <a:t>(</a:t>
            </a:r>
            <a:r>
              <a:rPr lang="en-US" b="1" dirty="0" err="1"/>
              <a:t>w</a:t>
            </a:r>
            <a:r>
              <a:rPr lang="en-US" b="1" dirty="0" err="1">
                <a:sym typeface="Symbol"/>
              </a:rPr>
              <a:t>x</a:t>
            </a:r>
            <a:r>
              <a:rPr lang="en-US" dirty="0">
                <a:sym typeface="Symbol"/>
              </a:rPr>
              <a:t>)</a:t>
            </a:r>
            <a:endParaRPr lang="en-US" dirty="0"/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6325787" y="1457718"/>
            <a:ext cx="5411296" cy="5000786"/>
          </a:xfrm>
        </p:spPr>
        <p:txBody>
          <a:bodyPr>
            <a:normAutofit/>
          </a:bodyPr>
          <a:lstStyle/>
          <a:p>
            <a:r>
              <a:rPr lang="en-US" dirty="0"/>
              <a:t>In 1943, McCulloch &amp; Pitts proposed that biological neurons have a nonlinear activation function (a step function) whose input is a weighted linear combination of the currents generated by other neurons.</a:t>
            </a:r>
          </a:p>
          <a:p>
            <a:r>
              <a:rPr lang="en-US" dirty="0"/>
              <a:t>They showed lots of examples of mathematical and logical functions that could be computed using networks of simple neurons like this.</a:t>
            </a:r>
          </a:p>
        </p:txBody>
      </p:sp>
    </p:spTree>
    <p:extLst>
      <p:ext uri="{BB962C8B-B14F-4D97-AF65-F5344CB8AC3E}">
        <p14:creationId xmlns:p14="http://schemas.microsoft.com/office/powerpoint/2010/main" val="35810846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93336-5A0C-A342-BFA4-4127A2082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6149B-3BAD-B445-8A66-9F8B4DE05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822"/>
            <a:ext cx="10515600" cy="486612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Review: multi-class perceptron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Breaking the constraints of linearity: multi-layer neural nets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Flow diagram for the XOR problem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Flow diagram for a multi-layer neural net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One-hot vectors</a:t>
            </a:r>
          </a:p>
          <a:p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Softmax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Cross-entropy = negative log probability of the training data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Stochastic gradient descent</a:t>
            </a:r>
          </a:p>
          <a:p>
            <a:r>
              <a:rPr lang="en-US" dirty="0"/>
              <a:t>Training a neural net using </a:t>
            </a:r>
            <a:r>
              <a:rPr lang="en-US" dirty="0" err="1"/>
              <a:t>numpy</a:t>
            </a:r>
            <a:endParaRPr lang="en-US" dirty="0"/>
          </a:p>
          <a:p>
            <a:r>
              <a:rPr lang="en-US" dirty="0"/>
              <a:t>The same example using </a:t>
            </a:r>
            <a:r>
              <a:rPr lang="en-US" dirty="0" err="1"/>
              <a:t>pytorch</a:t>
            </a:r>
            <a:endParaRPr lang="en-US" dirty="0"/>
          </a:p>
          <a:p>
            <a:r>
              <a:rPr lang="en-US" dirty="0" err="1"/>
              <a:t>torch.nn</a:t>
            </a:r>
            <a:r>
              <a:rPr lang="en-US" dirty="0"/>
              <a:t>: standard layers and units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0221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3B5FA-09A8-8C4B-9AC2-DB16AFCE6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neural net using </a:t>
            </a:r>
            <a:r>
              <a:rPr lang="en-US" dirty="0" err="1"/>
              <a:t>numpy</a:t>
            </a:r>
            <a:r>
              <a:rPr lang="en-US" dirty="0"/>
              <a:t> or </a:t>
            </a:r>
            <a:r>
              <a:rPr lang="en-US" dirty="0" err="1"/>
              <a:t>pytorch</a:t>
            </a:r>
            <a:br>
              <a:rPr lang="en-US" dirty="0"/>
            </a:br>
            <a:r>
              <a:rPr lang="en-US" dirty="0"/>
              <a:t>Running example: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FC9406-465D-AB4C-BF9E-F211C33AEB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For example, suppose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i="1" dirty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Suppose that the network can only model functions of the form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𝑏𝑥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…where we’re defining…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m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We want to learn a, b, c, d so that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≈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FC9406-465D-AB4C-BF9E-F211C33AEB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14507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3B5FA-09A8-8C4B-9AC2-DB16AFCE6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example: neural net regression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1ABCF9-777A-1E44-B62A-FB23D2638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33857"/>
            <a:ext cx="105156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380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1E458-2CD7-0B42-902D-8BF007EB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Mean-squared error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E5CC8D-CC13-CE40-AFFD-76C01F42CD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First, let’s define the loss function.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𝑏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0" dirty="0" smtClean="0">
                          <a:latin typeface="Cambria Math" panose="02040503050406030204" pitchFamily="18" charset="0"/>
                        </a:rPr>
                        <m:t>,  </m:t>
                      </m:r>
                    </m:oMath>
                  </m:oMathPara>
                </a14:m>
                <a:endParaRPr lang="en-US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𝜖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E5CC8D-CC13-CE40-AFFD-76C01F42CD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326" b="-36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92593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1E458-2CD7-0B42-902D-8BF007EB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E5CC8D-CC13-CE40-AFFD-76C01F42CD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Next, find the derivative of the loss.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𝑏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0" dirty="0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𝜖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ℒ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𝑑𝑎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f>
                                        <m:f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ℒ</m:t>
                                          </m:r>
                                        </m:num>
                                        <m:den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𝑑𝑏</m:t>
                                          </m:r>
                                        </m:den>
                                      </m:f>
                                    </m:e>
                                  </m:mr>
                                  <m:mr>
                                    <m:e>
                                      <m:f>
                                        <m:f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ℒ</m:t>
                                          </m:r>
                                        </m:num>
                                        <m:den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den>
                                      </m:f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ℒ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acc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  <m:d>
                                          <m:dPr>
                                            <m:ctrlPr>
                                              <a:rPr lang="en-US" i="1" dirty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 dirty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 dirty="0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 dirty="0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𝑑𝑎</m:t>
                                        </m:r>
                                      </m:den>
                                    </m:f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f>
                                            <m:f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𝑑</m:t>
                                              </m:r>
                                              <m: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i="1" dirty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i="1" dirty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i="1" dirty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𝑥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i="1" dirty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num>
                                            <m:den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𝑑𝑏</m:t>
                                              </m:r>
                                            </m:den>
                                          </m:f>
                                        </m:e>
                                      </m:mr>
                                      <m:mr>
                                        <m:e>
                                          <m:f>
                                            <m:f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𝑑</m:t>
                                              </m:r>
                                              <m: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i="1" dirty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i="1" dirty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i="1" dirty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𝑥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i="1" dirty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num>
                                            <m:den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𝑑</m:t>
                                              </m:r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den>
                                          </m:f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  <m:d>
                                          <m:dPr>
                                            <m:ctrlPr>
                                              <a:rPr lang="en-US" i="1" dirty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 dirty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 dirty="0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 dirty="0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den>
                                    </m:f>
                                  </m:e>
                                </m:mr>
                              </m:m>
                            </m:e>
                          </m:d>
                        </m:e>
                      </m:nary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i="1" dirty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 dirty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 dirty="0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  <m:sup>
                                              <m: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US" i="1" dirty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 dirty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 dirty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e>
                                </m:mr>
                              </m:m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E5CC8D-CC13-CE40-AFFD-76C01F42CD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4" t="-12500" b="-183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1422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1E458-2CD7-0B42-902D-8BF007EB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update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E5CC8D-CC13-CE40-AFFD-76C01F42CD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00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Now, update the weights by subtracting the gradient.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𝑑𝑎</m:t>
                          </m:r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d>
                            <m:d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</m:oMath>
                  </m:oMathPara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𝑑𝑏</m:t>
                          </m:r>
                        </m:den>
                      </m:f>
                      <m: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𝑑𝑐</m:t>
                          </m:r>
                        </m:den>
                      </m:f>
                      <m: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</m:oMath>
                  </m:oMathPara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𝑑𝑑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E5CC8D-CC13-CE40-AFFD-76C01F42CD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4" t="-18605" b="-33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56119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1E458-2CD7-0B42-902D-8BF007EB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04" y="167415"/>
            <a:ext cx="3906796" cy="1920875"/>
          </a:xfrm>
        </p:spPr>
        <p:txBody>
          <a:bodyPr/>
          <a:lstStyle/>
          <a:p>
            <a:r>
              <a:rPr lang="en-US" dirty="0"/>
              <a:t>How a neural network is trained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5CC8D-CC13-CE40-AFFD-76C01F42C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81" y="3355718"/>
            <a:ext cx="3906796" cy="2946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Here’s Justin Johnson’s code for doing those things:</a:t>
            </a:r>
          </a:p>
          <a:p>
            <a:pPr marL="0" indent="0">
              <a:buNone/>
            </a:pPr>
            <a:r>
              <a:rPr lang="en-US" dirty="0"/>
              <a:t>(</a:t>
            </a:r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pytorch.org</a:t>
            </a:r>
            <a:r>
              <a:rPr lang="en-US" dirty="0">
                <a:hlinkClick r:id="rId2"/>
              </a:rPr>
              <a:t>/tutorials/beginner/</a:t>
            </a:r>
            <a:r>
              <a:rPr lang="en-US" dirty="0" err="1">
                <a:hlinkClick r:id="rId2"/>
              </a:rPr>
              <a:t>pytorch_with_examples.html</a:t>
            </a:r>
            <a:r>
              <a:rPr lang="en-US" dirty="0"/>
              <a:t>)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B6A0804-239F-BF4A-A021-C714C80EA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437" y="197625"/>
            <a:ext cx="7799243" cy="58998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196F59-604C-8C47-8DF0-2E6D2379307E}"/>
              </a:ext>
            </a:extLst>
          </p:cNvPr>
          <p:cNvSpPr/>
          <p:nvPr/>
        </p:nvSpPr>
        <p:spPr>
          <a:xfrm>
            <a:off x="4298030" y="6157963"/>
            <a:ext cx="77992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© 2021 </a:t>
            </a:r>
            <a:r>
              <a:rPr lang="en-US" dirty="0" err="1"/>
              <a:t>Pytorch</a:t>
            </a:r>
            <a:r>
              <a:rPr lang="en-US" dirty="0"/>
              <a:t>, https://</a:t>
            </a:r>
            <a:r>
              <a:rPr lang="en-US" dirty="0" err="1"/>
              <a:t>pytorch.org</a:t>
            </a:r>
            <a:r>
              <a:rPr lang="en-US" dirty="0"/>
              <a:t>/tutorials/beginner/</a:t>
            </a:r>
            <a:r>
              <a:rPr lang="en-US" dirty="0" err="1"/>
              <a:t>pytorch_with_examples.html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6463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93336-5A0C-A342-BFA4-4127A2082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6149B-3BAD-B445-8A66-9F8B4DE05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822"/>
            <a:ext cx="10515600" cy="486612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Review: multi-class perceptron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Breaking the constraints of linearity: multi-layer neural nets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Flow diagram for the XOR problem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Flow diagram for a multi-layer neural net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One-hot vectors</a:t>
            </a:r>
          </a:p>
          <a:p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Softmax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Cross-entropy = negative log probability of the training data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Stochastic gradient descent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Training a neural net using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numpy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/>
              <a:t>The same example using </a:t>
            </a:r>
            <a:r>
              <a:rPr lang="en-US" dirty="0" err="1"/>
              <a:t>pytorch</a:t>
            </a:r>
            <a:endParaRPr lang="en-US" dirty="0"/>
          </a:p>
          <a:p>
            <a:r>
              <a:rPr lang="en-US" dirty="0" err="1"/>
              <a:t>torch.nn</a:t>
            </a:r>
            <a:r>
              <a:rPr lang="en-US" dirty="0"/>
              <a:t>: standard layers and units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5632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4FD35-B7A9-F647-B84D-A437EC1A6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Autograd</a:t>
            </a:r>
            <a:r>
              <a:rPr lang="en-US" dirty="0"/>
              <a:t>: Main idea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690799-F855-AE4E-AA87-6605BD750A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 neural network is a complicated function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made up of many simple components</a:t>
                </a:r>
              </a:p>
              <a:p>
                <a:r>
                  <a:rPr lang="en-US" dirty="0"/>
                  <a:t>If we try to take all the derivatives,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sSubSup>
                      <m:sSub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dirty="0"/>
                  <a:t>, all at once, in a big mass of spaghetti code, then the code will be really ugly.</a:t>
                </a:r>
              </a:p>
              <a:p>
                <a:r>
                  <a:rPr lang="en-US" dirty="0"/>
                  <a:t>HOWEVER: Each of the components is simple to compute.  Furthermore, the derivative of its output </a:t>
                </a:r>
                <a:r>
                  <a:rPr lang="en-US" dirty="0" err="1"/>
                  <a:t>w.r.t.</a:t>
                </a:r>
                <a:r>
                  <a:rPr lang="en-US" dirty="0"/>
                  <a:t> its input is simple.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690799-F855-AE4E-AA87-6605BD750A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66383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4FD35-B7A9-F647-B84D-A437EC1A6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Autograd</a:t>
            </a:r>
            <a:r>
              <a:rPr lang="en-US" dirty="0"/>
              <a:t>: Tensor objects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690799-F855-AE4E-AA87-6605BD750A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27454"/>
                <a:ext cx="10515600" cy="508206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The basic idea of </a:t>
                </a:r>
                <a:r>
                  <a:rPr lang="en-US" dirty="0" err="1"/>
                  <a:t>autograd</a:t>
                </a:r>
                <a:r>
                  <a:rPr lang="en-US" dirty="0"/>
                  <a:t> is to create a new kind of object that takes responsibility for its own gradient.</a:t>
                </a:r>
              </a:p>
              <a:p>
                <a:r>
                  <a:rPr lang="en-US" dirty="0"/>
                  <a:t>For example, the object might be a network weight,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690799-F855-AE4E-AA87-6605BD750A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27454"/>
                <a:ext cx="10515600" cy="5082068"/>
              </a:xfrm>
              <a:blipFill>
                <a:blip r:embed="rId2"/>
                <a:stretch>
                  <a:fillRect l="-1206" t="-19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4317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AAC06-83C0-004E-8C7F-6DCA5BEB0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Biological Inspiration: Neuronal Circuits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7870A-7F95-B343-B40D-3200B7F23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431" y="1825624"/>
            <a:ext cx="5137807" cy="4875213"/>
          </a:xfrm>
        </p:spPr>
        <p:txBody>
          <a:bodyPr>
            <a:normAutofit/>
          </a:bodyPr>
          <a:lstStyle/>
          <a:p>
            <a:r>
              <a:rPr lang="en-US" dirty="0"/>
              <a:t>Even the simplest actions involve more than one neuron, acting in sequence in a neuronal circuit. </a:t>
            </a:r>
          </a:p>
          <a:p>
            <a:r>
              <a:rPr lang="en-US" dirty="0"/>
              <a:t>One of the simplest neuronal circuits is a reflex arc, which may contain just two neurons:</a:t>
            </a:r>
          </a:p>
          <a:p>
            <a:pPr lvl="1"/>
            <a:r>
              <a:rPr lang="en-US" dirty="0"/>
              <a:t>The </a:t>
            </a:r>
            <a:r>
              <a:rPr lang="en-US" b="1" u="sng" dirty="0"/>
              <a:t>sensor neuron</a:t>
            </a:r>
            <a:r>
              <a:rPr lang="en-US" dirty="0"/>
              <a:t> detects a stimulus, and communicates an electrical signal to …</a:t>
            </a:r>
          </a:p>
          <a:p>
            <a:pPr lvl="1"/>
            <a:r>
              <a:rPr lang="en-US" dirty="0"/>
              <a:t>The </a:t>
            </a:r>
            <a:r>
              <a:rPr lang="en-US" b="1" u="sng" dirty="0"/>
              <a:t>motor neuron</a:t>
            </a:r>
            <a:r>
              <a:rPr lang="en-US" dirty="0"/>
              <a:t>, which activates the muscle.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46852BC-825F-274D-8255-BFBB2D5D4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8" y="1261495"/>
            <a:ext cx="6840549" cy="439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48BC42-5038-4240-8540-1602F2C0F547}"/>
              </a:ext>
            </a:extLst>
          </p:cNvPr>
          <p:cNvSpPr/>
          <p:nvPr/>
        </p:nvSpPr>
        <p:spPr>
          <a:xfrm>
            <a:off x="5291978" y="5659468"/>
            <a:ext cx="684055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Illustration of a reflex arc: sensor neuron sends a voltage spike to the spinal column, where the resulting current causes a spike in a motor neuron, whose spike activates the muscle.</a:t>
            </a:r>
          </a:p>
          <a:p>
            <a:pPr algn="ctr"/>
            <a:r>
              <a:rPr lang="en-US" sz="1200" dirty="0"/>
              <a:t>By </a:t>
            </a:r>
            <a:r>
              <a:rPr lang="en-US" sz="1200" dirty="0" err="1"/>
              <a:t>MartaAguayo</a:t>
            </a:r>
            <a:r>
              <a:rPr lang="en-US" sz="1200" dirty="0"/>
              <a:t> - Own work, CC BY-SA 3.0, https://</a:t>
            </a:r>
            <a:r>
              <a:rPr lang="en-US" sz="1200" dirty="0" err="1"/>
              <a:t>commons.wikimedia.org</a:t>
            </a:r>
            <a:r>
              <a:rPr lang="en-US" sz="1200" dirty="0"/>
              <a:t>/w/</a:t>
            </a:r>
            <a:r>
              <a:rPr lang="en-US" sz="1200" dirty="0" err="1"/>
              <a:t>index.php?curid</a:t>
            </a:r>
            <a:r>
              <a:rPr lang="en-US" sz="1200" dirty="0"/>
              <a:t>=39181552</a:t>
            </a:r>
          </a:p>
        </p:txBody>
      </p:sp>
    </p:spTree>
    <p:extLst>
      <p:ext uri="{BB962C8B-B14F-4D97-AF65-F5344CB8AC3E}">
        <p14:creationId xmlns:p14="http://schemas.microsoft.com/office/powerpoint/2010/main" val="37234816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4FD35-B7A9-F647-B84D-A437EC1A6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Autograd</a:t>
            </a:r>
            <a:r>
              <a:rPr lang="en-US" dirty="0"/>
              <a:t>: Tensor objects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90799-F855-AE4E-AA87-6605BD750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27454"/>
            <a:ext cx="10515599" cy="1901546"/>
          </a:xfrm>
        </p:spPr>
        <p:txBody>
          <a:bodyPr>
            <a:normAutofit/>
          </a:bodyPr>
          <a:lstStyle/>
          <a:p>
            <a:r>
              <a:rPr lang="en-US" dirty="0"/>
              <a:t>In </a:t>
            </a:r>
            <a:r>
              <a:rPr lang="en-US" dirty="0" err="1"/>
              <a:t>pytorch</a:t>
            </a:r>
            <a:r>
              <a:rPr lang="en-US" dirty="0"/>
              <a:t>, variables that take responsibility for their own gradients are called “tensors” (https://</a:t>
            </a:r>
            <a:r>
              <a:rPr lang="en-US" dirty="0" err="1"/>
              <a:t>pytorch.org</a:t>
            </a:r>
            <a:r>
              <a:rPr lang="en-US" dirty="0"/>
              <a:t>/docs/stable/</a:t>
            </a:r>
            <a:r>
              <a:rPr lang="en-US" dirty="0" err="1"/>
              <a:t>tensors.html</a:t>
            </a:r>
            <a:r>
              <a:rPr lang="en-US" dirty="0"/>
              <a:t>)</a:t>
            </a:r>
          </a:p>
          <a:p>
            <a:r>
              <a:rPr lang="en-US" dirty="0"/>
              <a:t>Here’s how Justin Johnson defines tensors for the polynomial regression problem: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9D19425-3606-EE43-9565-293E26314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3295650"/>
            <a:ext cx="9867900" cy="3009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D924CD6-39EA-AB49-B460-55F2311E614A}"/>
              </a:ext>
            </a:extLst>
          </p:cNvPr>
          <p:cNvSpPr/>
          <p:nvPr/>
        </p:nvSpPr>
        <p:spPr>
          <a:xfrm>
            <a:off x="1137390" y="6495889"/>
            <a:ext cx="9892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© 2017 </a:t>
            </a:r>
            <a:r>
              <a:rPr lang="en-US" dirty="0" err="1"/>
              <a:t>Pytorch</a:t>
            </a:r>
            <a:r>
              <a:rPr lang="en-US" dirty="0"/>
              <a:t>, https://</a:t>
            </a:r>
            <a:r>
              <a:rPr lang="en-US" dirty="0" err="1"/>
              <a:t>pytorch.org</a:t>
            </a:r>
            <a:r>
              <a:rPr lang="en-US" dirty="0"/>
              <a:t>/tutorials/beginner/</a:t>
            </a:r>
            <a:r>
              <a:rPr lang="en-US" dirty="0" err="1"/>
              <a:t>pytorch_with_examples.html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2516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4FD35-B7A9-F647-B84D-A437EC1A6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Autograd</a:t>
            </a:r>
            <a:r>
              <a:rPr lang="en-US" dirty="0"/>
              <a:t>: Overloaded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690799-F855-AE4E-AA87-6605BD750A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27454"/>
                <a:ext cx="10515600" cy="508206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The basic idea of </a:t>
                </a:r>
                <a:r>
                  <a:rPr lang="en-US" dirty="0" err="1"/>
                  <a:t>autograd</a:t>
                </a:r>
                <a:r>
                  <a:rPr lang="en-US" dirty="0"/>
                  <a:t> is to create a new kind of object that takes responsibility for its own gradient.</a:t>
                </a:r>
              </a:p>
              <a:p>
                <a:r>
                  <a:rPr lang="en-US" dirty="0"/>
                  <a:t>For example, the object might be a network weight,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These new objects have overloaded operators, so that any time we use them to compute some output, the input is cached.  For example, it might be used to compute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−1)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690799-F855-AE4E-AA87-6605BD750A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27454"/>
                <a:ext cx="10515600" cy="5082068"/>
              </a:xfrm>
              <a:blipFill>
                <a:blip r:embed="rId2"/>
                <a:stretch>
                  <a:fillRect l="-1206" t="-1995" r="-1327" b="-15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98819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4FD35-B7A9-F647-B84D-A437EC1A6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Autograd</a:t>
            </a:r>
            <a:r>
              <a:rPr lang="en-US" dirty="0"/>
              <a:t>: Overloaded operators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90799-F855-AE4E-AA87-6605BD750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7962"/>
            <a:ext cx="9899822" cy="560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Here’s how it gets used:</a:t>
            </a:r>
          </a:p>
        </p:txBody>
      </p:sp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6133581A-0879-B64F-8DAE-1191A1637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005224"/>
            <a:ext cx="8763000" cy="11176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DA2252-CB63-EE4C-A854-0D48F4896F7B}"/>
              </a:ext>
            </a:extLst>
          </p:cNvPr>
          <p:cNvSpPr txBox="1">
            <a:spLocks/>
          </p:cNvSpPr>
          <p:nvPr/>
        </p:nvSpPr>
        <p:spPr>
          <a:xfrm>
            <a:off x="318462" y="5188365"/>
            <a:ext cx="11198035" cy="1426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Python overloaded operators: if “b” is an object that has a method named __</a:t>
            </a:r>
            <a:r>
              <a:rPr lang="en-US" dirty="0" err="1"/>
              <a:t>mul</a:t>
            </a:r>
            <a:r>
              <a:rPr lang="en-US" dirty="0"/>
              <a:t>__, then the expression “f=b*x” actually calls “f=b.__</a:t>
            </a:r>
            <a:r>
              <a:rPr lang="en-US" dirty="0" err="1"/>
              <a:t>mul</a:t>
            </a:r>
            <a:r>
              <a:rPr lang="en-US" dirty="0"/>
              <a:t>__(x)”.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8434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4FD35-B7A9-F647-B84D-A437EC1A6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Autograd</a:t>
            </a:r>
            <a:r>
              <a:rPr lang="en-US" dirty="0"/>
              <a:t>: Overloaded operators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90799-F855-AE4E-AA87-6605BD750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7962"/>
            <a:ext cx="9899822" cy="50820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The operator overload code looks something like this: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 Tensor(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torch.autograd.Function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def __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__(self, weight):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self.weight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weight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self.saved_tensors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()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def __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__(self, other):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self.saved_tensors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self.saved_tensors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[:], other)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returnvalue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self.weight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* other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return Tensor(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returnvalue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BB83442-C5CA-6747-9505-BB21ED7EE17D}"/>
              </a:ext>
            </a:extLst>
          </p:cNvPr>
          <p:cNvSpPr txBox="1">
            <a:spLocks/>
          </p:cNvSpPr>
          <p:nvPr/>
        </p:nvSpPr>
        <p:spPr>
          <a:xfrm>
            <a:off x="6914309" y="2723462"/>
            <a:ext cx="4861680" cy="934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Cache x in </a:t>
            </a:r>
            <a:r>
              <a:rPr lang="en-US" dirty="0" err="1"/>
              <a:t>self.saved_tensors</a:t>
            </a:r>
            <a:r>
              <a:rPr lang="en-US" dirty="0"/>
              <a:t>, so we can use it later…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4B9C3B2-77FC-F043-B13E-5E33D48CC0FF}"/>
              </a:ext>
            </a:extLst>
          </p:cNvPr>
          <p:cNvSpPr txBox="1">
            <a:spLocks/>
          </p:cNvSpPr>
          <p:nvPr/>
        </p:nvSpPr>
        <p:spPr>
          <a:xfrm>
            <a:off x="8465713" y="4940250"/>
            <a:ext cx="3656267" cy="11594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Then calculate the output of the multiply operation,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CFC347A-4C1D-4442-9C3B-18C4BCEE7D82}"/>
              </a:ext>
            </a:extLst>
          </p:cNvPr>
          <p:cNvSpPr txBox="1">
            <a:spLocks/>
          </p:cNvSpPr>
          <p:nvPr/>
        </p:nvSpPr>
        <p:spPr>
          <a:xfrm>
            <a:off x="8173268" y="5962721"/>
            <a:ext cx="3959099" cy="934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… and cast the return value as a Tensor.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40030E2-428E-7A48-A93E-0BFE56BC6F9C}"/>
              </a:ext>
            </a:extLst>
          </p:cNvPr>
          <p:cNvCxnSpPr>
            <a:cxnSpLocks/>
          </p:cNvCxnSpPr>
          <p:nvPr/>
        </p:nvCxnSpPr>
        <p:spPr>
          <a:xfrm flipH="1">
            <a:off x="5347252" y="3240157"/>
            <a:ext cx="1567057" cy="1182756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41E76CC-EF38-B048-B47A-ED9FEB0A1BDA}"/>
              </a:ext>
            </a:extLst>
          </p:cNvPr>
          <p:cNvCxnSpPr>
            <a:cxnSpLocks/>
          </p:cNvCxnSpPr>
          <p:nvPr/>
        </p:nvCxnSpPr>
        <p:spPr>
          <a:xfrm flipH="1" flipV="1">
            <a:off x="7117492" y="5053914"/>
            <a:ext cx="1348222" cy="444844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9AACB8F-9C17-3244-9E23-80AA5FB23AB8}"/>
              </a:ext>
            </a:extLst>
          </p:cNvPr>
          <p:cNvCxnSpPr>
            <a:cxnSpLocks/>
          </p:cNvCxnSpPr>
          <p:nvPr/>
        </p:nvCxnSpPr>
        <p:spPr>
          <a:xfrm flipH="1" flipV="1">
            <a:off x="6301946" y="5498757"/>
            <a:ext cx="1871322" cy="617835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7172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4FD35-B7A9-F647-B84D-A437EC1A6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Autograd</a:t>
            </a:r>
            <a:r>
              <a:rPr lang="en-US" dirty="0"/>
              <a:t>: Overloaded operators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90799-F855-AE4E-AA87-6605BD750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7962"/>
            <a:ext cx="9899822" cy="560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Here’s how it gets used:</a:t>
            </a:r>
          </a:p>
        </p:txBody>
      </p:sp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6133581A-0879-B64F-8DAE-1191A1637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005224"/>
            <a:ext cx="8763000" cy="11176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DD5446B-4123-B24C-9807-3916E8891BE9}"/>
              </a:ext>
            </a:extLst>
          </p:cNvPr>
          <p:cNvSpPr txBox="1">
            <a:spLocks/>
          </p:cNvSpPr>
          <p:nvPr/>
        </p:nvSpPr>
        <p:spPr>
          <a:xfrm>
            <a:off x="5673079" y="4137055"/>
            <a:ext cx="5680721" cy="1426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Stores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x**2</a:t>
            </a:r>
            <a:r>
              <a:rPr lang="en-US" dirty="0"/>
              <a:t> 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c.saved_tensors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3403047-2429-C74A-B589-E28C0FBEEB8C}"/>
              </a:ext>
            </a:extLst>
          </p:cNvPr>
          <p:cNvSpPr txBox="1">
            <a:spLocks/>
          </p:cNvSpPr>
          <p:nvPr/>
        </p:nvSpPr>
        <p:spPr>
          <a:xfrm>
            <a:off x="166062" y="4072135"/>
            <a:ext cx="4813711" cy="1426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Stores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b.saved_tensors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3D632F-A8C3-CA4F-90E3-E150BA2A4959}"/>
              </a:ext>
            </a:extLst>
          </p:cNvPr>
          <p:cNvCxnSpPr>
            <a:cxnSpLocks/>
          </p:cNvCxnSpPr>
          <p:nvPr/>
        </p:nvCxnSpPr>
        <p:spPr>
          <a:xfrm flipH="1" flipV="1">
            <a:off x="5325762" y="3002692"/>
            <a:ext cx="770238" cy="1117600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9741D40-9E38-4749-83EA-B04144D4269D}"/>
              </a:ext>
            </a:extLst>
          </p:cNvPr>
          <p:cNvCxnSpPr>
            <a:cxnSpLocks/>
          </p:cNvCxnSpPr>
          <p:nvPr/>
        </p:nvCxnSpPr>
        <p:spPr>
          <a:xfrm flipV="1">
            <a:off x="3726288" y="3002692"/>
            <a:ext cx="536793" cy="1037967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DA2252-CB63-EE4C-A854-0D48F4896F7B}"/>
              </a:ext>
            </a:extLst>
          </p:cNvPr>
          <p:cNvSpPr txBox="1">
            <a:spLocks/>
          </p:cNvSpPr>
          <p:nvPr/>
        </p:nvSpPr>
        <p:spPr>
          <a:xfrm>
            <a:off x="318462" y="5188365"/>
            <a:ext cx="11198035" cy="1426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Python overloaded operators: the expression “b*x” actually calls b.__</a:t>
            </a:r>
            <a:r>
              <a:rPr lang="en-US" dirty="0" err="1"/>
              <a:t>mul</a:t>
            </a:r>
            <a:r>
              <a:rPr lang="en-US" dirty="0"/>
              <a:t>__(x).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9885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4FD35-B7A9-F647-B84D-A437EC1A6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Autograd</a:t>
            </a:r>
            <a:r>
              <a:rPr lang="en-US" dirty="0"/>
              <a:t>: the Loss tensor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690799-F855-AE4E-AA87-6605BD750A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27454"/>
                <a:ext cx="10515600" cy="5082068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The basic idea of </a:t>
                </a:r>
                <a:r>
                  <a:rPr lang="en-US" dirty="0" err="1"/>
                  <a:t>autograd</a:t>
                </a:r>
                <a:r>
                  <a:rPr lang="en-US" dirty="0"/>
                  <a:t> is to create a new kind of object, a tensor, that takes responsibility for its own gradient. Any time we use tensors to compute some output, the input is cached. For example, these operations: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𝑏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 = a + b*x + c*x**2 + d*x**3</a:t>
                </a:r>
              </a:p>
              <a:p>
                <a:pPr marL="0" indent="0" algn="ctr">
                  <a:buNone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loss = (f-y).pow(2)</a:t>
                </a:r>
              </a:p>
              <a:p>
                <a:pPr marL="0" indent="0">
                  <a:buNone/>
                </a:pPr>
                <a:r>
                  <a:rPr lang="en-US" dirty="0">
                    <a:cs typeface="Times New Roman" panose="02020603050405020304" pitchFamily="18" charset="0"/>
                  </a:rPr>
                  <a:t>...will calculate the loss, but will also store some extra information in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loss.saved_tensors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f.saved_tensors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a.saved_tensors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b.saved_tensors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c.saved_tensors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d.saved_tensors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dirty="0">
                    <a:cs typeface="Times New Roman" panose="02020603050405020304" pitchFamily="18" charset="0"/>
                  </a:rPr>
                  <a:t> and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x.saved_tensors</a:t>
                </a:r>
                <a:r>
                  <a:rPr lang="en-US" dirty="0">
                    <a:cs typeface="Times New Roman" panose="020206030504050203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690799-F855-AE4E-AA87-6605BD750A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27454"/>
                <a:ext cx="10515600" cy="5082068"/>
              </a:xfrm>
              <a:blipFill>
                <a:blip r:embed="rId2"/>
                <a:stretch>
                  <a:fillRect l="-1206" t="-2993" b="-14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015262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15C5E-7D2B-1B47-93F8-E70969E63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Autograd</a:t>
            </a:r>
            <a:r>
              <a:rPr lang="en-US" dirty="0"/>
              <a:t>: the Loss tensor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87878-050D-6B4D-B49C-32F14729998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Notice the flow diagram that was implied by those lines of code.</a:t>
            </a:r>
          </a:p>
          <a:p>
            <a:pPr marL="0" indent="0">
              <a:buNone/>
            </a:pPr>
            <a:r>
              <a:rPr lang="en-US" dirty="0"/>
              <a:t>Each tensor’s overloaded __</a:t>
            </a:r>
            <a:r>
              <a:rPr lang="en-US" dirty="0" err="1"/>
              <a:t>mul</a:t>
            </a:r>
            <a:r>
              <a:rPr lang="en-US" dirty="0"/>
              <a:t>__ operator keeps track of the variables used to compute it:</a:t>
            </a:r>
          </a:p>
          <a:p>
            <a:r>
              <a:rPr lang="en-US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loss.saved_tensors</a:t>
            </a:r>
            <a:r>
              <a:rPr lang="en-US" dirty="0"/>
              <a:t> has pointers to </a:t>
            </a:r>
            <a:r>
              <a:rPr lang="en-US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/>
              <a:t> and </a:t>
            </a:r>
            <a:r>
              <a:rPr lang="en-US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  <a:p>
            <a:r>
              <a:rPr lang="en-US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f.saved_tensors</a:t>
            </a:r>
            <a:r>
              <a:rPr lang="en-US" dirty="0"/>
              <a:t> has pointers to </a:t>
            </a:r>
            <a:r>
              <a:rPr lang="en-US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x, a, b, c,</a:t>
            </a:r>
            <a:r>
              <a:rPr lang="en-US" dirty="0"/>
              <a:t> and </a:t>
            </a:r>
            <a:r>
              <a:rPr lang="en-US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/>
              <a:t>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DC29D92-766D-0F44-8350-513BE335D089}"/>
              </a:ext>
            </a:extLst>
          </p:cNvPr>
          <p:cNvSpPr/>
          <p:nvPr/>
        </p:nvSpPr>
        <p:spPr>
          <a:xfrm>
            <a:off x="6599583" y="4701208"/>
            <a:ext cx="755374" cy="7553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x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1E6FDDC-1ED2-D543-9985-6EBB2CCA2829}"/>
              </a:ext>
            </a:extLst>
          </p:cNvPr>
          <p:cNvSpPr/>
          <p:nvPr/>
        </p:nvSpPr>
        <p:spPr>
          <a:xfrm>
            <a:off x="11115256" y="3104322"/>
            <a:ext cx="755374" cy="7553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E1A215F-4C98-5F4E-8724-E1ECE64F4009}"/>
              </a:ext>
            </a:extLst>
          </p:cNvPr>
          <p:cNvSpPr/>
          <p:nvPr/>
        </p:nvSpPr>
        <p:spPr>
          <a:xfrm>
            <a:off x="8902145" y="3077819"/>
            <a:ext cx="755374" cy="7553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E8D0A73-85F9-1240-B542-49D40AA290BF}"/>
              </a:ext>
            </a:extLst>
          </p:cNvPr>
          <p:cNvSpPr/>
          <p:nvPr/>
        </p:nvSpPr>
        <p:spPr>
          <a:xfrm>
            <a:off x="7772400" y="4681330"/>
            <a:ext cx="755374" cy="7553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F4C0D06-B750-0E4B-9BF8-D96DBC089BAC}"/>
              </a:ext>
            </a:extLst>
          </p:cNvPr>
          <p:cNvSpPr/>
          <p:nvPr/>
        </p:nvSpPr>
        <p:spPr>
          <a:xfrm>
            <a:off x="8918714" y="4694583"/>
            <a:ext cx="755374" cy="7553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E936B44-D83F-304E-ABEB-97B64136D19C}"/>
              </a:ext>
            </a:extLst>
          </p:cNvPr>
          <p:cNvSpPr/>
          <p:nvPr/>
        </p:nvSpPr>
        <p:spPr>
          <a:xfrm>
            <a:off x="10084904" y="4668081"/>
            <a:ext cx="755374" cy="7553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C589CDC-7279-A04E-AD2B-195A6134AC7E}"/>
              </a:ext>
            </a:extLst>
          </p:cNvPr>
          <p:cNvSpPr/>
          <p:nvPr/>
        </p:nvSpPr>
        <p:spPr>
          <a:xfrm>
            <a:off x="11290849" y="4601821"/>
            <a:ext cx="755374" cy="7553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91DE979-3717-6847-BA2F-B42D4524CC9E}"/>
              </a:ext>
            </a:extLst>
          </p:cNvPr>
          <p:cNvCxnSpPr>
            <a:stCxn id="5" idx="7"/>
            <a:endCxn id="7" idx="4"/>
          </p:cNvCxnSpPr>
          <p:nvPr/>
        </p:nvCxnSpPr>
        <p:spPr>
          <a:xfrm flipV="1">
            <a:off x="7244335" y="3833193"/>
            <a:ext cx="2035497" cy="978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6F8DBC7-6072-9A4F-8C83-3FB166576DCF}"/>
              </a:ext>
            </a:extLst>
          </p:cNvPr>
          <p:cNvCxnSpPr>
            <a:stCxn id="8" idx="7"/>
            <a:endCxn id="7" idx="4"/>
          </p:cNvCxnSpPr>
          <p:nvPr/>
        </p:nvCxnSpPr>
        <p:spPr>
          <a:xfrm flipV="1">
            <a:off x="8417152" y="3833193"/>
            <a:ext cx="862680" cy="958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1EA858E-1386-C840-AA8B-29B17984F43A}"/>
              </a:ext>
            </a:extLst>
          </p:cNvPr>
          <p:cNvCxnSpPr>
            <a:stCxn id="9" idx="0"/>
            <a:endCxn id="7" idx="4"/>
          </p:cNvCxnSpPr>
          <p:nvPr/>
        </p:nvCxnSpPr>
        <p:spPr>
          <a:xfrm flipH="1" flipV="1">
            <a:off x="9279832" y="3833193"/>
            <a:ext cx="16569" cy="8613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6F463DA-5646-7B4C-A9BC-8B2166F8FDAC}"/>
              </a:ext>
            </a:extLst>
          </p:cNvPr>
          <p:cNvCxnSpPr>
            <a:stCxn id="10" idx="1"/>
            <a:endCxn id="7" idx="4"/>
          </p:cNvCxnSpPr>
          <p:nvPr/>
        </p:nvCxnSpPr>
        <p:spPr>
          <a:xfrm flipH="1" flipV="1">
            <a:off x="9279832" y="3833193"/>
            <a:ext cx="915694" cy="9455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91A2808-2F96-7B49-AACC-21A6FF75B7E5}"/>
              </a:ext>
            </a:extLst>
          </p:cNvPr>
          <p:cNvCxnSpPr>
            <a:stCxn id="11" idx="1"/>
            <a:endCxn id="7" idx="4"/>
          </p:cNvCxnSpPr>
          <p:nvPr/>
        </p:nvCxnSpPr>
        <p:spPr>
          <a:xfrm flipH="1" flipV="1">
            <a:off x="9279832" y="3833193"/>
            <a:ext cx="2121639" cy="879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2813679D-87D4-7242-9D02-BEE29F8B32E5}"/>
              </a:ext>
            </a:extLst>
          </p:cNvPr>
          <p:cNvSpPr/>
          <p:nvPr/>
        </p:nvSpPr>
        <p:spPr>
          <a:xfrm>
            <a:off x="8776250" y="1679715"/>
            <a:ext cx="1023732" cy="7553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loss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90DDA68-9131-764F-9C03-B0B6E64BCC53}"/>
              </a:ext>
            </a:extLst>
          </p:cNvPr>
          <p:cNvCxnSpPr>
            <a:stCxn id="7" idx="0"/>
            <a:endCxn id="22" idx="4"/>
          </p:cNvCxnSpPr>
          <p:nvPr/>
        </p:nvCxnSpPr>
        <p:spPr>
          <a:xfrm flipV="1">
            <a:off x="9279832" y="2435089"/>
            <a:ext cx="8284" cy="642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8AC7B91-20CB-BA46-B9C7-7FFA000EEC49}"/>
              </a:ext>
            </a:extLst>
          </p:cNvPr>
          <p:cNvCxnSpPr>
            <a:stCxn id="6" idx="1"/>
            <a:endCxn id="22" idx="4"/>
          </p:cNvCxnSpPr>
          <p:nvPr/>
        </p:nvCxnSpPr>
        <p:spPr>
          <a:xfrm flipH="1" flipV="1">
            <a:off x="9288116" y="2435089"/>
            <a:ext cx="1937762" cy="7798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1401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4FD35-B7A9-F647-B84D-A437EC1A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31" y="179773"/>
            <a:ext cx="2423988" cy="1216542"/>
          </a:xfrm>
        </p:spPr>
        <p:txBody>
          <a:bodyPr/>
          <a:lstStyle/>
          <a:p>
            <a:r>
              <a:rPr lang="en-US" dirty="0" err="1"/>
              <a:t>Autograd</a:t>
            </a:r>
            <a:endParaRPr lang="en-US" dirty="0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E2ADA90-195A-904D-88EB-C3E4B0ABB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751" y="0"/>
            <a:ext cx="8964553" cy="685800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573B8D1-36CD-E04F-80B1-61CFD130D6A5}"/>
              </a:ext>
            </a:extLst>
          </p:cNvPr>
          <p:cNvSpPr txBox="1">
            <a:spLocks/>
          </p:cNvSpPr>
          <p:nvPr/>
        </p:nvSpPr>
        <p:spPr>
          <a:xfrm>
            <a:off x="162694" y="1099083"/>
            <a:ext cx="2868828" cy="1759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</a:t>
            </a:r>
            <a:r>
              <a:rPr lang="en-US" dirty="0"/>
              <a:t> depends 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y_pred</a:t>
            </a:r>
            <a:r>
              <a:rPr lang="en-US" dirty="0"/>
              <a:t>, which depends 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/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/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/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/>
              <a:t>.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66A8BE0-BCDF-E74E-B564-04004B3BE5F3}"/>
              </a:ext>
            </a:extLst>
          </p:cNvPr>
          <p:cNvCxnSpPr>
            <a:cxnSpLocks/>
          </p:cNvCxnSpPr>
          <p:nvPr/>
        </p:nvCxnSpPr>
        <p:spPr>
          <a:xfrm>
            <a:off x="2722603" y="2051218"/>
            <a:ext cx="1058565" cy="0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2106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15C5E-7D2B-1B47-93F8-E70969E63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Autograd</a:t>
            </a:r>
            <a:r>
              <a:rPr lang="en-US" dirty="0"/>
              <a:t>: the </a:t>
            </a:r>
            <a:r>
              <a:rPr lang="en-US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backward</a:t>
            </a:r>
            <a:r>
              <a:rPr lang="en-US" dirty="0"/>
              <a:t>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A87878-050D-6B4D-B49C-32F14729998F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Every tensor object has a method called </a:t>
                </a:r>
                <a:r>
                  <a:rPr lang="en-US" dirty="0">
                    <a:highlight>
                      <a:srgbClr val="C0C0C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backward()</a:t>
                </a:r>
                <a:r>
                  <a:rPr lang="en-US" dirty="0"/>
                  <a:t>. </a:t>
                </a:r>
              </a:p>
              <a:p>
                <a:pPr marL="0" indent="0">
                  <a:buNone/>
                </a:pPr>
                <a:r>
                  <a:rPr lang="en-US" dirty="0"/>
                  <a:t>If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backward()</a:t>
                </a:r>
                <a:r>
                  <a:rPr lang="en-US" dirty="0"/>
                  <a:t> is called with no arguments, it calculates the derivative with respect to the inputs:</a:t>
                </a:r>
              </a:p>
              <a:p>
                <a:r>
                  <a:rPr lang="en-US" dirty="0" err="1">
                    <a:highlight>
                      <a:srgbClr val="C0C0C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loss.backward</a:t>
                </a:r>
                <a:r>
                  <a:rPr lang="en-US" dirty="0">
                    <a:highlight>
                      <a:srgbClr val="C0C0C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()</a:t>
                </a:r>
                <a:r>
                  <a:rPr lang="en-US" dirty="0"/>
                  <a:t> calculates</a:t>
                </a:r>
                <a:r>
                  <a:rPr lang="en-US" dirty="0">
                    <a:cs typeface="Times New Roman" panose="02020603050405020304" pitchFamily="18" charset="0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dirty="0" err="1">
                    <a:cs typeface="Times New Roman" panose="02020603050405020304" pitchFamily="18" charset="0"/>
                  </a:rPr>
                  <a:t>tmp</a:t>
                </a:r>
                <a:r>
                  <a:rPr lang="en-US" dirty="0">
                    <a:cs typeface="Times New Roman" panose="02020603050405020304" pitchFamily="18" charset="0"/>
                  </a:rPr>
                  <a:t>=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den>
                    </m:f>
                  </m:oMath>
                </a14:m>
                <a:r>
                  <a:rPr lang="en-US" dirty="0">
                    <a:cs typeface="Times New Roman" panose="02020603050405020304" pitchFamily="18" charset="0"/>
                  </a:rPr>
                  <a:t>, then calls the method </a:t>
                </a:r>
                <a:r>
                  <a:rPr lang="en-US" dirty="0" err="1">
                    <a:highlight>
                      <a:srgbClr val="C0C0C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f.backward</a:t>
                </a:r>
                <a:r>
                  <a:rPr lang="en-US" dirty="0">
                    <a:highlight>
                      <a:srgbClr val="C0C0C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dirty="0" err="1">
                    <a:highlight>
                      <a:srgbClr val="C0C0C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tmp</a:t>
                </a:r>
                <a:r>
                  <a:rPr lang="en-US" dirty="0">
                    <a:highlight>
                      <a:srgbClr val="C0C0C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A87878-050D-6B4D-B49C-32F1472999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445" t="-2326" r="-7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3DC29D92-766D-0F44-8350-513BE335D089}"/>
              </a:ext>
            </a:extLst>
          </p:cNvPr>
          <p:cNvSpPr/>
          <p:nvPr/>
        </p:nvSpPr>
        <p:spPr>
          <a:xfrm>
            <a:off x="6599583" y="4701208"/>
            <a:ext cx="755374" cy="7553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x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1E6FDDC-1ED2-D543-9985-6EBB2CCA2829}"/>
              </a:ext>
            </a:extLst>
          </p:cNvPr>
          <p:cNvSpPr/>
          <p:nvPr/>
        </p:nvSpPr>
        <p:spPr>
          <a:xfrm>
            <a:off x="11115256" y="3104322"/>
            <a:ext cx="755374" cy="7553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E1A215F-4C98-5F4E-8724-E1ECE64F4009}"/>
              </a:ext>
            </a:extLst>
          </p:cNvPr>
          <p:cNvSpPr/>
          <p:nvPr/>
        </p:nvSpPr>
        <p:spPr>
          <a:xfrm>
            <a:off x="8902145" y="3077819"/>
            <a:ext cx="755374" cy="7553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E8D0A73-85F9-1240-B542-49D40AA290BF}"/>
              </a:ext>
            </a:extLst>
          </p:cNvPr>
          <p:cNvSpPr/>
          <p:nvPr/>
        </p:nvSpPr>
        <p:spPr>
          <a:xfrm>
            <a:off x="7772400" y="4681330"/>
            <a:ext cx="755374" cy="7553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F4C0D06-B750-0E4B-9BF8-D96DBC089BAC}"/>
              </a:ext>
            </a:extLst>
          </p:cNvPr>
          <p:cNvSpPr/>
          <p:nvPr/>
        </p:nvSpPr>
        <p:spPr>
          <a:xfrm>
            <a:off x="8918714" y="4694583"/>
            <a:ext cx="755374" cy="7553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E936B44-D83F-304E-ABEB-97B64136D19C}"/>
              </a:ext>
            </a:extLst>
          </p:cNvPr>
          <p:cNvSpPr/>
          <p:nvPr/>
        </p:nvSpPr>
        <p:spPr>
          <a:xfrm>
            <a:off x="10084904" y="4668081"/>
            <a:ext cx="755374" cy="7553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C589CDC-7279-A04E-AD2B-195A6134AC7E}"/>
              </a:ext>
            </a:extLst>
          </p:cNvPr>
          <p:cNvSpPr/>
          <p:nvPr/>
        </p:nvSpPr>
        <p:spPr>
          <a:xfrm>
            <a:off x="11290849" y="4601821"/>
            <a:ext cx="755374" cy="7553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91DE979-3717-6847-BA2F-B42D4524CC9E}"/>
              </a:ext>
            </a:extLst>
          </p:cNvPr>
          <p:cNvCxnSpPr>
            <a:stCxn id="5" idx="7"/>
            <a:endCxn id="7" idx="4"/>
          </p:cNvCxnSpPr>
          <p:nvPr/>
        </p:nvCxnSpPr>
        <p:spPr>
          <a:xfrm flipV="1">
            <a:off x="7244335" y="3833193"/>
            <a:ext cx="2035497" cy="978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6F8DBC7-6072-9A4F-8C83-3FB166576DCF}"/>
              </a:ext>
            </a:extLst>
          </p:cNvPr>
          <p:cNvCxnSpPr>
            <a:stCxn id="8" idx="7"/>
            <a:endCxn id="7" idx="4"/>
          </p:cNvCxnSpPr>
          <p:nvPr/>
        </p:nvCxnSpPr>
        <p:spPr>
          <a:xfrm flipV="1">
            <a:off x="8417152" y="3833193"/>
            <a:ext cx="862680" cy="958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1EA858E-1386-C840-AA8B-29B17984F43A}"/>
              </a:ext>
            </a:extLst>
          </p:cNvPr>
          <p:cNvCxnSpPr>
            <a:stCxn id="9" idx="0"/>
            <a:endCxn id="7" idx="4"/>
          </p:cNvCxnSpPr>
          <p:nvPr/>
        </p:nvCxnSpPr>
        <p:spPr>
          <a:xfrm flipH="1" flipV="1">
            <a:off x="9279832" y="3833193"/>
            <a:ext cx="16569" cy="8613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6F463DA-5646-7B4C-A9BC-8B2166F8FDAC}"/>
              </a:ext>
            </a:extLst>
          </p:cNvPr>
          <p:cNvCxnSpPr>
            <a:stCxn id="10" idx="1"/>
            <a:endCxn id="7" idx="4"/>
          </p:cNvCxnSpPr>
          <p:nvPr/>
        </p:nvCxnSpPr>
        <p:spPr>
          <a:xfrm flipH="1" flipV="1">
            <a:off x="9279832" y="3833193"/>
            <a:ext cx="915694" cy="9455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91A2808-2F96-7B49-AACC-21A6FF75B7E5}"/>
              </a:ext>
            </a:extLst>
          </p:cNvPr>
          <p:cNvCxnSpPr>
            <a:stCxn id="11" idx="1"/>
            <a:endCxn id="7" idx="4"/>
          </p:cNvCxnSpPr>
          <p:nvPr/>
        </p:nvCxnSpPr>
        <p:spPr>
          <a:xfrm flipH="1" flipV="1">
            <a:off x="9279832" y="3833193"/>
            <a:ext cx="2121639" cy="879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2813679D-87D4-7242-9D02-BEE29F8B32E5}"/>
              </a:ext>
            </a:extLst>
          </p:cNvPr>
          <p:cNvSpPr/>
          <p:nvPr/>
        </p:nvSpPr>
        <p:spPr>
          <a:xfrm>
            <a:off x="8776250" y="1679715"/>
            <a:ext cx="1023732" cy="7553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loss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90DDA68-9131-764F-9C03-B0B6E64BCC53}"/>
              </a:ext>
            </a:extLst>
          </p:cNvPr>
          <p:cNvCxnSpPr>
            <a:stCxn id="7" idx="0"/>
            <a:endCxn id="22" idx="4"/>
          </p:cNvCxnSpPr>
          <p:nvPr/>
        </p:nvCxnSpPr>
        <p:spPr>
          <a:xfrm flipV="1">
            <a:off x="9279832" y="2435089"/>
            <a:ext cx="8284" cy="642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8AC7B91-20CB-BA46-B9C7-7FFA000EEC49}"/>
              </a:ext>
            </a:extLst>
          </p:cNvPr>
          <p:cNvCxnSpPr>
            <a:stCxn id="6" idx="1"/>
            <a:endCxn id="22" idx="4"/>
          </p:cNvCxnSpPr>
          <p:nvPr/>
        </p:nvCxnSpPr>
        <p:spPr>
          <a:xfrm flipH="1" flipV="1">
            <a:off x="9288116" y="2435089"/>
            <a:ext cx="1937762" cy="7798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3841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15C5E-7D2B-1B47-93F8-E70969E63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Autograd</a:t>
            </a:r>
            <a:r>
              <a:rPr lang="en-US" dirty="0"/>
              <a:t>: the </a:t>
            </a:r>
            <a:r>
              <a:rPr lang="en-US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backward</a:t>
            </a:r>
            <a:r>
              <a:rPr lang="en-US" dirty="0"/>
              <a:t>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A87878-050D-6B4D-B49C-32F14729998F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If backward() is called with the argument </a:t>
                </a:r>
                <a:r>
                  <a:rPr lang="en-US" dirty="0" err="1">
                    <a:cs typeface="Times New Roman" panose="02020603050405020304" pitchFamily="18" charset="0"/>
                  </a:rPr>
                  <a:t>tmp</a:t>
                </a:r>
                <a:r>
                  <a:rPr lang="en-US" dirty="0">
                    <a:cs typeface="Times New Roman" panose="02020603050405020304" pitchFamily="18" charset="0"/>
                  </a:rPr>
                  <a:t>=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den>
                    </m:f>
                  </m:oMath>
                </a14:m>
                <a:r>
                  <a:rPr lang="en-US" dirty="0">
                    <a:cs typeface="Times New Roman" panose="02020603050405020304" pitchFamily="18" charset="0"/>
                  </a:rPr>
                  <a:t>,  it does three things:</a:t>
                </a:r>
              </a:p>
              <a:p>
                <a:r>
                  <a:rPr lang="en-US" dirty="0">
                    <a:cs typeface="Times New Roman" panose="02020603050405020304" pitchFamily="18" charset="0"/>
                  </a:rPr>
                  <a:t>Store </a:t>
                </a:r>
                <a:r>
                  <a:rPr lang="en-US" dirty="0" err="1">
                    <a:highlight>
                      <a:srgbClr val="C0C0C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f.grad</a:t>
                </a:r>
                <a:r>
                  <a:rPr lang="en-US" dirty="0">
                    <a:highlight>
                      <a:srgbClr val="C0C0C0"/>
                    </a:highlight>
                    <a:cs typeface="Times New Roman" panose="02020603050405020304" pitchFamily="18" charset="0"/>
                  </a:rPr>
                  <a:t>=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𝑑𝑓</m:t>
                        </m:r>
                      </m:den>
                    </m:f>
                  </m:oMath>
                </a14:m>
                <a:endParaRPr lang="en-US" dirty="0">
                  <a:cs typeface="Times New Roman" panose="02020603050405020304" pitchFamily="18" charset="0"/>
                </a:endParaRPr>
              </a:p>
              <a:p>
                <a:r>
                  <a:rPr lang="en-US" dirty="0">
                    <a:cs typeface="Times New Roman" panose="02020603050405020304" pitchFamily="18" charset="0"/>
                  </a:rPr>
                  <a:t>Calculate derivative </a:t>
                </a:r>
                <a:r>
                  <a:rPr lang="en-US" dirty="0" err="1">
                    <a:cs typeface="Times New Roman" panose="02020603050405020304" pitchFamily="18" charset="0"/>
                  </a:rPr>
                  <a:t>w.r.t.</a:t>
                </a:r>
                <a:r>
                  <a:rPr lang="en-US" dirty="0">
                    <a:cs typeface="Times New Roman" panose="02020603050405020304" pitchFamily="18" charset="0"/>
                  </a:rPr>
                  <a:t> each input, for example, </a:t>
                </a:r>
                <a:r>
                  <a:rPr lang="en-US" dirty="0" err="1">
                    <a:highlight>
                      <a:srgbClr val="C0C0C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tmp</a:t>
                </a:r>
                <a:r>
                  <a:rPr lang="en-US" dirty="0">
                    <a:highlight>
                      <a:srgbClr val="C0C0C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dirty="0">
                  <a:cs typeface="Times New Roman" panose="02020603050405020304" pitchFamily="18" charset="0"/>
                </a:endParaRPr>
              </a:p>
              <a:p>
                <a:r>
                  <a:rPr lang="en-US" dirty="0">
                    <a:cs typeface="Times New Roman" panose="02020603050405020304" pitchFamily="18" charset="0"/>
                  </a:rPr>
                  <a:t>Pass the input derivatives back to the inputs, e.g., call </a:t>
                </a:r>
                <a:r>
                  <a:rPr lang="en-US" dirty="0" err="1">
                    <a:highlight>
                      <a:srgbClr val="C0C0C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c.backward</a:t>
                </a:r>
                <a:r>
                  <a:rPr lang="en-US" dirty="0">
                    <a:highlight>
                      <a:srgbClr val="C0C0C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dirty="0" err="1">
                    <a:highlight>
                      <a:srgbClr val="C0C0C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tmp</a:t>
                </a:r>
                <a:r>
                  <a:rPr lang="en-US" dirty="0">
                    <a:highlight>
                      <a:srgbClr val="C0C0C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A87878-050D-6B4D-B49C-32F1472999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200" t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3DC29D92-766D-0F44-8350-513BE335D089}"/>
              </a:ext>
            </a:extLst>
          </p:cNvPr>
          <p:cNvSpPr/>
          <p:nvPr/>
        </p:nvSpPr>
        <p:spPr>
          <a:xfrm>
            <a:off x="6599583" y="4701208"/>
            <a:ext cx="755374" cy="7553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x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1E6FDDC-1ED2-D543-9985-6EBB2CCA2829}"/>
              </a:ext>
            </a:extLst>
          </p:cNvPr>
          <p:cNvSpPr/>
          <p:nvPr/>
        </p:nvSpPr>
        <p:spPr>
          <a:xfrm>
            <a:off x="11115256" y="3104322"/>
            <a:ext cx="755374" cy="7553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E1A215F-4C98-5F4E-8724-E1ECE64F4009}"/>
              </a:ext>
            </a:extLst>
          </p:cNvPr>
          <p:cNvSpPr/>
          <p:nvPr/>
        </p:nvSpPr>
        <p:spPr>
          <a:xfrm>
            <a:off x="8902145" y="3077819"/>
            <a:ext cx="755374" cy="7553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E8D0A73-85F9-1240-B542-49D40AA290BF}"/>
              </a:ext>
            </a:extLst>
          </p:cNvPr>
          <p:cNvSpPr/>
          <p:nvPr/>
        </p:nvSpPr>
        <p:spPr>
          <a:xfrm>
            <a:off x="7772400" y="4681330"/>
            <a:ext cx="755374" cy="7553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F4C0D06-B750-0E4B-9BF8-D96DBC089BAC}"/>
              </a:ext>
            </a:extLst>
          </p:cNvPr>
          <p:cNvSpPr/>
          <p:nvPr/>
        </p:nvSpPr>
        <p:spPr>
          <a:xfrm>
            <a:off x="8918714" y="4694583"/>
            <a:ext cx="755374" cy="7553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E936B44-D83F-304E-ABEB-97B64136D19C}"/>
              </a:ext>
            </a:extLst>
          </p:cNvPr>
          <p:cNvSpPr/>
          <p:nvPr/>
        </p:nvSpPr>
        <p:spPr>
          <a:xfrm>
            <a:off x="10084904" y="4668081"/>
            <a:ext cx="755374" cy="7553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C589CDC-7279-A04E-AD2B-195A6134AC7E}"/>
              </a:ext>
            </a:extLst>
          </p:cNvPr>
          <p:cNvSpPr/>
          <p:nvPr/>
        </p:nvSpPr>
        <p:spPr>
          <a:xfrm>
            <a:off x="11290849" y="4601821"/>
            <a:ext cx="755374" cy="7553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91DE979-3717-6847-BA2F-B42D4524CC9E}"/>
              </a:ext>
            </a:extLst>
          </p:cNvPr>
          <p:cNvCxnSpPr>
            <a:stCxn id="5" idx="7"/>
            <a:endCxn id="7" idx="4"/>
          </p:cNvCxnSpPr>
          <p:nvPr/>
        </p:nvCxnSpPr>
        <p:spPr>
          <a:xfrm flipV="1">
            <a:off x="7244335" y="3833193"/>
            <a:ext cx="2035497" cy="978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6F8DBC7-6072-9A4F-8C83-3FB166576DCF}"/>
              </a:ext>
            </a:extLst>
          </p:cNvPr>
          <p:cNvCxnSpPr>
            <a:stCxn id="8" idx="7"/>
            <a:endCxn id="7" idx="4"/>
          </p:cNvCxnSpPr>
          <p:nvPr/>
        </p:nvCxnSpPr>
        <p:spPr>
          <a:xfrm flipV="1">
            <a:off x="8417152" y="3833193"/>
            <a:ext cx="862680" cy="958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1EA858E-1386-C840-AA8B-29B17984F43A}"/>
              </a:ext>
            </a:extLst>
          </p:cNvPr>
          <p:cNvCxnSpPr>
            <a:stCxn id="9" idx="0"/>
            <a:endCxn id="7" idx="4"/>
          </p:cNvCxnSpPr>
          <p:nvPr/>
        </p:nvCxnSpPr>
        <p:spPr>
          <a:xfrm flipH="1" flipV="1">
            <a:off x="9279832" y="3833193"/>
            <a:ext cx="16569" cy="8613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6F463DA-5646-7B4C-A9BC-8B2166F8FDAC}"/>
              </a:ext>
            </a:extLst>
          </p:cNvPr>
          <p:cNvCxnSpPr>
            <a:stCxn id="10" idx="1"/>
            <a:endCxn id="7" idx="4"/>
          </p:cNvCxnSpPr>
          <p:nvPr/>
        </p:nvCxnSpPr>
        <p:spPr>
          <a:xfrm flipH="1" flipV="1">
            <a:off x="9279832" y="3833193"/>
            <a:ext cx="915694" cy="9455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91A2808-2F96-7B49-AACC-21A6FF75B7E5}"/>
              </a:ext>
            </a:extLst>
          </p:cNvPr>
          <p:cNvCxnSpPr>
            <a:stCxn id="11" idx="1"/>
            <a:endCxn id="7" idx="4"/>
          </p:cNvCxnSpPr>
          <p:nvPr/>
        </p:nvCxnSpPr>
        <p:spPr>
          <a:xfrm flipH="1" flipV="1">
            <a:off x="9279832" y="3833193"/>
            <a:ext cx="2121639" cy="879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2813679D-87D4-7242-9D02-BEE29F8B32E5}"/>
              </a:ext>
            </a:extLst>
          </p:cNvPr>
          <p:cNvSpPr/>
          <p:nvPr/>
        </p:nvSpPr>
        <p:spPr>
          <a:xfrm>
            <a:off x="8776250" y="1679715"/>
            <a:ext cx="1023732" cy="7553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loss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90DDA68-9131-764F-9C03-B0B6E64BCC53}"/>
              </a:ext>
            </a:extLst>
          </p:cNvPr>
          <p:cNvCxnSpPr>
            <a:stCxn id="7" idx="0"/>
            <a:endCxn id="22" idx="4"/>
          </p:cNvCxnSpPr>
          <p:nvPr/>
        </p:nvCxnSpPr>
        <p:spPr>
          <a:xfrm flipV="1">
            <a:off x="9279832" y="2435089"/>
            <a:ext cx="8284" cy="642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8AC7B91-20CB-BA46-B9C7-7FFA000EEC49}"/>
              </a:ext>
            </a:extLst>
          </p:cNvPr>
          <p:cNvCxnSpPr>
            <a:stCxn id="6" idx="1"/>
            <a:endCxn id="22" idx="4"/>
          </p:cNvCxnSpPr>
          <p:nvPr/>
        </p:nvCxnSpPr>
        <p:spPr>
          <a:xfrm flipH="1" flipV="1">
            <a:off x="9288116" y="2435089"/>
            <a:ext cx="1937762" cy="7798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168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86" y="101885"/>
            <a:ext cx="12028228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 McCulloch-Pitts Neuron can compute some logical functions…</a:t>
            </a:r>
            <a:endParaRPr lang="en-US" sz="36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4299" y="1205344"/>
                <a:ext cx="6074992" cy="548059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cs typeface="Times New Roman"/>
                  </a:rPr>
                  <a:t>When the features are binary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𝑗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{0,1}</m:t>
                    </m:r>
                  </m:oMath>
                </a14:m>
                <a:r>
                  <a:rPr lang="en-US" dirty="0"/>
                  <a:t>)</a:t>
                </a:r>
                <a:r>
                  <a:rPr lang="en-US" dirty="0">
                    <a:cs typeface="Times New Roman"/>
                  </a:rPr>
                  <a:t>, many (but not all!) binary functions can be re-written as linear functions.  For example, the function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∨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)</m:t>
                      </m:r>
                    </m:oMath>
                  </m:oMathPara>
                </a14:m>
                <a:endParaRPr lang="en-US" dirty="0">
                  <a:cs typeface="Times New Roman"/>
                </a:endParaRPr>
              </a:p>
              <a:p>
                <a:pPr marL="0" indent="0">
                  <a:buNone/>
                </a:pPr>
                <a:r>
                  <a:rPr lang="en-US" dirty="0">
                    <a:cs typeface="Times New Roman"/>
                  </a:rPr>
                  <a:t> can be re-written as 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𝑢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−0.5</m:t>
                          </m:r>
                        </m:e>
                      </m:d>
                    </m:oMath>
                  </m:oMathPara>
                </a14:m>
                <a:endParaRPr lang="en-US" dirty="0">
                  <a:cs typeface="Times New Roman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4299" y="1205344"/>
                <a:ext cx="6074992" cy="5480591"/>
              </a:xfrm>
              <a:blipFill>
                <a:blip r:embed="rId2"/>
                <a:stretch>
                  <a:fillRect l="-2083" t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/>
          <p:nvPr/>
        </p:nvCxnSpPr>
        <p:spPr>
          <a:xfrm>
            <a:off x="914399" y="6264322"/>
            <a:ext cx="3575714" cy="272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1487606" y="4804013"/>
            <a:ext cx="40943" cy="188192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914399" y="5117910"/>
            <a:ext cx="1665028" cy="156802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2811436" y="6146333"/>
            <a:ext cx="272956" cy="254465"/>
          </a:xfrm>
          <a:prstGeom prst="ellipse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759116" y="5056787"/>
            <a:ext cx="272956" cy="254465"/>
          </a:xfrm>
          <a:prstGeom prst="ellipse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355672" y="5018115"/>
            <a:ext cx="272956" cy="254465"/>
          </a:xfrm>
          <a:prstGeom prst="ellipse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00FF"/>
              </a:highlight>
            </a:endParaRPr>
          </a:p>
        </p:txBody>
      </p:sp>
      <p:sp>
        <p:nvSpPr>
          <p:cNvPr id="34" name="Oval 33"/>
          <p:cNvSpPr/>
          <p:nvPr/>
        </p:nvSpPr>
        <p:spPr>
          <a:xfrm>
            <a:off x="1382966" y="6137239"/>
            <a:ext cx="272956" cy="254465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4578795" y="6000873"/>
                <a:ext cx="46000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795" y="6000873"/>
                <a:ext cx="460006" cy="584775"/>
              </a:xfrm>
              <a:prstGeom prst="rect">
                <a:avLst/>
              </a:prstGeom>
              <a:blipFill>
                <a:blip r:embed="rId3"/>
                <a:stretch>
                  <a:fillRect r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964097" y="4384937"/>
                <a:ext cx="46704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097" y="4384937"/>
                <a:ext cx="467045" cy="584775"/>
              </a:xfrm>
              <a:prstGeom prst="rect">
                <a:avLst/>
              </a:prstGeom>
              <a:blipFill>
                <a:blip r:embed="rId4"/>
                <a:stretch>
                  <a:fillRect r="-18421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ontent Placeholder 2"/>
              <p:cNvSpPr txBox="1">
                <a:spLocks/>
              </p:cNvSpPr>
              <p:nvPr/>
            </p:nvSpPr>
            <p:spPr>
              <a:xfrm>
                <a:off x="6121355" y="1234917"/>
                <a:ext cx="6074992" cy="54805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cs typeface="Times New Roman"/>
                  </a:rPr>
                  <a:t>Similarly, the function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cs typeface="Times New Roman"/>
                        </a:rPr>
                        <m:t>=(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∧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cs typeface="Times New Roman"/>
                        </a:rPr>
                        <m:t>)</m:t>
                      </m:r>
                    </m:oMath>
                  </m:oMathPara>
                </a14:m>
                <a:endParaRPr lang="en-US" dirty="0">
                  <a:cs typeface="Times New Roman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cs typeface="Times New Roman"/>
                  </a:rPr>
                  <a:t> can be re-written as 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𝑢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.5</m:t>
                          </m:r>
                        </m:e>
                      </m:d>
                    </m:oMath>
                  </m:oMathPara>
                </a14:m>
                <a:endParaRPr lang="en-US" dirty="0">
                  <a:cs typeface="Times New Roman"/>
                </a:endParaRPr>
              </a:p>
              <a:p>
                <a:pPr marL="0" indent="0" algn="ctr">
                  <a:buNone/>
                </a:pPr>
                <a:endParaRPr lang="en-US" dirty="0">
                  <a:cs typeface="Times New Roman"/>
                </a:endParaRPr>
              </a:p>
            </p:txBody>
          </p:sp>
        </mc:Choice>
        <mc:Fallback xmlns="">
          <p:sp>
            <p:nvSpPr>
              <p:cNvPr id="3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1355" y="1234917"/>
                <a:ext cx="6074992" cy="5480591"/>
              </a:xfrm>
              <a:prstGeom prst="rect">
                <a:avLst/>
              </a:prstGeom>
              <a:blipFill>
                <a:blip r:embed="rId5"/>
                <a:stretch>
                  <a:fillRect l="-2083" t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/>
          <p:cNvCxnSpPr/>
          <p:nvPr/>
        </p:nvCxnSpPr>
        <p:spPr>
          <a:xfrm>
            <a:off x="6621455" y="6293895"/>
            <a:ext cx="3575714" cy="272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7194662" y="4833586"/>
            <a:ext cx="40943" cy="188192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7481266" y="4697105"/>
            <a:ext cx="1665028" cy="156802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8518492" y="6175906"/>
            <a:ext cx="272956" cy="254465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8466172" y="5086360"/>
            <a:ext cx="272956" cy="254465"/>
          </a:xfrm>
          <a:prstGeom prst="ellipse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062728" y="5047688"/>
            <a:ext cx="272956" cy="254465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090022" y="6166812"/>
            <a:ext cx="272956" cy="254465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10285851" y="6030446"/>
                <a:ext cx="46000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5851" y="6030446"/>
                <a:ext cx="460006" cy="584775"/>
              </a:xfrm>
              <a:prstGeom prst="rect">
                <a:avLst/>
              </a:prstGeom>
              <a:blipFill>
                <a:blip r:embed="rId6"/>
                <a:stretch>
                  <a:fillRect r="-18919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6671153" y="4414510"/>
                <a:ext cx="46704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153" y="4414510"/>
                <a:ext cx="467045" cy="584775"/>
              </a:xfrm>
              <a:prstGeom prst="rect">
                <a:avLst/>
              </a:prstGeom>
              <a:blipFill>
                <a:blip r:embed="rId7"/>
                <a:stretch>
                  <a:fillRect r="-18421"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986405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4FD35-B7A9-F647-B84D-A437EC1A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31" y="179773"/>
            <a:ext cx="2423988" cy="1216542"/>
          </a:xfrm>
        </p:spPr>
        <p:txBody>
          <a:bodyPr/>
          <a:lstStyle/>
          <a:p>
            <a:r>
              <a:rPr lang="en-US" dirty="0" err="1"/>
              <a:t>Autograd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90799-F855-AE4E-AA87-6605BD750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507" y="2985554"/>
            <a:ext cx="2868828" cy="17594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Calculates the derivative of the loss </a:t>
            </a:r>
            <a:r>
              <a:rPr lang="en-US" dirty="0" err="1"/>
              <a:t>w.r.t.</a:t>
            </a:r>
            <a:r>
              <a:rPr lang="en-US" dirty="0"/>
              <a:t> each of its input tensors.</a:t>
            </a: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E2ADA90-195A-904D-88EB-C3E4B0ABB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751" y="0"/>
            <a:ext cx="8964553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EAA68D-CE05-AF47-953F-5710A6017626}"/>
              </a:ext>
            </a:extLst>
          </p:cNvPr>
          <p:cNvSpPr/>
          <p:nvPr/>
        </p:nvSpPr>
        <p:spPr>
          <a:xfrm>
            <a:off x="185346" y="4986640"/>
            <a:ext cx="28688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Uses the resulting derivatives to update the weights.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A5EC79E-AF06-CF45-84B1-206A73FE6413}"/>
              </a:ext>
            </a:extLst>
          </p:cNvPr>
          <p:cNvCxnSpPr>
            <a:cxnSpLocks/>
          </p:cNvCxnSpPr>
          <p:nvPr/>
        </p:nvCxnSpPr>
        <p:spPr>
          <a:xfrm>
            <a:off x="2693773" y="3999472"/>
            <a:ext cx="1087395" cy="201825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DAC2085-9211-DD42-95C3-83F970BE3F8E}"/>
              </a:ext>
            </a:extLst>
          </p:cNvPr>
          <p:cNvCxnSpPr>
            <a:cxnSpLocks/>
          </p:cNvCxnSpPr>
          <p:nvPr/>
        </p:nvCxnSpPr>
        <p:spPr>
          <a:xfrm>
            <a:off x="2265401" y="5873584"/>
            <a:ext cx="1948253" cy="0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573B8D1-36CD-E04F-80B1-61CFD130D6A5}"/>
              </a:ext>
            </a:extLst>
          </p:cNvPr>
          <p:cNvSpPr txBox="1">
            <a:spLocks/>
          </p:cNvSpPr>
          <p:nvPr/>
        </p:nvSpPr>
        <p:spPr>
          <a:xfrm>
            <a:off x="162694" y="1099083"/>
            <a:ext cx="2868828" cy="1759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</a:t>
            </a:r>
            <a:r>
              <a:rPr lang="en-US" dirty="0"/>
              <a:t> depends 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y_pred</a:t>
            </a:r>
            <a:r>
              <a:rPr lang="en-US" dirty="0"/>
              <a:t>, which depends 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/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/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/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/>
              <a:t>.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66A8BE0-BCDF-E74E-B564-04004B3BE5F3}"/>
              </a:ext>
            </a:extLst>
          </p:cNvPr>
          <p:cNvCxnSpPr>
            <a:cxnSpLocks/>
          </p:cNvCxnSpPr>
          <p:nvPr/>
        </p:nvCxnSpPr>
        <p:spPr>
          <a:xfrm>
            <a:off x="2722603" y="2051218"/>
            <a:ext cx="1058565" cy="0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01011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C8DFD-F6A3-974C-8F81-C908F24BC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Details: How to turn off </a:t>
            </a:r>
            <a:r>
              <a:rPr lang="en-US" dirty="0" err="1"/>
              <a:t>autograd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27F3E-85CE-7645-ADAD-585ED0789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you know, every time you add, subtract, multiply or divide a tensor by anything, the tensor stores data in </a:t>
            </a:r>
            <a:r>
              <a:rPr lang="en-US" dirty="0" err="1"/>
              <a:t>self.saved_tensors</a:t>
            </a:r>
            <a:r>
              <a:rPr lang="en-US" dirty="0"/>
              <a:t>, so it can use that information later to compute the gradient</a:t>
            </a:r>
          </a:p>
          <a:p>
            <a:r>
              <a:rPr lang="en-US" dirty="0"/>
              <a:t>How do you turn this behavior off?</a:t>
            </a:r>
          </a:p>
        </p:txBody>
      </p:sp>
    </p:spTree>
    <p:extLst>
      <p:ext uri="{BB962C8B-B14F-4D97-AF65-F5344CB8AC3E}">
        <p14:creationId xmlns:p14="http://schemas.microsoft.com/office/powerpoint/2010/main" val="74237469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4FD35-B7A9-F647-B84D-A437EC1A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31" y="179773"/>
            <a:ext cx="2790930" cy="2147412"/>
          </a:xfrm>
        </p:spPr>
        <p:txBody>
          <a:bodyPr>
            <a:normAutofit fontScale="90000"/>
          </a:bodyPr>
          <a:lstStyle/>
          <a:p>
            <a:r>
              <a:rPr lang="en-US" dirty="0"/>
              <a:t>Dynamically</a:t>
            </a:r>
            <a:br>
              <a:rPr lang="en-US" dirty="0"/>
            </a:br>
            <a:r>
              <a:rPr lang="en-US" dirty="0"/>
              <a:t>turning off </a:t>
            </a:r>
            <a:r>
              <a:rPr lang="en-US" dirty="0" err="1"/>
              <a:t>Autograd</a:t>
            </a:r>
            <a:endParaRPr lang="en-US" dirty="0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E2ADA90-195A-904D-88EB-C3E4B0ABB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751" y="0"/>
            <a:ext cx="8964553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EAA68D-CE05-AF47-953F-5710A6017626}"/>
              </a:ext>
            </a:extLst>
          </p:cNvPr>
          <p:cNvSpPr/>
          <p:nvPr/>
        </p:nvSpPr>
        <p:spPr>
          <a:xfrm>
            <a:off x="185346" y="3098212"/>
            <a:ext cx="28688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These weight updates are not part of the neural network forward pass.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DAC2085-9211-DD42-95C3-83F970BE3F8E}"/>
              </a:ext>
            </a:extLst>
          </p:cNvPr>
          <p:cNvCxnSpPr>
            <a:cxnSpLocks/>
          </p:cNvCxnSpPr>
          <p:nvPr/>
        </p:nvCxnSpPr>
        <p:spPr>
          <a:xfrm>
            <a:off x="2961861" y="4303643"/>
            <a:ext cx="1433558" cy="1192254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760773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C8DFD-F6A3-974C-8F81-C908F24BC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zero out the gradients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27F3E-85CE-7645-ADAD-585ED0789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you call backward() over a tensor, it doesn’t zero out any previous gradients</a:t>
            </a:r>
          </a:p>
          <a:p>
            <a:r>
              <a:rPr lang="en-US" dirty="0"/>
              <a:t>Instead, it adds the current gradient to the previous gradients</a:t>
            </a:r>
          </a:p>
          <a:p>
            <a:r>
              <a:rPr lang="en-US" dirty="0"/>
              <a:t>A very very very common mistake: running 2000 iterations, with the gradient accumulating from each iteration to the next, instead of zeroing it out in between iterations</a:t>
            </a:r>
          </a:p>
        </p:txBody>
      </p:sp>
    </p:spTree>
    <p:extLst>
      <p:ext uri="{BB962C8B-B14F-4D97-AF65-F5344CB8AC3E}">
        <p14:creationId xmlns:p14="http://schemas.microsoft.com/office/powerpoint/2010/main" val="14859209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4FD35-B7A9-F647-B84D-A437EC1A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31" y="179773"/>
            <a:ext cx="2790930" cy="2147412"/>
          </a:xfrm>
        </p:spPr>
        <p:txBody>
          <a:bodyPr>
            <a:normAutofit fontScale="90000"/>
          </a:bodyPr>
          <a:lstStyle/>
          <a:p>
            <a:r>
              <a:rPr lang="en-US" dirty="0"/>
              <a:t>Manually zeroing out the gradients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ADA90-195A-904D-88EB-C3E4B0ABBF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06203" y="0"/>
            <a:ext cx="696764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EAA68D-CE05-AF47-953F-5710A6017626}"/>
              </a:ext>
            </a:extLst>
          </p:cNvPr>
          <p:cNvSpPr/>
          <p:nvPr/>
        </p:nvSpPr>
        <p:spPr>
          <a:xfrm>
            <a:off x="185346" y="3098212"/>
            <a:ext cx="28688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Here’s the part I didn’t show you before.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DAC2085-9211-DD42-95C3-83F970BE3F8E}"/>
              </a:ext>
            </a:extLst>
          </p:cNvPr>
          <p:cNvCxnSpPr>
            <a:cxnSpLocks/>
          </p:cNvCxnSpPr>
          <p:nvPr/>
        </p:nvCxnSpPr>
        <p:spPr>
          <a:xfrm>
            <a:off x="2643809" y="4005470"/>
            <a:ext cx="2288322" cy="1848235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70368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93336-5A0C-A342-BFA4-4127A2082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6149B-3BAD-B445-8A66-9F8B4DE05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822"/>
            <a:ext cx="10515600" cy="486612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Review: multi-class perceptron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Breaking the constraints of linearity: multi-layer neural nets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Flow diagram for the XOR problem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Flow diagram for a multi-layer neural net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One-hot vectors</a:t>
            </a:r>
          </a:p>
          <a:p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Softmax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Cross-entropy = negative log probability of the training data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Stochastic gradient descent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Training a neural net using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numpy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same example using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pytorch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err="1"/>
              <a:t>torch.nn</a:t>
            </a:r>
            <a:r>
              <a:rPr lang="en-US" dirty="0"/>
              <a:t>: standard layers and units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79345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E3C7D-28F5-1C40-BC2C-197664BD6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Pytorch</a:t>
            </a:r>
            <a:r>
              <a:rPr lang="en-US" dirty="0"/>
              <a:t> </a:t>
            </a:r>
            <a:r>
              <a:rPr lang="en-US" dirty="0" err="1"/>
              <a:t>nn</a:t>
            </a:r>
            <a:r>
              <a:rPr lang="en-US" dirty="0"/>
              <a:t>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02AFF-E20F-204E-82DD-1F01E0E119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autograd</a:t>
            </a:r>
            <a:r>
              <a:rPr lang="en-US" dirty="0"/>
              <a:t> feature of </a:t>
            </a:r>
            <a:r>
              <a:rPr lang="en-US" dirty="0" err="1"/>
              <a:t>pytorch</a:t>
            </a:r>
            <a:r>
              <a:rPr lang="en-US" dirty="0"/>
              <a:t> allows you to define only the forward propagation of your neural net.  As long as all of the component operations are in </a:t>
            </a:r>
            <a:r>
              <a:rPr lang="en-US" dirty="0" err="1"/>
              <a:t>pytorch’s</a:t>
            </a:r>
            <a:r>
              <a:rPr lang="en-US" dirty="0"/>
              <a:t> library, the back-propagation will be computed for you.</a:t>
            </a:r>
          </a:p>
          <a:p>
            <a:r>
              <a:rPr lang="en-US" dirty="0"/>
              <a:t>Tensors just do multiplication and addition.  What about other types of operations?</a:t>
            </a:r>
          </a:p>
          <a:p>
            <a:r>
              <a:rPr lang="en-US" dirty="0"/>
              <a:t>General operations are contained in the </a:t>
            </a:r>
            <a:r>
              <a:rPr lang="en-US" dirty="0" err="1"/>
              <a:t>nn</a:t>
            </a:r>
            <a:r>
              <a:rPr lang="en-US" dirty="0"/>
              <a:t> module, using the formalism of a “layer.” </a:t>
            </a:r>
          </a:p>
        </p:txBody>
      </p:sp>
    </p:spTree>
    <p:extLst>
      <p:ext uri="{BB962C8B-B14F-4D97-AF65-F5344CB8AC3E}">
        <p14:creationId xmlns:p14="http://schemas.microsoft.com/office/powerpoint/2010/main" val="35365357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130FD-2249-5F48-A13A-1CB3EEF92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types of layers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13FAD8-39F6-D949-97E5-C8F0419708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</a:t>
                </a:r>
                <a:r>
                  <a:rPr lang="en-US" dirty="0" err="1"/>
                  <a:t>orch.nn.Linear</a:t>
                </a:r>
                <a:r>
                  <a:rPr lang="en-US" dirty="0"/>
                  <a:t>: a layer that computes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𝑊</m:t>
                    </m:r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acc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endParaRPr lang="en-US" dirty="0"/>
              </a:p>
              <a:p>
                <a:r>
                  <a:rPr lang="en-US" dirty="0" err="1"/>
                  <a:t>torch.nn.Softmax</a:t>
                </a:r>
                <a:r>
                  <a:rPr lang="en-US" dirty="0"/>
                  <a:t>: a layer that computes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⁡(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/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</a:rPr>
                              <m:t>exp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⁡(</m:t>
                            </m:r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den>
                    </m:f>
                  </m:oMath>
                </a14:m>
                <a:endParaRPr lang="en-US" dirty="0"/>
              </a:p>
              <a:p>
                <a:r>
                  <a:rPr lang="en-US" dirty="0" err="1"/>
                  <a:t>torch.nn.Sigmoid</a:t>
                </a:r>
                <a:r>
                  <a:rPr lang="en-US" dirty="0"/>
                  <a:t>: a layer that computes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 err="1"/>
                  <a:t>torch.nn.ReLU</a:t>
                </a:r>
                <a:r>
                  <a:rPr lang="en-US" dirty="0"/>
                  <a:t>: a layer that computes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max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⁡(0,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 err="1"/>
                  <a:t>torch.nn.Sequential</a:t>
                </a:r>
                <a:r>
                  <a:rPr lang="en-US" dirty="0"/>
                  <a:t>: a model that takes a sequence of layers as its arguments, and applies them, one after the other, in order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13FAD8-39F6-D949-97E5-C8F0419708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755603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C2F13-3FCE-974E-BC62-7903BD312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m=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torch.nn.Linear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(n_1,n_2)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BF1A7A-BC2D-F64C-9A14-0A0D19B91F6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This creates a callable object, m, such that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o=m(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dirty="0"/>
                  <a:t> treats each row of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cs typeface="Times New Roman" panose="02020603050405020304" pitchFamily="18" charset="0"/>
                  </a:rPr>
                  <a:t>as a vector, and generates a corresponding row of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dirty="0">
                    <a:cs typeface="Times New Roman" panose="02020603050405020304" pitchFamily="18" charset="0"/>
                  </a:rPr>
                  <a:t> using</a:t>
                </a:r>
                <a:r>
                  <a:rPr lang="en-US" dirty="0"/>
                  <a:t> the operation: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</m:acc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𝑊</m:t>
                      </m:r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acc>
                      <m:r>
                        <a:rPr lang="en-US" i="1" dirty="0" err="1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en-US" dirty="0"/>
              </a:p>
              <a:p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/>
                  <a:t> can be a tensor of any size, as long as its last dimension (the dimension of each row) is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n_1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dirty="0"/>
                  <a:t> is then a tensor of the same shape as </a:t>
                </a:r>
                <a:r>
                  <a:rPr lang="en-US" dirty="0" err="1"/>
                  <a:t>i</a:t>
                </a:r>
                <a:r>
                  <a:rPr lang="en-US" dirty="0"/>
                  <a:t>, except that its last dimension (the row length) is now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n_2</a:t>
                </a:r>
              </a:p>
              <a:p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m.weight</a:t>
                </a:r>
                <a:r>
                  <a:rPr lang="en-US" dirty="0"/>
                  <a:t> (W) is a tensor of size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(n_2,n_1)</a:t>
                </a:r>
              </a:p>
              <a:p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m.bias</a:t>
                </a:r>
                <a:r>
                  <a:rPr lang="en-US" dirty="0"/>
                  <a:t> (b) is a row vector of length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n_2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BF1A7A-BC2D-F64C-9A14-0A0D19B91F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3488" r="-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750818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955AD-6DBA-B943-AA52-D90F6D5AA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96" y="106709"/>
            <a:ext cx="7294425" cy="1023359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Linear, Sigmoid, </a:t>
            </a:r>
            <a:r>
              <a:rPr lang="en-US" dirty="0" err="1"/>
              <a:t>Softmax</a:t>
            </a:r>
            <a:r>
              <a:rPr lang="en-US" dirty="0"/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E638D45-A397-F446-896B-E928911931F6}"/>
              </a:ext>
            </a:extLst>
          </p:cNvPr>
          <p:cNvCxnSpPr>
            <a:cxnSpLocks/>
          </p:cNvCxnSpPr>
          <p:nvPr/>
        </p:nvCxnSpPr>
        <p:spPr>
          <a:xfrm flipH="1" flipV="1">
            <a:off x="7881629" y="5441913"/>
            <a:ext cx="4765" cy="68812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ED4AAB4-566C-C74D-9D82-61A334FE3058}"/>
              </a:ext>
            </a:extLst>
          </p:cNvPr>
          <p:cNvCxnSpPr>
            <a:cxnSpLocks/>
          </p:cNvCxnSpPr>
          <p:nvPr/>
        </p:nvCxnSpPr>
        <p:spPr>
          <a:xfrm flipV="1">
            <a:off x="9024639" y="5437147"/>
            <a:ext cx="9523" cy="68812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7AB5BA3-2FFD-5E47-9147-9D2A274B4714}"/>
              </a:ext>
            </a:extLst>
          </p:cNvPr>
          <p:cNvCxnSpPr>
            <a:cxnSpLocks/>
          </p:cNvCxnSpPr>
          <p:nvPr/>
        </p:nvCxnSpPr>
        <p:spPr>
          <a:xfrm flipH="1" flipV="1">
            <a:off x="7881629" y="5441913"/>
            <a:ext cx="1143010" cy="68336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9F7B327-2AC9-FE44-9CA6-C316E6600440}"/>
              </a:ext>
            </a:extLst>
          </p:cNvPr>
          <p:cNvCxnSpPr>
            <a:cxnSpLocks/>
          </p:cNvCxnSpPr>
          <p:nvPr/>
        </p:nvCxnSpPr>
        <p:spPr>
          <a:xfrm flipV="1">
            <a:off x="7886394" y="5437147"/>
            <a:ext cx="1147768" cy="69289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0F1D630-D46A-F14F-9533-8CD097C4BB07}"/>
              </a:ext>
            </a:extLst>
          </p:cNvPr>
          <p:cNvCxnSpPr>
            <a:cxnSpLocks/>
          </p:cNvCxnSpPr>
          <p:nvPr/>
        </p:nvCxnSpPr>
        <p:spPr>
          <a:xfrm flipV="1">
            <a:off x="7886394" y="5446671"/>
            <a:ext cx="2957528" cy="68337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0FBAA32-149C-3E48-AD4C-5DC4E415B600}"/>
              </a:ext>
            </a:extLst>
          </p:cNvPr>
          <p:cNvCxnSpPr>
            <a:cxnSpLocks/>
          </p:cNvCxnSpPr>
          <p:nvPr/>
        </p:nvCxnSpPr>
        <p:spPr>
          <a:xfrm flipV="1">
            <a:off x="9024639" y="5446671"/>
            <a:ext cx="1819283" cy="67860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B0F5B37-8D15-7247-B17D-42C3D4480D76}"/>
                  </a:ext>
                </a:extLst>
              </p:cNvPr>
              <p:cNvSpPr/>
              <p:nvPr/>
            </p:nvSpPr>
            <p:spPr>
              <a:xfrm>
                <a:off x="7597889" y="6103202"/>
                <a:ext cx="61254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B0F5B37-8D15-7247-B17D-42C3D4480D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7889" y="6103202"/>
                <a:ext cx="612540" cy="523220"/>
              </a:xfrm>
              <a:prstGeom prst="rect">
                <a:avLst/>
              </a:prstGeom>
              <a:blipFill>
                <a:blip r:embed="rId2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9F8CDC7-77BF-DB48-B459-2E98400FD5EE}"/>
                  </a:ext>
                </a:extLst>
              </p:cNvPr>
              <p:cNvSpPr/>
              <p:nvPr/>
            </p:nvSpPr>
            <p:spPr>
              <a:xfrm>
                <a:off x="7593717" y="4908139"/>
                <a:ext cx="58650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9F8CDC7-77BF-DB48-B459-2E98400FD5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3717" y="4908139"/>
                <a:ext cx="586506" cy="523220"/>
              </a:xfrm>
              <a:prstGeom prst="rect">
                <a:avLst/>
              </a:prstGeom>
              <a:blipFill>
                <a:blip r:embed="rId3"/>
                <a:stretch>
                  <a:fillRect l="-6383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l 15">
            <a:extLst>
              <a:ext uri="{FF2B5EF4-FFF2-40B4-BE49-F238E27FC236}">
                <a16:creationId xmlns:a16="http://schemas.microsoft.com/office/drawing/2014/main" id="{E7496CE6-83CF-3B4A-801F-3DFA334B3648}"/>
              </a:ext>
            </a:extLst>
          </p:cNvPr>
          <p:cNvSpPr/>
          <p:nvPr/>
        </p:nvSpPr>
        <p:spPr>
          <a:xfrm>
            <a:off x="7454989" y="4074366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1E926B6-0D6A-474A-A4CB-E2A4F7B0B397}"/>
              </a:ext>
            </a:extLst>
          </p:cNvPr>
          <p:cNvSpPr/>
          <p:nvPr/>
        </p:nvSpPr>
        <p:spPr>
          <a:xfrm>
            <a:off x="8607522" y="4069600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2C6253F-9ED6-8A47-AB01-60E7D4B08B5F}"/>
              </a:ext>
            </a:extLst>
          </p:cNvPr>
          <p:cNvSpPr/>
          <p:nvPr/>
        </p:nvSpPr>
        <p:spPr>
          <a:xfrm>
            <a:off x="10417282" y="4079124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0108E9B-3D4E-544D-900C-EC66C1334933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7834131" y="3811976"/>
            <a:ext cx="0" cy="26239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35B43B5-F3CC-6446-912B-E85BFF0F9BC7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8977141" y="3811976"/>
            <a:ext cx="9523" cy="25762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1C01F63-7630-0F40-AABD-5F16CBE8DDC3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10796424" y="3811976"/>
            <a:ext cx="0" cy="26714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307E8EC-925D-4B47-9AFF-C05528BAAAA9}"/>
              </a:ext>
            </a:extLst>
          </p:cNvPr>
          <p:cNvCxnSpPr>
            <a:cxnSpLocks/>
          </p:cNvCxnSpPr>
          <p:nvPr/>
        </p:nvCxnSpPr>
        <p:spPr>
          <a:xfrm flipV="1">
            <a:off x="7832153" y="4760022"/>
            <a:ext cx="0" cy="26239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78C9440-396D-BF45-B367-F97BB572ABF1}"/>
              </a:ext>
            </a:extLst>
          </p:cNvPr>
          <p:cNvCxnSpPr>
            <a:cxnSpLocks/>
          </p:cNvCxnSpPr>
          <p:nvPr/>
        </p:nvCxnSpPr>
        <p:spPr>
          <a:xfrm flipH="1" flipV="1">
            <a:off x="8975163" y="4760022"/>
            <a:ext cx="9523" cy="25762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ADA6E5F-4A5C-EA4B-AC38-B3C8F57DF141}"/>
              </a:ext>
            </a:extLst>
          </p:cNvPr>
          <p:cNvCxnSpPr>
            <a:cxnSpLocks/>
          </p:cNvCxnSpPr>
          <p:nvPr/>
        </p:nvCxnSpPr>
        <p:spPr>
          <a:xfrm flipV="1">
            <a:off x="10794446" y="4760022"/>
            <a:ext cx="0" cy="26714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9A63C77-D589-ED4E-A20F-0A91D7E4F95A}"/>
              </a:ext>
            </a:extLst>
          </p:cNvPr>
          <p:cNvCxnSpPr>
            <a:cxnSpLocks/>
          </p:cNvCxnSpPr>
          <p:nvPr/>
        </p:nvCxnSpPr>
        <p:spPr>
          <a:xfrm flipH="1" flipV="1">
            <a:off x="7834130" y="2651212"/>
            <a:ext cx="4765" cy="68812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4A8F7A1-B7CF-C24F-9065-4BEB653F5814}"/>
              </a:ext>
            </a:extLst>
          </p:cNvPr>
          <p:cNvCxnSpPr>
            <a:cxnSpLocks/>
          </p:cNvCxnSpPr>
          <p:nvPr/>
        </p:nvCxnSpPr>
        <p:spPr>
          <a:xfrm flipV="1">
            <a:off x="8977140" y="2646446"/>
            <a:ext cx="9523" cy="68812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12B0AAA-9E03-1B40-9142-0FE886753CC2}"/>
              </a:ext>
            </a:extLst>
          </p:cNvPr>
          <p:cNvCxnSpPr>
            <a:cxnSpLocks/>
          </p:cNvCxnSpPr>
          <p:nvPr/>
        </p:nvCxnSpPr>
        <p:spPr>
          <a:xfrm flipH="1" flipV="1">
            <a:off x="7834130" y="2651212"/>
            <a:ext cx="1143010" cy="68336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A1C7C80-0130-8A4C-8523-9E1C7B941797}"/>
              </a:ext>
            </a:extLst>
          </p:cNvPr>
          <p:cNvCxnSpPr>
            <a:cxnSpLocks/>
          </p:cNvCxnSpPr>
          <p:nvPr/>
        </p:nvCxnSpPr>
        <p:spPr>
          <a:xfrm flipH="1" flipV="1">
            <a:off x="7834130" y="2651212"/>
            <a:ext cx="2967058" cy="69288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D97332B-DD6F-ED4F-A33C-902AFE58F9B1}"/>
              </a:ext>
            </a:extLst>
          </p:cNvPr>
          <p:cNvCxnSpPr>
            <a:cxnSpLocks/>
          </p:cNvCxnSpPr>
          <p:nvPr/>
        </p:nvCxnSpPr>
        <p:spPr>
          <a:xfrm flipV="1">
            <a:off x="7838895" y="2646446"/>
            <a:ext cx="1147768" cy="69289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BE2ED8C-27C2-4040-8F50-24B95000302A}"/>
              </a:ext>
            </a:extLst>
          </p:cNvPr>
          <p:cNvCxnSpPr>
            <a:cxnSpLocks/>
          </p:cNvCxnSpPr>
          <p:nvPr/>
        </p:nvCxnSpPr>
        <p:spPr>
          <a:xfrm flipH="1" flipV="1">
            <a:off x="8975163" y="2658821"/>
            <a:ext cx="1819283" cy="68527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18F7BDC7-E5DE-514C-BE6B-9E41DBA5D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609" y="1119947"/>
            <a:ext cx="7018365" cy="551939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Here’s an example flowgraph.  We could create the layers as: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linear1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torch.nn.Linear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(2,3)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sigmoid1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torch.nn.Sigmoid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linear2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torch.nn.Linear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(3,2)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loss_function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torch.nn.MSEloss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</a:p>
          <a:p>
            <a:r>
              <a:rPr lang="en-US" dirty="0"/>
              <a:t>Having created them, we could then run forward pass as: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xi = linear1(x)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h = sigmoid1(xi)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f = linear2(h)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loss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loss_function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f,y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</a:p>
          <a:p>
            <a:r>
              <a:rPr lang="en-US" dirty="0"/>
              <a:t>Then we could calculate all of the gradients by running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loss.backward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92D5151E-3875-AC4F-918D-D00DCEE2719A}"/>
                  </a:ext>
                </a:extLst>
              </p:cNvPr>
              <p:cNvSpPr/>
              <p:nvPr/>
            </p:nvSpPr>
            <p:spPr>
              <a:xfrm>
                <a:off x="8734263" y="6116456"/>
                <a:ext cx="62081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92D5151E-3875-AC4F-918D-D00DCEE271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4263" y="6116456"/>
                <a:ext cx="620811" cy="523220"/>
              </a:xfrm>
              <a:prstGeom prst="rect">
                <a:avLst/>
              </a:prstGeom>
              <a:blipFill>
                <a:blip r:embed="rId23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Curved Connector 55">
            <a:extLst>
              <a:ext uri="{FF2B5EF4-FFF2-40B4-BE49-F238E27FC236}">
                <a16:creationId xmlns:a16="http://schemas.microsoft.com/office/drawing/2014/main" id="{2D13D35A-4E27-CB4F-B5D0-5520F47FB701}"/>
              </a:ext>
            </a:extLst>
          </p:cNvPr>
          <p:cNvCxnSpPr>
            <a:cxnSpLocks/>
          </p:cNvCxnSpPr>
          <p:nvPr/>
        </p:nvCxnSpPr>
        <p:spPr>
          <a:xfrm flipV="1">
            <a:off x="7570402" y="4210152"/>
            <a:ext cx="509591" cy="459754"/>
          </a:xfrm>
          <a:prstGeom prst="curved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urved Connector 56">
            <a:extLst>
              <a:ext uri="{FF2B5EF4-FFF2-40B4-BE49-F238E27FC236}">
                <a16:creationId xmlns:a16="http://schemas.microsoft.com/office/drawing/2014/main" id="{3FF6573E-32C8-6344-8AF7-E9B024614129}"/>
              </a:ext>
            </a:extLst>
          </p:cNvPr>
          <p:cNvCxnSpPr>
            <a:cxnSpLocks/>
          </p:cNvCxnSpPr>
          <p:nvPr/>
        </p:nvCxnSpPr>
        <p:spPr>
          <a:xfrm flipV="1">
            <a:off x="8736591" y="4203528"/>
            <a:ext cx="509591" cy="459754"/>
          </a:xfrm>
          <a:prstGeom prst="curved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urved Connector 58">
            <a:extLst>
              <a:ext uri="{FF2B5EF4-FFF2-40B4-BE49-F238E27FC236}">
                <a16:creationId xmlns:a16="http://schemas.microsoft.com/office/drawing/2014/main" id="{0F34E259-24E1-A34F-A9F1-FAA20DFA8C70}"/>
              </a:ext>
            </a:extLst>
          </p:cNvPr>
          <p:cNvCxnSpPr>
            <a:cxnSpLocks/>
          </p:cNvCxnSpPr>
          <p:nvPr/>
        </p:nvCxnSpPr>
        <p:spPr>
          <a:xfrm flipV="1">
            <a:off x="10519009" y="4206843"/>
            <a:ext cx="509591" cy="459754"/>
          </a:xfrm>
          <a:prstGeom prst="curved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DBF595E8-6B0C-914A-BB5A-903D168F0629}"/>
                  </a:ext>
                </a:extLst>
              </p:cNvPr>
              <p:cNvSpPr/>
              <p:nvPr/>
            </p:nvSpPr>
            <p:spPr>
              <a:xfrm>
                <a:off x="7611143" y="2091114"/>
                <a:ext cx="56637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DBF595E8-6B0C-914A-BB5A-903D168F0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1143" y="2091114"/>
                <a:ext cx="566374" cy="523220"/>
              </a:xfrm>
              <a:prstGeom prst="rect">
                <a:avLst/>
              </a:prstGeom>
              <a:blipFill>
                <a:blip r:embed="rId24"/>
                <a:stretch>
                  <a:fillRect l="-6667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E398DD4-F124-3445-8B55-45B07BC76756}"/>
                  </a:ext>
                </a:extLst>
              </p:cNvPr>
              <p:cNvSpPr/>
              <p:nvPr/>
            </p:nvSpPr>
            <p:spPr>
              <a:xfrm>
                <a:off x="8747517" y="2104368"/>
                <a:ext cx="57464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E398DD4-F124-3445-8B55-45B07BC767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7517" y="2104368"/>
                <a:ext cx="574644" cy="523220"/>
              </a:xfrm>
              <a:prstGeom prst="rect">
                <a:avLst/>
              </a:prstGeom>
              <a:blipFill>
                <a:blip r:embed="rId25"/>
                <a:stretch>
                  <a:fillRect l="-6522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BD16845C-7AA4-BB4B-BDD3-71990F8504BA}"/>
                  </a:ext>
                </a:extLst>
              </p:cNvPr>
              <p:cNvSpPr/>
              <p:nvPr/>
            </p:nvSpPr>
            <p:spPr>
              <a:xfrm>
                <a:off x="8749970" y="4931332"/>
                <a:ext cx="5947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BD16845C-7AA4-BB4B-BDD3-71990F8504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9970" y="4931332"/>
                <a:ext cx="594778" cy="523220"/>
              </a:xfrm>
              <a:prstGeom prst="rect">
                <a:avLst/>
              </a:prstGeom>
              <a:blipFill>
                <a:blip r:embed="rId26"/>
                <a:stretch>
                  <a:fillRect l="-4167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367B7C4-F327-8E40-B66B-D4B2F21C7564}"/>
                  </a:ext>
                </a:extLst>
              </p:cNvPr>
              <p:cNvSpPr/>
              <p:nvPr/>
            </p:nvSpPr>
            <p:spPr>
              <a:xfrm>
                <a:off x="10542327" y="4934647"/>
                <a:ext cx="5947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367B7C4-F327-8E40-B66B-D4B2F21C75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2327" y="4934647"/>
                <a:ext cx="594778" cy="523220"/>
              </a:xfrm>
              <a:prstGeom prst="rect">
                <a:avLst/>
              </a:prstGeom>
              <a:blipFill>
                <a:blip r:embed="rId27"/>
                <a:stretch>
                  <a:fillRect l="-4167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9EF7BF27-36A0-7F41-A951-D7122DF91049}"/>
                  </a:ext>
                </a:extLst>
              </p:cNvPr>
              <p:cNvSpPr/>
              <p:nvPr/>
            </p:nvSpPr>
            <p:spPr>
              <a:xfrm>
                <a:off x="7557276" y="3271496"/>
                <a:ext cx="62408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9EF7BF27-36A0-7F41-A951-D7122DF910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7276" y="3271496"/>
                <a:ext cx="624082" cy="523220"/>
              </a:xfrm>
              <a:prstGeom prst="rect">
                <a:avLst/>
              </a:prstGeom>
              <a:blipFill>
                <a:blip r:embed="rId28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F7AE950A-3D5D-C843-B58E-0073B3882DA9}"/>
                  </a:ext>
                </a:extLst>
              </p:cNvPr>
              <p:cNvSpPr/>
              <p:nvPr/>
            </p:nvSpPr>
            <p:spPr>
              <a:xfrm>
                <a:off x="8713529" y="3294689"/>
                <a:ext cx="63235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F7AE950A-3D5D-C843-B58E-0073B3882D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3529" y="3294689"/>
                <a:ext cx="632353" cy="523220"/>
              </a:xfrm>
              <a:prstGeom prst="rect">
                <a:avLst/>
              </a:prstGeom>
              <a:blipFill>
                <a:blip r:embed="rId29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CEE88FA-3E2C-B440-8A38-5F227567C5E1}"/>
                  </a:ext>
                </a:extLst>
              </p:cNvPr>
              <p:cNvSpPr/>
              <p:nvPr/>
            </p:nvSpPr>
            <p:spPr>
              <a:xfrm>
                <a:off x="10505886" y="3298004"/>
                <a:ext cx="63235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CEE88FA-3E2C-B440-8A38-5F227567C5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5886" y="3298004"/>
                <a:ext cx="632353" cy="523220"/>
              </a:xfrm>
              <a:prstGeom prst="rect">
                <a:avLst/>
              </a:prstGeom>
              <a:blipFill>
                <a:blip r:embed="rId30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9510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305" y="101885"/>
            <a:ext cx="10515600" cy="1325563"/>
          </a:xfrm>
        </p:spPr>
        <p:txBody>
          <a:bodyPr/>
          <a:lstStyle/>
          <a:p>
            <a:r>
              <a:rPr lang="en-US" dirty="0"/>
              <a:t>… but not all.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299" y="1205344"/>
            <a:ext cx="6074992" cy="54805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0000"/>
                </a:solidFill>
                <a:cs typeface="Times New Roman"/>
              </a:rPr>
              <a:t>“A linear classifier cannot learn an XOR function.”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FF0000"/>
                </a:solidFill>
                <a:cs typeface="Times New Roman"/>
              </a:rPr>
              <a:t>- Minsky &amp; </a:t>
            </a:r>
            <a:r>
              <a:rPr lang="en-US" sz="3200" b="1" dirty="0" err="1">
                <a:solidFill>
                  <a:srgbClr val="FF0000"/>
                </a:solidFill>
                <a:cs typeface="Times New Roman"/>
              </a:rPr>
              <a:t>Papert</a:t>
            </a:r>
            <a:r>
              <a:rPr lang="en-US" sz="3200" b="1" dirty="0">
                <a:solidFill>
                  <a:srgbClr val="FF0000"/>
                </a:solidFill>
                <a:cs typeface="Times New Roman"/>
              </a:rPr>
              <a:t>, 1969</a:t>
            </a:r>
          </a:p>
          <a:p>
            <a:endParaRPr lang="en-US" dirty="0">
              <a:cs typeface="Times New Roman"/>
            </a:endParaRPr>
          </a:p>
          <a:p>
            <a:r>
              <a:rPr lang="en-US" dirty="0">
                <a:cs typeface="Times New Roman"/>
              </a:rPr>
              <a:t>…but a </a:t>
            </a:r>
            <a:r>
              <a:rPr lang="en-US" b="1" i="1" u="sng" dirty="0">
                <a:cs typeface="Times New Roman"/>
              </a:rPr>
              <a:t>two-layer neural net </a:t>
            </a:r>
            <a:r>
              <a:rPr lang="en-US" dirty="0">
                <a:cs typeface="Times New Roman"/>
              </a:rPr>
              <a:t>can compute an XOR function!</a:t>
            </a:r>
          </a:p>
        </p:txBody>
      </p:sp>
      <p:cxnSp>
        <p:nvCxnSpPr>
          <p:cNvPr id="39" name="Straight Arrow Connector 38"/>
          <p:cNvCxnSpPr>
            <a:cxnSpLocks/>
          </p:cNvCxnSpPr>
          <p:nvPr/>
        </p:nvCxnSpPr>
        <p:spPr>
          <a:xfrm>
            <a:off x="7491245" y="4242071"/>
            <a:ext cx="29574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8064452" y="2781762"/>
            <a:ext cx="40943" cy="188192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8351056" y="2645281"/>
            <a:ext cx="1665028" cy="156802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7960926" y="4124082"/>
            <a:ext cx="272956" cy="254465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7942062" y="3034536"/>
            <a:ext cx="272956" cy="254465"/>
          </a:xfrm>
          <a:prstGeom prst="ellipse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9237214" y="3096223"/>
            <a:ext cx="272956" cy="254465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9275661" y="4114988"/>
            <a:ext cx="272956" cy="254465"/>
          </a:xfrm>
          <a:prstGeom prst="ellipse">
            <a:avLst/>
          </a:prstGeom>
          <a:solidFill>
            <a:srgbClr val="0432FF"/>
          </a:solidFill>
          <a:ln w="127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10553476" y="3889414"/>
                <a:ext cx="46000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3476" y="3889414"/>
                <a:ext cx="460006" cy="584775"/>
              </a:xfrm>
              <a:prstGeom prst="rect">
                <a:avLst/>
              </a:prstGeom>
              <a:blipFill>
                <a:blip r:embed="rId2"/>
                <a:stretch>
                  <a:fillRect r="-21622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7540943" y="2362686"/>
                <a:ext cx="46704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0943" y="2362686"/>
                <a:ext cx="467045" cy="584775"/>
              </a:xfrm>
              <a:prstGeom prst="rect">
                <a:avLst/>
              </a:prstGeom>
              <a:blipFill>
                <a:blip r:embed="rId3"/>
                <a:stretch>
                  <a:fillRect r="-18421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206740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955AD-6DBA-B943-AA52-D90F6D5AA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96" y="106709"/>
            <a:ext cx="7294425" cy="1023359"/>
          </a:xfrm>
        </p:spPr>
        <p:txBody>
          <a:bodyPr>
            <a:normAutofit/>
          </a:bodyPr>
          <a:lstStyle/>
          <a:p>
            <a:r>
              <a:rPr lang="en-US" dirty="0" err="1"/>
              <a:t>torch.nn.Sequential</a:t>
            </a:r>
            <a:endParaRPr lang="en-US" dirty="0"/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18F7BDC7-E5DE-514C-BE6B-9E41DBA5D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609" y="1119947"/>
            <a:ext cx="7018365" cy="5519392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torch.nn.Sequential</a:t>
            </a:r>
            <a:r>
              <a:rPr lang="en-US" dirty="0"/>
              <a:t> is a special module that creates a sequence of layers, where each layer’s output is the next layer’s input. For example: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model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torch.nn.Sequential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torch.nn.Linear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(2,3),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torch.nn.Sigmoid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(),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torch.nn.Linear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(3,2))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loss_function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torch.nn.MSEloss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()  </a:t>
            </a:r>
          </a:p>
          <a:p>
            <a:r>
              <a:rPr lang="en-US" dirty="0"/>
              <a:t>Then you can run forward pass by just typing: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f = model(x)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loss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loss_function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f,y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dirty="0"/>
              <a:t>You can still calculate all of the gradients by running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loss.backward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5052988-AF07-564C-8F9D-22D91B1324E6}"/>
              </a:ext>
            </a:extLst>
          </p:cNvPr>
          <p:cNvCxnSpPr>
            <a:cxnSpLocks/>
          </p:cNvCxnSpPr>
          <p:nvPr/>
        </p:nvCxnSpPr>
        <p:spPr>
          <a:xfrm flipH="1" flipV="1">
            <a:off x="7881629" y="5441913"/>
            <a:ext cx="4765" cy="68812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52B15F7-16BB-BA4E-AB46-C68ECC716E24}"/>
              </a:ext>
            </a:extLst>
          </p:cNvPr>
          <p:cNvCxnSpPr>
            <a:cxnSpLocks/>
          </p:cNvCxnSpPr>
          <p:nvPr/>
        </p:nvCxnSpPr>
        <p:spPr>
          <a:xfrm flipV="1">
            <a:off x="9024639" y="5437147"/>
            <a:ext cx="9523" cy="68812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795282F-0D90-5A43-BBCB-C1115E289125}"/>
              </a:ext>
            </a:extLst>
          </p:cNvPr>
          <p:cNvCxnSpPr>
            <a:cxnSpLocks/>
          </p:cNvCxnSpPr>
          <p:nvPr/>
        </p:nvCxnSpPr>
        <p:spPr>
          <a:xfrm flipH="1" flipV="1">
            <a:off x="7881629" y="5441913"/>
            <a:ext cx="1143010" cy="68336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96C7412-6F34-BC43-ADFF-6AF6A18C936D}"/>
              </a:ext>
            </a:extLst>
          </p:cNvPr>
          <p:cNvCxnSpPr>
            <a:cxnSpLocks/>
          </p:cNvCxnSpPr>
          <p:nvPr/>
        </p:nvCxnSpPr>
        <p:spPr>
          <a:xfrm flipV="1">
            <a:off x="7886394" y="5437147"/>
            <a:ext cx="1147768" cy="69289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5EB804-C5D0-2345-A02B-675908FFDB13}"/>
              </a:ext>
            </a:extLst>
          </p:cNvPr>
          <p:cNvCxnSpPr>
            <a:cxnSpLocks/>
          </p:cNvCxnSpPr>
          <p:nvPr/>
        </p:nvCxnSpPr>
        <p:spPr>
          <a:xfrm flipV="1">
            <a:off x="7886394" y="5446671"/>
            <a:ext cx="2957528" cy="68337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2EA58A57-A658-1E40-BDC6-C996C5286A15}"/>
              </a:ext>
            </a:extLst>
          </p:cNvPr>
          <p:cNvCxnSpPr>
            <a:cxnSpLocks/>
          </p:cNvCxnSpPr>
          <p:nvPr/>
        </p:nvCxnSpPr>
        <p:spPr>
          <a:xfrm flipV="1">
            <a:off x="9024639" y="5446671"/>
            <a:ext cx="1819283" cy="67860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1695EA2-E017-7247-808E-80BC3F7551BC}"/>
                  </a:ext>
                </a:extLst>
              </p:cNvPr>
              <p:cNvSpPr/>
              <p:nvPr/>
            </p:nvSpPr>
            <p:spPr>
              <a:xfrm>
                <a:off x="7597889" y="6103202"/>
                <a:ext cx="61254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1695EA2-E017-7247-808E-80BC3F7551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7889" y="6103202"/>
                <a:ext cx="612540" cy="523220"/>
              </a:xfrm>
              <a:prstGeom prst="rect">
                <a:avLst/>
              </a:prstGeom>
              <a:blipFill>
                <a:blip r:embed="rId2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2701CCEE-C8B1-7F4C-B8AF-C434F23AD4E2}"/>
                  </a:ext>
                </a:extLst>
              </p:cNvPr>
              <p:cNvSpPr/>
              <p:nvPr/>
            </p:nvSpPr>
            <p:spPr>
              <a:xfrm>
                <a:off x="7593717" y="4908139"/>
                <a:ext cx="58650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2701CCEE-C8B1-7F4C-B8AF-C434F23AD4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3717" y="4908139"/>
                <a:ext cx="586506" cy="523220"/>
              </a:xfrm>
              <a:prstGeom prst="rect">
                <a:avLst/>
              </a:prstGeom>
              <a:blipFill>
                <a:blip r:embed="rId3"/>
                <a:stretch>
                  <a:fillRect l="-6383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Oval 65">
            <a:extLst>
              <a:ext uri="{FF2B5EF4-FFF2-40B4-BE49-F238E27FC236}">
                <a16:creationId xmlns:a16="http://schemas.microsoft.com/office/drawing/2014/main" id="{B8BE1E32-1FFC-5946-87E9-0295BCFBFB29}"/>
              </a:ext>
            </a:extLst>
          </p:cNvPr>
          <p:cNvSpPr/>
          <p:nvPr/>
        </p:nvSpPr>
        <p:spPr>
          <a:xfrm>
            <a:off x="7454989" y="4074366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CD0A126-661B-1F4B-BA25-117F72A038E9}"/>
              </a:ext>
            </a:extLst>
          </p:cNvPr>
          <p:cNvSpPr/>
          <p:nvPr/>
        </p:nvSpPr>
        <p:spPr>
          <a:xfrm>
            <a:off x="8607522" y="4069600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4FA5E301-65B3-7C46-9F8B-FADB54D3BB19}"/>
              </a:ext>
            </a:extLst>
          </p:cNvPr>
          <p:cNvSpPr/>
          <p:nvPr/>
        </p:nvSpPr>
        <p:spPr>
          <a:xfrm>
            <a:off x="10417282" y="4079124"/>
            <a:ext cx="758283" cy="70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2F0132D3-7F84-464B-A41A-0E6CF8F5D236}"/>
              </a:ext>
            </a:extLst>
          </p:cNvPr>
          <p:cNvCxnSpPr>
            <a:cxnSpLocks/>
            <a:stCxn id="66" idx="0"/>
          </p:cNvCxnSpPr>
          <p:nvPr/>
        </p:nvCxnSpPr>
        <p:spPr>
          <a:xfrm flipV="1">
            <a:off x="7834131" y="3811976"/>
            <a:ext cx="0" cy="26239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C998974E-0082-C947-91CA-3E6701663D28}"/>
              </a:ext>
            </a:extLst>
          </p:cNvPr>
          <p:cNvCxnSpPr>
            <a:cxnSpLocks/>
            <a:stCxn id="67" idx="0"/>
          </p:cNvCxnSpPr>
          <p:nvPr/>
        </p:nvCxnSpPr>
        <p:spPr>
          <a:xfrm flipH="1" flipV="1">
            <a:off x="8977141" y="3811976"/>
            <a:ext cx="9523" cy="25762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C135C784-EB74-9F4E-9914-04E59F090140}"/>
              </a:ext>
            </a:extLst>
          </p:cNvPr>
          <p:cNvCxnSpPr>
            <a:cxnSpLocks/>
            <a:stCxn id="68" idx="0"/>
          </p:cNvCxnSpPr>
          <p:nvPr/>
        </p:nvCxnSpPr>
        <p:spPr>
          <a:xfrm flipV="1">
            <a:off x="10796424" y="3811976"/>
            <a:ext cx="0" cy="26714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05580A6D-9C09-734D-B2F2-FC29560F5BA9}"/>
              </a:ext>
            </a:extLst>
          </p:cNvPr>
          <p:cNvCxnSpPr>
            <a:cxnSpLocks/>
          </p:cNvCxnSpPr>
          <p:nvPr/>
        </p:nvCxnSpPr>
        <p:spPr>
          <a:xfrm flipV="1">
            <a:off x="7832153" y="4760022"/>
            <a:ext cx="0" cy="26239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8E00F1C6-BB5A-424F-B04A-B6F273BF9F15}"/>
              </a:ext>
            </a:extLst>
          </p:cNvPr>
          <p:cNvCxnSpPr>
            <a:cxnSpLocks/>
          </p:cNvCxnSpPr>
          <p:nvPr/>
        </p:nvCxnSpPr>
        <p:spPr>
          <a:xfrm flipH="1" flipV="1">
            <a:off x="8975163" y="4760022"/>
            <a:ext cx="9523" cy="25762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36160A25-648D-3040-902B-A9D50932700D}"/>
              </a:ext>
            </a:extLst>
          </p:cNvPr>
          <p:cNvCxnSpPr>
            <a:cxnSpLocks/>
          </p:cNvCxnSpPr>
          <p:nvPr/>
        </p:nvCxnSpPr>
        <p:spPr>
          <a:xfrm flipV="1">
            <a:off x="10794446" y="4760022"/>
            <a:ext cx="0" cy="26714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CF7936F-9349-1E4A-92B2-74E98C81A8E9}"/>
              </a:ext>
            </a:extLst>
          </p:cNvPr>
          <p:cNvCxnSpPr>
            <a:cxnSpLocks/>
          </p:cNvCxnSpPr>
          <p:nvPr/>
        </p:nvCxnSpPr>
        <p:spPr>
          <a:xfrm flipH="1" flipV="1">
            <a:off x="7834130" y="2651212"/>
            <a:ext cx="4765" cy="68812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FC76998E-176D-4D44-8CAB-5AEC282B390C}"/>
              </a:ext>
            </a:extLst>
          </p:cNvPr>
          <p:cNvCxnSpPr>
            <a:cxnSpLocks/>
          </p:cNvCxnSpPr>
          <p:nvPr/>
        </p:nvCxnSpPr>
        <p:spPr>
          <a:xfrm flipV="1">
            <a:off x="8977140" y="2646446"/>
            <a:ext cx="9523" cy="68812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E382675-26A7-1548-8414-B4FF2BA8D5D5}"/>
              </a:ext>
            </a:extLst>
          </p:cNvPr>
          <p:cNvCxnSpPr>
            <a:cxnSpLocks/>
          </p:cNvCxnSpPr>
          <p:nvPr/>
        </p:nvCxnSpPr>
        <p:spPr>
          <a:xfrm flipH="1" flipV="1">
            <a:off x="7834130" y="2651212"/>
            <a:ext cx="1143010" cy="68336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97DB4342-8C41-F746-92B2-4D8378CC4847}"/>
              </a:ext>
            </a:extLst>
          </p:cNvPr>
          <p:cNvCxnSpPr>
            <a:cxnSpLocks/>
          </p:cNvCxnSpPr>
          <p:nvPr/>
        </p:nvCxnSpPr>
        <p:spPr>
          <a:xfrm flipH="1" flipV="1">
            <a:off x="7834130" y="2651212"/>
            <a:ext cx="2967058" cy="69288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0958A28E-1736-1042-AF48-643BA7C3F777}"/>
              </a:ext>
            </a:extLst>
          </p:cNvPr>
          <p:cNvCxnSpPr>
            <a:cxnSpLocks/>
          </p:cNvCxnSpPr>
          <p:nvPr/>
        </p:nvCxnSpPr>
        <p:spPr>
          <a:xfrm flipV="1">
            <a:off x="7838895" y="2646446"/>
            <a:ext cx="1147768" cy="69289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28391DE6-D59E-184A-A424-72FB446FBAAB}"/>
              </a:ext>
            </a:extLst>
          </p:cNvPr>
          <p:cNvCxnSpPr>
            <a:cxnSpLocks/>
          </p:cNvCxnSpPr>
          <p:nvPr/>
        </p:nvCxnSpPr>
        <p:spPr>
          <a:xfrm flipH="1" flipV="1">
            <a:off x="8975163" y="2658821"/>
            <a:ext cx="1819283" cy="68527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BD5734CB-EE53-4440-A647-57CAA8FD1738}"/>
                  </a:ext>
                </a:extLst>
              </p:cNvPr>
              <p:cNvSpPr/>
              <p:nvPr/>
            </p:nvSpPr>
            <p:spPr>
              <a:xfrm>
                <a:off x="8734263" y="6116456"/>
                <a:ext cx="62081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BD5734CB-EE53-4440-A647-57CAA8FD17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4263" y="6116456"/>
                <a:ext cx="620811" cy="523220"/>
              </a:xfrm>
              <a:prstGeom prst="rect">
                <a:avLst/>
              </a:prstGeom>
              <a:blipFill>
                <a:blip r:embed="rId4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2" name="Curved Connector 81">
            <a:extLst>
              <a:ext uri="{FF2B5EF4-FFF2-40B4-BE49-F238E27FC236}">
                <a16:creationId xmlns:a16="http://schemas.microsoft.com/office/drawing/2014/main" id="{4B6363F6-65FB-C54C-BCA0-D75E25128144}"/>
              </a:ext>
            </a:extLst>
          </p:cNvPr>
          <p:cNvCxnSpPr>
            <a:cxnSpLocks/>
          </p:cNvCxnSpPr>
          <p:nvPr/>
        </p:nvCxnSpPr>
        <p:spPr>
          <a:xfrm flipV="1">
            <a:off x="7570402" y="4210152"/>
            <a:ext cx="509591" cy="459754"/>
          </a:xfrm>
          <a:prstGeom prst="curved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urved Connector 82">
            <a:extLst>
              <a:ext uri="{FF2B5EF4-FFF2-40B4-BE49-F238E27FC236}">
                <a16:creationId xmlns:a16="http://schemas.microsoft.com/office/drawing/2014/main" id="{501ED283-90C3-2A45-AEC2-8798244412CE}"/>
              </a:ext>
            </a:extLst>
          </p:cNvPr>
          <p:cNvCxnSpPr>
            <a:cxnSpLocks/>
          </p:cNvCxnSpPr>
          <p:nvPr/>
        </p:nvCxnSpPr>
        <p:spPr>
          <a:xfrm flipV="1">
            <a:off x="8736591" y="4203528"/>
            <a:ext cx="509591" cy="459754"/>
          </a:xfrm>
          <a:prstGeom prst="curved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urved Connector 83">
            <a:extLst>
              <a:ext uri="{FF2B5EF4-FFF2-40B4-BE49-F238E27FC236}">
                <a16:creationId xmlns:a16="http://schemas.microsoft.com/office/drawing/2014/main" id="{B79CBF9B-7D6D-034B-A497-BAB78DB8D934}"/>
              </a:ext>
            </a:extLst>
          </p:cNvPr>
          <p:cNvCxnSpPr>
            <a:cxnSpLocks/>
          </p:cNvCxnSpPr>
          <p:nvPr/>
        </p:nvCxnSpPr>
        <p:spPr>
          <a:xfrm flipV="1">
            <a:off x="10519009" y="4206843"/>
            <a:ext cx="509591" cy="459754"/>
          </a:xfrm>
          <a:prstGeom prst="curved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266BD0DE-7536-DC4A-B3D0-3E1A1A6BF655}"/>
                  </a:ext>
                </a:extLst>
              </p:cNvPr>
              <p:cNvSpPr/>
              <p:nvPr/>
            </p:nvSpPr>
            <p:spPr>
              <a:xfrm>
                <a:off x="7611143" y="2091114"/>
                <a:ext cx="56637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266BD0DE-7536-DC4A-B3D0-3E1A1A6BF6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1143" y="2091114"/>
                <a:ext cx="566374" cy="523220"/>
              </a:xfrm>
              <a:prstGeom prst="rect">
                <a:avLst/>
              </a:prstGeom>
              <a:blipFill>
                <a:blip r:embed="rId5"/>
                <a:stretch>
                  <a:fillRect l="-6667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E7683499-4B7E-2C49-BEC5-0F3F670703B8}"/>
                  </a:ext>
                </a:extLst>
              </p:cNvPr>
              <p:cNvSpPr/>
              <p:nvPr/>
            </p:nvSpPr>
            <p:spPr>
              <a:xfrm>
                <a:off x="8747517" y="2104368"/>
                <a:ext cx="57464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E7683499-4B7E-2C49-BEC5-0F3F670703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7517" y="2104368"/>
                <a:ext cx="574644" cy="523220"/>
              </a:xfrm>
              <a:prstGeom prst="rect">
                <a:avLst/>
              </a:prstGeom>
              <a:blipFill>
                <a:blip r:embed="rId6"/>
                <a:stretch>
                  <a:fillRect l="-6522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9D970E8A-18D8-D84E-B316-09A56EB4E049}"/>
                  </a:ext>
                </a:extLst>
              </p:cNvPr>
              <p:cNvSpPr/>
              <p:nvPr/>
            </p:nvSpPr>
            <p:spPr>
              <a:xfrm>
                <a:off x="8749970" y="4931332"/>
                <a:ext cx="5947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9D970E8A-18D8-D84E-B316-09A56EB4E0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9970" y="4931332"/>
                <a:ext cx="594778" cy="523220"/>
              </a:xfrm>
              <a:prstGeom prst="rect">
                <a:avLst/>
              </a:prstGeom>
              <a:blipFill>
                <a:blip r:embed="rId7"/>
                <a:stretch>
                  <a:fillRect l="-4167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095BE2ED-F1C7-6542-8389-EA28D59DBB6F}"/>
                  </a:ext>
                </a:extLst>
              </p:cNvPr>
              <p:cNvSpPr/>
              <p:nvPr/>
            </p:nvSpPr>
            <p:spPr>
              <a:xfrm>
                <a:off x="10542327" y="4934647"/>
                <a:ext cx="5947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095BE2ED-F1C7-6542-8389-EA28D59DBB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2327" y="4934647"/>
                <a:ext cx="594778" cy="523220"/>
              </a:xfrm>
              <a:prstGeom prst="rect">
                <a:avLst/>
              </a:prstGeom>
              <a:blipFill>
                <a:blip r:embed="rId8"/>
                <a:stretch>
                  <a:fillRect l="-4167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BE773131-23DB-034D-B4D4-E7450118BA63}"/>
                  </a:ext>
                </a:extLst>
              </p:cNvPr>
              <p:cNvSpPr/>
              <p:nvPr/>
            </p:nvSpPr>
            <p:spPr>
              <a:xfrm>
                <a:off x="7557276" y="3271496"/>
                <a:ext cx="62408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BE773131-23DB-034D-B4D4-E7450118BA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7276" y="3271496"/>
                <a:ext cx="624082" cy="523220"/>
              </a:xfrm>
              <a:prstGeom prst="rect">
                <a:avLst/>
              </a:prstGeom>
              <a:blipFill>
                <a:blip r:embed="rId9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2587A85F-00FC-AD4E-A451-7932FE8ABCE4}"/>
                  </a:ext>
                </a:extLst>
              </p:cNvPr>
              <p:cNvSpPr/>
              <p:nvPr/>
            </p:nvSpPr>
            <p:spPr>
              <a:xfrm>
                <a:off x="8713529" y="3294689"/>
                <a:ext cx="63235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2587A85F-00FC-AD4E-A451-7932FE8ABC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3529" y="3294689"/>
                <a:ext cx="632353" cy="523220"/>
              </a:xfrm>
              <a:prstGeom prst="rect">
                <a:avLst/>
              </a:prstGeom>
              <a:blipFill>
                <a:blip r:embed="rId10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8D4E7C29-BC23-7441-BC5D-58B1218DAD6B}"/>
                  </a:ext>
                </a:extLst>
              </p:cNvPr>
              <p:cNvSpPr/>
              <p:nvPr/>
            </p:nvSpPr>
            <p:spPr>
              <a:xfrm>
                <a:off x="10505886" y="3298004"/>
                <a:ext cx="63235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8D4E7C29-BC23-7441-BC5D-58B1218DAD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5886" y="3298004"/>
                <a:ext cx="632353" cy="523220"/>
              </a:xfrm>
              <a:prstGeom prst="rect">
                <a:avLst/>
              </a:prstGeom>
              <a:blipFill>
                <a:blip r:embed="rId11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6F39F7F-DB74-E14B-82A2-56C48CC8132D}"/>
              </a:ext>
            </a:extLst>
          </p:cNvPr>
          <p:cNvCxnSpPr/>
          <p:nvPr/>
        </p:nvCxnSpPr>
        <p:spPr>
          <a:xfrm flipH="1">
            <a:off x="3041374" y="4663282"/>
            <a:ext cx="3925956" cy="6624"/>
          </a:xfrm>
          <a:prstGeom prst="straightConnector1">
            <a:avLst/>
          </a:prstGeom>
          <a:ln w="190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821593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4CA0A-3A93-3240-B3E2-115C9037D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torch.nn.Sequential</a:t>
            </a:r>
            <a:r>
              <a:rPr lang="en-US" sz="4000" dirty="0"/>
              <a:t>: where are the parameters?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5D5DB-6D0F-3C4C-B93B-FB082941C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8059"/>
            <a:ext cx="10515600" cy="506481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layers each have their own parameters, for example, a model created using the commands on the previous slide would have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model[0].weight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model[0].bias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model[2].weight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model[2].bias</a:t>
            </a:r>
          </a:p>
          <a:p>
            <a:r>
              <a:rPr lang="en-US" dirty="0"/>
              <a:t>Accessing them that way requires you to know which layers have weights and biases, and which don’t.  An easier way is to use the function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model.parameters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  <a:r>
              <a:rPr lang="en-US" dirty="0"/>
              <a:t>, which iterates through all trainable parameters, regardless of where they are actually stored: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param 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model.parameters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():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param -=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learning_rate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param.grad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55178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93336-5A0C-A342-BFA4-4127A2082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90" y="226579"/>
            <a:ext cx="3484418" cy="729384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66149B-3BAD-B445-8A66-9F8B4DE05E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89709" y="1108365"/>
                <a:ext cx="10931236" cy="552305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Neural network forward propagation: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−1)</m:t>
                              </m:r>
                            </m:sup>
                          </m:sSubSup>
                        </m:e>
                      </m:nary>
                      <m:r>
                        <a:rPr lang="en-US" b="0" i="0" dirty="0" smtClean="0">
                          <a:latin typeface="Cambria Math" panose="02040503050406030204" pitchFamily="18" charset="0"/>
                        </a:rPr>
                        <m:t>,   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One-hot vectors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true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class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label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of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the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𝑡h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token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otherwise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 err="1"/>
                  <a:t>Softmax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Sup>
                                <m:sSub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Sup>
                                    <m:sSubSup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  <m:acc>
                                    <m:accPr>
                                      <m:chr m:val="⃗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sup>
                              </m:sSup>
                            </m:e>
                          </m:nary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</a:rPr>
                            <m:t>Class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=</m:t>
                          </m:r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Stochastic gradient descent w/cross-entropy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𝔏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</a:rPr>
                            <m:t>P</m:t>
                          </m:r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US" dirty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</m:e>
                      </m:fun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,   </m:t>
                      </m:r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i="1" dirty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𝔏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Toolkits: </a:t>
                </a:r>
                <a:r>
                  <a:rPr lang="en-US" dirty="0">
                    <a:hlinkClick r:id="rId2"/>
                  </a:rPr>
                  <a:t>https://pytorch.org/tutorials/beginner/</a:t>
                </a:r>
                <a:r>
                  <a:rPr lang="en-US">
                    <a:hlinkClick r:id="rId2"/>
                  </a:rPr>
                  <a:t>pytorch_with_examples.html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66149B-3BAD-B445-8A66-9F8B4DE05E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89709" y="1108365"/>
                <a:ext cx="10931236" cy="5523056"/>
              </a:xfrm>
              <a:blipFill>
                <a:blip r:embed="rId3"/>
                <a:stretch>
                  <a:fillRect l="-928" t="-21101" b="-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2595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2132</TotalTime>
  <Words>6157</Words>
  <Application>Microsoft Macintosh PowerPoint</Application>
  <PresentationFormat>Widescreen</PresentationFormat>
  <Paragraphs>1021</Paragraphs>
  <Slides>92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8" baseType="lpstr">
      <vt:lpstr>Arial</vt:lpstr>
      <vt:lpstr>Calibri</vt:lpstr>
      <vt:lpstr>Calibri Light</vt:lpstr>
      <vt:lpstr>Cambria Math</vt:lpstr>
      <vt:lpstr>Times New Roman</vt:lpstr>
      <vt:lpstr>Office Theme</vt:lpstr>
      <vt:lpstr>Deep Learning</vt:lpstr>
      <vt:lpstr>Outline</vt:lpstr>
      <vt:lpstr>Review: Multi-Class Perceptron</vt:lpstr>
      <vt:lpstr>Training Algorithm for the Multi-Class Perceptron</vt:lpstr>
      <vt:lpstr>Outline</vt:lpstr>
      <vt:lpstr>Biological Inspiration: McCulloch-Pitts Artificial Neuron, 1943</vt:lpstr>
      <vt:lpstr>Biological Inspiration: Neuronal Circuits</vt:lpstr>
      <vt:lpstr>A McCulloch-Pitts Neuron can compute some logical functions…</vt:lpstr>
      <vt:lpstr>… but not all.</vt:lpstr>
      <vt:lpstr>Outline</vt:lpstr>
      <vt:lpstr>Example: one way (of many possible ways) to represent the XOR function using a two-layer neural network</vt:lpstr>
      <vt:lpstr>Flow diagrams</vt:lpstr>
      <vt:lpstr>Flow diagrams</vt:lpstr>
      <vt:lpstr>Flow diagrams</vt:lpstr>
      <vt:lpstr>Flow diagrams</vt:lpstr>
      <vt:lpstr>Flow diagrams</vt:lpstr>
      <vt:lpstr>Flow diagrams</vt:lpstr>
      <vt:lpstr>Flow diagrams</vt:lpstr>
      <vt:lpstr>Outline</vt:lpstr>
      <vt:lpstr>Multi-layer neural net</vt:lpstr>
      <vt:lpstr>Multi-layer neural net</vt:lpstr>
      <vt:lpstr>Forward propagation</vt:lpstr>
      <vt:lpstr>Forward propagation: Matrix multiply</vt:lpstr>
      <vt:lpstr>Forward propagation</vt:lpstr>
      <vt:lpstr>Activation functions</vt:lpstr>
      <vt:lpstr>Outline</vt:lpstr>
      <vt:lpstr>Comparison of Multi-Class Perceptron to Multiple Linear Regression</vt:lpstr>
      <vt:lpstr>PowerPoint Presentation</vt:lpstr>
      <vt:lpstr>New notation: Don’t change the multi-class perceptron algorithm, but make it easier to write</vt:lpstr>
      <vt:lpstr>New notation: Don’t change the multi-class perceptron algorithm, but make it easier to write</vt:lpstr>
      <vt:lpstr>Example: Binary classifier</vt:lpstr>
      <vt:lpstr>Multi-Class Linear Classifiers</vt:lpstr>
      <vt:lpstr>Now the perceptron has a vector error, just like linear regression</vt:lpstr>
      <vt:lpstr>Multi-class perceptron, written in terms of one-hot vectors</vt:lpstr>
      <vt:lpstr>Comparison of Multi-Class Perceptron to Multiple Regression</vt:lpstr>
      <vt:lpstr>Outline</vt:lpstr>
      <vt:lpstr>Softmax: Probabilistic boundaries</vt:lpstr>
      <vt:lpstr>PowerPoint Presentation</vt:lpstr>
      <vt:lpstr>PowerPoint Presentation</vt:lpstr>
      <vt:lpstr>PowerPoint Presentation</vt:lpstr>
      <vt:lpstr>PowerPoint Presentation</vt:lpstr>
      <vt:lpstr>Outline</vt:lpstr>
      <vt:lpstr>Classifier Learning using a Softmax Layer</vt:lpstr>
      <vt:lpstr>Learning a Softmax: Training data</vt:lpstr>
      <vt:lpstr>Learning a Softmax: Model parameters</vt:lpstr>
      <vt:lpstr>Learning a Softmax: Training criterion</vt:lpstr>
      <vt:lpstr>Learning a Softmax: Training Criterion</vt:lpstr>
      <vt:lpstr>Learning a Softmax: Training Criterion</vt:lpstr>
      <vt:lpstr>How do you maximize a function?</vt:lpstr>
      <vt:lpstr>1. Logarithms turn products into sums</vt:lpstr>
      <vt:lpstr>1. Logarithms turn products into sums</vt:lpstr>
      <vt:lpstr>2. Maximizing f(W) is the same thing as minimizing -f(W). </vt:lpstr>
      <vt:lpstr>2. Maximizing f(W) is the same thing as minimizing -f(W). </vt:lpstr>
      <vt:lpstr>Some details: Cross entropy</vt:lpstr>
      <vt:lpstr>Outline</vt:lpstr>
      <vt:lpstr>The iterative solution to training a neural net</vt:lpstr>
      <vt:lpstr>The gradient descent algorithm</vt:lpstr>
      <vt:lpstr>Stochastic gradient descent</vt:lpstr>
      <vt:lpstr>Stochastic gradient descent</vt:lpstr>
      <vt:lpstr>Outline</vt:lpstr>
      <vt:lpstr>Training a neural net using numpy or pytorch Running example: linear regression</vt:lpstr>
      <vt:lpstr>Running example: neural net regression</vt:lpstr>
      <vt:lpstr>Mean-squared error</vt:lpstr>
      <vt:lpstr>Loss gradient</vt:lpstr>
      <vt:lpstr>Gradient update</vt:lpstr>
      <vt:lpstr>How a neural network is trained</vt:lpstr>
      <vt:lpstr>Outline</vt:lpstr>
      <vt:lpstr>Autograd: Main idea</vt:lpstr>
      <vt:lpstr>Autograd: Tensor objects </vt:lpstr>
      <vt:lpstr>Autograd: Tensor objects</vt:lpstr>
      <vt:lpstr>Autograd: Overloaded operators</vt:lpstr>
      <vt:lpstr>Autograd: Overloaded operators</vt:lpstr>
      <vt:lpstr>Autograd: Overloaded operators</vt:lpstr>
      <vt:lpstr>Autograd: Overloaded operators</vt:lpstr>
      <vt:lpstr>Autograd: the Loss tensor</vt:lpstr>
      <vt:lpstr>Autograd: the Loss tensor</vt:lpstr>
      <vt:lpstr>Autograd</vt:lpstr>
      <vt:lpstr>Autograd: the backward function</vt:lpstr>
      <vt:lpstr>Autograd: the backward function</vt:lpstr>
      <vt:lpstr>Autograd</vt:lpstr>
      <vt:lpstr>Details: How to turn off autograd</vt:lpstr>
      <vt:lpstr>Dynamically turning off Autograd</vt:lpstr>
      <vt:lpstr>How to zero out the gradients</vt:lpstr>
      <vt:lpstr>Manually zeroing out the gradients</vt:lpstr>
      <vt:lpstr>Outline</vt:lpstr>
      <vt:lpstr>Pytorch nn module</vt:lpstr>
      <vt:lpstr>Some types of layers</vt:lpstr>
      <vt:lpstr>m=torch.nn.Linear(n_1,n_2)</vt:lpstr>
      <vt:lpstr>Example: Linear, Sigmoid, Softmax </vt:lpstr>
      <vt:lpstr>torch.nn.Sequential</vt:lpstr>
      <vt:lpstr>torch.nn.Sequential: where are the parameters?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CS440/ECE448 Lecture 17: Bayesian Inference</dc:title>
  <dc:creator>Mark Hasegawa-Johnson</dc:creator>
  <cp:lastModifiedBy>Hasegawa-Johnson, Mark Allan</cp:lastModifiedBy>
  <cp:revision>145</cp:revision>
  <cp:lastPrinted>2019-03-04T17:16:09Z</cp:lastPrinted>
  <dcterms:created xsi:type="dcterms:W3CDTF">2017-10-23T18:30:07Z</dcterms:created>
  <dcterms:modified xsi:type="dcterms:W3CDTF">2022-05-04T07:45:31Z</dcterms:modified>
</cp:coreProperties>
</file>