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47" r:id="rId2"/>
    <p:sldId id="458" r:id="rId3"/>
    <p:sldId id="315" r:id="rId4"/>
    <p:sldId id="316" r:id="rId5"/>
    <p:sldId id="454" r:id="rId6"/>
    <p:sldId id="313" r:id="rId7"/>
    <p:sldId id="455" r:id="rId8"/>
    <p:sldId id="456" r:id="rId9"/>
    <p:sldId id="457" r:id="rId10"/>
    <p:sldId id="459" r:id="rId11"/>
    <p:sldId id="356" r:id="rId12"/>
    <p:sldId id="426" r:id="rId13"/>
    <p:sldId id="427" r:id="rId14"/>
    <p:sldId id="428" r:id="rId15"/>
    <p:sldId id="429" r:id="rId16"/>
    <p:sldId id="357" r:id="rId17"/>
    <p:sldId id="358" r:id="rId18"/>
    <p:sldId id="360" r:id="rId19"/>
    <p:sldId id="361" r:id="rId20"/>
    <p:sldId id="362" r:id="rId21"/>
    <p:sldId id="453" r:id="rId22"/>
    <p:sldId id="460" r:id="rId23"/>
    <p:sldId id="435" r:id="rId24"/>
    <p:sldId id="461" r:id="rId25"/>
    <p:sldId id="436" r:id="rId26"/>
    <p:sldId id="437" r:id="rId27"/>
    <p:sldId id="438" r:id="rId28"/>
    <p:sldId id="385" r:id="rId29"/>
    <p:sldId id="452" r:id="rId30"/>
    <p:sldId id="462" r:id="rId31"/>
    <p:sldId id="463" r:id="rId32"/>
    <p:sldId id="382" r:id="rId33"/>
    <p:sldId id="38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372" r:id="rId42"/>
    <p:sldId id="444" r:id="rId43"/>
  </p:sldIdLst>
  <p:sldSz cx="12188825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AE6007-A88B-074E-8B2F-4FDFEA86B03B}">
          <p14:sldIdLst>
            <p14:sldId id="347"/>
            <p14:sldId id="458"/>
            <p14:sldId id="315"/>
            <p14:sldId id="316"/>
            <p14:sldId id="454"/>
            <p14:sldId id="313"/>
            <p14:sldId id="455"/>
            <p14:sldId id="456"/>
            <p14:sldId id="457"/>
            <p14:sldId id="459"/>
            <p14:sldId id="356"/>
            <p14:sldId id="426"/>
            <p14:sldId id="427"/>
            <p14:sldId id="428"/>
            <p14:sldId id="429"/>
            <p14:sldId id="357"/>
            <p14:sldId id="358"/>
            <p14:sldId id="360"/>
            <p14:sldId id="361"/>
            <p14:sldId id="362"/>
            <p14:sldId id="453"/>
            <p14:sldId id="460"/>
            <p14:sldId id="435"/>
            <p14:sldId id="461"/>
            <p14:sldId id="436"/>
            <p14:sldId id="437"/>
            <p14:sldId id="438"/>
            <p14:sldId id="385"/>
            <p14:sldId id="452"/>
            <p14:sldId id="462"/>
            <p14:sldId id="463"/>
            <p14:sldId id="382"/>
            <p14:sldId id="383"/>
            <p14:sldId id="464"/>
            <p14:sldId id="465"/>
            <p14:sldId id="466"/>
            <p14:sldId id="467"/>
            <p14:sldId id="468"/>
            <p14:sldId id="469"/>
            <p14:sldId id="470"/>
            <p14:sldId id="372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FF"/>
    <a:srgbClr val="FF6600"/>
    <a:srgbClr val="FF99CC"/>
    <a:srgbClr val="00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5"/>
    <p:restoredTop sz="88737" autoAdjust="0"/>
  </p:normalViewPr>
  <p:slideViewPr>
    <p:cSldViewPr>
      <p:cViewPr varScale="1">
        <p:scale>
          <a:sx n="100" d="100"/>
          <a:sy n="100" d="100"/>
        </p:scale>
        <p:origin x="768" y="16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CA99E0-E95C-4F1B-B0F2-4565A2B40149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A2EA70-8A4C-40BF-A25E-4BD4BBF0D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6" indent="0" algn="ctr">
              <a:buNone/>
              <a:defRPr/>
            </a:lvl2pPr>
            <a:lvl3pPr marL="914171" indent="0" algn="ctr">
              <a:buNone/>
              <a:defRPr/>
            </a:lvl3pPr>
            <a:lvl4pPr marL="1371257" indent="0" algn="ctr">
              <a:buNone/>
              <a:defRPr/>
            </a:lvl4pPr>
            <a:lvl5pPr marL="1828343" indent="0" algn="ctr">
              <a:buNone/>
              <a:defRPr/>
            </a:lvl5pPr>
            <a:lvl6pPr marL="2285429" indent="0" algn="ctr">
              <a:buNone/>
              <a:defRPr/>
            </a:lvl6pPr>
            <a:lvl7pPr marL="2742514" indent="0" algn="ctr">
              <a:buNone/>
              <a:defRPr/>
            </a:lvl7pPr>
            <a:lvl8pPr marL="3199600" indent="0" algn="ctr">
              <a:buNone/>
              <a:defRPr/>
            </a:lvl8pPr>
            <a:lvl9pPr marL="365668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02A0-2A22-4053-87DB-A49A1760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CFB2-8AE7-463F-BA78-3395A84F7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D993-E1A1-4830-9832-91AF7F474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7D2A-1BAE-400D-B4B6-AE94372DC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6" indent="0">
              <a:buNone/>
              <a:defRPr sz="1800"/>
            </a:lvl2pPr>
            <a:lvl3pPr marL="914171" indent="0">
              <a:buNone/>
              <a:defRPr sz="1600"/>
            </a:lvl3pPr>
            <a:lvl4pPr marL="1371257" indent="0">
              <a:buNone/>
              <a:defRPr sz="1400"/>
            </a:lvl4pPr>
            <a:lvl5pPr marL="1828343" indent="0">
              <a:buNone/>
              <a:defRPr sz="1400"/>
            </a:lvl5pPr>
            <a:lvl6pPr marL="2285429" indent="0">
              <a:buNone/>
              <a:defRPr sz="1400"/>
            </a:lvl6pPr>
            <a:lvl7pPr marL="2742514" indent="0">
              <a:buNone/>
              <a:defRPr sz="1400"/>
            </a:lvl7pPr>
            <a:lvl8pPr marL="3199600" indent="0">
              <a:buNone/>
              <a:defRPr sz="1400"/>
            </a:lvl8pPr>
            <a:lvl9pPr marL="365668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1415-B1A8-492C-B7C6-94B7FBFA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F07F-76C4-454F-B8DD-1935FAB6C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FC8E3-4FC0-4047-B5D6-F758D3251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26D4-932C-478F-A230-EF4C62E6E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9634-C294-488D-8DB4-6764EAD2A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CE15-091A-4D6A-B3E0-FCFCC42F8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54DA-5701-411B-AE15-165F911C3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9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899897-58A2-4F66-9561-F3C3577365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5pPr>
      <a:lvl6pPr marL="457086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57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43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2814" indent="-342814" algn="l" rtl="0" fontAlgn="base">
        <a:spcBef>
          <a:spcPct val="20000"/>
        </a:spcBef>
        <a:spcAft>
          <a:spcPct val="0"/>
        </a:spcAft>
        <a:buChar char="•"/>
        <a:defRPr sz="3199">
          <a:solidFill>
            <a:schemeClr val="tx1"/>
          </a:solidFill>
          <a:latin typeface="+mn-lt"/>
          <a:ea typeface="+mn-ea"/>
          <a:cs typeface="+mn-cs"/>
        </a:defRPr>
      </a:lvl1pPr>
      <a:lvl2pPr marL="742765" indent="-285679" algn="l" rtl="0" fontAlgn="base">
        <a:spcBef>
          <a:spcPct val="20000"/>
        </a:spcBef>
        <a:spcAft>
          <a:spcPct val="0"/>
        </a:spcAft>
        <a:buChar char="–"/>
        <a:defRPr sz="2799">
          <a:solidFill>
            <a:schemeClr val="tx1"/>
          </a:solidFill>
          <a:latin typeface="+mn-lt"/>
        </a:defRPr>
      </a:lvl2pPr>
      <a:lvl3pPr marL="1142714" indent="-228543" algn="l" rtl="0" fontAlgn="base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</a:defRPr>
      </a:lvl3pPr>
      <a:lvl4pPr marL="1599800" indent="-22854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86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71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57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43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28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13.gif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80.png"/><Relationship Id="rId7" Type="http://schemas.openxmlformats.org/officeDocument/2006/relationships/image" Target="../media/image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4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4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518/n7540/pdf/nature14236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518/n7540/pdf/nature14236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V1eYniJ0Rn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dl.acm.org/doi/abs/10.1145/3054912?casa_token=ncsnlHnKn7kAAAAA:mSlkKdc2HTg8BMnGGo3g9yncEeGTRc3q6eRC4fEopc1M6QAwdiuS2vAowztAhHh7dHMxEwlO77U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dl.acm.org/doi/abs/10.1145/3054912?casa_token=ncsnlHnKn7kAAAAA:mSlkKdc2HTg8BMnGGo3g9yncEeGTRc3q6eRC4fEopc1M6QAwdiuS2vAowztAhHh7dHMxEwlO77U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JxQ81NqOIM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59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50.png"/><Relationship Id="rId4" Type="http://schemas.openxmlformats.org/officeDocument/2006/relationships/image" Target="../media/image5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xo1Ldx3L5Q" TargetMode="External"/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" y="153253"/>
            <a:ext cx="5281824" cy="4088335"/>
          </a:xfrm>
        </p:spPr>
        <p:txBody>
          <a:bodyPr/>
          <a:lstStyle/>
          <a:p>
            <a:r>
              <a:rPr lang="en-US" dirty="0"/>
              <a:t>Deep Reinforcement Learning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CS440</a:t>
            </a:r>
            <a:r>
              <a:rPr lang="en-US"/>
              <a:t>/ECE448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F889D-D416-4A4D-A9CA-2F4102F9EE83}"/>
              </a:ext>
            </a:extLst>
          </p:cNvPr>
          <p:cNvSpPr txBox="1"/>
          <p:nvPr/>
        </p:nvSpPr>
        <p:spPr>
          <a:xfrm>
            <a:off x="0" y="5079331"/>
            <a:ext cx="4189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Mark Hasegawa-Johnson, 4/2022</a:t>
            </a:r>
          </a:p>
          <a:p>
            <a:r>
              <a:rPr lang="en-US" sz="1600" dirty="0"/>
              <a:t>CC-BY 4.0: you may remix or redistribute if you cite the source</a:t>
            </a:r>
          </a:p>
        </p:txBody>
      </p:sp>
      <p:pic>
        <p:nvPicPr>
          <p:cNvPr id="128004" name="Picture 4" descr="https://upload.wikimedia.org/wikipedia/commons/thumb/1/1b/Reinforcement_learning_diagram.svg/1920px-Reinforcement_learning_diagram.svg.png">
            <a:extLst>
              <a:ext uri="{FF2B5EF4-FFF2-40B4-BE49-F238E27FC236}">
                <a16:creationId xmlns:a16="http://schemas.microsoft.com/office/drawing/2014/main" id="{89B32539-B4BE-3A42-9F51-2AFEB0FD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30" y="-24500"/>
            <a:ext cx="7080522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24425-FC20-4445-A55A-F25531C71860}"/>
              </a:ext>
            </a:extLst>
          </p:cNvPr>
          <p:cNvSpPr txBox="1"/>
          <p:nvPr/>
        </p:nvSpPr>
        <p:spPr>
          <a:xfrm>
            <a:off x="4748565" y="5866765"/>
            <a:ext cx="3275745" cy="76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66" dirty="0"/>
              <a:t>Image: </a:t>
            </a:r>
            <a:r>
              <a:rPr lang="en-US" sz="1466" dirty="0" err="1"/>
              <a:t>Megajuice</a:t>
            </a:r>
            <a:r>
              <a:rPr lang="en-US" sz="1466" dirty="0"/>
              <a:t>, CC0, </a:t>
            </a:r>
            <a:r>
              <a:rPr lang="en-US" sz="1466" dirty="0">
                <a:hlinkClick r:id="rId3"/>
              </a:rPr>
              <a:t>https://commons.wikimedia.org/</a:t>
            </a:r>
            <a:endParaRPr lang="en-US" sz="1466" dirty="0"/>
          </a:p>
          <a:p>
            <a:pPr algn="r"/>
            <a:r>
              <a:rPr lang="en-US" sz="1466" dirty="0"/>
              <a:t>w/</a:t>
            </a:r>
            <a:r>
              <a:rPr lang="en-US" sz="1466" dirty="0" err="1"/>
              <a:t>index.php?curid</a:t>
            </a:r>
            <a:r>
              <a:rPr lang="en-US" sz="1466" dirty="0"/>
              <a:t>=57895741</a:t>
            </a:r>
          </a:p>
        </p:txBody>
      </p:sp>
    </p:spTree>
    <p:extLst>
      <p:ext uri="{BB962C8B-B14F-4D97-AF65-F5344CB8AC3E}">
        <p14:creationId xmlns:p14="http://schemas.microsoft.com/office/powerpoint/2010/main" val="86663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9895-9B9B-454E-271C-FB74AF3C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A1078-33E2-122A-4A55-254DE2A69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Review: MDP and Q-Learning</a:t>
            </a:r>
          </a:p>
          <a:p>
            <a:r>
              <a:rPr lang="en-US" dirty="0"/>
              <a:t>Deep Q-Learning</a:t>
            </a:r>
          </a:p>
          <a:p>
            <a:r>
              <a:rPr lang="en-US" dirty="0"/>
              <a:t>Imitation Learning</a:t>
            </a:r>
          </a:p>
          <a:p>
            <a:r>
              <a:rPr lang="en-US" dirty="0"/>
              <a:t>Actor-Critic Learning</a:t>
            </a:r>
          </a:p>
        </p:txBody>
      </p:sp>
    </p:spTree>
    <p:extLst>
      <p:ext uri="{BB962C8B-B14F-4D97-AF65-F5344CB8AC3E}">
        <p14:creationId xmlns:p14="http://schemas.microsoft.com/office/powerpoint/2010/main" val="331987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941" y="1194382"/>
                <a:ext cx="5162883" cy="5662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66" dirty="0"/>
                  <a:t>Instead of discrete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66" dirty="0"/>
                  <a:t>, suppose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666" dirty="0"/>
                  <a:t> is a vector of real numbers, e.g., the image from the robot’s eye camera: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666" dirty="0"/>
              </a:p>
              <a:p>
                <a:pPr marL="0" indent="0">
                  <a:buNone/>
                </a:pPr>
                <a:r>
                  <a:rPr lang="en-US" sz="2666" dirty="0"/>
                  <a:t>Instead of discrete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66" dirty="0"/>
                  <a:t>, suppose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66" dirty="0"/>
                  <a:t> is a vector, e.g., cannon angle and velocity,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66" dirty="0"/>
              </a:p>
              <a:p>
                <a:pPr marL="0" indent="0">
                  <a:buNone/>
                </a:pPr>
                <a:r>
                  <a:rPr lang="en-US" sz="2666" dirty="0"/>
                  <a:t>Deep Q-learning uses a neural network to compute an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66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6" dirty="0"/>
                  <a:t> which is as close as possible to </a:t>
                </a:r>
                <a14:m>
                  <m:oMath xmlns:m="http://schemas.openxmlformats.org/officeDocument/2006/math">
                    <m:r>
                      <a:rPr lang="en-US" sz="2666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666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6" dirty="0"/>
                  <a:t>.</a:t>
                </a:r>
              </a:p>
              <a:p>
                <a:pPr marL="0" indent="0">
                  <a:buNone/>
                </a:pPr>
                <a:endParaRPr lang="en-US" sz="2666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941" y="1194382"/>
                <a:ext cx="5162883" cy="5662725"/>
              </a:xfrm>
              <a:blipFill>
                <a:blip r:embed="rId2"/>
                <a:stretch>
                  <a:fillRect l="-2211" t="-1570" r="-1474" b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520D0B-7F1B-914C-B268-90775E74C19D}"/>
              </a:ext>
            </a:extLst>
          </p:cNvPr>
          <p:cNvCxnSpPr>
            <a:cxnSpLocks/>
            <a:stCxn id="95" idx="0"/>
            <a:endCxn id="126" idx="4"/>
          </p:cNvCxnSpPr>
          <p:nvPr/>
        </p:nvCxnSpPr>
        <p:spPr>
          <a:xfrm flipH="1" flipV="1">
            <a:off x="9716237" y="5762707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/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91EBE3-DB05-5A45-9987-64C13CBDC58E}"/>
              </a:ext>
            </a:extLst>
          </p:cNvPr>
          <p:cNvCxnSpPr>
            <a:cxnSpLocks/>
            <a:stCxn id="97" idx="0"/>
            <a:endCxn id="127" idx="4"/>
          </p:cNvCxnSpPr>
          <p:nvPr/>
        </p:nvCxnSpPr>
        <p:spPr>
          <a:xfrm flipV="1">
            <a:off x="10413995" y="5756357"/>
            <a:ext cx="13257" cy="349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/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06411F-ABC2-BA41-8A55-7622F64522C9}"/>
              </a:ext>
            </a:extLst>
          </p:cNvPr>
          <p:cNvCxnSpPr>
            <a:cxnSpLocks/>
            <a:stCxn id="99" idx="0"/>
            <a:endCxn id="128" idx="4"/>
          </p:cNvCxnSpPr>
          <p:nvPr/>
        </p:nvCxnSpPr>
        <p:spPr>
          <a:xfrm flipH="1" flipV="1">
            <a:off x="11138267" y="5769052"/>
            <a:ext cx="12835" cy="330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/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3AE0BF-ECA7-EE42-9602-21A0C5FE314D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11769206" y="5743658"/>
            <a:ext cx="28798" cy="40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/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37FAEA-C8E7-AF48-B2D1-818A8B1D492C}"/>
              </a:ext>
            </a:extLst>
          </p:cNvPr>
          <p:cNvCxnSpPr>
            <a:cxnSpLocks/>
            <a:stCxn id="121" idx="0"/>
            <a:endCxn id="106" idx="2"/>
          </p:cNvCxnSpPr>
          <p:nvPr/>
        </p:nvCxnSpPr>
        <p:spPr>
          <a:xfrm flipV="1">
            <a:off x="9713059" y="2317106"/>
            <a:ext cx="106996" cy="297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/>
              <p:nvPr/>
            </p:nvSpPr>
            <p:spPr>
              <a:xfrm>
                <a:off x="9107231" y="1803824"/>
                <a:ext cx="1425647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231" y="1803824"/>
                <a:ext cx="1425647" cy="513282"/>
              </a:xfrm>
              <a:prstGeom prst="rect">
                <a:avLst/>
              </a:prstGeom>
              <a:blipFill>
                <a:blip r:embed="rId8"/>
                <a:stretch>
                  <a:fillRect l="-885" t="-14634" r="-885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EA319A57-C87D-C348-B55C-171503A11DBF}"/>
              </a:ext>
            </a:extLst>
          </p:cNvPr>
          <p:cNvSpPr/>
          <p:nvPr/>
        </p:nvSpPr>
        <p:spPr>
          <a:xfrm>
            <a:off x="9472485" y="4541794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8FD011-EDF2-944A-BCE2-808ED72F8BD6}"/>
              </a:ext>
            </a:extLst>
          </p:cNvPr>
          <p:cNvSpPr/>
          <p:nvPr/>
        </p:nvSpPr>
        <p:spPr>
          <a:xfrm>
            <a:off x="10200648" y="4535441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7E2F9C7-BAE5-C64A-86EF-B43BE7BDB9FA}"/>
              </a:ext>
            </a:extLst>
          </p:cNvPr>
          <p:cNvSpPr/>
          <p:nvPr/>
        </p:nvSpPr>
        <p:spPr>
          <a:xfrm>
            <a:off x="10886188" y="454813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B2112B0-F1B4-C248-8DD1-BA65A5401D46}"/>
              </a:ext>
            </a:extLst>
          </p:cNvPr>
          <p:cNvCxnSpPr>
            <a:cxnSpLocks/>
          </p:cNvCxnSpPr>
          <p:nvPr/>
        </p:nvCxnSpPr>
        <p:spPr>
          <a:xfrm flipV="1">
            <a:off x="9589301" y="46390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9F9935AF-37C2-3949-9C49-D4CE6F203EB1}"/>
              </a:ext>
            </a:extLst>
          </p:cNvPr>
          <p:cNvCxnSpPr>
            <a:cxnSpLocks/>
          </p:cNvCxnSpPr>
          <p:nvPr/>
        </p:nvCxnSpPr>
        <p:spPr>
          <a:xfrm flipV="1">
            <a:off x="10298419" y="465174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93BD4297-DB5E-8C48-8DAB-5F7D90B5056F}"/>
              </a:ext>
            </a:extLst>
          </p:cNvPr>
          <p:cNvCxnSpPr>
            <a:cxnSpLocks/>
          </p:cNvCxnSpPr>
          <p:nvPr/>
        </p:nvCxnSpPr>
        <p:spPr>
          <a:xfrm flipV="1">
            <a:off x="10945868" y="46263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90C3BE1-76C8-9244-A2FD-FFE02A1C7004}"/>
              </a:ext>
            </a:extLst>
          </p:cNvPr>
          <p:cNvSpPr/>
          <p:nvPr/>
        </p:nvSpPr>
        <p:spPr>
          <a:xfrm>
            <a:off x="9466134" y="3433298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BC01B9-BBCA-4C44-B53E-202DFE0981B0}"/>
              </a:ext>
            </a:extLst>
          </p:cNvPr>
          <p:cNvSpPr/>
          <p:nvPr/>
        </p:nvSpPr>
        <p:spPr>
          <a:xfrm>
            <a:off x="10213342" y="342694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DAD9590-302B-364D-BE22-365886EB8EA9}"/>
              </a:ext>
            </a:extLst>
          </p:cNvPr>
          <p:cNvSpPr/>
          <p:nvPr/>
        </p:nvSpPr>
        <p:spPr>
          <a:xfrm>
            <a:off x="10879836" y="343964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27D8E350-F39E-AD43-9C47-CBE8A535A312}"/>
              </a:ext>
            </a:extLst>
          </p:cNvPr>
          <p:cNvCxnSpPr>
            <a:cxnSpLocks/>
          </p:cNvCxnSpPr>
          <p:nvPr/>
        </p:nvCxnSpPr>
        <p:spPr>
          <a:xfrm flipV="1">
            <a:off x="9582950" y="353055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130D6A19-7E60-A143-92A8-191AFC27124E}"/>
              </a:ext>
            </a:extLst>
          </p:cNvPr>
          <p:cNvCxnSpPr>
            <a:cxnSpLocks/>
          </p:cNvCxnSpPr>
          <p:nvPr/>
        </p:nvCxnSpPr>
        <p:spPr>
          <a:xfrm flipV="1">
            <a:off x="10311113" y="3543246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BC4DB836-F0C2-5B41-8B09-44F83E0D9150}"/>
              </a:ext>
            </a:extLst>
          </p:cNvPr>
          <p:cNvCxnSpPr>
            <a:cxnSpLocks/>
          </p:cNvCxnSpPr>
          <p:nvPr/>
        </p:nvCxnSpPr>
        <p:spPr>
          <a:xfrm flipV="1">
            <a:off x="10939516" y="351785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AED5D5D-8187-864B-8090-C12532D7F7CB}"/>
              </a:ext>
            </a:extLst>
          </p:cNvPr>
          <p:cNvSpPr/>
          <p:nvPr/>
        </p:nvSpPr>
        <p:spPr>
          <a:xfrm>
            <a:off x="9469282" y="261435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6EC3BB5-9413-8C46-B048-D4ABDCAAD317}"/>
              </a:ext>
            </a:extLst>
          </p:cNvPr>
          <p:cNvSpPr/>
          <p:nvPr/>
        </p:nvSpPr>
        <p:spPr>
          <a:xfrm>
            <a:off x="9625412" y="55659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6542850-629A-DF46-942C-52D43B33A125}"/>
              </a:ext>
            </a:extLst>
          </p:cNvPr>
          <p:cNvSpPr/>
          <p:nvPr/>
        </p:nvSpPr>
        <p:spPr>
          <a:xfrm>
            <a:off x="10336427" y="55595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BBEA36-6989-724A-8753-7E76B5FA530D}"/>
              </a:ext>
            </a:extLst>
          </p:cNvPr>
          <p:cNvSpPr/>
          <p:nvPr/>
        </p:nvSpPr>
        <p:spPr>
          <a:xfrm>
            <a:off x="11047442" y="557225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B8DF6AF-CCD7-5B4E-B406-03D23BDE9860}"/>
              </a:ext>
            </a:extLst>
          </p:cNvPr>
          <p:cNvSpPr/>
          <p:nvPr/>
        </p:nvSpPr>
        <p:spPr>
          <a:xfrm>
            <a:off x="11678381" y="55468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4CE1C8-F846-3449-807D-C04EE298F40C}"/>
              </a:ext>
            </a:extLst>
          </p:cNvPr>
          <p:cNvCxnSpPr>
            <a:cxnSpLocks/>
            <a:stCxn id="126" idx="0"/>
            <a:endCxn id="108" idx="4"/>
          </p:cNvCxnSpPr>
          <p:nvPr/>
        </p:nvCxnSpPr>
        <p:spPr>
          <a:xfrm flipV="1">
            <a:off x="9716237" y="5029348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7A1430-0505-864C-856C-E83344109DED}"/>
              </a:ext>
            </a:extLst>
          </p:cNvPr>
          <p:cNvCxnSpPr>
            <a:cxnSpLocks/>
            <a:stCxn id="127" idx="0"/>
            <a:endCxn id="109" idx="4"/>
          </p:cNvCxnSpPr>
          <p:nvPr/>
        </p:nvCxnSpPr>
        <p:spPr>
          <a:xfrm flipV="1">
            <a:off x="10427252" y="5022995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B43FE9D-F79C-DA44-9ED6-6460B914FD57}"/>
              </a:ext>
            </a:extLst>
          </p:cNvPr>
          <p:cNvCxnSpPr>
            <a:cxnSpLocks/>
            <a:stCxn id="128" idx="0"/>
            <a:endCxn id="110" idx="4"/>
          </p:cNvCxnSpPr>
          <p:nvPr/>
        </p:nvCxnSpPr>
        <p:spPr>
          <a:xfrm flipH="1" flipV="1">
            <a:off x="11129964" y="5035690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5A5EB6F-B82D-D44A-85EC-FE7910AE27D3}"/>
              </a:ext>
            </a:extLst>
          </p:cNvPr>
          <p:cNvCxnSpPr>
            <a:cxnSpLocks/>
            <a:stCxn id="108" idx="0"/>
            <a:endCxn id="114" idx="4"/>
          </p:cNvCxnSpPr>
          <p:nvPr/>
        </p:nvCxnSpPr>
        <p:spPr>
          <a:xfrm flipH="1" flipV="1">
            <a:off x="9709911" y="3920851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0418BB2-CB69-CC41-90FD-B2D65193E4A0}"/>
              </a:ext>
            </a:extLst>
          </p:cNvPr>
          <p:cNvCxnSpPr>
            <a:cxnSpLocks/>
            <a:stCxn id="109" idx="0"/>
            <a:endCxn id="115" idx="4"/>
          </p:cNvCxnSpPr>
          <p:nvPr/>
        </p:nvCxnSpPr>
        <p:spPr>
          <a:xfrm flipV="1">
            <a:off x="10444425" y="3914498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14540E3-E5E8-5A41-8E9A-05359AD57A69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11123613" y="3927193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BDA34F-D823-B144-90BD-10A3E9DBBEBE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H="1" flipV="1">
            <a:off x="9713058" y="3101909"/>
            <a:ext cx="744060" cy="325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/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>
            <a:extLst>
              <a:ext uri="{FF2B5EF4-FFF2-40B4-BE49-F238E27FC236}">
                <a16:creationId xmlns:a16="http://schemas.microsoft.com/office/drawing/2014/main" id="{9AD5B290-946D-6240-998B-635D566F1F55}"/>
              </a:ext>
            </a:extLst>
          </p:cNvPr>
          <p:cNvSpPr/>
          <p:nvPr/>
        </p:nvSpPr>
        <p:spPr>
          <a:xfrm>
            <a:off x="11665689" y="4556512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/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5E32EA5C-A738-9347-933A-9FD4DEAB244F}"/>
              </a:ext>
            </a:extLst>
          </p:cNvPr>
          <p:cNvSpPr/>
          <p:nvPr/>
        </p:nvSpPr>
        <p:spPr>
          <a:xfrm>
            <a:off x="11678381" y="3486098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83E2D8-4BF9-E744-AEE6-804EB58DEF6E}"/>
              </a:ext>
            </a:extLst>
          </p:cNvPr>
          <p:cNvCxnSpPr>
            <a:cxnSpLocks/>
            <a:stCxn id="129" idx="7"/>
            <a:endCxn id="110" idx="4"/>
          </p:cNvCxnSpPr>
          <p:nvPr/>
        </p:nvCxnSpPr>
        <p:spPr>
          <a:xfrm flipH="1" flipV="1">
            <a:off x="11129965" y="5035690"/>
            <a:ext cx="703463" cy="539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5FB5E8F-B243-4E46-8961-799695EF2ED7}"/>
              </a:ext>
            </a:extLst>
          </p:cNvPr>
          <p:cNvCxnSpPr>
            <a:cxnSpLocks/>
            <a:stCxn id="129" idx="0"/>
            <a:endCxn id="109" idx="4"/>
          </p:cNvCxnSpPr>
          <p:nvPr/>
        </p:nvCxnSpPr>
        <p:spPr>
          <a:xfrm flipH="1" flipV="1">
            <a:off x="10444425" y="5022994"/>
            <a:ext cx="1324782" cy="523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3F4900A-B16C-EF49-970C-F5DACE1DA680}"/>
              </a:ext>
            </a:extLst>
          </p:cNvPr>
          <p:cNvCxnSpPr>
            <a:cxnSpLocks/>
            <a:stCxn id="129" idx="1"/>
            <a:endCxn id="108" idx="4"/>
          </p:cNvCxnSpPr>
          <p:nvPr/>
        </p:nvCxnSpPr>
        <p:spPr>
          <a:xfrm flipH="1" flipV="1">
            <a:off x="9716262" y="5029348"/>
            <a:ext cx="1988722" cy="5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8A552AF-6C4F-1B4B-BA9B-5FD9484F7B89}"/>
              </a:ext>
            </a:extLst>
          </p:cNvPr>
          <p:cNvCxnSpPr>
            <a:cxnSpLocks/>
            <a:stCxn id="126" idx="1"/>
            <a:endCxn id="109" idx="4"/>
          </p:cNvCxnSpPr>
          <p:nvPr/>
        </p:nvCxnSpPr>
        <p:spPr>
          <a:xfrm flipV="1">
            <a:off x="9652014" y="5022994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2300872-FE22-D545-BBF0-C46226F757E3}"/>
              </a:ext>
            </a:extLst>
          </p:cNvPr>
          <p:cNvCxnSpPr>
            <a:cxnSpLocks/>
            <a:stCxn id="126" idx="1"/>
            <a:endCxn id="110" idx="4"/>
          </p:cNvCxnSpPr>
          <p:nvPr/>
        </p:nvCxnSpPr>
        <p:spPr>
          <a:xfrm flipV="1">
            <a:off x="9652015" y="5035690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426EB8A-D670-0D4B-A58B-08498C14E533}"/>
              </a:ext>
            </a:extLst>
          </p:cNvPr>
          <p:cNvCxnSpPr>
            <a:cxnSpLocks/>
            <a:stCxn id="127" idx="0"/>
            <a:endCxn id="108" idx="4"/>
          </p:cNvCxnSpPr>
          <p:nvPr/>
        </p:nvCxnSpPr>
        <p:spPr>
          <a:xfrm flipH="1" flipV="1">
            <a:off x="9716263" y="5029348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10EF6E-A9E9-7940-9758-0127C9D11273}"/>
              </a:ext>
            </a:extLst>
          </p:cNvPr>
          <p:cNvCxnSpPr>
            <a:cxnSpLocks/>
            <a:stCxn id="127" idx="0"/>
            <a:endCxn id="110" idx="4"/>
          </p:cNvCxnSpPr>
          <p:nvPr/>
        </p:nvCxnSpPr>
        <p:spPr>
          <a:xfrm flipV="1">
            <a:off x="10427251" y="5035690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B622704-7139-9C45-A69D-C06E4105BC3A}"/>
              </a:ext>
            </a:extLst>
          </p:cNvPr>
          <p:cNvCxnSpPr>
            <a:cxnSpLocks/>
            <a:stCxn id="109" idx="0"/>
            <a:endCxn id="114" idx="4"/>
          </p:cNvCxnSpPr>
          <p:nvPr/>
        </p:nvCxnSpPr>
        <p:spPr>
          <a:xfrm flipH="1" flipV="1">
            <a:off x="9709911" y="3920851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4413D89-D27E-9B4C-898A-BEBEA3F7B6D1}"/>
              </a:ext>
            </a:extLst>
          </p:cNvPr>
          <p:cNvCxnSpPr>
            <a:cxnSpLocks/>
            <a:stCxn id="110" idx="0"/>
            <a:endCxn id="114" idx="4"/>
          </p:cNvCxnSpPr>
          <p:nvPr/>
        </p:nvCxnSpPr>
        <p:spPr>
          <a:xfrm flipH="1" flipV="1">
            <a:off x="9709910" y="3920851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DAD3020-2134-5548-A7C9-25F0B8A1B5DE}"/>
              </a:ext>
            </a:extLst>
          </p:cNvPr>
          <p:cNvCxnSpPr>
            <a:cxnSpLocks/>
            <a:stCxn id="140" idx="7"/>
            <a:endCxn id="114" idx="4"/>
          </p:cNvCxnSpPr>
          <p:nvPr/>
        </p:nvCxnSpPr>
        <p:spPr>
          <a:xfrm flipH="1" flipV="1">
            <a:off x="9709911" y="3920851"/>
            <a:ext cx="2110825" cy="664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8FC2C9-EF8F-0E42-8275-F5369C315459}"/>
              </a:ext>
            </a:extLst>
          </p:cNvPr>
          <p:cNvCxnSpPr>
            <a:cxnSpLocks/>
            <a:stCxn id="108" idx="0"/>
            <a:endCxn id="115" idx="4"/>
          </p:cNvCxnSpPr>
          <p:nvPr/>
        </p:nvCxnSpPr>
        <p:spPr>
          <a:xfrm flipV="1">
            <a:off x="9716263" y="3914498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E1F30B8-4643-9A4B-BA47-9E62E7863B77}"/>
              </a:ext>
            </a:extLst>
          </p:cNvPr>
          <p:cNvCxnSpPr>
            <a:cxnSpLocks/>
            <a:stCxn id="108" idx="0"/>
            <a:endCxn id="116" idx="4"/>
          </p:cNvCxnSpPr>
          <p:nvPr/>
        </p:nvCxnSpPr>
        <p:spPr>
          <a:xfrm flipV="1">
            <a:off x="9716262" y="3927194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5BE890A-89EE-4D46-9840-1CB724509FBC}"/>
              </a:ext>
            </a:extLst>
          </p:cNvPr>
          <p:cNvCxnSpPr>
            <a:cxnSpLocks/>
            <a:stCxn id="140" idx="0"/>
            <a:endCxn id="115" idx="4"/>
          </p:cNvCxnSpPr>
          <p:nvPr/>
        </p:nvCxnSpPr>
        <p:spPr>
          <a:xfrm flipH="1" flipV="1">
            <a:off x="10457118" y="3914498"/>
            <a:ext cx="1299395" cy="64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CF32CE-F326-9242-9A56-D9AF648119A7}"/>
              </a:ext>
            </a:extLst>
          </p:cNvPr>
          <p:cNvCxnSpPr>
            <a:cxnSpLocks/>
            <a:stCxn id="140" idx="0"/>
            <a:endCxn id="116" idx="4"/>
          </p:cNvCxnSpPr>
          <p:nvPr/>
        </p:nvCxnSpPr>
        <p:spPr>
          <a:xfrm flipH="1" flipV="1">
            <a:off x="11123614" y="3927193"/>
            <a:ext cx="632900" cy="629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6F9BDB2-E560-074F-8AD1-B21D1A976F6B}"/>
              </a:ext>
            </a:extLst>
          </p:cNvPr>
          <p:cNvCxnSpPr>
            <a:cxnSpLocks/>
            <a:endCxn id="140" idx="4"/>
          </p:cNvCxnSpPr>
          <p:nvPr/>
        </p:nvCxnSpPr>
        <p:spPr>
          <a:xfrm flipH="1" flipV="1">
            <a:off x="11756514" y="4753308"/>
            <a:ext cx="9282" cy="304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3C858B5-381F-2F4A-AC9F-EF4C1E81813C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11765795" y="3682896"/>
            <a:ext cx="3411" cy="333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A11FB9F-D5A8-8B43-ABE3-08C2A36C68E0}"/>
              </a:ext>
            </a:extLst>
          </p:cNvPr>
          <p:cNvCxnSpPr>
            <a:cxnSpLocks/>
            <a:stCxn id="142" idx="1"/>
            <a:endCxn id="121" idx="4"/>
          </p:cNvCxnSpPr>
          <p:nvPr/>
        </p:nvCxnSpPr>
        <p:spPr>
          <a:xfrm flipH="1" flipV="1">
            <a:off x="9713059" y="3101909"/>
            <a:ext cx="1991925" cy="41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6400E8B-F436-3546-8C89-7EFDE6D0925A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9681396" y="3101909"/>
            <a:ext cx="1442216" cy="337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18DF3E-2C55-CF43-AE10-5EBBD52FBE0E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9709910" y="3101909"/>
            <a:ext cx="3149" cy="331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D8D121-4E80-A34D-888B-06ADF8F80A81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V="1">
            <a:off x="10444424" y="3927194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02BCBAD-0E8B-684B-94A6-5927BEF631BE}"/>
              </a:ext>
            </a:extLst>
          </p:cNvPr>
          <p:cNvCxnSpPr>
            <a:cxnSpLocks/>
            <a:stCxn id="128" idx="0"/>
            <a:endCxn id="108" idx="4"/>
          </p:cNvCxnSpPr>
          <p:nvPr/>
        </p:nvCxnSpPr>
        <p:spPr>
          <a:xfrm flipH="1" flipV="1">
            <a:off x="9716263" y="5029348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23706D1-52CC-C942-A2B0-CDC31782737C}"/>
              </a:ext>
            </a:extLst>
          </p:cNvPr>
          <p:cNvCxnSpPr>
            <a:cxnSpLocks/>
            <a:stCxn id="128" idx="0"/>
            <a:endCxn id="109" idx="4"/>
          </p:cNvCxnSpPr>
          <p:nvPr/>
        </p:nvCxnSpPr>
        <p:spPr>
          <a:xfrm flipH="1" flipV="1">
            <a:off x="10444425" y="5022995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51BAC6D-E348-7443-8AF0-DD11829D0AEE}"/>
              </a:ext>
            </a:extLst>
          </p:cNvPr>
          <p:cNvCxnSpPr>
            <a:cxnSpLocks/>
            <a:stCxn id="181" idx="0"/>
            <a:endCxn id="198" idx="4"/>
          </p:cNvCxnSpPr>
          <p:nvPr/>
        </p:nvCxnSpPr>
        <p:spPr>
          <a:xfrm flipH="1" flipV="1">
            <a:off x="7600368" y="5764762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/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CCB5CED-7F79-EA44-A507-6CCABBEC60F8}"/>
              </a:ext>
            </a:extLst>
          </p:cNvPr>
          <p:cNvCxnSpPr>
            <a:cxnSpLocks/>
            <a:stCxn id="183" idx="0"/>
            <a:endCxn id="199" idx="4"/>
          </p:cNvCxnSpPr>
          <p:nvPr/>
        </p:nvCxnSpPr>
        <p:spPr>
          <a:xfrm flipV="1">
            <a:off x="8298127" y="5758412"/>
            <a:ext cx="13256" cy="349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/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D62E25-DBAC-6444-831F-50F9A45915D8}"/>
              </a:ext>
            </a:extLst>
          </p:cNvPr>
          <p:cNvCxnSpPr>
            <a:cxnSpLocks/>
            <a:stCxn id="185" idx="0"/>
            <a:endCxn id="200" idx="4"/>
          </p:cNvCxnSpPr>
          <p:nvPr/>
        </p:nvCxnSpPr>
        <p:spPr>
          <a:xfrm flipH="1" flipV="1">
            <a:off x="9022398" y="5771107"/>
            <a:ext cx="12835" cy="330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/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>
            <a:extLst>
              <a:ext uri="{FF2B5EF4-FFF2-40B4-BE49-F238E27FC236}">
                <a16:creationId xmlns:a16="http://schemas.microsoft.com/office/drawing/2014/main" id="{54959F77-4142-9B4C-A8DA-DAA403597BF9}"/>
              </a:ext>
            </a:extLst>
          </p:cNvPr>
          <p:cNvSpPr/>
          <p:nvPr/>
        </p:nvSpPr>
        <p:spPr>
          <a:xfrm>
            <a:off x="7356617" y="454385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C6060AA-A208-0840-8DC8-5CDCD7FBE1E3}"/>
              </a:ext>
            </a:extLst>
          </p:cNvPr>
          <p:cNvSpPr/>
          <p:nvPr/>
        </p:nvSpPr>
        <p:spPr>
          <a:xfrm>
            <a:off x="8084779" y="4537497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13E1CBF-3CAE-4C46-9B06-A52300F9B217}"/>
              </a:ext>
            </a:extLst>
          </p:cNvPr>
          <p:cNvSpPr/>
          <p:nvPr/>
        </p:nvSpPr>
        <p:spPr>
          <a:xfrm>
            <a:off x="8770319" y="4550192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89" name="Curved Connector 188">
            <a:extLst>
              <a:ext uri="{FF2B5EF4-FFF2-40B4-BE49-F238E27FC236}">
                <a16:creationId xmlns:a16="http://schemas.microsoft.com/office/drawing/2014/main" id="{91B2847C-0738-6F4D-B4DA-CB956944FC71}"/>
              </a:ext>
            </a:extLst>
          </p:cNvPr>
          <p:cNvCxnSpPr>
            <a:cxnSpLocks/>
          </p:cNvCxnSpPr>
          <p:nvPr/>
        </p:nvCxnSpPr>
        <p:spPr>
          <a:xfrm flipV="1">
            <a:off x="7473433" y="4641104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B4131D1E-9583-DE43-8D76-E6AE2C277FFC}"/>
              </a:ext>
            </a:extLst>
          </p:cNvPr>
          <p:cNvCxnSpPr>
            <a:cxnSpLocks/>
          </p:cNvCxnSpPr>
          <p:nvPr/>
        </p:nvCxnSpPr>
        <p:spPr>
          <a:xfrm flipV="1">
            <a:off x="8182551" y="465379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249D7B63-2FE8-1B43-946C-EDB79D831ACE}"/>
              </a:ext>
            </a:extLst>
          </p:cNvPr>
          <p:cNvCxnSpPr>
            <a:cxnSpLocks/>
          </p:cNvCxnSpPr>
          <p:nvPr/>
        </p:nvCxnSpPr>
        <p:spPr>
          <a:xfrm flipV="1">
            <a:off x="8829999" y="4628405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21E540BB-4844-1E42-A3E3-405C370B0513}"/>
              </a:ext>
            </a:extLst>
          </p:cNvPr>
          <p:cNvSpPr/>
          <p:nvPr/>
        </p:nvSpPr>
        <p:spPr>
          <a:xfrm>
            <a:off x="7350265" y="3435353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6CC21A3-7DC8-2240-A645-1086AB4C92CE}"/>
              </a:ext>
            </a:extLst>
          </p:cNvPr>
          <p:cNvSpPr/>
          <p:nvPr/>
        </p:nvSpPr>
        <p:spPr>
          <a:xfrm>
            <a:off x="8097473" y="342900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F3546AE-4427-ED4E-B14F-CAD4E8DF99E6}"/>
              </a:ext>
            </a:extLst>
          </p:cNvPr>
          <p:cNvSpPr/>
          <p:nvPr/>
        </p:nvSpPr>
        <p:spPr>
          <a:xfrm>
            <a:off x="8763967" y="344169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456E71E2-A86E-EF47-B04F-5F60AA9AB588}"/>
              </a:ext>
            </a:extLst>
          </p:cNvPr>
          <p:cNvCxnSpPr>
            <a:cxnSpLocks/>
          </p:cNvCxnSpPr>
          <p:nvPr/>
        </p:nvCxnSpPr>
        <p:spPr>
          <a:xfrm flipV="1">
            <a:off x="7467081" y="3532607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>
            <a:extLst>
              <a:ext uri="{FF2B5EF4-FFF2-40B4-BE49-F238E27FC236}">
                <a16:creationId xmlns:a16="http://schemas.microsoft.com/office/drawing/2014/main" id="{ED9D8B89-2EAB-304C-A384-019F44EC9E87}"/>
              </a:ext>
            </a:extLst>
          </p:cNvPr>
          <p:cNvCxnSpPr>
            <a:cxnSpLocks/>
          </p:cNvCxnSpPr>
          <p:nvPr/>
        </p:nvCxnSpPr>
        <p:spPr>
          <a:xfrm flipV="1">
            <a:off x="8195245" y="354530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3FEA04B2-4204-F14D-81F5-F252966FAAFC}"/>
              </a:ext>
            </a:extLst>
          </p:cNvPr>
          <p:cNvCxnSpPr>
            <a:cxnSpLocks/>
          </p:cNvCxnSpPr>
          <p:nvPr/>
        </p:nvCxnSpPr>
        <p:spPr>
          <a:xfrm flipV="1">
            <a:off x="8823648" y="351990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62DF0E33-5974-8443-A66D-2123414D72D0}"/>
              </a:ext>
            </a:extLst>
          </p:cNvPr>
          <p:cNvSpPr/>
          <p:nvPr/>
        </p:nvSpPr>
        <p:spPr>
          <a:xfrm>
            <a:off x="7509543" y="556796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C56A3EA-5D0E-7A4D-973A-5AEEAB6ACF1F}"/>
              </a:ext>
            </a:extLst>
          </p:cNvPr>
          <p:cNvSpPr/>
          <p:nvPr/>
        </p:nvSpPr>
        <p:spPr>
          <a:xfrm>
            <a:off x="8220558" y="556161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3872E57-3814-CB4E-9101-A23D59E9F5E1}"/>
              </a:ext>
            </a:extLst>
          </p:cNvPr>
          <p:cNvSpPr/>
          <p:nvPr/>
        </p:nvSpPr>
        <p:spPr>
          <a:xfrm>
            <a:off x="8931573" y="55743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69570D4-95B3-0C46-9F2D-915901765A83}"/>
              </a:ext>
            </a:extLst>
          </p:cNvPr>
          <p:cNvCxnSpPr>
            <a:cxnSpLocks/>
            <a:stCxn id="198" idx="0"/>
            <a:endCxn id="186" idx="4"/>
          </p:cNvCxnSpPr>
          <p:nvPr/>
        </p:nvCxnSpPr>
        <p:spPr>
          <a:xfrm flipV="1">
            <a:off x="7600369" y="5031403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968516C-0C51-FB4C-8909-023885A3D03F}"/>
              </a:ext>
            </a:extLst>
          </p:cNvPr>
          <p:cNvCxnSpPr>
            <a:cxnSpLocks/>
            <a:stCxn id="199" idx="0"/>
            <a:endCxn id="187" idx="4"/>
          </p:cNvCxnSpPr>
          <p:nvPr/>
        </p:nvCxnSpPr>
        <p:spPr>
          <a:xfrm flipV="1">
            <a:off x="8311383" y="5025050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E0C6949-840D-914A-AE0C-C2E927D8BD47}"/>
              </a:ext>
            </a:extLst>
          </p:cNvPr>
          <p:cNvCxnSpPr>
            <a:cxnSpLocks/>
            <a:stCxn id="200" idx="0"/>
            <a:endCxn id="188" idx="4"/>
          </p:cNvCxnSpPr>
          <p:nvPr/>
        </p:nvCxnSpPr>
        <p:spPr>
          <a:xfrm flipH="1" flipV="1">
            <a:off x="9014095" y="5037745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C5006B6-D001-5A4E-BB82-609175E0CE4A}"/>
              </a:ext>
            </a:extLst>
          </p:cNvPr>
          <p:cNvCxnSpPr>
            <a:cxnSpLocks/>
            <a:stCxn id="186" idx="0"/>
            <a:endCxn id="192" idx="4"/>
          </p:cNvCxnSpPr>
          <p:nvPr/>
        </p:nvCxnSpPr>
        <p:spPr>
          <a:xfrm flipH="1" flipV="1">
            <a:off x="7594042" y="3922906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F2C8C6A-43AB-EC4B-86BE-61224C5C8F2D}"/>
              </a:ext>
            </a:extLst>
          </p:cNvPr>
          <p:cNvCxnSpPr>
            <a:cxnSpLocks/>
            <a:stCxn id="187" idx="0"/>
            <a:endCxn id="193" idx="4"/>
          </p:cNvCxnSpPr>
          <p:nvPr/>
        </p:nvCxnSpPr>
        <p:spPr>
          <a:xfrm flipV="1">
            <a:off x="8328556" y="3916553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666A79F-2586-F548-8503-5EC9E50B41CB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H="1" flipV="1">
            <a:off x="9007744" y="3929249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0E61BDE-9ADB-844D-A391-914B95899F33}"/>
              </a:ext>
            </a:extLst>
          </p:cNvPr>
          <p:cNvCxnSpPr>
            <a:cxnSpLocks/>
            <a:stCxn id="198" idx="1"/>
            <a:endCxn id="187" idx="4"/>
          </p:cNvCxnSpPr>
          <p:nvPr/>
        </p:nvCxnSpPr>
        <p:spPr>
          <a:xfrm flipV="1">
            <a:off x="7536146" y="5025050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4F85CAC-95E6-FF4E-A817-712672AEB215}"/>
              </a:ext>
            </a:extLst>
          </p:cNvPr>
          <p:cNvCxnSpPr>
            <a:cxnSpLocks/>
            <a:stCxn id="198" idx="1"/>
            <a:endCxn id="188" idx="4"/>
          </p:cNvCxnSpPr>
          <p:nvPr/>
        </p:nvCxnSpPr>
        <p:spPr>
          <a:xfrm flipV="1">
            <a:off x="7536146" y="5037745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04F5DD-2313-B542-A640-4344CCFF7206}"/>
              </a:ext>
            </a:extLst>
          </p:cNvPr>
          <p:cNvCxnSpPr>
            <a:cxnSpLocks/>
            <a:stCxn id="199" idx="0"/>
            <a:endCxn id="186" idx="4"/>
          </p:cNvCxnSpPr>
          <p:nvPr/>
        </p:nvCxnSpPr>
        <p:spPr>
          <a:xfrm flipH="1" flipV="1">
            <a:off x="7600394" y="5031403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EF2AE34-0BA8-9F4A-B726-BBB378BEEFDE}"/>
              </a:ext>
            </a:extLst>
          </p:cNvPr>
          <p:cNvCxnSpPr>
            <a:cxnSpLocks/>
            <a:stCxn id="199" idx="0"/>
            <a:endCxn id="188" idx="4"/>
          </p:cNvCxnSpPr>
          <p:nvPr/>
        </p:nvCxnSpPr>
        <p:spPr>
          <a:xfrm flipV="1">
            <a:off x="8311382" y="5037746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0343BA5-274D-8449-BE1F-3A9AC8F0E162}"/>
              </a:ext>
            </a:extLst>
          </p:cNvPr>
          <p:cNvCxnSpPr>
            <a:cxnSpLocks/>
            <a:stCxn id="187" idx="0"/>
            <a:endCxn id="192" idx="4"/>
          </p:cNvCxnSpPr>
          <p:nvPr/>
        </p:nvCxnSpPr>
        <p:spPr>
          <a:xfrm flipH="1" flipV="1">
            <a:off x="7594042" y="3922906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4254DD7-E10B-0148-B337-66782F6F5A5C}"/>
              </a:ext>
            </a:extLst>
          </p:cNvPr>
          <p:cNvCxnSpPr>
            <a:cxnSpLocks/>
            <a:stCxn id="188" idx="0"/>
            <a:endCxn id="192" idx="4"/>
          </p:cNvCxnSpPr>
          <p:nvPr/>
        </p:nvCxnSpPr>
        <p:spPr>
          <a:xfrm flipH="1" flipV="1">
            <a:off x="7594041" y="3922907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8755F17-934A-E843-B729-758095F8B305}"/>
              </a:ext>
            </a:extLst>
          </p:cNvPr>
          <p:cNvCxnSpPr>
            <a:cxnSpLocks/>
            <a:stCxn id="186" idx="0"/>
            <a:endCxn id="193" idx="4"/>
          </p:cNvCxnSpPr>
          <p:nvPr/>
        </p:nvCxnSpPr>
        <p:spPr>
          <a:xfrm flipV="1">
            <a:off x="7600394" y="3916553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05B99FC-42E4-4745-BB54-C99D6A02289C}"/>
              </a:ext>
            </a:extLst>
          </p:cNvPr>
          <p:cNvCxnSpPr>
            <a:cxnSpLocks/>
            <a:stCxn id="186" idx="0"/>
            <a:endCxn id="194" idx="4"/>
          </p:cNvCxnSpPr>
          <p:nvPr/>
        </p:nvCxnSpPr>
        <p:spPr>
          <a:xfrm flipV="1">
            <a:off x="7600393" y="3929249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2A9E45-FB50-B343-969D-BA3961E758B7}"/>
              </a:ext>
            </a:extLst>
          </p:cNvPr>
          <p:cNvCxnSpPr>
            <a:cxnSpLocks/>
            <a:stCxn id="187" idx="0"/>
            <a:endCxn id="194" idx="4"/>
          </p:cNvCxnSpPr>
          <p:nvPr/>
        </p:nvCxnSpPr>
        <p:spPr>
          <a:xfrm flipV="1">
            <a:off x="8328556" y="3929249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DC2C77F-16E9-FA4E-8946-DF06D8C41572}"/>
              </a:ext>
            </a:extLst>
          </p:cNvPr>
          <p:cNvCxnSpPr>
            <a:cxnSpLocks/>
            <a:stCxn id="200" idx="0"/>
            <a:endCxn id="186" idx="4"/>
          </p:cNvCxnSpPr>
          <p:nvPr/>
        </p:nvCxnSpPr>
        <p:spPr>
          <a:xfrm flipH="1" flipV="1">
            <a:off x="7600394" y="5031403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13FE2A5E-5D6C-2142-9D84-3ACAF0B808C0}"/>
              </a:ext>
            </a:extLst>
          </p:cNvPr>
          <p:cNvCxnSpPr>
            <a:cxnSpLocks/>
            <a:stCxn id="200" idx="0"/>
            <a:endCxn id="187" idx="4"/>
          </p:cNvCxnSpPr>
          <p:nvPr/>
        </p:nvCxnSpPr>
        <p:spPr>
          <a:xfrm flipH="1" flipV="1">
            <a:off x="8328556" y="5025050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295E511-1FE6-A549-A089-94B9674F9DE2}"/>
              </a:ext>
            </a:extLst>
          </p:cNvPr>
          <p:cNvCxnSpPr>
            <a:cxnSpLocks/>
            <a:stCxn id="192" idx="0"/>
            <a:endCxn id="121" idx="4"/>
          </p:cNvCxnSpPr>
          <p:nvPr/>
        </p:nvCxnSpPr>
        <p:spPr>
          <a:xfrm flipV="1">
            <a:off x="7594042" y="3101909"/>
            <a:ext cx="2119017" cy="333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6CCBA26B-2DB3-DE43-9C14-E135BF994454}"/>
              </a:ext>
            </a:extLst>
          </p:cNvPr>
          <p:cNvCxnSpPr>
            <a:cxnSpLocks/>
            <a:stCxn id="193" idx="0"/>
            <a:endCxn id="121" idx="4"/>
          </p:cNvCxnSpPr>
          <p:nvPr/>
        </p:nvCxnSpPr>
        <p:spPr>
          <a:xfrm flipV="1">
            <a:off x="8341250" y="3101909"/>
            <a:ext cx="1371809" cy="3270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4FB01453-5861-A04D-9C6F-B6FF42BA9134}"/>
              </a:ext>
            </a:extLst>
          </p:cNvPr>
          <p:cNvCxnSpPr>
            <a:cxnSpLocks/>
            <a:stCxn id="194" idx="0"/>
            <a:endCxn id="121" idx="4"/>
          </p:cNvCxnSpPr>
          <p:nvPr/>
        </p:nvCxnSpPr>
        <p:spPr>
          <a:xfrm flipV="1">
            <a:off x="9007744" y="3101909"/>
            <a:ext cx="705315" cy="339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/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/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8002" name="Picture 2" descr="A vertical rectangular video game screenshot that is a digital representation of a battle between aliens and a laser cannon. The white aliens hover above four green, inverted U-shaped blocks. Below the blocks is a smaller horizontal block with a triangle on its top.">
            <a:extLst>
              <a:ext uri="{FF2B5EF4-FFF2-40B4-BE49-F238E27FC236}">
                <a16:creationId xmlns:a16="http://schemas.microsoft.com/office/drawing/2014/main" id="{F6F1379A-335B-1443-808B-964D9B86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26" y="2008223"/>
            <a:ext cx="1954195" cy="223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Rectangle 232">
            <a:extLst>
              <a:ext uri="{FF2B5EF4-FFF2-40B4-BE49-F238E27FC236}">
                <a16:creationId xmlns:a16="http://schemas.microsoft.com/office/drawing/2014/main" id="{5BED99B4-65DC-5D4B-A92E-DC96F7E1EA60}"/>
              </a:ext>
            </a:extLst>
          </p:cNvPr>
          <p:cNvSpPr/>
          <p:nvPr/>
        </p:nvSpPr>
        <p:spPr>
          <a:xfrm>
            <a:off x="5230924" y="4208180"/>
            <a:ext cx="1944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Copyright Taito. </a:t>
            </a:r>
          </a:p>
        </p:txBody>
      </p:sp>
    </p:spTree>
    <p:extLst>
      <p:ext uri="{BB962C8B-B14F-4D97-AF65-F5344CB8AC3E}">
        <p14:creationId xmlns:p14="http://schemas.microsoft.com/office/powerpoint/2010/main" val="131698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Deep Q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3147" y="1499103"/>
                <a:ext cx="6455115" cy="50786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66" dirty="0"/>
                  <a:t>Suppose we train the neural network weights in order to minimize the mean-squared error (MMSE):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6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66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666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666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666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r>
                                        <a:rPr lang="en-US" sz="2666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666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666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666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66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666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66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66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6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66" dirty="0"/>
              </a:p>
              <a:p>
                <a:pPr marL="0" indent="0">
                  <a:buNone/>
                </a:pPr>
                <a:r>
                  <a:rPr lang="en-US" sz="2666" dirty="0"/>
                  <a:t>(where I’m using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sz="2666" dirty="0"/>
                  <a:t> as a lazy way to write “average over all training runs of the game”).  </a:t>
                </a:r>
              </a:p>
              <a:p>
                <a:pPr marL="0" indent="0">
                  <a:buNone/>
                </a:pPr>
                <a:r>
                  <a:rPr lang="en-US" sz="2666" dirty="0"/>
                  <a:t>Then, for each weight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666" dirty="0"/>
                  <a:t>, we update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147" y="1499103"/>
                <a:ext cx="6455115" cy="5078677"/>
              </a:xfrm>
              <a:blipFill>
                <a:blip r:embed="rId2"/>
                <a:stretch>
                  <a:fillRect l="-1765" t="-1250" r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520D0B-7F1B-914C-B268-90775E74C19D}"/>
              </a:ext>
            </a:extLst>
          </p:cNvPr>
          <p:cNvCxnSpPr>
            <a:cxnSpLocks/>
            <a:stCxn id="95" idx="0"/>
            <a:endCxn id="126" idx="4"/>
          </p:cNvCxnSpPr>
          <p:nvPr/>
        </p:nvCxnSpPr>
        <p:spPr>
          <a:xfrm flipH="1" flipV="1">
            <a:off x="9716237" y="5762707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/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91EBE3-DB05-5A45-9987-64C13CBDC58E}"/>
              </a:ext>
            </a:extLst>
          </p:cNvPr>
          <p:cNvCxnSpPr>
            <a:cxnSpLocks/>
            <a:stCxn id="97" idx="0"/>
            <a:endCxn id="127" idx="4"/>
          </p:cNvCxnSpPr>
          <p:nvPr/>
        </p:nvCxnSpPr>
        <p:spPr>
          <a:xfrm flipV="1">
            <a:off x="10413995" y="5756357"/>
            <a:ext cx="13257" cy="349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/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06411F-ABC2-BA41-8A55-7622F64522C9}"/>
              </a:ext>
            </a:extLst>
          </p:cNvPr>
          <p:cNvCxnSpPr>
            <a:cxnSpLocks/>
            <a:stCxn id="99" idx="0"/>
            <a:endCxn id="128" idx="4"/>
          </p:cNvCxnSpPr>
          <p:nvPr/>
        </p:nvCxnSpPr>
        <p:spPr>
          <a:xfrm flipH="1" flipV="1">
            <a:off x="11138267" y="5769052"/>
            <a:ext cx="12835" cy="330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/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3AE0BF-ECA7-EE42-9602-21A0C5FE314D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11769206" y="5743658"/>
            <a:ext cx="28798" cy="40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/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37FAEA-C8E7-AF48-B2D1-818A8B1D492C}"/>
              </a:ext>
            </a:extLst>
          </p:cNvPr>
          <p:cNvCxnSpPr>
            <a:cxnSpLocks/>
            <a:stCxn id="121" idx="0"/>
            <a:endCxn id="106" idx="2"/>
          </p:cNvCxnSpPr>
          <p:nvPr/>
        </p:nvCxnSpPr>
        <p:spPr>
          <a:xfrm flipH="1" flipV="1">
            <a:off x="9692634" y="2306397"/>
            <a:ext cx="20425" cy="307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/>
              <p:nvPr/>
            </p:nvSpPr>
            <p:spPr>
              <a:xfrm>
                <a:off x="9066212" y="1803824"/>
                <a:ext cx="125284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212" y="1803824"/>
                <a:ext cx="1252843" cy="502573"/>
              </a:xfrm>
              <a:prstGeom prst="rect">
                <a:avLst/>
              </a:prstGeom>
              <a:blipFill>
                <a:blip r:embed="rId8"/>
                <a:stretch>
                  <a:fillRect l="-1000" t="-175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EA319A57-C87D-C348-B55C-171503A11DBF}"/>
              </a:ext>
            </a:extLst>
          </p:cNvPr>
          <p:cNvSpPr/>
          <p:nvPr/>
        </p:nvSpPr>
        <p:spPr>
          <a:xfrm>
            <a:off x="9472485" y="4541794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8FD011-EDF2-944A-BCE2-808ED72F8BD6}"/>
              </a:ext>
            </a:extLst>
          </p:cNvPr>
          <p:cNvSpPr/>
          <p:nvPr/>
        </p:nvSpPr>
        <p:spPr>
          <a:xfrm>
            <a:off x="10200648" y="4535441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7E2F9C7-BAE5-C64A-86EF-B43BE7BDB9FA}"/>
              </a:ext>
            </a:extLst>
          </p:cNvPr>
          <p:cNvSpPr/>
          <p:nvPr/>
        </p:nvSpPr>
        <p:spPr>
          <a:xfrm>
            <a:off x="10886188" y="454813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B2112B0-F1B4-C248-8DD1-BA65A5401D46}"/>
              </a:ext>
            </a:extLst>
          </p:cNvPr>
          <p:cNvCxnSpPr>
            <a:cxnSpLocks/>
          </p:cNvCxnSpPr>
          <p:nvPr/>
        </p:nvCxnSpPr>
        <p:spPr>
          <a:xfrm flipV="1">
            <a:off x="9589301" y="46390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9F9935AF-37C2-3949-9C49-D4CE6F203EB1}"/>
              </a:ext>
            </a:extLst>
          </p:cNvPr>
          <p:cNvCxnSpPr>
            <a:cxnSpLocks/>
          </p:cNvCxnSpPr>
          <p:nvPr/>
        </p:nvCxnSpPr>
        <p:spPr>
          <a:xfrm flipV="1">
            <a:off x="10298419" y="465174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93BD4297-DB5E-8C48-8DAB-5F7D90B5056F}"/>
              </a:ext>
            </a:extLst>
          </p:cNvPr>
          <p:cNvCxnSpPr>
            <a:cxnSpLocks/>
          </p:cNvCxnSpPr>
          <p:nvPr/>
        </p:nvCxnSpPr>
        <p:spPr>
          <a:xfrm flipV="1">
            <a:off x="10945868" y="46263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90C3BE1-76C8-9244-A2FD-FFE02A1C7004}"/>
              </a:ext>
            </a:extLst>
          </p:cNvPr>
          <p:cNvSpPr/>
          <p:nvPr/>
        </p:nvSpPr>
        <p:spPr>
          <a:xfrm>
            <a:off x="9466134" y="3433298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BC01B9-BBCA-4C44-B53E-202DFE0981B0}"/>
              </a:ext>
            </a:extLst>
          </p:cNvPr>
          <p:cNvSpPr/>
          <p:nvPr/>
        </p:nvSpPr>
        <p:spPr>
          <a:xfrm>
            <a:off x="10213342" y="342694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DAD9590-302B-364D-BE22-365886EB8EA9}"/>
              </a:ext>
            </a:extLst>
          </p:cNvPr>
          <p:cNvSpPr/>
          <p:nvPr/>
        </p:nvSpPr>
        <p:spPr>
          <a:xfrm>
            <a:off x="10879836" y="343964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27D8E350-F39E-AD43-9C47-CBE8A535A312}"/>
              </a:ext>
            </a:extLst>
          </p:cNvPr>
          <p:cNvCxnSpPr>
            <a:cxnSpLocks/>
          </p:cNvCxnSpPr>
          <p:nvPr/>
        </p:nvCxnSpPr>
        <p:spPr>
          <a:xfrm flipV="1">
            <a:off x="9582950" y="353055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130D6A19-7E60-A143-92A8-191AFC27124E}"/>
              </a:ext>
            </a:extLst>
          </p:cNvPr>
          <p:cNvCxnSpPr>
            <a:cxnSpLocks/>
          </p:cNvCxnSpPr>
          <p:nvPr/>
        </p:nvCxnSpPr>
        <p:spPr>
          <a:xfrm flipV="1">
            <a:off x="10311113" y="3543246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BC4DB836-F0C2-5B41-8B09-44F83E0D9150}"/>
              </a:ext>
            </a:extLst>
          </p:cNvPr>
          <p:cNvCxnSpPr>
            <a:cxnSpLocks/>
          </p:cNvCxnSpPr>
          <p:nvPr/>
        </p:nvCxnSpPr>
        <p:spPr>
          <a:xfrm flipV="1">
            <a:off x="10939516" y="351785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AED5D5D-8187-864B-8090-C12532D7F7CB}"/>
              </a:ext>
            </a:extLst>
          </p:cNvPr>
          <p:cNvSpPr/>
          <p:nvPr/>
        </p:nvSpPr>
        <p:spPr>
          <a:xfrm>
            <a:off x="9469282" y="261435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6EC3BB5-9413-8C46-B048-D4ABDCAAD317}"/>
              </a:ext>
            </a:extLst>
          </p:cNvPr>
          <p:cNvSpPr/>
          <p:nvPr/>
        </p:nvSpPr>
        <p:spPr>
          <a:xfrm>
            <a:off x="9625412" y="55659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6542850-629A-DF46-942C-52D43B33A125}"/>
              </a:ext>
            </a:extLst>
          </p:cNvPr>
          <p:cNvSpPr/>
          <p:nvPr/>
        </p:nvSpPr>
        <p:spPr>
          <a:xfrm>
            <a:off x="10336427" y="55595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BBEA36-6989-724A-8753-7E76B5FA530D}"/>
              </a:ext>
            </a:extLst>
          </p:cNvPr>
          <p:cNvSpPr/>
          <p:nvPr/>
        </p:nvSpPr>
        <p:spPr>
          <a:xfrm>
            <a:off x="11047442" y="557225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B8DF6AF-CCD7-5B4E-B406-03D23BDE9860}"/>
              </a:ext>
            </a:extLst>
          </p:cNvPr>
          <p:cNvSpPr/>
          <p:nvPr/>
        </p:nvSpPr>
        <p:spPr>
          <a:xfrm>
            <a:off x="11678381" y="55468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4CE1C8-F846-3449-807D-C04EE298F40C}"/>
              </a:ext>
            </a:extLst>
          </p:cNvPr>
          <p:cNvCxnSpPr>
            <a:cxnSpLocks/>
            <a:stCxn id="126" idx="0"/>
            <a:endCxn id="108" idx="4"/>
          </p:cNvCxnSpPr>
          <p:nvPr/>
        </p:nvCxnSpPr>
        <p:spPr>
          <a:xfrm flipV="1">
            <a:off x="9716237" y="5029348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7A1430-0505-864C-856C-E83344109DED}"/>
              </a:ext>
            </a:extLst>
          </p:cNvPr>
          <p:cNvCxnSpPr>
            <a:cxnSpLocks/>
            <a:stCxn id="127" idx="0"/>
            <a:endCxn id="109" idx="4"/>
          </p:cNvCxnSpPr>
          <p:nvPr/>
        </p:nvCxnSpPr>
        <p:spPr>
          <a:xfrm flipV="1">
            <a:off x="10427252" y="5022995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B43FE9D-F79C-DA44-9ED6-6460B914FD57}"/>
              </a:ext>
            </a:extLst>
          </p:cNvPr>
          <p:cNvCxnSpPr>
            <a:cxnSpLocks/>
            <a:stCxn id="128" idx="0"/>
            <a:endCxn id="110" idx="4"/>
          </p:cNvCxnSpPr>
          <p:nvPr/>
        </p:nvCxnSpPr>
        <p:spPr>
          <a:xfrm flipH="1" flipV="1">
            <a:off x="11129964" y="5035690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5A5EB6F-B82D-D44A-85EC-FE7910AE27D3}"/>
              </a:ext>
            </a:extLst>
          </p:cNvPr>
          <p:cNvCxnSpPr>
            <a:cxnSpLocks/>
            <a:stCxn id="108" idx="0"/>
            <a:endCxn id="114" idx="4"/>
          </p:cNvCxnSpPr>
          <p:nvPr/>
        </p:nvCxnSpPr>
        <p:spPr>
          <a:xfrm flipH="1" flipV="1">
            <a:off x="9709911" y="3920851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0418BB2-CB69-CC41-90FD-B2D65193E4A0}"/>
              </a:ext>
            </a:extLst>
          </p:cNvPr>
          <p:cNvCxnSpPr>
            <a:cxnSpLocks/>
            <a:stCxn id="109" idx="0"/>
            <a:endCxn id="115" idx="4"/>
          </p:cNvCxnSpPr>
          <p:nvPr/>
        </p:nvCxnSpPr>
        <p:spPr>
          <a:xfrm flipV="1">
            <a:off x="10444425" y="3914498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14540E3-E5E8-5A41-8E9A-05359AD57A69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11123613" y="3927193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BDA34F-D823-B144-90BD-10A3E9DBBEBE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H="1" flipV="1">
            <a:off x="9713058" y="3101909"/>
            <a:ext cx="744060" cy="325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/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>
            <a:extLst>
              <a:ext uri="{FF2B5EF4-FFF2-40B4-BE49-F238E27FC236}">
                <a16:creationId xmlns:a16="http://schemas.microsoft.com/office/drawing/2014/main" id="{9AD5B290-946D-6240-998B-635D566F1F55}"/>
              </a:ext>
            </a:extLst>
          </p:cNvPr>
          <p:cNvSpPr/>
          <p:nvPr/>
        </p:nvSpPr>
        <p:spPr>
          <a:xfrm>
            <a:off x="11665689" y="4556512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/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5E32EA5C-A738-9347-933A-9FD4DEAB244F}"/>
              </a:ext>
            </a:extLst>
          </p:cNvPr>
          <p:cNvSpPr/>
          <p:nvPr/>
        </p:nvSpPr>
        <p:spPr>
          <a:xfrm>
            <a:off x="11678381" y="3486098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83E2D8-4BF9-E744-AEE6-804EB58DEF6E}"/>
              </a:ext>
            </a:extLst>
          </p:cNvPr>
          <p:cNvCxnSpPr>
            <a:cxnSpLocks/>
            <a:stCxn id="129" idx="7"/>
            <a:endCxn id="110" idx="4"/>
          </p:cNvCxnSpPr>
          <p:nvPr/>
        </p:nvCxnSpPr>
        <p:spPr>
          <a:xfrm flipH="1" flipV="1">
            <a:off x="11129965" y="5035690"/>
            <a:ext cx="703463" cy="539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5FB5E8F-B243-4E46-8961-799695EF2ED7}"/>
              </a:ext>
            </a:extLst>
          </p:cNvPr>
          <p:cNvCxnSpPr>
            <a:cxnSpLocks/>
            <a:stCxn id="129" idx="0"/>
            <a:endCxn id="109" idx="4"/>
          </p:cNvCxnSpPr>
          <p:nvPr/>
        </p:nvCxnSpPr>
        <p:spPr>
          <a:xfrm flipH="1" flipV="1">
            <a:off x="10444425" y="5022994"/>
            <a:ext cx="1324782" cy="523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3F4900A-B16C-EF49-970C-F5DACE1DA680}"/>
              </a:ext>
            </a:extLst>
          </p:cNvPr>
          <p:cNvCxnSpPr>
            <a:cxnSpLocks/>
            <a:stCxn id="129" idx="1"/>
            <a:endCxn id="108" idx="4"/>
          </p:cNvCxnSpPr>
          <p:nvPr/>
        </p:nvCxnSpPr>
        <p:spPr>
          <a:xfrm flipH="1" flipV="1">
            <a:off x="9716262" y="5029348"/>
            <a:ext cx="1988722" cy="5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8A552AF-6C4F-1B4B-BA9B-5FD9484F7B89}"/>
              </a:ext>
            </a:extLst>
          </p:cNvPr>
          <p:cNvCxnSpPr>
            <a:cxnSpLocks/>
            <a:stCxn id="126" idx="1"/>
            <a:endCxn id="109" idx="4"/>
          </p:cNvCxnSpPr>
          <p:nvPr/>
        </p:nvCxnSpPr>
        <p:spPr>
          <a:xfrm flipV="1">
            <a:off x="9652014" y="5022994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2300872-FE22-D545-BBF0-C46226F757E3}"/>
              </a:ext>
            </a:extLst>
          </p:cNvPr>
          <p:cNvCxnSpPr>
            <a:cxnSpLocks/>
            <a:stCxn id="126" idx="1"/>
            <a:endCxn id="110" idx="4"/>
          </p:cNvCxnSpPr>
          <p:nvPr/>
        </p:nvCxnSpPr>
        <p:spPr>
          <a:xfrm flipV="1">
            <a:off x="9652015" y="5035690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426EB8A-D670-0D4B-A58B-08498C14E533}"/>
              </a:ext>
            </a:extLst>
          </p:cNvPr>
          <p:cNvCxnSpPr>
            <a:cxnSpLocks/>
            <a:stCxn id="127" idx="0"/>
            <a:endCxn id="108" idx="4"/>
          </p:cNvCxnSpPr>
          <p:nvPr/>
        </p:nvCxnSpPr>
        <p:spPr>
          <a:xfrm flipH="1" flipV="1">
            <a:off x="9716263" y="5029348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10EF6E-A9E9-7940-9758-0127C9D11273}"/>
              </a:ext>
            </a:extLst>
          </p:cNvPr>
          <p:cNvCxnSpPr>
            <a:cxnSpLocks/>
            <a:stCxn id="127" idx="0"/>
            <a:endCxn id="110" idx="4"/>
          </p:cNvCxnSpPr>
          <p:nvPr/>
        </p:nvCxnSpPr>
        <p:spPr>
          <a:xfrm flipV="1">
            <a:off x="10427251" y="5035690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B622704-7139-9C45-A69D-C06E4105BC3A}"/>
              </a:ext>
            </a:extLst>
          </p:cNvPr>
          <p:cNvCxnSpPr>
            <a:cxnSpLocks/>
            <a:stCxn id="109" idx="0"/>
            <a:endCxn id="114" idx="4"/>
          </p:cNvCxnSpPr>
          <p:nvPr/>
        </p:nvCxnSpPr>
        <p:spPr>
          <a:xfrm flipH="1" flipV="1">
            <a:off x="9709911" y="3920851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4413D89-D27E-9B4C-898A-BEBEA3F7B6D1}"/>
              </a:ext>
            </a:extLst>
          </p:cNvPr>
          <p:cNvCxnSpPr>
            <a:cxnSpLocks/>
            <a:stCxn id="110" idx="0"/>
            <a:endCxn id="114" idx="4"/>
          </p:cNvCxnSpPr>
          <p:nvPr/>
        </p:nvCxnSpPr>
        <p:spPr>
          <a:xfrm flipH="1" flipV="1">
            <a:off x="9709910" y="3920851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DAD3020-2134-5548-A7C9-25F0B8A1B5DE}"/>
              </a:ext>
            </a:extLst>
          </p:cNvPr>
          <p:cNvCxnSpPr>
            <a:cxnSpLocks/>
            <a:stCxn id="140" idx="7"/>
            <a:endCxn id="114" idx="4"/>
          </p:cNvCxnSpPr>
          <p:nvPr/>
        </p:nvCxnSpPr>
        <p:spPr>
          <a:xfrm flipH="1" flipV="1">
            <a:off x="9709911" y="3920851"/>
            <a:ext cx="2110825" cy="664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8FC2C9-EF8F-0E42-8275-F5369C315459}"/>
              </a:ext>
            </a:extLst>
          </p:cNvPr>
          <p:cNvCxnSpPr>
            <a:cxnSpLocks/>
            <a:stCxn id="108" idx="0"/>
            <a:endCxn id="115" idx="4"/>
          </p:cNvCxnSpPr>
          <p:nvPr/>
        </p:nvCxnSpPr>
        <p:spPr>
          <a:xfrm flipV="1">
            <a:off x="9716263" y="3914498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E1F30B8-4643-9A4B-BA47-9E62E7863B77}"/>
              </a:ext>
            </a:extLst>
          </p:cNvPr>
          <p:cNvCxnSpPr>
            <a:cxnSpLocks/>
            <a:stCxn id="108" idx="0"/>
            <a:endCxn id="116" idx="4"/>
          </p:cNvCxnSpPr>
          <p:nvPr/>
        </p:nvCxnSpPr>
        <p:spPr>
          <a:xfrm flipV="1">
            <a:off x="9716262" y="3927194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5BE890A-89EE-4D46-9840-1CB724509FBC}"/>
              </a:ext>
            </a:extLst>
          </p:cNvPr>
          <p:cNvCxnSpPr>
            <a:cxnSpLocks/>
            <a:stCxn id="140" idx="0"/>
            <a:endCxn id="115" idx="4"/>
          </p:cNvCxnSpPr>
          <p:nvPr/>
        </p:nvCxnSpPr>
        <p:spPr>
          <a:xfrm flipH="1" flipV="1">
            <a:off x="10457118" y="3914498"/>
            <a:ext cx="1299395" cy="64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CF32CE-F326-9242-9A56-D9AF648119A7}"/>
              </a:ext>
            </a:extLst>
          </p:cNvPr>
          <p:cNvCxnSpPr>
            <a:cxnSpLocks/>
            <a:stCxn id="140" idx="0"/>
            <a:endCxn id="116" idx="4"/>
          </p:cNvCxnSpPr>
          <p:nvPr/>
        </p:nvCxnSpPr>
        <p:spPr>
          <a:xfrm flipH="1" flipV="1">
            <a:off x="11123614" y="3927193"/>
            <a:ext cx="632900" cy="629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6F9BDB2-E560-074F-8AD1-B21D1A976F6B}"/>
              </a:ext>
            </a:extLst>
          </p:cNvPr>
          <p:cNvCxnSpPr>
            <a:cxnSpLocks/>
            <a:endCxn id="140" idx="4"/>
          </p:cNvCxnSpPr>
          <p:nvPr/>
        </p:nvCxnSpPr>
        <p:spPr>
          <a:xfrm flipH="1" flipV="1">
            <a:off x="11756514" y="4753308"/>
            <a:ext cx="9282" cy="304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3C858B5-381F-2F4A-AC9F-EF4C1E81813C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11765795" y="3682896"/>
            <a:ext cx="3411" cy="333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A11FB9F-D5A8-8B43-ABE3-08C2A36C68E0}"/>
              </a:ext>
            </a:extLst>
          </p:cNvPr>
          <p:cNvCxnSpPr>
            <a:cxnSpLocks/>
            <a:stCxn id="142" idx="1"/>
            <a:endCxn id="121" idx="4"/>
          </p:cNvCxnSpPr>
          <p:nvPr/>
        </p:nvCxnSpPr>
        <p:spPr>
          <a:xfrm flipH="1" flipV="1">
            <a:off x="9713059" y="3101909"/>
            <a:ext cx="1991925" cy="41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6400E8B-F436-3546-8C89-7EFDE6D0925A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9681396" y="3101909"/>
            <a:ext cx="1442216" cy="337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18DF3E-2C55-CF43-AE10-5EBBD52FBE0E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9709910" y="3101909"/>
            <a:ext cx="3149" cy="331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D8D121-4E80-A34D-888B-06ADF8F80A81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V="1">
            <a:off x="10444424" y="3927194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02BCBAD-0E8B-684B-94A6-5927BEF631BE}"/>
              </a:ext>
            </a:extLst>
          </p:cNvPr>
          <p:cNvCxnSpPr>
            <a:cxnSpLocks/>
            <a:stCxn id="128" idx="0"/>
            <a:endCxn id="108" idx="4"/>
          </p:cNvCxnSpPr>
          <p:nvPr/>
        </p:nvCxnSpPr>
        <p:spPr>
          <a:xfrm flipH="1" flipV="1">
            <a:off x="9716263" y="5029348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23706D1-52CC-C942-A2B0-CDC31782737C}"/>
              </a:ext>
            </a:extLst>
          </p:cNvPr>
          <p:cNvCxnSpPr>
            <a:cxnSpLocks/>
            <a:stCxn id="128" idx="0"/>
            <a:endCxn id="109" idx="4"/>
          </p:cNvCxnSpPr>
          <p:nvPr/>
        </p:nvCxnSpPr>
        <p:spPr>
          <a:xfrm flipH="1" flipV="1">
            <a:off x="10444425" y="5022995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51BAC6D-E348-7443-8AF0-DD11829D0AEE}"/>
              </a:ext>
            </a:extLst>
          </p:cNvPr>
          <p:cNvCxnSpPr>
            <a:cxnSpLocks/>
            <a:stCxn id="181" idx="0"/>
            <a:endCxn id="198" idx="4"/>
          </p:cNvCxnSpPr>
          <p:nvPr/>
        </p:nvCxnSpPr>
        <p:spPr>
          <a:xfrm flipH="1" flipV="1">
            <a:off x="7600368" y="5764762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/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CCB5CED-7F79-EA44-A507-6CCABBEC60F8}"/>
              </a:ext>
            </a:extLst>
          </p:cNvPr>
          <p:cNvCxnSpPr>
            <a:cxnSpLocks/>
            <a:stCxn id="183" idx="0"/>
            <a:endCxn id="199" idx="4"/>
          </p:cNvCxnSpPr>
          <p:nvPr/>
        </p:nvCxnSpPr>
        <p:spPr>
          <a:xfrm flipV="1">
            <a:off x="8298127" y="5758412"/>
            <a:ext cx="13256" cy="349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/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D62E25-DBAC-6444-831F-50F9A45915D8}"/>
              </a:ext>
            </a:extLst>
          </p:cNvPr>
          <p:cNvCxnSpPr>
            <a:cxnSpLocks/>
            <a:stCxn id="185" idx="0"/>
            <a:endCxn id="200" idx="4"/>
          </p:cNvCxnSpPr>
          <p:nvPr/>
        </p:nvCxnSpPr>
        <p:spPr>
          <a:xfrm flipH="1" flipV="1">
            <a:off x="9022398" y="5771107"/>
            <a:ext cx="12835" cy="330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/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>
            <a:extLst>
              <a:ext uri="{FF2B5EF4-FFF2-40B4-BE49-F238E27FC236}">
                <a16:creationId xmlns:a16="http://schemas.microsoft.com/office/drawing/2014/main" id="{54959F77-4142-9B4C-A8DA-DAA403597BF9}"/>
              </a:ext>
            </a:extLst>
          </p:cNvPr>
          <p:cNvSpPr/>
          <p:nvPr/>
        </p:nvSpPr>
        <p:spPr>
          <a:xfrm>
            <a:off x="7356617" y="454385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C6060AA-A208-0840-8DC8-5CDCD7FBE1E3}"/>
              </a:ext>
            </a:extLst>
          </p:cNvPr>
          <p:cNvSpPr/>
          <p:nvPr/>
        </p:nvSpPr>
        <p:spPr>
          <a:xfrm>
            <a:off x="8084779" y="4537497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13E1CBF-3CAE-4C46-9B06-A52300F9B217}"/>
              </a:ext>
            </a:extLst>
          </p:cNvPr>
          <p:cNvSpPr/>
          <p:nvPr/>
        </p:nvSpPr>
        <p:spPr>
          <a:xfrm>
            <a:off x="8770319" y="4550192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89" name="Curved Connector 188">
            <a:extLst>
              <a:ext uri="{FF2B5EF4-FFF2-40B4-BE49-F238E27FC236}">
                <a16:creationId xmlns:a16="http://schemas.microsoft.com/office/drawing/2014/main" id="{91B2847C-0738-6F4D-B4DA-CB956944FC71}"/>
              </a:ext>
            </a:extLst>
          </p:cNvPr>
          <p:cNvCxnSpPr>
            <a:cxnSpLocks/>
          </p:cNvCxnSpPr>
          <p:nvPr/>
        </p:nvCxnSpPr>
        <p:spPr>
          <a:xfrm flipV="1">
            <a:off x="7473433" y="4641104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B4131D1E-9583-DE43-8D76-E6AE2C277FFC}"/>
              </a:ext>
            </a:extLst>
          </p:cNvPr>
          <p:cNvCxnSpPr>
            <a:cxnSpLocks/>
          </p:cNvCxnSpPr>
          <p:nvPr/>
        </p:nvCxnSpPr>
        <p:spPr>
          <a:xfrm flipV="1">
            <a:off x="8182551" y="465379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249D7B63-2FE8-1B43-946C-EDB79D831ACE}"/>
              </a:ext>
            </a:extLst>
          </p:cNvPr>
          <p:cNvCxnSpPr>
            <a:cxnSpLocks/>
          </p:cNvCxnSpPr>
          <p:nvPr/>
        </p:nvCxnSpPr>
        <p:spPr>
          <a:xfrm flipV="1">
            <a:off x="8829999" y="4628405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21E540BB-4844-1E42-A3E3-405C370B0513}"/>
              </a:ext>
            </a:extLst>
          </p:cNvPr>
          <p:cNvSpPr/>
          <p:nvPr/>
        </p:nvSpPr>
        <p:spPr>
          <a:xfrm>
            <a:off x="7350265" y="3435353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6CC21A3-7DC8-2240-A645-1086AB4C92CE}"/>
              </a:ext>
            </a:extLst>
          </p:cNvPr>
          <p:cNvSpPr/>
          <p:nvPr/>
        </p:nvSpPr>
        <p:spPr>
          <a:xfrm>
            <a:off x="8097473" y="342900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F3546AE-4427-ED4E-B14F-CAD4E8DF99E6}"/>
              </a:ext>
            </a:extLst>
          </p:cNvPr>
          <p:cNvSpPr/>
          <p:nvPr/>
        </p:nvSpPr>
        <p:spPr>
          <a:xfrm>
            <a:off x="8763967" y="344169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456E71E2-A86E-EF47-B04F-5F60AA9AB588}"/>
              </a:ext>
            </a:extLst>
          </p:cNvPr>
          <p:cNvCxnSpPr>
            <a:cxnSpLocks/>
          </p:cNvCxnSpPr>
          <p:nvPr/>
        </p:nvCxnSpPr>
        <p:spPr>
          <a:xfrm flipV="1">
            <a:off x="7467081" y="3532607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>
            <a:extLst>
              <a:ext uri="{FF2B5EF4-FFF2-40B4-BE49-F238E27FC236}">
                <a16:creationId xmlns:a16="http://schemas.microsoft.com/office/drawing/2014/main" id="{ED9D8B89-2EAB-304C-A384-019F44EC9E87}"/>
              </a:ext>
            </a:extLst>
          </p:cNvPr>
          <p:cNvCxnSpPr>
            <a:cxnSpLocks/>
          </p:cNvCxnSpPr>
          <p:nvPr/>
        </p:nvCxnSpPr>
        <p:spPr>
          <a:xfrm flipV="1">
            <a:off x="8195245" y="354530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3FEA04B2-4204-F14D-81F5-F252966FAAFC}"/>
              </a:ext>
            </a:extLst>
          </p:cNvPr>
          <p:cNvCxnSpPr>
            <a:cxnSpLocks/>
          </p:cNvCxnSpPr>
          <p:nvPr/>
        </p:nvCxnSpPr>
        <p:spPr>
          <a:xfrm flipV="1">
            <a:off x="8823648" y="351990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62DF0E33-5974-8443-A66D-2123414D72D0}"/>
              </a:ext>
            </a:extLst>
          </p:cNvPr>
          <p:cNvSpPr/>
          <p:nvPr/>
        </p:nvSpPr>
        <p:spPr>
          <a:xfrm>
            <a:off x="7509543" y="556796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C56A3EA-5D0E-7A4D-973A-5AEEAB6ACF1F}"/>
              </a:ext>
            </a:extLst>
          </p:cNvPr>
          <p:cNvSpPr/>
          <p:nvPr/>
        </p:nvSpPr>
        <p:spPr>
          <a:xfrm>
            <a:off x="8220558" y="556161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3872E57-3814-CB4E-9101-A23D59E9F5E1}"/>
              </a:ext>
            </a:extLst>
          </p:cNvPr>
          <p:cNvSpPr/>
          <p:nvPr/>
        </p:nvSpPr>
        <p:spPr>
          <a:xfrm>
            <a:off x="8931573" y="55743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69570D4-95B3-0C46-9F2D-915901765A83}"/>
              </a:ext>
            </a:extLst>
          </p:cNvPr>
          <p:cNvCxnSpPr>
            <a:cxnSpLocks/>
            <a:stCxn id="198" idx="0"/>
            <a:endCxn id="186" idx="4"/>
          </p:cNvCxnSpPr>
          <p:nvPr/>
        </p:nvCxnSpPr>
        <p:spPr>
          <a:xfrm flipV="1">
            <a:off x="7600369" y="5031403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968516C-0C51-FB4C-8909-023885A3D03F}"/>
              </a:ext>
            </a:extLst>
          </p:cNvPr>
          <p:cNvCxnSpPr>
            <a:cxnSpLocks/>
            <a:stCxn id="199" idx="0"/>
            <a:endCxn id="187" idx="4"/>
          </p:cNvCxnSpPr>
          <p:nvPr/>
        </p:nvCxnSpPr>
        <p:spPr>
          <a:xfrm flipV="1">
            <a:off x="8311383" y="5025050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E0C6949-840D-914A-AE0C-C2E927D8BD47}"/>
              </a:ext>
            </a:extLst>
          </p:cNvPr>
          <p:cNvCxnSpPr>
            <a:cxnSpLocks/>
            <a:stCxn id="200" idx="0"/>
            <a:endCxn id="188" idx="4"/>
          </p:cNvCxnSpPr>
          <p:nvPr/>
        </p:nvCxnSpPr>
        <p:spPr>
          <a:xfrm flipH="1" flipV="1">
            <a:off x="9014095" y="5037745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C5006B6-D001-5A4E-BB82-609175E0CE4A}"/>
              </a:ext>
            </a:extLst>
          </p:cNvPr>
          <p:cNvCxnSpPr>
            <a:cxnSpLocks/>
            <a:stCxn id="186" idx="0"/>
            <a:endCxn id="192" idx="4"/>
          </p:cNvCxnSpPr>
          <p:nvPr/>
        </p:nvCxnSpPr>
        <p:spPr>
          <a:xfrm flipH="1" flipV="1">
            <a:off x="7594042" y="3922906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F2C8C6A-43AB-EC4B-86BE-61224C5C8F2D}"/>
              </a:ext>
            </a:extLst>
          </p:cNvPr>
          <p:cNvCxnSpPr>
            <a:cxnSpLocks/>
            <a:stCxn id="187" idx="0"/>
            <a:endCxn id="193" idx="4"/>
          </p:cNvCxnSpPr>
          <p:nvPr/>
        </p:nvCxnSpPr>
        <p:spPr>
          <a:xfrm flipV="1">
            <a:off x="8328556" y="3916553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666A79F-2586-F548-8503-5EC9E50B41CB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H="1" flipV="1">
            <a:off x="9007744" y="3929249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0E61BDE-9ADB-844D-A391-914B95899F33}"/>
              </a:ext>
            </a:extLst>
          </p:cNvPr>
          <p:cNvCxnSpPr>
            <a:cxnSpLocks/>
            <a:stCxn id="198" idx="1"/>
            <a:endCxn id="187" idx="4"/>
          </p:cNvCxnSpPr>
          <p:nvPr/>
        </p:nvCxnSpPr>
        <p:spPr>
          <a:xfrm flipV="1">
            <a:off x="7536146" y="5025050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4F85CAC-95E6-FF4E-A817-712672AEB215}"/>
              </a:ext>
            </a:extLst>
          </p:cNvPr>
          <p:cNvCxnSpPr>
            <a:cxnSpLocks/>
            <a:stCxn id="198" idx="1"/>
            <a:endCxn id="188" idx="4"/>
          </p:cNvCxnSpPr>
          <p:nvPr/>
        </p:nvCxnSpPr>
        <p:spPr>
          <a:xfrm flipV="1">
            <a:off x="7536146" y="5037745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04F5DD-2313-B542-A640-4344CCFF7206}"/>
              </a:ext>
            </a:extLst>
          </p:cNvPr>
          <p:cNvCxnSpPr>
            <a:cxnSpLocks/>
            <a:stCxn id="199" idx="0"/>
            <a:endCxn id="186" idx="4"/>
          </p:cNvCxnSpPr>
          <p:nvPr/>
        </p:nvCxnSpPr>
        <p:spPr>
          <a:xfrm flipH="1" flipV="1">
            <a:off x="7600394" y="5031403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EF2AE34-0BA8-9F4A-B726-BBB378BEEFDE}"/>
              </a:ext>
            </a:extLst>
          </p:cNvPr>
          <p:cNvCxnSpPr>
            <a:cxnSpLocks/>
            <a:stCxn id="199" idx="0"/>
            <a:endCxn id="188" idx="4"/>
          </p:cNvCxnSpPr>
          <p:nvPr/>
        </p:nvCxnSpPr>
        <p:spPr>
          <a:xfrm flipV="1">
            <a:off x="8311382" y="5037746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0343BA5-274D-8449-BE1F-3A9AC8F0E162}"/>
              </a:ext>
            </a:extLst>
          </p:cNvPr>
          <p:cNvCxnSpPr>
            <a:cxnSpLocks/>
            <a:stCxn id="187" idx="0"/>
            <a:endCxn id="192" idx="4"/>
          </p:cNvCxnSpPr>
          <p:nvPr/>
        </p:nvCxnSpPr>
        <p:spPr>
          <a:xfrm flipH="1" flipV="1">
            <a:off x="7594042" y="3922906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4254DD7-E10B-0148-B337-66782F6F5A5C}"/>
              </a:ext>
            </a:extLst>
          </p:cNvPr>
          <p:cNvCxnSpPr>
            <a:cxnSpLocks/>
            <a:stCxn id="188" idx="0"/>
            <a:endCxn id="192" idx="4"/>
          </p:cNvCxnSpPr>
          <p:nvPr/>
        </p:nvCxnSpPr>
        <p:spPr>
          <a:xfrm flipH="1" flipV="1">
            <a:off x="7594041" y="3922907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8755F17-934A-E843-B729-758095F8B305}"/>
              </a:ext>
            </a:extLst>
          </p:cNvPr>
          <p:cNvCxnSpPr>
            <a:cxnSpLocks/>
            <a:stCxn id="186" idx="0"/>
            <a:endCxn id="193" idx="4"/>
          </p:cNvCxnSpPr>
          <p:nvPr/>
        </p:nvCxnSpPr>
        <p:spPr>
          <a:xfrm flipV="1">
            <a:off x="7600394" y="3916553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05B99FC-42E4-4745-BB54-C99D6A02289C}"/>
              </a:ext>
            </a:extLst>
          </p:cNvPr>
          <p:cNvCxnSpPr>
            <a:cxnSpLocks/>
            <a:stCxn id="186" idx="0"/>
            <a:endCxn id="194" idx="4"/>
          </p:cNvCxnSpPr>
          <p:nvPr/>
        </p:nvCxnSpPr>
        <p:spPr>
          <a:xfrm flipV="1">
            <a:off x="7600393" y="3929249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2A9E45-FB50-B343-969D-BA3961E758B7}"/>
              </a:ext>
            </a:extLst>
          </p:cNvPr>
          <p:cNvCxnSpPr>
            <a:cxnSpLocks/>
            <a:stCxn id="187" idx="0"/>
            <a:endCxn id="194" idx="4"/>
          </p:cNvCxnSpPr>
          <p:nvPr/>
        </p:nvCxnSpPr>
        <p:spPr>
          <a:xfrm flipV="1">
            <a:off x="8328556" y="3929249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DC2C77F-16E9-FA4E-8946-DF06D8C41572}"/>
              </a:ext>
            </a:extLst>
          </p:cNvPr>
          <p:cNvCxnSpPr>
            <a:cxnSpLocks/>
            <a:stCxn id="200" idx="0"/>
            <a:endCxn id="186" idx="4"/>
          </p:cNvCxnSpPr>
          <p:nvPr/>
        </p:nvCxnSpPr>
        <p:spPr>
          <a:xfrm flipH="1" flipV="1">
            <a:off x="7600394" y="5031403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13FE2A5E-5D6C-2142-9D84-3ACAF0B808C0}"/>
              </a:ext>
            </a:extLst>
          </p:cNvPr>
          <p:cNvCxnSpPr>
            <a:cxnSpLocks/>
            <a:stCxn id="200" idx="0"/>
            <a:endCxn id="187" idx="4"/>
          </p:cNvCxnSpPr>
          <p:nvPr/>
        </p:nvCxnSpPr>
        <p:spPr>
          <a:xfrm flipH="1" flipV="1">
            <a:off x="8328556" y="5025050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295E511-1FE6-A549-A089-94B9674F9DE2}"/>
              </a:ext>
            </a:extLst>
          </p:cNvPr>
          <p:cNvCxnSpPr>
            <a:cxnSpLocks/>
            <a:stCxn id="192" idx="0"/>
            <a:endCxn id="121" idx="4"/>
          </p:cNvCxnSpPr>
          <p:nvPr/>
        </p:nvCxnSpPr>
        <p:spPr>
          <a:xfrm flipV="1">
            <a:off x="7594042" y="3101909"/>
            <a:ext cx="2119017" cy="333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6CCBA26B-2DB3-DE43-9C14-E135BF994454}"/>
              </a:ext>
            </a:extLst>
          </p:cNvPr>
          <p:cNvCxnSpPr>
            <a:cxnSpLocks/>
            <a:stCxn id="193" idx="0"/>
            <a:endCxn id="121" idx="4"/>
          </p:cNvCxnSpPr>
          <p:nvPr/>
        </p:nvCxnSpPr>
        <p:spPr>
          <a:xfrm flipV="1">
            <a:off x="8341250" y="3101909"/>
            <a:ext cx="1371809" cy="3270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4FB01453-5861-A04D-9C6F-B6FF42BA9134}"/>
              </a:ext>
            </a:extLst>
          </p:cNvPr>
          <p:cNvCxnSpPr>
            <a:cxnSpLocks/>
            <a:stCxn id="194" idx="0"/>
            <a:endCxn id="121" idx="4"/>
          </p:cNvCxnSpPr>
          <p:nvPr/>
        </p:nvCxnSpPr>
        <p:spPr>
          <a:xfrm flipV="1">
            <a:off x="9007744" y="3101909"/>
            <a:ext cx="705315" cy="339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/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/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03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deep Q learning harder than normal neural network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4565" y="1600676"/>
                <a:ext cx="6339289" cy="5078677"/>
              </a:xfrm>
            </p:spPr>
            <p:txBody>
              <a:bodyPr/>
              <a:lstStyle/>
              <a:p>
                <a:r>
                  <a:rPr lang="en-US" sz="2666" dirty="0"/>
                  <a:t>We don’t know the true value of </a:t>
                </a:r>
                <a14:m>
                  <m:oMath xmlns:m="http://schemas.openxmlformats.org/officeDocument/2006/math">
                    <m:r>
                      <a:rPr lang="en-US" sz="2666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666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666" dirty="0"/>
                  <a:t>for </a:t>
                </a:r>
                <a:r>
                  <a:rPr lang="en-US" sz="2666" b="1" i="1" u="sng" dirty="0"/>
                  <a:t>any</a:t>
                </a:r>
                <a:r>
                  <a:rPr lang="en-US" sz="2666" dirty="0"/>
                  <a:t> of the training runs!</a:t>
                </a:r>
              </a:p>
              <a:p>
                <a:pPr marL="0" indent="0">
                  <a:buNone/>
                </a:pPr>
                <a:endParaRPr lang="en-US" sz="2666" dirty="0"/>
              </a:p>
              <a:p>
                <a14:m>
                  <m:oMath xmlns:m="http://schemas.openxmlformats.org/officeDocument/2006/math">
                    <m:r>
                      <a:rPr lang="en-US" sz="2666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66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66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66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666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666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66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666" dirty="0"/>
                  <a:t> is defined to be the expected value of performing action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66" dirty="0"/>
                  <a:t>.  We never know its true expected value: all we know is whether we won or lost that particular game.</a:t>
                </a:r>
              </a:p>
              <a:p>
                <a:endParaRPr lang="en-US" sz="2666" dirty="0"/>
              </a:p>
              <a:p>
                <a:r>
                  <a:rPr lang="en-US" sz="2666" dirty="0"/>
                  <a:t>So we can’t compute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666" dirty="0"/>
                  <a:t>, and we can’t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𝑑𝑤</m:t>
                        </m:r>
                      </m:den>
                    </m:f>
                  </m:oMath>
                </a14:m>
                <a:r>
                  <a:rPr lang="en-US" sz="2666" dirty="0"/>
                  <a:t>, and we can’t update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666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565" y="1600676"/>
                <a:ext cx="6339289" cy="5078677"/>
              </a:xfrm>
              <a:blipFill>
                <a:blip r:embed="rId2"/>
                <a:stretch>
                  <a:fillRect l="-1600" t="-1247" r="-2400" b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520D0B-7F1B-914C-B268-90775E74C19D}"/>
              </a:ext>
            </a:extLst>
          </p:cNvPr>
          <p:cNvCxnSpPr>
            <a:cxnSpLocks/>
            <a:stCxn id="95" idx="0"/>
            <a:endCxn id="126" idx="4"/>
          </p:cNvCxnSpPr>
          <p:nvPr/>
        </p:nvCxnSpPr>
        <p:spPr>
          <a:xfrm flipH="1" flipV="1">
            <a:off x="9716237" y="5762707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/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91EBE3-DB05-5A45-9987-64C13CBDC58E}"/>
              </a:ext>
            </a:extLst>
          </p:cNvPr>
          <p:cNvCxnSpPr>
            <a:cxnSpLocks/>
            <a:stCxn id="97" idx="0"/>
            <a:endCxn id="127" idx="4"/>
          </p:cNvCxnSpPr>
          <p:nvPr/>
        </p:nvCxnSpPr>
        <p:spPr>
          <a:xfrm flipV="1">
            <a:off x="10413995" y="5756357"/>
            <a:ext cx="13257" cy="349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/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06411F-ABC2-BA41-8A55-7622F64522C9}"/>
              </a:ext>
            </a:extLst>
          </p:cNvPr>
          <p:cNvCxnSpPr>
            <a:cxnSpLocks/>
            <a:stCxn id="99" idx="0"/>
            <a:endCxn id="128" idx="4"/>
          </p:cNvCxnSpPr>
          <p:nvPr/>
        </p:nvCxnSpPr>
        <p:spPr>
          <a:xfrm flipH="1" flipV="1">
            <a:off x="11138267" y="5769052"/>
            <a:ext cx="12835" cy="330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/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3AE0BF-ECA7-EE42-9602-21A0C5FE314D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11769206" y="5743658"/>
            <a:ext cx="28798" cy="40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/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37FAEA-C8E7-AF48-B2D1-818A8B1D492C}"/>
              </a:ext>
            </a:extLst>
          </p:cNvPr>
          <p:cNvCxnSpPr>
            <a:cxnSpLocks/>
            <a:stCxn id="121" idx="0"/>
            <a:endCxn id="106" idx="2"/>
          </p:cNvCxnSpPr>
          <p:nvPr/>
        </p:nvCxnSpPr>
        <p:spPr>
          <a:xfrm flipH="1" flipV="1">
            <a:off x="9692634" y="2306397"/>
            <a:ext cx="20425" cy="307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/>
              <p:nvPr/>
            </p:nvSpPr>
            <p:spPr>
              <a:xfrm>
                <a:off x="9066212" y="1803824"/>
                <a:ext cx="125284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212" y="1803824"/>
                <a:ext cx="1252843" cy="502573"/>
              </a:xfrm>
              <a:prstGeom prst="rect">
                <a:avLst/>
              </a:prstGeom>
              <a:blipFill>
                <a:blip r:embed="rId8"/>
                <a:stretch>
                  <a:fillRect l="-1000" t="-175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EA319A57-C87D-C348-B55C-171503A11DBF}"/>
              </a:ext>
            </a:extLst>
          </p:cNvPr>
          <p:cNvSpPr/>
          <p:nvPr/>
        </p:nvSpPr>
        <p:spPr>
          <a:xfrm>
            <a:off x="9472485" y="4541794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8FD011-EDF2-944A-BCE2-808ED72F8BD6}"/>
              </a:ext>
            </a:extLst>
          </p:cNvPr>
          <p:cNvSpPr/>
          <p:nvPr/>
        </p:nvSpPr>
        <p:spPr>
          <a:xfrm>
            <a:off x="10200648" y="4535441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7E2F9C7-BAE5-C64A-86EF-B43BE7BDB9FA}"/>
              </a:ext>
            </a:extLst>
          </p:cNvPr>
          <p:cNvSpPr/>
          <p:nvPr/>
        </p:nvSpPr>
        <p:spPr>
          <a:xfrm>
            <a:off x="10886188" y="454813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B2112B0-F1B4-C248-8DD1-BA65A5401D46}"/>
              </a:ext>
            </a:extLst>
          </p:cNvPr>
          <p:cNvCxnSpPr>
            <a:cxnSpLocks/>
          </p:cNvCxnSpPr>
          <p:nvPr/>
        </p:nvCxnSpPr>
        <p:spPr>
          <a:xfrm flipV="1">
            <a:off x="9589301" y="46390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9F9935AF-37C2-3949-9C49-D4CE6F203EB1}"/>
              </a:ext>
            </a:extLst>
          </p:cNvPr>
          <p:cNvCxnSpPr>
            <a:cxnSpLocks/>
          </p:cNvCxnSpPr>
          <p:nvPr/>
        </p:nvCxnSpPr>
        <p:spPr>
          <a:xfrm flipV="1">
            <a:off x="10298419" y="465174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93BD4297-DB5E-8C48-8DAB-5F7D90B5056F}"/>
              </a:ext>
            </a:extLst>
          </p:cNvPr>
          <p:cNvCxnSpPr>
            <a:cxnSpLocks/>
          </p:cNvCxnSpPr>
          <p:nvPr/>
        </p:nvCxnSpPr>
        <p:spPr>
          <a:xfrm flipV="1">
            <a:off x="10945868" y="46263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90C3BE1-76C8-9244-A2FD-FFE02A1C7004}"/>
              </a:ext>
            </a:extLst>
          </p:cNvPr>
          <p:cNvSpPr/>
          <p:nvPr/>
        </p:nvSpPr>
        <p:spPr>
          <a:xfrm>
            <a:off x="9466134" y="3433298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BC01B9-BBCA-4C44-B53E-202DFE0981B0}"/>
              </a:ext>
            </a:extLst>
          </p:cNvPr>
          <p:cNvSpPr/>
          <p:nvPr/>
        </p:nvSpPr>
        <p:spPr>
          <a:xfrm>
            <a:off x="10213342" y="342694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DAD9590-302B-364D-BE22-365886EB8EA9}"/>
              </a:ext>
            </a:extLst>
          </p:cNvPr>
          <p:cNvSpPr/>
          <p:nvPr/>
        </p:nvSpPr>
        <p:spPr>
          <a:xfrm>
            <a:off x="10879836" y="343964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27D8E350-F39E-AD43-9C47-CBE8A535A312}"/>
              </a:ext>
            </a:extLst>
          </p:cNvPr>
          <p:cNvCxnSpPr>
            <a:cxnSpLocks/>
          </p:cNvCxnSpPr>
          <p:nvPr/>
        </p:nvCxnSpPr>
        <p:spPr>
          <a:xfrm flipV="1">
            <a:off x="9582950" y="353055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130D6A19-7E60-A143-92A8-191AFC27124E}"/>
              </a:ext>
            </a:extLst>
          </p:cNvPr>
          <p:cNvCxnSpPr>
            <a:cxnSpLocks/>
          </p:cNvCxnSpPr>
          <p:nvPr/>
        </p:nvCxnSpPr>
        <p:spPr>
          <a:xfrm flipV="1">
            <a:off x="10311113" y="3543246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BC4DB836-F0C2-5B41-8B09-44F83E0D9150}"/>
              </a:ext>
            </a:extLst>
          </p:cNvPr>
          <p:cNvCxnSpPr>
            <a:cxnSpLocks/>
          </p:cNvCxnSpPr>
          <p:nvPr/>
        </p:nvCxnSpPr>
        <p:spPr>
          <a:xfrm flipV="1">
            <a:off x="10939516" y="351785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AED5D5D-8187-864B-8090-C12532D7F7CB}"/>
              </a:ext>
            </a:extLst>
          </p:cNvPr>
          <p:cNvSpPr/>
          <p:nvPr/>
        </p:nvSpPr>
        <p:spPr>
          <a:xfrm>
            <a:off x="9469282" y="261435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6EC3BB5-9413-8C46-B048-D4ABDCAAD317}"/>
              </a:ext>
            </a:extLst>
          </p:cNvPr>
          <p:cNvSpPr/>
          <p:nvPr/>
        </p:nvSpPr>
        <p:spPr>
          <a:xfrm>
            <a:off x="9625412" y="55659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6542850-629A-DF46-942C-52D43B33A125}"/>
              </a:ext>
            </a:extLst>
          </p:cNvPr>
          <p:cNvSpPr/>
          <p:nvPr/>
        </p:nvSpPr>
        <p:spPr>
          <a:xfrm>
            <a:off x="10336427" y="55595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BBEA36-6989-724A-8753-7E76B5FA530D}"/>
              </a:ext>
            </a:extLst>
          </p:cNvPr>
          <p:cNvSpPr/>
          <p:nvPr/>
        </p:nvSpPr>
        <p:spPr>
          <a:xfrm>
            <a:off x="11047442" y="557225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B8DF6AF-CCD7-5B4E-B406-03D23BDE9860}"/>
              </a:ext>
            </a:extLst>
          </p:cNvPr>
          <p:cNvSpPr/>
          <p:nvPr/>
        </p:nvSpPr>
        <p:spPr>
          <a:xfrm>
            <a:off x="11678381" y="55468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4CE1C8-F846-3449-807D-C04EE298F40C}"/>
              </a:ext>
            </a:extLst>
          </p:cNvPr>
          <p:cNvCxnSpPr>
            <a:cxnSpLocks/>
            <a:stCxn id="126" idx="0"/>
            <a:endCxn id="108" idx="4"/>
          </p:cNvCxnSpPr>
          <p:nvPr/>
        </p:nvCxnSpPr>
        <p:spPr>
          <a:xfrm flipV="1">
            <a:off x="9716237" y="5029348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7A1430-0505-864C-856C-E83344109DED}"/>
              </a:ext>
            </a:extLst>
          </p:cNvPr>
          <p:cNvCxnSpPr>
            <a:cxnSpLocks/>
            <a:stCxn id="127" idx="0"/>
            <a:endCxn id="109" idx="4"/>
          </p:cNvCxnSpPr>
          <p:nvPr/>
        </p:nvCxnSpPr>
        <p:spPr>
          <a:xfrm flipV="1">
            <a:off x="10427252" y="5022995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B43FE9D-F79C-DA44-9ED6-6460B914FD57}"/>
              </a:ext>
            </a:extLst>
          </p:cNvPr>
          <p:cNvCxnSpPr>
            <a:cxnSpLocks/>
            <a:stCxn id="128" idx="0"/>
            <a:endCxn id="110" idx="4"/>
          </p:cNvCxnSpPr>
          <p:nvPr/>
        </p:nvCxnSpPr>
        <p:spPr>
          <a:xfrm flipH="1" flipV="1">
            <a:off x="11129964" y="5035690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5A5EB6F-B82D-D44A-85EC-FE7910AE27D3}"/>
              </a:ext>
            </a:extLst>
          </p:cNvPr>
          <p:cNvCxnSpPr>
            <a:cxnSpLocks/>
            <a:stCxn id="108" idx="0"/>
            <a:endCxn id="114" idx="4"/>
          </p:cNvCxnSpPr>
          <p:nvPr/>
        </p:nvCxnSpPr>
        <p:spPr>
          <a:xfrm flipH="1" flipV="1">
            <a:off x="9709911" y="3920851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0418BB2-CB69-CC41-90FD-B2D65193E4A0}"/>
              </a:ext>
            </a:extLst>
          </p:cNvPr>
          <p:cNvCxnSpPr>
            <a:cxnSpLocks/>
            <a:stCxn id="109" idx="0"/>
            <a:endCxn id="115" idx="4"/>
          </p:cNvCxnSpPr>
          <p:nvPr/>
        </p:nvCxnSpPr>
        <p:spPr>
          <a:xfrm flipV="1">
            <a:off x="10444425" y="3914498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14540E3-E5E8-5A41-8E9A-05359AD57A69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11123613" y="3927193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BDA34F-D823-B144-90BD-10A3E9DBBEBE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H="1" flipV="1">
            <a:off x="9713058" y="3101909"/>
            <a:ext cx="744060" cy="325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/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>
            <a:extLst>
              <a:ext uri="{FF2B5EF4-FFF2-40B4-BE49-F238E27FC236}">
                <a16:creationId xmlns:a16="http://schemas.microsoft.com/office/drawing/2014/main" id="{9AD5B290-946D-6240-998B-635D566F1F55}"/>
              </a:ext>
            </a:extLst>
          </p:cNvPr>
          <p:cNvSpPr/>
          <p:nvPr/>
        </p:nvSpPr>
        <p:spPr>
          <a:xfrm>
            <a:off x="11665689" y="4556512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/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5E32EA5C-A738-9347-933A-9FD4DEAB244F}"/>
              </a:ext>
            </a:extLst>
          </p:cNvPr>
          <p:cNvSpPr/>
          <p:nvPr/>
        </p:nvSpPr>
        <p:spPr>
          <a:xfrm>
            <a:off x="11678381" y="3486098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83E2D8-4BF9-E744-AEE6-804EB58DEF6E}"/>
              </a:ext>
            </a:extLst>
          </p:cNvPr>
          <p:cNvCxnSpPr>
            <a:cxnSpLocks/>
            <a:stCxn id="129" idx="7"/>
            <a:endCxn id="110" idx="4"/>
          </p:cNvCxnSpPr>
          <p:nvPr/>
        </p:nvCxnSpPr>
        <p:spPr>
          <a:xfrm flipH="1" flipV="1">
            <a:off x="11129965" y="5035690"/>
            <a:ext cx="703463" cy="539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5FB5E8F-B243-4E46-8961-799695EF2ED7}"/>
              </a:ext>
            </a:extLst>
          </p:cNvPr>
          <p:cNvCxnSpPr>
            <a:cxnSpLocks/>
            <a:stCxn id="129" idx="0"/>
            <a:endCxn id="109" idx="4"/>
          </p:cNvCxnSpPr>
          <p:nvPr/>
        </p:nvCxnSpPr>
        <p:spPr>
          <a:xfrm flipH="1" flipV="1">
            <a:off x="10444425" y="5022994"/>
            <a:ext cx="1324782" cy="523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3F4900A-B16C-EF49-970C-F5DACE1DA680}"/>
              </a:ext>
            </a:extLst>
          </p:cNvPr>
          <p:cNvCxnSpPr>
            <a:cxnSpLocks/>
            <a:stCxn id="129" idx="1"/>
            <a:endCxn id="108" idx="4"/>
          </p:cNvCxnSpPr>
          <p:nvPr/>
        </p:nvCxnSpPr>
        <p:spPr>
          <a:xfrm flipH="1" flipV="1">
            <a:off x="9716262" y="5029348"/>
            <a:ext cx="1988722" cy="5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8A552AF-6C4F-1B4B-BA9B-5FD9484F7B89}"/>
              </a:ext>
            </a:extLst>
          </p:cNvPr>
          <p:cNvCxnSpPr>
            <a:cxnSpLocks/>
            <a:stCxn id="126" idx="1"/>
            <a:endCxn id="109" idx="4"/>
          </p:cNvCxnSpPr>
          <p:nvPr/>
        </p:nvCxnSpPr>
        <p:spPr>
          <a:xfrm flipV="1">
            <a:off x="9652014" y="5022994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2300872-FE22-D545-BBF0-C46226F757E3}"/>
              </a:ext>
            </a:extLst>
          </p:cNvPr>
          <p:cNvCxnSpPr>
            <a:cxnSpLocks/>
            <a:stCxn id="126" idx="1"/>
            <a:endCxn id="110" idx="4"/>
          </p:cNvCxnSpPr>
          <p:nvPr/>
        </p:nvCxnSpPr>
        <p:spPr>
          <a:xfrm flipV="1">
            <a:off x="9652015" y="5035690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426EB8A-D670-0D4B-A58B-08498C14E533}"/>
              </a:ext>
            </a:extLst>
          </p:cNvPr>
          <p:cNvCxnSpPr>
            <a:cxnSpLocks/>
            <a:stCxn id="127" idx="0"/>
            <a:endCxn id="108" idx="4"/>
          </p:cNvCxnSpPr>
          <p:nvPr/>
        </p:nvCxnSpPr>
        <p:spPr>
          <a:xfrm flipH="1" flipV="1">
            <a:off x="9716263" y="5029348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10EF6E-A9E9-7940-9758-0127C9D11273}"/>
              </a:ext>
            </a:extLst>
          </p:cNvPr>
          <p:cNvCxnSpPr>
            <a:cxnSpLocks/>
            <a:stCxn id="127" idx="0"/>
            <a:endCxn id="110" idx="4"/>
          </p:cNvCxnSpPr>
          <p:nvPr/>
        </p:nvCxnSpPr>
        <p:spPr>
          <a:xfrm flipV="1">
            <a:off x="10427251" y="5035690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B622704-7139-9C45-A69D-C06E4105BC3A}"/>
              </a:ext>
            </a:extLst>
          </p:cNvPr>
          <p:cNvCxnSpPr>
            <a:cxnSpLocks/>
            <a:stCxn id="109" idx="0"/>
            <a:endCxn id="114" idx="4"/>
          </p:cNvCxnSpPr>
          <p:nvPr/>
        </p:nvCxnSpPr>
        <p:spPr>
          <a:xfrm flipH="1" flipV="1">
            <a:off x="9709911" y="3920851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4413D89-D27E-9B4C-898A-BEBEA3F7B6D1}"/>
              </a:ext>
            </a:extLst>
          </p:cNvPr>
          <p:cNvCxnSpPr>
            <a:cxnSpLocks/>
            <a:stCxn id="110" idx="0"/>
            <a:endCxn id="114" idx="4"/>
          </p:cNvCxnSpPr>
          <p:nvPr/>
        </p:nvCxnSpPr>
        <p:spPr>
          <a:xfrm flipH="1" flipV="1">
            <a:off x="9709910" y="3920851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DAD3020-2134-5548-A7C9-25F0B8A1B5DE}"/>
              </a:ext>
            </a:extLst>
          </p:cNvPr>
          <p:cNvCxnSpPr>
            <a:cxnSpLocks/>
            <a:stCxn id="140" idx="7"/>
            <a:endCxn id="114" idx="4"/>
          </p:cNvCxnSpPr>
          <p:nvPr/>
        </p:nvCxnSpPr>
        <p:spPr>
          <a:xfrm flipH="1" flipV="1">
            <a:off x="9709911" y="3920851"/>
            <a:ext cx="2110825" cy="664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8FC2C9-EF8F-0E42-8275-F5369C315459}"/>
              </a:ext>
            </a:extLst>
          </p:cNvPr>
          <p:cNvCxnSpPr>
            <a:cxnSpLocks/>
            <a:stCxn id="108" idx="0"/>
            <a:endCxn id="115" idx="4"/>
          </p:cNvCxnSpPr>
          <p:nvPr/>
        </p:nvCxnSpPr>
        <p:spPr>
          <a:xfrm flipV="1">
            <a:off x="9716263" y="3914498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E1F30B8-4643-9A4B-BA47-9E62E7863B77}"/>
              </a:ext>
            </a:extLst>
          </p:cNvPr>
          <p:cNvCxnSpPr>
            <a:cxnSpLocks/>
            <a:stCxn id="108" idx="0"/>
            <a:endCxn id="116" idx="4"/>
          </p:cNvCxnSpPr>
          <p:nvPr/>
        </p:nvCxnSpPr>
        <p:spPr>
          <a:xfrm flipV="1">
            <a:off x="9716262" y="3927194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5BE890A-89EE-4D46-9840-1CB724509FBC}"/>
              </a:ext>
            </a:extLst>
          </p:cNvPr>
          <p:cNvCxnSpPr>
            <a:cxnSpLocks/>
            <a:stCxn id="140" idx="0"/>
            <a:endCxn id="115" idx="4"/>
          </p:cNvCxnSpPr>
          <p:nvPr/>
        </p:nvCxnSpPr>
        <p:spPr>
          <a:xfrm flipH="1" flipV="1">
            <a:off x="10457118" y="3914498"/>
            <a:ext cx="1299395" cy="64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CF32CE-F326-9242-9A56-D9AF648119A7}"/>
              </a:ext>
            </a:extLst>
          </p:cNvPr>
          <p:cNvCxnSpPr>
            <a:cxnSpLocks/>
            <a:stCxn id="140" idx="0"/>
            <a:endCxn id="116" idx="4"/>
          </p:cNvCxnSpPr>
          <p:nvPr/>
        </p:nvCxnSpPr>
        <p:spPr>
          <a:xfrm flipH="1" flipV="1">
            <a:off x="11123614" y="3927193"/>
            <a:ext cx="632900" cy="629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6F9BDB2-E560-074F-8AD1-B21D1A976F6B}"/>
              </a:ext>
            </a:extLst>
          </p:cNvPr>
          <p:cNvCxnSpPr>
            <a:cxnSpLocks/>
            <a:endCxn id="140" idx="4"/>
          </p:cNvCxnSpPr>
          <p:nvPr/>
        </p:nvCxnSpPr>
        <p:spPr>
          <a:xfrm flipH="1" flipV="1">
            <a:off x="11756514" y="4753308"/>
            <a:ext cx="9282" cy="304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3C858B5-381F-2F4A-AC9F-EF4C1E81813C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11765795" y="3682896"/>
            <a:ext cx="3411" cy="333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A11FB9F-D5A8-8B43-ABE3-08C2A36C68E0}"/>
              </a:ext>
            </a:extLst>
          </p:cNvPr>
          <p:cNvCxnSpPr>
            <a:cxnSpLocks/>
            <a:stCxn id="142" idx="1"/>
            <a:endCxn id="121" idx="4"/>
          </p:cNvCxnSpPr>
          <p:nvPr/>
        </p:nvCxnSpPr>
        <p:spPr>
          <a:xfrm flipH="1" flipV="1">
            <a:off x="9713059" y="3101909"/>
            <a:ext cx="1991925" cy="41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6400E8B-F436-3546-8C89-7EFDE6D0925A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9681396" y="3101909"/>
            <a:ext cx="1442216" cy="337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18DF3E-2C55-CF43-AE10-5EBBD52FBE0E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9709910" y="3101909"/>
            <a:ext cx="3149" cy="331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D8D121-4E80-A34D-888B-06ADF8F80A81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V="1">
            <a:off x="10444424" y="3927194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02BCBAD-0E8B-684B-94A6-5927BEF631BE}"/>
              </a:ext>
            </a:extLst>
          </p:cNvPr>
          <p:cNvCxnSpPr>
            <a:cxnSpLocks/>
            <a:stCxn id="128" idx="0"/>
            <a:endCxn id="108" idx="4"/>
          </p:cNvCxnSpPr>
          <p:nvPr/>
        </p:nvCxnSpPr>
        <p:spPr>
          <a:xfrm flipH="1" flipV="1">
            <a:off x="9716263" y="5029348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23706D1-52CC-C942-A2B0-CDC31782737C}"/>
              </a:ext>
            </a:extLst>
          </p:cNvPr>
          <p:cNvCxnSpPr>
            <a:cxnSpLocks/>
            <a:stCxn id="128" idx="0"/>
            <a:endCxn id="109" idx="4"/>
          </p:cNvCxnSpPr>
          <p:nvPr/>
        </p:nvCxnSpPr>
        <p:spPr>
          <a:xfrm flipH="1" flipV="1">
            <a:off x="10444425" y="5022995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51BAC6D-E348-7443-8AF0-DD11829D0AEE}"/>
              </a:ext>
            </a:extLst>
          </p:cNvPr>
          <p:cNvCxnSpPr>
            <a:cxnSpLocks/>
            <a:stCxn id="181" idx="0"/>
            <a:endCxn id="198" idx="4"/>
          </p:cNvCxnSpPr>
          <p:nvPr/>
        </p:nvCxnSpPr>
        <p:spPr>
          <a:xfrm flipH="1" flipV="1">
            <a:off x="7600368" y="5764762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/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CCB5CED-7F79-EA44-A507-6CCABBEC60F8}"/>
              </a:ext>
            </a:extLst>
          </p:cNvPr>
          <p:cNvCxnSpPr>
            <a:cxnSpLocks/>
            <a:stCxn id="183" idx="0"/>
            <a:endCxn id="199" idx="4"/>
          </p:cNvCxnSpPr>
          <p:nvPr/>
        </p:nvCxnSpPr>
        <p:spPr>
          <a:xfrm flipV="1">
            <a:off x="8298127" y="5758412"/>
            <a:ext cx="13256" cy="349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/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D62E25-DBAC-6444-831F-50F9A45915D8}"/>
              </a:ext>
            </a:extLst>
          </p:cNvPr>
          <p:cNvCxnSpPr>
            <a:cxnSpLocks/>
            <a:stCxn id="185" idx="0"/>
            <a:endCxn id="200" idx="4"/>
          </p:cNvCxnSpPr>
          <p:nvPr/>
        </p:nvCxnSpPr>
        <p:spPr>
          <a:xfrm flipH="1" flipV="1">
            <a:off x="9022398" y="5771107"/>
            <a:ext cx="12835" cy="330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/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>
            <a:extLst>
              <a:ext uri="{FF2B5EF4-FFF2-40B4-BE49-F238E27FC236}">
                <a16:creationId xmlns:a16="http://schemas.microsoft.com/office/drawing/2014/main" id="{54959F77-4142-9B4C-A8DA-DAA403597BF9}"/>
              </a:ext>
            </a:extLst>
          </p:cNvPr>
          <p:cNvSpPr/>
          <p:nvPr/>
        </p:nvSpPr>
        <p:spPr>
          <a:xfrm>
            <a:off x="7356617" y="454385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C6060AA-A208-0840-8DC8-5CDCD7FBE1E3}"/>
              </a:ext>
            </a:extLst>
          </p:cNvPr>
          <p:cNvSpPr/>
          <p:nvPr/>
        </p:nvSpPr>
        <p:spPr>
          <a:xfrm>
            <a:off x="8084779" y="4537497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13E1CBF-3CAE-4C46-9B06-A52300F9B217}"/>
              </a:ext>
            </a:extLst>
          </p:cNvPr>
          <p:cNvSpPr/>
          <p:nvPr/>
        </p:nvSpPr>
        <p:spPr>
          <a:xfrm>
            <a:off x="8770319" y="4550192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89" name="Curved Connector 188">
            <a:extLst>
              <a:ext uri="{FF2B5EF4-FFF2-40B4-BE49-F238E27FC236}">
                <a16:creationId xmlns:a16="http://schemas.microsoft.com/office/drawing/2014/main" id="{91B2847C-0738-6F4D-B4DA-CB956944FC71}"/>
              </a:ext>
            </a:extLst>
          </p:cNvPr>
          <p:cNvCxnSpPr>
            <a:cxnSpLocks/>
          </p:cNvCxnSpPr>
          <p:nvPr/>
        </p:nvCxnSpPr>
        <p:spPr>
          <a:xfrm flipV="1">
            <a:off x="7473433" y="4641104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B4131D1E-9583-DE43-8D76-E6AE2C277FFC}"/>
              </a:ext>
            </a:extLst>
          </p:cNvPr>
          <p:cNvCxnSpPr>
            <a:cxnSpLocks/>
          </p:cNvCxnSpPr>
          <p:nvPr/>
        </p:nvCxnSpPr>
        <p:spPr>
          <a:xfrm flipV="1">
            <a:off x="8182551" y="465379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249D7B63-2FE8-1B43-946C-EDB79D831ACE}"/>
              </a:ext>
            </a:extLst>
          </p:cNvPr>
          <p:cNvCxnSpPr>
            <a:cxnSpLocks/>
          </p:cNvCxnSpPr>
          <p:nvPr/>
        </p:nvCxnSpPr>
        <p:spPr>
          <a:xfrm flipV="1">
            <a:off x="8829999" y="4628405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21E540BB-4844-1E42-A3E3-405C370B0513}"/>
              </a:ext>
            </a:extLst>
          </p:cNvPr>
          <p:cNvSpPr/>
          <p:nvPr/>
        </p:nvSpPr>
        <p:spPr>
          <a:xfrm>
            <a:off x="7350265" y="3435353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6CC21A3-7DC8-2240-A645-1086AB4C92CE}"/>
              </a:ext>
            </a:extLst>
          </p:cNvPr>
          <p:cNvSpPr/>
          <p:nvPr/>
        </p:nvSpPr>
        <p:spPr>
          <a:xfrm>
            <a:off x="8097473" y="342900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F3546AE-4427-ED4E-B14F-CAD4E8DF99E6}"/>
              </a:ext>
            </a:extLst>
          </p:cNvPr>
          <p:cNvSpPr/>
          <p:nvPr/>
        </p:nvSpPr>
        <p:spPr>
          <a:xfrm>
            <a:off x="8763967" y="344169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456E71E2-A86E-EF47-B04F-5F60AA9AB588}"/>
              </a:ext>
            </a:extLst>
          </p:cNvPr>
          <p:cNvCxnSpPr>
            <a:cxnSpLocks/>
          </p:cNvCxnSpPr>
          <p:nvPr/>
        </p:nvCxnSpPr>
        <p:spPr>
          <a:xfrm flipV="1">
            <a:off x="7467081" y="3532607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>
            <a:extLst>
              <a:ext uri="{FF2B5EF4-FFF2-40B4-BE49-F238E27FC236}">
                <a16:creationId xmlns:a16="http://schemas.microsoft.com/office/drawing/2014/main" id="{ED9D8B89-2EAB-304C-A384-019F44EC9E87}"/>
              </a:ext>
            </a:extLst>
          </p:cNvPr>
          <p:cNvCxnSpPr>
            <a:cxnSpLocks/>
          </p:cNvCxnSpPr>
          <p:nvPr/>
        </p:nvCxnSpPr>
        <p:spPr>
          <a:xfrm flipV="1">
            <a:off x="8195245" y="354530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3FEA04B2-4204-F14D-81F5-F252966FAAFC}"/>
              </a:ext>
            </a:extLst>
          </p:cNvPr>
          <p:cNvCxnSpPr>
            <a:cxnSpLocks/>
          </p:cNvCxnSpPr>
          <p:nvPr/>
        </p:nvCxnSpPr>
        <p:spPr>
          <a:xfrm flipV="1">
            <a:off x="8823648" y="351990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62DF0E33-5974-8443-A66D-2123414D72D0}"/>
              </a:ext>
            </a:extLst>
          </p:cNvPr>
          <p:cNvSpPr/>
          <p:nvPr/>
        </p:nvSpPr>
        <p:spPr>
          <a:xfrm>
            <a:off x="7509543" y="556796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C56A3EA-5D0E-7A4D-973A-5AEEAB6ACF1F}"/>
              </a:ext>
            </a:extLst>
          </p:cNvPr>
          <p:cNvSpPr/>
          <p:nvPr/>
        </p:nvSpPr>
        <p:spPr>
          <a:xfrm>
            <a:off x="8220558" y="556161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3872E57-3814-CB4E-9101-A23D59E9F5E1}"/>
              </a:ext>
            </a:extLst>
          </p:cNvPr>
          <p:cNvSpPr/>
          <p:nvPr/>
        </p:nvSpPr>
        <p:spPr>
          <a:xfrm>
            <a:off x="8931573" y="55743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69570D4-95B3-0C46-9F2D-915901765A83}"/>
              </a:ext>
            </a:extLst>
          </p:cNvPr>
          <p:cNvCxnSpPr>
            <a:cxnSpLocks/>
            <a:stCxn id="198" idx="0"/>
            <a:endCxn id="186" idx="4"/>
          </p:cNvCxnSpPr>
          <p:nvPr/>
        </p:nvCxnSpPr>
        <p:spPr>
          <a:xfrm flipV="1">
            <a:off x="7600369" y="5031403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968516C-0C51-FB4C-8909-023885A3D03F}"/>
              </a:ext>
            </a:extLst>
          </p:cNvPr>
          <p:cNvCxnSpPr>
            <a:cxnSpLocks/>
            <a:stCxn id="199" idx="0"/>
            <a:endCxn id="187" idx="4"/>
          </p:cNvCxnSpPr>
          <p:nvPr/>
        </p:nvCxnSpPr>
        <p:spPr>
          <a:xfrm flipV="1">
            <a:off x="8311383" y="5025050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E0C6949-840D-914A-AE0C-C2E927D8BD47}"/>
              </a:ext>
            </a:extLst>
          </p:cNvPr>
          <p:cNvCxnSpPr>
            <a:cxnSpLocks/>
            <a:stCxn id="200" idx="0"/>
            <a:endCxn id="188" idx="4"/>
          </p:cNvCxnSpPr>
          <p:nvPr/>
        </p:nvCxnSpPr>
        <p:spPr>
          <a:xfrm flipH="1" flipV="1">
            <a:off x="9014095" y="5037745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C5006B6-D001-5A4E-BB82-609175E0CE4A}"/>
              </a:ext>
            </a:extLst>
          </p:cNvPr>
          <p:cNvCxnSpPr>
            <a:cxnSpLocks/>
            <a:stCxn id="186" idx="0"/>
            <a:endCxn id="192" idx="4"/>
          </p:cNvCxnSpPr>
          <p:nvPr/>
        </p:nvCxnSpPr>
        <p:spPr>
          <a:xfrm flipH="1" flipV="1">
            <a:off x="7594042" y="3922906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F2C8C6A-43AB-EC4B-86BE-61224C5C8F2D}"/>
              </a:ext>
            </a:extLst>
          </p:cNvPr>
          <p:cNvCxnSpPr>
            <a:cxnSpLocks/>
            <a:stCxn id="187" idx="0"/>
            <a:endCxn id="193" idx="4"/>
          </p:cNvCxnSpPr>
          <p:nvPr/>
        </p:nvCxnSpPr>
        <p:spPr>
          <a:xfrm flipV="1">
            <a:off x="8328556" y="3916553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666A79F-2586-F548-8503-5EC9E50B41CB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H="1" flipV="1">
            <a:off x="9007744" y="3929249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0E61BDE-9ADB-844D-A391-914B95899F33}"/>
              </a:ext>
            </a:extLst>
          </p:cNvPr>
          <p:cNvCxnSpPr>
            <a:cxnSpLocks/>
            <a:stCxn id="198" idx="1"/>
            <a:endCxn id="187" idx="4"/>
          </p:cNvCxnSpPr>
          <p:nvPr/>
        </p:nvCxnSpPr>
        <p:spPr>
          <a:xfrm flipV="1">
            <a:off x="7536146" y="5025050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4F85CAC-95E6-FF4E-A817-712672AEB215}"/>
              </a:ext>
            </a:extLst>
          </p:cNvPr>
          <p:cNvCxnSpPr>
            <a:cxnSpLocks/>
            <a:stCxn id="198" idx="1"/>
            <a:endCxn id="188" idx="4"/>
          </p:cNvCxnSpPr>
          <p:nvPr/>
        </p:nvCxnSpPr>
        <p:spPr>
          <a:xfrm flipV="1">
            <a:off x="7536146" y="5037745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04F5DD-2313-B542-A640-4344CCFF7206}"/>
              </a:ext>
            </a:extLst>
          </p:cNvPr>
          <p:cNvCxnSpPr>
            <a:cxnSpLocks/>
            <a:stCxn id="199" idx="0"/>
            <a:endCxn id="186" idx="4"/>
          </p:cNvCxnSpPr>
          <p:nvPr/>
        </p:nvCxnSpPr>
        <p:spPr>
          <a:xfrm flipH="1" flipV="1">
            <a:off x="7600394" y="5031403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EF2AE34-0BA8-9F4A-B726-BBB378BEEFDE}"/>
              </a:ext>
            </a:extLst>
          </p:cNvPr>
          <p:cNvCxnSpPr>
            <a:cxnSpLocks/>
            <a:stCxn id="199" idx="0"/>
            <a:endCxn id="188" idx="4"/>
          </p:cNvCxnSpPr>
          <p:nvPr/>
        </p:nvCxnSpPr>
        <p:spPr>
          <a:xfrm flipV="1">
            <a:off x="8311382" y="5037746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0343BA5-274D-8449-BE1F-3A9AC8F0E162}"/>
              </a:ext>
            </a:extLst>
          </p:cNvPr>
          <p:cNvCxnSpPr>
            <a:cxnSpLocks/>
            <a:stCxn id="187" idx="0"/>
            <a:endCxn id="192" idx="4"/>
          </p:cNvCxnSpPr>
          <p:nvPr/>
        </p:nvCxnSpPr>
        <p:spPr>
          <a:xfrm flipH="1" flipV="1">
            <a:off x="7594042" y="3922906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4254DD7-E10B-0148-B337-66782F6F5A5C}"/>
              </a:ext>
            </a:extLst>
          </p:cNvPr>
          <p:cNvCxnSpPr>
            <a:cxnSpLocks/>
            <a:stCxn id="188" idx="0"/>
            <a:endCxn id="192" idx="4"/>
          </p:cNvCxnSpPr>
          <p:nvPr/>
        </p:nvCxnSpPr>
        <p:spPr>
          <a:xfrm flipH="1" flipV="1">
            <a:off x="7594041" y="3922907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8755F17-934A-E843-B729-758095F8B305}"/>
              </a:ext>
            </a:extLst>
          </p:cNvPr>
          <p:cNvCxnSpPr>
            <a:cxnSpLocks/>
            <a:stCxn id="186" idx="0"/>
            <a:endCxn id="193" idx="4"/>
          </p:cNvCxnSpPr>
          <p:nvPr/>
        </p:nvCxnSpPr>
        <p:spPr>
          <a:xfrm flipV="1">
            <a:off x="7600394" y="3916553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05B99FC-42E4-4745-BB54-C99D6A02289C}"/>
              </a:ext>
            </a:extLst>
          </p:cNvPr>
          <p:cNvCxnSpPr>
            <a:cxnSpLocks/>
            <a:stCxn id="186" idx="0"/>
            <a:endCxn id="194" idx="4"/>
          </p:cNvCxnSpPr>
          <p:nvPr/>
        </p:nvCxnSpPr>
        <p:spPr>
          <a:xfrm flipV="1">
            <a:off x="7600393" y="3929249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2A9E45-FB50-B343-969D-BA3961E758B7}"/>
              </a:ext>
            </a:extLst>
          </p:cNvPr>
          <p:cNvCxnSpPr>
            <a:cxnSpLocks/>
            <a:stCxn id="187" idx="0"/>
            <a:endCxn id="194" idx="4"/>
          </p:cNvCxnSpPr>
          <p:nvPr/>
        </p:nvCxnSpPr>
        <p:spPr>
          <a:xfrm flipV="1">
            <a:off x="8328556" y="3929249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DC2C77F-16E9-FA4E-8946-DF06D8C41572}"/>
              </a:ext>
            </a:extLst>
          </p:cNvPr>
          <p:cNvCxnSpPr>
            <a:cxnSpLocks/>
            <a:stCxn id="200" idx="0"/>
            <a:endCxn id="186" idx="4"/>
          </p:cNvCxnSpPr>
          <p:nvPr/>
        </p:nvCxnSpPr>
        <p:spPr>
          <a:xfrm flipH="1" flipV="1">
            <a:off x="7600394" y="5031403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13FE2A5E-5D6C-2142-9D84-3ACAF0B808C0}"/>
              </a:ext>
            </a:extLst>
          </p:cNvPr>
          <p:cNvCxnSpPr>
            <a:cxnSpLocks/>
            <a:stCxn id="200" idx="0"/>
            <a:endCxn id="187" idx="4"/>
          </p:cNvCxnSpPr>
          <p:nvPr/>
        </p:nvCxnSpPr>
        <p:spPr>
          <a:xfrm flipH="1" flipV="1">
            <a:off x="8328556" y="5025050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295E511-1FE6-A549-A089-94B9674F9DE2}"/>
              </a:ext>
            </a:extLst>
          </p:cNvPr>
          <p:cNvCxnSpPr>
            <a:cxnSpLocks/>
            <a:stCxn id="192" idx="0"/>
            <a:endCxn id="121" idx="4"/>
          </p:cNvCxnSpPr>
          <p:nvPr/>
        </p:nvCxnSpPr>
        <p:spPr>
          <a:xfrm flipV="1">
            <a:off x="7594042" y="3101909"/>
            <a:ext cx="2119017" cy="333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6CCBA26B-2DB3-DE43-9C14-E135BF994454}"/>
              </a:ext>
            </a:extLst>
          </p:cNvPr>
          <p:cNvCxnSpPr>
            <a:cxnSpLocks/>
            <a:stCxn id="193" idx="0"/>
            <a:endCxn id="121" idx="4"/>
          </p:cNvCxnSpPr>
          <p:nvPr/>
        </p:nvCxnSpPr>
        <p:spPr>
          <a:xfrm flipV="1">
            <a:off x="8341250" y="3101909"/>
            <a:ext cx="1371809" cy="3270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4FB01453-5861-A04D-9C6F-B6FF42BA9134}"/>
              </a:ext>
            </a:extLst>
          </p:cNvPr>
          <p:cNvCxnSpPr>
            <a:cxnSpLocks/>
            <a:stCxn id="194" idx="0"/>
            <a:endCxn id="121" idx="4"/>
          </p:cNvCxnSpPr>
          <p:nvPr/>
        </p:nvCxnSpPr>
        <p:spPr>
          <a:xfrm flipV="1">
            <a:off x="9007744" y="3101909"/>
            <a:ext cx="705315" cy="339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/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/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44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483" y="1600675"/>
                <a:ext cx="6666945" cy="49818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399" dirty="0"/>
                  <a:t>Remember that Q learning was defined as</a:t>
                </a:r>
              </a:p>
              <a:p>
                <a:pPr marL="0" indent="0">
                  <a:buNone/>
                </a:pPr>
                <a:endParaRPr lang="en-US" sz="23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9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399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399" dirty="0"/>
              </a:p>
              <a:p>
                <a:pPr marL="0" indent="0">
                  <a:buNone/>
                </a:pPr>
                <a:endParaRPr lang="en-US" sz="2399" dirty="0"/>
              </a:p>
              <a:p>
                <a:pPr marL="0" indent="0">
                  <a:buNone/>
                </a:pPr>
                <a:r>
                  <a:rPr lang="en-US" sz="2399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d>
                      <m:dPr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3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399" dirty="0"/>
                  <a:t> is defined, e.g., in TD as</a:t>
                </a:r>
              </a:p>
              <a:p>
                <a:pPr marL="0" indent="0">
                  <a:buNone/>
                </a:pPr>
                <a:endParaRPr lang="en-US" sz="23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9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23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39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399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sz="2399" dirty="0"/>
              </a:p>
              <a:p>
                <a:pPr marL="0" indent="0">
                  <a:buNone/>
                </a:pPr>
                <a:endParaRPr lang="en-US" sz="2399" dirty="0"/>
              </a:p>
              <a:p>
                <a:pPr marL="0" indent="0">
                  <a:buNone/>
                </a:pPr>
                <a:r>
                  <a:rPr lang="en-US" sz="2399" dirty="0"/>
                  <a:t>…for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399" dirty="0"/>
                  <a:t> equal to the next state we reach after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99" dirty="0"/>
                  <a:t> on </a:t>
                </a:r>
                <a:r>
                  <a:rPr lang="en-US" sz="2399" b="1" u="sng" dirty="0"/>
                  <a:t>this particular game</a:t>
                </a:r>
                <a:r>
                  <a:rPr lang="en-US" sz="2399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483" y="1600675"/>
                <a:ext cx="6666945" cy="4981864"/>
              </a:xfrm>
              <a:blipFill>
                <a:blip r:embed="rId3"/>
                <a:stretch>
                  <a:fillRect l="-1524" t="-127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91283FD1-9EAD-2047-AEC5-0332DE11C0CC}"/>
              </a:ext>
            </a:extLst>
          </p:cNvPr>
          <p:cNvGraphicFramePr>
            <a:graphicFrameLocks noGrp="1"/>
          </p:cNvGraphicFramePr>
          <p:nvPr/>
        </p:nvGraphicFramePr>
        <p:xfrm>
          <a:off x="6876195" y="1600676"/>
          <a:ext cx="5103380" cy="343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845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22" name="Graphic 121" descr="Fire">
            <a:extLst>
              <a:ext uri="{FF2B5EF4-FFF2-40B4-BE49-F238E27FC236}">
                <a16:creationId xmlns:a16="http://schemas.microsoft.com/office/drawing/2014/main" id="{F033F006-12B5-D841-BEDC-4A89266C7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30555" y="2772861"/>
            <a:ext cx="1249021" cy="1062433"/>
          </a:xfrm>
          <a:prstGeom prst="rect">
            <a:avLst/>
          </a:prstGeom>
        </p:spPr>
      </p:pic>
      <p:pic>
        <p:nvPicPr>
          <p:cNvPr id="123" name="Graphic 122" descr="Diamond">
            <a:extLst>
              <a:ext uri="{FF2B5EF4-FFF2-40B4-BE49-F238E27FC236}">
                <a16:creationId xmlns:a16="http://schemas.microsoft.com/office/drawing/2014/main" id="{15C400AB-6114-4B45-9126-2281328F7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30557" y="1612222"/>
            <a:ext cx="1249021" cy="1117497"/>
          </a:xfrm>
          <a:prstGeom prst="rect">
            <a:avLst/>
          </a:prstGeom>
        </p:spPr>
      </p:pic>
      <p:pic>
        <p:nvPicPr>
          <p:cNvPr id="124" name="Graphic 123" descr="Robot">
            <a:extLst>
              <a:ext uri="{FF2B5EF4-FFF2-40B4-BE49-F238E27FC236}">
                <a16:creationId xmlns:a16="http://schemas.microsoft.com/office/drawing/2014/main" id="{7AA5DE97-1BD5-CB44-84C9-5A8618B9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76862" y="3910716"/>
            <a:ext cx="1249021" cy="11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555 L 0.10955 -0.00555 " pathEditMode="relative" ptsTypes="AA">
                                      <p:cBhvr>
                                        <p:cTn id="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483" y="1600675"/>
                <a:ext cx="6666945" cy="4981864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399" dirty="0"/>
                  <a:t>Let’s define deep Q learning using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sz="2399" dirty="0"/>
                  <a:t>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3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399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2399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399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399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399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399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2399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399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399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  <m:t>𝑙𝑜𝑐𝑎𝑙</m:t>
                                      </m:r>
                                    </m:sub>
                                  </m:s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399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399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3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399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399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399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399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399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99" dirty="0"/>
                  <a:t> is: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9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399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399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399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39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399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399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399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399" dirty="0"/>
                  <a:t>Now we have an L that depends only on things we know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399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99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3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399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99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399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99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399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99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399" dirty="0"/>
                  <a:t>), so it can be calculated, differentiated, and used to update the neural network.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483" y="1600675"/>
                <a:ext cx="6666945" cy="4981864"/>
              </a:xfrm>
              <a:blipFill>
                <a:blip r:embed="rId3"/>
                <a:stretch>
                  <a:fillRect l="-1524" t="-254" r="-1524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91283FD1-9EAD-2047-AEC5-0332DE11C0CC}"/>
              </a:ext>
            </a:extLst>
          </p:cNvPr>
          <p:cNvGraphicFramePr>
            <a:graphicFrameLocks noGrp="1"/>
          </p:cNvGraphicFramePr>
          <p:nvPr/>
        </p:nvGraphicFramePr>
        <p:xfrm>
          <a:off x="6876195" y="1600676"/>
          <a:ext cx="5103380" cy="343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845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22" name="Graphic 121" descr="Fire">
            <a:extLst>
              <a:ext uri="{FF2B5EF4-FFF2-40B4-BE49-F238E27FC236}">
                <a16:creationId xmlns:a16="http://schemas.microsoft.com/office/drawing/2014/main" id="{F033F006-12B5-D841-BEDC-4A89266C7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30555" y="2772861"/>
            <a:ext cx="1249021" cy="1062433"/>
          </a:xfrm>
          <a:prstGeom prst="rect">
            <a:avLst/>
          </a:prstGeom>
        </p:spPr>
      </p:pic>
      <p:pic>
        <p:nvPicPr>
          <p:cNvPr id="123" name="Graphic 122" descr="Diamond">
            <a:extLst>
              <a:ext uri="{FF2B5EF4-FFF2-40B4-BE49-F238E27FC236}">
                <a16:creationId xmlns:a16="http://schemas.microsoft.com/office/drawing/2014/main" id="{15C400AB-6114-4B45-9126-2281328F7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30557" y="1612222"/>
            <a:ext cx="1249021" cy="1117497"/>
          </a:xfrm>
          <a:prstGeom prst="rect">
            <a:avLst/>
          </a:prstGeom>
        </p:spPr>
      </p:pic>
      <p:pic>
        <p:nvPicPr>
          <p:cNvPr id="124" name="Graphic 123" descr="Robot">
            <a:extLst>
              <a:ext uri="{FF2B5EF4-FFF2-40B4-BE49-F238E27FC236}">
                <a16:creationId xmlns:a16="http://schemas.microsoft.com/office/drawing/2014/main" id="{7AA5DE97-1BD5-CB44-84C9-5A8618B9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7318" y="3910716"/>
            <a:ext cx="1249021" cy="11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5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training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99" dirty="0"/>
              <a:t>Challenges</a:t>
            </a:r>
          </a:p>
          <a:p>
            <a:pPr lvl="1"/>
            <a:r>
              <a:rPr lang="en-US" sz="2399" dirty="0"/>
              <a:t>Target values are not fixed</a:t>
            </a:r>
          </a:p>
          <a:p>
            <a:pPr lvl="1"/>
            <a:r>
              <a:rPr lang="en-US" sz="2399" dirty="0"/>
              <a:t>Successive experiences are correlated and dependent on the policy</a:t>
            </a:r>
          </a:p>
          <a:p>
            <a:pPr lvl="1"/>
            <a:r>
              <a:rPr lang="en-US" sz="2399" dirty="0"/>
              <a:t>Policy may change rapidly with slight changes to parameters, leading to drastic change in data distribution</a:t>
            </a:r>
          </a:p>
          <a:p>
            <a:r>
              <a:rPr lang="en-US" sz="2799" dirty="0"/>
              <a:t>Solutions</a:t>
            </a:r>
          </a:p>
          <a:p>
            <a:pPr lvl="1"/>
            <a:r>
              <a:rPr lang="en-US" sz="2399" dirty="0"/>
              <a:t>Freeze target Q network</a:t>
            </a:r>
          </a:p>
          <a:p>
            <a:pPr lvl="1"/>
            <a:r>
              <a:rPr lang="en-US" sz="2399" dirty="0"/>
              <a:t>Use </a:t>
            </a:r>
            <a:r>
              <a:rPr lang="en-US" sz="2399" i="1" dirty="0"/>
              <a:t>experience replay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74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replay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03146" y="1341981"/>
                <a:ext cx="9725667" cy="1531748"/>
              </a:xfrm>
            </p:spPr>
            <p:txBody>
              <a:bodyPr/>
              <a:lstStyle/>
              <a:p>
                <a:r>
                  <a:rPr lang="en-US" sz="2799" dirty="0"/>
                  <a:t>At each time step:</a:t>
                </a:r>
              </a:p>
              <a:p>
                <a:pPr lvl="1"/>
                <a:r>
                  <a:rPr lang="en-US" sz="2399" dirty="0"/>
                  <a:t>Take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99" dirty="0"/>
                  <a:t> according to epsilon-greedy policy</a:t>
                </a:r>
              </a:p>
              <a:p>
                <a:pPr lvl="1"/>
                <a:r>
                  <a:rPr lang="en-US" sz="2399" dirty="0"/>
                  <a:t>Store experience </a:t>
                </a:r>
                <a14:m>
                  <m:oMath xmlns:m="http://schemas.openxmlformats.org/officeDocument/2006/math">
                    <m:r>
                      <a:rPr lang="en-US" sz="2399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99" dirty="0"/>
                  <a:t> in </a:t>
                </a:r>
                <a:r>
                  <a:rPr lang="en-US" sz="2399" i="1" dirty="0"/>
                  <a:t>replay memory buffer</a:t>
                </a:r>
                <a:r>
                  <a:rPr lang="en-US" sz="2399" dirty="0"/>
                  <a:t> </a:t>
                </a:r>
                <a:endParaRPr lang="en-US" sz="2399" i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146" y="1341981"/>
                <a:ext cx="9725667" cy="1531748"/>
              </a:xfrm>
              <a:blipFill>
                <a:blip r:embed="rId2"/>
                <a:stretch>
                  <a:fillRect l="-1043" t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ACEAD6F-A800-D14A-87A0-2FD011C5FC6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11721" y="2873731"/>
              <a:ext cx="4672383" cy="20944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2383">
                      <a:extLst>
                        <a:ext uri="{9D8B030D-6E8A-4147-A177-3AD203B41FA5}">
                          <a16:colId xmlns:a16="http://schemas.microsoft.com/office/drawing/2014/main" val="2064707070"/>
                        </a:ext>
                      </a:extLst>
                    </a:gridCol>
                  </a:tblGrid>
                  <a:tr h="5281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7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2047866"/>
                      </a:ext>
                    </a:extLst>
                  </a:tr>
                  <a:tr h="528182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7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5309811"/>
                      </a:ext>
                    </a:extLst>
                  </a:tr>
                  <a:tr h="5281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7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6553735"/>
                      </a:ext>
                    </a:extLst>
                  </a:tr>
                  <a:tr h="494325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545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ACEAD6F-A800-D14A-87A0-2FD011C5FC6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11721" y="2873731"/>
              <a:ext cx="4672383" cy="20944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2383">
                      <a:extLst>
                        <a:ext uri="{9D8B030D-6E8A-4147-A177-3AD203B41FA5}">
                          <a16:colId xmlns:a16="http://schemas.microsoft.com/office/drawing/2014/main" val="2064707070"/>
                        </a:ext>
                      </a:extLst>
                    </a:gridCol>
                  </a:tblGrid>
                  <a:tr h="5333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1" t="-14286" r="-271" b="-29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2047866"/>
                      </a:ext>
                    </a:extLst>
                  </a:tr>
                  <a:tr h="5333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1" t="-111628" r="-271" b="-190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309811"/>
                      </a:ext>
                    </a:extLst>
                  </a:tr>
                  <a:tr h="5333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1" t="-216667" r="-271" b="-9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553735"/>
                      </a:ext>
                    </a:extLst>
                  </a:tr>
                  <a:tr h="494325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545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91A825-7D3F-064E-8593-18AFAF212AD7}"/>
                  </a:ext>
                </a:extLst>
              </p:cNvPr>
              <p:cNvSpPr/>
              <p:nvPr/>
            </p:nvSpPr>
            <p:spPr>
              <a:xfrm>
                <a:off x="3758221" y="4419263"/>
                <a:ext cx="2501839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91A825-7D3F-064E-8593-18AFAF212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221" y="4419263"/>
                <a:ext cx="2501839" cy="502573"/>
              </a:xfrm>
              <a:prstGeom prst="rect">
                <a:avLst/>
              </a:prstGeom>
              <a:blipFill>
                <a:blip r:embed="rId4"/>
                <a:stretch>
                  <a:fillRect l="-508" t="-17500" r="-508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A4924A-D871-654E-9111-9D8A72E120F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260060" y="4670550"/>
            <a:ext cx="951662" cy="15382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8086A098-9E55-2347-A2BE-61616FA0A8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1573" y="4944461"/>
                <a:ext cx="4875533" cy="1023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1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799" kern="0" dirty="0"/>
                  <a:t>Learning:</a:t>
                </a:r>
              </a:p>
              <a:p>
                <a:pPr lvl="1"/>
                <a:r>
                  <a:rPr lang="en-US" sz="2399" kern="0" dirty="0"/>
                  <a:t>Randomly sample a minibatch, </a:t>
                </a:r>
                <a14:m>
                  <m:oMath xmlns:m="http://schemas.openxmlformats.org/officeDocument/2006/math">
                    <m:r>
                      <a:rPr lang="en-US" sz="2399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399" kern="0" dirty="0"/>
                  <a:t>, from the replay buffer.</a:t>
                </a:r>
                <a:endParaRPr lang="en-US" sz="2399" i="1" kern="0" dirty="0"/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8086A098-9E55-2347-A2BE-61616FA0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73" y="4944461"/>
                <a:ext cx="4875533" cy="1023877"/>
              </a:xfrm>
              <a:prstGeom prst="rect">
                <a:avLst/>
              </a:prstGeom>
              <a:blipFill>
                <a:blip r:embed="rId5"/>
                <a:stretch>
                  <a:fillRect l="-1823" t="-4938" b="-7901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34159D-228F-0E43-8911-FDD374A48DBD}"/>
              </a:ext>
            </a:extLst>
          </p:cNvPr>
          <p:cNvCxnSpPr>
            <a:cxnSpLocks/>
          </p:cNvCxnSpPr>
          <p:nvPr/>
        </p:nvCxnSpPr>
        <p:spPr>
          <a:xfrm>
            <a:off x="9597942" y="4952603"/>
            <a:ext cx="0" cy="507868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F7FEBF-BC0C-CA40-8425-40E9CB6850A6}"/>
                  </a:ext>
                </a:extLst>
              </p:cNvPr>
              <p:cNvSpPr/>
              <p:nvPr/>
            </p:nvSpPr>
            <p:spPr>
              <a:xfrm>
                <a:off x="8024309" y="5460471"/>
                <a:ext cx="3250353" cy="132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17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666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2666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66" dirty="0"/>
                  <a:t>randomly sampled set of tuples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F7FEBF-BC0C-CA40-8425-40E9CB685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09" y="5460471"/>
                <a:ext cx="3250353" cy="1323054"/>
              </a:xfrm>
              <a:prstGeom prst="rect">
                <a:avLst/>
              </a:prstGeom>
              <a:blipFill>
                <a:blip r:embed="rId6"/>
                <a:stretch>
                  <a:fillRect t="-4762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893"/>
            <a:ext cx="8227457" cy="1142702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4" name="Shape 278"/>
          <p:cNvSpPr txBox="1"/>
          <p:nvPr/>
        </p:nvSpPr>
        <p:spPr>
          <a:xfrm>
            <a:off x="2056864" y="6400027"/>
            <a:ext cx="7846556" cy="353008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7" name="Picture 6" descr="Screen Shot 2017-12-04 at 11.32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85" y="1295956"/>
            <a:ext cx="6703854" cy="49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60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893"/>
            <a:ext cx="8227457" cy="1142702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980684" y="1143597"/>
                <a:ext cx="8227457" cy="4981865"/>
              </a:xfrm>
            </p:spPr>
            <p:txBody>
              <a:bodyPr/>
              <a:lstStyle/>
              <a:p>
                <a:r>
                  <a:rPr lang="en-US" sz="2399" dirty="0"/>
                  <a:t>End-to-end learning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3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399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399" dirty="0"/>
                  <a:t> from pixels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sz="2399" dirty="0"/>
              </a:p>
              <a:p>
                <a:r>
                  <a:rPr lang="en-US" sz="2399" dirty="0"/>
                  <a:t>Output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3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399" dirty="0"/>
                  <a:t> for </a:t>
                </a:r>
                <a14:m>
                  <m:oMath xmlns:m="http://schemas.openxmlformats.org/officeDocument/2006/math">
                    <m:r>
                      <a:rPr lang="en-US" sz="2399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399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399" dirty="0"/>
                  <a:t>18 joystick/button configurations</a:t>
                </a:r>
              </a:p>
              <a:p>
                <a:r>
                  <a:rPr lang="en-US" sz="2399" dirty="0"/>
                  <a:t>Reward is change in score for that step</a:t>
                </a:r>
              </a:p>
              <a:p>
                <a:endParaRPr lang="en-US" sz="2399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0684" y="1143597"/>
                <a:ext cx="8227457" cy="4981865"/>
              </a:xfrm>
              <a:blipFill>
                <a:blip r:embed="rId2"/>
                <a:stretch>
                  <a:fillRect l="-1079" t="-2036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hape 278"/>
          <p:cNvSpPr txBox="1"/>
          <p:nvPr/>
        </p:nvSpPr>
        <p:spPr>
          <a:xfrm>
            <a:off x="2056864" y="6400027"/>
            <a:ext cx="7846556" cy="353008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6" name="Shape 209"/>
          <p:cNvPicPr preferRelativeResize="0"/>
          <p:nvPr/>
        </p:nvPicPr>
        <p:blipFill rotWithShape="1">
          <a:blip r:embed="rId4">
            <a:alphaModFix/>
          </a:blip>
          <a:srcRect t="7222" r="13711" b="-7222"/>
          <a:stretch/>
        </p:blipFill>
        <p:spPr>
          <a:xfrm>
            <a:off x="2666305" y="2619983"/>
            <a:ext cx="6246773" cy="40085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12"/>
          <p:cNvSpPr txBox="1"/>
          <p:nvPr/>
        </p:nvSpPr>
        <p:spPr>
          <a:xfrm>
            <a:off x="8913079" y="2787580"/>
            <a:ext cx="1101013" cy="3232033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00" dirty="0"/>
              <a:t>Q(s,a</a:t>
            </a:r>
            <a:r>
              <a:rPr lang="en" sz="1400" baseline="-25000" dirty="0"/>
              <a:t>1</a:t>
            </a:r>
            <a:r>
              <a:rPr lang="en" sz="1400" dirty="0"/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2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3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  <a:endParaRPr lang="en-US" sz="14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  <a:endParaRPr lang="en" sz="14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18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397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9895-9B9B-454E-271C-FB74AF3C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A1078-33E2-122A-4A55-254DE2A69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Review: MDP and Q-Learning</a:t>
            </a:r>
          </a:p>
          <a:p>
            <a:r>
              <a:rPr lang="en-US" dirty="0"/>
              <a:t>Deep Q-Learning</a:t>
            </a:r>
          </a:p>
          <a:p>
            <a:r>
              <a:rPr lang="en-US" dirty="0"/>
              <a:t>Imitation Learning</a:t>
            </a:r>
          </a:p>
          <a:p>
            <a:r>
              <a:rPr lang="en-US" dirty="0"/>
              <a:t>Actor-Critic Learning</a:t>
            </a:r>
          </a:p>
        </p:txBody>
      </p:sp>
    </p:spTree>
    <p:extLst>
      <p:ext uri="{BB962C8B-B14F-4D97-AF65-F5344CB8AC3E}">
        <p14:creationId xmlns:p14="http://schemas.microsoft.com/office/powerpoint/2010/main" val="546445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893"/>
            <a:ext cx="8227457" cy="1142702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599783" y="1372137"/>
                <a:ext cx="8989258" cy="4220063"/>
              </a:xfrm>
            </p:spPr>
            <p:txBody>
              <a:bodyPr/>
              <a:lstStyle/>
              <a:p>
                <a:r>
                  <a:rPr lang="en-US" sz="2399" dirty="0"/>
                  <a:t>Input state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399" dirty="0"/>
                  <a:t> is stack of raw pixels from last 4 frames</a:t>
                </a:r>
              </a:p>
              <a:p>
                <a:r>
                  <a:rPr lang="en-US" sz="2399" dirty="0"/>
                  <a:t>Network architecture and </a:t>
                </a:r>
                <a:r>
                  <a:rPr lang="en-US" sz="2399" dirty="0" err="1"/>
                  <a:t>hyperparameters</a:t>
                </a:r>
                <a:r>
                  <a:rPr lang="en-US" sz="2399" dirty="0"/>
                  <a:t> fixed for all games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9783" y="1372137"/>
                <a:ext cx="8989258" cy="4220063"/>
              </a:xfrm>
              <a:blipFill>
                <a:blip r:embed="rId2"/>
                <a:stretch>
                  <a:fillRect l="-846" t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hape 278"/>
          <p:cNvSpPr txBox="1"/>
          <p:nvPr/>
        </p:nvSpPr>
        <p:spPr>
          <a:xfrm>
            <a:off x="2056864" y="6400027"/>
            <a:ext cx="7846556" cy="353008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3" name="Picture 2" descr="Screen Shot 2017-12-04 at 3.19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23" y="2743379"/>
            <a:ext cx="8540106" cy="31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38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893"/>
            <a:ext cx="8227457" cy="1142702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4" name="Shape 278"/>
          <p:cNvSpPr txBox="1"/>
          <p:nvPr/>
        </p:nvSpPr>
        <p:spPr>
          <a:xfrm>
            <a:off x="2056864" y="6400027"/>
            <a:ext cx="7846556" cy="353008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  <a:hlinkClick r:id="rId2"/>
              </a:rPr>
              <a:t>Deep Q-Learning Playing Atari Breakout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AC6A36-E337-DDE2-8B15-9D13F741A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2" y="914400"/>
            <a:ext cx="471398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62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9895-9B9B-454E-271C-FB74AF3C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A1078-33E2-122A-4A55-254DE2A69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Review: MDP and Q-Learning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Deep Q-Learning</a:t>
            </a:r>
          </a:p>
          <a:p>
            <a:r>
              <a:rPr lang="en-US" dirty="0"/>
              <a:t>Imitation Learning</a:t>
            </a:r>
          </a:p>
          <a:p>
            <a:r>
              <a:rPr lang="en-US" dirty="0"/>
              <a:t>Actor-Critic Learning</a:t>
            </a:r>
          </a:p>
        </p:txBody>
      </p:sp>
    </p:spTree>
    <p:extLst>
      <p:ext uri="{BB962C8B-B14F-4D97-AF65-F5344CB8AC3E}">
        <p14:creationId xmlns:p14="http://schemas.microsoft.com/office/powerpoint/2010/main" val="2778254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8F9F-3851-F648-A760-6C5D39C5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D5A3-92A6-8840-88C7-38F26CE5E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600678"/>
            <a:ext cx="10969943" cy="11427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can’t we just learn a model (neural net, or even a table lookup) that does this: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A5EA68-9AD4-FA44-8869-12ABED373D55}"/>
              </a:ext>
            </a:extLst>
          </p:cNvPr>
          <p:cNvSpPr/>
          <p:nvPr/>
        </p:nvSpPr>
        <p:spPr>
          <a:xfrm>
            <a:off x="4367662" y="3022706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Model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386E6D-98EC-3744-A9DB-6F224837417B}"/>
              </a:ext>
            </a:extLst>
          </p:cNvPr>
          <p:cNvCxnSpPr>
            <a:endCxn id="4" idx="1"/>
          </p:cNvCxnSpPr>
          <p:nvPr/>
        </p:nvCxnSpPr>
        <p:spPr>
          <a:xfrm>
            <a:off x="3148779" y="393686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AB58F1-8127-4244-9922-E93C5A5FF99B}"/>
              </a:ext>
            </a:extLst>
          </p:cNvPr>
          <p:cNvCxnSpPr/>
          <p:nvPr/>
        </p:nvCxnSpPr>
        <p:spPr>
          <a:xfrm>
            <a:off x="6907000" y="393686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070E99-AAEE-A446-B2ED-AB48A8C24CAD}"/>
                  </a:ext>
                </a:extLst>
              </p:cNvPr>
              <p:cNvSpPr/>
              <p:nvPr/>
            </p:nvSpPr>
            <p:spPr>
              <a:xfrm>
                <a:off x="8024310" y="3399560"/>
                <a:ext cx="2987036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5332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332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070E99-AAEE-A446-B2ED-AB48A8C24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10" y="3399560"/>
                <a:ext cx="2987036" cy="912879"/>
              </a:xfrm>
              <a:prstGeom prst="rect">
                <a:avLst/>
              </a:prstGeom>
              <a:blipFill>
                <a:blip r:embed="rId2"/>
                <a:stretch>
                  <a:fillRect t="-27397" r="-4237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58B4BF-F712-564C-9F5C-40CEE1B8AB44}"/>
                  </a:ext>
                </a:extLst>
              </p:cNvPr>
              <p:cNvSpPr/>
              <p:nvPr/>
            </p:nvSpPr>
            <p:spPr>
              <a:xfrm>
                <a:off x="2437765" y="3399560"/>
                <a:ext cx="71179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58B4BF-F712-564C-9F5C-40CEE1B8A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765" y="3399560"/>
                <a:ext cx="711798" cy="923330"/>
              </a:xfrm>
              <a:prstGeom prst="rect">
                <a:avLst/>
              </a:prstGeom>
              <a:blipFill>
                <a:blip r:embed="rId3"/>
                <a:stretch>
                  <a:fillRect l="-10526" t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088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8F9F-3851-F648-A760-6C5D39C5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AD5A3-92A6-8840-88C7-38F26CE5EF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66816"/>
                <a:ext cx="10969943" cy="22806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Actually, let’s redefine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a probability vector: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acc>
                                <m:accPr>
                                  <m:chr m:val="⃗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AD5A3-92A6-8840-88C7-38F26CE5EF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66816"/>
                <a:ext cx="10969943" cy="2280689"/>
              </a:xfrm>
              <a:blipFill>
                <a:blip r:embed="rId2"/>
                <a:stretch>
                  <a:fillRect l="-1387" t="-3315" b="-33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0A5EA68-9AD4-FA44-8869-12ABED373D55}"/>
              </a:ext>
            </a:extLst>
          </p:cNvPr>
          <p:cNvSpPr/>
          <p:nvPr/>
        </p:nvSpPr>
        <p:spPr>
          <a:xfrm>
            <a:off x="3933480" y="4191000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Model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386E6D-98EC-3744-A9DB-6F224837417B}"/>
              </a:ext>
            </a:extLst>
          </p:cNvPr>
          <p:cNvCxnSpPr>
            <a:endCxn id="4" idx="1"/>
          </p:cNvCxnSpPr>
          <p:nvPr/>
        </p:nvCxnSpPr>
        <p:spPr>
          <a:xfrm>
            <a:off x="2714597" y="5105162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AB58F1-8127-4244-9922-E93C5A5FF99B}"/>
              </a:ext>
            </a:extLst>
          </p:cNvPr>
          <p:cNvCxnSpPr/>
          <p:nvPr/>
        </p:nvCxnSpPr>
        <p:spPr>
          <a:xfrm>
            <a:off x="6472818" y="5105162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070E99-AAEE-A446-B2ED-AB48A8C24CAD}"/>
                  </a:ext>
                </a:extLst>
              </p:cNvPr>
              <p:cNvSpPr/>
              <p:nvPr/>
            </p:nvSpPr>
            <p:spPr>
              <a:xfrm>
                <a:off x="7463101" y="3505200"/>
                <a:ext cx="3584311" cy="3292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332" b="0" dirty="0">
                    <a:ea typeface="Cambria Math" panose="02040503050406030204" pitchFamily="18" charset="0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sz="5332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5332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5332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5332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332" dirty="0">
                    <a:latin typeface="+mn-lt"/>
                    <a:ea typeface="Cambria Math" panose="02040503050406030204" pitchFamily="18" charset="0"/>
                  </a:rPr>
                  <a:t>with probability</a:t>
                </a:r>
                <a:endParaRPr lang="en-US" sz="5332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4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070E99-AAEE-A446-B2ED-AB48A8C24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101" y="3505200"/>
                <a:ext cx="3584311" cy="3292633"/>
              </a:xfrm>
              <a:prstGeom prst="rect">
                <a:avLst/>
              </a:prstGeom>
              <a:blipFill>
                <a:blip r:embed="rId3"/>
                <a:stretch>
                  <a:fillRect l="-4240" t="-5000" r="-9541" b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58B4BF-F712-564C-9F5C-40CEE1B8AB44}"/>
                  </a:ext>
                </a:extLst>
              </p:cNvPr>
              <p:cNvSpPr/>
              <p:nvPr/>
            </p:nvSpPr>
            <p:spPr>
              <a:xfrm>
                <a:off x="2003583" y="4567854"/>
                <a:ext cx="71179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58B4BF-F712-564C-9F5C-40CEE1B8A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583" y="4567854"/>
                <a:ext cx="711798" cy="923330"/>
              </a:xfrm>
              <a:prstGeom prst="rect">
                <a:avLst/>
              </a:prstGeom>
              <a:blipFill>
                <a:blip r:embed="rId4"/>
                <a:stretch>
                  <a:fillRect l="-8772" t="-25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46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8C013-BB65-6F48-94FC-62721681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D51BA-E34A-434D-B417-B01E602B4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we have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possible, actions,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we could train the network to learn a hidden layer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that: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Meaning “the probability that the best action is a.”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D51BA-E34A-434D-B417-B01E602B4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 r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798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097C-D470-164D-AD67-28D37CA0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train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791C3-D24D-594F-9251-50E52EBD1DE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441" y="1600678"/>
                <a:ext cx="7008574" cy="4800122"/>
              </a:xfrm>
            </p:spPr>
            <p:txBody>
              <a:bodyPr/>
              <a:lstStyle/>
              <a:p>
                <a:r>
                  <a:rPr lang="en-US" dirty="0"/>
                  <a:t>Training data only give 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199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199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199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199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199" dirty="0"/>
                  <a:t>.</a:t>
                </a:r>
                <a:endParaRPr lang="en-US" dirty="0"/>
              </a:p>
              <a:p>
                <a:r>
                  <a:rPr lang="en-US" dirty="0"/>
                  <a:t>BAD IDEA: train the network to choose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maximizes the immediate reward,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just ignore future rewards.</a:t>
                </a:r>
              </a:p>
              <a:p>
                <a:r>
                  <a:rPr lang="en-US" dirty="0"/>
                  <a:t>GOOD IDEA: Train the network to 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sum of all future rewards.</a:t>
                </a:r>
              </a:p>
              <a:p>
                <a:r>
                  <a:rPr lang="en-US" dirty="0"/>
                  <a:t>PROBLEM: we don’t know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791C3-D24D-594F-9251-50E52EBD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441" y="1600678"/>
                <a:ext cx="7008574" cy="4800122"/>
              </a:xfrm>
              <a:blipFill>
                <a:blip r:embed="rId2"/>
                <a:stretch>
                  <a:fillRect l="-1630" t="-1583" b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00385F-C484-EC47-8D9E-FD53820F534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25883" y="1600678"/>
                <a:ext cx="3453500" cy="452478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732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732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732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732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732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732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732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732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732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3732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732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00385F-C484-EC47-8D9E-FD53820F5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25883" y="1600678"/>
                <a:ext cx="3453500" cy="452478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885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0207-1E4C-C94A-A2DD-31571943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Policy Learning trainable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E37E6-87BC-4347-A80E-39DFF3306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448" indent="-609448">
              <a:buFont typeface="+mj-lt"/>
              <a:buAutoNum type="arabicPeriod"/>
            </a:pPr>
            <a:r>
              <a:rPr lang="en-US" dirty="0"/>
              <a:t>Watch a human perform the task,</a:t>
            </a:r>
          </a:p>
          <a:p>
            <a:pPr marL="609448" indent="-609448">
              <a:buFont typeface="+mj-lt"/>
              <a:buAutoNum type="arabicPeriod"/>
            </a:pPr>
            <a:r>
              <a:rPr lang="en-US" dirty="0"/>
              <a:t>assume that each of the human’s actions is the best action that could possibly have been taken at that time,</a:t>
            </a:r>
          </a:p>
          <a:p>
            <a:pPr marL="609448" indent="-609448">
              <a:buFont typeface="+mj-lt"/>
              <a:buAutoNum type="arabicPeriod"/>
            </a:pPr>
            <a:r>
              <a:rPr lang="en-US" dirty="0"/>
              <a:t>train the neural net to imitate the human’s actions with high probability.</a:t>
            </a:r>
          </a:p>
          <a:p>
            <a:pPr marL="609448" indent="-609448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called “apprenticeship learning,” which is a type of “imitation learning.”</a:t>
            </a:r>
          </a:p>
          <a:p>
            <a:pPr marL="609448" indent="-609448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03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Imitation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684" y="2484683"/>
            <a:ext cx="8227457" cy="3458262"/>
          </a:xfrm>
        </p:spPr>
        <p:txBody>
          <a:bodyPr/>
          <a:lstStyle/>
          <a:p>
            <a:r>
              <a:rPr lang="en-US" sz="2799" dirty="0"/>
              <a:t>In some applications, you cannot bootstrap yourself from random policies</a:t>
            </a:r>
          </a:p>
          <a:p>
            <a:pPr lvl="1"/>
            <a:r>
              <a:rPr lang="en-US" sz="2399" dirty="0"/>
              <a:t>High-dimensional state and action spaces where most random trajectories fail miserably</a:t>
            </a:r>
          </a:p>
          <a:p>
            <a:pPr lvl="1"/>
            <a:r>
              <a:rPr lang="en-US" sz="2399" dirty="0"/>
              <a:t>Expensive to evaluate policies in the physical world, especially in cases of failure</a:t>
            </a:r>
          </a:p>
          <a:p>
            <a:r>
              <a:rPr lang="en-US" sz="2799" b="1" dirty="0"/>
              <a:t>Solution:</a:t>
            </a:r>
            <a:r>
              <a:rPr lang="en-US" sz="2799" dirty="0"/>
              <a:t> learn to imitate sample trajectories or demonstrations</a:t>
            </a:r>
          </a:p>
          <a:p>
            <a:pPr lvl="1"/>
            <a:r>
              <a:rPr lang="en-US" sz="2399" dirty="0"/>
              <a:t>This is also helpful when there is no natural reward formulation</a:t>
            </a:r>
          </a:p>
        </p:txBody>
      </p:sp>
      <p:pic>
        <p:nvPicPr>
          <p:cNvPr id="4" name="Shape 1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7480" y="1372136"/>
            <a:ext cx="5379636" cy="99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1836" y="1372136"/>
            <a:ext cx="2708877" cy="990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568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B9DB-09D2-91AE-BD87-968FB48B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Imitation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B5B126-44CA-0074-9752-AAF78208F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201"/>
                <a:ext cx="10969943" cy="49831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= a representation of the state of the environment at time t (can be a real-valued vector)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 the action that a human actor performed in response to this state (must be discrete)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element in the </a:t>
                </a:r>
                <a:r>
                  <a:rPr lang="en-US" dirty="0" err="1"/>
                  <a:t>softmax</a:t>
                </a:r>
                <a:r>
                  <a:rPr lang="en-US" dirty="0"/>
                  <a:t> output of a neural network,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as the input</a:t>
                </a:r>
              </a:p>
              <a:p>
                <a:r>
                  <a:rPr lang="en-US" dirty="0"/>
                  <a:t>Training criterion: train the neural network in order to minimize the cross-entropy: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B5B126-44CA-0074-9752-AAF78208F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201"/>
                <a:ext cx="10969943" cy="4983160"/>
              </a:xfrm>
              <a:blipFill>
                <a:blip r:embed="rId2"/>
                <a:stretch>
                  <a:fillRect l="-1387" t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35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" y="152400"/>
            <a:ext cx="8761571" cy="715961"/>
          </a:xfrm>
        </p:spPr>
        <p:txBody>
          <a:bodyPr/>
          <a:lstStyle/>
          <a:p>
            <a:r>
              <a:rPr lang="en-US" dirty="0"/>
              <a:t>Review: Markov Decision Process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/>
        </p:nvGraphicFramePr>
        <p:xfrm>
          <a:off x="365665" y="2054944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6473" y="3494618"/>
            <a:ext cx="1481189" cy="1259918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474" y="2063604"/>
            <a:ext cx="1481189" cy="1325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E8B9187-207D-9544-B55B-05A78DF5DE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2434" y="944561"/>
                <a:ext cx="5335909" cy="576103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 Markov decision process (MDP) is defined by the rewards earned in each state: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=(4,3)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=(4,2)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…and the transition probability function, which tells the probability of reaching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if you take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intended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fall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left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fall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right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…and the discount factor,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, which tells you what fraction of a reward today is worth one reward tomorrow.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E8B9187-207D-9544-B55B-05A78DF5D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2434" y="944561"/>
                <a:ext cx="5335909" cy="5761039"/>
              </a:xfrm>
              <a:blipFill>
                <a:blip r:embed="rId6"/>
                <a:stretch>
                  <a:fillRect l="-2138" t="-29295" b="-35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Robot">
            <a:extLst>
              <a:ext uri="{FF2B5EF4-FFF2-40B4-BE49-F238E27FC236}">
                <a16:creationId xmlns:a16="http://schemas.microsoft.com/office/drawing/2014/main" id="{FF9DC216-9E16-1742-810E-3E1B2F5197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0483" y="4830716"/>
            <a:ext cx="1481189" cy="1356008"/>
          </a:xfrm>
          <a:prstGeom prst="rect">
            <a:avLst/>
          </a:prstGeom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520C316C-D457-CA4A-906A-30FDBF03CE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106" y="4739299"/>
            <a:ext cx="716092" cy="716092"/>
          </a:xfrm>
          <a:prstGeom prst="rect">
            <a:avLst/>
          </a:prstGeom>
        </p:spPr>
      </p:pic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3639CA79-4F9E-1E49-ADD8-EB85622C55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5535" y="4891660"/>
            <a:ext cx="716092" cy="7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52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097C-D470-164D-AD67-28D37CA0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train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791C3-D24D-594F-9251-50E52EBD1DE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441" y="1600678"/>
                <a:ext cx="7008574" cy="4800122"/>
              </a:xfrm>
            </p:spPr>
            <p:txBody>
              <a:bodyPr/>
              <a:lstStyle/>
              <a:p>
                <a:r>
                  <a:rPr lang="en-US" dirty="0"/>
                  <a:t>Now our training data don’t even require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  <a:p>
                <a:r>
                  <a:rPr lang="en-US" dirty="0"/>
                  <a:t>All we need is a set of state vectors,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the action that the human performed in the same situation,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99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791C3-D24D-594F-9251-50E52EBD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441" y="1600678"/>
                <a:ext cx="7008574" cy="4800122"/>
              </a:xfrm>
              <a:blipFill>
                <a:blip r:embed="rId2"/>
                <a:stretch>
                  <a:fillRect l="-1630" t="-1583" r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00385F-C484-EC47-8D9E-FD53820F534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25883" y="1600678"/>
                <a:ext cx="3453500" cy="452478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732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732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3732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732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00385F-C484-EC47-8D9E-FD53820F5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25883" y="1600678"/>
                <a:ext cx="3453500" cy="452478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992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imitation learning methods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56864" y="6323846"/>
            <a:ext cx="7922736" cy="38090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Hussein et al. </a:t>
            </a:r>
            <a:r>
              <a:rPr lang="en-US" sz="1800" dirty="0">
                <a:hlinkClick r:id="rId2"/>
              </a:rPr>
              <a:t>Imitation Learning: A Survey of Learning Methods</a:t>
            </a:r>
            <a:r>
              <a:rPr lang="en-US" sz="1800" dirty="0"/>
              <a:t>, 2018.</a:t>
            </a:r>
            <a:endParaRPr lang="en-US" sz="2000" dirty="0"/>
          </a:p>
        </p:txBody>
      </p:sp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D4426286-4D5D-14D2-E6BB-537DB9109D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" y="1443039"/>
            <a:ext cx="4670589" cy="4525963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65369E-B26E-05CA-646E-93FA9CE7A0C8}"/>
              </a:ext>
            </a:extLst>
          </p:cNvPr>
          <p:cNvSpPr txBox="1">
            <a:spLocks/>
          </p:cNvSpPr>
          <p:nvPr/>
        </p:nvSpPr>
        <p:spPr bwMode="auto">
          <a:xfrm>
            <a:off x="5713412" y="1447800"/>
            <a:ext cx="5865972" cy="498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14" indent="-34281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5" indent="-285679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99">
                <a:solidFill>
                  <a:schemeClr val="tx1"/>
                </a:solidFill>
                <a:latin typeface="+mn-lt"/>
              </a:defRPr>
            </a:lvl2pPr>
            <a:lvl3pPr marL="1142714" indent="-22854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9800" indent="-2285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6886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3971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057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8143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5228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kern="0" dirty="0"/>
              <a:t>Apprenticeship learning (copy the human’s action) needs a lot of human supervision.  Sometimes we can benefit by combining apprenticeship learning with other methods (active learning, transfer learning, structured prediction, reinforcement learning, optimization).</a:t>
            </a:r>
          </a:p>
        </p:txBody>
      </p:sp>
    </p:spTree>
    <p:extLst>
      <p:ext uri="{BB962C8B-B14F-4D97-AF65-F5344CB8AC3E}">
        <p14:creationId xmlns:p14="http://schemas.microsoft.com/office/powerpoint/2010/main" val="820812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imitation learning methods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56864" y="6323846"/>
            <a:ext cx="7922736" cy="38090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Hussein et al. </a:t>
            </a:r>
            <a:r>
              <a:rPr lang="en-US" sz="1800" dirty="0">
                <a:hlinkClick r:id="rId2"/>
              </a:rPr>
              <a:t>Imitation Learning: A Survey of Learning Methods</a:t>
            </a:r>
            <a:r>
              <a:rPr lang="en-US" sz="1800" dirty="0"/>
              <a:t>, 2018.</a:t>
            </a:r>
            <a:endParaRPr lang="en-US" sz="2000" dirty="0"/>
          </a:p>
        </p:txBody>
      </p:sp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D4426286-4D5D-14D2-E6BB-537DB9109D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" y="1443039"/>
            <a:ext cx="4670589" cy="4525963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65369E-B26E-05CA-646E-93FA9CE7A0C8}"/>
              </a:ext>
            </a:extLst>
          </p:cNvPr>
          <p:cNvSpPr txBox="1">
            <a:spLocks/>
          </p:cNvSpPr>
          <p:nvPr/>
        </p:nvSpPr>
        <p:spPr bwMode="auto">
          <a:xfrm>
            <a:off x="5713412" y="1447800"/>
            <a:ext cx="5865972" cy="498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14" indent="-34281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7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5" indent="-285679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99">
                <a:solidFill>
                  <a:schemeClr val="tx1"/>
                </a:solidFill>
                <a:latin typeface="+mn-lt"/>
              </a:defRPr>
            </a:lvl2pPr>
            <a:lvl3pPr marL="1142714" indent="-22854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9800" indent="-2285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6886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3971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057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8143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5228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kern="0" dirty="0"/>
              <a:t>Other ways to make imitation learning efficient:</a:t>
            </a:r>
          </a:p>
          <a:p>
            <a:r>
              <a:rPr lang="en-US" sz="2800" kern="0" dirty="0"/>
              <a:t>Use many sensors</a:t>
            </a:r>
          </a:p>
          <a:p>
            <a:r>
              <a:rPr lang="en-US" sz="2800" kern="0" dirty="0"/>
              <a:t>Use designed features, or features extracted w/a pre-trained neural net</a:t>
            </a:r>
          </a:p>
          <a:p>
            <a:r>
              <a:rPr lang="en-US" sz="2800" kern="0" dirty="0"/>
              <a:t>Balance between classification (discrete actions) vs regression (continuous actions)</a:t>
            </a:r>
          </a:p>
        </p:txBody>
      </p:sp>
    </p:spTree>
    <p:extLst>
      <p:ext uri="{BB962C8B-B14F-4D97-AF65-F5344CB8AC3E}">
        <p14:creationId xmlns:p14="http://schemas.microsoft.com/office/powerpoint/2010/main" val="1458001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74639"/>
            <a:ext cx="11276171" cy="1143000"/>
          </a:xfrm>
        </p:spPr>
        <p:txBody>
          <a:bodyPr/>
          <a:lstStyle/>
          <a:p>
            <a:r>
              <a:rPr lang="en-US" dirty="0"/>
              <a:t>Example: Coarse-to-Fine Imitation Learning</a:t>
            </a:r>
          </a:p>
        </p:txBody>
      </p:sp>
      <p:pic>
        <p:nvPicPr>
          <p:cNvPr id="9" name="Content Placeholder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084B31C-A954-DD1B-05BC-DFE24F7EF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01" y="1600200"/>
            <a:ext cx="8088222" cy="4525963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C1A9E5-EACC-B3E7-A25C-FCE3C3DFCD1F}"/>
              </a:ext>
            </a:extLst>
          </p:cNvPr>
          <p:cNvSpPr txBox="1">
            <a:spLocks/>
          </p:cNvSpPr>
          <p:nvPr/>
        </p:nvSpPr>
        <p:spPr bwMode="auto">
          <a:xfrm>
            <a:off x="227012" y="6323846"/>
            <a:ext cx="11582400" cy="38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14" indent="-34281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19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5" indent="-285679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799">
                <a:solidFill>
                  <a:schemeClr val="tx1"/>
                </a:solidFill>
                <a:latin typeface="+mn-lt"/>
              </a:defRPr>
            </a:lvl2pPr>
            <a:lvl3pPr marL="1142714" indent="-22854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399">
                <a:solidFill>
                  <a:schemeClr val="tx1"/>
                </a:solidFill>
                <a:latin typeface="+mn-lt"/>
              </a:defRPr>
            </a:lvl3pPr>
            <a:lvl4pPr marL="1599800" indent="-2285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886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971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057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143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228" indent="-2285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kern="0" dirty="0"/>
              <a:t>Edward Johns,</a:t>
            </a:r>
            <a:r>
              <a:rPr lang="en-US" sz="1800" b="1" dirty="0"/>
              <a:t> </a:t>
            </a:r>
            <a:r>
              <a:rPr lang="en-US" sz="1800" b="1" dirty="0">
                <a:hlinkClick r:id="rId3"/>
              </a:rPr>
              <a:t>Coarse-to-Fine Imitation Learning: Robot Manipulation from a Single Demonstration</a:t>
            </a:r>
            <a:r>
              <a:rPr lang="en-US" sz="1800" kern="0" dirty="0"/>
              <a:t>, 2021.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054973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9895-9B9B-454E-271C-FB74AF3C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A1078-33E2-122A-4A55-254DE2A69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Review: MDP and Q-Learning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Deep Q-Learning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Imitation Learning</a:t>
            </a:r>
          </a:p>
          <a:p>
            <a:r>
              <a:rPr lang="en-US" dirty="0"/>
              <a:t>Actor-Critic Learning</a:t>
            </a:r>
          </a:p>
        </p:txBody>
      </p:sp>
    </p:spTree>
    <p:extLst>
      <p:ext uri="{BB962C8B-B14F-4D97-AF65-F5344CB8AC3E}">
        <p14:creationId xmlns:p14="http://schemas.microsoft.com/office/powerpoint/2010/main" val="3902972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E806-C52C-15BE-960D-9BE3AC85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Deep RL Methods We’ve Learned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F2F6B-A589-01F7-B7B2-40109E27C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Deep Q-learning gives us a network Q(</a:t>
                </a:r>
                <a:r>
                  <a:rPr lang="en-US" dirty="0" err="1"/>
                  <a:t>s,a</a:t>
                </a:r>
                <a:r>
                  <a:rPr lang="en-US" dirty="0"/>
                  <a:t>) which is very noisy, so we don’t really want to trust it</a:t>
                </a:r>
              </a:p>
              <a:p>
                <a:r>
                  <a:rPr lang="en-US" dirty="0"/>
                  <a:t>A policy network can directly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The only problem is that we have no way to train it, unless we imitate human behavior.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F2F6B-A589-01F7-B7B2-40109E27C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33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9F1C-D8E2-5245-9499-6A66EBCB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956" y="153253"/>
            <a:ext cx="4550187" cy="1244276"/>
          </a:xfrm>
        </p:spPr>
        <p:txBody>
          <a:bodyPr/>
          <a:lstStyle/>
          <a:p>
            <a:r>
              <a:rPr lang="en-US" dirty="0"/>
              <a:t>Actor-critic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BAA9A-8570-E74E-9DC9-14FB0E721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3465" y="1600676"/>
                <a:ext cx="4690678" cy="32729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66" dirty="0"/>
                  <a:t>So let’s train two neural nets!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66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666" dirty="0"/>
                  <a:t> is the </a:t>
                </a:r>
                <a:r>
                  <a:rPr lang="en-US" sz="2666" b="1" u="sng" dirty="0"/>
                  <a:t>critic</a:t>
                </a:r>
                <a:r>
                  <a:rPr lang="en-US" sz="2666" dirty="0"/>
                  <a:t>, and is trained according to the deep Q-learning algorithm (MMSE). </a:t>
                </a:r>
                <a:endParaRPr lang="en-US" sz="2666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666" dirty="0"/>
                  <a:t> is the </a:t>
                </a:r>
                <a:r>
                  <a:rPr lang="en-US" sz="2666" b="1" u="sng" dirty="0"/>
                  <a:t>actor</a:t>
                </a:r>
                <a:r>
                  <a:rPr lang="en-US" sz="2666" dirty="0"/>
                  <a:t>, and is trained to satisfy the critic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BAA9A-8570-E74E-9DC9-14FB0E721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3465" y="1600676"/>
                <a:ext cx="4690678" cy="3272937"/>
              </a:xfrm>
              <a:blipFill>
                <a:blip r:embed="rId2"/>
                <a:stretch>
                  <a:fillRect l="-2426" t="-1938" r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22" name="Picture 2">
            <a:extLst>
              <a:ext uri="{FF2B5EF4-FFF2-40B4-BE49-F238E27FC236}">
                <a16:creationId xmlns:a16="http://schemas.microsoft.com/office/drawing/2014/main" id="{0A5AB102-A71A-B940-98BA-72D3AF7D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44" y="20645"/>
            <a:ext cx="2864680" cy="36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DA64AA-4F59-6744-BFE7-43C49F3232DB}"/>
              </a:ext>
            </a:extLst>
          </p:cNvPr>
          <p:cNvSpPr/>
          <p:nvPr/>
        </p:nvSpPr>
        <p:spPr>
          <a:xfrm>
            <a:off x="9324144" y="3555729"/>
            <a:ext cx="2864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The Critic, by Lajos </a:t>
            </a:r>
            <a:r>
              <a:rPr lang="en-US" sz="1600" dirty="0" err="1"/>
              <a:t>Tihanyi</a:t>
            </a:r>
            <a:r>
              <a:rPr lang="en-US" sz="1600" dirty="0"/>
              <a:t>.  Oil on canvas, 1916.</a:t>
            </a:r>
          </a:p>
          <a:p>
            <a:pPr algn="ctr"/>
            <a:r>
              <a:rPr lang="en-US" sz="1600" dirty="0"/>
              <a:t>Public Domain, https://</a:t>
            </a:r>
            <a:r>
              <a:rPr lang="en-US" sz="1600" dirty="0" err="1"/>
              <a:t>commons.wikimedia.org</a:t>
            </a:r>
            <a:r>
              <a:rPr lang="en-US" sz="1600" dirty="0"/>
              <a:t>/w/</a:t>
            </a:r>
            <a:r>
              <a:rPr lang="en-US" sz="1600" dirty="0" err="1"/>
              <a:t>index.php?curid</a:t>
            </a:r>
            <a:r>
              <a:rPr lang="en-US" sz="1600" dirty="0"/>
              <a:t>=17837438</a:t>
            </a:r>
          </a:p>
        </p:txBody>
      </p:sp>
      <p:pic>
        <p:nvPicPr>
          <p:cNvPr id="133124" name="Picture 4">
            <a:extLst>
              <a:ext uri="{FF2B5EF4-FFF2-40B4-BE49-F238E27FC236}">
                <a16:creationId xmlns:a16="http://schemas.microsoft.com/office/drawing/2014/main" id="{F19388BE-AA60-C24A-A62C-71020088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92"/>
            <a:ext cx="4633468" cy="36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7AA7AD-DDF0-D042-A655-14022F6C4990}"/>
              </a:ext>
            </a:extLst>
          </p:cNvPr>
          <p:cNvSpPr/>
          <p:nvPr/>
        </p:nvSpPr>
        <p:spPr>
          <a:xfrm>
            <a:off x="0" y="3641749"/>
            <a:ext cx="4633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Actors from the </a:t>
            </a:r>
            <a:r>
              <a:rPr lang="en-US" sz="1600" dirty="0" err="1"/>
              <a:t>Comédie</a:t>
            </a:r>
            <a:r>
              <a:rPr lang="en-US" sz="1600" dirty="0"/>
              <a:t> </a:t>
            </a:r>
            <a:r>
              <a:rPr lang="en-US" sz="1600" dirty="0" err="1"/>
              <a:t>Française</a:t>
            </a:r>
            <a:r>
              <a:rPr lang="en-US" sz="1600" dirty="0"/>
              <a:t>, by Antoine Watteau, 1720. Public Domain, https://</a:t>
            </a:r>
            <a:r>
              <a:rPr lang="en-US" sz="1600" dirty="0" err="1"/>
              <a:t>commons.wikimedia.org</a:t>
            </a:r>
            <a:r>
              <a:rPr lang="en-US" sz="1600" dirty="0"/>
              <a:t>/w/</a:t>
            </a:r>
            <a:r>
              <a:rPr lang="en-US" sz="1600" dirty="0" err="1"/>
              <a:t>index.php?curid</a:t>
            </a:r>
            <a:r>
              <a:rPr lang="en-US" sz="1600" dirty="0"/>
              <a:t>=15418670</a:t>
            </a:r>
          </a:p>
        </p:txBody>
      </p:sp>
    </p:spTree>
    <p:extLst>
      <p:ext uri="{BB962C8B-B14F-4D97-AF65-F5344CB8AC3E}">
        <p14:creationId xmlns:p14="http://schemas.microsoft.com/office/powerpoint/2010/main" val="983092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E806-C52C-15BE-960D-9BE3AC85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Actor-Critic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F2F6B-A589-01F7-B7B2-40109E27C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201"/>
                <a:ext cx="10969943" cy="52577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Main idea:</a:t>
                </a:r>
              </a:p>
              <a:p>
                <a:r>
                  <a:rPr lang="en-US" dirty="0"/>
                  <a:t>The </a:t>
                </a:r>
                <a:r>
                  <a:rPr lang="en-US" b="1" u="sng" dirty="0"/>
                  <a:t>actor</a:t>
                </a:r>
                <a:r>
                  <a:rPr lang="en-US" dirty="0"/>
                  <a:t> is a policy network that decides what action to perform: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best action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u="sng" dirty="0"/>
                  <a:t>critic</a:t>
                </a:r>
                <a:r>
                  <a:rPr lang="en-US" dirty="0"/>
                  <a:t> is a deep Q-learning network that estimates the quality of that action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Expected sum of future rewards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critic is noisy, so they don’t get to decide the action.  Instead, we only use the critic to help us to train the actor.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F2F6B-A589-01F7-B7B2-40109E27C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201"/>
                <a:ext cx="10969943" cy="5257799"/>
              </a:xfrm>
              <a:blipFill>
                <a:blip r:embed="rId2"/>
                <a:stretch>
                  <a:fillRect l="-1387" t="-1449" r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658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E806-C52C-15BE-960D-9BE3AC85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Actor-Critic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F2F6B-A589-01F7-B7B2-40109E27C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201"/>
                <a:ext cx="10969943" cy="5257799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best action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Expected sum of future rewards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critic is noisy, so they don’t get to decide the action.  Instead, we only use the critic to help us to train the actor.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training loss = negative expected sum of future rewards given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averaged over the probability with which the actor chooses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F2F6B-A589-01F7-B7B2-40109E27C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201"/>
                <a:ext cx="10969943" cy="5257799"/>
              </a:xfrm>
              <a:blipFill>
                <a:blip r:embed="rId2"/>
                <a:stretch>
                  <a:fillRect l="-1387" t="-1449" r="-161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34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E806-C52C-15BE-960D-9BE3AC85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Actor-Critic Algorithm: Forward-Prop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A02BA-83CB-300A-EDA5-6988F6ABE5A8}"/>
              </a:ext>
            </a:extLst>
          </p:cNvPr>
          <p:cNvSpPr/>
          <p:nvPr/>
        </p:nvSpPr>
        <p:spPr>
          <a:xfrm>
            <a:off x="2525050" y="1417639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Actor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306D53-59E0-CC5C-15FD-8A4F80E83F0B}"/>
              </a:ext>
            </a:extLst>
          </p:cNvPr>
          <p:cNvCxnSpPr>
            <a:endCxn id="8" idx="1"/>
          </p:cNvCxnSpPr>
          <p:nvPr/>
        </p:nvCxnSpPr>
        <p:spPr>
          <a:xfrm>
            <a:off x="1306167" y="2331801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D7F79B-CA6A-7D12-1C4C-647290C6EB05}"/>
              </a:ext>
            </a:extLst>
          </p:cNvPr>
          <p:cNvCxnSpPr/>
          <p:nvPr/>
        </p:nvCxnSpPr>
        <p:spPr>
          <a:xfrm>
            <a:off x="5064388" y="2331801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899435-FB21-221E-8BF0-953499C45176}"/>
                  </a:ext>
                </a:extLst>
              </p:cNvPr>
              <p:cNvSpPr/>
              <p:nvPr/>
            </p:nvSpPr>
            <p:spPr>
              <a:xfrm>
                <a:off x="6181698" y="1794493"/>
                <a:ext cx="493429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899435-FB21-221E-8BF0-953499C45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698" y="1794493"/>
                <a:ext cx="4934299" cy="923330"/>
              </a:xfrm>
              <a:prstGeom prst="rect">
                <a:avLst/>
              </a:prstGeom>
              <a:blipFill>
                <a:blip r:embed="rId2"/>
                <a:stretch>
                  <a:fillRect r="-230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C3C55D-90CB-FEAD-DEFD-45C7CABDDD91}"/>
                  </a:ext>
                </a:extLst>
              </p:cNvPr>
              <p:cNvSpPr/>
              <p:nvPr/>
            </p:nvSpPr>
            <p:spPr>
              <a:xfrm>
                <a:off x="595153" y="1794493"/>
                <a:ext cx="7052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C3C55D-90CB-FEAD-DEFD-45C7CABDD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53" y="1794493"/>
                <a:ext cx="705258" cy="912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05CD3BB-A32A-A34C-2F7D-0C6F3C7261B4}"/>
              </a:ext>
            </a:extLst>
          </p:cNvPr>
          <p:cNvSpPr/>
          <p:nvPr/>
        </p:nvSpPr>
        <p:spPr>
          <a:xfrm>
            <a:off x="2503537" y="4420076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Critic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FDBE70-906B-6767-A27C-BC55D624F95C}"/>
              </a:ext>
            </a:extLst>
          </p:cNvPr>
          <p:cNvCxnSpPr>
            <a:cxnSpLocks/>
          </p:cNvCxnSpPr>
          <p:nvPr/>
        </p:nvCxnSpPr>
        <p:spPr>
          <a:xfrm>
            <a:off x="1284654" y="579510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FF94A1-D294-546A-F546-948CFD161917}"/>
              </a:ext>
            </a:extLst>
          </p:cNvPr>
          <p:cNvCxnSpPr>
            <a:cxnSpLocks/>
          </p:cNvCxnSpPr>
          <p:nvPr/>
        </p:nvCxnSpPr>
        <p:spPr>
          <a:xfrm>
            <a:off x="5042875" y="5334238"/>
            <a:ext cx="822937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12BCAF-DE84-428A-A7A3-7637E35723E4}"/>
                  </a:ext>
                </a:extLst>
              </p:cNvPr>
              <p:cNvSpPr/>
              <p:nvPr/>
            </p:nvSpPr>
            <p:spPr>
              <a:xfrm>
                <a:off x="5896898" y="4800600"/>
                <a:ext cx="2635914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5332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332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12BCAF-DE84-428A-A7A3-7637E3572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98" y="4800600"/>
                <a:ext cx="2635914" cy="912879"/>
              </a:xfrm>
              <a:prstGeom prst="rect">
                <a:avLst/>
              </a:prstGeom>
              <a:blipFill>
                <a:blip r:embed="rId4"/>
                <a:stretch>
                  <a:fillRect l="-3846" r="-4808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C7823ED-ED0B-E79E-C539-F3B23198607A}"/>
                  </a:ext>
                </a:extLst>
              </p:cNvPr>
              <p:cNvSpPr/>
              <p:nvPr/>
            </p:nvSpPr>
            <p:spPr>
              <a:xfrm>
                <a:off x="573640" y="5257800"/>
                <a:ext cx="7052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C7823ED-ED0B-E79E-C539-F3B231986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0" y="5257800"/>
                <a:ext cx="705258" cy="912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FCB3D4-EDAB-CA11-90BA-DDB0A988788C}"/>
              </a:ext>
            </a:extLst>
          </p:cNvPr>
          <p:cNvCxnSpPr>
            <a:cxnSpLocks/>
          </p:cNvCxnSpPr>
          <p:nvPr/>
        </p:nvCxnSpPr>
        <p:spPr>
          <a:xfrm>
            <a:off x="1278898" y="5029200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D1F8EE-A4A0-7DE4-C85B-18D40A4B03AF}"/>
              </a:ext>
            </a:extLst>
          </p:cNvPr>
          <p:cNvCxnSpPr>
            <a:cxnSpLocks/>
          </p:cNvCxnSpPr>
          <p:nvPr/>
        </p:nvCxnSpPr>
        <p:spPr>
          <a:xfrm>
            <a:off x="1273142" y="3858187"/>
            <a:ext cx="0" cy="1171013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2123-92A0-5E41-163B-7F3858BA4B9D}"/>
              </a:ext>
            </a:extLst>
          </p:cNvPr>
          <p:cNvCxnSpPr>
            <a:cxnSpLocks/>
          </p:cNvCxnSpPr>
          <p:nvPr/>
        </p:nvCxnSpPr>
        <p:spPr>
          <a:xfrm>
            <a:off x="1267387" y="3908863"/>
            <a:ext cx="4217425" cy="3623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719926-453A-1140-D4F5-2C662D74F72A}"/>
              </a:ext>
            </a:extLst>
          </p:cNvPr>
          <p:cNvCxnSpPr>
            <a:cxnSpLocks/>
          </p:cNvCxnSpPr>
          <p:nvPr/>
        </p:nvCxnSpPr>
        <p:spPr>
          <a:xfrm>
            <a:off x="5484812" y="2331801"/>
            <a:ext cx="0" cy="1630599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62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62213"/>
              </p:ext>
            </p:extLst>
          </p:nvPr>
        </p:nvGraphicFramePr>
        <p:xfrm>
          <a:off x="6856412" y="881061"/>
          <a:ext cx="5159600" cy="330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900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289900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289900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289900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10331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10331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10331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0212" y="2057400"/>
            <a:ext cx="1481189" cy="990600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6412" y="889721"/>
            <a:ext cx="1371601" cy="11676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812" y="1143000"/>
                <a:ext cx="6628071" cy="4833769"/>
              </a:xfrm>
              <a:prstGeom prst="rect">
                <a:avLst/>
              </a:prstGeom>
            </p:spPr>
            <p:txBody>
              <a:bodyPr vert="horz" lIns="91416" tIns="45708" rIns="91416" bIns="45708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799" dirty="0"/>
                  <a:t>An MDP is “solved” by finding:</a:t>
                </a:r>
              </a:p>
              <a:p>
                <a14:m>
                  <m:oMath xmlns:m="http://schemas.openxmlformats.org/officeDocument/2006/math">
                    <m:r>
                      <a:rPr lang="en-US" sz="2799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799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99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99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99" dirty="0"/>
                  <a:t>, the “utility,” which is defined to be the expected sum of all future rewards obtained by starting in state </a:t>
                </a:r>
                <a14:m>
                  <m:oMath xmlns:m="http://schemas.openxmlformats.org/officeDocument/2006/math">
                    <m:r>
                      <a:rPr lang="en-US" sz="2799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799" dirty="0"/>
                  <a:t> and proceeding according to the best possible policy, and</a:t>
                </a:r>
              </a:p>
              <a:p>
                <a14:m>
                  <m:oMath xmlns:m="http://schemas.openxmlformats.org/officeDocument/2006/math">
                    <m:r>
                      <a:rPr lang="en-US" sz="2799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799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99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99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99" dirty="0"/>
                  <a:t>, the “policy”, defined as the best action to take in each state.</a:t>
                </a:r>
              </a:p>
              <a:p>
                <a:pPr marL="0" indent="0">
                  <a:buNone/>
                </a:pPr>
                <a:endParaRPr lang="en-US" sz="2799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2" y="1143000"/>
                <a:ext cx="6628071" cy="4833769"/>
              </a:xfrm>
              <a:prstGeom prst="rect">
                <a:avLst/>
              </a:prstGeom>
              <a:blipFill>
                <a:blip r:embed="rId6"/>
                <a:stretch>
                  <a:fillRect l="-2107" t="-2100" r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29F87464-8CB5-C90A-2551-59EF8811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" y="152400"/>
            <a:ext cx="8761571" cy="715961"/>
          </a:xfrm>
        </p:spPr>
        <p:txBody>
          <a:bodyPr/>
          <a:lstStyle/>
          <a:p>
            <a:r>
              <a:rPr lang="en-US" dirty="0"/>
              <a:t>Review: Markov Decision Process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0865732-B369-EF91-03B7-0300CE1FB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1" y="4282054"/>
            <a:ext cx="2970211" cy="244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180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C6EC0A-8CF6-AD07-4D0E-260D1D12FE39}"/>
              </a:ext>
            </a:extLst>
          </p:cNvPr>
          <p:cNvCxnSpPr>
            <a:cxnSpLocks/>
          </p:cNvCxnSpPr>
          <p:nvPr/>
        </p:nvCxnSpPr>
        <p:spPr>
          <a:xfrm flipH="1">
            <a:off x="5042875" y="3193388"/>
            <a:ext cx="2346937" cy="0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21FE806-C52C-15BE-960D-9BE3AC85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Actor-Critic Algorithm: Back-Prop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A02BA-83CB-300A-EDA5-6988F6ABE5A8}"/>
              </a:ext>
            </a:extLst>
          </p:cNvPr>
          <p:cNvSpPr/>
          <p:nvPr/>
        </p:nvSpPr>
        <p:spPr>
          <a:xfrm>
            <a:off x="2525050" y="1417639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Actor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306D53-59E0-CC5C-15FD-8A4F80E83F0B}"/>
              </a:ext>
            </a:extLst>
          </p:cNvPr>
          <p:cNvCxnSpPr>
            <a:endCxn id="8" idx="1"/>
          </p:cNvCxnSpPr>
          <p:nvPr/>
        </p:nvCxnSpPr>
        <p:spPr>
          <a:xfrm>
            <a:off x="1306167" y="2331801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D7F79B-CA6A-7D12-1C4C-647290C6EB05}"/>
              </a:ext>
            </a:extLst>
          </p:cNvPr>
          <p:cNvCxnSpPr/>
          <p:nvPr/>
        </p:nvCxnSpPr>
        <p:spPr>
          <a:xfrm>
            <a:off x="5064388" y="2331801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899435-FB21-221E-8BF0-953499C45176}"/>
                  </a:ext>
                </a:extLst>
              </p:cNvPr>
              <p:cNvSpPr/>
              <p:nvPr/>
            </p:nvSpPr>
            <p:spPr>
              <a:xfrm>
                <a:off x="6237252" y="2067580"/>
                <a:ext cx="11525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899435-FB21-221E-8BF0-953499C45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252" y="2067580"/>
                <a:ext cx="115256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C3C55D-90CB-FEAD-DEFD-45C7CABDDD91}"/>
                  </a:ext>
                </a:extLst>
              </p:cNvPr>
              <p:cNvSpPr/>
              <p:nvPr/>
            </p:nvSpPr>
            <p:spPr>
              <a:xfrm>
                <a:off x="595153" y="1794493"/>
                <a:ext cx="7052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C3C55D-90CB-FEAD-DEFD-45C7CABDD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53" y="1794493"/>
                <a:ext cx="705258" cy="912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05CD3BB-A32A-A34C-2F7D-0C6F3C7261B4}"/>
              </a:ext>
            </a:extLst>
          </p:cNvPr>
          <p:cNvSpPr/>
          <p:nvPr/>
        </p:nvSpPr>
        <p:spPr>
          <a:xfrm>
            <a:off x="2503537" y="4420076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Critic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FDBE70-906B-6767-A27C-BC55D624F95C}"/>
              </a:ext>
            </a:extLst>
          </p:cNvPr>
          <p:cNvCxnSpPr>
            <a:cxnSpLocks/>
          </p:cNvCxnSpPr>
          <p:nvPr/>
        </p:nvCxnSpPr>
        <p:spPr>
          <a:xfrm>
            <a:off x="1284654" y="579510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FF94A1-D294-546A-F546-948CFD161917}"/>
              </a:ext>
            </a:extLst>
          </p:cNvPr>
          <p:cNvCxnSpPr>
            <a:cxnSpLocks/>
          </p:cNvCxnSpPr>
          <p:nvPr/>
        </p:nvCxnSpPr>
        <p:spPr>
          <a:xfrm>
            <a:off x="5042875" y="5334238"/>
            <a:ext cx="822937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12BCAF-DE84-428A-A7A3-7637E35723E4}"/>
                  </a:ext>
                </a:extLst>
              </p:cNvPr>
              <p:cNvSpPr/>
              <p:nvPr/>
            </p:nvSpPr>
            <p:spPr>
              <a:xfrm>
                <a:off x="5789612" y="5029200"/>
                <a:ext cx="14654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12BCAF-DE84-428A-A7A3-7637E3572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612" y="5029200"/>
                <a:ext cx="1465401" cy="523220"/>
              </a:xfrm>
              <a:prstGeom prst="rect">
                <a:avLst/>
              </a:prstGeom>
              <a:blipFill>
                <a:blip r:embed="rId4"/>
                <a:stretch>
                  <a:fillRect l="-862" r="-86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C7823ED-ED0B-E79E-C539-F3B23198607A}"/>
                  </a:ext>
                </a:extLst>
              </p:cNvPr>
              <p:cNvSpPr/>
              <p:nvPr/>
            </p:nvSpPr>
            <p:spPr>
              <a:xfrm>
                <a:off x="573640" y="5257800"/>
                <a:ext cx="7052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C7823ED-ED0B-E79E-C539-F3B231986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0" y="5257800"/>
                <a:ext cx="705258" cy="912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FCB3D4-EDAB-CA11-90BA-DDB0A988788C}"/>
              </a:ext>
            </a:extLst>
          </p:cNvPr>
          <p:cNvCxnSpPr>
            <a:cxnSpLocks/>
          </p:cNvCxnSpPr>
          <p:nvPr/>
        </p:nvCxnSpPr>
        <p:spPr>
          <a:xfrm>
            <a:off x="1278898" y="5029200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D1F8EE-A4A0-7DE4-C85B-18D40A4B03AF}"/>
              </a:ext>
            </a:extLst>
          </p:cNvPr>
          <p:cNvCxnSpPr>
            <a:cxnSpLocks/>
          </p:cNvCxnSpPr>
          <p:nvPr/>
        </p:nvCxnSpPr>
        <p:spPr>
          <a:xfrm>
            <a:off x="1273142" y="3858187"/>
            <a:ext cx="0" cy="1171013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2123-92A0-5E41-163B-7F3858BA4B9D}"/>
              </a:ext>
            </a:extLst>
          </p:cNvPr>
          <p:cNvCxnSpPr>
            <a:cxnSpLocks/>
          </p:cNvCxnSpPr>
          <p:nvPr/>
        </p:nvCxnSpPr>
        <p:spPr>
          <a:xfrm>
            <a:off x="1267387" y="3908863"/>
            <a:ext cx="4217425" cy="3623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719926-453A-1140-D4F5-2C662D74F72A}"/>
              </a:ext>
            </a:extLst>
          </p:cNvPr>
          <p:cNvCxnSpPr>
            <a:cxnSpLocks/>
          </p:cNvCxnSpPr>
          <p:nvPr/>
        </p:nvCxnSpPr>
        <p:spPr>
          <a:xfrm>
            <a:off x="5484812" y="2331801"/>
            <a:ext cx="0" cy="1630599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7E6FAF-C219-083A-24B9-640B62F7C505}"/>
              </a:ext>
            </a:extLst>
          </p:cNvPr>
          <p:cNvCxnSpPr>
            <a:cxnSpLocks/>
          </p:cNvCxnSpPr>
          <p:nvPr/>
        </p:nvCxnSpPr>
        <p:spPr>
          <a:xfrm flipH="1">
            <a:off x="5027612" y="6172200"/>
            <a:ext cx="1255659" cy="0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D9C2E7-010B-F218-88EC-774D5BC13B00}"/>
                  </a:ext>
                </a:extLst>
              </p:cNvPr>
              <p:cNvSpPr txBox="1"/>
              <p:nvPr/>
            </p:nvSpPr>
            <p:spPr>
              <a:xfrm>
                <a:off x="7389812" y="2667000"/>
                <a:ext cx="4698722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𝑎𝑐𝑡𝑜𝑟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D9C2E7-010B-F218-88EC-774D5BC13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812" y="2667000"/>
                <a:ext cx="4698722" cy="1137876"/>
              </a:xfrm>
              <a:prstGeom prst="rect">
                <a:avLst/>
              </a:prstGeom>
              <a:blipFill>
                <a:blip r:embed="rId6"/>
                <a:stretch>
                  <a:fillRect t="-131111" b="-18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FE84E5-3061-D241-B136-C10A78A6743E}"/>
                  </a:ext>
                </a:extLst>
              </p:cNvPr>
              <p:cNvSpPr txBox="1"/>
              <p:nvPr/>
            </p:nvSpPr>
            <p:spPr>
              <a:xfrm>
                <a:off x="6212439" y="5715000"/>
                <a:ext cx="5876095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𝑐𝑟𝑖𝑡𝑖𝑐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𝑙𝑜𝑐𝑎𝑙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FE84E5-3061-D241-B136-C10A78A67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439" y="5715000"/>
                <a:ext cx="5876095" cy="898964"/>
              </a:xfrm>
              <a:prstGeom prst="rect">
                <a:avLst/>
              </a:prstGeom>
              <a:blipFill>
                <a:blip r:embed="rId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CC8F3E-37AB-315A-66E6-09B5ED3E0933}"/>
              </a:ext>
            </a:extLst>
          </p:cNvPr>
          <p:cNvCxnSpPr>
            <a:cxnSpLocks/>
          </p:cNvCxnSpPr>
          <p:nvPr/>
        </p:nvCxnSpPr>
        <p:spPr>
          <a:xfrm flipH="1" flipV="1">
            <a:off x="10895012" y="3429000"/>
            <a:ext cx="14915" cy="1905238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037392-F0E6-99CB-33FE-C4B8B4A68AA0}"/>
              </a:ext>
            </a:extLst>
          </p:cNvPr>
          <p:cNvCxnSpPr>
            <a:cxnSpLocks/>
          </p:cNvCxnSpPr>
          <p:nvPr/>
        </p:nvCxnSpPr>
        <p:spPr>
          <a:xfrm>
            <a:off x="8349917" y="5334238"/>
            <a:ext cx="0" cy="685562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8F6734D-1A52-8E8B-375F-DD91EACB5185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255013" y="5290810"/>
            <a:ext cx="3660670" cy="1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1F2158-E6D8-AEFC-55E8-FA509856315E}"/>
              </a:ext>
            </a:extLst>
          </p:cNvPr>
          <p:cNvCxnSpPr>
            <a:cxnSpLocks/>
          </p:cNvCxnSpPr>
          <p:nvPr/>
        </p:nvCxnSpPr>
        <p:spPr>
          <a:xfrm>
            <a:off x="10209212" y="2331801"/>
            <a:ext cx="0" cy="563799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319EE40-6754-17A0-806D-712DBB0380FA}"/>
              </a:ext>
            </a:extLst>
          </p:cNvPr>
          <p:cNvCxnSpPr>
            <a:cxnSpLocks/>
          </p:cNvCxnSpPr>
          <p:nvPr/>
        </p:nvCxnSpPr>
        <p:spPr>
          <a:xfrm>
            <a:off x="7389812" y="2362200"/>
            <a:ext cx="2819400" cy="0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74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</a:t>
            </a:r>
            <a:br>
              <a:rPr lang="en-US" dirty="0"/>
            </a:br>
            <a:r>
              <a:rPr lang="en-US" dirty="0"/>
              <a:t>actor-critic (A3C)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323" y="5919377"/>
            <a:ext cx="8608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4096" y="5400733"/>
            <a:ext cx="37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TORCS car racing simulation video</a:t>
            </a:r>
            <a:endParaRPr lang="en-US" dirty="0"/>
          </a:p>
        </p:txBody>
      </p:sp>
      <p:pic>
        <p:nvPicPr>
          <p:cNvPr id="5" name="Picture 4" descr="Screen Shot 2017-12-04 at 9.44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76" y="1499103"/>
            <a:ext cx="6818124" cy="39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932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95" y="365924"/>
            <a:ext cx="10512862" cy="654208"/>
          </a:xfrm>
        </p:spPr>
        <p:txBody>
          <a:bodyPr/>
          <a:lstStyle/>
          <a:p>
            <a:r>
              <a:rPr lang="en-US" sz="3999" dirty="0"/>
              <a:t>Summary: Deep Reinforcement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91B48-81A6-BB46-BEB5-284E3F644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Deep Q-learning: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𝑙𝑜𝑐𝑎𝑙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Imitation Learning: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Actor-Critic: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𝑎𝑐𝑡𝑜𝑟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91B48-81A6-BB46-BEB5-284E3F644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961" b="-49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00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812" y="990600"/>
                <a:ext cx="6628071" cy="5715000"/>
              </a:xfrm>
              <a:prstGeom prst="rect">
                <a:avLst/>
              </a:prstGeom>
            </p:spPr>
            <p:txBody>
              <a:bodyPr vert="horz" lIns="91416" tIns="45708" rIns="91416" bIns="45708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799" dirty="0"/>
                  <a:t>The solution to an MDP is found by solving Bellman’s equation:</a:t>
                </a:r>
                <a:endParaRPr lang="en-US" sz="2799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99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7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799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99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7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799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79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799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99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799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799" dirty="0"/>
              </a:p>
              <a:p>
                <a:pPr marL="0" indent="0">
                  <a:buNone/>
                </a:pPr>
                <a:r>
                  <a:rPr lang="en-US" sz="2799" dirty="0"/>
                  <a:t>Bellman’s equation gives the exact solution.  The only reasons we might choose not to use it are:</a:t>
                </a:r>
              </a:p>
              <a:p>
                <a:r>
                  <a:rPr lang="en-US" sz="2799" dirty="0"/>
                  <a:t>It is N nonlinear equations in N unknowns, so exact solution may be NP-complete (exhaustive search).</a:t>
                </a:r>
              </a:p>
              <a:p>
                <a:r>
                  <a:rPr lang="en-US" sz="2799" dirty="0"/>
                  <a:t>In many real-world scenarios, we don’t know </a:t>
                </a:r>
                <a14:m>
                  <m:oMath xmlns:m="http://schemas.openxmlformats.org/officeDocument/2006/math">
                    <m:r>
                      <a:rPr lang="en-US" sz="2799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799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99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99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sz="2799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99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799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799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99" dirty="0"/>
                  <a:t>, so we can’t use Bellman’s equation anyway.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2" y="990600"/>
                <a:ext cx="6628071" cy="5715000"/>
              </a:xfrm>
              <a:prstGeom prst="rect">
                <a:avLst/>
              </a:prstGeom>
              <a:blipFill>
                <a:blip r:embed="rId2"/>
                <a:stretch>
                  <a:fillRect l="-2107" t="-14222" r="-1341" b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29F87464-8CB5-C90A-2551-59EF8811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" y="152400"/>
            <a:ext cx="8761571" cy="715961"/>
          </a:xfrm>
        </p:spPr>
        <p:txBody>
          <a:bodyPr/>
          <a:lstStyle/>
          <a:p>
            <a:r>
              <a:rPr lang="en-US" dirty="0"/>
              <a:t>Review: Markov Decision Process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96B523-4D03-6514-1D60-F20AB8B0A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548262"/>
              </p:ext>
            </p:extLst>
          </p:nvPr>
        </p:nvGraphicFramePr>
        <p:xfrm>
          <a:off x="6856412" y="881061"/>
          <a:ext cx="5159600" cy="330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900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289900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289900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289900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10331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10331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10331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8" name="Graphic 7" descr="Fire">
            <a:extLst>
              <a:ext uri="{FF2B5EF4-FFF2-40B4-BE49-F238E27FC236}">
                <a16:creationId xmlns:a16="http://schemas.microsoft.com/office/drawing/2014/main" id="{1A407017-2BE0-0B4C-6F43-1B8610A97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0212" y="2057400"/>
            <a:ext cx="1481189" cy="990600"/>
          </a:xfrm>
          <a:prstGeom prst="rect">
            <a:avLst/>
          </a:prstGeom>
        </p:spPr>
      </p:pic>
      <p:pic>
        <p:nvPicPr>
          <p:cNvPr id="9" name="Graphic 8" descr="Diamond">
            <a:extLst>
              <a:ext uri="{FF2B5EF4-FFF2-40B4-BE49-F238E27FC236}">
                <a16:creationId xmlns:a16="http://schemas.microsoft.com/office/drawing/2014/main" id="{AB5044EC-62F6-AE47-06BD-E50275C87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6412" y="889721"/>
            <a:ext cx="1371601" cy="116767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22C28C4-B087-A5F9-2832-B50F24E90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1" y="4282054"/>
            <a:ext cx="2970211" cy="244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020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0DF8-F64C-5743-8CD3-86CFE75E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" y="76200"/>
            <a:ext cx="5256371" cy="715961"/>
          </a:xfrm>
        </p:spPr>
        <p:txBody>
          <a:bodyPr/>
          <a:lstStyle/>
          <a:p>
            <a:r>
              <a:rPr lang="en-US" dirty="0"/>
              <a:t>Review: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D05CE-51DF-C74C-8C44-5EB17C591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066800"/>
                <a:ext cx="10969943" cy="5486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Suppose we don’t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and we don’t care to learn it.  We can avoid learning it by instead learning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defined as the maximum expected sum of all future rewards if we start with action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in state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 In other words, divide Bellman’s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…into two parts: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D05CE-51DF-C74C-8C44-5EB17C591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066800"/>
                <a:ext cx="10969943" cy="5486400"/>
              </a:xfrm>
              <a:blipFill>
                <a:blip r:embed="rId2"/>
                <a:stretch>
                  <a:fillRect l="-1272" t="-1389" r="-809" b="-1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17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0DF8-F64C-5743-8CD3-86CFE75E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" y="76200"/>
            <a:ext cx="5256371" cy="715961"/>
          </a:xfrm>
        </p:spPr>
        <p:txBody>
          <a:bodyPr/>
          <a:lstStyle/>
          <a:p>
            <a:r>
              <a:rPr lang="en-US" dirty="0"/>
              <a:t>Review: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D05CE-51DF-C74C-8C44-5EB17C591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041" y="914400"/>
                <a:ext cx="11352371" cy="5486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Rewrite Bellman’s equation in terms of only Q: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Here are the problems we need to solve.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is unknown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/>
                  <a:t>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, the reward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800" dirty="0"/>
                  <a:t> time step.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unknown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/>
                  <a:t> perform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observe the resulting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/>
                  <a:t>, and pretend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2800" dirty="0"/>
                  <a:t> is unknown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sz="28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2800" dirty="0"/>
                  <a:t>, our current estimate.</a:t>
                </a:r>
              </a:p>
              <a:p>
                <a:pPr marL="0" indent="0">
                  <a:buNone/>
                </a:pPr>
                <a:r>
                  <a:rPr lang="en-US" sz="2800" dirty="0"/>
                  <a:t>Result: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D05CE-51DF-C74C-8C44-5EB17C591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041" y="914400"/>
                <a:ext cx="11352371" cy="5486400"/>
              </a:xfrm>
              <a:blipFill>
                <a:blip r:embed="rId2"/>
                <a:stretch>
                  <a:fillRect l="-1230" t="-1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37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0DF8-F64C-5743-8CD3-86CFE75E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" y="76200"/>
            <a:ext cx="5256371" cy="715961"/>
          </a:xfrm>
        </p:spPr>
        <p:txBody>
          <a:bodyPr/>
          <a:lstStyle/>
          <a:p>
            <a:r>
              <a:rPr lang="en-US" dirty="0"/>
              <a:t>Review: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D05CE-51DF-C74C-8C44-5EB17C591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041" y="1295400"/>
                <a:ext cx="11352371" cy="51054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sz="2800" dirty="0"/>
                  <a:t> has a high variance because of all the approximations involved.  The variance can be reduced by averaging it over time using some averaging constant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D05CE-51DF-C74C-8C44-5EB17C591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041" y="1295400"/>
                <a:ext cx="11352371" cy="5105400"/>
              </a:xfrm>
              <a:blipFill>
                <a:blip r:embed="rId2"/>
                <a:stretch>
                  <a:fillRect l="-1230" r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34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944561"/>
          </a:xfrm>
        </p:spPr>
        <p:txBody>
          <a:bodyPr/>
          <a:lstStyle/>
          <a:p>
            <a:r>
              <a:rPr lang="en-US" dirty="0"/>
              <a:t>Summary: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91B48-81A6-BB46-BEB5-284E3F644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295400"/>
                <a:ext cx="10969943" cy="5257799"/>
              </a:xfrm>
            </p:spPr>
            <p:txBody>
              <a:bodyPr/>
              <a:lstStyle/>
              <a:p>
                <a:r>
                  <a:rPr lang="en-US" sz="2400" dirty="0"/>
                  <a:t>Q(</a:t>
                </a:r>
                <a:r>
                  <a:rPr lang="en-US" sz="2400" dirty="0" err="1"/>
                  <a:t>s,a</a:t>
                </a:r>
                <a:r>
                  <a:rPr lang="en-US" sz="2400" dirty="0"/>
                  <a:t>) – the “quality” of an action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Q-learning</a:t>
                </a:r>
              </a:p>
              <a:p>
                <a:r>
                  <a:rPr lang="en-US" sz="2400" dirty="0"/>
                  <a:t>Off-policy learning: TD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On-policy learning: SARSA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91B48-81A6-BB46-BEB5-284E3F644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295400"/>
                <a:ext cx="10969943" cy="5257799"/>
              </a:xfrm>
              <a:blipFill>
                <a:blip r:embed="rId2"/>
                <a:stretch>
                  <a:fillRect l="-809" t="-1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4933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29885</TotalTime>
  <Words>2405</Words>
  <Application>Microsoft Macintosh PowerPoint</Application>
  <PresentationFormat>Custom</PresentationFormat>
  <Paragraphs>336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Cambria Math</vt:lpstr>
      <vt:lpstr>Default Design</vt:lpstr>
      <vt:lpstr>Deep Reinforcement Learning  CS440/ECE448</vt:lpstr>
      <vt:lpstr>Outline</vt:lpstr>
      <vt:lpstr>Review: Markov Decision Process</vt:lpstr>
      <vt:lpstr>Review: Markov Decision Process</vt:lpstr>
      <vt:lpstr>Review: Markov Decision Process</vt:lpstr>
      <vt:lpstr>Review: Q-Learning</vt:lpstr>
      <vt:lpstr>Review: Q-Learning</vt:lpstr>
      <vt:lpstr>Review: Q-Learning</vt:lpstr>
      <vt:lpstr>Summary: Q-Learning</vt:lpstr>
      <vt:lpstr>Outline</vt:lpstr>
      <vt:lpstr>Deep Q learning</vt:lpstr>
      <vt:lpstr>MMSE Deep Q learning</vt:lpstr>
      <vt:lpstr>What makes deep Q learning harder than normal neural network training</vt:lpstr>
      <vt:lpstr>The solution: Q_local </vt:lpstr>
      <vt:lpstr>The solution: Q_local </vt:lpstr>
      <vt:lpstr>Dealing with training instability</vt:lpstr>
      <vt:lpstr>Experience replay</vt:lpstr>
      <vt:lpstr>Deep Q learning in Atari</vt:lpstr>
      <vt:lpstr>Deep Q learning in Atari</vt:lpstr>
      <vt:lpstr>Deep Q learning in Atari</vt:lpstr>
      <vt:lpstr>Deep Q learning in Atari</vt:lpstr>
      <vt:lpstr>Outline</vt:lpstr>
      <vt:lpstr>Policy Learning</vt:lpstr>
      <vt:lpstr>Policy Learning</vt:lpstr>
      <vt:lpstr>Probabilistic Policy</vt:lpstr>
      <vt:lpstr>How do we train it?</vt:lpstr>
      <vt:lpstr>How to make Policy Learning trainable</vt:lpstr>
      <vt:lpstr>Imitation learning</vt:lpstr>
      <vt:lpstr>Imitation learning</vt:lpstr>
      <vt:lpstr>How do we train it?</vt:lpstr>
      <vt:lpstr>Overview of imitation learning methods</vt:lpstr>
      <vt:lpstr>Overview of imitation learning methods</vt:lpstr>
      <vt:lpstr>Example: Coarse-to-Fine Imitation Learning</vt:lpstr>
      <vt:lpstr>Outline</vt:lpstr>
      <vt:lpstr>The Deep RL Methods We’ve Learned So Far</vt:lpstr>
      <vt:lpstr>Actor-critic algorithm</vt:lpstr>
      <vt:lpstr>The Actor-Critic Algorithm</vt:lpstr>
      <vt:lpstr>The Actor-Critic Algorithm</vt:lpstr>
      <vt:lpstr>The Actor-Critic Algorithm: Forward-Prop</vt:lpstr>
      <vt:lpstr>The Actor-Critic Algorithm: Back-Prop</vt:lpstr>
      <vt:lpstr>Asynchronous advantage  actor-critic (A3C)</vt:lpstr>
      <vt:lpstr>Summary: Deep Reinforcement Learning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networks </dc:title>
  <dc:creator>Min-Yen Kan</dc:creator>
  <cp:lastModifiedBy>Hasegawa-Johnson, Mark Allan</cp:lastModifiedBy>
  <cp:revision>774</cp:revision>
  <cp:lastPrinted>2021-04-20T04:24:55Z</cp:lastPrinted>
  <dcterms:created xsi:type="dcterms:W3CDTF">2003-12-17T16:38:09Z</dcterms:created>
  <dcterms:modified xsi:type="dcterms:W3CDTF">2022-05-09T06:29:05Z</dcterms:modified>
</cp:coreProperties>
</file>