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2" r:id="rId3"/>
    <p:sldId id="259" r:id="rId4"/>
    <p:sldId id="328" r:id="rId5"/>
    <p:sldId id="329" r:id="rId6"/>
    <p:sldId id="330" r:id="rId7"/>
    <p:sldId id="331" r:id="rId8"/>
    <p:sldId id="337" r:id="rId9"/>
    <p:sldId id="333" r:id="rId10"/>
    <p:sldId id="334" r:id="rId11"/>
    <p:sldId id="326" r:id="rId12"/>
    <p:sldId id="335" r:id="rId13"/>
    <p:sldId id="336" r:id="rId14"/>
    <p:sldId id="339" r:id="rId15"/>
    <p:sldId id="340" r:id="rId16"/>
    <p:sldId id="338" r:id="rId17"/>
    <p:sldId id="341" r:id="rId18"/>
    <p:sldId id="342" r:id="rId19"/>
    <p:sldId id="343" r:id="rId20"/>
    <p:sldId id="344" r:id="rId21"/>
    <p:sldId id="280" r:id="rId22"/>
    <p:sldId id="282" r:id="rId23"/>
    <p:sldId id="283" r:id="rId24"/>
    <p:sldId id="284" r:id="rId25"/>
    <p:sldId id="345" r:id="rId26"/>
    <p:sldId id="346" r:id="rId27"/>
    <p:sldId id="347" r:id="rId28"/>
    <p:sldId id="348" r:id="rId29"/>
    <p:sldId id="349" r:id="rId30"/>
    <p:sldId id="350" r:id="rId31"/>
    <p:sldId id="351" r:id="rId32"/>
    <p:sldId id="352" r:id="rId33"/>
    <p:sldId id="353" r:id="rId34"/>
    <p:sldId id="361" r:id="rId35"/>
    <p:sldId id="286" r:id="rId36"/>
    <p:sldId id="354" r:id="rId37"/>
    <p:sldId id="355" r:id="rId38"/>
    <p:sldId id="358" r:id="rId39"/>
    <p:sldId id="359" r:id="rId40"/>
    <p:sldId id="360"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1/22/22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a:t>
            </a:fld>
            <a:endParaRPr lang="en-US"/>
          </a:p>
        </p:txBody>
      </p:sp>
    </p:spTree>
    <p:extLst>
      <p:ext uri="{BB962C8B-B14F-4D97-AF65-F5344CB8AC3E}">
        <p14:creationId xmlns:p14="http://schemas.microsoft.com/office/powerpoint/2010/main" val="364543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13</a:t>
            </a:fld>
            <a:endParaRPr lang="en-US"/>
          </a:p>
        </p:txBody>
      </p:sp>
    </p:spTree>
    <p:extLst>
      <p:ext uri="{BB962C8B-B14F-4D97-AF65-F5344CB8AC3E}">
        <p14:creationId xmlns:p14="http://schemas.microsoft.com/office/powerpoint/2010/main" val="348915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14</a:t>
            </a:fld>
            <a:endParaRPr lang="en-US"/>
          </a:p>
        </p:txBody>
      </p:sp>
    </p:spTree>
    <p:extLst>
      <p:ext uri="{BB962C8B-B14F-4D97-AF65-F5344CB8AC3E}">
        <p14:creationId xmlns:p14="http://schemas.microsoft.com/office/powerpoint/2010/main" val="226014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15</a:t>
            </a:fld>
            <a:endParaRPr lang="en-US"/>
          </a:p>
        </p:txBody>
      </p:sp>
    </p:spTree>
    <p:extLst>
      <p:ext uri="{BB962C8B-B14F-4D97-AF65-F5344CB8AC3E}">
        <p14:creationId xmlns:p14="http://schemas.microsoft.com/office/powerpoint/2010/main" val="3949382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17</a:t>
            </a:fld>
            <a:endParaRPr lang="en-US"/>
          </a:p>
        </p:txBody>
      </p:sp>
    </p:spTree>
    <p:extLst>
      <p:ext uri="{BB962C8B-B14F-4D97-AF65-F5344CB8AC3E}">
        <p14:creationId xmlns:p14="http://schemas.microsoft.com/office/powerpoint/2010/main" val="56439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18</a:t>
            </a:fld>
            <a:endParaRPr lang="en-US"/>
          </a:p>
        </p:txBody>
      </p:sp>
    </p:spTree>
    <p:extLst>
      <p:ext uri="{BB962C8B-B14F-4D97-AF65-F5344CB8AC3E}">
        <p14:creationId xmlns:p14="http://schemas.microsoft.com/office/powerpoint/2010/main" val="39921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19</a:t>
            </a:fld>
            <a:endParaRPr lang="en-US"/>
          </a:p>
        </p:txBody>
      </p:sp>
    </p:spTree>
    <p:extLst>
      <p:ext uri="{BB962C8B-B14F-4D97-AF65-F5344CB8AC3E}">
        <p14:creationId xmlns:p14="http://schemas.microsoft.com/office/powerpoint/2010/main" val="75260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20</a:t>
            </a:fld>
            <a:endParaRPr lang="en-US"/>
          </a:p>
        </p:txBody>
      </p:sp>
    </p:spTree>
    <p:extLst>
      <p:ext uri="{BB962C8B-B14F-4D97-AF65-F5344CB8AC3E}">
        <p14:creationId xmlns:p14="http://schemas.microsoft.com/office/powerpoint/2010/main" val="68250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21</a:t>
            </a:fld>
            <a:endParaRPr lang="en-US"/>
          </a:p>
        </p:txBody>
      </p:sp>
    </p:spTree>
    <p:extLst>
      <p:ext uri="{BB962C8B-B14F-4D97-AF65-F5344CB8AC3E}">
        <p14:creationId xmlns:p14="http://schemas.microsoft.com/office/powerpoint/2010/main" val="151799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DFF47B0-8546-4514-985A-D1728D1D0454}" type="slidenum">
              <a:rPr lang="en-US" smtClean="0"/>
              <a:pPr/>
              <a:t>22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5559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1B2602-3E2A-4E87-A687-755031C0A521}" type="slidenum">
              <a:rPr lang="en-US" smtClean="0"/>
              <a:pPr/>
              <a:t>23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905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4</a:t>
            </a:fld>
            <a:endParaRPr lang="en-US"/>
          </a:p>
        </p:txBody>
      </p:sp>
    </p:spTree>
    <p:extLst>
      <p:ext uri="{BB962C8B-B14F-4D97-AF65-F5344CB8AC3E}">
        <p14:creationId xmlns:p14="http://schemas.microsoft.com/office/powerpoint/2010/main" val="183566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89172B4-8286-4FF8-B3A2-78FF36CE54BF}" type="slidenum">
              <a:rPr lang="en-US" smtClean="0"/>
              <a:pPr/>
              <a:t>24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969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25</a:t>
            </a:fld>
            <a:endParaRPr lang="en-US"/>
          </a:p>
        </p:txBody>
      </p:sp>
    </p:spTree>
    <p:extLst>
      <p:ext uri="{BB962C8B-B14F-4D97-AF65-F5344CB8AC3E}">
        <p14:creationId xmlns:p14="http://schemas.microsoft.com/office/powerpoint/2010/main" val="194360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26</a:t>
            </a:fld>
            <a:endParaRPr lang="en-US"/>
          </a:p>
        </p:txBody>
      </p:sp>
    </p:spTree>
    <p:extLst>
      <p:ext uri="{BB962C8B-B14F-4D97-AF65-F5344CB8AC3E}">
        <p14:creationId xmlns:p14="http://schemas.microsoft.com/office/powerpoint/2010/main" val="2311506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27</a:t>
            </a:fld>
            <a:endParaRPr lang="en-US"/>
          </a:p>
        </p:txBody>
      </p:sp>
    </p:spTree>
    <p:extLst>
      <p:ext uri="{BB962C8B-B14F-4D97-AF65-F5344CB8AC3E}">
        <p14:creationId xmlns:p14="http://schemas.microsoft.com/office/powerpoint/2010/main" val="363173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29</a:t>
            </a:fld>
            <a:endParaRPr lang="en-US"/>
          </a:p>
        </p:txBody>
      </p:sp>
    </p:spTree>
    <p:extLst>
      <p:ext uri="{BB962C8B-B14F-4D97-AF65-F5344CB8AC3E}">
        <p14:creationId xmlns:p14="http://schemas.microsoft.com/office/powerpoint/2010/main" val="400771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30</a:t>
            </a:fld>
            <a:endParaRPr lang="en-US"/>
          </a:p>
        </p:txBody>
      </p:sp>
    </p:spTree>
    <p:extLst>
      <p:ext uri="{BB962C8B-B14F-4D97-AF65-F5344CB8AC3E}">
        <p14:creationId xmlns:p14="http://schemas.microsoft.com/office/powerpoint/2010/main" val="414389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31</a:t>
            </a:fld>
            <a:endParaRPr lang="en-US"/>
          </a:p>
        </p:txBody>
      </p:sp>
    </p:spTree>
    <p:extLst>
      <p:ext uri="{BB962C8B-B14F-4D97-AF65-F5344CB8AC3E}">
        <p14:creationId xmlns:p14="http://schemas.microsoft.com/office/powerpoint/2010/main" val="355921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35</a:t>
            </a:fld>
            <a:endParaRPr lang="en-US"/>
          </a:p>
        </p:txBody>
      </p:sp>
    </p:spTree>
    <p:extLst>
      <p:ext uri="{BB962C8B-B14F-4D97-AF65-F5344CB8AC3E}">
        <p14:creationId xmlns:p14="http://schemas.microsoft.com/office/powerpoint/2010/main" val="25396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5</a:t>
            </a:fld>
            <a:endParaRPr lang="en-US"/>
          </a:p>
        </p:txBody>
      </p:sp>
    </p:spTree>
    <p:extLst>
      <p:ext uri="{BB962C8B-B14F-4D97-AF65-F5344CB8AC3E}">
        <p14:creationId xmlns:p14="http://schemas.microsoft.com/office/powerpoint/2010/main" val="295510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6</a:t>
            </a:fld>
            <a:endParaRPr lang="en-US"/>
          </a:p>
        </p:txBody>
      </p:sp>
    </p:spTree>
    <p:extLst>
      <p:ext uri="{BB962C8B-B14F-4D97-AF65-F5344CB8AC3E}">
        <p14:creationId xmlns:p14="http://schemas.microsoft.com/office/powerpoint/2010/main" val="168665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7</a:t>
            </a:fld>
            <a:endParaRPr lang="en-US"/>
          </a:p>
        </p:txBody>
      </p:sp>
    </p:spTree>
    <p:extLst>
      <p:ext uri="{BB962C8B-B14F-4D97-AF65-F5344CB8AC3E}">
        <p14:creationId xmlns:p14="http://schemas.microsoft.com/office/powerpoint/2010/main" val="420307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9</a:t>
            </a:fld>
            <a:endParaRPr lang="en-US"/>
          </a:p>
        </p:txBody>
      </p:sp>
    </p:spTree>
    <p:extLst>
      <p:ext uri="{BB962C8B-B14F-4D97-AF65-F5344CB8AC3E}">
        <p14:creationId xmlns:p14="http://schemas.microsoft.com/office/powerpoint/2010/main" val="189339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10</a:t>
            </a:fld>
            <a:endParaRPr lang="en-US"/>
          </a:p>
        </p:txBody>
      </p:sp>
    </p:spTree>
    <p:extLst>
      <p:ext uri="{BB962C8B-B14F-4D97-AF65-F5344CB8AC3E}">
        <p14:creationId xmlns:p14="http://schemas.microsoft.com/office/powerpoint/2010/main" val="2312049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11</a:t>
            </a:fld>
            <a:endParaRPr lang="en-US"/>
          </a:p>
        </p:txBody>
      </p:sp>
    </p:spTree>
    <p:extLst>
      <p:ext uri="{BB962C8B-B14F-4D97-AF65-F5344CB8AC3E}">
        <p14:creationId xmlns:p14="http://schemas.microsoft.com/office/powerpoint/2010/main" val="139210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12</a:t>
            </a:fld>
            <a:endParaRPr lang="en-US"/>
          </a:p>
        </p:txBody>
      </p:sp>
    </p:spTree>
    <p:extLst>
      <p:ext uri="{BB962C8B-B14F-4D97-AF65-F5344CB8AC3E}">
        <p14:creationId xmlns:p14="http://schemas.microsoft.com/office/powerpoint/2010/main" val="423238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1/22/22</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1/22/22</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ayes%27_theor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youtube.com/watch?v=BcvLAw-JRss"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youtube.com/watch?v=BcvLAw-JRs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hir.ag/projects/preztag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chir.ag/projects/preztags/"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chir.ag/projects/preztag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pam_(Monty_Pyth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358795"/>
            <a:ext cx="6469928" cy="2638931"/>
          </a:xfrm>
        </p:spPr>
        <p:txBody>
          <a:bodyPr>
            <a:normAutofit/>
          </a:bodyPr>
          <a:lstStyle/>
          <a:p>
            <a:pPr algn="l"/>
            <a:r>
              <a:rPr lang="en-US" dirty="0"/>
              <a:t>CS440/ECE448 Lecture 3: Naïve Bayes</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138262" y="3196686"/>
            <a:ext cx="4923934" cy="1654094"/>
          </a:xfrm>
        </p:spPr>
        <p:txBody>
          <a:bodyPr>
            <a:normAutofit/>
          </a:bodyPr>
          <a:lstStyle/>
          <a:p>
            <a:pPr algn="l"/>
            <a:r>
              <a:rPr lang="en-US" sz="2000" dirty="0"/>
              <a:t>Mark Hasegawa-Johnson, 1/2022</a:t>
            </a:r>
          </a:p>
          <a:p>
            <a:pPr algn="l"/>
            <a:r>
              <a:rPr lang="en-US" sz="2000" dirty="0"/>
              <a:t>All content CC-BY 4.0 unless otherwise specified.</a:t>
            </a:r>
          </a:p>
        </p:txBody>
      </p:sp>
      <p:pic>
        <p:nvPicPr>
          <p:cNvPr id="4" name="Picture 3" descr="Screen Shot 2015-10-20 at 1.10.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755" y="573"/>
            <a:ext cx="4437281" cy="6528622"/>
          </a:xfrm>
          <a:prstGeom prst="rect">
            <a:avLst/>
          </a:prstGeom>
        </p:spPr>
      </p:pic>
      <p:sp>
        <p:nvSpPr>
          <p:cNvPr id="5" name="Rectangle 4">
            <a:extLst>
              <a:ext uri="{FF2B5EF4-FFF2-40B4-BE49-F238E27FC236}">
                <a16:creationId xmlns:a16="http://schemas.microsoft.com/office/drawing/2014/main" id="{4C73A6B5-B5F7-364F-B2F5-3A0EC658699D}"/>
              </a:ext>
            </a:extLst>
          </p:cNvPr>
          <p:cNvSpPr/>
          <p:nvPr/>
        </p:nvSpPr>
        <p:spPr>
          <a:xfrm>
            <a:off x="7709665" y="6478182"/>
            <a:ext cx="3211585" cy="369332"/>
          </a:xfrm>
          <a:prstGeom prst="rect">
            <a:avLst/>
          </a:prstGeom>
        </p:spPr>
        <p:txBody>
          <a:bodyPr wrap="none">
            <a:spAutoFit/>
          </a:bodyPr>
          <a:lstStyle/>
          <a:p>
            <a:r>
              <a:rPr lang="en-US" dirty="0"/>
              <a:t>© https://</a:t>
            </a:r>
            <a:r>
              <a:rPr lang="en-US" dirty="0" err="1"/>
              <a:t>www.xkcd.com</a:t>
            </a:r>
            <a:r>
              <a:rPr lang="en-US" dirty="0"/>
              <a:t>/1132/</a:t>
            </a:r>
          </a:p>
        </p:txBody>
      </p:sp>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spam detection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fontScale="92500"/>
              </a:bodyPr>
              <a:lstStyle/>
              <a:p>
                <a:r>
                  <a:rPr lang="en-US" sz="2600" dirty="0"/>
                  <a:t>But how can we estimate </a:t>
                </a:r>
                <a14:m>
                  <m:oMath xmlns:m="http://schemas.openxmlformats.org/officeDocument/2006/math">
                    <m:r>
                      <a:rPr lang="en-US" sz="2600" i="1">
                        <a:latin typeface="Cambria Math" panose="02040503050406030204" pitchFamily="18" charset="0"/>
                      </a:rPr>
                      <m:t>𝑃</m:t>
                    </m:r>
                    <m:r>
                      <a:rPr lang="en-US" sz="2600" i="1">
                        <a:latin typeface="Cambria Math" panose="02040503050406030204" pitchFamily="18" charset="0"/>
                      </a:rPr>
                      <m:t>(</m:t>
                    </m:r>
                    <m:r>
                      <a:rPr lang="en-US" sz="2600" i="1">
                        <a:latin typeface="Cambria Math" panose="02040503050406030204" pitchFamily="18" charset="0"/>
                      </a:rPr>
                      <m:t>𝑌</m:t>
                    </m:r>
                    <m:r>
                      <a:rPr lang="en-US" sz="2600" i="1">
                        <a:latin typeface="Cambria Math" panose="02040503050406030204" pitchFamily="18" charset="0"/>
                      </a:rPr>
                      <m:t>=</m:t>
                    </m:r>
                    <m:r>
                      <a:rPr lang="en-US" sz="2600" b="0" i="1" smtClean="0">
                        <a:latin typeface="Cambria Math" panose="02040503050406030204" pitchFamily="18" charset="0"/>
                      </a:rPr>
                      <m:t>𝑦</m:t>
                    </m:r>
                    <m:r>
                      <a:rPr lang="en-US" sz="2600" i="1">
                        <a:latin typeface="Cambria Math" panose="02040503050406030204" pitchFamily="18" charset="0"/>
                      </a:rPr>
                      <m:t>|</m:t>
                    </m:r>
                    <m:r>
                      <a:rPr lang="en-US" sz="2600" i="1">
                        <a:latin typeface="Cambria Math" panose="02040503050406030204" pitchFamily="18" charset="0"/>
                      </a:rPr>
                      <m:t>𝑋</m:t>
                    </m:r>
                    <m:r>
                      <a:rPr lang="en-US" sz="2600" i="1">
                        <a:latin typeface="Cambria Math" panose="02040503050406030204" pitchFamily="18" charset="0"/>
                      </a:rPr>
                      <m:t>=</m:t>
                    </m:r>
                    <m:r>
                      <a:rPr lang="en-US" sz="2600" i="1">
                        <a:latin typeface="Cambria Math" panose="02040503050406030204" pitchFamily="18" charset="0"/>
                      </a:rPr>
                      <m:t>𝑥</m:t>
                    </m:r>
                    <m:r>
                      <a:rPr lang="en-US" sz="2600" i="1">
                        <a:latin typeface="Cambria Math" panose="02040503050406030204" pitchFamily="18" charset="0"/>
                      </a:rPr>
                      <m:t>)</m:t>
                    </m:r>
                  </m:oMath>
                </a14:m>
                <a:r>
                  <a:rPr lang="en-US" sz="2600" dirty="0"/>
                  <a:t>?</a:t>
                </a:r>
              </a:p>
              <a:p>
                <a:r>
                  <a:rPr lang="en-US" sz="2600" dirty="0"/>
                  <a:t>The prior probability of spam might be obvious.  If 80% of all email on the internet is spam, that means that </a:t>
                </a:r>
              </a:p>
              <a:p>
                <a:pPr marL="0" indent="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𝑃</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𝑌</m:t>
                          </m:r>
                          <m:r>
                            <a:rPr lang="en-US" sz="2600" b="0" i="1" smtClean="0">
                              <a:latin typeface="Cambria Math" panose="02040503050406030204" pitchFamily="18" charset="0"/>
                            </a:rPr>
                            <m:t>=1</m:t>
                          </m:r>
                        </m:e>
                      </m:d>
                      <m:r>
                        <a:rPr lang="en-US" sz="2600" b="0" i="1" smtClean="0">
                          <a:latin typeface="Cambria Math" panose="02040503050406030204" pitchFamily="18" charset="0"/>
                        </a:rPr>
                        <m:t>=0.8, </m:t>
                      </m:r>
                      <m:r>
                        <a:rPr lang="en-US" sz="2600" b="0" i="1" smtClean="0">
                          <a:latin typeface="Cambria Math" panose="02040503050406030204" pitchFamily="18" charset="0"/>
                        </a:rPr>
                        <m:t>𝑃</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𝑌</m:t>
                          </m:r>
                          <m:r>
                            <a:rPr lang="en-US" sz="2600" b="0" i="1" smtClean="0">
                              <a:latin typeface="Cambria Math" panose="02040503050406030204" pitchFamily="18" charset="0"/>
                            </a:rPr>
                            <m:t>=0</m:t>
                          </m:r>
                        </m:e>
                      </m:d>
                      <m:r>
                        <a:rPr lang="en-US" sz="2600" b="0" i="1" smtClean="0">
                          <a:latin typeface="Cambria Math" panose="02040503050406030204" pitchFamily="18" charset="0"/>
                        </a:rPr>
                        <m:t>=0.2</m:t>
                      </m:r>
                    </m:oMath>
                  </m:oMathPara>
                </a14:m>
                <a:endParaRPr lang="en-US" sz="2600" b="0" dirty="0"/>
              </a:p>
              <a:p>
                <a:pPr marL="0" indent="0">
                  <a:buNone/>
                </a:pPr>
                <a:endParaRPr lang="en-US" sz="2600" b="0" dirty="0"/>
              </a:p>
              <a:p>
                <a:r>
                  <a:rPr lang="en-US" sz="2600" b="0" dirty="0"/>
                  <a:t>The probability of X given Y is also easy.  Suppose we have a database full of sample emails, some known to be spam, some known to be ham.  We count how often </a:t>
                </a:r>
                <a:r>
                  <a:rPr lang="en-US" sz="2600" dirty="0"/>
                  <a:t>any word occurs in spam vs. ham emails, and </a:t>
                </a:r>
                <a:r>
                  <a:rPr lang="en-US" sz="2600" b="0" dirty="0"/>
                  <a:t>estimate:</a:t>
                </a:r>
              </a:p>
              <a:p>
                <a:pPr marL="0" indent="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𝑃</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𝑋</m:t>
                          </m:r>
                          <m:r>
                            <a:rPr lang="en-US" sz="2600" b="0" i="1" smtClean="0">
                              <a:latin typeface="Cambria Math" panose="02040503050406030204" pitchFamily="18" charset="0"/>
                            </a:rPr>
                            <m:t>=</m:t>
                          </m:r>
                          <m:r>
                            <a:rPr lang="en-US" sz="2600" b="0" i="1" smtClean="0">
                              <a:latin typeface="Cambria Math" panose="02040503050406030204" pitchFamily="18" charset="0"/>
                            </a:rPr>
                            <m:t>𝑥</m:t>
                          </m:r>
                        </m:e>
                        <m:e>
                          <m:r>
                            <a:rPr lang="en-US" sz="2600" b="0" i="1" smtClean="0">
                              <a:latin typeface="Cambria Math" panose="02040503050406030204" pitchFamily="18" charset="0"/>
                            </a:rPr>
                            <m:t>𝑌</m:t>
                          </m:r>
                          <m:r>
                            <a:rPr lang="en-US" sz="2600" b="0" i="1" smtClean="0">
                              <a:latin typeface="Cambria Math" panose="02040503050406030204" pitchFamily="18" charset="0"/>
                            </a:rPr>
                            <m:t>=1</m:t>
                          </m:r>
                        </m:e>
                      </m:d>
                      <m:r>
                        <a:rPr lang="en-US" sz="2600" b="0" i="1" smtClean="0">
                          <a:latin typeface="Cambria Math" panose="02040503050406030204" pitchFamily="18" charset="0"/>
                        </a:rPr>
                        <m:t>=</m:t>
                      </m:r>
                      <m:r>
                        <m:rPr>
                          <m:sty m:val="p"/>
                        </m:rPr>
                        <a:rPr lang="en-US" sz="2600" b="0" i="0" smtClean="0">
                          <a:latin typeface="Cambria Math" panose="02040503050406030204" pitchFamily="18" charset="0"/>
                        </a:rPr>
                        <m:t>frequency</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of</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the</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words</m:t>
                      </m:r>
                      <m:r>
                        <a:rPr lang="en-US" sz="2600" b="0" i="0" smtClean="0">
                          <a:latin typeface="Cambria Math" panose="02040503050406030204" pitchFamily="18" charset="0"/>
                        </a:rPr>
                        <m:t> </m:t>
                      </m:r>
                      <m:r>
                        <a:rPr lang="en-US" sz="2600" b="0" i="1" smtClean="0">
                          <a:latin typeface="Cambria Math" panose="02040503050406030204" pitchFamily="18" charset="0"/>
                        </a:rPr>
                        <m:t>𝑥</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in</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emails</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known</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to</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be</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spam</m:t>
                      </m:r>
                    </m:oMath>
                  </m:oMathPara>
                </a14:m>
                <a:endParaRPr lang="en-US" sz="2600" dirty="0"/>
              </a:p>
              <a:p>
                <a:pPr marL="0" indent="0">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𝑃</m:t>
                      </m:r>
                      <m:d>
                        <m:dPr>
                          <m:ctrlPr>
                            <a:rPr lang="en-US" sz="2600" i="1">
                              <a:latin typeface="Cambria Math" panose="02040503050406030204" pitchFamily="18" charset="0"/>
                            </a:rPr>
                          </m:ctrlPr>
                        </m:dPr>
                        <m:e>
                          <m:r>
                            <a:rPr lang="en-US" sz="2600" i="1">
                              <a:latin typeface="Cambria Math" panose="02040503050406030204" pitchFamily="18" charset="0"/>
                            </a:rPr>
                            <m:t>𝑋</m:t>
                          </m:r>
                          <m:r>
                            <a:rPr lang="en-US" sz="2600" i="1">
                              <a:latin typeface="Cambria Math" panose="02040503050406030204" pitchFamily="18" charset="0"/>
                            </a:rPr>
                            <m:t>=</m:t>
                          </m:r>
                          <m:r>
                            <a:rPr lang="en-US" sz="2600" i="1">
                              <a:latin typeface="Cambria Math" panose="02040503050406030204" pitchFamily="18" charset="0"/>
                            </a:rPr>
                            <m:t>𝑥</m:t>
                          </m:r>
                        </m:e>
                        <m:e>
                          <m:r>
                            <a:rPr lang="en-US" sz="2600" i="1">
                              <a:latin typeface="Cambria Math" panose="02040503050406030204" pitchFamily="18" charset="0"/>
                            </a:rPr>
                            <m:t>𝑌</m:t>
                          </m:r>
                          <m:r>
                            <a:rPr lang="en-US" sz="2600" i="1">
                              <a:latin typeface="Cambria Math" panose="02040503050406030204" pitchFamily="18" charset="0"/>
                            </a:rPr>
                            <m:t>=0</m:t>
                          </m:r>
                        </m:e>
                      </m:d>
                      <m:r>
                        <a:rPr lang="en-US" sz="2600" i="1">
                          <a:latin typeface="Cambria Math" panose="02040503050406030204" pitchFamily="18" charset="0"/>
                        </a:rPr>
                        <m:t>=</m:t>
                      </m:r>
                      <m:r>
                        <m:rPr>
                          <m:sty m:val="p"/>
                        </m:rPr>
                        <a:rPr lang="en-US" sz="2600">
                          <a:latin typeface="Cambria Math" panose="02040503050406030204" pitchFamily="18" charset="0"/>
                        </a:rPr>
                        <m:t>frequency</m:t>
                      </m:r>
                      <m:r>
                        <a:rPr lang="en-US" sz="2600">
                          <a:latin typeface="Cambria Math" panose="02040503050406030204" pitchFamily="18" charset="0"/>
                        </a:rPr>
                        <m:t> </m:t>
                      </m:r>
                      <m:r>
                        <m:rPr>
                          <m:sty m:val="p"/>
                        </m:rPr>
                        <a:rPr lang="en-US" sz="2600">
                          <a:latin typeface="Cambria Math" panose="02040503050406030204" pitchFamily="18" charset="0"/>
                        </a:rPr>
                        <m:t>of</m:t>
                      </m:r>
                      <m:r>
                        <a:rPr lang="en-US" sz="2600">
                          <a:latin typeface="Cambria Math" panose="02040503050406030204" pitchFamily="18" charset="0"/>
                        </a:rPr>
                        <m:t> </m:t>
                      </m:r>
                      <m:r>
                        <m:rPr>
                          <m:sty m:val="p"/>
                        </m:rPr>
                        <a:rPr lang="en-US" sz="2600">
                          <a:latin typeface="Cambria Math" panose="02040503050406030204" pitchFamily="18" charset="0"/>
                        </a:rPr>
                        <m:t>the</m:t>
                      </m:r>
                      <m:r>
                        <a:rPr lang="en-US" sz="2600">
                          <a:latin typeface="Cambria Math" panose="02040503050406030204" pitchFamily="18" charset="0"/>
                        </a:rPr>
                        <m:t> </m:t>
                      </m:r>
                      <m:r>
                        <m:rPr>
                          <m:sty m:val="p"/>
                        </m:rPr>
                        <a:rPr lang="en-US" sz="2600">
                          <a:latin typeface="Cambria Math" panose="02040503050406030204" pitchFamily="18" charset="0"/>
                        </a:rPr>
                        <m:t>words</m:t>
                      </m:r>
                      <m:r>
                        <a:rPr lang="en-US" sz="2600">
                          <a:latin typeface="Cambria Math" panose="02040503050406030204" pitchFamily="18" charset="0"/>
                        </a:rPr>
                        <m:t> </m:t>
                      </m:r>
                      <m:r>
                        <a:rPr lang="en-US" sz="2600" i="1">
                          <a:latin typeface="Cambria Math" panose="02040503050406030204" pitchFamily="18" charset="0"/>
                        </a:rPr>
                        <m:t>𝑥</m:t>
                      </m:r>
                      <m:r>
                        <a:rPr lang="en-US" sz="2600">
                          <a:latin typeface="Cambria Math" panose="02040503050406030204" pitchFamily="18" charset="0"/>
                        </a:rPr>
                        <m:t> </m:t>
                      </m:r>
                      <m:r>
                        <m:rPr>
                          <m:sty m:val="p"/>
                        </m:rPr>
                        <a:rPr lang="en-US" sz="2600">
                          <a:latin typeface="Cambria Math" panose="02040503050406030204" pitchFamily="18" charset="0"/>
                        </a:rPr>
                        <m:t>in</m:t>
                      </m:r>
                      <m:r>
                        <a:rPr lang="en-US" sz="2600">
                          <a:latin typeface="Cambria Math" panose="02040503050406030204" pitchFamily="18" charset="0"/>
                        </a:rPr>
                        <m:t> </m:t>
                      </m:r>
                      <m:r>
                        <m:rPr>
                          <m:sty m:val="p"/>
                        </m:rPr>
                        <a:rPr lang="en-US" sz="2600">
                          <a:latin typeface="Cambria Math" panose="02040503050406030204" pitchFamily="18" charset="0"/>
                        </a:rPr>
                        <m:t>emails</m:t>
                      </m:r>
                      <m:r>
                        <a:rPr lang="en-US" sz="2600">
                          <a:latin typeface="Cambria Math" panose="02040503050406030204" pitchFamily="18" charset="0"/>
                        </a:rPr>
                        <m:t> </m:t>
                      </m:r>
                      <m:r>
                        <m:rPr>
                          <m:sty m:val="p"/>
                        </m:rPr>
                        <a:rPr lang="en-US" sz="2600">
                          <a:latin typeface="Cambria Math" panose="02040503050406030204" pitchFamily="18" charset="0"/>
                        </a:rPr>
                        <m:t>known</m:t>
                      </m:r>
                      <m:r>
                        <a:rPr lang="en-US" sz="2600">
                          <a:latin typeface="Cambria Math" panose="02040503050406030204" pitchFamily="18" charset="0"/>
                        </a:rPr>
                        <m:t> </m:t>
                      </m:r>
                      <m:r>
                        <m:rPr>
                          <m:sty m:val="p"/>
                        </m:rPr>
                        <a:rPr lang="en-US" sz="2600">
                          <a:latin typeface="Cambria Math" panose="02040503050406030204" pitchFamily="18" charset="0"/>
                        </a:rPr>
                        <m:t>to</m:t>
                      </m:r>
                      <m:r>
                        <a:rPr lang="en-US" sz="2600">
                          <a:latin typeface="Cambria Math" panose="02040503050406030204" pitchFamily="18" charset="0"/>
                        </a:rPr>
                        <m:t> </m:t>
                      </m:r>
                      <m:r>
                        <m:rPr>
                          <m:sty m:val="p"/>
                        </m:rPr>
                        <a:rPr lang="en-US" sz="2600">
                          <a:latin typeface="Cambria Math" panose="02040503050406030204" pitchFamily="18" charset="0"/>
                        </a:rPr>
                        <m:t>be</m:t>
                      </m:r>
                      <m:r>
                        <a:rPr lang="en-US" sz="2600">
                          <a:latin typeface="Cambria Math" panose="02040503050406030204" pitchFamily="18" charset="0"/>
                        </a:rPr>
                        <m:t> </m:t>
                      </m:r>
                      <m:r>
                        <m:rPr>
                          <m:sty m:val="p"/>
                        </m:rPr>
                        <a:rPr lang="en-US" sz="2600" b="0" i="0" smtClean="0">
                          <a:latin typeface="Cambria Math" panose="02040503050406030204" pitchFamily="18" charset="0"/>
                        </a:rPr>
                        <m:t>h</m:t>
                      </m:r>
                      <m:r>
                        <m:rPr>
                          <m:sty m:val="p"/>
                        </m:rPr>
                        <a:rPr lang="en-US" sz="2600">
                          <a:latin typeface="Cambria Math" panose="02040503050406030204" pitchFamily="18" charset="0"/>
                        </a:rPr>
                        <m:t>am</m:t>
                      </m:r>
                    </m:oMath>
                  </m:oMathPara>
                </a14:m>
                <a:endParaRPr lang="en-US" sz="2600" dirty="0"/>
              </a:p>
              <a:p>
                <a:pPr marL="0" indent="0">
                  <a:buNone/>
                </a:pPr>
                <a:endParaRPr lang="en-US" sz="2600" dirty="0"/>
              </a:p>
              <a:p>
                <a:r>
                  <a:rPr lang="en-US" sz="2600" dirty="0"/>
                  <a:t>Now we have </a:t>
                </a:r>
                <a14:m>
                  <m:oMath xmlns:m="http://schemas.openxmlformats.org/officeDocument/2006/math">
                    <m:r>
                      <a:rPr lang="en-US" sz="2600" i="1">
                        <a:latin typeface="Cambria Math" panose="02040503050406030204" pitchFamily="18" charset="0"/>
                      </a:rPr>
                      <m:t>𝑃</m:t>
                    </m:r>
                    <m:d>
                      <m:dPr>
                        <m:ctrlPr>
                          <a:rPr lang="en-US" sz="2600" i="1">
                            <a:latin typeface="Cambria Math" panose="02040503050406030204" pitchFamily="18" charset="0"/>
                          </a:rPr>
                        </m:ctrlPr>
                      </m:dPr>
                      <m:e>
                        <m:r>
                          <a:rPr lang="en-US" sz="2600" i="1">
                            <a:latin typeface="Cambria Math" panose="02040503050406030204" pitchFamily="18" charset="0"/>
                          </a:rPr>
                          <m:t>𝑋</m:t>
                        </m:r>
                        <m:r>
                          <a:rPr lang="en-US" sz="2600" i="1">
                            <a:latin typeface="Cambria Math" panose="02040503050406030204" pitchFamily="18" charset="0"/>
                          </a:rPr>
                          <m:t>=</m:t>
                        </m:r>
                        <m:r>
                          <a:rPr lang="en-US" sz="2600" i="1">
                            <a:latin typeface="Cambria Math" panose="02040503050406030204" pitchFamily="18" charset="0"/>
                          </a:rPr>
                          <m:t>𝑥</m:t>
                        </m:r>
                      </m:e>
                      <m:e>
                        <m:r>
                          <a:rPr lang="en-US" sz="2600" i="1">
                            <a:latin typeface="Cambria Math" panose="02040503050406030204" pitchFamily="18" charset="0"/>
                          </a:rPr>
                          <m:t>𝑌</m:t>
                        </m:r>
                        <m:r>
                          <a:rPr lang="en-US" sz="2600" i="1">
                            <a:latin typeface="Cambria Math" panose="02040503050406030204" pitchFamily="18" charset="0"/>
                          </a:rPr>
                          <m:t>=</m:t>
                        </m:r>
                        <m:r>
                          <a:rPr lang="en-US" sz="2600" b="0" i="1" smtClean="0">
                            <a:latin typeface="Cambria Math" panose="02040503050406030204" pitchFamily="18" charset="0"/>
                          </a:rPr>
                          <m:t>𝑦</m:t>
                        </m:r>
                      </m:e>
                    </m:d>
                  </m:oMath>
                </a14:m>
                <a:r>
                  <a:rPr lang="en-US" sz="2600" dirty="0"/>
                  <a:t> and </a:t>
                </a:r>
                <a14:m>
                  <m:oMath xmlns:m="http://schemas.openxmlformats.org/officeDocument/2006/math">
                    <m:r>
                      <a:rPr lang="en-US" sz="2600" i="1">
                        <a:latin typeface="Cambria Math" panose="02040503050406030204" pitchFamily="18" charset="0"/>
                      </a:rPr>
                      <m:t>𝑃</m:t>
                    </m:r>
                    <m:d>
                      <m:dPr>
                        <m:ctrlPr>
                          <a:rPr lang="en-US" sz="2600" i="1">
                            <a:latin typeface="Cambria Math" panose="02040503050406030204" pitchFamily="18" charset="0"/>
                          </a:rPr>
                        </m:ctrlPr>
                      </m:dPr>
                      <m:e>
                        <m:r>
                          <a:rPr lang="en-US" sz="2600" i="1">
                            <a:latin typeface="Cambria Math" panose="02040503050406030204" pitchFamily="18" charset="0"/>
                          </a:rPr>
                          <m:t>𝑌</m:t>
                        </m:r>
                        <m:r>
                          <a:rPr lang="en-US" sz="2600" i="1">
                            <a:latin typeface="Cambria Math" panose="02040503050406030204" pitchFamily="18" charset="0"/>
                          </a:rPr>
                          <m:t>=</m:t>
                        </m:r>
                        <m:r>
                          <a:rPr lang="en-US" sz="2600" b="0" i="1" smtClean="0">
                            <a:latin typeface="Cambria Math" panose="02040503050406030204" pitchFamily="18" charset="0"/>
                          </a:rPr>
                          <m:t>𝑦</m:t>
                        </m:r>
                      </m:e>
                    </m:d>
                  </m:oMath>
                </a14:m>
                <a:r>
                  <a:rPr lang="en-US" sz="2600" dirty="0"/>
                  <a:t>.  How do we get </a:t>
                </a:r>
                <a14:m>
                  <m:oMath xmlns:m="http://schemas.openxmlformats.org/officeDocument/2006/math">
                    <m:r>
                      <a:rPr lang="en-US" sz="2600" i="1">
                        <a:latin typeface="Cambria Math" panose="02040503050406030204" pitchFamily="18" charset="0"/>
                      </a:rPr>
                      <m:t>𝑃</m:t>
                    </m:r>
                    <m:r>
                      <a:rPr lang="en-US" sz="2600" i="1">
                        <a:latin typeface="Cambria Math" panose="02040503050406030204" pitchFamily="18" charset="0"/>
                      </a:rPr>
                      <m:t>(</m:t>
                    </m:r>
                    <m:r>
                      <a:rPr lang="en-US" sz="2600" i="1">
                        <a:latin typeface="Cambria Math" panose="02040503050406030204" pitchFamily="18" charset="0"/>
                      </a:rPr>
                      <m:t>𝑌</m:t>
                    </m:r>
                    <m:r>
                      <a:rPr lang="en-US" sz="2600" i="1">
                        <a:latin typeface="Cambria Math" panose="02040503050406030204" pitchFamily="18" charset="0"/>
                      </a:rPr>
                      <m:t>=</m:t>
                    </m:r>
                    <m:r>
                      <a:rPr lang="en-US" sz="2600" i="1">
                        <a:latin typeface="Cambria Math" panose="02040503050406030204" pitchFamily="18" charset="0"/>
                      </a:rPr>
                      <m:t>𝑦</m:t>
                    </m:r>
                    <m:r>
                      <a:rPr lang="en-US" sz="2600" i="1">
                        <a:latin typeface="Cambria Math" panose="02040503050406030204" pitchFamily="18" charset="0"/>
                      </a:rPr>
                      <m:t>|</m:t>
                    </m:r>
                    <m:r>
                      <a:rPr lang="en-US" sz="2600" i="1">
                        <a:latin typeface="Cambria Math" panose="02040503050406030204" pitchFamily="18" charset="0"/>
                      </a:rPr>
                      <m:t>𝑋</m:t>
                    </m:r>
                    <m:r>
                      <a:rPr lang="en-US" sz="2600" i="1">
                        <a:latin typeface="Cambria Math" panose="02040503050406030204" pitchFamily="18" charset="0"/>
                      </a:rPr>
                      <m:t>=</m:t>
                    </m:r>
                    <m:r>
                      <a:rPr lang="en-US" sz="2600" i="1">
                        <a:latin typeface="Cambria Math" panose="02040503050406030204" pitchFamily="18" charset="0"/>
                      </a:rPr>
                      <m:t>𝑥</m:t>
                    </m:r>
                    <m:r>
                      <a:rPr lang="en-US" sz="2600" i="1">
                        <a:latin typeface="Cambria Math" panose="02040503050406030204" pitchFamily="18" charset="0"/>
                      </a:rPr>
                      <m:t>)</m:t>
                    </m:r>
                  </m:oMath>
                </a14:m>
                <a:r>
                  <a:rPr lang="en-US" sz="2600" dirty="0"/>
                  <a:t>?</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830" t="-1852" r="-119" b="-529"/>
                </a:stretch>
              </a:blipFill>
            </p:spPr>
            <p:txBody>
              <a:bodyPr/>
              <a:lstStyle/>
              <a:p>
                <a:r>
                  <a:rPr lang="en-US">
                    <a:noFill/>
                  </a:rPr>
                  <a:t> </a:t>
                </a:r>
              </a:p>
            </p:txBody>
          </p:sp>
        </mc:Fallback>
      </mc:AlternateContent>
    </p:spTree>
    <p:extLst>
      <p:ext uri="{BB962C8B-B14F-4D97-AF65-F5344CB8AC3E}">
        <p14:creationId xmlns:p14="http://schemas.microsoft.com/office/powerpoint/2010/main" val="260035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04456" y="1903412"/>
                <a:ext cx="10616411" cy="4802187"/>
              </a:xfrm>
            </p:spPr>
            <p:txBody>
              <a:bodyPr>
                <a:normAutofit/>
              </a:bodyPr>
              <a:lstStyle/>
              <a:p>
                <a:r>
                  <a:rPr lang="en-US" sz="2400" dirty="0"/>
                  <a:t>The reverend </a:t>
                </a:r>
                <a:r>
                  <a:rPr lang="en-US" sz="2400" dirty="0">
                    <a:hlinkClick r:id="rId3"/>
                  </a:rPr>
                  <a:t>Thomas Bayes</a:t>
                </a:r>
                <a:r>
                  <a:rPr lang="en-US" sz="2400" dirty="0"/>
                  <a:t> solved this problem for us in 1763.  His proof has three steps.  First, the definition of conditional probability:</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e>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 </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den>
                      </m:f>
                    </m:oMath>
                  </m:oMathPara>
                </a14:m>
                <a:endParaRPr lang="en-US" sz="2400" dirty="0"/>
              </a:p>
              <a:p>
                <a:r>
                  <a:rPr lang="en-US" sz="2400" dirty="0"/>
                  <a:t>Second, he pointed out that there’s only two ways X can equal x.  Either X=x and Y=0, or X=x and Y=1:</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=0</m:t>
                              </m:r>
                            </m:e>
                          </m:d>
                          <m:r>
                            <a:rPr lang="en-US" sz="2400" b="0" i="1" smtClean="0">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=1)</m:t>
                          </m:r>
                        </m:den>
                      </m:f>
                    </m:oMath>
                  </m:oMathPara>
                </a14:m>
                <a:endParaRPr lang="en-US" sz="2400" dirty="0"/>
              </a:p>
              <a:p>
                <a:r>
                  <a:rPr lang="en-US" sz="2400" dirty="0"/>
                  <a:t>Finally, apply the definition of conditional probability one more time:</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𝑋</m:t>
                              </m:r>
                              <m:r>
                                <a:rPr lang="en-US" sz="2400" i="1">
                                  <a:latin typeface="Cambria Math" panose="02040503050406030204" pitchFamily="18" charset="0"/>
                                </a:rPr>
                                <m:t>=</m:t>
                              </m:r>
                              <m:r>
                                <a:rPr lang="en-US" sz="2400" b="0" i="1" smtClean="0">
                                  <a:latin typeface="Cambria Math" panose="02040503050406030204" pitchFamily="18" charset="0"/>
                                </a:rPr>
                                <m:t>𝑥</m:t>
                              </m:r>
                            </m:e>
                            <m:e>
                              <m:r>
                                <a:rPr lang="en-US" sz="2400" b="0" i="1" smtClean="0">
                                  <a:latin typeface="Cambria Math" panose="02040503050406030204" pitchFamily="18" charset="0"/>
                                </a:rPr>
                                <m:t>𝑌</m:t>
                              </m:r>
                              <m:r>
                                <a:rPr lang="en-US" sz="2400" i="1">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=0</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=0)+</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e>
                              <m:r>
                                <a:rPr lang="en-US" sz="2400" i="1">
                                  <a:latin typeface="Cambria Math" panose="02040503050406030204" pitchFamily="18" charset="0"/>
                                </a:rPr>
                                <m:t>𝑌</m:t>
                              </m:r>
                              <m:r>
                                <a:rPr lang="en-US" sz="2400" i="1">
                                  <a:latin typeface="Cambria Math" panose="02040503050406030204" pitchFamily="18" charset="0"/>
                                </a:rPr>
                                <m:t>=1</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=1)</m:t>
                          </m:r>
                        </m:den>
                      </m:f>
                    </m:oMath>
                  </m:oMathPara>
                </a14:m>
                <a:endParaRPr lang="en-US" sz="2400" dirty="0"/>
              </a:p>
              <a:p>
                <a:pPr marL="0" indent="0">
                  <a:buNone/>
                </a:pPr>
                <a:endParaRPr lang="en-US" sz="2400" dirty="0"/>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04456" y="1903412"/>
                <a:ext cx="10616411" cy="4802187"/>
              </a:xfrm>
              <a:blipFill>
                <a:blip r:embed="rId4"/>
                <a:stretch>
                  <a:fillRect l="-836" t="-1319"/>
                </a:stretch>
              </a:blipFill>
            </p:spPr>
            <p:txBody>
              <a:bodyPr/>
              <a:lstStyle/>
              <a:p>
                <a:r>
                  <a:rPr lang="en-US">
                    <a:noFill/>
                  </a:rPr>
                  <a:t> </a:t>
                </a:r>
              </a:p>
            </p:txBody>
          </p:sp>
        </mc:Fallback>
      </mc:AlternateContent>
      <p:pic>
        <p:nvPicPr>
          <p:cNvPr id="36868" name="Picture 4">
            <a:hlinkClick r:id="rId5"/>
          </p:cNvPr>
          <p:cNvPicPr>
            <a:picLocks noChangeAspect="1" noChangeArrowheads="1"/>
          </p:cNvPicPr>
          <p:nvPr/>
        </p:nvPicPr>
        <p:blipFill>
          <a:blip r:embed="rId6"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Rectangle 3">
            <a:extLst>
              <a:ext uri="{FF2B5EF4-FFF2-40B4-BE49-F238E27FC236}">
                <a16:creationId xmlns:a16="http://schemas.microsoft.com/office/drawing/2014/main" id="{C63D102E-FEBE-2142-A976-644B995DB20A}"/>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108346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04456" y="1903412"/>
                <a:ext cx="10616411" cy="4802187"/>
              </a:xfrm>
            </p:spPr>
            <p:txBody>
              <a:bodyPr>
                <a:normAutofit/>
              </a:bodyPr>
              <a:lstStyle/>
              <a:p>
                <a:r>
                  <a:rPr lang="en-US" sz="2400" dirty="0"/>
                  <a:t>We can simplify Bayes rule (making it easier to remember) by putting a summation sign in the denominator:</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um>
                        <m:den>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𝑌</m:t>
                              </m:r>
                            </m:sub>
                            <m:sup/>
                            <m:e>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e>
                                  <m:r>
                                    <a:rPr lang="en-US" sz="2400" i="1">
                                      <a:latin typeface="Cambria Math" panose="02040503050406030204" pitchFamily="18" charset="0"/>
                                    </a:rPr>
                                    <m:t>𝑌</m:t>
                                  </m:r>
                                  <m:r>
                                    <a:rPr lang="en-US" sz="2400" i="1">
                                      <a:latin typeface="Cambria Math" panose="02040503050406030204" pitchFamily="18" charset="0"/>
                                    </a:rPr>
                                    <m:t>=</m:t>
                                  </m:r>
                                  <m:r>
                                    <a:rPr lang="en-US" sz="2400" b="0" i="1" smtClean="0">
                                      <a:latin typeface="Cambria Math" panose="02040503050406030204" pitchFamily="18" charset="0"/>
                                    </a:rPr>
                                    <m:t>𝑘</m:t>
                                  </m:r>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m:t>
                              </m:r>
                              <m:r>
                                <a:rPr lang="en-US" sz="2400" b="0" i="1" smtClean="0">
                                  <a:latin typeface="Cambria Math" panose="02040503050406030204" pitchFamily="18" charset="0"/>
                                </a:rPr>
                                <m:t>𝑘</m:t>
                              </m:r>
                              <m:r>
                                <a:rPr lang="en-US" sz="2400" i="1">
                                  <a:latin typeface="Cambria Math" panose="02040503050406030204" pitchFamily="18" charset="0"/>
                                </a:rPr>
                                <m:t>)</m:t>
                              </m:r>
                            </m:e>
                          </m:nary>
                        </m:den>
                      </m:f>
                    </m:oMath>
                  </m:oMathPara>
                </a14:m>
                <a:endParaRPr lang="en-US" sz="2400" dirty="0"/>
              </a:p>
              <a:p>
                <a:endParaRPr lang="en-US" sz="2400" dirty="0"/>
              </a:p>
              <a:p>
                <a:r>
                  <a:rPr lang="en-US" sz="2400" dirty="0"/>
                  <a:t>Most people remember it in an even simpler form: just add together all the terms in the denominator to get: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𝑋</m:t>
                              </m:r>
                              <m:r>
                                <a:rPr lang="en-US" sz="2400" i="1">
                                  <a:latin typeface="Cambria Math" panose="02040503050406030204" pitchFamily="18" charset="0"/>
                                </a:rPr>
                                <m:t>=</m:t>
                              </m:r>
                              <m:r>
                                <a:rPr lang="en-US" sz="2400" b="0" i="1" smtClean="0">
                                  <a:latin typeface="Cambria Math" panose="02040503050406030204" pitchFamily="18" charset="0"/>
                                </a:rPr>
                                <m:t>𝑥</m:t>
                              </m:r>
                            </m:e>
                            <m:e>
                              <m:r>
                                <a:rPr lang="en-US" sz="2400" b="0" i="1" smtClean="0">
                                  <a:latin typeface="Cambria Math" panose="02040503050406030204" pitchFamily="18" charset="0"/>
                                </a:rPr>
                                <m:t>𝑌</m:t>
                              </m:r>
                              <m:r>
                                <a:rPr lang="en-US" sz="2400" i="1">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um>
                        <m:den>
                          <m:r>
                            <a:rPr lang="en-US" sz="240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den>
                      </m:f>
                    </m:oMath>
                  </m:oMathPara>
                </a14:m>
                <a:endParaRPr lang="en-US" sz="2400" dirty="0"/>
              </a:p>
              <a:p>
                <a:pPr marL="0" indent="0">
                  <a:buNone/>
                </a:pPr>
                <a:endParaRPr lang="en-US" sz="2400" dirty="0"/>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04456" y="1903412"/>
                <a:ext cx="10616411" cy="4802187"/>
              </a:xfrm>
              <a:blipFill>
                <a:blip r:embed="rId3"/>
                <a:stretch>
                  <a:fillRect l="-836" t="-1319" r="-239"/>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Rectangle 3">
            <a:extLst>
              <a:ext uri="{FF2B5EF4-FFF2-40B4-BE49-F238E27FC236}">
                <a16:creationId xmlns:a16="http://schemas.microsoft.com/office/drawing/2014/main" id="{C63D102E-FEBE-2142-A976-644B995DB20A}"/>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107914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Bayesian probabilities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04456" y="1903412"/>
                <a:ext cx="10616411" cy="480218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𝑋</m:t>
                              </m:r>
                              <m:r>
                                <a:rPr lang="en-US" sz="2400" i="1">
                                  <a:latin typeface="Cambria Math" panose="02040503050406030204" pitchFamily="18" charset="0"/>
                                </a:rPr>
                                <m:t>=</m:t>
                              </m:r>
                              <m:r>
                                <a:rPr lang="en-US" sz="2400" b="0" i="1" smtClean="0">
                                  <a:latin typeface="Cambria Math" panose="02040503050406030204" pitchFamily="18" charset="0"/>
                                </a:rPr>
                                <m:t>𝑥</m:t>
                              </m:r>
                            </m:e>
                            <m:e>
                              <m:r>
                                <a:rPr lang="en-US" sz="2400" b="0" i="1" smtClean="0">
                                  <a:latin typeface="Cambria Math" panose="02040503050406030204" pitchFamily="18" charset="0"/>
                                </a:rPr>
                                <m:t>𝑌</m:t>
                              </m:r>
                              <m:r>
                                <a:rPr lang="en-US" sz="2400" i="1">
                                  <a:latin typeface="Cambria Math" panose="02040503050406030204" pitchFamily="18" charset="0"/>
                                </a:rPr>
                                <m:t>=</m:t>
                              </m:r>
                              <m:r>
                                <a:rPr lang="en-US" sz="2400" b="0" i="1" smtClean="0">
                                  <a:latin typeface="Cambria Math" panose="02040503050406030204" pitchFamily="18" charset="0"/>
                                </a:rPr>
                                <m:t>𝑦</m:t>
                              </m:r>
                            </m:e>
                          </m:d>
                        </m:num>
                        <m:den>
                          <m:r>
                            <a:rPr lang="en-US" sz="240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den>
                      </m:f>
                    </m:oMath>
                  </m:oMathPara>
                </a14:m>
                <a:endParaRPr lang="en-US" sz="2400" dirty="0"/>
              </a:p>
              <a:p>
                <a:pPr marL="0" indent="0">
                  <a:buNone/>
                </a:pPr>
                <a:r>
                  <a:rPr lang="en-US" sz="2400" dirty="0"/>
                  <a:t>This equation shows the relationship among four probabilities.   This equation has become so world-famous, since 1763, that these four probabilities have standard universally recognized names that you need to know:</a:t>
                </a:r>
              </a:p>
              <a:p>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oMath>
                </a14:m>
                <a:r>
                  <a:rPr lang="en-US" sz="2400" dirty="0"/>
                  <a:t> is the </a:t>
                </a:r>
                <a:r>
                  <a:rPr lang="en-US" sz="2400" b="1" i="1" u="sng" dirty="0"/>
                  <a:t>a posteriori</a:t>
                </a:r>
                <a:r>
                  <a:rPr lang="en-US" sz="2400" dirty="0"/>
                  <a:t> (after-the-fact) probability, or </a:t>
                </a:r>
                <a:r>
                  <a:rPr lang="en-US" sz="2400" b="1" u="sng" dirty="0"/>
                  <a:t>posterior</a:t>
                </a:r>
                <a:endParaRPr lang="en-US" sz="2400" b="1" i="1" u="sng" dirty="0"/>
              </a:p>
              <a:p>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oMath>
                </a14:m>
                <a:r>
                  <a:rPr lang="en-US" sz="2400" dirty="0"/>
                  <a:t> is the </a:t>
                </a:r>
                <a:r>
                  <a:rPr lang="en-US" sz="2400" b="1" i="1" u="sng" dirty="0"/>
                  <a:t>a priori</a:t>
                </a:r>
                <a:r>
                  <a:rPr lang="en-US" sz="2400" dirty="0"/>
                  <a:t> (before-the-fact) probability, or </a:t>
                </a:r>
                <a:r>
                  <a:rPr lang="en-US" sz="2400" b="1" u="sng" dirty="0"/>
                  <a:t>prior</a:t>
                </a:r>
              </a:p>
              <a:p>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e>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𝑦</m:t>
                        </m:r>
                      </m:e>
                    </m:d>
                  </m:oMath>
                </a14:m>
                <a:r>
                  <a:rPr lang="en-US" sz="2400" dirty="0"/>
                  <a:t> is the </a:t>
                </a:r>
                <a:r>
                  <a:rPr lang="en-US" sz="2400" b="1" u="sng" dirty="0"/>
                  <a:t>likelihood</a:t>
                </a:r>
                <a:endParaRPr lang="en-US" sz="2400" dirty="0"/>
              </a:p>
              <a:p>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oMath>
                </a14:m>
                <a:r>
                  <a:rPr lang="en-US" sz="2400" dirty="0"/>
                  <a:t> is the </a:t>
                </a:r>
                <a:r>
                  <a:rPr lang="en-US" sz="2400" b="1" u="sng" dirty="0"/>
                  <a:t>evidence</a:t>
                </a:r>
              </a:p>
              <a:p>
                <a:pPr marL="0" indent="0">
                  <a:buNone/>
                </a:pPr>
                <a:r>
                  <a:rPr lang="en-US" sz="2400" dirty="0"/>
                  <a:t>Bayes’ rule is: the posterior equals the prior times the likelihood over the evidence.</a:t>
                </a:r>
              </a:p>
              <a:p>
                <a:pPr marL="0" indent="0">
                  <a:buNone/>
                </a:pPr>
                <a:endParaRPr lang="en-US" sz="2400" dirty="0"/>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04456" y="1903412"/>
                <a:ext cx="10616411" cy="4802187"/>
              </a:xfrm>
              <a:blipFill>
                <a:blip r:embed="rId3"/>
                <a:stretch>
                  <a:fillRect l="-956" t="-528"/>
                </a:stretch>
              </a:blipFill>
            </p:spPr>
            <p:txBody>
              <a:bodyPr/>
              <a:lstStyle/>
              <a:p>
                <a:r>
                  <a:rPr lang="en-US">
                    <a:noFill/>
                  </a:rPr>
                  <a:t> </a:t>
                </a:r>
              </a:p>
            </p:txBody>
          </p:sp>
        </mc:Fallback>
      </mc:AlternateContent>
    </p:spTree>
    <p:extLst>
      <p:ext uri="{BB962C8B-B14F-4D97-AF65-F5344CB8AC3E}">
        <p14:creationId xmlns:p14="http://schemas.microsoft.com/office/powerpoint/2010/main" val="137022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Bayes’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r>
                  <a:rPr lang="en-US" sz="2600" dirty="0"/>
                  <a:t>MPE = MAP: to minimize the probability of error, design f(X) so that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m:oMathPara>
                </a14:m>
                <a:endParaRPr lang="en-US" dirty="0"/>
              </a:p>
              <a:p>
                <a:r>
                  <a:rPr lang="en-US" dirty="0"/>
                  <a:t>Bayes’ rule: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en>
                      </m:f>
                    </m:oMath>
                  </m:oMathPara>
                </a14:m>
                <a:endParaRPr lang="en-US" dirty="0"/>
              </a:p>
              <a:p>
                <a:r>
                  <a:rPr lang="en-US" dirty="0"/>
                  <a:t>Putting the two together:</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en>
                          </m:f>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e>
                      </m:func>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068" t="-2116"/>
                </a:stretch>
              </a:blipFill>
            </p:spPr>
            <p:txBody>
              <a:bodyPr/>
              <a:lstStyle/>
              <a:p>
                <a:r>
                  <a:rPr lang="en-US">
                    <a:noFill/>
                  </a:rPr>
                  <a:t> </a:t>
                </a:r>
              </a:p>
            </p:txBody>
          </p:sp>
        </mc:Fallback>
      </mc:AlternateContent>
    </p:spTree>
    <p:extLst>
      <p:ext uri="{BB962C8B-B14F-4D97-AF65-F5344CB8AC3E}">
        <p14:creationId xmlns:p14="http://schemas.microsoft.com/office/powerpoint/2010/main" val="8509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Bayes’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sz="2600" dirty="0"/>
                  <a:t>Suppose your goal is to minimize the probability of error:</a:t>
                </a:r>
              </a:p>
              <a:p>
                <a:pPr marL="0" indent="0">
                  <a:buNone/>
                </a:pPr>
                <a:endParaRPr lang="en-US" sz="26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argmin</m:t>
                          </m:r>
                        </m:fName>
                        <m:e>
                          <m:r>
                            <a:rPr lang="en-US" i="1">
                              <a:latin typeface="Cambria Math" panose="02040503050406030204" pitchFamily="18" charset="0"/>
                            </a:rPr>
                            <m:t>𝑃</m:t>
                          </m:r>
                          <m:r>
                            <a:rPr lang="en-US" i="1">
                              <a:latin typeface="Cambria Math" panose="02040503050406030204" pitchFamily="18" charset="0"/>
                            </a:rPr>
                            <m:t>(</m:t>
                          </m:r>
                          <m:r>
                            <m:rPr>
                              <m:sty m:val="p"/>
                            </m:rPr>
                            <a:rPr lang="en-US">
                              <a:latin typeface="Cambria Math" panose="02040503050406030204" pitchFamily="18" charset="0"/>
                            </a:rPr>
                            <m:t>Error</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m:oMathPara>
                </a14:m>
                <a:endParaRPr lang="en-US" dirty="0"/>
              </a:p>
              <a:p>
                <a:endParaRPr lang="en-US" dirty="0"/>
              </a:p>
              <a:p>
                <a:pPr marL="0" indent="0">
                  <a:buNone/>
                </a:pPr>
                <a:r>
                  <a:rPr lang="en-US" dirty="0"/>
                  <a:t>…but the only things you know are the prior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and the likelihood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oMath>
                </a14:m>
                <a:r>
                  <a:rPr lang="en-US" dirty="0"/>
                  <a:t>.  Well, presto!  Using Bayes’ rule, we can prove that the MPE decision rule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e>
                      </m:func>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2116"/>
                </a:stretch>
              </a:blipFill>
            </p:spPr>
            <p:txBody>
              <a:bodyPr/>
              <a:lstStyle/>
              <a:p>
                <a:r>
                  <a:rPr lang="en-US">
                    <a:noFill/>
                  </a:rPr>
                  <a:t> </a:t>
                </a:r>
              </a:p>
            </p:txBody>
          </p:sp>
        </mc:Fallback>
      </mc:AlternateContent>
    </p:spTree>
    <p:extLst>
      <p:ext uri="{BB962C8B-B14F-4D97-AF65-F5344CB8AC3E}">
        <p14:creationId xmlns:p14="http://schemas.microsoft.com/office/powerpoint/2010/main" val="335601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minimum probability of error</a:t>
            </a:r>
          </a:p>
          <a:p>
            <a:r>
              <a:rPr lang="en-US" dirty="0">
                <a:solidFill>
                  <a:schemeClr val="bg1">
                    <a:lumMod val="75000"/>
                  </a:schemeClr>
                </a:solidFill>
              </a:rPr>
              <a:t>Bayes’ rule</a:t>
            </a:r>
          </a:p>
          <a:p>
            <a:r>
              <a:rPr lang="en-US" dirty="0"/>
              <a:t>naïve Bayes</a:t>
            </a:r>
          </a:p>
          <a:p>
            <a:r>
              <a:rPr lang="en-US" dirty="0"/>
              <a:t>unigrams and bigrams</a:t>
            </a:r>
          </a:p>
          <a:p>
            <a:r>
              <a:rPr lang="en-US" dirty="0"/>
              <a:t>estimating the likelihood: maximum likelihood parameter estimation</a:t>
            </a:r>
          </a:p>
          <a:p>
            <a:pPr marL="0" indent="0">
              <a:buNone/>
            </a:pPr>
            <a:endParaRPr lang="en-US" dirty="0"/>
          </a:p>
        </p:txBody>
      </p:sp>
    </p:spTree>
    <p:extLst>
      <p:ext uri="{BB962C8B-B14F-4D97-AF65-F5344CB8AC3E}">
        <p14:creationId xmlns:p14="http://schemas.microsoft.com/office/powerpoint/2010/main" val="252278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Bayes’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dirty="0"/>
                  <a:t>Using Bayes’ rule, we can prove that the MPE decision rule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e>
                      </m:func>
                    </m:oMath>
                  </m:oMathPara>
                </a14:m>
                <a:endParaRPr lang="en-US" dirty="0"/>
              </a:p>
              <a:p>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is always easy to estimate: we just estimate how many emails on the internet are spam, and how many are not spam.</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oMath>
                </a14:m>
                <a:r>
                  <a:rPr lang="en-US" dirty="0"/>
                  <a:t> is a little harder.  What does it mean to say that the words, x, have a particular probability?</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2116"/>
                </a:stretch>
              </a:blipFill>
            </p:spPr>
            <p:txBody>
              <a:bodyPr/>
              <a:lstStyle/>
              <a:p>
                <a:r>
                  <a:rPr lang="en-US">
                    <a:noFill/>
                  </a:rPr>
                  <a:t> </a:t>
                </a:r>
              </a:p>
            </p:txBody>
          </p:sp>
        </mc:Fallback>
      </mc:AlternateContent>
    </p:spTree>
    <p:extLst>
      <p:ext uri="{BB962C8B-B14F-4D97-AF65-F5344CB8AC3E}">
        <p14:creationId xmlns:p14="http://schemas.microsoft.com/office/powerpoint/2010/main" val="83537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likelihood: Too many words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lnSpcReduction="10000"/>
              </a:bodyPr>
              <a:lstStyle/>
              <a:p>
                <a:pPr marL="0" indent="0">
                  <a:buNone/>
                </a:pPr>
                <a:r>
                  <a:rPr lang="en-US" dirty="0"/>
                  <a:t>What does it mean to say that the words, x, have a particular probability?</a:t>
                </a:r>
              </a:p>
              <a:p>
                <a:pPr marL="0" indent="0">
                  <a:buNone/>
                </a:pPr>
                <a:r>
                  <a:rPr lang="en-US" dirty="0"/>
                  <a:t>Suppose our training corpus contains two sample emails:</a:t>
                </a:r>
              </a:p>
              <a:p>
                <a:pPr marL="0" indent="0">
                  <a:buNone/>
                </a:pPr>
                <a:r>
                  <a:rPr lang="en-US" dirty="0"/>
                  <a:t>Email1: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=1, </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“hi there man – feel the vitality! Nice meeting you…”</a:t>
                </a:r>
              </a:p>
              <a:p>
                <a:pPr marL="0" indent="0">
                  <a:buNone/>
                </a:pPr>
                <a:r>
                  <a:rPr lang="en-US" dirty="0"/>
                  <a:t>Email2: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=0, </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“this needs to be in production by early afternoon…”</a:t>
                </a:r>
              </a:p>
              <a:p>
                <a:pPr marL="0" indent="0">
                  <a:buNone/>
                </a:pPr>
                <a:endParaRPr lang="en-US" dirty="0"/>
              </a:p>
              <a:p>
                <a:pPr marL="0" indent="0">
                  <a:buNone/>
                </a:pPr>
                <a:r>
                  <a:rPr lang="en-US" dirty="0"/>
                  <a:t>Our test corpus is just one email:</a:t>
                </a:r>
              </a:p>
              <a:p>
                <a:pPr marL="0" indent="0">
                  <a:buNone/>
                </a:pPr>
                <a:r>
                  <a:rPr lang="en-US" dirty="0"/>
                  <a:t>Email1: </a:t>
                </a:r>
                <a:r>
                  <a:rPr lang="en-US" i="1" dirty="0"/>
                  <a:t>Y=?, X=</a:t>
                </a:r>
                <a:r>
                  <a:rPr lang="en-US" dirty="0"/>
                  <a:t>“…approved prescription for you…”</a:t>
                </a:r>
              </a:p>
              <a:p>
                <a:pPr marL="0" indent="0">
                  <a:buNone/>
                </a:pPr>
                <a:endParaRPr lang="en-US" dirty="0"/>
              </a:p>
              <a:p>
                <a:pPr marL="0" indent="0">
                  <a:buNone/>
                </a:pPr>
                <a:r>
                  <a:rPr lang="en-US" dirty="0"/>
                  <a:t>How can we estimate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0" dirty="0" smtClean="0">
                        <a:latin typeface="Cambria Math" panose="02040503050406030204" pitchFamily="18" charset="0"/>
                      </a:rPr>
                      <m:t>“…</m:t>
                    </m:r>
                    <m:r>
                      <m:rPr>
                        <m:sty m:val="p"/>
                      </m:rPr>
                      <a:rPr lang="en-US" i="0" dirty="0">
                        <a:latin typeface="Cambria Math" panose="02040503050406030204" pitchFamily="18" charset="0"/>
                      </a:rPr>
                      <m:t>approved</m:t>
                    </m:r>
                    <m:r>
                      <a:rPr lang="en-US" i="0" dirty="0">
                        <a:latin typeface="Cambria Math" panose="02040503050406030204" pitchFamily="18" charset="0"/>
                      </a:rPr>
                      <m:t> </m:t>
                    </m:r>
                    <m:r>
                      <m:rPr>
                        <m:sty m:val="p"/>
                      </m:rPr>
                      <a:rPr lang="en-US" i="0" dirty="0">
                        <a:latin typeface="Cambria Math" panose="02040503050406030204" pitchFamily="18" charset="0"/>
                      </a:rPr>
                      <m:t>prescription</m:t>
                    </m:r>
                    <m:r>
                      <a:rPr lang="en-US" i="0" dirty="0">
                        <a:latin typeface="Cambria Math" panose="02040503050406030204" pitchFamily="18" charset="0"/>
                      </a:rPr>
                      <m:t> </m:t>
                    </m:r>
                    <m:r>
                      <m:rPr>
                        <m:sty m:val="p"/>
                      </m:rPr>
                      <a:rPr lang="en-US" i="0" dirty="0">
                        <a:latin typeface="Cambria Math" panose="02040503050406030204" pitchFamily="18" charset="0"/>
                      </a:rPr>
                      <m:t>for</m:t>
                    </m:r>
                    <m:r>
                      <a:rPr lang="en-US" i="0" dirty="0">
                        <a:latin typeface="Cambria Math" panose="02040503050406030204" pitchFamily="18" charset="0"/>
                      </a:rPr>
                      <m:t> </m:t>
                    </m:r>
                    <m:r>
                      <m:rPr>
                        <m:sty m:val="p"/>
                      </m:rPr>
                      <a:rPr lang="en-US" i="0" dirty="0">
                        <a:latin typeface="Cambria Math" panose="02040503050406030204" pitchFamily="18" charset="0"/>
                      </a:rPr>
                      <m:t>you</m:t>
                    </m:r>
                    <m:r>
                      <a:rPr lang="en-US" i="0"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3175" r="-830"/>
                </a:stretch>
              </a:blipFill>
            </p:spPr>
            <p:txBody>
              <a:bodyPr/>
              <a:lstStyle/>
              <a:p>
                <a:r>
                  <a:rPr lang="en-US">
                    <a:noFill/>
                  </a:rPr>
                  <a:t> </a:t>
                </a:r>
              </a:p>
            </p:txBody>
          </p:sp>
        </mc:Fallback>
      </mc:AlternateContent>
    </p:spTree>
    <p:extLst>
      <p:ext uri="{BB962C8B-B14F-4D97-AF65-F5344CB8AC3E}">
        <p14:creationId xmlns:p14="http://schemas.microsoft.com/office/powerpoint/2010/main" val="329292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dirty="0"/>
                  <a:t>Naïve Bayes approximates the likelihood.  Suppose that x is a list of several consecutive observations (e.g., words), thus</a:t>
                </a: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𝑥</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𝑛</m:t>
                          </m:r>
                        </m:sub>
                      </m:sSub>
                      <m:r>
                        <a:rPr lang="en-US" i="1" dirty="0" smtClean="0">
                          <a:latin typeface="Cambria Math" panose="02040503050406030204" pitchFamily="18" charset="0"/>
                        </a:rPr>
                        <m:t>]</m:t>
                      </m:r>
                    </m:oMath>
                  </m:oMathPara>
                </a14:m>
                <a:endParaRPr lang="en-US" dirty="0"/>
              </a:p>
              <a:p>
                <a:pPr marL="0" indent="0">
                  <a:buNone/>
                </a:pPr>
                <a:r>
                  <a:rPr lang="en-US" dirty="0"/>
                  <a:t>The naïve Bayes approximation is the assumption that the words are conditionally independent given knowledge of the label:</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𝑋</m:t>
                      </m:r>
                      <m:r>
                        <a:rPr lang="en-US" i="1" dirty="0">
                          <a:latin typeface="Cambria Math" panose="02040503050406030204" pitchFamily="18" charset="0"/>
                        </a:rPr>
                        <m:t>=</m:t>
                      </m:r>
                      <m:r>
                        <a:rPr lang="en-US" b="0" i="1" dirty="0" smtClean="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nary>
                        <m:naryPr>
                          <m:chr m:val="∏"/>
                          <m:ctrlPr>
                            <a:rPr lang="en-US" i="1" dirty="0" smtClean="0">
                              <a:latin typeface="Cambria Math" panose="02040503050406030204" pitchFamily="18" charset="0"/>
                              <a:ea typeface="Cambria Math" panose="02040503050406030204" pitchFamily="18" charset="0"/>
                            </a:rPr>
                          </m:ctrlPr>
                        </m:naryPr>
                        <m:sub>
                          <m:r>
                            <m:rPr>
                              <m:brk m:alnAt="23"/>
                            </m:rP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=1</m:t>
                          </m:r>
                        </m:sub>
                        <m:sup>
                          <m:r>
                            <a:rPr lang="en-US" b="0" i="1" dirty="0" smtClean="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smtClean="0">
                              <a:latin typeface="Cambria Math" panose="02040503050406030204" pitchFamily="18" charset="0"/>
                            </a:rPr>
                            <m:t>𝑊</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oMath>
                  </m:oMathPara>
                </a14:m>
                <a:endParaRPr lang="en-US" dirty="0"/>
              </a:p>
              <a:p>
                <a:pPr marL="0" indent="0">
                  <a:buNone/>
                </a:pPr>
                <a:r>
                  <a:rPr lang="en-US" dirty="0"/>
                  <a:t>For example,</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𝑋</m:t>
                          </m:r>
                          <m:r>
                            <a:rPr lang="en-US" i="1" dirty="0">
                              <a:latin typeface="Cambria Math" panose="02040503050406030204" pitchFamily="18" charset="0"/>
                            </a:rPr>
                            <m:t>=</m:t>
                          </m:r>
                          <m:r>
                            <a:rPr lang="en-US" dirty="0">
                              <a:latin typeface="Cambria Math" panose="02040503050406030204" pitchFamily="18" charset="0"/>
                            </a:rPr>
                            <m:t>“</m:t>
                          </m:r>
                          <m:r>
                            <m:rPr>
                              <m:sty m:val="p"/>
                            </m:rPr>
                            <a:rPr lang="en-US" dirty="0">
                              <a:latin typeface="Cambria Math" panose="02040503050406030204" pitchFamily="18" charset="0"/>
                            </a:rPr>
                            <m:t>approved</m:t>
                          </m:r>
                          <m:r>
                            <a:rPr lang="en-US" dirty="0">
                              <a:latin typeface="Cambria Math" panose="02040503050406030204" pitchFamily="18" charset="0"/>
                            </a:rPr>
                            <m:t> </m:t>
                          </m:r>
                          <m:r>
                            <m:rPr>
                              <m:sty m:val="p"/>
                            </m:rPr>
                            <a:rPr lang="en-US" dirty="0">
                              <a:latin typeface="Cambria Math" panose="02040503050406030204" pitchFamily="18" charset="0"/>
                            </a:rPr>
                            <m:t>prescription</m:t>
                          </m:r>
                          <m:r>
                            <a:rPr lang="en-US" dirty="0">
                              <a:latin typeface="Cambria Math" panose="02040503050406030204" pitchFamily="18" charset="0"/>
                            </a:rPr>
                            <m:t>…”</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b="0" i="0" dirty="0" smtClean="0">
                              <a:latin typeface="Cambria Math" panose="02040503050406030204" pitchFamily="18" charset="0"/>
                            </a:rPr>
                            <m:t>Spam</m:t>
                          </m:r>
                        </m:e>
                      </m:d>
                      <m:r>
                        <a:rPr lang="en-US" i="1" dirty="0">
                          <a:latin typeface="Cambria Math" panose="02040503050406030204" pitchFamily="18" charset="0"/>
                          <a:ea typeface="Cambria Math" panose="02040503050406030204" pitchFamily="18" charset="0"/>
                        </a:rPr>
                        <m:t>≈</m:t>
                      </m:r>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smtClean="0">
                              <a:latin typeface="Cambria Math" panose="02040503050406030204" pitchFamily="18" charset="0"/>
                            </a:rPr>
                            <m:t>𝑊</m:t>
                          </m:r>
                          <m:r>
                            <a:rPr lang="en-US" i="1" dirty="0">
                              <a:latin typeface="Cambria Math" panose="02040503050406030204" pitchFamily="18" charset="0"/>
                            </a:rPr>
                            <m:t>=</m:t>
                          </m:r>
                          <m:r>
                            <m:rPr>
                              <m:sty m:val="p"/>
                            </m:rPr>
                            <a:rPr lang="en-US" dirty="0">
                              <a:latin typeface="Cambria Math" panose="02040503050406030204" pitchFamily="18" charset="0"/>
                            </a:rPr>
                            <m:t>approved</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smtClean="0">
                              <a:latin typeface="Cambria Math" panose="02040503050406030204" pitchFamily="18" charset="0"/>
                            </a:rPr>
                            <m:t>𝑊</m:t>
                          </m:r>
                          <m:r>
                            <a:rPr lang="en-US" i="1" dirty="0">
                              <a:latin typeface="Cambria Math" panose="02040503050406030204" pitchFamily="18" charset="0"/>
                            </a:rPr>
                            <m:t>=</m:t>
                          </m:r>
                          <m:r>
                            <m:rPr>
                              <m:sty m:val="p"/>
                            </m:rPr>
                            <a:rPr lang="en-US" b="0" i="0" dirty="0" smtClean="0">
                              <a:latin typeface="Cambria Math" panose="02040503050406030204" pitchFamily="18" charset="0"/>
                            </a:rPr>
                            <m:t>prescription</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smtClean="0">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2116" b="-10582"/>
                </a:stretch>
              </a:blipFill>
            </p:spPr>
            <p:txBody>
              <a:bodyPr/>
              <a:lstStyle/>
              <a:p>
                <a:r>
                  <a:rPr lang="en-US">
                    <a:noFill/>
                  </a:rPr>
                  <a:t> </a:t>
                </a:r>
              </a:p>
            </p:txBody>
          </p:sp>
        </mc:Fallback>
      </mc:AlternateContent>
    </p:spTree>
    <p:extLst>
      <p:ext uri="{BB962C8B-B14F-4D97-AF65-F5344CB8AC3E}">
        <p14:creationId xmlns:p14="http://schemas.microsoft.com/office/powerpoint/2010/main" val="37009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t>minimum probability of error</a:t>
            </a:r>
          </a:p>
          <a:p>
            <a:r>
              <a:rPr lang="en-US" dirty="0"/>
              <a:t>Bayes’ rule</a:t>
            </a:r>
          </a:p>
          <a:p>
            <a:r>
              <a:rPr lang="en-US" dirty="0"/>
              <a:t>naïve Bayes</a:t>
            </a:r>
          </a:p>
          <a:p>
            <a:r>
              <a:rPr lang="en-US" dirty="0"/>
              <a:t>unigrams and bigrams</a:t>
            </a:r>
          </a:p>
          <a:p>
            <a:r>
              <a:rPr lang="en-US" dirty="0"/>
              <a:t>estimating the likelihood: maximum likelihood parameter estimation</a:t>
            </a:r>
          </a:p>
          <a:p>
            <a:pPr marL="0" indent="0">
              <a:buNone/>
            </a:pPr>
            <a:endParaRPr lang="en-US" dirty="0"/>
          </a:p>
        </p:txBody>
      </p:sp>
    </p:spTree>
    <p:extLst>
      <p:ext uri="{BB962C8B-B14F-4D97-AF65-F5344CB8AC3E}">
        <p14:creationId xmlns:p14="http://schemas.microsoft.com/office/powerpoint/2010/main" val="185417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for words = “Bag-of-words”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1552" y="1625118"/>
                <a:ext cx="7162795" cy="4802187"/>
              </a:xfrm>
            </p:spPr>
            <p:txBody>
              <a:bodyPr>
                <a:normAutofit fontScale="92500"/>
              </a:bodyPr>
              <a:lstStyle/>
              <a:p>
                <a:pPr marL="0" indent="0">
                  <a:buNone/>
                </a:pPr>
                <a:r>
                  <a:rPr lang="en-US" dirty="0"/>
                  <a:t>Naïve Bayes is a general model, applying to any types of observations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The special case we’ve been talking about, when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are words, is called a “bag of words” model.  </a:t>
                </a:r>
              </a:p>
              <a:p>
                <a:pPr marL="0" indent="0">
                  <a:buNone/>
                </a:pPr>
                <a:r>
                  <a:rPr lang="en-US" dirty="0"/>
                  <a:t>We call it “bag of words” because the naïve Bayes approximation notices which words are in the email, but it ignores their order.  It’s almost like we took all the words in the email, threw them into a bag, and shuffled them up, then asked whether that bag is spam or not.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1552" y="1625118"/>
                <a:ext cx="7162795" cy="4802187"/>
              </a:xfrm>
              <a:blipFill>
                <a:blip r:embed="rId3"/>
                <a:stretch>
                  <a:fillRect l="-1593" t="-2116" r="-2301" b="-41005"/>
                </a:stretch>
              </a:blipFill>
            </p:spPr>
            <p:txBody>
              <a:bodyPr/>
              <a:lstStyle/>
              <a:p>
                <a:r>
                  <a:rPr lang="en-US">
                    <a:noFill/>
                  </a:rPr>
                  <a:t> </a:t>
                </a:r>
              </a:p>
            </p:txBody>
          </p:sp>
        </mc:Fallback>
      </mc:AlternateContent>
      <p:pic>
        <p:nvPicPr>
          <p:cNvPr id="8" name="Graphic 7" descr="Shopping bag outline">
            <a:extLst>
              <a:ext uri="{FF2B5EF4-FFF2-40B4-BE49-F238E27FC236}">
                <a16:creationId xmlns:a16="http://schemas.microsoft.com/office/drawing/2014/main" id="{1D6952CF-65E1-DF4A-9DB1-D4A13053B0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4667" y="2082369"/>
            <a:ext cx="4062041" cy="3841353"/>
          </a:xfrm>
          <a:prstGeom prst="rect">
            <a:avLst/>
          </a:prstGeom>
        </p:spPr>
      </p:pic>
      <p:sp>
        <p:nvSpPr>
          <p:cNvPr id="9" name="TextBox 8">
            <a:extLst>
              <a:ext uri="{FF2B5EF4-FFF2-40B4-BE49-F238E27FC236}">
                <a16:creationId xmlns:a16="http://schemas.microsoft.com/office/drawing/2014/main" id="{20F77016-A08A-FD4B-AB5D-C4FA8A24A7EC}"/>
              </a:ext>
            </a:extLst>
          </p:cNvPr>
          <p:cNvSpPr txBox="1"/>
          <p:nvPr/>
        </p:nvSpPr>
        <p:spPr>
          <a:xfrm>
            <a:off x="8892205" y="5128592"/>
            <a:ext cx="1371209" cy="461665"/>
          </a:xfrm>
          <a:prstGeom prst="rect">
            <a:avLst/>
          </a:prstGeom>
          <a:noFill/>
        </p:spPr>
        <p:txBody>
          <a:bodyPr wrap="none" rtlCol="0">
            <a:spAutoFit/>
          </a:bodyPr>
          <a:lstStyle/>
          <a:p>
            <a:r>
              <a:rPr lang="en-US" sz="2400" dirty="0"/>
              <a:t>approved</a:t>
            </a:r>
          </a:p>
        </p:txBody>
      </p:sp>
      <p:sp>
        <p:nvSpPr>
          <p:cNvPr id="10" name="TextBox 9">
            <a:extLst>
              <a:ext uri="{FF2B5EF4-FFF2-40B4-BE49-F238E27FC236}">
                <a16:creationId xmlns:a16="http://schemas.microsoft.com/office/drawing/2014/main" id="{A932FF52-756F-914E-A9A7-29388EA6BAEC}"/>
              </a:ext>
            </a:extLst>
          </p:cNvPr>
          <p:cNvSpPr txBox="1"/>
          <p:nvPr/>
        </p:nvSpPr>
        <p:spPr>
          <a:xfrm>
            <a:off x="9057858" y="4472608"/>
            <a:ext cx="1689309" cy="461665"/>
          </a:xfrm>
          <a:prstGeom prst="rect">
            <a:avLst/>
          </a:prstGeom>
          <a:noFill/>
        </p:spPr>
        <p:txBody>
          <a:bodyPr wrap="none" rtlCol="0">
            <a:spAutoFit/>
          </a:bodyPr>
          <a:lstStyle/>
          <a:p>
            <a:r>
              <a:rPr lang="en-US" sz="2400" dirty="0"/>
              <a:t>prescription</a:t>
            </a:r>
          </a:p>
        </p:txBody>
      </p:sp>
      <p:sp>
        <p:nvSpPr>
          <p:cNvPr id="11" name="TextBox 10">
            <a:extLst>
              <a:ext uri="{FF2B5EF4-FFF2-40B4-BE49-F238E27FC236}">
                <a16:creationId xmlns:a16="http://schemas.microsoft.com/office/drawing/2014/main" id="{766B6674-ABED-9244-90E2-CA629EBF0081}"/>
              </a:ext>
            </a:extLst>
          </p:cNvPr>
          <p:cNvSpPr txBox="1"/>
          <p:nvPr/>
        </p:nvSpPr>
        <p:spPr>
          <a:xfrm>
            <a:off x="9872865" y="4837043"/>
            <a:ext cx="542071" cy="461665"/>
          </a:xfrm>
          <a:prstGeom prst="rect">
            <a:avLst/>
          </a:prstGeom>
          <a:noFill/>
        </p:spPr>
        <p:txBody>
          <a:bodyPr wrap="none" rtlCol="0">
            <a:spAutoFit/>
          </a:bodyPr>
          <a:lstStyle/>
          <a:p>
            <a:r>
              <a:rPr lang="en-US" sz="2400" dirty="0"/>
              <a:t>for</a:t>
            </a:r>
          </a:p>
        </p:txBody>
      </p:sp>
      <p:sp>
        <p:nvSpPr>
          <p:cNvPr id="12" name="TextBox 11">
            <a:extLst>
              <a:ext uri="{FF2B5EF4-FFF2-40B4-BE49-F238E27FC236}">
                <a16:creationId xmlns:a16="http://schemas.microsoft.com/office/drawing/2014/main" id="{68FE3DDA-1033-DC41-9F84-E71F72717CA4}"/>
              </a:ext>
            </a:extLst>
          </p:cNvPr>
          <p:cNvSpPr txBox="1"/>
          <p:nvPr/>
        </p:nvSpPr>
        <p:spPr>
          <a:xfrm>
            <a:off x="8792811" y="4856921"/>
            <a:ext cx="644344" cy="461665"/>
          </a:xfrm>
          <a:prstGeom prst="rect">
            <a:avLst/>
          </a:prstGeom>
          <a:noFill/>
        </p:spPr>
        <p:txBody>
          <a:bodyPr wrap="none" rtlCol="0">
            <a:spAutoFit/>
          </a:bodyPr>
          <a:lstStyle/>
          <a:p>
            <a:r>
              <a:rPr lang="en-US" sz="2400" dirty="0"/>
              <a:t>you</a:t>
            </a:r>
          </a:p>
        </p:txBody>
      </p:sp>
    </p:spTree>
    <p:extLst>
      <p:ext uri="{BB962C8B-B14F-4D97-AF65-F5344CB8AC3E}">
        <p14:creationId xmlns:p14="http://schemas.microsoft.com/office/powerpoint/2010/main" val="352376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p:sp>
        <p:nvSpPr>
          <p:cNvPr id="3" name="Content Placeholder 2"/>
          <p:cNvSpPr>
            <a:spLocks noGrp="1"/>
          </p:cNvSpPr>
          <p:nvPr>
            <p:ph idx="1"/>
          </p:nvPr>
        </p:nvSpPr>
        <p:spPr>
          <a:xfrm>
            <a:off x="1981200" y="960438"/>
            <a:ext cx="8229600" cy="4525963"/>
          </a:xfrm>
        </p:spPr>
        <p:txBody>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sz="2000" dirty="0"/>
              <a:t>The document is a sequence of words </a:t>
            </a:r>
            <a:r>
              <a:rPr lang="en-US" sz="2000" dirty="0">
                <a:solidFill>
                  <a:srgbClr val="7030A0"/>
                </a:solidFill>
              </a:rPr>
              <a:t>(w</a:t>
            </a:r>
            <a:r>
              <a:rPr lang="en-US" sz="2000" baseline="-25000" dirty="0">
                <a:solidFill>
                  <a:srgbClr val="7030A0"/>
                </a:solidFill>
              </a:rPr>
              <a:t>1</a:t>
            </a:r>
            <a:r>
              <a:rPr lang="en-US" sz="2000" dirty="0">
                <a:solidFill>
                  <a:srgbClr val="7030A0"/>
                </a:solidFill>
              </a:rPr>
              <a:t>, …, </a:t>
            </a:r>
            <a:r>
              <a:rPr lang="en-US" sz="2000" dirty="0" err="1">
                <a:solidFill>
                  <a:srgbClr val="7030A0"/>
                </a:solidFill>
              </a:rPr>
              <a:t>w</a:t>
            </a:r>
            <a:r>
              <a:rPr lang="en-US" sz="2000" baseline="-25000" dirty="0" err="1">
                <a:solidFill>
                  <a:srgbClr val="7030A0"/>
                </a:solidFill>
              </a:rPr>
              <a:t>n</a:t>
            </a:r>
            <a:r>
              <a:rPr lang="en-US" sz="2000" dirty="0">
                <a:solidFill>
                  <a:srgbClr val="7030A0"/>
                </a:solidFill>
              </a:rPr>
              <a:t>) </a:t>
            </a:r>
            <a:endParaRPr lang="en-US" sz="2000" dirty="0"/>
          </a:p>
          <a:p>
            <a:pPr lvl="1"/>
            <a:r>
              <a:rPr lang="en-US" sz="2000" dirty="0"/>
              <a:t>The order of the words in the document is not important</a:t>
            </a:r>
          </a:p>
          <a:p>
            <a:pPr lvl="1"/>
            <a:r>
              <a:rPr lang="en-US" sz="2000" dirty="0"/>
              <a:t>Each word is conditionally independent of the others given document class </a:t>
            </a:r>
            <a:br>
              <a:rPr lang="en-US" sz="1600" dirty="0"/>
            </a:br>
            <a:endParaRPr lang="en-US" sz="1600" dirty="0"/>
          </a:p>
        </p:txBody>
      </p:sp>
      <p:pic>
        <p:nvPicPr>
          <p:cNvPr id="6" name="Picture 6"/>
          <p:cNvPicPr>
            <a:picLocks noChangeAspect="1" noChangeArrowheads="1"/>
          </p:cNvPicPr>
          <p:nvPr/>
        </p:nvPicPr>
        <p:blipFill>
          <a:blip r:embed="rId3" cstate="print"/>
          <a:srcRect/>
          <a:stretch>
            <a:fillRect/>
          </a:stretch>
        </p:blipFill>
        <p:spPr bwMode="auto">
          <a:xfrm>
            <a:off x="1754187" y="3810001"/>
            <a:ext cx="3962400" cy="2882401"/>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5868988" y="4343401"/>
            <a:ext cx="4570413" cy="1681167"/>
          </a:xfrm>
          <a:prstGeom prst="rect">
            <a:avLst/>
          </a:prstGeom>
          <a:noFill/>
          <a:ln w="9525">
            <a:noFill/>
            <a:miter lim="800000"/>
            <a:headEnd/>
            <a:tailEnd/>
          </a:ln>
        </p:spPr>
      </p:pic>
    </p:spTree>
    <p:extLst>
      <p:ext uri="{BB962C8B-B14F-4D97-AF65-F5344CB8AC3E}">
        <p14:creationId xmlns:p14="http://schemas.microsoft.com/office/powerpoint/2010/main" val="109783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126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8"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38897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2294"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pic>
        <p:nvPicPr>
          <p:cNvPr id="12292" name="Picture 6" descr="speech6"/>
          <p:cNvPicPr>
            <a:picLocks noChangeAspect="1" noChangeArrowheads="1"/>
          </p:cNvPicPr>
          <p:nvPr/>
        </p:nvPicPr>
        <p:blipFill>
          <a:blip r:embed="rId4"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sp>
        <p:nvSpPr>
          <p:cNvPr id="9"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5"/>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341118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331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13320"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pic>
        <p:nvPicPr>
          <p:cNvPr id="13316" name="Picture 6" descr="speech6"/>
          <p:cNvPicPr>
            <a:picLocks noChangeAspect="1" noChangeArrowheads="1"/>
          </p:cNvPicPr>
          <p:nvPr/>
        </p:nvPicPr>
        <p:blipFill>
          <a:blip r:embed="rId5"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pic>
        <p:nvPicPr>
          <p:cNvPr id="13317" name="Picture 7" descr="speech2"/>
          <p:cNvPicPr>
            <a:picLocks noChangeAspect="1" noChangeArrowheads="1"/>
          </p:cNvPicPr>
          <p:nvPr/>
        </p:nvPicPr>
        <p:blipFill>
          <a:blip r:embed="rId6" cstate="print">
            <a:lum contrast="50000"/>
          </a:blip>
          <a:srcRect/>
          <a:stretch>
            <a:fillRect/>
          </a:stretch>
        </p:blipFill>
        <p:spPr bwMode="auto">
          <a:xfrm>
            <a:off x="3352800" y="2917826"/>
            <a:ext cx="6858000" cy="2536825"/>
          </a:xfrm>
          <a:prstGeom prst="rect">
            <a:avLst/>
          </a:prstGeom>
          <a:noFill/>
          <a:ln w="50800">
            <a:solidFill>
              <a:srgbClr val="FF0000"/>
            </a:solidFill>
            <a:miter lim="800000"/>
            <a:headEnd/>
            <a:tailEnd/>
          </a:ln>
        </p:spPr>
      </p:pic>
    </p:spTree>
    <p:extLst>
      <p:ext uri="{BB962C8B-B14F-4D97-AF65-F5344CB8AC3E}">
        <p14:creationId xmlns:p14="http://schemas.microsoft.com/office/powerpoint/2010/main" val="198635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naïve Bayes is “naïve”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fontScale="77500" lnSpcReduction="20000"/>
              </a:bodyPr>
              <a:lstStyle/>
              <a:p>
                <a:pPr marL="0" indent="0">
                  <a:buNone/>
                </a:pPr>
                <a:r>
                  <a:rPr lang="en-US" dirty="0"/>
                  <a:t>We call this model “naïve Bayes” because the words aren’t </a:t>
                </a:r>
                <a:r>
                  <a:rPr lang="en-US" b="1" i="1" dirty="0"/>
                  <a:t>really</a:t>
                </a:r>
                <a:r>
                  <a:rPr lang="en-US" dirty="0"/>
                  <a:t> conditionally independent given the label.  For example, the sequence “for you” is more common in spam emails than it would be if the words “for” and “you” were conditionally independent.</a:t>
                </a:r>
              </a:p>
              <a:p>
                <a:pPr marL="0" indent="0">
                  <a:buNone/>
                </a:pPr>
                <a:r>
                  <a:rPr lang="en-US" b="1" u="sng" dirty="0"/>
                  <a:t>True Statement:</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𝑋</m:t>
                          </m:r>
                          <m:r>
                            <a:rPr lang="en-US" i="1" dirty="0">
                              <a:latin typeface="Cambria Math" panose="02040503050406030204" pitchFamily="18" charset="0"/>
                            </a:rPr>
                            <m:t>=</m:t>
                          </m:r>
                          <m:r>
                            <m:rPr>
                              <m:sty m:val="p"/>
                            </m:rPr>
                            <a:rPr lang="en-US" b="0" i="0" dirty="0" smtClean="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you</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b="0" i="0" dirty="0" smtClean="0">
                              <a:latin typeface="Cambria Math" panose="02040503050406030204" pitchFamily="18" charset="0"/>
                            </a:rPr>
                            <m:t>Spam</m:t>
                          </m:r>
                        </m:e>
                      </m:d>
                      <m:r>
                        <a:rPr lang="en-US" b="0" i="1" dirty="0" smtClean="0">
                          <a:latin typeface="Cambria Math" panose="02040503050406030204" pitchFamily="18" charset="0"/>
                          <a:ea typeface="Cambria Math" panose="02040503050406030204" pitchFamily="18" charset="0"/>
                        </a:rPr>
                        <m:t>&gt;</m:t>
                      </m:r>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𝑊</m:t>
                          </m:r>
                          <m:r>
                            <a:rPr lang="en-US" i="1" dirty="0">
                              <a:latin typeface="Cambria Math" panose="02040503050406030204" pitchFamily="18" charset="0"/>
                            </a:rPr>
                            <m:t>=</m:t>
                          </m:r>
                          <m:r>
                            <m:rPr>
                              <m:sty m:val="p"/>
                            </m:rPr>
                            <a:rPr lang="en-US" b="0" i="0" dirty="0" smtClean="0">
                              <a:latin typeface="Cambria Math" panose="02040503050406030204" pitchFamily="18" charset="0"/>
                            </a:rPr>
                            <m:t>for</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𝑊</m:t>
                          </m:r>
                          <m:r>
                            <a:rPr lang="en-US" i="1" dirty="0">
                              <a:latin typeface="Cambria Math" panose="02040503050406030204" pitchFamily="18" charset="0"/>
                            </a:rPr>
                            <m:t>=</m:t>
                          </m:r>
                          <m:r>
                            <m:rPr>
                              <m:sty m:val="p"/>
                            </m:rPr>
                            <a:rPr lang="en-US" b="0" i="0" dirty="0" smtClean="0">
                              <a:latin typeface="Cambria Math" panose="02040503050406030204" pitchFamily="18" charset="0"/>
                            </a:rPr>
                            <m:t>you</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oMath>
                  </m:oMathPara>
                </a14:m>
                <a:endParaRPr lang="en-US" dirty="0"/>
              </a:p>
              <a:p>
                <a:pPr marL="0" indent="0">
                  <a:buNone/>
                </a:pPr>
                <a:endParaRPr lang="en-US" dirty="0"/>
              </a:p>
              <a:p>
                <a:pPr marL="0" indent="0">
                  <a:buNone/>
                </a:pPr>
                <a:r>
                  <a:rPr lang="en-US" dirty="0"/>
                  <a:t>The naïve Bayes approximation simply says: estimating the likelihood of every word sequence is too hard, so for computational reasons, we’ll pretend that sequence probability doesn’t matter.</a:t>
                </a:r>
              </a:p>
              <a:p>
                <a:pPr marL="0" indent="0">
                  <a:buNone/>
                </a:pPr>
                <a:r>
                  <a:rPr lang="en-US" b="1" u="sng" dirty="0"/>
                  <a:t>Naïve Bayes Approximation:</a:t>
                </a:r>
                <a:r>
                  <a:rPr lang="en-US" dirty="0"/>
                  <a:t>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𝑋</m:t>
                          </m:r>
                          <m:r>
                            <a:rPr lang="en-US" i="1" dirty="0">
                              <a:latin typeface="Cambria Math" panose="02040503050406030204" pitchFamily="18" charset="0"/>
                            </a:rPr>
                            <m:t>=</m:t>
                          </m:r>
                          <m:r>
                            <m:rPr>
                              <m:sty m:val="p"/>
                            </m:rPr>
                            <a:rPr lang="en-US" dirty="0">
                              <a:latin typeface="Cambria Math" panose="02040503050406030204" pitchFamily="18" charset="0"/>
                            </a:rPr>
                            <m:t>for</m:t>
                          </m:r>
                          <m:r>
                            <a:rPr lang="en-US" dirty="0">
                              <a:latin typeface="Cambria Math" panose="02040503050406030204" pitchFamily="18" charset="0"/>
                            </a:rPr>
                            <m:t> </m:t>
                          </m:r>
                          <m:r>
                            <m:rPr>
                              <m:sty m:val="p"/>
                            </m:rPr>
                            <a:rPr lang="en-US" dirty="0">
                              <a:latin typeface="Cambria Math" panose="02040503050406030204" pitchFamily="18" charset="0"/>
                            </a:rPr>
                            <m:t>you</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𝑊</m:t>
                          </m:r>
                          <m:r>
                            <a:rPr lang="en-US" i="1" dirty="0">
                              <a:latin typeface="Cambria Math" panose="02040503050406030204" pitchFamily="18" charset="0"/>
                            </a:rPr>
                            <m:t>=</m:t>
                          </m:r>
                          <m:r>
                            <m:rPr>
                              <m:sty m:val="p"/>
                            </m:rPr>
                            <a:rPr lang="en-US" dirty="0">
                              <a:latin typeface="Cambria Math" panose="02040503050406030204" pitchFamily="18" charset="0"/>
                            </a:rPr>
                            <m:t>for</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𝑊</m:t>
                          </m:r>
                          <m:r>
                            <a:rPr lang="en-US" i="1" dirty="0">
                              <a:latin typeface="Cambria Math" panose="02040503050406030204" pitchFamily="18" charset="0"/>
                            </a:rPr>
                            <m:t>=</m:t>
                          </m:r>
                          <m:r>
                            <m:rPr>
                              <m:sty m:val="p"/>
                            </m:rPr>
                            <a:rPr lang="en-US" dirty="0">
                              <a:latin typeface="Cambria Math" panose="02040503050406030204" pitchFamily="18" charset="0"/>
                            </a:rPr>
                            <m:t>you</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oMath>
                  </m:oMathPara>
                </a14:m>
                <a:endParaRPr lang="en-US" dirty="0"/>
              </a:p>
              <a:p>
                <a:pPr marL="0" indent="0">
                  <a:buNone/>
                </a:pPr>
                <a:endParaRPr lang="en-US" dirty="0"/>
              </a:p>
              <a:p>
                <a:pPr marL="0" indent="0">
                  <a:buNone/>
                </a:pPr>
                <a:r>
                  <a:rPr lang="en-US" dirty="0"/>
                  <a:t>We use naïve Bayes a lot because, even though we know it’s wrong, it gives us computationally efficient algorithms that work remarkably well in practice.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712" t="-2910"/>
                </a:stretch>
              </a:blipFill>
            </p:spPr>
            <p:txBody>
              <a:bodyPr/>
              <a:lstStyle/>
              <a:p>
                <a:r>
                  <a:rPr lang="en-US">
                    <a:noFill/>
                  </a:rPr>
                  <a:t> </a:t>
                </a:r>
              </a:p>
            </p:txBody>
          </p:sp>
        </mc:Fallback>
      </mc:AlternateContent>
    </p:spTree>
    <p:extLst>
      <p:ext uri="{BB962C8B-B14F-4D97-AF65-F5344CB8AC3E}">
        <p14:creationId xmlns:p14="http://schemas.microsoft.com/office/powerpoint/2010/main" val="234003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naïve Bayes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dirty="0"/>
                  <a:t>Using naïve Bayes, the MPE decision rule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e>
                      </m:fun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11905"/>
                </a:stretch>
              </a:blipFill>
            </p:spPr>
            <p:txBody>
              <a:bodyPr/>
              <a:lstStyle/>
              <a:p>
                <a:r>
                  <a:rPr lang="en-US">
                    <a:noFill/>
                  </a:rPr>
                  <a:t> </a:t>
                </a:r>
              </a:p>
            </p:txBody>
          </p:sp>
        </mc:Fallback>
      </mc:AlternateContent>
    </p:spTree>
    <p:extLst>
      <p:ext uri="{BB962C8B-B14F-4D97-AF65-F5344CB8AC3E}">
        <p14:creationId xmlns:p14="http://schemas.microsoft.com/office/powerpoint/2010/main" val="51406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Floating-point underflow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e>
                      </m:func>
                    </m:oMath>
                  </m:oMathPara>
                </a14:m>
                <a:endParaRPr lang="en-US" dirty="0"/>
              </a:p>
              <a:p>
                <a:r>
                  <a:rPr lang="en-US" dirty="0"/>
                  <a:t>That equation has a computational issue.  Suppose that the probability of any given word is roughly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3</m:t>
                        </m:r>
                      </m:sup>
                    </m:sSup>
                  </m:oMath>
                </a14:m>
                <a:r>
                  <a:rPr lang="en-US" dirty="0"/>
                  <a:t>, and suppose that there are 103 words in an email.  Then </a:t>
                </a:r>
                <a14:m>
                  <m:oMath xmlns:m="http://schemas.openxmlformats.org/officeDocument/2006/math">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r>
                      <a:rPr lang="en-US" b="0" i="1" dirty="0" smtClean="0">
                        <a:latin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10</m:t>
                        </m:r>
                      </m:e>
                      <m:sup>
                        <m:r>
                          <a:rPr lang="en-US" i="1" dirty="0">
                            <a:latin typeface="Cambria Math" panose="02040503050406030204" pitchFamily="18" charset="0"/>
                            <a:ea typeface="Cambria Math" panose="02040503050406030204" pitchFamily="18" charset="0"/>
                          </a:rPr>
                          <m:t>−3</m:t>
                        </m:r>
                        <m:r>
                          <a:rPr lang="en-US" b="0" i="1" dirty="0" smtClean="0">
                            <a:latin typeface="Cambria Math" panose="02040503050406030204" pitchFamily="18" charset="0"/>
                            <a:ea typeface="Cambria Math" panose="02040503050406030204" pitchFamily="18" charset="0"/>
                          </a:rPr>
                          <m:t>09</m:t>
                        </m:r>
                      </m:sup>
                    </m:sSup>
                  </m:oMath>
                </a14:m>
                <a:r>
                  <a:rPr lang="en-US" dirty="0"/>
                  <a:t>, which gets rounded off to zero.  This phenomenon is called “floating-point underflow.”</a:t>
                </a:r>
              </a:p>
              <a:p>
                <a:r>
                  <a:rPr lang="en-US" dirty="0"/>
                  <a:t>In order to avoid floating-point underflow, we can take the logarithm of the equation above: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d>
                        <m:dPr>
                          <m:ctrlPr>
                            <a:rPr lang="en-US" i="1">
                              <a:latin typeface="Cambria Math" panose="02040503050406030204" pitchFamily="18" charset="0"/>
                            </a:rPr>
                          </m:ctrlPr>
                        </m:dPr>
                        <m:e>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e>
                          </m:func>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func>
                            </m:e>
                          </m:nary>
                        </m:e>
                      </m:d>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949" t="-28836" b="-41799"/>
                </a:stretch>
              </a:blipFill>
            </p:spPr>
            <p:txBody>
              <a:bodyPr/>
              <a:lstStyle/>
              <a:p>
                <a:r>
                  <a:rPr lang="en-US">
                    <a:noFill/>
                  </a:rPr>
                  <a:t> </a:t>
                </a:r>
              </a:p>
            </p:txBody>
          </p:sp>
        </mc:Fallback>
      </mc:AlternateContent>
    </p:spTree>
    <p:extLst>
      <p:ext uri="{BB962C8B-B14F-4D97-AF65-F5344CB8AC3E}">
        <p14:creationId xmlns:p14="http://schemas.microsoft.com/office/powerpoint/2010/main" val="77225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minimum probability of error</a:t>
            </a:r>
          </a:p>
          <a:p>
            <a:r>
              <a:rPr lang="en-US" dirty="0">
                <a:solidFill>
                  <a:schemeClr val="bg1">
                    <a:lumMod val="75000"/>
                  </a:schemeClr>
                </a:solidFill>
              </a:rPr>
              <a:t>Bayes’ rule</a:t>
            </a:r>
          </a:p>
          <a:p>
            <a:r>
              <a:rPr lang="en-US" dirty="0">
                <a:solidFill>
                  <a:schemeClr val="bg1">
                    <a:lumMod val="75000"/>
                  </a:schemeClr>
                </a:solidFill>
              </a:rPr>
              <a:t>naïve Bayes</a:t>
            </a:r>
          </a:p>
          <a:p>
            <a:r>
              <a:rPr lang="en-US" dirty="0"/>
              <a:t>unigrams and bigrams</a:t>
            </a:r>
          </a:p>
          <a:p>
            <a:r>
              <a:rPr lang="en-US" dirty="0"/>
              <a:t>estimating the likelihood: maximum likelihood parameter estimation</a:t>
            </a:r>
          </a:p>
          <a:p>
            <a:pPr marL="0" indent="0">
              <a:buNone/>
            </a:pPr>
            <a:endParaRPr lang="en-US" dirty="0"/>
          </a:p>
        </p:txBody>
      </p:sp>
    </p:spTree>
    <p:extLst>
      <p:ext uri="{BB962C8B-B14F-4D97-AF65-F5344CB8AC3E}">
        <p14:creationId xmlns:p14="http://schemas.microsoft.com/office/powerpoint/2010/main" val="1514205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naivety of naïve Bayes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dirty="0"/>
                  <a:t>Remember that the bag-of-words model is unable to represent this fact:</a:t>
                </a:r>
              </a:p>
              <a:p>
                <a:pPr marL="0" indent="0">
                  <a:buNone/>
                </a:pPr>
                <a:r>
                  <a:rPr lang="en-US" b="1" u="sng" dirty="0"/>
                  <a:t>True Statement:</a:t>
                </a:r>
              </a:p>
              <a:p>
                <a:pPr marL="0" indent="0">
                  <a:buNone/>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𝑃</m:t>
                      </m:r>
                      <m:d>
                        <m:dPr>
                          <m:ctrlPr>
                            <a:rPr lang="en-US" sz="2400" i="1" dirty="0">
                              <a:latin typeface="Cambria Math" panose="02040503050406030204" pitchFamily="18" charset="0"/>
                            </a:rPr>
                          </m:ctrlPr>
                        </m:dPr>
                        <m:e>
                          <m:r>
                            <a:rPr lang="en-US" sz="2400" i="1" dirty="0">
                              <a:latin typeface="Cambria Math" panose="02040503050406030204" pitchFamily="18" charset="0"/>
                            </a:rPr>
                            <m:t>𝑋</m:t>
                          </m:r>
                          <m:r>
                            <a:rPr lang="en-US" sz="2400" i="1" dirty="0">
                              <a:latin typeface="Cambria Math" panose="02040503050406030204" pitchFamily="18" charset="0"/>
                            </a:rPr>
                            <m:t>=</m:t>
                          </m:r>
                          <m:r>
                            <m:rPr>
                              <m:sty m:val="p"/>
                            </m:rPr>
                            <a:rPr lang="en-US" sz="2400" b="0" i="0" dirty="0" smtClean="0">
                              <a:latin typeface="Cambria Math" panose="02040503050406030204" pitchFamily="18" charset="0"/>
                            </a:rPr>
                            <m:t>for</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you</m:t>
                          </m:r>
                        </m:e>
                        <m:e>
                          <m:r>
                            <a:rPr lang="en-US" sz="2400" i="1" dirty="0">
                              <a:latin typeface="Cambria Math" panose="02040503050406030204" pitchFamily="18" charset="0"/>
                            </a:rPr>
                            <m:t>𝑌</m:t>
                          </m:r>
                          <m:r>
                            <a:rPr lang="en-US" sz="2400" i="1" dirty="0">
                              <a:latin typeface="Cambria Math" panose="02040503050406030204" pitchFamily="18" charset="0"/>
                            </a:rPr>
                            <m:t>=</m:t>
                          </m:r>
                          <m:r>
                            <m:rPr>
                              <m:sty m:val="p"/>
                            </m:rPr>
                            <a:rPr lang="en-US" sz="2400" b="0" i="0" dirty="0" smtClean="0">
                              <a:latin typeface="Cambria Math" panose="02040503050406030204" pitchFamily="18" charset="0"/>
                            </a:rPr>
                            <m:t>Spam</m:t>
                          </m:r>
                        </m:e>
                      </m:d>
                      <m:r>
                        <a:rPr lang="en-US" sz="2400" b="0" i="1" dirty="0" smtClean="0">
                          <a:latin typeface="Cambria Math" panose="02040503050406030204" pitchFamily="18" charset="0"/>
                          <a:ea typeface="Cambria Math" panose="02040503050406030204" pitchFamily="18" charset="0"/>
                        </a:rPr>
                        <m:t>&gt;</m:t>
                      </m:r>
                      <m:r>
                        <a:rPr lang="en-US" sz="2400" i="1" dirty="0">
                          <a:latin typeface="Cambria Math" panose="02040503050406030204" pitchFamily="18" charset="0"/>
                        </a:rPr>
                        <m:t>𝑃</m:t>
                      </m:r>
                      <m:d>
                        <m:dPr>
                          <m:ctrlPr>
                            <a:rPr lang="en-US" sz="2400" i="1" dirty="0">
                              <a:latin typeface="Cambria Math" panose="02040503050406030204" pitchFamily="18" charset="0"/>
                            </a:rPr>
                          </m:ctrlPr>
                        </m:dPr>
                        <m:e>
                          <m:r>
                            <a:rPr lang="en-US" sz="2400" i="1" dirty="0">
                              <a:latin typeface="Cambria Math" panose="02040503050406030204" pitchFamily="18" charset="0"/>
                            </a:rPr>
                            <m:t>𝑊</m:t>
                          </m:r>
                          <m:r>
                            <a:rPr lang="en-US" sz="2400" i="1" dirty="0">
                              <a:latin typeface="Cambria Math" panose="02040503050406030204" pitchFamily="18" charset="0"/>
                            </a:rPr>
                            <m:t>=</m:t>
                          </m:r>
                          <m:r>
                            <m:rPr>
                              <m:sty m:val="p"/>
                            </m:rPr>
                            <a:rPr lang="en-US" sz="2400" b="0" i="0" dirty="0" smtClean="0">
                              <a:latin typeface="Cambria Math" panose="02040503050406030204" pitchFamily="18" charset="0"/>
                            </a:rPr>
                            <m:t>for</m:t>
                          </m:r>
                        </m:e>
                        <m:e>
                          <m:r>
                            <a:rPr lang="en-US" sz="2400" i="1" dirty="0">
                              <a:latin typeface="Cambria Math" panose="02040503050406030204" pitchFamily="18" charset="0"/>
                            </a:rPr>
                            <m:t>𝑌</m:t>
                          </m:r>
                          <m:r>
                            <a:rPr lang="en-US" sz="2400" i="1" dirty="0">
                              <a:latin typeface="Cambria Math" panose="02040503050406030204" pitchFamily="18" charset="0"/>
                            </a:rPr>
                            <m:t>=</m:t>
                          </m:r>
                          <m:r>
                            <m:rPr>
                              <m:sty m:val="p"/>
                            </m:rPr>
                            <a:rPr lang="en-US" sz="2400" dirty="0">
                              <a:latin typeface="Cambria Math" panose="02040503050406030204" pitchFamily="18" charset="0"/>
                            </a:rPr>
                            <m:t>Spam</m:t>
                          </m:r>
                        </m:e>
                      </m:d>
                      <m:r>
                        <a:rPr lang="en-US" sz="2400" i="1" dirty="0">
                          <a:latin typeface="Cambria Math" panose="02040503050406030204" pitchFamily="18" charset="0"/>
                        </a:rPr>
                        <m:t>𝑃</m:t>
                      </m:r>
                      <m:d>
                        <m:dPr>
                          <m:ctrlPr>
                            <a:rPr lang="en-US" sz="2400" i="1" dirty="0">
                              <a:latin typeface="Cambria Math" panose="02040503050406030204" pitchFamily="18" charset="0"/>
                            </a:rPr>
                          </m:ctrlPr>
                        </m:dPr>
                        <m:e>
                          <m:r>
                            <a:rPr lang="en-US" sz="2400" i="1" dirty="0">
                              <a:latin typeface="Cambria Math" panose="02040503050406030204" pitchFamily="18" charset="0"/>
                            </a:rPr>
                            <m:t>𝑊</m:t>
                          </m:r>
                          <m:r>
                            <a:rPr lang="en-US" sz="2400" i="1" dirty="0">
                              <a:latin typeface="Cambria Math" panose="02040503050406030204" pitchFamily="18" charset="0"/>
                            </a:rPr>
                            <m:t>=</m:t>
                          </m:r>
                          <m:r>
                            <m:rPr>
                              <m:sty m:val="p"/>
                            </m:rPr>
                            <a:rPr lang="en-US" sz="2400" b="0" i="0" dirty="0" smtClean="0">
                              <a:latin typeface="Cambria Math" panose="02040503050406030204" pitchFamily="18" charset="0"/>
                            </a:rPr>
                            <m:t>you</m:t>
                          </m:r>
                        </m:e>
                        <m:e>
                          <m:r>
                            <a:rPr lang="en-US" sz="2400" i="1" dirty="0">
                              <a:latin typeface="Cambria Math" panose="02040503050406030204" pitchFamily="18" charset="0"/>
                            </a:rPr>
                            <m:t>𝑌</m:t>
                          </m:r>
                          <m:r>
                            <a:rPr lang="en-US" sz="2400" i="1" dirty="0">
                              <a:latin typeface="Cambria Math" panose="02040503050406030204" pitchFamily="18" charset="0"/>
                            </a:rPr>
                            <m:t>=</m:t>
                          </m:r>
                          <m:r>
                            <m:rPr>
                              <m:sty m:val="p"/>
                            </m:rPr>
                            <a:rPr lang="en-US" sz="2400" dirty="0">
                              <a:latin typeface="Cambria Math" panose="02040503050406030204" pitchFamily="18" charset="0"/>
                            </a:rPr>
                            <m:t>Spam</m:t>
                          </m:r>
                        </m:e>
                      </m:d>
                    </m:oMath>
                  </m:oMathPara>
                </a14:m>
                <a:endParaRPr lang="en-US" sz="2400" dirty="0"/>
              </a:p>
              <a:p>
                <a:pPr marL="0" indent="0">
                  <a:buNone/>
                </a:pPr>
                <a:endParaRPr lang="en-US" dirty="0"/>
              </a:p>
              <a:p>
                <a:pPr marL="0" indent="0">
                  <a:buNone/>
                </a:pPr>
                <a:r>
                  <a:rPr lang="en-US" dirty="0"/>
                  <a:t>Though the bag-of-words model can’t represent that fact, we can represent it using a slightly more sophisticated naïve Bayes model, called a “bigram” model.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2116" r="-1542"/>
                </a:stretch>
              </a:blipFill>
            </p:spPr>
            <p:txBody>
              <a:bodyPr/>
              <a:lstStyle/>
              <a:p>
                <a:r>
                  <a:rPr lang="en-US">
                    <a:noFill/>
                  </a:rPr>
                  <a:t> </a:t>
                </a:r>
              </a:p>
            </p:txBody>
          </p:sp>
        </mc:Fallback>
      </mc:AlternateContent>
    </p:spTree>
    <p:extLst>
      <p:ext uri="{BB962C8B-B14F-4D97-AF65-F5344CB8AC3E}">
        <p14:creationId xmlns:p14="http://schemas.microsoft.com/office/powerpoint/2010/main" val="402833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Probability of Error </a:t>
            </a:r>
          </a:p>
        </p:txBody>
      </p:sp>
      <p:sp>
        <p:nvSpPr>
          <p:cNvPr id="3" name="Content Placeholder 2"/>
          <p:cNvSpPr>
            <a:spLocks noGrp="1"/>
          </p:cNvSpPr>
          <p:nvPr>
            <p:ph idx="1"/>
          </p:nvPr>
        </p:nvSpPr>
        <p:spPr>
          <a:xfrm>
            <a:off x="1981199" y="1903412"/>
            <a:ext cx="9122229" cy="4802187"/>
          </a:xfrm>
        </p:spPr>
        <p:txBody>
          <a:bodyPr>
            <a:normAutofit/>
          </a:bodyPr>
          <a:lstStyle/>
          <a:p>
            <a:r>
              <a:rPr lang="en-US" dirty="0"/>
              <a:t>Suppose we have an experiment with two random variables, X and Y.</a:t>
            </a:r>
          </a:p>
          <a:p>
            <a:pPr lvl="1"/>
            <a:r>
              <a:rPr lang="en-US" dirty="0"/>
              <a:t>X is something we can observe, like the words in an email.</a:t>
            </a:r>
          </a:p>
          <a:p>
            <a:pPr lvl="1"/>
            <a:r>
              <a:rPr lang="en-US" dirty="0"/>
              <a:t>Y is something we can’t observe, but we want to know.  For example, Y=1 means the email is </a:t>
            </a:r>
            <a:r>
              <a:rPr lang="en-US" dirty="0">
                <a:hlinkClick r:id="rId3"/>
              </a:rPr>
              <a:t>spam (junk mail)</a:t>
            </a:r>
            <a:r>
              <a:rPr lang="en-US" dirty="0"/>
              <a:t>, Y=0 means it’s ham (desirable mail).  </a:t>
            </a:r>
          </a:p>
          <a:p>
            <a:r>
              <a:rPr lang="en-US" dirty="0"/>
              <a:t>Can we train an AI to read the email, and determine whether it’s spam or not?</a:t>
            </a:r>
          </a:p>
          <a:p>
            <a:r>
              <a:rPr lang="en-US" dirty="0"/>
              <a:t>Obviously, the AI will sometimes make errors.  A useful performance criterion is the probability of an error.</a:t>
            </a:r>
          </a:p>
        </p:txBody>
      </p:sp>
    </p:spTree>
    <p:extLst>
      <p:ext uri="{BB962C8B-B14F-4D97-AF65-F5344CB8AC3E}">
        <p14:creationId xmlns:p14="http://schemas.microsoft.com/office/powerpoint/2010/main" val="29731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N-Grams</a:t>
            </a:r>
          </a:p>
        </p:txBody>
      </p:sp>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sz="2400" dirty="0"/>
              <a:t>Claude Shannon, in his 1948 book </a:t>
            </a:r>
            <a:r>
              <a:rPr lang="en-US" sz="2400" i="1" dirty="0"/>
              <a:t>A Mathematical Theory of Communication</a:t>
            </a:r>
            <a:r>
              <a:rPr lang="en-US" sz="2400" dirty="0"/>
              <a:t>, proposed that the probability of a sequence of words could be modeled using N-grams: sequences of N consecutive words.</a:t>
            </a:r>
          </a:p>
          <a:p>
            <a:pPr marL="0" indent="0">
              <a:buNone/>
            </a:pPr>
            <a:endParaRPr lang="en-US" sz="2400" dirty="0"/>
          </a:p>
          <a:p>
            <a:r>
              <a:rPr lang="en-US" sz="2400" b="1" u="sng" dirty="0"/>
              <a:t>Unigram</a:t>
            </a:r>
            <a:r>
              <a:rPr lang="en-US" sz="2400" dirty="0"/>
              <a:t>: a unigram (1-gram) is an isolated word, e.g., “you”</a:t>
            </a:r>
          </a:p>
          <a:p>
            <a:r>
              <a:rPr lang="en-US" sz="2400" b="1" u="sng" dirty="0"/>
              <a:t>Bigram</a:t>
            </a:r>
            <a:r>
              <a:rPr lang="en-US" sz="2400" dirty="0"/>
              <a:t>: a bigram (2-gram) is a pair of words, e.g., “for you”</a:t>
            </a:r>
          </a:p>
          <a:p>
            <a:r>
              <a:rPr lang="en-US" sz="2400" b="1" u="sng" dirty="0"/>
              <a:t>Trigram</a:t>
            </a:r>
            <a:r>
              <a:rPr lang="en-US" sz="2400" dirty="0"/>
              <a:t>: a trigram (3-gram) is a triplet of words, e.g., “prescription for you”</a:t>
            </a:r>
          </a:p>
          <a:p>
            <a:r>
              <a:rPr lang="en-US" sz="2400" b="1" u="sng" dirty="0"/>
              <a:t>4-gram</a:t>
            </a:r>
            <a:r>
              <a:rPr lang="en-US" sz="2400" dirty="0"/>
              <a:t>: a 4-gram is a 4-tuple of words, e.g., “approved prescription for you”</a:t>
            </a:r>
          </a:p>
          <a:p>
            <a:pPr marL="0" indent="0">
              <a:buNone/>
            </a:pPr>
            <a:endParaRPr lang="en-US" dirty="0"/>
          </a:p>
        </p:txBody>
      </p:sp>
    </p:spTree>
    <p:extLst>
      <p:ext uri="{BB962C8B-B14F-4D97-AF65-F5344CB8AC3E}">
        <p14:creationId xmlns:p14="http://schemas.microsoft.com/office/powerpoint/2010/main" val="340242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Bigram naïve Bayes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25118"/>
                <a:ext cx="10701129" cy="4802187"/>
              </a:xfrm>
            </p:spPr>
            <p:txBody>
              <a:bodyPr>
                <a:normAutofit lnSpcReduction="10000"/>
              </a:bodyPr>
              <a:lstStyle/>
              <a:p>
                <a:pPr marL="0" indent="0">
                  <a:buNone/>
                </a:pPr>
                <a:r>
                  <a:rPr lang="en-US" dirty="0"/>
                  <a:t>A bigram naïve Bayes model approximates the bigrams as conditionally independent, instead of the unigrams.  For 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𝑋</m:t>
                          </m:r>
                          <m:r>
                            <a:rPr lang="en-US" i="1" dirty="0">
                              <a:latin typeface="Cambria Math" panose="02040503050406030204" pitchFamily="18" charset="0"/>
                            </a:rPr>
                            <m:t>=</m:t>
                          </m:r>
                          <m:r>
                            <a:rPr lang="en-US" dirty="0">
                              <a:latin typeface="Cambria Math" panose="02040503050406030204" pitchFamily="18" charset="0"/>
                            </a:rPr>
                            <m:t>“</m:t>
                          </m:r>
                          <m:r>
                            <m:rPr>
                              <m:sty m:val="p"/>
                            </m:rPr>
                            <a:rPr lang="en-US" dirty="0">
                              <a:latin typeface="Cambria Math" panose="02040503050406030204" pitchFamily="18" charset="0"/>
                            </a:rPr>
                            <m:t>approved</m:t>
                          </m:r>
                          <m:r>
                            <a:rPr lang="en-US" dirty="0">
                              <a:latin typeface="Cambria Math" panose="02040503050406030204" pitchFamily="18" charset="0"/>
                            </a:rPr>
                            <m:t> </m:t>
                          </m:r>
                          <m:r>
                            <m:rPr>
                              <m:sty m:val="p"/>
                            </m:rPr>
                            <a:rPr lang="en-US" dirty="0">
                              <a:latin typeface="Cambria Math" panose="02040503050406030204" pitchFamily="18" charset="0"/>
                            </a:rPr>
                            <m:t>prescription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you</m:t>
                          </m:r>
                          <m:r>
                            <a:rPr lang="en-US" dirty="0">
                              <a:latin typeface="Cambria Math" panose="02040503050406030204" pitchFamily="18" charset="0"/>
                            </a:rPr>
                            <m:t>”</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a:latin typeface="Cambria Math" panose="02040503050406030204" pitchFamily="18" charset="0"/>
                          <a:ea typeface="Cambria Math" panose="02040503050406030204" pitchFamily="18" charset="0"/>
                        </a:rPr>
                        <m:t>≈</m:t>
                      </m:r>
                    </m:oMath>
                  </m:oMathPara>
                </a14:m>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𝐵</m:t>
                          </m:r>
                          <m:r>
                            <a:rPr lang="en-US" i="1" dirty="0">
                              <a:latin typeface="Cambria Math" panose="02040503050406030204" pitchFamily="18" charset="0"/>
                            </a:rPr>
                            <m:t>=</m:t>
                          </m:r>
                          <m:r>
                            <a:rPr lang="en-US" b="0" i="1" dirty="0" smtClean="0">
                              <a:latin typeface="Cambria Math" panose="02040503050406030204" pitchFamily="18" charset="0"/>
                            </a:rPr>
                            <m:t>“</m:t>
                          </m:r>
                          <m:r>
                            <m:rPr>
                              <m:sty m:val="p"/>
                            </m:rPr>
                            <a:rPr lang="en-US" dirty="0">
                              <a:latin typeface="Cambria Math" panose="02040503050406030204" pitchFamily="18" charset="0"/>
                            </a:rPr>
                            <m:t>approved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prescri</m:t>
                          </m:r>
                          <m:r>
                            <m:rPr>
                              <m:sty m:val="p"/>
                            </m:rPr>
                            <a:rPr lang="en-US" b="0" i="1" dirty="0" smtClean="0">
                              <a:latin typeface="Cambria Math" panose="02040503050406030204" pitchFamily="18" charset="0"/>
                            </a:rPr>
                            <m:t>p</m:t>
                          </m:r>
                          <m:r>
                            <m:rPr>
                              <m:sty m:val="p"/>
                            </m:rPr>
                            <a:rPr lang="en-US" b="0" i="0" dirty="0" smtClean="0">
                              <a:latin typeface="Cambria Math" panose="02040503050406030204" pitchFamily="18" charset="0"/>
                            </a:rPr>
                            <m:t>tion</m:t>
                          </m:r>
                          <m:r>
                            <a:rPr lang="en-US" b="0" i="1" dirty="0" smtClean="0">
                              <a:latin typeface="Cambria Math" panose="02040503050406030204" pitchFamily="18" charset="0"/>
                            </a:rPr>
                            <m:t>”</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𝐵</m:t>
                          </m:r>
                          <m:r>
                            <a:rPr lang="en-US" i="1" dirty="0">
                              <a:latin typeface="Cambria Math" panose="02040503050406030204" pitchFamily="18" charset="0"/>
                            </a:rPr>
                            <m:t>=</m:t>
                          </m:r>
                          <m:r>
                            <a:rPr lang="en-US" i="1" dirty="0">
                              <a:latin typeface="Cambria Math" panose="02040503050406030204" pitchFamily="18" charset="0"/>
                            </a:rPr>
                            <m:t>“</m:t>
                          </m:r>
                          <m:r>
                            <m:rPr>
                              <m:sty m:val="p"/>
                            </m:rPr>
                            <a:rPr lang="en-US" dirty="0">
                              <a:latin typeface="Cambria Math" panose="02040503050406030204" pitchFamily="18" charset="0"/>
                            </a:rPr>
                            <m:t>prescri</m:t>
                          </m:r>
                          <m:r>
                            <m:rPr>
                              <m:sty m:val="p"/>
                            </m:rPr>
                            <a:rPr lang="en-US" i="1" dirty="0">
                              <a:latin typeface="Cambria Math" panose="02040503050406030204" pitchFamily="18" charset="0"/>
                            </a:rPr>
                            <m:t>p</m:t>
                          </m:r>
                          <m:r>
                            <m:rPr>
                              <m:sty m:val="p"/>
                            </m:rPr>
                            <a:rPr lang="en-US" dirty="0">
                              <a:latin typeface="Cambria Math" panose="02040503050406030204" pitchFamily="18" charset="0"/>
                            </a:rPr>
                            <m:t>tion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for</m:t>
                          </m:r>
                          <m:r>
                            <a:rPr lang="en-US" i="1" dirty="0">
                              <a:latin typeface="Cambria Math" panose="02040503050406030204" pitchFamily="18" charset="0"/>
                            </a:rPr>
                            <m:t>”</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i="1" dirty="0">
                          <a:latin typeface="Cambria Math" panose="02040503050406030204" pitchFamily="18" charset="0"/>
                          <a:ea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𝐵</m:t>
                          </m:r>
                          <m:r>
                            <a:rPr lang="en-US" i="1" dirty="0">
                              <a:latin typeface="Cambria Math" panose="02040503050406030204" pitchFamily="18" charset="0"/>
                            </a:rPr>
                            <m:t>=“</m:t>
                          </m:r>
                          <m:r>
                            <m:rPr>
                              <m:sty m:val="p"/>
                            </m:rPr>
                            <a:rPr lang="en-US" dirty="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you</m:t>
                          </m:r>
                          <m:r>
                            <a:rPr lang="en-US" i="1" dirty="0">
                              <a:latin typeface="Cambria Math" panose="02040503050406030204" pitchFamily="18" charset="0"/>
                            </a:rPr>
                            <m:t>”</m:t>
                          </m:r>
                        </m:e>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oMath>
                  </m:oMathPara>
                </a14:m>
                <a:endParaRPr lang="en-US" dirty="0"/>
              </a:p>
              <a:p>
                <a:pPr marL="0" indent="0">
                  <a:buNone/>
                </a:pPr>
                <a:endParaRPr lang="en-US" dirty="0"/>
              </a:p>
              <a:p>
                <a:pPr marL="0" indent="0">
                  <a:buNone/>
                </a:pPr>
                <a:endParaRPr lang="en-US" dirty="0"/>
              </a:p>
              <a:p>
                <a:pPr marL="0" indent="0">
                  <a:buNone/>
                </a:pP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3175"/>
                </a:stretch>
              </a:blipFill>
            </p:spPr>
            <p:txBody>
              <a:bodyPr/>
              <a:lstStyle/>
              <a:p>
                <a:r>
                  <a:rPr lang="en-US">
                    <a:noFill/>
                  </a:rPr>
                  <a:t> </a:t>
                </a:r>
              </a:p>
            </p:txBody>
          </p:sp>
        </mc:Fallback>
      </mc:AlternateContent>
    </p:spTree>
    <p:extLst>
      <p:ext uri="{BB962C8B-B14F-4D97-AF65-F5344CB8AC3E}">
        <p14:creationId xmlns:p14="http://schemas.microsoft.com/office/powerpoint/2010/main" val="97190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1FAF-8CBB-CB47-8FFF-5624B709F3F1}"/>
              </a:ext>
            </a:extLst>
          </p:cNvPr>
          <p:cNvSpPr>
            <a:spLocks noGrp="1"/>
          </p:cNvSpPr>
          <p:nvPr>
            <p:ph type="title"/>
          </p:nvPr>
        </p:nvSpPr>
        <p:spPr/>
        <p:txBody>
          <a:bodyPr/>
          <a:lstStyle/>
          <a:p>
            <a:r>
              <a:rPr lang="en-US" dirty="0"/>
              <a:t>Advantages and disadvantages of bigram models relative to unigram models</a:t>
            </a:r>
          </a:p>
        </p:txBody>
      </p:sp>
      <p:sp>
        <p:nvSpPr>
          <p:cNvPr id="3" name="Content Placeholder 2">
            <a:extLst>
              <a:ext uri="{FF2B5EF4-FFF2-40B4-BE49-F238E27FC236}">
                <a16:creationId xmlns:a16="http://schemas.microsoft.com/office/drawing/2014/main" id="{818EA0B9-447F-304D-A36E-58F47B936BB3}"/>
              </a:ext>
            </a:extLst>
          </p:cNvPr>
          <p:cNvSpPr>
            <a:spLocks noGrp="1"/>
          </p:cNvSpPr>
          <p:nvPr>
            <p:ph idx="1"/>
          </p:nvPr>
        </p:nvSpPr>
        <p:spPr/>
        <p:txBody>
          <a:bodyPr/>
          <a:lstStyle/>
          <a:p>
            <a:r>
              <a:rPr lang="en-US" dirty="0"/>
              <a:t>Advantage: the bigram model can tell you if a particular bigram is much more frequent in spam than in ham emails.</a:t>
            </a:r>
          </a:p>
          <a:p>
            <a:r>
              <a:rPr lang="en-US" dirty="0"/>
              <a:t>Disadvantage: over-training.  Even if probabilities of individual words in the training and test corpora are similar, probabilities of bigrams might be different.</a:t>
            </a:r>
          </a:p>
        </p:txBody>
      </p:sp>
    </p:spTree>
    <p:extLst>
      <p:ext uri="{BB962C8B-B14F-4D97-AF65-F5344CB8AC3E}">
        <p14:creationId xmlns:p14="http://schemas.microsoft.com/office/powerpoint/2010/main" val="3437063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minimum probability of error</a:t>
            </a:r>
          </a:p>
          <a:p>
            <a:r>
              <a:rPr lang="en-US" dirty="0">
                <a:solidFill>
                  <a:schemeClr val="bg1">
                    <a:lumMod val="75000"/>
                  </a:schemeClr>
                </a:solidFill>
              </a:rPr>
              <a:t>Bayes’ rule</a:t>
            </a:r>
          </a:p>
          <a:p>
            <a:r>
              <a:rPr lang="en-US" dirty="0">
                <a:solidFill>
                  <a:schemeClr val="bg1">
                    <a:lumMod val="75000"/>
                  </a:schemeClr>
                </a:solidFill>
              </a:rPr>
              <a:t>naïve Bayes</a:t>
            </a:r>
          </a:p>
          <a:p>
            <a:r>
              <a:rPr lang="en-US" dirty="0">
                <a:solidFill>
                  <a:schemeClr val="bg1">
                    <a:lumMod val="75000"/>
                  </a:schemeClr>
                </a:solidFill>
              </a:rPr>
              <a:t>unigrams and bigrams</a:t>
            </a:r>
          </a:p>
          <a:p>
            <a:r>
              <a:rPr lang="en-US" dirty="0"/>
              <a:t>estimating the likelihood: maximum likelihood parameter estimation</a:t>
            </a:r>
          </a:p>
          <a:p>
            <a:pPr marL="0" indent="0">
              <a:buNone/>
            </a:pPr>
            <a:endParaRPr lang="en-US" dirty="0"/>
          </a:p>
        </p:txBody>
      </p:sp>
    </p:spTree>
    <p:extLst>
      <p:ext uri="{BB962C8B-B14F-4D97-AF65-F5344CB8AC3E}">
        <p14:creationId xmlns:p14="http://schemas.microsoft.com/office/powerpoint/2010/main" val="1103302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B7CD-E7FB-E444-AFEC-30C767A7E9AB}"/>
              </a:ext>
            </a:extLst>
          </p:cNvPr>
          <p:cNvSpPr>
            <a:spLocks noGrp="1"/>
          </p:cNvSpPr>
          <p:nvPr>
            <p:ph type="title"/>
          </p:nvPr>
        </p:nvSpPr>
        <p:spPr/>
        <p:txBody>
          <a:bodyPr/>
          <a:lstStyle/>
          <a:p>
            <a:r>
              <a:rPr lang="en-US" dirty="0"/>
              <a:t>What are “parameters”?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873645-F33F-9B40-B63C-09BD88A43BAC}"/>
                  </a:ext>
                </a:extLst>
              </p:cNvPr>
              <p:cNvSpPr>
                <a:spLocks noGrp="1"/>
              </p:cNvSpPr>
              <p:nvPr>
                <p:ph idx="1"/>
              </p:nvPr>
            </p:nvSpPr>
            <p:spPr/>
            <p:txBody>
              <a:bodyPr/>
              <a:lstStyle/>
              <a:p>
                <a:r>
                  <a:rPr lang="en-US" dirty="0"/>
                  <a:t>Oxford English dictionary: parameter (noun): a numerical or other measurable factor forming one of a set that defines a system or sets the conditions of its operation.</a:t>
                </a:r>
              </a:p>
              <a:p>
                <a:r>
                  <a:rPr lang="en-US" dirty="0"/>
                  <a:t>The naïve Bayes model has two types of parameters:</a:t>
                </a:r>
              </a:p>
              <a:p>
                <a:pPr lvl="1"/>
                <a:r>
                  <a:rPr lang="en-US" dirty="0"/>
                  <a:t>The </a:t>
                </a:r>
                <a:r>
                  <a:rPr lang="en-US" i="1" dirty="0"/>
                  <a:t>a priori</a:t>
                </a:r>
                <a:r>
                  <a:rPr lang="en-US" dirty="0"/>
                  <a:t> probability (prior) parameters: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r>
                  <a:rPr lang="en-US" dirty="0"/>
                  <a:t>The likelihood parameters: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r>
                      <a:rPr lang="en-US" i="1" dirty="0" err="1"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endParaRPr lang="en-US" dirty="0"/>
              </a:p>
              <a:p>
                <a:r>
                  <a:rPr lang="en-US" dirty="0"/>
                  <a:t>In order to create a naïve Bayes classifiers, we must somehow estimate the numerical values of those parameters.</a:t>
                </a:r>
              </a:p>
            </p:txBody>
          </p:sp>
        </mc:Choice>
        <mc:Fallback>
          <p:sp>
            <p:nvSpPr>
              <p:cNvPr id="3" name="Content Placeholder 2">
                <a:extLst>
                  <a:ext uri="{FF2B5EF4-FFF2-40B4-BE49-F238E27FC236}">
                    <a16:creationId xmlns:a16="http://schemas.microsoft.com/office/drawing/2014/main" id="{7F873645-F33F-9B40-B63C-09BD88A43BAC}"/>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541162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560443" y="1066802"/>
            <a:ext cx="9389165" cy="1318590"/>
          </a:xfrm>
        </p:spPr>
        <p:txBody>
          <a:bodyPr/>
          <a:lstStyle/>
          <a:p>
            <a:pPr marL="0" indent="0">
              <a:buNone/>
            </a:pPr>
            <a:r>
              <a:rPr lang="en-US" sz="2400" dirty="0">
                <a:cs typeface="Times New Roman"/>
              </a:rPr>
              <a:t>Model parameters: feature likelihoods </a:t>
            </a:r>
            <a:r>
              <a:rPr lang="en-US" sz="2400" dirty="0">
                <a:solidFill>
                  <a:srgbClr val="0066FF"/>
                </a:solidFill>
              </a:rPr>
              <a:t>p(word | label)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p(label) </a:t>
            </a:r>
          </a:p>
          <a:p>
            <a:pPr lvl="1"/>
            <a:r>
              <a:rPr lang="en-US" sz="2000" dirty="0">
                <a:cs typeface="Times New Roman"/>
              </a:rPr>
              <a:t>How do we obtain the values of these parameters?</a:t>
            </a:r>
          </a:p>
        </p:txBody>
      </p:sp>
      <p:pic>
        <p:nvPicPr>
          <p:cNvPr id="110595" name="Picture 3"/>
          <p:cNvPicPr>
            <a:picLocks noChangeAspect="1" noChangeArrowheads="1"/>
          </p:cNvPicPr>
          <p:nvPr/>
        </p:nvPicPr>
        <p:blipFill>
          <a:blip r:embed="rId3" cstate="print"/>
          <a:srcRect l="23456"/>
          <a:stretch>
            <a:fillRect/>
          </a:stretch>
        </p:blipFill>
        <p:spPr bwMode="auto">
          <a:xfrm>
            <a:off x="3767373" y="3352800"/>
            <a:ext cx="6714891" cy="3276600"/>
          </a:xfrm>
          <a:prstGeom prst="rect">
            <a:avLst/>
          </a:prstGeom>
          <a:noFill/>
          <a:ln w="9525">
            <a:noFill/>
            <a:miter lim="800000"/>
            <a:headEnd/>
            <a:tailEnd/>
          </a:ln>
        </p:spPr>
      </p:pic>
      <p:sp>
        <p:nvSpPr>
          <p:cNvPr id="12" name="TextBox 11"/>
          <p:cNvSpPr txBox="1"/>
          <p:nvPr/>
        </p:nvSpPr>
        <p:spPr>
          <a:xfrm>
            <a:off x="1905001" y="3505200"/>
            <a:ext cx="1976823" cy="757130"/>
          </a:xfrm>
          <a:prstGeom prst="rect">
            <a:avLst/>
          </a:prstGeom>
          <a:noFill/>
          <a:ln>
            <a:solidFill>
              <a:schemeClr val="tx1"/>
            </a:solidFill>
          </a:ln>
        </p:spPr>
        <p:txBody>
          <a:bodyPr wrap="none" rtlCol="0">
            <a:spAutoFit/>
          </a:bodyPr>
          <a:lstStyle/>
          <a:p>
            <a:pPr>
              <a:lnSpc>
                <a:spcPct val="120000"/>
              </a:lnSpc>
            </a:pPr>
            <a:r>
              <a:rPr lang="en-US" dirty="0">
                <a:latin typeface="Courier New" pitchFamily="49" charset="0"/>
                <a:cs typeface="Courier New" pitchFamily="49" charset="0"/>
              </a:rPr>
              <a:t> spam:  0.33</a:t>
            </a:r>
          </a:p>
          <a:p>
            <a:pPr>
              <a:lnSpc>
                <a:spcPct val="120000"/>
              </a:lnSpc>
            </a:pPr>
            <a:r>
              <a:rPr lang="en-US" dirty="0">
                <a:latin typeface="Courier New" pitchFamily="49" charset="0"/>
                <a:cs typeface="Courier New" pitchFamily="49" charset="0"/>
              </a:rPr>
              <a:t>¬spam:  0.67 </a:t>
            </a:r>
          </a:p>
        </p:txBody>
      </p:sp>
      <p:sp>
        <p:nvSpPr>
          <p:cNvPr id="13" name="Rectangle 12"/>
          <p:cNvSpPr/>
          <p:nvPr/>
        </p:nvSpPr>
        <p:spPr>
          <a:xfrm>
            <a:off x="8255559" y="3048000"/>
            <a:ext cx="1761572"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4" name="Rectangle 13"/>
          <p:cNvSpPr/>
          <p:nvPr/>
        </p:nvSpPr>
        <p:spPr>
          <a:xfrm>
            <a:off x="4808812" y="3048000"/>
            <a:ext cx="1646156"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5" name="Rectangle 14"/>
          <p:cNvSpPr/>
          <p:nvPr/>
        </p:nvSpPr>
        <p:spPr>
          <a:xfrm>
            <a:off x="2630270" y="3048000"/>
            <a:ext cx="646331" cy="369332"/>
          </a:xfrm>
          <a:prstGeom prst="rect">
            <a:avLst/>
          </a:prstGeom>
        </p:spPr>
        <p:txBody>
          <a:bodyPr wrap="none">
            <a:spAutoFit/>
          </a:bodyPr>
          <a:lstStyle/>
          <a:p>
            <a:r>
              <a:rPr lang="en-US" dirty="0">
                <a:solidFill>
                  <a:srgbClr val="0066FF"/>
                </a:solidFill>
              </a:rPr>
              <a:t>prior</a:t>
            </a:r>
            <a:endParaRPr lang="en-US" dirty="0"/>
          </a:p>
        </p:txBody>
      </p:sp>
    </p:spTree>
    <p:extLst>
      <p:ext uri="{BB962C8B-B14F-4D97-AF65-F5344CB8AC3E}">
        <p14:creationId xmlns:p14="http://schemas.microsoft.com/office/powerpoint/2010/main" val="122429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36EA-7814-A042-A248-4B5FD0D985AD}"/>
              </a:ext>
            </a:extLst>
          </p:cNvPr>
          <p:cNvSpPr>
            <a:spLocks noGrp="1"/>
          </p:cNvSpPr>
          <p:nvPr>
            <p:ph type="title"/>
          </p:nvPr>
        </p:nvSpPr>
        <p:spPr/>
        <p:txBody>
          <a:bodyPr/>
          <a:lstStyle/>
          <a:p>
            <a:r>
              <a:rPr lang="en-US" dirty="0"/>
              <a:t>Parameter estimation: Prior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52913B-3D5D-2341-A6AB-A196A5ABFA0D}"/>
                  </a:ext>
                </a:extLst>
              </p:cNvPr>
              <p:cNvSpPr>
                <a:spLocks noGrp="1"/>
              </p:cNvSpPr>
              <p:nvPr>
                <p:ph idx="1"/>
              </p:nvPr>
            </p:nvSpPr>
            <p:spPr/>
            <p:txBody>
              <a:bodyPr>
                <a:normAutofit/>
              </a:bodyPr>
              <a:lstStyle/>
              <a:p>
                <a:pPr marL="0" indent="0">
                  <a:buNone/>
                </a:pPr>
                <a:r>
                  <a:rPr lang="en-US" dirty="0"/>
                  <a:t>The prior,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 is usually estimated in one of two ways.</a:t>
                </a:r>
              </a:p>
              <a:p>
                <a:r>
                  <a:rPr lang="en-US" dirty="0"/>
                  <a:t>If we believe that the test corpus is like the training corpus, then we just use frequencies in the training corpus:</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b="0" i="0" dirty="0" smtClean="0">
                          <a:latin typeface="Cambria Math" panose="02040503050406030204" pitchFamily="18" charset="0"/>
                        </a:rPr>
                        <m:t>Spam</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m:rPr>
                              <m:sty m:val="p"/>
                            </m:rPr>
                            <a:rPr lang="en-US" b="0" i="0" dirty="0" smtClean="0">
                              <a:latin typeface="Cambria Math" panose="02040503050406030204" pitchFamily="18" charset="0"/>
                            </a:rPr>
                            <m:t>Docs</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i="0" dirty="0">
                              <a:latin typeface="Cambria Math" panose="02040503050406030204" pitchFamily="18" charset="0"/>
                            </a:rPr>
                            <m:t>Spam</m:t>
                          </m:r>
                          <m:r>
                            <a:rPr lang="en-US" i="1" dirty="0">
                              <a:latin typeface="Cambria Math" panose="02040503050406030204" pitchFamily="18" charset="0"/>
                            </a:rPr>
                            <m:t>)</m:t>
                          </m:r>
                        </m:num>
                        <m:den>
                          <m:r>
                            <m:rPr>
                              <m:sty m:val="p"/>
                            </m:rPr>
                            <a:rPr lang="en-US" b="0" i="0" dirty="0" smtClean="0">
                              <a:latin typeface="Cambria Math" panose="02040503050406030204" pitchFamily="18" charset="0"/>
                            </a:rPr>
                            <m:t>Docs</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r>
                            <a:rPr lang="en-US" b="0" i="1" dirty="0" smtClean="0">
                              <a:latin typeface="Cambria Math" panose="02040503050406030204" pitchFamily="18" charset="0"/>
                            </a:rPr>
                            <m:t>+</m:t>
                          </m:r>
                          <m:r>
                            <m:rPr>
                              <m:sty m:val="p"/>
                            </m:rPr>
                            <a:rPr lang="en-US" b="0" i="0" dirty="0" smtClean="0">
                              <a:latin typeface="Cambria Math" panose="02040503050406030204" pitchFamily="18" charset="0"/>
                            </a:rPr>
                            <m:t>Docs</m:t>
                          </m:r>
                          <m:r>
                            <a:rPr lang="en-US" i="1" dirty="0">
                              <a:latin typeface="Cambria Math" panose="02040503050406030204" pitchFamily="18" charset="0"/>
                            </a:rPr>
                            <m:t>(</m:t>
                          </m:r>
                          <m:r>
                            <a:rPr lang="en-US" i="1" dirty="0">
                              <a:latin typeface="Cambria Math" panose="02040503050406030204" pitchFamily="18" charset="0"/>
                            </a:rPr>
                            <m:t>𝑌</m:t>
                          </m:r>
                          <m:r>
                            <a:rPr lang="en-US" i="1" dirty="0" smtClean="0">
                              <a:latin typeface="Cambria Math" panose="02040503050406030204" pitchFamily="18" charset="0"/>
                              <a:ea typeface="Cambria Math" panose="02040503050406030204" pitchFamily="18" charset="0"/>
                            </a:rPr>
                            <m:t>≠</m:t>
                          </m:r>
                          <m:r>
                            <m:rPr>
                              <m:sty m:val="p"/>
                            </m:rPr>
                            <a:rPr lang="en-US" b="0" i="0" dirty="0" smtClean="0">
                              <a:latin typeface="Cambria Math" panose="02040503050406030204" pitchFamily="18" charset="0"/>
                            </a:rPr>
                            <m:t>Sp</m:t>
                          </m:r>
                          <m:r>
                            <m:rPr>
                              <m:sty m:val="p"/>
                            </m:rPr>
                            <a:rPr lang="en-US" dirty="0">
                              <a:latin typeface="Cambria Math" panose="02040503050406030204" pitchFamily="18" charset="0"/>
                            </a:rPr>
                            <m:t>am</m:t>
                          </m:r>
                          <m:r>
                            <a:rPr lang="en-US" i="1" dirty="0">
                              <a:latin typeface="Cambria Math" panose="02040503050406030204" pitchFamily="18" charset="0"/>
                            </a:rPr>
                            <m:t>)</m:t>
                          </m:r>
                        </m:den>
                      </m:f>
                    </m:oMath>
                  </m:oMathPara>
                </a14:m>
                <a:endParaRPr lang="en-US" dirty="0"/>
              </a:p>
              <a:p>
                <a:pPr marL="0" indent="0">
                  <a:buNone/>
                </a:pPr>
                <a:r>
                  <a:rPr lang="en-US" dirty="0"/>
                  <a:t>where “Docs(Y=Spam)” means the number of documents in the training corpus that have the label Y=Spam.</a:t>
                </a:r>
              </a:p>
              <a:p>
                <a:r>
                  <a:rPr lang="en-US" dirty="0"/>
                  <a:t>If we believe that the test corpus is different from the training corpus, then we set P(Y=Spam)= the frequency with which we believe spam will occur in the test corpus.</a:t>
                </a:r>
              </a:p>
            </p:txBody>
          </p:sp>
        </mc:Choice>
        <mc:Fallback>
          <p:sp>
            <p:nvSpPr>
              <p:cNvPr id="3" name="Content Placeholder 2">
                <a:extLst>
                  <a:ext uri="{FF2B5EF4-FFF2-40B4-BE49-F238E27FC236}">
                    <a16:creationId xmlns:a16="http://schemas.microsoft.com/office/drawing/2014/main" id="{E352913B-3D5D-2341-A6AB-A196A5ABFA0D}"/>
                  </a:ext>
                </a:extLst>
              </p:cNvPr>
              <p:cNvSpPr>
                <a:spLocks noGrp="1" noRot="1" noChangeAspect="1" noMove="1" noResize="1" noEditPoints="1" noAdjustHandles="1" noChangeArrowheads="1" noChangeShapeType="1" noTextEdit="1"/>
              </p:cNvSpPr>
              <p:nvPr>
                <p:ph idx="1"/>
              </p:nvPr>
            </p:nvSpPr>
            <p:spPr>
              <a:blipFill>
                <a:blip r:embed="rId2"/>
                <a:stretch>
                  <a:fillRect l="-1206" t="-2326" r="-1327" b="-3488"/>
                </a:stretch>
              </a:blipFill>
            </p:spPr>
            <p:txBody>
              <a:bodyPr/>
              <a:lstStyle/>
              <a:p>
                <a:r>
                  <a:rPr lang="en-US">
                    <a:noFill/>
                  </a:rPr>
                  <a:t> </a:t>
                </a:r>
              </a:p>
            </p:txBody>
          </p:sp>
        </mc:Fallback>
      </mc:AlternateContent>
    </p:spTree>
    <p:extLst>
      <p:ext uri="{BB962C8B-B14F-4D97-AF65-F5344CB8AC3E}">
        <p14:creationId xmlns:p14="http://schemas.microsoft.com/office/powerpoint/2010/main" val="49045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36EA-7814-A042-A248-4B5FD0D985AD}"/>
              </a:ext>
            </a:extLst>
          </p:cNvPr>
          <p:cNvSpPr>
            <a:spLocks noGrp="1"/>
          </p:cNvSpPr>
          <p:nvPr>
            <p:ph type="title"/>
          </p:nvPr>
        </p:nvSpPr>
        <p:spPr/>
        <p:txBody>
          <a:bodyPr/>
          <a:lstStyle/>
          <a:p>
            <a:r>
              <a:rPr lang="en-US" dirty="0"/>
              <a:t>Parameter estimation: Likelihood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52913B-3D5D-2341-A6AB-A196A5ABFA0D}"/>
                  </a:ext>
                </a:extLst>
              </p:cNvPr>
              <p:cNvSpPr>
                <a:spLocks noGrp="1"/>
              </p:cNvSpPr>
              <p:nvPr>
                <p:ph idx="1"/>
              </p:nvPr>
            </p:nvSpPr>
            <p:spPr/>
            <p:txBody>
              <a:bodyPr>
                <a:normAutofit/>
              </a:bodyPr>
              <a:lstStyle/>
              <a:p>
                <a:pPr marL="0" indent="0">
                  <a:buNone/>
                </a:pPr>
                <a:r>
                  <a:rPr lang="en-US" dirty="0"/>
                  <a:t>The likelihood,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𝑊</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 is also estimated by counting.  We will refine this estimate in lecture 4, but a useful starting point is what’s called the “maximum likelihood estimate of the likelihood parameter:”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b="0" i="0" dirty="0" smtClean="0">
                          <a:latin typeface="Cambria Math" panose="02040503050406030204" pitchFamily="18" charset="0"/>
                        </a:rPr>
                        <m:t>Spam</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m:rPr>
                              <m:sty m:val="p"/>
                            </m:rPr>
                            <a:rPr lang="en-US" i="0" dirty="0">
                              <a:latin typeface="Cambria Math" panose="02040503050406030204" pitchFamily="18" charset="0"/>
                            </a:rPr>
                            <m:t>Count</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b="0" i="1" dirty="0" smtClean="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i="0" dirty="0">
                              <a:latin typeface="Cambria Math" panose="02040503050406030204" pitchFamily="18" charset="0"/>
                            </a:rPr>
                            <m:t>Spam</m:t>
                          </m:r>
                          <m:r>
                            <a:rPr lang="en-US" i="1" dirty="0">
                              <a:latin typeface="Cambria Math" panose="02040503050406030204" pitchFamily="18" charset="0"/>
                            </a:rPr>
                            <m:t>)</m:t>
                          </m:r>
                        </m:num>
                        <m:den>
                          <m:r>
                            <m:rPr>
                              <m:sty m:val="p"/>
                            </m:rPr>
                            <a:rPr lang="en-US" dirty="0">
                              <a:latin typeface="Cambria Math" panose="02040503050406030204" pitchFamily="18" charset="0"/>
                            </a:rPr>
                            <m:t>Count</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den>
                      </m:f>
                    </m:oMath>
                  </m:oMathPara>
                </a14:m>
                <a:endParaRPr lang="en-US" dirty="0"/>
              </a:p>
              <a:p>
                <a:pPr marL="0" indent="0">
                  <a:buNone/>
                </a:pPr>
                <a:endParaRPr lang="en-US" dirty="0"/>
              </a:p>
              <a:p>
                <a:pPr marL="0" indent="0">
                  <a:buNone/>
                </a:pPr>
                <a:r>
                  <a:rPr lang="en-US" dirty="0"/>
                  <a:t>where “</a:t>
                </a:r>
                <a14:m>
                  <m:oMath xmlns:m="http://schemas.openxmlformats.org/officeDocument/2006/math">
                    <m:r>
                      <m:rPr>
                        <m:sty m:val="p"/>
                      </m:rPr>
                      <a:rPr lang="en-US" dirty="0">
                        <a:latin typeface="Cambria Math" panose="02040503050406030204" pitchFamily="18" charset="0"/>
                      </a:rPr>
                      <m:t>Count</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oMath>
                </a14:m>
                <a:r>
                  <a:rPr lang="en-US" dirty="0"/>
                  <a:t>” means the number of times that the word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oMath>
                </a14:m>
                <a:r>
                  <a:rPr lang="en-US" dirty="0"/>
                  <a:t> occurs in the Spam portion of the training corpus, and “</a:t>
                </a:r>
                <a14:m>
                  <m:oMath xmlns:m="http://schemas.openxmlformats.org/officeDocument/2006/math">
                    <m:r>
                      <m:rPr>
                        <m:sty m:val="p"/>
                      </m:rPr>
                      <a:rPr lang="en-US" dirty="0">
                        <a:latin typeface="Cambria Math" panose="02040503050406030204" pitchFamily="18" charset="0"/>
                      </a:rPr>
                      <m:t>Count</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oMath>
                </a14:m>
                <a:r>
                  <a:rPr lang="en-US" dirty="0"/>
                  <a:t>” is the total number of words in the Spam portion.</a:t>
                </a:r>
              </a:p>
            </p:txBody>
          </p:sp>
        </mc:Choice>
        <mc:Fallback>
          <p:sp>
            <p:nvSpPr>
              <p:cNvPr id="3" name="Content Placeholder 2">
                <a:extLst>
                  <a:ext uri="{FF2B5EF4-FFF2-40B4-BE49-F238E27FC236}">
                    <a16:creationId xmlns:a16="http://schemas.microsoft.com/office/drawing/2014/main" id="{E352913B-3D5D-2341-A6AB-A196A5ABFA0D}"/>
                  </a:ext>
                </a:extLst>
              </p:cNvPr>
              <p:cNvSpPr>
                <a:spLocks noGrp="1" noRot="1" noChangeAspect="1" noMove="1" noResize="1" noEditPoints="1" noAdjustHandles="1" noChangeArrowheads="1" noChangeShapeType="1" noTextEdit="1"/>
              </p:cNvSpPr>
              <p:nvPr>
                <p:ph idx="1"/>
              </p:nvPr>
            </p:nvSpPr>
            <p:spPr>
              <a:blipFill>
                <a:blip r:embed="rId2"/>
                <a:stretch>
                  <a:fillRect l="-1206" t="-2326" r="-1448" b="-3488"/>
                </a:stretch>
              </a:blipFill>
            </p:spPr>
            <p:txBody>
              <a:bodyPr/>
              <a:lstStyle/>
              <a:p>
                <a:r>
                  <a:rPr lang="en-US">
                    <a:noFill/>
                  </a:rPr>
                  <a:t> </a:t>
                </a:r>
              </a:p>
            </p:txBody>
          </p:sp>
        </mc:Fallback>
      </mc:AlternateContent>
    </p:spTree>
    <p:extLst>
      <p:ext uri="{BB962C8B-B14F-4D97-AF65-F5344CB8AC3E}">
        <p14:creationId xmlns:p14="http://schemas.microsoft.com/office/powerpoint/2010/main" val="21232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36EA-7814-A042-A248-4B5FD0D985AD}"/>
              </a:ext>
            </a:extLst>
          </p:cNvPr>
          <p:cNvSpPr>
            <a:spLocks noGrp="1"/>
          </p:cNvSpPr>
          <p:nvPr>
            <p:ph type="title"/>
          </p:nvPr>
        </p:nvSpPr>
        <p:spPr/>
        <p:txBody>
          <a:bodyPr/>
          <a:lstStyle/>
          <a:p>
            <a:r>
              <a:rPr lang="en-US" dirty="0"/>
              <a:t>Likelihood of the training dataset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52913B-3D5D-2341-A6AB-A196A5ABFA0D}"/>
                  </a:ext>
                </a:extLst>
              </p:cNvPr>
              <p:cNvSpPr>
                <a:spLocks noGrp="1"/>
              </p:cNvSpPr>
              <p:nvPr>
                <p:ph idx="1"/>
              </p:nvPr>
            </p:nvSpPr>
            <p:spPr>
              <a:xfrm>
                <a:off x="838200" y="1441174"/>
                <a:ext cx="10515600" cy="5337313"/>
              </a:xfrm>
            </p:spPr>
            <p:txBody>
              <a:bodyPr>
                <a:normAutofit fontScale="70000" lnSpcReduction="20000"/>
              </a:bodyPr>
              <a:lstStyle/>
              <a:p>
                <a:pPr marL="0" indent="0">
                  <a:buNone/>
                </a:pPr>
                <a:r>
                  <a:rPr lang="en-US" dirty="0"/>
                  <a:t>Consider the following optimization problem.  Suppose we want to choose the model parameters,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oMath>
                </a14:m>
                <a:r>
                  <a:rPr lang="en-US" dirty="0"/>
                  <a:t>, in order to maximize the likelihood of the whole training dataset:</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0" dirty="0" smtClean="0">
                          <a:latin typeface="Cambria Math" panose="02040503050406030204" pitchFamily="18" charset="0"/>
                        </a:rPr>
                        <m:t>𝐌𝐚𝐱𝐢𝐦𝐢𝐳𝐞</m:t>
                      </m:r>
                      <m:r>
                        <a:rPr lang="en-US" b="1" i="0" dirty="0" smtClean="0">
                          <a:latin typeface="Cambria Math" panose="02040503050406030204" pitchFamily="18" charset="0"/>
                        </a:rPr>
                        <m:t>:</m:t>
                      </m:r>
                      <m:r>
                        <a:rPr lang="en-US" b="0" i="1" dirty="0" smtClean="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m:rPr>
                          <m:sty m:val="p"/>
                        </m:rPr>
                        <a:rPr lang="en-US" b="0" i="0" dirty="0" smtClean="0">
                          <a:latin typeface="Cambria Math" panose="02040503050406030204" pitchFamily="18" charset="0"/>
                        </a:rPr>
                        <m:t>Spam</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training</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data</m:t>
                      </m:r>
                      <m:r>
                        <a:rPr lang="en-US" i="1" dirty="0" smtClean="0">
                          <a:latin typeface="Cambria Math" panose="02040503050406030204" pitchFamily="18" charset="0"/>
                        </a:rPr>
                        <m:t>) =</m:t>
                      </m:r>
                      <m:nary>
                        <m:naryPr>
                          <m:chr m:val="∏"/>
                          <m:supHide m:val="on"/>
                          <m:ctrlPr>
                            <a:rPr lang="en-US" i="1" dirty="0" smtClean="0">
                              <a:latin typeface="Cambria Math" panose="02040503050406030204" pitchFamily="18" charset="0"/>
                            </a:rPr>
                          </m:ctrlPr>
                        </m:naryPr>
                        <m:sub>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b="0" i="0"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Spam</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training</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data</m:t>
                          </m:r>
                        </m:sub>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e>
                      </m:nary>
                    </m:oMath>
                  </m:oMathPara>
                </a14:m>
                <a:endParaRPr lang="en-US" dirty="0"/>
              </a:p>
              <a:p>
                <a:pPr marL="0" indent="0">
                  <a:buNone/>
                </a:pPr>
                <a:endParaRPr lang="en-US" dirty="0"/>
              </a:p>
              <a:p>
                <a:pPr marL="0" indent="0">
                  <a:buNone/>
                </a:pPr>
                <a:r>
                  <a:rPr lang="en-US" dirty="0"/>
                  <a:t>under the constraint that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 </m:t>
                    </m:r>
                  </m:oMath>
                </a14:m>
                <a:r>
                  <a:rPr lang="en-US" dirty="0"/>
                  <a:t> must be properly normalized probabilities: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𝐂𝐨𝐧𝐬𝐭𝐫𝐚𝐢𝐧𝐭</m:t>
                      </m:r>
                      <m:r>
                        <a:rPr lang="en-US" b="1" i="0" smtClean="0">
                          <a:latin typeface="Cambria Math" panose="02040503050406030204" pitchFamily="18" charset="0"/>
                        </a:rPr>
                        <m:t>:</m:t>
                      </m:r>
                      <m:r>
                        <a:rPr lang="en-US" b="0" i="1" smtClean="0">
                          <a:latin typeface="Cambria Math" panose="02040503050406030204" pitchFamily="18" charset="0"/>
                        </a:rPr>
                        <m:t> 1= </m:t>
                      </m:r>
                      <m:nary>
                        <m:naryPr>
                          <m:chr m:val="∑"/>
                          <m:supHide m:val="on"/>
                          <m:ctrlPr>
                            <a:rPr lang="en-US" b="0" i="1" smtClean="0">
                              <a:latin typeface="Cambria Math" panose="02040503050406030204" pitchFamily="18" charset="0"/>
                            </a:rPr>
                          </m:ctrlPr>
                        </m:naryPr>
                        <m:sub>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m:rPr>
                              <m:brk m:alnAt="7"/>
                            </m:rPr>
                            <a:rPr lang="en-US" b="0" i="1" smtClean="0">
                              <a:latin typeface="Cambria Math" panose="02040503050406030204" pitchFamily="18" charset="0"/>
                              <a:ea typeface="Cambria Math" panose="02040503050406030204" pitchFamily="18" charset="0"/>
                            </a:rPr>
                            <m:t>∈</m:t>
                          </m:r>
                          <m:r>
                            <m:rPr>
                              <m:brk m:alnAt="7"/>
                            </m:rPr>
                            <a:rPr lang="en-US" b="0" i="0" smtClean="0">
                              <a:latin typeface="Cambria Math" panose="02040503050406030204" pitchFamily="18" charset="0"/>
                            </a:rPr>
                            <m:t> </m:t>
                          </m:r>
                          <m:r>
                            <m:rPr>
                              <m:sty m:val="p"/>
                            </m:rPr>
                            <a:rPr lang="en-US" b="0" i="0" smtClean="0">
                              <a:latin typeface="Cambria Math" panose="02040503050406030204" pitchFamily="18" charset="0"/>
                            </a:rPr>
                            <m:t>dictionary</m:t>
                          </m:r>
                        </m:sub>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e>
                      </m:nary>
                    </m:oMath>
                  </m:oMathPara>
                </a14:m>
                <a:endParaRPr lang="en-US" dirty="0"/>
              </a:p>
              <a:p>
                <a:pPr marL="0" indent="0">
                  <a:buNone/>
                </a:pPr>
                <a:endParaRPr lang="en-US" dirty="0"/>
              </a:p>
              <a:p>
                <a:pPr marL="0" indent="0">
                  <a:buNone/>
                </a:pPr>
                <a:r>
                  <a:rPr lang="en-US" dirty="0"/>
                  <a:t>If you were to use advanced math (</a:t>
                </a:r>
                <a:r>
                  <a:rPr lang="en-US" dirty="0" err="1"/>
                  <a:t>Lagrangians</a:t>
                </a:r>
                <a:r>
                  <a:rPr lang="en-US" dirty="0"/>
                  <a:t> or linear programming) to solve this constrained maximization problem, the result would be: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 =</m:t>
                      </m:r>
                      <m:f>
                        <m:fPr>
                          <m:ctrlPr>
                            <a:rPr lang="en-US" i="1" dirty="0">
                              <a:latin typeface="Cambria Math" panose="02040503050406030204" pitchFamily="18" charset="0"/>
                            </a:rPr>
                          </m:ctrlPr>
                        </m:fPr>
                        <m:num>
                          <m:r>
                            <m:rPr>
                              <m:sty m:val="p"/>
                            </m:rPr>
                            <a:rPr lang="en-US" dirty="0">
                              <a:latin typeface="Cambria Math" panose="02040503050406030204" pitchFamily="18" charset="0"/>
                            </a:rPr>
                            <m:t>Count</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num>
                        <m:den>
                          <m:r>
                            <m:rPr>
                              <m:sty m:val="p"/>
                            </m:rPr>
                            <a:rPr lang="en-US" dirty="0">
                              <a:latin typeface="Cambria Math" panose="02040503050406030204" pitchFamily="18" charset="0"/>
                            </a:rPr>
                            <m:t>Count</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den>
                      </m:f>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E352913B-3D5D-2341-A6AB-A196A5ABFA0D}"/>
                  </a:ext>
                </a:extLst>
              </p:cNvPr>
              <p:cNvSpPr>
                <a:spLocks noGrp="1" noRot="1" noChangeAspect="1" noMove="1" noResize="1" noEditPoints="1" noAdjustHandles="1" noChangeArrowheads="1" noChangeShapeType="1" noTextEdit="1"/>
              </p:cNvSpPr>
              <p:nvPr>
                <p:ph idx="1"/>
              </p:nvPr>
            </p:nvSpPr>
            <p:spPr>
              <a:xfrm>
                <a:off x="838200" y="1441174"/>
                <a:ext cx="10515600" cy="5337313"/>
              </a:xfrm>
              <a:blipFill>
                <a:blip r:embed="rId2"/>
                <a:stretch>
                  <a:fillRect l="-724" t="-6888"/>
                </a:stretch>
              </a:blipFill>
            </p:spPr>
            <p:txBody>
              <a:bodyPr/>
              <a:lstStyle/>
              <a:p>
                <a:r>
                  <a:rPr lang="en-US">
                    <a:noFill/>
                  </a:rPr>
                  <a:t> </a:t>
                </a:r>
              </a:p>
            </p:txBody>
          </p:sp>
        </mc:Fallback>
      </mc:AlternateContent>
    </p:spTree>
    <p:extLst>
      <p:ext uri="{BB962C8B-B14F-4D97-AF65-F5344CB8AC3E}">
        <p14:creationId xmlns:p14="http://schemas.microsoft.com/office/powerpoint/2010/main" val="3754981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36EA-7814-A042-A248-4B5FD0D985AD}"/>
              </a:ext>
            </a:extLst>
          </p:cNvPr>
          <p:cNvSpPr>
            <a:spLocks noGrp="1"/>
          </p:cNvSpPr>
          <p:nvPr>
            <p:ph type="title"/>
          </p:nvPr>
        </p:nvSpPr>
        <p:spPr/>
        <p:txBody>
          <a:bodyPr/>
          <a:lstStyle/>
          <a:p>
            <a:r>
              <a:rPr lang="en-US" dirty="0"/>
              <a:t>Maximum likelihood estimate of the likelihood parameter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52913B-3D5D-2341-A6AB-A196A5ABFA0D}"/>
                  </a:ext>
                </a:extLst>
              </p:cNvPr>
              <p:cNvSpPr>
                <a:spLocks noGrp="1"/>
              </p:cNvSpPr>
              <p:nvPr>
                <p:ph idx="1"/>
              </p:nvPr>
            </p:nvSpPr>
            <p:spPr>
              <a:xfrm>
                <a:off x="838200" y="1858617"/>
                <a:ext cx="10515600" cy="4919870"/>
              </a:xfrm>
            </p:spPr>
            <p:txBody>
              <a:bodyPr>
                <a:normAutofit/>
              </a:bodyPr>
              <a:lstStyle/>
              <a:p>
                <a:pPr marL="0" indent="0">
                  <a:buNone/>
                </a:pPr>
                <a:r>
                  <a:rPr lang="en-US" dirty="0"/>
                  <a:t>We call this estimate the “maximum likelihood estimate of the likelihood parameter:”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 =</m:t>
                      </m:r>
                      <m:f>
                        <m:fPr>
                          <m:ctrlPr>
                            <a:rPr lang="en-US" i="1" dirty="0">
                              <a:latin typeface="Cambria Math" panose="02040503050406030204" pitchFamily="18" charset="0"/>
                            </a:rPr>
                          </m:ctrlPr>
                        </m:fPr>
                        <m:num>
                          <m:r>
                            <m:rPr>
                              <m:sty m:val="p"/>
                            </m:rPr>
                            <a:rPr lang="en-US" dirty="0">
                              <a:latin typeface="Cambria Math" panose="02040503050406030204" pitchFamily="18" charset="0"/>
                            </a:rPr>
                            <m:t>Count</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num>
                        <m:den>
                          <m:r>
                            <m:rPr>
                              <m:sty m:val="p"/>
                            </m:rPr>
                            <a:rPr lang="en-US" dirty="0">
                              <a:latin typeface="Cambria Math" panose="02040503050406030204" pitchFamily="18" charset="0"/>
                            </a:rPr>
                            <m:t>Count</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e>
                          </m:d>
                        </m:den>
                      </m:f>
                    </m:oMath>
                  </m:oMathPara>
                </a14:m>
                <a:endParaRPr lang="en-US" dirty="0"/>
              </a:p>
              <a:p>
                <a:pPr marL="0" indent="0">
                  <a:buNone/>
                </a:pPr>
                <a:endParaRPr lang="en-US" dirty="0"/>
              </a:p>
              <a:p>
                <a:pPr marL="0" indent="0">
                  <a:buNone/>
                </a:pPr>
                <a:r>
                  <a:rPr lang="en-US" dirty="0"/>
                  <a:t>… because this is the estimate that maximizes the likelihood of the training dataset, subject to the constraint that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 </m:t>
                      </m:r>
                      <m:nary>
                        <m:naryPr>
                          <m:chr m:val="∑"/>
                          <m:supHide m:val="on"/>
                          <m:ctrlPr>
                            <a:rPr lang="en-US" i="1">
                              <a:latin typeface="Cambria Math" panose="02040503050406030204" pitchFamily="18" charset="0"/>
                            </a:rPr>
                          </m:ctrlPr>
                        </m:naryPr>
                        <m:sub>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m:rPr>
                              <m:brk m:alnAt="7"/>
                            </m:rPr>
                            <a:rPr lang="en-US" i="1">
                              <a:latin typeface="Cambria Math" panose="02040503050406030204" pitchFamily="18" charset="0"/>
                              <a:ea typeface="Cambria Math" panose="02040503050406030204" pitchFamily="18" charset="0"/>
                            </a:rPr>
                            <m:t>∈</m:t>
                          </m:r>
                          <m:r>
                            <m:rPr>
                              <m:brk m:alnAt="7"/>
                            </m:rPr>
                            <a:rPr lang="en-US">
                              <a:latin typeface="Cambria Math" panose="02040503050406030204" pitchFamily="18" charset="0"/>
                            </a:rPr>
                            <m:t> </m:t>
                          </m:r>
                          <m:r>
                            <m:rPr>
                              <m:sty m:val="p"/>
                            </m:rPr>
                            <a:rPr lang="en-US">
                              <a:latin typeface="Cambria Math" panose="02040503050406030204" pitchFamily="18" charset="0"/>
                            </a:rPr>
                            <m:t>dictionary</m:t>
                          </m:r>
                        </m:sub>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m:rPr>
                              <m:sty m:val="p"/>
                            </m:rPr>
                            <a:rPr lang="en-US" dirty="0">
                              <a:latin typeface="Cambria Math" panose="02040503050406030204" pitchFamily="18" charset="0"/>
                            </a:rPr>
                            <m:t>Spam</m:t>
                          </m:r>
                          <m:r>
                            <a:rPr lang="en-US" i="1" dirty="0">
                              <a:latin typeface="Cambria Math" panose="02040503050406030204" pitchFamily="18" charset="0"/>
                            </a:rPr>
                            <m:t>)</m:t>
                          </m:r>
                        </m:e>
                      </m:nary>
                    </m:oMath>
                  </m:oMathPara>
                </a14:m>
                <a:endParaRPr lang="en-US" dirty="0"/>
              </a:p>
            </p:txBody>
          </p:sp>
        </mc:Choice>
        <mc:Fallback>
          <p:sp>
            <p:nvSpPr>
              <p:cNvPr id="3" name="Content Placeholder 2">
                <a:extLst>
                  <a:ext uri="{FF2B5EF4-FFF2-40B4-BE49-F238E27FC236}">
                    <a16:creationId xmlns:a16="http://schemas.microsoft.com/office/drawing/2014/main" id="{E352913B-3D5D-2341-A6AB-A196A5ABFA0D}"/>
                  </a:ext>
                </a:extLst>
              </p:cNvPr>
              <p:cNvSpPr>
                <a:spLocks noGrp="1" noRot="1" noChangeAspect="1" noMove="1" noResize="1" noEditPoints="1" noAdjustHandles="1" noChangeArrowheads="1" noChangeShapeType="1" noTextEdit="1"/>
              </p:cNvSpPr>
              <p:nvPr>
                <p:ph idx="1"/>
              </p:nvPr>
            </p:nvSpPr>
            <p:spPr>
              <a:xfrm>
                <a:off x="838200" y="1858617"/>
                <a:ext cx="10515600" cy="4919870"/>
              </a:xfrm>
              <a:blipFill>
                <a:blip r:embed="rId2"/>
                <a:stretch>
                  <a:fillRect l="-1206" t="-2062" b="-34536"/>
                </a:stretch>
              </a:blipFill>
            </p:spPr>
            <p:txBody>
              <a:bodyPr/>
              <a:lstStyle/>
              <a:p>
                <a:r>
                  <a:rPr lang="en-US">
                    <a:noFill/>
                  </a:rPr>
                  <a:t> </a:t>
                </a:r>
              </a:p>
            </p:txBody>
          </p:sp>
        </mc:Fallback>
      </mc:AlternateContent>
    </p:spTree>
    <p:extLst>
      <p:ext uri="{BB962C8B-B14F-4D97-AF65-F5344CB8AC3E}">
        <p14:creationId xmlns:p14="http://schemas.microsoft.com/office/powerpoint/2010/main" val="203350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Probability of Error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199" y="1903412"/>
                <a:ext cx="9122229" cy="4802187"/>
              </a:xfrm>
            </p:spPr>
            <p:txBody>
              <a:bodyPr>
                <a:normAutofit/>
              </a:bodyPr>
              <a:lstStyle/>
              <a:p>
                <a:r>
                  <a:rPr lang="en-US" dirty="0"/>
                  <a:t>Let’s say that f(X) is the decision made by the AI: it sees X, and tries to figure out the value of Y.</a:t>
                </a:r>
              </a:p>
              <a:p>
                <a:r>
                  <a:rPr lang="en-US" dirty="0"/>
                  <a:t>The probability of error is the probability that </a:t>
                </a:r>
                <a14:m>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𝑌</m:t>
                    </m:r>
                  </m:oMath>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=1,</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=0,</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=1)</m:t>
                      </m:r>
                    </m:oMath>
                  </m:oMathPara>
                </a14:m>
                <a:endParaRPr lang="en-US" dirty="0"/>
              </a:p>
              <a:p>
                <a:pPr marL="0" indent="0">
                  <a:buNone/>
                </a:pPr>
                <a:endParaRPr lang="en-US" dirty="0"/>
              </a:p>
              <a:p>
                <a:r>
                  <a:rPr lang="en-US" dirty="0"/>
                  <a:t>Our goal, as system designers, is to design the function f(X) in order to minimize the probability of error.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199" y="1903412"/>
                <a:ext cx="9122229" cy="4802187"/>
              </a:xfrm>
              <a:blipFill>
                <a:blip r:embed="rId3"/>
                <a:stretch>
                  <a:fillRect l="-1252" t="-2111"/>
                </a:stretch>
              </a:blipFill>
            </p:spPr>
            <p:txBody>
              <a:bodyPr/>
              <a:lstStyle/>
              <a:p>
                <a:r>
                  <a:rPr lang="en-US">
                    <a:noFill/>
                  </a:rPr>
                  <a:t> </a:t>
                </a:r>
              </a:p>
            </p:txBody>
          </p:sp>
        </mc:Fallback>
      </mc:AlternateContent>
    </p:spTree>
    <p:extLst>
      <p:ext uri="{BB962C8B-B14F-4D97-AF65-F5344CB8AC3E}">
        <p14:creationId xmlns:p14="http://schemas.microsoft.com/office/powerpoint/2010/main" val="1465923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537389"/>
                <a:ext cx="10515600" cy="4955486"/>
              </a:xfrm>
            </p:spPr>
            <p:txBody>
              <a:bodyPr>
                <a:normAutofit fontScale="85000" lnSpcReduction="20000"/>
              </a:bodyPr>
              <a:lstStyle/>
              <a:p>
                <a:r>
                  <a:rPr lang="en-US" dirty="0"/>
                  <a:t>MPE = MAP</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argmin</m:t>
                          </m:r>
                        </m:fName>
                        <m:e>
                          <m:r>
                            <a:rPr lang="en-US" i="1">
                              <a:latin typeface="Cambria Math" panose="02040503050406030204" pitchFamily="18" charset="0"/>
                            </a:rPr>
                            <m:t>𝑃</m:t>
                          </m:r>
                          <m:r>
                            <a:rPr lang="en-US" i="1">
                              <a:latin typeface="Cambria Math" panose="02040503050406030204" pitchFamily="18" charset="0"/>
                            </a:rPr>
                            <m:t>(</m:t>
                          </m:r>
                          <m:r>
                            <m:rPr>
                              <m:sty m:val="p"/>
                            </m:rPr>
                            <a:rPr lang="en-US">
                              <a:latin typeface="Cambria Math" panose="02040503050406030204" pitchFamily="18" charset="0"/>
                            </a:rPr>
                            <m:t>Error</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m:t>
                          </m:r>
                          <m:r>
                            <m:rPr>
                              <m:sty m:val="p"/>
                            </m:rPr>
                            <a:rPr lang="en-US" b="0" i="0" smtClean="0">
                              <a:latin typeface="Cambria Math" panose="02040503050406030204" pitchFamily="18" charset="0"/>
                            </a:rPr>
                            <m:t>ax</m:t>
                          </m:r>
                        </m:fName>
                        <m:e>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m:oMathPara>
                </a14:m>
                <a:endParaRPr lang="en-US" dirty="0"/>
              </a:p>
              <a:p>
                <a:r>
                  <a:rPr lang="en-US" dirty="0"/>
                  <a:t>Bayes’ rule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en>
                      </m:f>
                    </m:oMath>
                  </m:oMathPara>
                </a14:m>
                <a:endParaRPr lang="en-US" dirty="0"/>
              </a:p>
              <a:p>
                <a:r>
                  <a:rPr lang="en-US" dirty="0"/>
                  <a:t>naïve Bayes</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oMath>
                  </m:oMathPara>
                </a14:m>
                <a:endParaRPr lang="en-US" dirty="0"/>
              </a:p>
              <a:p>
                <a:r>
                  <a:rPr lang="en-US" dirty="0"/>
                  <a:t>unigrams and bigrams: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b="0" i="1" dirty="0" smtClean="0">
                        <a:latin typeface="Cambria Math" panose="02040503050406030204" pitchFamily="18" charset="0"/>
                      </a:rPr>
                      <m:t>=</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you</m:t>
                    </m:r>
                    <m:r>
                      <a:rPr lang="en-US" b="0" i="0"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0" dirty="0">
                        <a:latin typeface="Cambria Math" panose="02040503050406030204" pitchFamily="18" charset="0"/>
                      </a:rPr>
                      <m:t>“</m:t>
                    </m:r>
                    <m:r>
                      <m:rPr>
                        <m:sty m:val="p"/>
                      </m:rPr>
                      <a:rPr lang="en-US" i="0" dirty="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you</m:t>
                    </m:r>
                    <m:r>
                      <a:rPr lang="en-US" i="0" dirty="0">
                        <a:latin typeface="Cambria Math" panose="02040503050406030204" pitchFamily="18" charset="0"/>
                      </a:rPr>
                      <m:t>”</m:t>
                    </m:r>
                  </m:oMath>
                </a14:m>
                <a:endParaRPr lang="en-US" dirty="0"/>
              </a:p>
              <a:p>
                <a:r>
                  <a:rPr lang="en-US" dirty="0"/>
                  <a:t>maximum likelihood parameter estimation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𝑦</m:t>
                      </m:r>
                      <m:r>
                        <a:rPr lang="en-US" i="1" dirty="0">
                          <a:latin typeface="Cambria Math" panose="02040503050406030204" pitchFamily="18" charset="0"/>
                        </a:rPr>
                        <m:t>) =</m:t>
                      </m:r>
                      <m:f>
                        <m:fPr>
                          <m:ctrlPr>
                            <a:rPr lang="en-US" i="1" dirty="0">
                              <a:latin typeface="Cambria Math" panose="02040503050406030204" pitchFamily="18" charset="0"/>
                            </a:rPr>
                          </m:ctrlPr>
                        </m:fPr>
                        <m:num>
                          <m:r>
                            <m:rPr>
                              <m:sty m:val="p"/>
                            </m:rPr>
                            <a:rPr lang="en-US" dirty="0">
                              <a:latin typeface="Cambria Math" panose="02040503050406030204" pitchFamily="18" charset="0"/>
                            </a:rPr>
                            <m:t>Count</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num>
                        <m:den>
                          <m:r>
                            <m:rPr>
                              <m:sty m:val="p"/>
                            </m:rPr>
                            <a:rPr lang="en-US" dirty="0">
                              <a:latin typeface="Cambria Math" panose="02040503050406030204" pitchFamily="18" charset="0"/>
                            </a:rPr>
                            <m:t>Count</m:t>
                          </m:r>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e>
                          </m:d>
                        </m:den>
                      </m:f>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537389"/>
                <a:ext cx="10515600" cy="4955486"/>
              </a:xfrm>
              <a:blipFill>
                <a:blip r:embed="rId2"/>
                <a:stretch>
                  <a:fillRect l="-844" t="-2551"/>
                </a:stretch>
              </a:blipFill>
            </p:spPr>
            <p:txBody>
              <a:bodyPr/>
              <a:lstStyle/>
              <a:p>
                <a:r>
                  <a:rPr lang="en-US">
                    <a:noFill/>
                  </a:rPr>
                  <a:t> </a:t>
                </a:r>
              </a:p>
            </p:txBody>
          </p:sp>
        </mc:Fallback>
      </mc:AlternateContent>
    </p:spTree>
    <p:extLst>
      <p:ext uri="{BB962C8B-B14F-4D97-AF65-F5344CB8AC3E}">
        <p14:creationId xmlns:p14="http://schemas.microsoft.com/office/powerpoint/2010/main" val="116702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Probability of Error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199" y="1903412"/>
                <a:ext cx="9122229" cy="4802187"/>
              </a:xfrm>
            </p:spPr>
            <p:txBody>
              <a:bodyPr>
                <a:normAutofit/>
              </a:bodyPr>
              <a:lstStyle/>
              <a:p>
                <a:r>
                  <a:rPr lang="en-US" dirty="0"/>
                  <a:t>We can be a bit more specific.  Since f(X) is a function of X, we can require that f(X) minimizes the probability of error for every particular value of X:</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r>
                            <a:rPr lang="en-US" b="0" i="0"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m:t>
                                </m:r>
                              </m:e>
                            </m:mr>
                            <m:m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=0|</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e>
                            </m:mr>
                          </m:m>
                        </m:e>
                      </m:d>
                    </m:oMath>
                  </m:oMathPara>
                </a14:m>
                <a:endParaRPr lang="en-US" dirty="0"/>
              </a:p>
              <a:p>
                <a:pPr marL="0" indent="0">
                  <a:buNone/>
                </a:pPr>
                <a:endParaRPr lang="en-US" dirty="0"/>
              </a:p>
              <a:p>
                <a:r>
                  <a:rPr lang="en-US" dirty="0"/>
                  <a:t>We don’t have control over Y, we don’t have control over X.  The only thing we can control, in the equation above, is f(x).  </a:t>
                </a:r>
              </a:p>
              <a:p>
                <a:r>
                  <a:rPr lang="en-US" dirty="0"/>
                  <a:t>What should f(x) be, in order to minimize P(</a:t>
                </a:r>
                <a:r>
                  <a:rPr lang="en-US" dirty="0" err="1"/>
                  <a:t>Error|X</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199" y="1903412"/>
                <a:ext cx="9122229" cy="4802187"/>
              </a:xfrm>
              <a:blipFill>
                <a:blip r:embed="rId3"/>
                <a:stretch>
                  <a:fillRect l="-1252" t="-11346" r="-2225" b="-20053"/>
                </a:stretch>
              </a:blipFill>
            </p:spPr>
            <p:txBody>
              <a:bodyPr/>
              <a:lstStyle/>
              <a:p>
                <a:r>
                  <a:rPr lang="en-US">
                    <a:noFill/>
                  </a:rPr>
                  <a:t> </a:t>
                </a:r>
              </a:p>
            </p:txBody>
          </p:sp>
        </mc:Fallback>
      </mc:AlternateContent>
    </p:spTree>
    <p:extLst>
      <p:ext uri="{BB962C8B-B14F-4D97-AF65-F5344CB8AC3E}">
        <p14:creationId xmlns:p14="http://schemas.microsoft.com/office/powerpoint/2010/main" val="29793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Probability of Error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199" y="1903412"/>
                <a:ext cx="9122229" cy="4802187"/>
              </a:xfrm>
            </p:spPr>
            <p:txBody>
              <a:bodyPr>
                <a:normAutofit/>
              </a:bodyPr>
              <a:lstStyle/>
              <a:p>
                <a:r>
                  <a:rPr lang="en-US" dirty="0"/>
                  <a:t>We can minimize the probability of error by designing f(x) so that f(x)=1 when Y=1 is more probable, and f(x)=0 when Y=0 is more probable.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m:rPr>
                                    <m:brk m:alnAt="7"/>
                                  </m:rP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=1</m:t>
                                    </m:r>
                                  </m:e>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b="0" i="1" smtClean="0">
                                    <a:latin typeface="Cambria Math" panose="02040503050406030204" pitchFamily="18" charset="0"/>
                                  </a:rPr>
                                  <m:t>&gt;</m:t>
                                </m:r>
                                <m:r>
                                  <m:rPr>
                                    <m:brk m:alnAt="7"/>
                                  </m:rP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mr>
                            <m:mr>
                              <m:e>
                                <m:r>
                                  <a:rPr lang="en-US" b="0" i="1" smtClean="0">
                                    <a:latin typeface="Cambria Math" panose="02040503050406030204" pitchFamily="18" charset="0"/>
                                  </a:rPr>
                                  <m:t>0</m:t>
                                </m:r>
                              </m:e>
                              <m:e>
                                <m:r>
                                  <m:rPr>
                                    <m:brk m:alnAt="7"/>
                                  </m:rP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=1</m:t>
                                    </m:r>
                                  </m:e>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m:rPr>
                                    <m:brk m:alnAt="7"/>
                                  </m:rPr>
                                  <a:rPr lang="en-US" b="0" i="1" smtClean="0">
                                    <a:latin typeface="Cambria Math" panose="02040503050406030204" pitchFamily="18" charset="0"/>
                                  </a:rPr>
                                  <m:t>&lt;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mr>
                          </m:m>
                        </m:e>
                      </m:d>
                    </m:oMath>
                  </m:oMathPara>
                </a14:m>
                <a:endParaRPr lang="en-US" dirty="0"/>
              </a:p>
              <a:p>
                <a:pPr marL="0" indent="0">
                  <a:buNone/>
                </a:pPr>
                <a:endParaRPr lang="en-US" dirty="0"/>
              </a:p>
              <a:p>
                <a:r>
                  <a:rPr lang="en-US" dirty="0"/>
                  <a:t>This statement is so obvious that we sometimes don’t notice how profound it is.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199" y="1903412"/>
                <a:ext cx="9122229" cy="4802187"/>
              </a:xfrm>
              <a:blipFill>
                <a:blip r:embed="rId3"/>
                <a:stretch>
                  <a:fillRect l="-1252" t="-11346" r="-1947" b="-20053"/>
                </a:stretch>
              </a:blipFill>
            </p:spPr>
            <p:txBody>
              <a:bodyPr/>
              <a:lstStyle/>
              <a:p>
                <a:r>
                  <a:rPr lang="en-US">
                    <a:noFill/>
                  </a:rPr>
                  <a:t> </a:t>
                </a:r>
              </a:p>
            </p:txBody>
          </p:sp>
        </mc:Fallback>
      </mc:AlternateContent>
    </p:spTree>
    <p:extLst>
      <p:ext uri="{BB962C8B-B14F-4D97-AF65-F5344CB8AC3E}">
        <p14:creationId xmlns:p14="http://schemas.microsoft.com/office/powerpoint/2010/main" val="207162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199" y="1903412"/>
                <a:ext cx="9122229" cy="4802187"/>
              </a:xfrm>
            </p:spPr>
            <p:txBody>
              <a:bodyPr>
                <a:normAutofit lnSpcReduction="10000"/>
              </a:bodyPr>
              <a:lstStyle/>
              <a:p>
                <a:r>
                  <a:rPr lang="en-US" dirty="0"/>
                  <a:t>The “minimum probability of error” (MPE) decision rule is the rule that chooses f(X) in order to minimize the probability of error:</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argmin</m:t>
                          </m:r>
                        </m:fName>
                        <m:e>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rPr>
                            <m:t>Error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oMath>
                  </m:oMathPara>
                </a14:m>
                <a:endParaRPr lang="en-US" dirty="0"/>
              </a:p>
              <a:p>
                <a:pPr marL="0" indent="0">
                  <a:buNone/>
                </a:pPr>
                <a:endParaRPr lang="en-US" dirty="0"/>
              </a:p>
              <a:p>
                <a:r>
                  <a:rPr lang="en-US" dirty="0"/>
                  <a:t>The “maximum </a:t>
                </a:r>
                <a:r>
                  <a:rPr lang="en-US" i="1" dirty="0"/>
                  <a:t>a posteriori</a:t>
                </a:r>
                <a:r>
                  <a:rPr lang="en-US" dirty="0"/>
                  <a:t>” (MAP) decision rule is the rule that chooses f(X) in order to maximize the </a:t>
                </a:r>
                <a:r>
                  <a:rPr lang="en-US" i="1" dirty="0"/>
                  <a:t>a posteriori</a:t>
                </a:r>
                <a:r>
                  <a:rPr lang="en-US" dirty="0"/>
                  <a:t> probability: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argmax</m:t>
                          </m:r>
                        </m:fName>
                        <m:e>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m:oMathPara>
                </a14:m>
                <a:endParaRPr lang="en-US" dirty="0"/>
              </a:p>
              <a:p>
                <a:pPr marL="0" indent="0">
                  <a:buNone/>
                </a:pPr>
                <a:endParaRPr lang="en-US" dirty="0"/>
              </a:p>
              <a:p>
                <a:r>
                  <a:rPr lang="en-US" dirty="0"/>
                  <a:t>Those two decision rules are the same.  MPE = MAP.</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199" y="1903412"/>
                <a:ext cx="9122229" cy="4802187"/>
              </a:xfrm>
              <a:blipFill>
                <a:blip r:embed="rId3"/>
                <a:stretch>
                  <a:fillRect l="-1252" t="-2902"/>
                </a:stretch>
              </a:blipFill>
            </p:spPr>
            <p:txBody>
              <a:bodyPr/>
              <a:lstStyle/>
              <a:p>
                <a:r>
                  <a:rPr lang="en-US">
                    <a:noFill/>
                  </a:rPr>
                  <a:t> </a:t>
                </a:r>
              </a:p>
            </p:txBody>
          </p:sp>
        </mc:Fallback>
      </mc:AlternateContent>
    </p:spTree>
    <p:extLst>
      <p:ext uri="{BB962C8B-B14F-4D97-AF65-F5344CB8AC3E}">
        <p14:creationId xmlns:p14="http://schemas.microsoft.com/office/powerpoint/2010/main" val="136417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minimum probability of error</a:t>
            </a:r>
          </a:p>
          <a:p>
            <a:r>
              <a:rPr lang="en-US" dirty="0"/>
              <a:t>Bayes’ rule</a:t>
            </a:r>
          </a:p>
          <a:p>
            <a:r>
              <a:rPr lang="en-US" dirty="0"/>
              <a:t>naïve Bayes</a:t>
            </a:r>
          </a:p>
          <a:p>
            <a:r>
              <a:rPr lang="en-US" dirty="0"/>
              <a:t>unigrams and bigrams</a:t>
            </a:r>
          </a:p>
          <a:p>
            <a:r>
              <a:rPr lang="en-US" dirty="0"/>
              <a:t>estimating the likelihood: maximum likelihood parameter estimation</a:t>
            </a:r>
          </a:p>
          <a:p>
            <a:pPr marL="0" indent="0">
              <a:buNone/>
            </a:pPr>
            <a:endParaRPr lang="en-US" dirty="0"/>
          </a:p>
        </p:txBody>
      </p:sp>
    </p:spTree>
    <p:extLst>
      <p:ext uri="{BB962C8B-B14F-4D97-AF65-F5344CB8AC3E}">
        <p14:creationId xmlns:p14="http://schemas.microsoft.com/office/powerpoint/2010/main" val="35995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Bayesian Scenario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1199" y="1903412"/>
                <a:ext cx="9122229" cy="4802187"/>
              </a:xfrm>
            </p:spPr>
            <p:txBody>
              <a:bodyPr>
                <a:normAutofit/>
              </a:bodyPr>
              <a:lstStyle/>
              <a:p>
                <a:r>
                  <a:rPr lang="en-US" dirty="0"/>
                  <a:t>Let’s use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𝑋</m:t>
                    </m:r>
                  </m:oMath>
                </a14:m>
                <a:r>
                  <a:rPr lang="en-US" dirty="0"/>
                  <a:t> to mean that </a:t>
                </a:r>
                <a14:m>
                  <m:oMath xmlns:m="http://schemas.openxmlformats.org/officeDocument/2006/math">
                    <m:r>
                      <a:rPr lang="en-US" i="1" dirty="0" smtClean="0">
                        <a:latin typeface="Cambria Math" panose="02040503050406030204" pitchFamily="18" charset="0"/>
                      </a:rPr>
                      <m:t>𝑥</m:t>
                    </m:r>
                  </m:oMath>
                </a14:m>
                <a:r>
                  <a:rPr lang="en-US" dirty="0"/>
                  <a:t> is an instance of random variable </a:t>
                </a:r>
                <a14:m>
                  <m:oMath xmlns:m="http://schemas.openxmlformats.org/officeDocument/2006/math">
                    <m:r>
                      <a:rPr lang="en-US" i="1" dirty="0" smtClean="0">
                        <a:latin typeface="Cambria Math" panose="02040503050406030204" pitchFamily="18" charset="0"/>
                      </a:rPr>
                      <m:t>𝑋</m:t>
                    </m:r>
                  </m:oMath>
                </a14:m>
                <a:r>
                  <a:rPr lang="en-US" dirty="0"/>
                  <a:t>, and similarly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𝑌</m:t>
                    </m:r>
                  </m:oMath>
                </a14:m>
                <a:r>
                  <a:rPr lang="en-US" dirty="0"/>
                  <a:t>.</a:t>
                </a:r>
              </a:p>
              <a:p>
                <a:r>
                  <a:rPr lang="en-US" dirty="0"/>
                  <a:t>In order to minimize the probability of error, we just need to know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for every pair of values </a:t>
                </a:r>
                <a14:m>
                  <m:oMath xmlns:m="http://schemas.openxmlformats.org/officeDocument/2006/math">
                    <m:r>
                      <a:rPr lang="en-US" i="1" dirty="0" err="1"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𝑋</m:t>
                    </m:r>
                  </m:oMath>
                </a14:m>
                <a:r>
                  <a:rPr lang="en-US" dirty="0"/>
                  <a:t> and </a:t>
                </a: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𝑌</m:t>
                    </m:r>
                  </m:oMath>
                </a14:m>
                <a:r>
                  <a:rPr lang="en-US" dirty="0"/>
                  <a:t>.  Then we choose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1199" y="1903412"/>
                <a:ext cx="9122229" cy="4802187"/>
              </a:xfrm>
              <a:blipFill>
                <a:blip r:embed="rId3"/>
                <a:stretch>
                  <a:fillRect l="-1252" t="-2111" r="-1947"/>
                </a:stretch>
              </a:blipFill>
            </p:spPr>
            <p:txBody>
              <a:bodyPr/>
              <a:lstStyle/>
              <a:p>
                <a:r>
                  <a:rPr lang="en-US">
                    <a:noFill/>
                  </a:rPr>
                  <a:t> </a:t>
                </a:r>
              </a:p>
            </p:txBody>
          </p:sp>
        </mc:Fallback>
      </mc:AlternateContent>
    </p:spTree>
    <p:extLst>
      <p:ext uri="{BB962C8B-B14F-4D97-AF65-F5344CB8AC3E}">
        <p14:creationId xmlns:p14="http://schemas.microsoft.com/office/powerpoint/2010/main" val="4081769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3383</Words>
  <Application>Microsoft Macintosh PowerPoint</Application>
  <PresentationFormat>Widescreen</PresentationFormat>
  <Paragraphs>342</Paragraphs>
  <Slides>40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Cambria Math</vt:lpstr>
      <vt:lpstr>Courier New</vt:lpstr>
      <vt:lpstr>Office Theme</vt:lpstr>
      <vt:lpstr>CS440/ECE448 Lecture 3: Naïve Bayes</vt:lpstr>
      <vt:lpstr>Naïve Bayes</vt:lpstr>
      <vt:lpstr>Minimum Probability of Error </vt:lpstr>
      <vt:lpstr>Minimum Probability of Error </vt:lpstr>
      <vt:lpstr>Minimum Probability of Error </vt:lpstr>
      <vt:lpstr>Minimum Probability of Error </vt:lpstr>
      <vt:lpstr>MPE = MAP </vt:lpstr>
      <vt:lpstr>Naïve Bayes</vt:lpstr>
      <vt:lpstr>The Bayesian Scenario </vt:lpstr>
      <vt:lpstr>Example: spam detection </vt:lpstr>
      <vt:lpstr>Bayes’ Rule</vt:lpstr>
      <vt:lpstr>Bayes’ Rule</vt:lpstr>
      <vt:lpstr>The four Bayesian probabilities</vt:lpstr>
      <vt:lpstr>MPE = MAP using Bayes’ rule</vt:lpstr>
      <vt:lpstr>MPE = MAP using Bayes’ rule</vt:lpstr>
      <vt:lpstr>Naïve Bayes</vt:lpstr>
      <vt:lpstr>MPE = MAP using Bayes’ rule</vt:lpstr>
      <vt:lpstr>The problem with likelihood: Too many words</vt:lpstr>
      <vt:lpstr>Naïve Bayes</vt:lpstr>
      <vt:lpstr>Naïve Bayes for words = “Bag-of-words”</vt:lpstr>
      <vt:lpstr>Naïve Bayes Representation</vt:lpstr>
      <vt:lpstr>Bag of words illustration</vt:lpstr>
      <vt:lpstr>Bag of words illustration</vt:lpstr>
      <vt:lpstr>Bag of words illustration</vt:lpstr>
      <vt:lpstr>Why naïve Bayes is “naïve”</vt:lpstr>
      <vt:lpstr>MPE = MAP using naïve Bayes</vt:lpstr>
      <vt:lpstr>Floating-point underflow</vt:lpstr>
      <vt:lpstr>Naïve Bayes</vt:lpstr>
      <vt:lpstr>Reducing the naivety of naïve Bayes</vt:lpstr>
      <vt:lpstr>N-Grams</vt:lpstr>
      <vt:lpstr>Bigram naïve Bayes</vt:lpstr>
      <vt:lpstr>Advantages and disadvantages of bigram models relative to unigram models</vt:lpstr>
      <vt:lpstr>Naïve Bayes</vt:lpstr>
      <vt:lpstr>What are “parameters”?</vt:lpstr>
      <vt:lpstr>Parameter estimation</vt:lpstr>
      <vt:lpstr>Parameter estimation: Prior</vt:lpstr>
      <vt:lpstr>Parameter estimation: Likelihood</vt:lpstr>
      <vt:lpstr>Likelihood of the training dataset</vt:lpstr>
      <vt:lpstr>Maximum likelihood estimate of the likelihood parameter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54</cp:revision>
  <cp:lastPrinted>2017-11-04T20:52:38Z</cp:lastPrinted>
  <dcterms:created xsi:type="dcterms:W3CDTF">2017-10-23T18:30:07Z</dcterms:created>
  <dcterms:modified xsi:type="dcterms:W3CDTF">2022-01-22T22:55:43Z</dcterms:modified>
</cp:coreProperties>
</file>