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448" r:id="rId3"/>
    <p:sldId id="439" r:id="rId4"/>
    <p:sldId id="440" r:id="rId5"/>
    <p:sldId id="441" r:id="rId6"/>
    <p:sldId id="442" r:id="rId7"/>
    <p:sldId id="449" r:id="rId8"/>
    <p:sldId id="380" r:id="rId9"/>
    <p:sldId id="381" r:id="rId10"/>
    <p:sldId id="382" r:id="rId11"/>
    <p:sldId id="422" r:id="rId12"/>
    <p:sldId id="443" r:id="rId13"/>
    <p:sldId id="383" r:id="rId14"/>
    <p:sldId id="447" r:id="rId15"/>
    <p:sldId id="444" r:id="rId16"/>
    <p:sldId id="267" r:id="rId17"/>
    <p:sldId id="450" r:id="rId18"/>
    <p:sldId id="372" r:id="rId19"/>
    <p:sldId id="373" r:id="rId20"/>
    <p:sldId id="374" r:id="rId21"/>
    <p:sldId id="375" r:id="rId22"/>
    <p:sldId id="451" r:id="rId23"/>
    <p:sldId id="455" r:id="rId24"/>
    <p:sldId id="456" r:id="rId25"/>
    <p:sldId id="457" r:id="rId26"/>
    <p:sldId id="458" r:id="rId27"/>
    <p:sldId id="459" r:id="rId28"/>
    <p:sldId id="454" r:id="rId29"/>
    <p:sldId id="307" r:id="rId30"/>
    <p:sldId id="308" r:id="rId31"/>
    <p:sldId id="460" r:id="rId32"/>
    <p:sldId id="453" r:id="rId3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85FF"/>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56" autoAdjust="0"/>
    <p:restoredTop sz="94660"/>
  </p:normalViewPr>
  <p:slideViewPr>
    <p:cSldViewPr snapToGrid="0">
      <p:cViewPr varScale="1">
        <p:scale>
          <a:sx n="108" d="100"/>
          <a:sy n="108"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A38A699-56E5-40FA-B32B-50BA6BD334D0}" type="datetimeFigureOut">
              <a:rPr lang="en-US" smtClean="0"/>
              <a:t>1/25/22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445462B-E077-45AE-8546-149D13F1D566}" type="slidenum">
              <a:rPr lang="en-US" smtClean="0"/>
              <a:t>‹#›</a:t>
            </a:fld>
            <a:endParaRPr lang="en-US"/>
          </a:p>
        </p:txBody>
      </p:sp>
    </p:spTree>
    <p:extLst>
      <p:ext uri="{BB962C8B-B14F-4D97-AF65-F5344CB8AC3E}">
        <p14:creationId xmlns:p14="http://schemas.microsoft.com/office/powerpoint/2010/main" val="377433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14</a:t>
            </a:fld>
            <a:endParaRPr lang="en-US"/>
          </a:p>
        </p:txBody>
      </p:sp>
    </p:spTree>
    <p:extLst>
      <p:ext uri="{BB962C8B-B14F-4D97-AF65-F5344CB8AC3E}">
        <p14:creationId xmlns:p14="http://schemas.microsoft.com/office/powerpoint/2010/main" val="15210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16</a:t>
            </a:fld>
            <a:endParaRPr lang="en-US"/>
          </a:p>
        </p:txBody>
      </p:sp>
    </p:spTree>
    <p:extLst>
      <p:ext uri="{BB962C8B-B14F-4D97-AF65-F5344CB8AC3E}">
        <p14:creationId xmlns:p14="http://schemas.microsoft.com/office/powerpoint/2010/main" val="598639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0F1F-090C-4750-A6D8-8D3576AB02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B5DED9-45CD-4084-888B-5F6C6DEC01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5415E-2DBF-472E-BF75-D1B6F9C1872F}"/>
              </a:ext>
            </a:extLst>
          </p:cNvPr>
          <p:cNvSpPr>
            <a:spLocks noGrp="1"/>
          </p:cNvSpPr>
          <p:nvPr>
            <p:ph type="dt" sz="half" idx="10"/>
          </p:nvPr>
        </p:nvSpPr>
        <p:spPr/>
        <p:txBody>
          <a:bodyPr/>
          <a:lstStyle/>
          <a:p>
            <a:fld id="{4511BD67-10A8-4945-940A-075EB539D32F}" type="datetimeFigureOut">
              <a:rPr lang="en-US" smtClean="0"/>
              <a:t>1/25/22</a:t>
            </a:fld>
            <a:endParaRPr lang="en-US"/>
          </a:p>
        </p:txBody>
      </p:sp>
      <p:sp>
        <p:nvSpPr>
          <p:cNvPr id="5" name="Footer Placeholder 4">
            <a:extLst>
              <a:ext uri="{FF2B5EF4-FFF2-40B4-BE49-F238E27FC236}">
                <a16:creationId xmlns:a16="http://schemas.microsoft.com/office/drawing/2014/main" id="{4D585109-C6BE-420A-8D67-A101DA5F5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8D746-9115-4669-A3CB-2BB75A7EFFB7}"/>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405218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727AB-248B-4EA1-9C1A-76FA391E8E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8D97D4-A4DC-40E2-BDC3-27A31C7222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F4441-7C51-46C8-82C8-A0D2C3AFB219}"/>
              </a:ext>
            </a:extLst>
          </p:cNvPr>
          <p:cNvSpPr>
            <a:spLocks noGrp="1"/>
          </p:cNvSpPr>
          <p:nvPr>
            <p:ph type="dt" sz="half" idx="10"/>
          </p:nvPr>
        </p:nvSpPr>
        <p:spPr/>
        <p:txBody>
          <a:bodyPr/>
          <a:lstStyle/>
          <a:p>
            <a:fld id="{4511BD67-10A8-4945-940A-075EB539D32F}" type="datetimeFigureOut">
              <a:rPr lang="en-US" smtClean="0"/>
              <a:t>1/25/22</a:t>
            </a:fld>
            <a:endParaRPr lang="en-US"/>
          </a:p>
        </p:txBody>
      </p:sp>
      <p:sp>
        <p:nvSpPr>
          <p:cNvPr id="5" name="Footer Placeholder 4">
            <a:extLst>
              <a:ext uri="{FF2B5EF4-FFF2-40B4-BE49-F238E27FC236}">
                <a16:creationId xmlns:a16="http://schemas.microsoft.com/office/drawing/2014/main" id="{0C55D440-C6BA-4E44-BCDE-D6E87C1C9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EEB54-E605-4E8A-94C2-6D6A48F40C3B}"/>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144118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79DBAB-C0D1-4C8F-85FF-3D662FE1D8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E0A133-162C-43D3-91C4-7EA0371A43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31944-4E90-44C4-B12F-D003E32EDE4C}"/>
              </a:ext>
            </a:extLst>
          </p:cNvPr>
          <p:cNvSpPr>
            <a:spLocks noGrp="1"/>
          </p:cNvSpPr>
          <p:nvPr>
            <p:ph type="dt" sz="half" idx="10"/>
          </p:nvPr>
        </p:nvSpPr>
        <p:spPr/>
        <p:txBody>
          <a:bodyPr/>
          <a:lstStyle/>
          <a:p>
            <a:fld id="{4511BD67-10A8-4945-940A-075EB539D32F}" type="datetimeFigureOut">
              <a:rPr lang="en-US" smtClean="0"/>
              <a:t>1/25/22</a:t>
            </a:fld>
            <a:endParaRPr lang="en-US"/>
          </a:p>
        </p:txBody>
      </p:sp>
      <p:sp>
        <p:nvSpPr>
          <p:cNvPr id="5" name="Footer Placeholder 4">
            <a:extLst>
              <a:ext uri="{FF2B5EF4-FFF2-40B4-BE49-F238E27FC236}">
                <a16:creationId xmlns:a16="http://schemas.microsoft.com/office/drawing/2014/main" id="{D07AA0B3-2BA4-4BF1-8F8D-06B342132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E33F7-A7CE-4431-8BCF-A561737F563A}"/>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2988525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54FB-C90A-46E6-826F-B79D895A1D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31E5B0-6DAC-4057-9A4F-17FADD2E86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956AF-E10D-425A-8716-A1CEFFAC1560}"/>
              </a:ext>
            </a:extLst>
          </p:cNvPr>
          <p:cNvSpPr>
            <a:spLocks noGrp="1"/>
          </p:cNvSpPr>
          <p:nvPr>
            <p:ph type="dt" sz="half" idx="10"/>
          </p:nvPr>
        </p:nvSpPr>
        <p:spPr/>
        <p:txBody>
          <a:bodyPr/>
          <a:lstStyle/>
          <a:p>
            <a:fld id="{4511BD67-10A8-4945-940A-075EB539D32F}" type="datetimeFigureOut">
              <a:rPr lang="en-US" smtClean="0"/>
              <a:t>1/25/22</a:t>
            </a:fld>
            <a:endParaRPr lang="en-US"/>
          </a:p>
        </p:txBody>
      </p:sp>
      <p:sp>
        <p:nvSpPr>
          <p:cNvPr id="5" name="Footer Placeholder 4">
            <a:extLst>
              <a:ext uri="{FF2B5EF4-FFF2-40B4-BE49-F238E27FC236}">
                <a16:creationId xmlns:a16="http://schemas.microsoft.com/office/drawing/2014/main" id="{33FDF4AF-FED8-4CCC-A8D8-94CEEF979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EAF49-029D-4DB8-9FFE-EE5CCFB488E3}"/>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3623972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4792-B21A-4530-B8C8-5DFEA6B29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DC5736-5A74-46E6-B934-CE02BED57D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10B7D8-9712-4B96-B3EC-B5D83CD094E4}"/>
              </a:ext>
            </a:extLst>
          </p:cNvPr>
          <p:cNvSpPr>
            <a:spLocks noGrp="1"/>
          </p:cNvSpPr>
          <p:nvPr>
            <p:ph type="dt" sz="half" idx="10"/>
          </p:nvPr>
        </p:nvSpPr>
        <p:spPr/>
        <p:txBody>
          <a:bodyPr/>
          <a:lstStyle/>
          <a:p>
            <a:fld id="{4511BD67-10A8-4945-940A-075EB539D32F}" type="datetimeFigureOut">
              <a:rPr lang="en-US" smtClean="0"/>
              <a:t>1/25/22</a:t>
            </a:fld>
            <a:endParaRPr lang="en-US"/>
          </a:p>
        </p:txBody>
      </p:sp>
      <p:sp>
        <p:nvSpPr>
          <p:cNvPr id="5" name="Footer Placeholder 4">
            <a:extLst>
              <a:ext uri="{FF2B5EF4-FFF2-40B4-BE49-F238E27FC236}">
                <a16:creationId xmlns:a16="http://schemas.microsoft.com/office/drawing/2014/main" id="{B866AED3-7C8D-47FD-9C1B-9CD9F6B16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371C8-111D-4872-A891-186B6AA35F44}"/>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151992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093C3-7056-44EE-908D-54CCF6068A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BB1474-F3E7-4285-84BD-0549C97E28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C1996C-1F64-4E2B-A383-CDDC374B28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38E118-4326-4741-8AF9-8F8DB6E8E904}"/>
              </a:ext>
            </a:extLst>
          </p:cNvPr>
          <p:cNvSpPr>
            <a:spLocks noGrp="1"/>
          </p:cNvSpPr>
          <p:nvPr>
            <p:ph type="dt" sz="half" idx="10"/>
          </p:nvPr>
        </p:nvSpPr>
        <p:spPr/>
        <p:txBody>
          <a:bodyPr/>
          <a:lstStyle/>
          <a:p>
            <a:fld id="{4511BD67-10A8-4945-940A-075EB539D32F}" type="datetimeFigureOut">
              <a:rPr lang="en-US" smtClean="0"/>
              <a:t>1/25/22</a:t>
            </a:fld>
            <a:endParaRPr lang="en-US"/>
          </a:p>
        </p:txBody>
      </p:sp>
      <p:sp>
        <p:nvSpPr>
          <p:cNvPr id="6" name="Footer Placeholder 5">
            <a:extLst>
              <a:ext uri="{FF2B5EF4-FFF2-40B4-BE49-F238E27FC236}">
                <a16:creationId xmlns:a16="http://schemas.microsoft.com/office/drawing/2014/main" id="{8E8A5E6C-4021-47A0-A5F5-FEC133925C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1DF565-7678-4BEC-B41B-952993FF737F}"/>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4143772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32646-8E2A-4CE2-8C86-CCA829BE68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ACD6F7-2288-4C8E-951F-9D63DA5687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26A4DF-43C0-42A2-87B0-9E8DAE06A8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7DF4BD-5ECF-4DAB-9BAE-AB8EAB2F10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59C860-E1A6-4F4D-807C-54DF414B034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3603E0-F82B-4446-9159-A1E9BBF5C075}"/>
              </a:ext>
            </a:extLst>
          </p:cNvPr>
          <p:cNvSpPr>
            <a:spLocks noGrp="1"/>
          </p:cNvSpPr>
          <p:nvPr>
            <p:ph type="dt" sz="half" idx="10"/>
          </p:nvPr>
        </p:nvSpPr>
        <p:spPr/>
        <p:txBody>
          <a:bodyPr/>
          <a:lstStyle/>
          <a:p>
            <a:fld id="{4511BD67-10A8-4945-940A-075EB539D32F}" type="datetimeFigureOut">
              <a:rPr lang="en-US" smtClean="0"/>
              <a:t>1/25/22</a:t>
            </a:fld>
            <a:endParaRPr lang="en-US"/>
          </a:p>
        </p:txBody>
      </p:sp>
      <p:sp>
        <p:nvSpPr>
          <p:cNvPr id="8" name="Footer Placeholder 7">
            <a:extLst>
              <a:ext uri="{FF2B5EF4-FFF2-40B4-BE49-F238E27FC236}">
                <a16:creationId xmlns:a16="http://schemas.microsoft.com/office/drawing/2014/main" id="{EC03ABC8-2E78-46F8-934F-04E610C2D3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FB447E-5ED5-491F-A4DE-CFCB9EE15C91}"/>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279265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FF99-55CF-4B81-B954-BFF3F96F00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6576DF-37F7-4D1A-9351-6C348ED1BCCA}"/>
              </a:ext>
            </a:extLst>
          </p:cNvPr>
          <p:cNvSpPr>
            <a:spLocks noGrp="1"/>
          </p:cNvSpPr>
          <p:nvPr>
            <p:ph type="dt" sz="half" idx="10"/>
          </p:nvPr>
        </p:nvSpPr>
        <p:spPr/>
        <p:txBody>
          <a:bodyPr/>
          <a:lstStyle/>
          <a:p>
            <a:fld id="{4511BD67-10A8-4945-940A-075EB539D32F}" type="datetimeFigureOut">
              <a:rPr lang="en-US" smtClean="0"/>
              <a:t>1/25/22</a:t>
            </a:fld>
            <a:endParaRPr lang="en-US"/>
          </a:p>
        </p:txBody>
      </p:sp>
      <p:sp>
        <p:nvSpPr>
          <p:cNvPr id="4" name="Footer Placeholder 3">
            <a:extLst>
              <a:ext uri="{FF2B5EF4-FFF2-40B4-BE49-F238E27FC236}">
                <a16:creationId xmlns:a16="http://schemas.microsoft.com/office/drawing/2014/main" id="{A510E6F3-3C24-40AC-8064-6F4CB6919A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5F56D3-62B4-4782-9A99-C98C9AC89ED8}"/>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86529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6EA9B-A0A7-448F-898D-4C061B221ED4}"/>
              </a:ext>
            </a:extLst>
          </p:cNvPr>
          <p:cNvSpPr>
            <a:spLocks noGrp="1"/>
          </p:cNvSpPr>
          <p:nvPr>
            <p:ph type="dt" sz="half" idx="10"/>
          </p:nvPr>
        </p:nvSpPr>
        <p:spPr/>
        <p:txBody>
          <a:bodyPr/>
          <a:lstStyle/>
          <a:p>
            <a:fld id="{4511BD67-10A8-4945-940A-075EB539D32F}" type="datetimeFigureOut">
              <a:rPr lang="en-US" smtClean="0"/>
              <a:t>1/25/22</a:t>
            </a:fld>
            <a:endParaRPr lang="en-US"/>
          </a:p>
        </p:txBody>
      </p:sp>
      <p:sp>
        <p:nvSpPr>
          <p:cNvPr id="3" name="Footer Placeholder 2">
            <a:extLst>
              <a:ext uri="{FF2B5EF4-FFF2-40B4-BE49-F238E27FC236}">
                <a16:creationId xmlns:a16="http://schemas.microsoft.com/office/drawing/2014/main" id="{E997E035-3510-4754-B2E7-A70F74BA49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444FBD-7DF8-42DD-9DF7-403CFE5C9C28}"/>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74248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83D8-40F8-4A53-8CC9-6B6FD3D28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E4FF6F-5977-4009-BFBC-E0C8E7B909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A0B965-EC7B-48F7-93C8-D1F2F1F14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D810FA-446B-448F-A841-7646A634A19A}"/>
              </a:ext>
            </a:extLst>
          </p:cNvPr>
          <p:cNvSpPr>
            <a:spLocks noGrp="1"/>
          </p:cNvSpPr>
          <p:nvPr>
            <p:ph type="dt" sz="half" idx="10"/>
          </p:nvPr>
        </p:nvSpPr>
        <p:spPr/>
        <p:txBody>
          <a:bodyPr/>
          <a:lstStyle/>
          <a:p>
            <a:fld id="{4511BD67-10A8-4945-940A-075EB539D32F}" type="datetimeFigureOut">
              <a:rPr lang="en-US" smtClean="0"/>
              <a:t>1/25/22</a:t>
            </a:fld>
            <a:endParaRPr lang="en-US"/>
          </a:p>
        </p:txBody>
      </p:sp>
      <p:sp>
        <p:nvSpPr>
          <p:cNvPr id="6" name="Footer Placeholder 5">
            <a:extLst>
              <a:ext uri="{FF2B5EF4-FFF2-40B4-BE49-F238E27FC236}">
                <a16:creationId xmlns:a16="http://schemas.microsoft.com/office/drawing/2014/main" id="{C875CB38-EBE9-41B0-A2B5-2342518050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138511-7B49-4AFE-8A8A-BC0778206E39}"/>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254370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7D7E-3C92-4C0E-8E24-333146319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3C84C0-A0E2-4E29-96DA-8E942B4412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008549-5EBC-491B-B54B-84472C5B6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D6CBE9-FE08-435F-BDAC-38D50EE0F207}"/>
              </a:ext>
            </a:extLst>
          </p:cNvPr>
          <p:cNvSpPr>
            <a:spLocks noGrp="1"/>
          </p:cNvSpPr>
          <p:nvPr>
            <p:ph type="dt" sz="half" idx="10"/>
          </p:nvPr>
        </p:nvSpPr>
        <p:spPr/>
        <p:txBody>
          <a:bodyPr/>
          <a:lstStyle/>
          <a:p>
            <a:fld id="{4511BD67-10A8-4945-940A-075EB539D32F}" type="datetimeFigureOut">
              <a:rPr lang="en-US" smtClean="0"/>
              <a:t>1/25/22</a:t>
            </a:fld>
            <a:endParaRPr lang="en-US"/>
          </a:p>
        </p:txBody>
      </p:sp>
      <p:sp>
        <p:nvSpPr>
          <p:cNvPr id="6" name="Footer Placeholder 5">
            <a:extLst>
              <a:ext uri="{FF2B5EF4-FFF2-40B4-BE49-F238E27FC236}">
                <a16:creationId xmlns:a16="http://schemas.microsoft.com/office/drawing/2014/main" id="{7A5A5D12-4669-4C6E-8196-4C931380AB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A0137E-2468-4BB2-A7F5-219B9EC13D1C}"/>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89059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5280A5-BE05-4935-8477-19AC0F7A5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685A7E-81BD-48B7-8BBD-6E15A4390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3FB71-3BFF-4258-A80A-9D13E64166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1BD67-10A8-4945-940A-075EB539D32F}" type="datetimeFigureOut">
              <a:rPr lang="en-US" smtClean="0"/>
              <a:t>1/25/22</a:t>
            </a:fld>
            <a:endParaRPr lang="en-US"/>
          </a:p>
        </p:txBody>
      </p:sp>
      <p:sp>
        <p:nvSpPr>
          <p:cNvPr id="5" name="Footer Placeholder 4">
            <a:extLst>
              <a:ext uri="{FF2B5EF4-FFF2-40B4-BE49-F238E27FC236}">
                <a16:creationId xmlns:a16="http://schemas.microsoft.com/office/drawing/2014/main" id="{D88B937D-DAF9-4007-A282-0154EFEC2E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CA0855-6D3D-41CD-BCB9-BD510EAB2B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0D538-CD8E-4AE3-AC34-D5693A2B0B55}" type="slidenum">
              <a:rPr lang="en-US" smtClean="0"/>
              <a:t>‹#›</a:t>
            </a:fld>
            <a:endParaRPr lang="en-US"/>
          </a:p>
        </p:txBody>
      </p:sp>
    </p:spTree>
    <p:extLst>
      <p:ext uri="{BB962C8B-B14F-4D97-AF65-F5344CB8AC3E}">
        <p14:creationId xmlns:p14="http://schemas.microsoft.com/office/powerpoint/2010/main" val="2591377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72EE-1D49-49D1-93C4-78DFA0E4250A}"/>
              </a:ext>
            </a:extLst>
          </p:cNvPr>
          <p:cNvSpPr>
            <a:spLocks noGrp="1"/>
          </p:cNvSpPr>
          <p:nvPr>
            <p:ph type="ctrTitle"/>
          </p:nvPr>
        </p:nvSpPr>
        <p:spPr>
          <a:xfrm>
            <a:off x="138263" y="156915"/>
            <a:ext cx="5276885" cy="3524436"/>
          </a:xfrm>
        </p:spPr>
        <p:txBody>
          <a:bodyPr>
            <a:normAutofit/>
          </a:bodyPr>
          <a:lstStyle/>
          <a:p>
            <a:pPr algn="l"/>
            <a:r>
              <a:rPr lang="en-US" sz="4000" dirty="0"/>
              <a:t>CS440/ECE448 </a:t>
            </a:r>
            <a:br>
              <a:rPr lang="en-US" sz="4000" dirty="0"/>
            </a:br>
            <a:r>
              <a:rPr lang="en-US" sz="4000" dirty="0"/>
              <a:t>Lecture 4: </a:t>
            </a:r>
            <a:br>
              <a:rPr lang="en-US" sz="4000" dirty="0"/>
            </a:br>
            <a:r>
              <a:rPr lang="en-US" sz="4000" dirty="0"/>
              <a:t>Evaluation &amp; Generalization</a:t>
            </a:r>
            <a:br>
              <a:rPr lang="en-US" sz="4000" dirty="0"/>
            </a:br>
            <a:br>
              <a:rPr lang="en-US" sz="4000" dirty="0"/>
            </a:br>
            <a:r>
              <a:rPr lang="en-US" sz="2000" dirty="0"/>
              <a:t>Mark Hasegawa-Johnson</a:t>
            </a:r>
            <a:br>
              <a:rPr lang="en-US" sz="2000" dirty="0"/>
            </a:br>
            <a:r>
              <a:rPr lang="en-US" sz="2000" dirty="0"/>
              <a:t>CC-BY-4.0, 1/2022</a:t>
            </a:r>
          </a:p>
        </p:txBody>
      </p:sp>
      <p:sp>
        <p:nvSpPr>
          <p:cNvPr id="3" name="Subtitle 2">
            <a:extLst>
              <a:ext uri="{FF2B5EF4-FFF2-40B4-BE49-F238E27FC236}">
                <a16:creationId xmlns:a16="http://schemas.microsoft.com/office/drawing/2014/main" id="{5EB8BFA0-E61B-4A45-B080-D437D61BD2C5}"/>
              </a:ext>
            </a:extLst>
          </p:cNvPr>
          <p:cNvSpPr>
            <a:spLocks noGrp="1"/>
          </p:cNvSpPr>
          <p:nvPr>
            <p:ph type="subTitle" idx="1"/>
          </p:nvPr>
        </p:nvSpPr>
        <p:spPr>
          <a:xfrm>
            <a:off x="5620988" y="6573678"/>
            <a:ext cx="6027180" cy="290250"/>
          </a:xfrm>
        </p:spPr>
        <p:txBody>
          <a:bodyPr>
            <a:normAutofit fontScale="70000" lnSpcReduction="20000"/>
          </a:bodyPr>
          <a:lstStyle/>
          <a:p>
            <a:r>
              <a:rPr lang="en-US" sz="2000" dirty="0"/>
              <a:t>Diagram showing overfitting of a classifier.  CC-BY 4.0, Ignacio Icke, 2008</a:t>
            </a:r>
          </a:p>
        </p:txBody>
      </p:sp>
      <p:pic>
        <p:nvPicPr>
          <p:cNvPr id="6148" name="Picture 4">
            <a:extLst>
              <a:ext uri="{FF2B5EF4-FFF2-40B4-BE49-F238E27FC236}">
                <a16:creationId xmlns:a16="http://schemas.microsoft.com/office/drawing/2014/main" id="{E9ADDAD6-B135-3F45-9E52-7F97EB46E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9748" y="529797"/>
            <a:ext cx="6027180" cy="602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207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99775-5756-EF41-BDF9-C743559B7232}"/>
              </a:ext>
            </a:extLst>
          </p:cNvPr>
          <p:cNvSpPr>
            <a:spLocks noGrp="1"/>
          </p:cNvSpPr>
          <p:nvPr>
            <p:ph type="title"/>
          </p:nvPr>
        </p:nvSpPr>
        <p:spPr/>
        <p:txBody>
          <a:bodyPr/>
          <a:lstStyle/>
          <a:p>
            <a:r>
              <a:rPr lang="en-US" dirty="0"/>
              <a:t>Confusion matrix for a binary classifier</a:t>
            </a:r>
          </a:p>
        </p:txBody>
      </p:sp>
      <p:sp>
        <p:nvSpPr>
          <p:cNvPr id="3" name="Content Placeholder 2">
            <a:extLst>
              <a:ext uri="{FF2B5EF4-FFF2-40B4-BE49-F238E27FC236}">
                <a16:creationId xmlns:a16="http://schemas.microsoft.com/office/drawing/2014/main" id="{BAED1578-AD84-FC44-A043-174F0DBE5E1A}"/>
              </a:ext>
            </a:extLst>
          </p:cNvPr>
          <p:cNvSpPr>
            <a:spLocks noGrp="1"/>
          </p:cNvSpPr>
          <p:nvPr>
            <p:ph idx="1"/>
          </p:nvPr>
        </p:nvSpPr>
        <p:spPr>
          <a:xfrm>
            <a:off x="434898" y="1825625"/>
            <a:ext cx="5661102" cy="1603375"/>
          </a:xfrm>
        </p:spPr>
        <p:txBody>
          <a:bodyPr>
            <a:normAutofit/>
          </a:bodyPr>
          <a:lstStyle/>
          <a:p>
            <a:pPr marL="0" indent="0">
              <a:lnSpc>
                <a:spcPct val="120000"/>
              </a:lnSpc>
              <a:buNone/>
            </a:pPr>
            <a:r>
              <a:rPr lang="en-US" dirty="0"/>
              <a:t>Suppose that the correct label is either 0 or 1.  Then the confusion matrix is just 2x2.</a:t>
            </a:r>
          </a:p>
        </p:txBody>
      </p:sp>
      <p:graphicFrame>
        <p:nvGraphicFramePr>
          <p:cNvPr id="4" name="Table 3">
            <a:extLst>
              <a:ext uri="{FF2B5EF4-FFF2-40B4-BE49-F238E27FC236}">
                <a16:creationId xmlns:a16="http://schemas.microsoft.com/office/drawing/2014/main" id="{4A62C91A-FA14-7144-8FCF-854A502D6C06}"/>
              </a:ext>
            </a:extLst>
          </p:cNvPr>
          <p:cNvGraphicFramePr>
            <a:graphicFrameLocks noGrp="1"/>
          </p:cNvGraphicFramePr>
          <p:nvPr>
            <p:extLst>
              <p:ext uri="{D42A27DB-BD31-4B8C-83A1-F6EECF244321}">
                <p14:modId xmlns:p14="http://schemas.microsoft.com/office/powerpoint/2010/main" val="74858682"/>
              </p:ext>
            </p:extLst>
          </p:nvPr>
        </p:nvGraphicFramePr>
        <p:xfrm>
          <a:off x="7426712" y="2347743"/>
          <a:ext cx="4616601" cy="3517797"/>
        </p:xfrm>
        <a:graphic>
          <a:graphicData uri="http://schemas.openxmlformats.org/drawingml/2006/table">
            <a:tbl>
              <a:tblPr firstRow="1" bandRow="1">
                <a:tableStyleId>{5C22544A-7EE6-4342-B048-85BDC9FD1C3A}</a:tableStyleId>
              </a:tblPr>
              <a:tblGrid>
                <a:gridCol w="1538867">
                  <a:extLst>
                    <a:ext uri="{9D8B030D-6E8A-4147-A177-3AD203B41FA5}">
                      <a16:colId xmlns:a16="http://schemas.microsoft.com/office/drawing/2014/main" val="2171787175"/>
                    </a:ext>
                  </a:extLst>
                </a:gridCol>
                <a:gridCol w="1538867">
                  <a:extLst>
                    <a:ext uri="{9D8B030D-6E8A-4147-A177-3AD203B41FA5}">
                      <a16:colId xmlns:a16="http://schemas.microsoft.com/office/drawing/2014/main" val="402741639"/>
                    </a:ext>
                  </a:extLst>
                </a:gridCol>
                <a:gridCol w="1538867">
                  <a:extLst>
                    <a:ext uri="{9D8B030D-6E8A-4147-A177-3AD203B41FA5}">
                      <a16:colId xmlns:a16="http://schemas.microsoft.com/office/drawing/2014/main" val="1099019199"/>
                    </a:ext>
                  </a:extLst>
                </a:gridCol>
              </a:tblGrid>
              <a:tr h="1172599">
                <a:tc>
                  <a:txBody>
                    <a:bodyPr/>
                    <a:lstStyle/>
                    <a:p>
                      <a:endParaRPr lang="en-US" dirty="0"/>
                    </a:p>
                  </a:txBody>
                  <a:tcPr>
                    <a:solidFill>
                      <a:schemeClr val="accent5">
                        <a:lumMod val="75000"/>
                      </a:schemeClr>
                    </a:solidFill>
                  </a:tcPr>
                </a:tc>
                <a:tc>
                  <a:txBody>
                    <a:bodyPr/>
                    <a:lstStyle/>
                    <a:p>
                      <a:pPr algn="ctr"/>
                      <a:r>
                        <a:rPr lang="en-US" sz="2800" dirty="0"/>
                        <a:t>0</a:t>
                      </a:r>
                    </a:p>
                  </a:txBody>
                  <a:tcPr>
                    <a:solidFill>
                      <a:schemeClr val="accent5">
                        <a:lumMod val="75000"/>
                      </a:schemeClr>
                    </a:solidFill>
                  </a:tcPr>
                </a:tc>
                <a:tc>
                  <a:txBody>
                    <a:bodyPr/>
                    <a:lstStyle/>
                    <a:p>
                      <a:pPr algn="ctr"/>
                      <a:r>
                        <a:rPr lang="en-US" sz="2800" dirty="0"/>
                        <a:t>1</a:t>
                      </a:r>
                    </a:p>
                  </a:txBody>
                  <a:tcPr>
                    <a:solidFill>
                      <a:schemeClr val="accent5">
                        <a:lumMod val="75000"/>
                      </a:schemeClr>
                    </a:solidFill>
                  </a:tcPr>
                </a:tc>
                <a:extLst>
                  <a:ext uri="{0D108BD9-81ED-4DB2-BD59-A6C34878D82A}">
                    <a16:rowId xmlns:a16="http://schemas.microsoft.com/office/drawing/2014/main" val="4179244313"/>
                  </a:ext>
                </a:extLst>
              </a:tr>
              <a:tr h="1172599">
                <a:tc>
                  <a:txBody>
                    <a:bodyPr/>
                    <a:lstStyle/>
                    <a:p>
                      <a:pPr algn="ctr"/>
                      <a:r>
                        <a:rPr lang="en-US" sz="2800" b="1" dirty="0">
                          <a:solidFill>
                            <a:schemeClr val="bg1"/>
                          </a:solidFill>
                        </a:rPr>
                        <a:t>0</a:t>
                      </a:r>
                    </a:p>
                  </a:txBody>
                  <a:tcPr>
                    <a:solidFill>
                      <a:schemeClr val="accent5">
                        <a:lumMod val="75000"/>
                      </a:schemeClr>
                    </a:solidFill>
                  </a:tcPr>
                </a:tc>
                <a:tc>
                  <a:txBody>
                    <a:bodyPr/>
                    <a:lstStyle/>
                    <a:p>
                      <a:pPr algn="ctr"/>
                      <a:endParaRPr lang="en-US" sz="2800" b="1" dirty="0"/>
                    </a:p>
                  </a:txBody>
                  <a:tcPr/>
                </a:tc>
                <a:tc>
                  <a:txBody>
                    <a:bodyPr/>
                    <a:lstStyle/>
                    <a:p>
                      <a:pPr algn="ctr"/>
                      <a:endParaRPr lang="en-US" sz="2800" b="1" dirty="0"/>
                    </a:p>
                  </a:txBody>
                  <a:tcPr/>
                </a:tc>
                <a:extLst>
                  <a:ext uri="{0D108BD9-81ED-4DB2-BD59-A6C34878D82A}">
                    <a16:rowId xmlns:a16="http://schemas.microsoft.com/office/drawing/2014/main" val="254835716"/>
                  </a:ext>
                </a:extLst>
              </a:tr>
              <a:tr h="1172599">
                <a:tc>
                  <a:txBody>
                    <a:bodyPr/>
                    <a:lstStyle/>
                    <a:p>
                      <a:pPr algn="ctr"/>
                      <a:r>
                        <a:rPr lang="en-US" sz="2800" b="1" dirty="0">
                          <a:solidFill>
                            <a:schemeClr val="bg1"/>
                          </a:solidFill>
                        </a:rPr>
                        <a:t>1</a:t>
                      </a:r>
                    </a:p>
                  </a:txBody>
                  <a:tcPr>
                    <a:solidFill>
                      <a:schemeClr val="accent5">
                        <a:lumMod val="75000"/>
                      </a:schemeClr>
                    </a:solidFill>
                  </a:tcPr>
                </a:tc>
                <a:tc>
                  <a:txBody>
                    <a:bodyPr/>
                    <a:lstStyle/>
                    <a:p>
                      <a:pPr algn="ctr"/>
                      <a:endParaRPr lang="en-US" sz="2800" b="1" dirty="0"/>
                    </a:p>
                  </a:txBody>
                  <a:tcPr/>
                </a:tc>
                <a:tc>
                  <a:txBody>
                    <a:bodyPr/>
                    <a:lstStyle/>
                    <a:p>
                      <a:pPr algn="ctr"/>
                      <a:endParaRPr lang="en-US" sz="2800" b="1" dirty="0"/>
                    </a:p>
                  </a:txBody>
                  <a:tcPr/>
                </a:tc>
                <a:extLst>
                  <a:ext uri="{0D108BD9-81ED-4DB2-BD59-A6C34878D82A}">
                    <a16:rowId xmlns:a16="http://schemas.microsoft.com/office/drawing/2014/main" val="1740185927"/>
                  </a:ext>
                </a:extLst>
              </a:tr>
            </a:tbl>
          </a:graphicData>
        </a:graphic>
      </p:graphicFrame>
      <p:sp>
        <p:nvSpPr>
          <p:cNvPr id="5" name="Rectangle 4">
            <a:extLst>
              <a:ext uri="{FF2B5EF4-FFF2-40B4-BE49-F238E27FC236}">
                <a16:creationId xmlns:a16="http://schemas.microsoft.com/office/drawing/2014/main" id="{E200236B-A78F-FE4E-9C76-C404CC1E5DD1}"/>
              </a:ext>
            </a:extLst>
          </p:cNvPr>
          <p:cNvSpPr/>
          <p:nvPr/>
        </p:nvSpPr>
        <p:spPr>
          <a:xfrm>
            <a:off x="8619902" y="1727768"/>
            <a:ext cx="2351926" cy="584775"/>
          </a:xfrm>
          <a:prstGeom prst="rect">
            <a:avLst/>
          </a:prstGeom>
        </p:spPr>
        <p:txBody>
          <a:bodyPr wrap="none">
            <a:spAutoFit/>
          </a:bodyPr>
          <a:lstStyle/>
          <a:p>
            <a:r>
              <a:rPr lang="en-US" sz="3200" dirty="0"/>
              <a:t>Classified As:</a:t>
            </a:r>
          </a:p>
        </p:txBody>
      </p:sp>
      <p:sp>
        <p:nvSpPr>
          <p:cNvPr id="6" name="Rectangle 5">
            <a:extLst>
              <a:ext uri="{FF2B5EF4-FFF2-40B4-BE49-F238E27FC236}">
                <a16:creationId xmlns:a16="http://schemas.microsoft.com/office/drawing/2014/main" id="{A3A313F7-7795-E549-B374-044855C84C07}"/>
              </a:ext>
            </a:extLst>
          </p:cNvPr>
          <p:cNvSpPr/>
          <p:nvPr/>
        </p:nvSpPr>
        <p:spPr>
          <a:xfrm rot="16200000">
            <a:off x="5951047" y="3842782"/>
            <a:ext cx="2503634" cy="584775"/>
          </a:xfrm>
          <a:prstGeom prst="rect">
            <a:avLst/>
          </a:prstGeom>
        </p:spPr>
        <p:txBody>
          <a:bodyPr wrap="none">
            <a:spAutoFit/>
          </a:bodyPr>
          <a:lstStyle/>
          <a:p>
            <a:r>
              <a:rPr lang="en-US" sz="3200" dirty="0"/>
              <a:t>Correct Label:</a:t>
            </a:r>
          </a:p>
        </p:txBody>
      </p:sp>
      <p:sp>
        <p:nvSpPr>
          <p:cNvPr id="7" name="Content Placeholder 2">
            <a:extLst>
              <a:ext uri="{FF2B5EF4-FFF2-40B4-BE49-F238E27FC236}">
                <a16:creationId xmlns:a16="http://schemas.microsoft.com/office/drawing/2014/main" id="{69535920-1D8F-1249-82F8-C4EA05923CF3}"/>
              </a:ext>
            </a:extLst>
          </p:cNvPr>
          <p:cNvSpPr txBox="1">
            <a:spLocks/>
          </p:cNvSpPr>
          <p:nvPr/>
        </p:nvSpPr>
        <p:spPr>
          <a:xfrm>
            <a:off x="838201" y="4668253"/>
            <a:ext cx="5706978" cy="19410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dirty="0"/>
              <a:t>For example, in this box, you would write the # tokens of class 1 that were misclassified as class 0</a:t>
            </a:r>
          </a:p>
        </p:txBody>
      </p:sp>
      <p:cxnSp>
        <p:nvCxnSpPr>
          <p:cNvPr id="9" name="Straight Arrow Connector 8">
            <a:extLst>
              <a:ext uri="{FF2B5EF4-FFF2-40B4-BE49-F238E27FC236}">
                <a16:creationId xmlns:a16="http://schemas.microsoft.com/office/drawing/2014/main" id="{54A7C888-A8DE-A940-8270-4D0293D290B8}"/>
              </a:ext>
            </a:extLst>
          </p:cNvPr>
          <p:cNvCxnSpPr/>
          <p:nvPr/>
        </p:nvCxnSpPr>
        <p:spPr>
          <a:xfrm>
            <a:off x="6320589" y="5005966"/>
            <a:ext cx="3352800" cy="381021"/>
          </a:xfrm>
          <a:prstGeom prst="straightConnector1">
            <a:avLst/>
          </a:prstGeom>
          <a:ln w="152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658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99775-5756-EF41-BDF9-C743559B7232}"/>
              </a:ext>
            </a:extLst>
          </p:cNvPr>
          <p:cNvSpPr>
            <a:spLocks noGrp="1"/>
          </p:cNvSpPr>
          <p:nvPr>
            <p:ph type="title"/>
          </p:nvPr>
        </p:nvSpPr>
        <p:spPr/>
        <p:txBody>
          <a:bodyPr/>
          <a:lstStyle/>
          <a:p>
            <a:r>
              <a:rPr lang="en-US" dirty="0"/>
              <a:t>False Positives &amp; False Negatives</a:t>
            </a:r>
          </a:p>
        </p:txBody>
      </p:sp>
      <p:sp>
        <p:nvSpPr>
          <p:cNvPr id="3" name="Content Placeholder 2">
            <a:extLst>
              <a:ext uri="{FF2B5EF4-FFF2-40B4-BE49-F238E27FC236}">
                <a16:creationId xmlns:a16="http://schemas.microsoft.com/office/drawing/2014/main" id="{BAED1578-AD84-FC44-A043-174F0DBE5E1A}"/>
              </a:ext>
            </a:extLst>
          </p:cNvPr>
          <p:cNvSpPr>
            <a:spLocks noGrp="1"/>
          </p:cNvSpPr>
          <p:nvPr>
            <p:ph idx="1"/>
          </p:nvPr>
        </p:nvSpPr>
        <p:spPr>
          <a:xfrm>
            <a:off x="434898" y="1825625"/>
            <a:ext cx="5661102" cy="4764746"/>
          </a:xfrm>
        </p:spPr>
        <p:txBody>
          <a:bodyPr>
            <a:normAutofit fontScale="92500" lnSpcReduction="20000"/>
          </a:bodyPr>
          <a:lstStyle/>
          <a:p>
            <a:pPr>
              <a:lnSpc>
                <a:spcPct val="120000"/>
              </a:lnSpc>
            </a:pPr>
            <a:r>
              <a:rPr lang="en-US" dirty="0"/>
              <a:t>TP (True Positives) = tokens that were correctly labeled as “1”</a:t>
            </a:r>
          </a:p>
          <a:p>
            <a:pPr>
              <a:lnSpc>
                <a:spcPct val="120000"/>
              </a:lnSpc>
            </a:pPr>
            <a:r>
              <a:rPr lang="en-US" dirty="0"/>
              <a:t>FN (False Negatives) = tokens that should have been “1”, but were mislabeled as “0”</a:t>
            </a:r>
          </a:p>
          <a:p>
            <a:pPr>
              <a:lnSpc>
                <a:spcPct val="120000"/>
              </a:lnSpc>
            </a:pPr>
            <a:r>
              <a:rPr lang="en-US" dirty="0"/>
              <a:t>FP (False Positives) = tokens that should have been “0”, but were mislabeled as “1”</a:t>
            </a:r>
          </a:p>
          <a:p>
            <a:pPr>
              <a:lnSpc>
                <a:spcPct val="120000"/>
              </a:lnSpc>
            </a:pPr>
            <a:r>
              <a:rPr lang="en-US" dirty="0"/>
              <a:t>TN (True Negative) = tokens that were correctly labeled as “0”</a:t>
            </a:r>
          </a:p>
        </p:txBody>
      </p:sp>
      <p:graphicFrame>
        <p:nvGraphicFramePr>
          <p:cNvPr id="4" name="Table 3">
            <a:extLst>
              <a:ext uri="{FF2B5EF4-FFF2-40B4-BE49-F238E27FC236}">
                <a16:creationId xmlns:a16="http://schemas.microsoft.com/office/drawing/2014/main" id="{4A62C91A-FA14-7144-8FCF-854A502D6C06}"/>
              </a:ext>
            </a:extLst>
          </p:cNvPr>
          <p:cNvGraphicFramePr>
            <a:graphicFrameLocks noGrp="1"/>
          </p:cNvGraphicFramePr>
          <p:nvPr>
            <p:extLst>
              <p:ext uri="{D42A27DB-BD31-4B8C-83A1-F6EECF244321}">
                <p14:modId xmlns:p14="http://schemas.microsoft.com/office/powerpoint/2010/main" val="2487711808"/>
              </p:ext>
            </p:extLst>
          </p:nvPr>
        </p:nvGraphicFramePr>
        <p:xfrm>
          <a:off x="7426712" y="2347743"/>
          <a:ext cx="4616601" cy="3517797"/>
        </p:xfrm>
        <a:graphic>
          <a:graphicData uri="http://schemas.openxmlformats.org/drawingml/2006/table">
            <a:tbl>
              <a:tblPr firstRow="1" bandRow="1">
                <a:tableStyleId>{5C22544A-7EE6-4342-B048-85BDC9FD1C3A}</a:tableStyleId>
              </a:tblPr>
              <a:tblGrid>
                <a:gridCol w="1538867">
                  <a:extLst>
                    <a:ext uri="{9D8B030D-6E8A-4147-A177-3AD203B41FA5}">
                      <a16:colId xmlns:a16="http://schemas.microsoft.com/office/drawing/2014/main" val="2171787175"/>
                    </a:ext>
                  </a:extLst>
                </a:gridCol>
                <a:gridCol w="1538867">
                  <a:extLst>
                    <a:ext uri="{9D8B030D-6E8A-4147-A177-3AD203B41FA5}">
                      <a16:colId xmlns:a16="http://schemas.microsoft.com/office/drawing/2014/main" val="402741639"/>
                    </a:ext>
                  </a:extLst>
                </a:gridCol>
                <a:gridCol w="1538867">
                  <a:extLst>
                    <a:ext uri="{9D8B030D-6E8A-4147-A177-3AD203B41FA5}">
                      <a16:colId xmlns:a16="http://schemas.microsoft.com/office/drawing/2014/main" val="1099019199"/>
                    </a:ext>
                  </a:extLst>
                </a:gridCol>
              </a:tblGrid>
              <a:tr h="1172599">
                <a:tc>
                  <a:txBody>
                    <a:bodyPr/>
                    <a:lstStyle/>
                    <a:p>
                      <a:endParaRPr lang="en-US" dirty="0"/>
                    </a:p>
                  </a:txBody>
                  <a:tcPr>
                    <a:solidFill>
                      <a:schemeClr val="accent5">
                        <a:lumMod val="75000"/>
                      </a:schemeClr>
                    </a:solidFill>
                  </a:tcPr>
                </a:tc>
                <a:tc>
                  <a:txBody>
                    <a:bodyPr/>
                    <a:lstStyle/>
                    <a:p>
                      <a:pPr algn="ctr"/>
                      <a:r>
                        <a:rPr lang="en-US" sz="2800" dirty="0"/>
                        <a:t>0</a:t>
                      </a:r>
                    </a:p>
                  </a:txBody>
                  <a:tcPr>
                    <a:solidFill>
                      <a:schemeClr val="accent5">
                        <a:lumMod val="75000"/>
                      </a:schemeClr>
                    </a:solidFill>
                  </a:tcPr>
                </a:tc>
                <a:tc>
                  <a:txBody>
                    <a:bodyPr/>
                    <a:lstStyle/>
                    <a:p>
                      <a:pPr algn="ctr"/>
                      <a:r>
                        <a:rPr lang="en-US" sz="2800" dirty="0"/>
                        <a:t>1</a:t>
                      </a:r>
                    </a:p>
                  </a:txBody>
                  <a:tcPr>
                    <a:solidFill>
                      <a:schemeClr val="accent5">
                        <a:lumMod val="75000"/>
                      </a:schemeClr>
                    </a:solidFill>
                  </a:tcPr>
                </a:tc>
                <a:extLst>
                  <a:ext uri="{0D108BD9-81ED-4DB2-BD59-A6C34878D82A}">
                    <a16:rowId xmlns:a16="http://schemas.microsoft.com/office/drawing/2014/main" val="4179244313"/>
                  </a:ext>
                </a:extLst>
              </a:tr>
              <a:tr h="1172599">
                <a:tc>
                  <a:txBody>
                    <a:bodyPr/>
                    <a:lstStyle/>
                    <a:p>
                      <a:pPr algn="ctr"/>
                      <a:r>
                        <a:rPr lang="en-US" sz="2800" b="1" dirty="0">
                          <a:solidFill>
                            <a:schemeClr val="bg1"/>
                          </a:solidFill>
                        </a:rPr>
                        <a:t>0</a:t>
                      </a:r>
                    </a:p>
                  </a:txBody>
                  <a:tcPr>
                    <a:solidFill>
                      <a:schemeClr val="accent5">
                        <a:lumMod val="75000"/>
                      </a:schemeClr>
                    </a:solidFill>
                  </a:tcPr>
                </a:tc>
                <a:tc>
                  <a:txBody>
                    <a:bodyPr/>
                    <a:lstStyle/>
                    <a:p>
                      <a:pPr algn="ctr"/>
                      <a:r>
                        <a:rPr lang="en-US" sz="2800" b="1" dirty="0"/>
                        <a:t>TN</a:t>
                      </a:r>
                    </a:p>
                  </a:txBody>
                  <a:tcPr/>
                </a:tc>
                <a:tc>
                  <a:txBody>
                    <a:bodyPr/>
                    <a:lstStyle/>
                    <a:p>
                      <a:pPr algn="ctr"/>
                      <a:r>
                        <a:rPr lang="en-US" sz="2800" b="1" dirty="0"/>
                        <a:t>FP</a:t>
                      </a:r>
                    </a:p>
                  </a:txBody>
                  <a:tcPr/>
                </a:tc>
                <a:extLst>
                  <a:ext uri="{0D108BD9-81ED-4DB2-BD59-A6C34878D82A}">
                    <a16:rowId xmlns:a16="http://schemas.microsoft.com/office/drawing/2014/main" val="254835716"/>
                  </a:ext>
                </a:extLst>
              </a:tr>
              <a:tr h="1172599">
                <a:tc>
                  <a:txBody>
                    <a:bodyPr/>
                    <a:lstStyle/>
                    <a:p>
                      <a:pPr algn="ctr"/>
                      <a:r>
                        <a:rPr lang="en-US" sz="2800" b="1" dirty="0">
                          <a:solidFill>
                            <a:schemeClr val="bg1"/>
                          </a:solidFill>
                        </a:rPr>
                        <a:t>1</a:t>
                      </a:r>
                    </a:p>
                  </a:txBody>
                  <a:tcPr>
                    <a:solidFill>
                      <a:schemeClr val="accent5">
                        <a:lumMod val="75000"/>
                      </a:schemeClr>
                    </a:solidFill>
                  </a:tcPr>
                </a:tc>
                <a:tc>
                  <a:txBody>
                    <a:bodyPr/>
                    <a:lstStyle/>
                    <a:p>
                      <a:pPr algn="ctr"/>
                      <a:r>
                        <a:rPr lang="en-US" sz="2800" b="1" dirty="0"/>
                        <a:t>FN</a:t>
                      </a:r>
                    </a:p>
                  </a:txBody>
                  <a:tcPr/>
                </a:tc>
                <a:tc>
                  <a:txBody>
                    <a:bodyPr/>
                    <a:lstStyle/>
                    <a:p>
                      <a:pPr algn="ctr"/>
                      <a:r>
                        <a:rPr lang="en-US" sz="2800" b="1" dirty="0"/>
                        <a:t>TP</a:t>
                      </a:r>
                    </a:p>
                  </a:txBody>
                  <a:tcPr/>
                </a:tc>
                <a:extLst>
                  <a:ext uri="{0D108BD9-81ED-4DB2-BD59-A6C34878D82A}">
                    <a16:rowId xmlns:a16="http://schemas.microsoft.com/office/drawing/2014/main" val="1740185927"/>
                  </a:ext>
                </a:extLst>
              </a:tr>
            </a:tbl>
          </a:graphicData>
        </a:graphic>
      </p:graphicFrame>
      <p:sp>
        <p:nvSpPr>
          <p:cNvPr id="5" name="Rectangle 4">
            <a:extLst>
              <a:ext uri="{FF2B5EF4-FFF2-40B4-BE49-F238E27FC236}">
                <a16:creationId xmlns:a16="http://schemas.microsoft.com/office/drawing/2014/main" id="{E200236B-A78F-FE4E-9C76-C404CC1E5DD1}"/>
              </a:ext>
            </a:extLst>
          </p:cNvPr>
          <p:cNvSpPr/>
          <p:nvPr/>
        </p:nvSpPr>
        <p:spPr>
          <a:xfrm>
            <a:off x="8619902" y="1727768"/>
            <a:ext cx="2351926" cy="584775"/>
          </a:xfrm>
          <a:prstGeom prst="rect">
            <a:avLst/>
          </a:prstGeom>
        </p:spPr>
        <p:txBody>
          <a:bodyPr wrap="none">
            <a:spAutoFit/>
          </a:bodyPr>
          <a:lstStyle/>
          <a:p>
            <a:r>
              <a:rPr lang="en-US" sz="3200" dirty="0"/>
              <a:t>Classified As:</a:t>
            </a:r>
          </a:p>
        </p:txBody>
      </p:sp>
      <p:sp>
        <p:nvSpPr>
          <p:cNvPr id="6" name="Rectangle 5">
            <a:extLst>
              <a:ext uri="{FF2B5EF4-FFF2-40B4-BE49-F238E27FC236}">
                <a16:creationId xmlns:a16="http://schemas.microsoft.com/office/drawing/2014/main" id="{A3A313F7-7795-E549-B374-044855C84C07}"/>
              </a:ext>
            </a:extLst>
          </p:cNvPr>
          <p:cNvSpPr/>
          <p:nvPr/>
        </p:nvSpPr>
        <p:spPr>
          <a:xfrm rot="16200000">
            <a:off x="5951047" y="3842782"/>
            <a:ext cx="2503634" cy="584775"/>
          </a:xfrm>
          <a:prstGeom prst="rect">
            <a:avLst/>
          </a:prstGeom>
        </p:spPr>
        <p:txBody>
          <a:bodyPr wrap="none">
            <a:spAutoFit/>
          </a:bodyPr>
          <a:lstStyle/>
          <a:p>
            <a:r>
              <a:rPr lang="en-US" sz="3200" dirty="0"/>
              <a:t>Correct Label:</a:t>
            </a:r>
          </a:p>
        </p:txBody>
      </p:sp>
    </p:spTree>
    <p:extLst>
      <p:ext uri="{BB962C8B-B14F-4D97-AF65-F5344CB8AC3E}">
        <p14:creationId xmlns:p14="http://schemas.microsoft.com/office/powerpoint/2010/main" val="1816183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99775-5756-EF41-BDF9-C743559B7232}"/>
              </a:ext>
            </a:extLst>
          </p:cNvPr>
          <p:cNvSpPr>
            <a:spLocks noGrp="1"/>
          </p:cNvSpPr>
          <p:nvPr>
            <p:ph type="title"/>
          </p:nvPr>
        </p:nvSpPr>
        <p:spPr/>
        <p:txBody>
          <a:bodyPr/>
          <a:lstStyle/>
          <a:p>
            <a:r>
              <a:rPr lang="en-US" dirty="0"/>
              <a:t>Summaries of a Binary Confusion Matrix</a:t>
            </a:r>
          </a:p>
        </p:txBody>
      </p:sp>
      <p:sp>
        <p:nvSpPr>
          <p:cNvPr id="3" name="Content Placeholder 2">
            <a:extLst>
              <a:ext uri="{FF2B5EF4-FFF2-40B4-BE49-F238E27FC236}">
                <a16:creationId xmlns:a16="http://schemas.microsoft.com/office/drawing/2014/main" id="{BAED1578-AD84-FC44-A043-174F0DBE5E1A}"/>
              </a:ext>
            </a:extLst>
          </p:cNvPr>
          <p:cNvSpPr>
            <a:spLocks noGrp="1"/>
          </p:cNvSpPr>
          <p:nvPr>
            <p:ph idx="1"/>
          </p:nvPr>
        </p:nvSpPr>
        <p:spPr>
          <a:xfrm>
            <a:off x="434898" y="1825625"/>
            <a:ext cx="6250910" cy="4764746"/>
          </a:xfrm>
        </p:spPr>
        <p:txBody>
          <a:bodyPr>
            <a:normAutofit/>
          </a:bodyPr>
          <a:lstStyle/>
          <a:p>
            <a:pPr marL="0" indent="0">
              <a:lnSpc>
                <a:spcPct val="120000"/>
              </a:lnSpc>
              <a:buNone/>
            </a:pPr>
            <a:r>
              <a:rPr lang="en-US" dirty="0"/>
              <a:t>The binary confusion matrix is standard in many fields, but different fields summarize its content in different ways.</a:t>
            </a:r>
          </a:p>
          <a:p>
            <a:pPr>
              <a:lnSpc>
                <a:spcPct val="120000"/>
              </a:lnSpc>
            </a:pPr>
            <a:r>
              <a:rPr lang="en-US" dirty="0"/>
              <a:t>In medicine, it is summarized using Sensitivity and Specificity. </a:t>
            </a:r>
          </a:p>
          <a:p>
            <a:pPr>
              <a:lnSpc>
                <a:spcPct val="120000"/>
              </a:lnSpc>
            </a:pPr>
            <a:r>
              <a:rPr lang="en-US" dirty="0"/>
              <a:t>In information retrieval (IR) and AI, we usually summarize it using Recall and Precision.</a:t>
            </a:r>
          </a:p>
        </p:txBody>
      </p:sp>
      <p:graphicFrame>
        <p:nvGraphicFramePr>
          <p:cNvPr id="4" name="Table 3">
            <a:extLst>
              <a:ext uri="{FF2B5EF4-FFF2-40B4-BE49-F238E27FC236}">
                <a16:creationId xmlns:a16="http://schemas.microsoft.com/office/drawing/2014/main" id="{4A62C91A-FA14-7144-8FCF-854A502D6C06}"/>
              </a:ext>
            </a:extLst>
          </p:cNvPr>
          <p:cNvGraphicFramePr>
            <a:graphicFrameLocks noGrp="1"/>
          </p:cNvGraphicFramePr>
          <p:nvPr/>
        </p:nvGraphicFramePr>
        <p:xfrm>
          <a:off x="7426712" y="2347743"/>
          <a:ext cx="4616601" cy="3517797"/>
        </p:xfrm>
        <a:graphic>
          <a:graphicData uri="http://schemas.openxmlformats.org/drawingml/2006/table">
            <a:tbl>
              <a:tblPr firstRow="1" bandRow="1">
                <a:tableStyleId>{5C22544A-7EE6-4342-B048-85BDC9FD1C3A}</a:tableStyleId>
              </a:tblPr>
              <a:tblGrid>
                <a:gridCol w="1538867">
                  <a:extLst>
                    <a:ext uri="{9D8B030D-6E8A-4147-A177-3AD203B41FA5}">
                      <a16:colId xmlns:a16="http://schemas.microsoft.com/office/drawing/2014/main" val="2171787175"/>
                    </a:ext>
                  </a:extLst>
                </a:gridCol>
                <a:gridCol w="1538867">
                  <a:extLst>
                    <a:ext uri="{9D8B030D-6E8A-4147-A177-3AD203B41FA5}">
                      <a16:colId xmlns:a16="http://schemas.microsoft.com/office/drawing/2014/main" val="402741639"/>
                    </a:ext>
                  </a:extLst>
                </a:gridCol>
                <a:gridCol w="1538867">
                  <a:extLst>
                    <a:ext uri="{9D8B030D-6E8A-4147-A177-3AD203B41FA5}">
                      <a16:colId xmlns:a16="http://schemas.microsoft.com/office/drawing/2014/main" val="1099019199"/>
                    </a:ext>
                  </a:extLst>
                </a:gridCol>
              </a:tblGrid>
              <a:tr h="1172599">
                <a:tc>
                  <a:txBody>
                    <a:bodyPr/>
                    <a:lstStyle/>
                    <a:p>
                      <a:endParaRPr lang="en-US" dirty="0"/>
                    </a:p>
                  </a:txBody>
                  <a:tcPr>
                    <a:solidFill>
                      <a:schemeClr val="accent5">
                        <a:lumMod val="75000"/>
                      </a:schemeClr>
                    </a:solidFill>
                  </a:tcPr>
                </a:tc>
                <a:tc>
                  <a:txBody>
                    <a:bodyPr/>
                    <a:lstStyle/>
                    <a:p>
                      <a:pPr algn="ctr"/>
                      <a:r>
                        <a:rPr lang="en-US" sz="2800" dirty="0"/>
                        <a:t>0</a:t>
                      </a:r>
                    </a:p>
                  </a:txBody>
                  <a:tcPr>
                    <a:solidFill>
                      <a:schemeClr val="accent5">
                        <a:lumMod val="75000"/>
                      </a:schemeClr>
                    </a:solidFill>
                  </a:tcPr>
                </a:tc>
                <a:tc>
                  <a:txBody>
                    <a:bodyPr/>
                    <a:lstStyle/>
                    <a:p>
                      <a:pPr algn="ctr"/>
                      <a:r>
                        <a:rPr lang="en-US" sz="2800" dirty="0"/>
                        <a:t>1</a:t>
                      </a:r>
                    </a:p>
                  </a:txBody>
                  <a:tcPr>
                    <a:solidFill>
                      <a:schemeClr val="accent5">
                        <a:lumMod val="75000"/>
                      </a:schemeClr>
                    </a:solidFill>
                  </a:tcPr>
                </a:tc>
                <a:extLst>
                  <a:ext uri="{0D108BD9-81ED-4DB2-BD59-A6C34878D82A}">
                    <a16:rowId xmlns:a16="http://schemas.microsoft.com/office/drawing/2014/main" val="4179244313"/>
                  </a:ext>
                </a:extLst>
              </a:tr>
              <a:tr h="1172599">
                <a:tc>
                  <a:txBody>
                    <a:bodyPr/>
                    <a:lstStyle/>
                    <a:p>
                      <a:pPr algn="ctr"/>
                      <a:r>
                        <a:rPr lang="en-US" sz="2800" b="1" dirty="0">
                          <a:solidFill>
                            <a:schemeClr val="bg1"/>
                          </a:solidFill>
                        </a:rPr>
                        <a:t>0</a:t>
                      </a:r>
                    </a:p>
                  </a:txBody>
                  <a:tcPr>
                    <a:solidFill>
                      <a:schemeClr val="accent5">
                        <a:lumMod val="75000"/>
                      </a:schemeClr>
                    </a:solidFill>
                  </a:tcPr>
                </a:tc>
                <a:tc>
                  <a:txBody>
                    <a:bodyPr/>
                    <a:lstStyle/>
                    <a:p>
                      <a:pPr algn="ctr"/>
                      <a:r>
                        <a:rPr lang="en-US" sz="2800" b="1" dirty="0"/>
                        <a:t>TN</a:t>
                      </a:r>
                    </a:p>
                  </a:txBody>
                  <a:tcPr/>
                </a:tc>
                <a:tc>
                  <a:txBody>
                    <a:bodyPr/>
                    <a:lstStyle/>
                    <a:p>
                      <a:pPr algn="ctr"/>
                      <a:r>
                        <a:rPr lang="en-US" sz="2800" b="1" dirty="0"/>
                        <a:t>FP</a:t>
                      </a:r>
                    </a:p>
                  </a:txBody>
                  <a:tcPr/>
                </a:tc>
                <a:extLst>
                  <a:ext uri="{0D108BD9-81ED-4DB2-BD59-A6C34878D82A}">
                    <a16:rowId xmlns:a16="http://schemas.microsoft.com/office/drawing/2014/main" val="254835716"/>
                  </a:ext>
                </a:extLst>
              </a:tr>
              <a:tr h="1172599">
                <a:tc>
                  <a:txBody>
                    <a:bodyPr/>
                    <a:lstStyle/>
                    <a:p>
                      <a:pPr algn="ctr"/>
                      <a:r>
                        <a:rPr lang="en-US" sz="2800" b="1" dirty="0">
                          <a:solidFill>
                            <a:schemeClr val="bg1"/>
                          </a:solidFill>
                        </a:rPr>
                        <a:t>1</a:t>
                      </a:r>
                    </a:p>
                  </a:txBody>
                  <a:tcPr>
                    <a:solidFill>
                      <a:schemeClr val="accent5">
                        <a:lumMod val="75000"/>
                      </a:schemeClr>
                    </a:solidFill>
                  </a:tcPr>
                </a:tc>
                <a:tc>
                  <a:txBody>
                    <a:bodyPr/>
                    <a:lstStyle/>
                    <a:p>
                      <a:pPr algn="ctr"/>
                      <a:r>
                        <a:rPr lang="en-US" sz="2800" b="1" dirty="0"/>
                        <a:t>FN</a:t>
                      </a:r>
                    </a:p>
                  </a:txBody>
                  <a:tcPr/>
                </a:tc>
                <a:tc>
                  <a:txBody>
                    <a:bodyPr/>
                    <a:lstStyle/>
                    <a:p>
                      <a:pPr algn="ctr"/>
                      <a:r>
                        <a:rPr lang="en-US" sz="2800" b="1" dirty="0"/>
                        <a:t>TP</a:t>
                      </a:r>
                    </a:p>
                  </a:txBody>
                  <a:tcPr/>
                </a:tc>
                <a:extLst>
                  <a:ext uri="{0D108BD9-81ED-4DB2-BD59-A6C34878D82A}">
                    <a16:rowId xmlns:a16="http://schemas.microsoft.com/office/drawing/2014/main" val="1740185927"/>
                  </a:ext>
                </a:extLst>
              </a:tr>
            </a:tbl>
          </a:graphicData>
        </a:graphic>
      </p:graphicFrame>
      <p:sp>
        <p:nvSpPr>
          <p:cNvPr id="5" name="Rectangle 4">
            <a:extLst>
              <a:ext uri="{FF2B5EF4-FFF2-40B4-BE49-F238E27FC236}">
                <a16:creationId xmlns:a16="http://schemas.microsoft.com/office/drawing/2014/main" id="{E200236B-A78F-FE4E-9C76-C404CC1E5DD1}"/>
              </a:ext>
            </a:extLst>
          </p:cNvPr>
          <p:cNvSpPr/>
          <p:nvPr/>
        </p:nvSpPr>
        <p:spPr>
          <a:xfrm>
            <a:off x="8619902" y="1727768"/>
            <a:ext cx="2351926" cy="584775"/>
          </a:xfrm>
          <a:prstGeom prst="rect">
            <a:avLst/>
          </a:prstGeom>
        </p:spPr>
        <p:txBody>
          <a:bodyPr wrap="none">
            <a:spAutoFit/>
          </a:bodyPr>
          <a:lstStyle/>
          <a:p>
            <a:r>
              <a:rPr lang="en-US" sz="3200" dirty="0"/>
              <a:t>Classified As:</a:t>
            </a:r>
          </a:p>
        </p:txBody>
      </p:sp>
      <p:sp>
        <p:nvSpPr>
          <p:cNvPr id="6" name="Rectangle 5">
            <a:extLst>
              <a:ext uri="{FF2B5EF4-FFF2-40B4-BE49-F238E27FC236}">
                <a16:creationId xmlns:a16="http://schemas.microsoft.com/office/drawing/2014/main" id="{A3A313F7-7795-E549-B374-044855C84C07}"/>
              </a:ext>
            </a:extLst>
          </p:cNvPr>
          <p:cNvSpPr/>
          <p:nvPr/>
        </p:nvSpPr>
        <p:spPr>
          <a:xfrm rot="16200000">
            <a:off x="5951047" y="3842782"/>
            <a:ext cx="2503634" cy="584775"/>
          </a:xfrm>
          <a:prstGeom prst="rect">
            <a:avLst/>
          </a:prstGeom>
        </p:spPr>
        <p:txBody>
          <a:bodyPr wrap="none">
            <a:spAutoFit/>
          </a:bodyPr>
          <a:lstStyle/>
          <a:p>
            <a:r>
              <a:rPr lang="en-US" sz="3200" dirty="0"/>
              <a:t>Correct Label:</a:t>
            </a:r>
          </a:p>
        </p:txBody>
      </p:sp>
    </p:spTree>
    <p:extLst>
      <p:ext uri="{BB962C8B-B14F-4D97-AF65-F5344CB8AC3E}">
        <p14:creationId xmlns:p14="http://schemas.microsoft.com/office/powerpoint/2010/main" val="3224265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99775-5756-EF41-BDF9-C743559B7232}"/>
              </a:ext>
            </a:extLst>
          </p:cNvPr>
          <p:cNvSpPr>
            <a:spLocks noGrp="1"/>
          </p:cNvSpPr>
          <p:nvPr>
            <p:ph type="title"/>
          </p:nvPr>
        </p:nvSpPr>
        <p:spPr/>
        <p:txBody>
          <a:bodyPr/>
          <a:lstStyle/>
          <a:p>
            <a:r>
              <a:rPr lang="en-US" dirty="0"/>
              <a:t>Specificity and Sensitivity</a:t>
            </a:r>
          </a:p>
        </p:txBody>
      </p:sp>
      <p:sp>
        <p:nvSpPr>
          <p:cNvPr id="5" name="Rectangle 4">
            <a:extLst>
              <a:ext uri="{FF2B5EF4-FFF2-40B4-BE49-F238E27FC236}">
                <a16:creationId xmlns:a16="http://schemas.microsoft.com/office/drawing/2014/main" id="{E200236B-A78F-FE4E-9C76-C404CC1E5DD1}"/>
              </a:ext>
            </a:extLst>
          </p:cNvPr>
          <p:cNvSpPr/>
          <p:nvPr/>
        </p:nvSpPr>
        <p:spPr>
          <a:xfrm>
            <a:off x="8619902" y="1727768"/>
            <a:ext cx="2351926" cy="584775"/>
          </a:xfrm>
          <a:prstGeom prst="rect">
            <a:avLst/>
          </a:prstGeom>
        </p:spPr>
        <p:txBody>
          <a:bodyPr wrap="none">
            <a:spAutoFit/>
          </a:bodyPr>
          <a:lstStyle/>
          <a:p>
            <a:r>
              <a:rPr lang="en-US" sz="3200" dirty="0"/>
              <a:t>Classified As:</a:t>
            </a:r>
          </a:p>
        </p:txBody>
      </p:sp>
      <p:sp>
        <p:nvSpPr>
          <p:cNvPr id="6" name="Rectangle 5">
            <a:extLst>
              <a:ext uri="{FF2B5EF4-FFF2-40B4-BE49-F238E27FC236}">
                <a16:creationId xmlns:a16="http://schemas.microsoft.com/office/drawing/2014/main" id="{A3A313F7-7795-E549-B374-044855C84C07}"/>
              </a:ext>
            </a:extLst>
          </p:cNvPr>
          <p:cNvSpPr/>
          <p:nvPr/>
        </p:nvSpPr>
        <p:spPr>
          <a:xfrm rot="16200000">
            <a:off x="5951047" y="3842782"/>
            <a:ext cx="2503634" cy="584775"/>
          </a:xfrm>
          <a:prstGeom prst="rect">
            <a:avLst/>
          </a:prstGeom>
        </p:spPr>
        <p:txBody>
          <a:bodyPr wrap="none">
            <a:spAutoFit/>
          </a:bodyPr>
          <a:lstStyle/>
          <a:p>
            <a:r>
              <a:rPr lang="en-US" sz="3200" dirty="0"/>
              <a:t>Correct Label:</a:t>
            </a:r>
          </a:p>
        </p:txBody>
      </p:sp>
      <p:graphicFrame>
        <p:nvGraphicFramePr>
          <p:cNvPr id="7" name="Table 6">
            <a:extLst>
              <a:ext uri="{FF2B5EF4-FFF2-40B4-BE49-F238E27FC236}">
                <a16:creationId xmlns:a16="http://schemas.microsoft.com/office/drawing/2014/main" id="{65A6E1F3-E7F3-BF4E-900F-2988DCC021E3}"/>
              </a:ext>
            </a:extLst>
          </p:cNvPr>
          <p:cNvGraphicFramePr>
            <a:graphicFrameLocks noGrp="1"/>
          </p:cNvGraphicFramePr>
          <p:nvPr>
            <p:extLst>
              <p:ext uri="{D42A27DB-BD31-4B8C-83A1-F6EECF244321}">
                <p14:modId xmlns:p14="http://schemas.microsoft.com/office/powerpoint/2010/main" val="3779519452"/>
              </p:ext>
            </p:extLst>
          </p:nvPr>
        </p:nvGraphicFramePr>
        <p:xfrm>
          <a:off x="7426712" y="2347743"/>
          <a:ext cx="4616601" cy="3517797"/>
        </p:xfrm>
        <a:graphic>
          <a:graphicData uri="http://schemas.openxmlformats.org/drawingml/2006/table">
            <a:tbl>
              <a:tblPr firstRow="1" bandRow="1">
                <a:tableStyleId>{5C22544A-7EE6-4342-B048-85BDC9FD1C3A}</a:tableStyleId>
              </a:tblPr>
              <a:tblGrid>
                <a:gridCol w="1538867">
                  <a:extLst>
                    <a:ext uri="{9D8B030D-6E8A-4147-A177-3AD203B41FA5}">
                      <a16:colId xmlns:a16="http://schemas.microsoft.com/office/drawing/2014/main" val="2171787175"/>
                    </a:ext>
                  </a:extLst>
                </a:gridCol>
                <a:gridCol w="1538867">
                  <a:extLst>
                    <a:ext uri="{9D8B030D-6E8A-4147-A177-3AD203B41FA5}">
                      <a16:colId xmlns:a16="http://schemas.microsoft.com/office/drawing/2014/main" val="402741639"/>
                    </a:ext>
                  </a:extLst>
                </a:gridCol>
                <a:gridCol w="1538867">
                  <a:extLst>
                    <a:ext uri="{9D8B030D-6E8A-4147-A177-3AD203B41FA5}">
                      <a16:colId xmlns:a16="http://schemas.microsoft.com/office/drawing/2014/main" val="1099019199"/>
                    </a:ext>
                  </a:extLst>
                </a:gridCol>
              </a:tblGrid>
              <a:tr h="1172599">
                <a:tc>
                  <a:txBody>
                    <a:bodyPr/>
                    <a:lstStyle/>
                    <a:p>
                      <a:endParaRPr lang="en-US" dirty="0"/>
                    </a:p>
                  </a:txBody>
                  <a:tcPr>
                    <a:solidFill>
                      <a:schemeClr val="accent5">
                        <a:lumMod val="75000"/>
                      </a:schemeClr>
                    </a:solidFill>
                  </a:tcPr>
                </a:tc>
                <a:tc>
                  <a:txBody>
                    <a:bodyPr/>
                    <a:lstStyle/>
                    <a:p>
                      <a:pPr algn="ctr"/>
                      <a:r>
                        <a:rPr lang="en-US" sz="2800" dirty="0"/>
                        <a:t>0</a:t>
                      </a:r>
                    </a:p>
                  </a:txBody>
                  <a:tcPr>
                    <a:solidFill>
                      <a:schemeClr val="accent5">
                        <a:lumMod val="75000"/>
                      </a:schemeClr>
                    </a:solidFill>
                  </a:tcPr>
                </a:tc>
                <a:tc>
                  <a:txBody>
                    <a:bodyPr/>
                    <a:lstStyle/>
                    <a:p>
                      <a:pPr algn="ctr"/>
                      <a:r>
                        <a:rPr lang="en-US" sz="2800" dirty="0"/>
                        <a:t>1</a:t>
                      </a:r>
                    </a:p>
                  </a:txBody>
                  <a:tcPr>
                    <a:solidFill>
                      <a:schemeClr val="accent5">
                        <a:lumMod val="75000"/>
                      </a:schemeClr>
                    </a:solidFill>
                  </a:tcPr>
                </a:tc>
                <a:extLst>
                  <a:ext uri="{0D108BD9-81ED-4DB2-BD59-A6C34878D82A}">
                    <a16:rowId xmlns:a16="http://schemas.microsoft.com/office/drawing/2014/main" val="4179244313"/>
                  </a:ext>
                </a:extLst>
              </a:tr>
              <a:tr h="1172599">
                <a:tc>
                  <a:txBody>
                    <a:bodyPr/>
                    <a:lstStyle/>
                    <a:p>
                      <a:pPr algn="ctr"/>
                      <a:r>
                        <a:rPr lang="en-US" sz="2800" b="1" dirty="0">
                          <a:solidFill>
                            <a:schemeClr val="bg1"/>
                          </a:solidFill>
                        </a:rPr>
                        <a:t>0</a:t>
                      </a:r>
                    </a:p>
                  </a:txBody>
                  <a:tcPr>
                    <a:solidFill>
                      <a:schemeClr val="accent5">
                        <a:lumMod val="75000"/>
                      </a:schemeClr>
                    </a:solidFill>
                  </a:tcPr>
                </a:tc>
                <a:tc>
                  <a:txBody>
                    <a:bodyPr/>
                    <a:lstStyle/>
                    <a:p>
                      <a:pPr algn="ctr"/>
                      <a:r>
                        <a:rPr lang="en-US" sz="2800" b="1" dirty="0"/>
                        <a:t>TN</a:t>
                      </a:r>
                    </a:p>
                  </a:txBody>
                  <a:tcPr/>
                </a:tc>
                <a:tc>
                  <a:txBody>
                    <a:bodyPr/>
                    <a:lstStyle/>
                    <a:p>
                      <a:pPr algn="ctr"/>
                      <a:r>
                        <a:rPr lang="en-US" sz="2800" b="1" dirty="0"/>
                        <a:t>FP</a:t>
                      </a:r>
                    </a:p>
                  </a:txBody>
                  <a:tcPr/>
                </a:tc>
                <a:extLst>
                  <a:ext uri="{0D108BD9-81ED-4DB2-BD59-A6C34878D82A}">
                    <a16:rowId xmlns:a16="http://schemas.microsoft.com/office/drawing/2014/main" val="254835716"/>
                  </a:ext>
                </a:extLst>
              </a:tr>
              <a:tr h="1172599">
                <a:tc>
                  <a:txBody>
                    <a:bodyPr/>
                    <a:lstStyle/>
                    <a:p>
                      <a:pPr algn="ctr"/>
                      <a:r>
                        <a:rPr lang="en-US" sz="2800" b="1" dirty="0">
                          <a:solidFill>
                            <a:schemeClr val="bg1"/>
                          </a:solidFill>
                        </a:rPr>
                        <a:t>1</a:t>
                      </a:r>
                    </a:p>
                  </a:txBody>
                  <a:tcPr>
                    <a:solidFill>
                      <a:schemeClr val="accent5">
                        <a:lumMod val="75000"/>
                      </a:schemeClr>
                    </a:solidFill>
                  </a:tcPr>
                </a:tc>
                <a:tc>
                  <a:txBody>
                    <a:bodyPr/>
                    <a:lstStyle/>
                    <a:p>
                      <a:pPr algn="ctr"/>
                      <a:r>
                        <a:rPr lang="en-US" sz="2800" b="1" dirty="0"/>
                        <a:t>FN</a:t>
                      </a:r>
                    </a:p>
                  </a:txBody>
                  <a:tcPr/>
                </a:tc>
                <a:tc>
                  <a:txBody>
                    <a:bodyPr/>
                    <a:lstStyle/>
                    <a:p>
                      <a:pPr algn="ctr"/>
                      <a:r>
                        <a:rPr lang="en-US" sz="2800" b="1" dirty="0"/>
                        <a:t>TP</a:t>
                      </a:r>
                    </a:p>
                  </a:txBody>
                  <a:tcPr/>
                </a:tc>
                <a:extLst>
                  <a:ext uri="{0D108BD9-81ED-4DB2-BD59-A6C34878D82A}">
                    <a16:rowId xmlns:a16="http://schemas.microsoft.com/office/drawing/2014/main" val="1740185927"/>
                  </a:ext>
                </a:extLst>
              </a:tr>
            </a:tbl>
          </a:graphicData>
        </a:graphic>
      </p:graphicFrame>
      <p:sp>
        <p:nvSpPr>
          <p:cNvPr id="4" name="Oval 3">
            <a:extLst>
              <a:ext uri="{FF2B5EF4-FFF2-40B4-BE49-F238E27FC236}">
                <a16:creationId xmlns:a16="http://schemas.microsoft.com/office/drawing/2014/main" id="{E0256ABC-B565-7C44-99B9-584E1092C48E}"/>
              </a:ext>
            </a:extLst>
          </p:cNvPr>
          <p:cNvSpPr/>
          <p:nvPr/>
        </p:nvSpPr>
        <p:spPr>
          <a:xfrm>
            <a:off x="6595110" y="3429000"/>
            <a:ext cx="5596890" cy="12573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48AC0935-7043-E24E-879D-0FA6602D50AE}"/>
              </a:ext>
            </a:extLst>
          </p:cNvPr>
          <p:cNvCxnSpPr>
            <a:endCxn id="4" idx="2"/>
          </p:cNvCxnSpPr>
          <p:nvPr/>
        </p:nvCxnSpPr>
        <p:spPr>
          <a:xfrm>
            <a:off x="5281525" y="3429000"/>
            <a:ext cx="1313585" cy="62865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D32F25C-205C-A141-B382-FBE073DAD77F}"/>
              </a:ext>
            </a:extLst>
          </p:cNvPr>
          <p:cNvSpPr/>
          <p:nvPr/>
        </p:nvSpPr>
        <p:spPr>
          <a:xfrm>
            <a:off x="6747510" y="4640181"/>
            <a:ext cx="5596890" cy="12573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359D466-05F4-C547-8AB1-5E8562F4AB3D}"/>
              </a:ext>
            </a:extLst>
          </p:cNvPr>
          <p:cNvCxnSpPr>
            <a:cxnSpLocks/>
            <a:endCxn id="10" idx="2"/>
          </p:cNvCxnSpPr>
          <p:nvPr/>
        </p:nvCxnSpPr>
        <p:spPr>
          <a:xfrm flipV="1">
            <a:off x="5596891" y="5268831"/>
            <a:ext cx="1150619" cy="62865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3" name="Content Placeholder 2">
                <a:extLst>
                  <a:ext uri="{FF2B5EF4-FFF2-40B4-BE49-F238E27FC236}">
                    <a16:creationId xmlns:a16="http://schemas.microsoft.com/office/drawing/2014/main" id="{8845F6B7-C0AE-8C40-91DA-5A2CF1302208}"/>
                  </a:ext>
                </a:extLst>
              </p:cNvPr>
              <p:cNvSpPr txBox="1">
                <a:spLocks/>
              </p:cNvSpPr>
              <p:nvPr/>
            </p:nvSpPr>
            <p:spPr>
              <a:xfrm>
                <a:off x="434898" y="1980004"/>
                <a:ext cx="6250910" cy="45247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dirty="0"/>
                  <a:t>Specificity = True Negative Rate (TNR):</a:t>
                </a:r>
              </a:p>
              <a:p>
                <a:pPr marL="0" indent="0">
                  <a:lnSpc>
                    <a:spcPct val="120000"/>
                  </a:lnSpc>
                  <a:buNone/>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𝑇𝑁𝑅</m:t>
                      </m:r>
                      <m:r>
                        <a:rPr lang="en-US" sz="2200" i="1">
                          <a:latin typeface="Cambria Math" panose="02040503050406030204" pitchFamily="18" charset="0"/>
                        </a:rPr>
                        <m:t>=</m:t>
                      </m:r>
                      <m:r>
                        <a:rPr lang="en-US" sz="2200" i="1">
                          <a:latin typeface="Cambria Math" panose="02040503050406030204" pitchFamily="18" charset="0"/>
                        </a:rPr>
                        <m:t>𝑃</m:t>
                      </m:r>
                      <m:r>
                        <a:rPr lang="en-US" sz="2200" i="1">
                          <a:latin typeface="Cambria Math" panose="02040503050406030204" pitchFamily="18" charset="0"/>
                        </a:rPr>
                        <m:t>(</m:t>
                      </m:r>
                      <m:r>
                        <a:rPr lang="en-US" sz="2200" i="1">
                          <a:latin typeface="Cambria Math" panose="02040503050406030204" pitchFamily="18" charset="0"/>
                        </a:rPr>
                        <m:t>𝑓</m:t>
                      </m:r>
                      <m:d>
                        <m:dPr>
                          <m:ctrlPr>
                            <a:rPr lang="en-US" sz="2200" i="1">
                              <a:latin typeface="Cambria Math" panose="02040503050406030204" pitchFamily="18" charset="0"/>
                            </a:rPr>
                          </m:ctrlPr>
                        </m:dPr>
                        <m:e>
                          <m:r>
                            <a:rPr lang="en-US" sz="2200" i="1">
                              <a:latin typeface="Cambria Math" panose="02040503050406030204" pitchFamily="18" charset="0"/>
                            </a:rPr>
                            <m:t>𝑋</m:t>
                          </m:r>
                        </m:e>
                      </m:d>
                      <m:r>
                        <a:rPr lang="en-US" sz="2200" i="1">
                          <a:latin typeface="Cambria Math" panose="02040503050406030204" pitchFamily="18" charset="0"/>
                        </a:rPr>
                        <m:t>=0|</m:t>
                      </m:r>
                      <m:r>
                        <a:rPr lang="en-US" sz="2200" i="1">
                          <a:latin typeface="Cambria Math" panose="02040503050406030204" pitchFamily="18" charset="0"/>
                        </a:rPr>
                        <m:t>𝑌</m:t>
                      </m:r>
                      <m:r>
                        <a:rPr lang="en-US" sz="2200" i="1">
                          <a:latin typeface="Cambria Math" panose="02040503050406030204" pitchFamily="18" charset="0"/>
                        </a:rPr>
                        <m:t>=0)=</m:t>
                      </m:r>
                      <m:f>
                        <m:fPr>
                          <m:ctrlPr>
                            <a:rPr lang="en-US" sz="2200" i="1">
                              <a:latin typeface="Cambria Math" panose="02040503050406030204" pitchFamily="18" charset="0"/>
                            </a:rPr>
                          </m:ctrlPr>
                        </m:fPr>
                        <m:num>
                          <m:r>
                            <a:rPr lang="en-US" sz="2200" i="1">
                              <a:latin typeface="Cambria Math" panose="02040503050406030204" pitchFamily="18" charset="0"/>
                            </a:rPr>
                            <m:t>𝑇𝑁</m:t>
                          </m:r>
                        </m:num>
                        <m:den>
                          <m:r>
                            <a:rPr lang="en-US" sz="2200" i="1">
                              <a:latin typeface="Cambria Math" panose="02040503050406030204" pitchFamily="18" charset="0"/>
                            </a:rPr>
                            <m:t>𝑇𝑁</m:t>
                          </m:r>
                          <m:r>
                            <a:rPr lang="en-US" sz="2200" i="1">
                              <a:latin typeface="Cambria Math" panose="02040503050406030204" pitchFamily="18" charset="0"/>
                            </a:rPr>
                            <m:t>+</m:t>
                          </m:r>
                          <m:r>
                            <a:rPr lang="en-US" sz="2200" i="1">
                              <a:latin typeface="Cambria Math" panose="02040503050406030204" pitchFamily="18" charset="0"/>
                            </a:rPr>
                            <m:t>𝐹𝑃</m:t>
                          </m:r>
                        </m:den>
                      </m:f>
                    </m:oMath>
                  </m:oMathPara>
                </a14:m>
                <a:endParaRPr lang="en-US" sz="2200" dirty="0"/>
              </a:p>
              <a:p>
                <a:pPr marL="0" indent="0">
                  <a:lnSpc>
                    <a:spcPct val="120000"/>
                  </a:lnSpc>
                  <a:buFont typeface="Arial" panose="020B0604020202020204" pitchFamily="34" charset="0"/>
                  <a:buNone/>
                </a:pPr>
                <a:endParaRPr lang="en-US" dirty="0"/>
              </a:p>
              <a:p>
                <a:pPr marL="0" indent="0">
                  <a:lnSpc>
                    <a:spcPct val="120000"/>
                  </a:lnSpc>
                  <a:buFont typeface="Arial" panose="020B0604020202020204" pitchFamily="34" charset="0"/>
                  <a:buNone/>
                </a:pPr>
                <a:endParaRPr lang="en-US" dirty="0"/>
              </a:p>
              <a:p>
                <a:pPr marL="0" indent="0">
                  <a:lnSpc>
                    <a:spcPct val="120000"/>
                  </a:lnSpc>
                  <a:buFont typeface="Arial" panose="020B0604020202020204" pitchFamily="34" charset="0"/>
                  <a:buNone/>
                </a:pPr>
                <a:endParaRPr lang="en-US" dirty="0"/>
              </a:p>
              <a:p>
                <a:pPr marL="0" indent="0">
                  <a:lnSpc>
                    <a:spcPct val="120000"/>
                  </a:lnSpc>
                  <a:buFont typeface="Arial" panose="020B0604020202020204" pitchFamily="34" charset="0"/>
                  <a:buNone/>
                </a:pPr>
                <a:r>
                  <a:rPr lang="en-US" dirty="0"/>
                  <a:t>Sensitivity = True Positive Rate (TPR):</a:t>
                </a:r>
              </a:p>
              <a:p>
                <a:pPr marL="0" indent="0">
                  <a:lnSpc>
                    <a:spcPct val="120000"/>
                  </a:lnSpc>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rPr>
                        <m:t>𝑇𝑃𝑅</m:t>
                      </m:r>
                      <m:r>
                        <a:rPr lang="en-US" sz="2200" i="1" smtClean="0">
                          <a:latin typeface="Cambria Math" panose="02040503050406030204" pitchFamily="18" charset="0"/>
                        </a:rPr>
                        <m:t>=</m:t>
                      </m:r>
                      <m:r>
                        <a:rPr lang="en-US" sz="2200" i="1" smtClean="0">
                          <a:latin typeface="Cambria Math" panose="02040503050406030204" pitchFamily="18" charset="0"/>
                        </a:rPr>
                        <m:t>𝑃</m:t>
                      </m:r>
                      <m:r>
                        <a:rPr lang="en-US" sz="2200" i="1" smtClean="0">
                          <a:latin typeface="Cambria Math" panose="02040503050406030204" pitchFamily="18" charset="0"/>
                        </a:rPr>
                        <m:t>(</m:t>
                      </m:r>
                      <m:r>
                        <a:rPr lang="en-US" sz="2200" i="1" smtClean="0">
                          <a:latin typeface="Cambria Math" panose="02040503050406030204" pitchFamily="18" charset="0"/>
                        </a:rPr>
                        <m:t>𝑓</m:t>
                      </m:r>
                      <m:d>
                        <m:dPr>
                          <m:ctrlPr>
                            <a:rPr lang="en-US" sz="2200" i="1" smtClean="0">
                              <a:latin typeface="Cambria Math" panose="02040503050406030204" pitchFamily="18" charset="0"/>
                            </a:rPr>
                          </m:ctrlPr>
                        </m:dPr>
                        <m:e>
                          <m:r>
                            <a:rPr lang="en-US" sz="2200" i="1" smtClean="0">
                              <a:latin typeface="Cambria Math" panose="02040503050406030204" pitchFamily="18" charset="0"/>
                            </a:rPr>
                            <m:t>𝑋</m:t>
                          </m:r>
                        </m:e>
                      </m:d>
                      <m:r>
                        <a:rPr lang="en-US" sz="2200" i="1" smtClean="0">
                          <a:latin typeface="Cambria Math" panose="02040503050406030204" pitchFamily="18" charset="0"/>
                        </a:rPr>
                        <m:t>=1|</m:t>
                      </m:r>
                      <m:r>
                        <a:rPr lang="en-US" sz="2200" i="1" smtClean="0">
                          <a:latin typeface="Cambria Math" panose="02040503050406030204" pitchFamily="18" charset="0"/>
                        </a:rPr>
                        <m:t>𝑌</m:t>
                      </m:r>
                      <m:r>
                        <a:rPr lang="en-US" sz="2200" i="1" smtClean="0">
                          <a:latin typeface="Cambria Math" panose="02040503050406030204" pitchFamily="18" charset="0"/>
                        </a:rPr>
                        <m:t>=1)=</m:t>
                      </m:r>
                      <m:f>
                        <m:fPr>
                          <m:ctrlPr>
                            <a:rPr lang="en-US" sz="2200" i="1" smtClean="0">
                              <a:latin typeface="Cambria Math" panose="02040503050406030204" pitchFamily="18" charset="0"/>
                            </a:rPr>
                          </m:ctrlPr>
                        </m:fPr>
                        <m:num>
                          <m:r>
                            <a:rPr lang="en-US" sz="2200" i="1" smtClean="0">
                              <a:latin typeface="Cambria Math" panose="02040503050406030204" pitchFamily="18" charset="0"/>
                            </a:rPr>
                            <m:t>𝑇𝑃</m:t>
                          </m:r>
                        </m:num>
                        <m:den>
                          <m:r>
                            <a:rPr lang="en-US" sz="2200" i="1" smtClean="0">
                              <a:latin typeface="Cambria Math" panose="02040503050406030204" pitchFamily="18" charset="0"/>
                            </a:rPr>
                            <m:t>𝑇𝑃</m:t>
                          </m:r>
                          <m:r>
                            <a:rPr lang="en-US" sz="2200" i="1" smtClean="0">
                              <a:latin typeface="Cambria Math" panose="02040503050406030204" pitchFamily="18" charset="0"/>
                            </a:rPr>
                            <m:t>+</m:t>
                          </m:r>
                          <m:r>
                            <a:rPr lang="en-US" sz="2200" i="1" smtClean="0">
                              <a:latin typeface="Cambria Math" panose="02040503050406030204" pitchFamily="18" charset="0"/>
                            </a:rPr>
                            <m:t>𝐹𝑁</m:t>
                          </m:r>
                        </m:den>
                      </m:f>
                    </m:oMath>
                  </m:oMathPara>
                </a14:m>
                <a:endParaRPr lang="en-US" sz="2200" dirty="0"/>
              </a:p>
              <a:p>
                <a:pPr marL="0" indent="0">
                  <a:lnSpc>
                    <a:spcPct val="120000"/>
                  </a:lnSpc>
                  <a:buFont typeface="Arial" panose="020B0604020202020204" pitchFamily="34" charset="0"/>
                  <a:buNone/>
                </a:pPr>
                <a:endParaRPr lang="en-US" dirty="0"/>
              </a:p>
              <a:p>
                <a:pPr marL="0" indent="0">
                  <a:lnSpc>
                    <a:spcPct val="120000"/>
                  </a:lnSpc>
                  <a:buFont typeface="Arial" panose="020B0604020202020204" pitchFamily="34" charset="0"/>
                  <a:buNone/>
                </a:pPr>
                <a:endParaRPr lang="en-US" dirty="0"/>
              </a:p>
              <a:p>
                <a:pPr marL="0" indent="0">
                  <a:lnSpc>
                    <a:spcPct val="120000"/>
                  </a:lnSpc>
                  <a:buFont typeface="Arial" panose="020B0604020202020204" pitchFamily="34" charset="0"/>
                  <a:buNone/>
                </a:pPr>
                <a:endParaRPr lang="en-US" dirty="0"/>
              </a:p>
            </p:txBody>
          </p:sp>
        </mc:Choice>
        <mc:Fallback>
          <p:sp>
            <p:nvSpPr>
              <p:cNvPr id="13" name="Content Placeholder 2">
                <a:extLst>
                  <a:ext uri="{FF2B5EF4-FFF2-40B4-BE49-F238E27FC236}">
                    <a16:creationId xmlns:a16="http://schemas.microsoft.com/office/drawing/2014/main" id="{8845F6B7-C0AE-8C40-91DA-5A2CF1302208}"/>
                  </a:ext>
                </a:extLst>
              </p:cNvPr>
              <p:cNvSpPr txBox="1">
                <a:spLocks noRot="1" noChangeAspect="1" noMove="1" noResize="1" noEditPoints="1" noAdjustHandles="1" noChangeArrowheads="1" noChangeShapeType="1" noTextEdit="1"/>
              </p:cNvSpPr>
              <p:nvPr/>
            </p:nvSpPr>
            <p:spPr>
              <a:xfrm>
                <a:off x="434898" y="1980004"/>
                <a:ext cx="6250910" cy="4524746"/>
              </a:xfrm>
              <a:prstGeom prst="rect">
                <a:avLst/>
              </a:prstGeom>
              <a:blipFill>
                <a:blip r:embed="rId2"/>
                <a:stretch>
                  <a:fillRect l="-2028" t="-1120"/>
                </a:stretch>
              </a:blipFill>
            </p:spPr>
            <p:txBody>
              <a:bodyPr/>
              <a:lstStyle/>
              <a:p>
                <a:r>
                  <a:rPr lang="en-US">
                    <a:noFill/>
                  </a:rPr>
                  <a:t> </a:t>
                </a:r>
              </a:p>
            </p:txBody>
          </p:sp>
        </mc:Fallback>
      </mc:AlternateContent>
    </p:spTree>
    <p:extLst>
      <p:ext uri="{BB962C8B-B14F-4D97-AF65-F5344CB8AC3E}">
        <p14:creationId xmlns:p14="http://schemas.microsoft.com/office/powerpoint/2010/main" val="3989522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23" y="225632"/>
            <a:ext cx="10962905" cy="914400"/>
          </a:xfrm>
        </p:spPr>
        <p:txBody>
          <a:bodyPr>
            <a:normAutofit fontScale="90000"/>
          </a:bodyPr>
          <a:lstStyle/>
          <a:p>
            <a:r>
              <a:rPr lang="en-US" dirty="0"/>
              <a:t>How a high-sensitivity, high-</a:t>
            </a:r>
            <a:r>
              <a:rPr lang="en-US" dirty="0" err="1"/>
              <a:t>specifity</a:t>
            </a:r>
            <a:r>
              <a:rPr lang="en-US" dirty="0"/>
              <a:t> test can interact with an </a:t>
            </a:r>
            <a:r>
              <a:rPr lang="en-US" i="1" dirty="0"/>
              <a:t>a priori</a:t>
            </a:r>
            <a:r>
              <a:rPr lang="en-US" dirty="0"/>
              <a:t> rare event: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2867" y="1367636"/>
                <a:ext cx="7195455" cy="5324108"/>
              </a:xfrm>
            </p:spPr>
            <p:txBody>
              <a:bodyPr>
                <a:normAutofit fontScale="77500" lnSpcReduction="20000"/>
              </a:bodyPr>
              <a:lstStyle/>
              <a:p>
                <a:pPr marL="0" indent="0">
                  <a:lnSpc>
                    <a:spcPct val="120000"/>
                  </a:lnSpc>
                  <a:buNone/>
                </a:pPr>
                <a:r>
                  <a:rPr lang="en-US" sz="2400" dirty="0"/>
                  <a:t>1% of women at age forty who participate in routine screening have breast cancer.  The test has sensitivity of 80%, and selectivity of 90.4%. </a:t>
                </a:r>
              </a:p>
              <a:p>
                <a:pPr marL="0" indent="0">
                  <a:lnSpc>
                    <a:spcPct val="120000"/>
                  </a:lnSpc>
                  <a:buNone/>
                </a:pPr>
                <a:endParaRPr lang="en-US" sz="2400" dirty="0"/>
              </a:p>
              <a:p>
                <a:pPr marL="0" indent="0">
                  <a:lnSpc>
                    <a:spcPct val="120000"/>
                  </a:lnSpc>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𝑋</m:t>
                              </m:r>
                            </m:e>
                          </m:d>
                          <m:r>
                            <a:rPr lang="en-US" sz="2400" i="1">
                              <a:latin typeface="Cambria Math" panose="02040503050406030204" pitchFamily="18" charset="0"/>
                            </a:rPr>
                            <m:t>=</m:t>
                          </m:r>
                          <m:r>
                            <a:rPr lang="en-US" sz="2400" b="0" i="1" smtClean="0">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𝑌</m:t>
                          </m:r>
                          <m:r>
                            <a:rPr lang="en-US" sz="2400" i="1">
                              <a:latin typeface="Cambria Math" panose="02040503050406030204" pitchFamily="18" charset="0"/>
                            </a:rPr>
                            <m:t>=0</m:t>
                          </m:r>
                        </m:e>
                      </m:d>
                      <m:r>
                        <a:rPr lang="en-US" sz="2400" i="1">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𝑋</m:t>
                              </m:r>
                            </m:e>
                          </m:d>
                          <m:r>
                            <a:rPr lang="en-US" sz="2400" i="1">
                              <a:latin typeface="Cambria Math" panose="02040503050406030204" pitchFamily="18" charset="0"/>
                            </a:rPr>
                            <m:t>=</m:t>
                          </m:r>
                          <m:r>
                            <a:rPr lang="en-US" sz="2400" b="0" i="1" smtClean="0">
                              <a:latin typeface="Cambria Math" panose="02040503050406030204" pitchFamily="18" charset="0"/>
                            </a:rPr>
                            <m:t>0</m:t>
                          </m:r>
                        </m:e>
                        <m:e>
                          <m:r>
                            <a:rPr lang="en-US" sz="2400" i="1">
                              <a:latin typeface="Cambria Math" panose="02040503050406030204" pitchFamily="18" charset="0"/>
                            </a:rPr>
                            <m:t>𝑌</m:t>
                          </m:r>
                          <m:r>
                            <a:rPr lang="en-US" sz="2400" i="1">
                              <a:latin typeface="Cambria Math" panose="02040503050406030204" pitchFamily="18" charset="0"/>
                            </a:rPr>
                            <m:t>=0</m:t>
                          </m:r>
                        </m:e>
                      </m:d>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𝑌</m:t>
                          </m:r>
                          <m:r>
                            <a:rPr lang="en-US" sz="2400" i="1">
                              <a:latin typeface="Cambria Math" panose="02040503050406030204" pitchFamily="18" charset="0"/>
                            </a:rPr>
                            <m:t>=0</m:t>
                          </m:r>
                        </m:e>
                      </m:d>
                    </m:oMath>
                  </m:oMathPara>
                </a14:m>
                <a:endParaRPr lang="en-US" sz="2400" i="1" dirty="0">
                  <a:latin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0.904</m:t>
                          </m:r>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0.99</m:t>
                          </m:r>
                        </m:e>
                      </m:d>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0.</m:t>
                      </m:r>
                      <m:r>
                        <a:rPr lang="en-US" sz="2400" b="0" i="1" smtClean="0">
                          <a:latin typeface="Cambria Math" panose="02040503050406030204" pitchFamily="18" charset="0"/>
                        </a:rPr>
                        <m:t>895</m:t>
                      </m:r>
                    </m:oMath>
                  </m:oMathPara>
                </a14:m>
                <a:endParaRPr lang="en-US" sz="2400" dirty="0"/>
              </a:p>
              <a:p>
                <a:pPr marL="0" indent="0">
                  <a:lnSpc>
                    <a:spcPct val="120000"/>
                  </a:lnSpc>
                  <a:buNone/>
                </a:pPr>
                <a:endParaRPr lang="en-US" sz="2400" i="1" dirty="0">
                  <a:latin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𝑋</m:t>
                              </m:r>
                            </m:e>
                          </m:d>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𝑌</m:t>
                          </m:r>
                          <m:r>
                            <a:rPr lang="en-US" sz="2400" i="1">
                              <a:latin typeface="Cambria Math" panose="02040503050406030204" pitchFamily="18" charset="0"/>
                            </a:rPr>
                            <m:t>=0</m:t>
                          </m:r>
                        </m:e>
                      </m:d>
                      <m:r>
                        <a:rPr lang="en-US" sz="2400" i="1">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𝑋</m:t>
                              </m:r>
                            </m:e>
                          </m:d>
                          <m:r>
                            <a:rPr lang="en-US" sz="2400" i="1">
                              <a:latin typeface="Cambria Math" panose="02040503050406030204" pitchFamily="18" charset="0"/>
                            </a:rPr>
                            <m:t>=1</m:t>
                          </m:r>
                        </m:e>
                        <m:e>
                          <m:r>
                            <a:rPr lang="en-US" sz="2400" i="1">
                              <a:latin typeface="Cambria Math" panose="02040503050406030204" pitchFamily="18" charset="0"/>
                            </a:rPr>
                            <m:t>𝑌</m:t>
                          </m:r>
                          <m:r>
                            <a:rPr lang="en-US" sz="2400" i="1">
                              <a:latin typeface="Cambria Math" panose="02040503050406030204" pitchFamily="18" charset="0"/>
                            </a:rPr>
                            <m:t>=0</m:t>
                          </m:r>
                        </m:e>
                      </m:d>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𝑌</m:t>
                          </m:r>
                          <m:r>
                            <a:rPr lang="en-US" sz="2400" i="1">
                              <a:latin typeface="Cambria Math" panose="02040503050406030204" pitchFamily="18" charset="0"/>
                            </a:rPr>
                            <m:t>=0</m:t>
                          </m:r>
                        </m:e>
                      </m:d>
                    </m:oMath>
                  </m:oMathPara>
                </a14:m>
                <a:endParaRPr lang="en-US" sz="2400" i="1" dirty="0">
                  <a:latin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=(0.096)(0.99)</m:t>
                      </m:r>
                      <m:r>
                        <a:rPr lang="en-US"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0.0</m:t>
                      </m:r>
                      <m:r>
                        <a:rPr lang="en-US" sz="2400" b="0" i="1" smtClean="0">
                          <a:latin typeface="Cambria Math" panose="02040503050406030204" pitchFamily="18" charset="0"/>
                        </a:rPr>
                        <m:t>95</m:t>
                      </m:r>
                    </m:oMath>
                  </m:oMathPara>
                </a14:m>
                <a:endParaRPr lang="en-US" sz="2400" dirty="0"/>
              </a:p>
              <a:p>
                <a:pPr marL="0" indent="0">
                  <a:lnSpc>
                    <a:spcPct val="120000"/>
                  </a:lnSpc>
                  <a:buNone/>
                </a:pPr>
                <a:endParaRPr lang="en-US" sz="2400" i="1" dirty="0">
                  <a:latin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𝑋</m:t>
                              </m:r>
                            </m:e>
                          </m:d>
                          <m:r>
                            <a:rPr lang="en-US" sz="2400" i="1">
                              <a:latin typeface="Cambria Math" panose="02040503050406030204" pitchFamily="18" charset="0"/>
                            </a:rPr>
                            <m:t>=</m:t>
                          </m:r>
                          <m:r>
                            <a:rPr lang="en-US" sz="2400" b="0" i="1" smtClean="0">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𝑌</m:t>
                          </m:r>
                          <m:r>
                            <a:rPr lang="en-US" sz="2400" i="1">
                              <a:latin typeface="Cambria Math" panose="02040503050406030204" pitchFamily="18" charset="0"/>
                            </a:rPr>
                            <m:t>=1</m:t>
                          </m:r>
                        </m:e>
                      </m:d>
                      <m:r>
                        <a:rPr lang="en-US" sz="2400" i="1">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𝑋</m:t>
                              </m:r>
                            </m:e>
                          </m:d>
                          <m:r>
                            <a:rPr lang="en-US" sz="2400" i="1">
                              <a:latin typeface="Cambria Math" panose="02040503050406030204" pitchFamily="18" charset="0"/>
                            </a:rPr>
                            <m:t>=</m:t>
                          </m:r>
                          <m:r>
                            <a:rPr lang="en-US" sz="2400" b="0" i="1" smtClean="0">
                              <a:latin typeface="Cambria Math" panose="02040503050406030204" pitchFamily="18" charset="0"/>
                            </a:rPr>
                            <m:t>0</m:t>
                          </m:r>
                        </m:e>
                        <m:e>
                          <m:r>
                            <a:rPr lang="en-US" sz="2400" i="1">
                              <a:latin typeface="Cambria Math" panose="02040503050406030204" pitchFamily="18" charset="0"/>
                            </a:rPr>
                            <m:t>𝑌</m:t>
                          </m:r>
                          <m:r>
                            <a:rPr lang="en-US" sz="2400" i="1">
                              <a:latin typeface="Cambria Math" panose="02040503050406030204" pitchFamily="18" charset="0"/>
                            </a:rPr>
                            <m:t>=1</m:t>
                          </m:r>
                        </m:e>
                      </m:d>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𝑌</m:t>
                          </m:r>
                          <m:r>
                            <a:rPr lang="en-US" sz="2400" i="1">
                              <a:latin typeface="Cambria Math" panose="02040503050406030204" pitchFamily="18" charset="0"/>
                            </a:rPr>
                            <m:t>=1</m:t>
                          </m:r>
                        </m:e>
                      </m:d>
                    </m:oMath>
                  </m:oMathPara>
                </a14:m>
                <a:endParaRPr lang="en-US" sz="2400" i="1" dirty="0">
                  <a:latin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=(0.2)(0.01)</m:t>
                      </m:r>
                      <m:r>
                        <a:rPr lang="en-US" sz="2400" i="1">
                          <a:latin typeface="Cambria Math" panose="02040503050406030204" pitchFamily="18" charset="0"/>
                        </a:rPr>
                        <m:t>=0.00</m:t>
                      </m:r>
                      <m:r>
                        <a:rPr lang="en-US" sz="2400" b="0" i="1" smtClean="0">
                          <a:latin typeface="Cambria Math" panose="02040503050406030204" pitchFamily="18" charset="0"/>
                        </a:rPr>
                        <m:t>2</m:t>
                      </m:r>
                    </m:oMath>
                  </m:oMathPara>
                </a14:m>
                <a:endParaRPr lang="en-US" sz="2400" dirty="0"/>
              </a:p>
              <a:p>
                <a:pPr marL="0" indent="0">
                  <a:lnSpc>
                    <a:spcPct val="120000"/>
                  </a:lnSpc>
                  <a:buNone/>
                </a:pPr>
                <a:endParaRPr lang="en-US" sz="2400" i="1" dirty="0">
                  <a:latin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𝑋</m:t>
                              </m:r>
                            </m:e>
                          </m:d>
                          <m:r>
                            <a:rPr lang="en-US" sz="2400" i="1">
                              <a:latin typeface="Cambria Math" panose="02040503050406030204" pitchFamily="18" charset="0"/>
                            </a:rPr>
                            <m:t>=1</m:t>
                          </m:r>
                          <m:r>
                            <a:rPr lang="en-US" sz="2400" b="0" i="1" smtClean="0">
                              <a:latin typeface="Cambria Math" panose="02040503050406030204" pitchFamily="18" charset="0"/>
                            </a:rPr>
                            <m:t>,</m:t>
                          </m:r>
                          <m:r>
                            <a:rPr lang="en-US" sz="2400" i="1">
                              <a:latin typeface="Cambria Math" panose="02040503050406030204" pitchFamily="18" charset="0"/>
                            </a:rPr>
                            <m:t>𝑌</m:t>
                          </m:r>
                          <m:r>
                            <a:rPr lang="en-US" sz="2400" i="1">
                              <a:latin typeface="Cambria Math" panose="02040503050406030204" pitchFamily="18" charset="0"/>
                            </a:rPr>
                            <m:t>=1</m:t>
                          </m:r>
                        </m:e>
                      </m:d>
                      <m:r>
                        <a:rPr lang="en-US" sz="2400" b="0" i="1" smtClean="0">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𝑋</m:t>
                              </m:r>
                            </m:e>
                          </m:d>
                          <m:r>
                            <a:rPr lang="en-US" sz="2400" i="1">
                              <a:latin typeface="Cambria Math" panose="02040503050406030204" pitchFamily="18" charset="0"/>
                            </a:rPr>
                            <m:t>=1</m:t>
                          </m:r>
                        </m:e>
                        <m:e>
                          <m:r>
                            <a:rPr lang="en-US" sz="2400" i="1">
                              <a:latin typeface="Cambria Math" panose="02040503050406030204" pitchFamily="18" charset="0"/>
                            </a:rPr>
                            <m:t>𝑌</m:t>
                          </m:r>
                          <m:r>
                            <a:rPr lang="en-US" sz="2400" i="1">
                              <a:latin typeface="Cambria Math" panose="02040503050406030204" pitchFamily="18" charset="0"/>
                            </a:rPr>
                            <m:t>=1</m:t>
                          </m:r>
                        </m:e>
                      </m:d>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𝑌</m:t>
                          </m:r>
                          <m:r>
                            <a:rPr lang="en-US" sz="2400" b="0" i="1" smtClean="0">
                              <a:latin typeface="Cambria Math" panose="02040503050406030204" pitchFamily="18" charset="0"/>
                            </a:rPr>
                            <m:t>=1</m:t>
                          </m:r>
                        </m:e>
                      </m:d>
                    </m:oMath>
                  </m:oMathPara>
                </a14:m>
                <a:endParaRPr lang="en-US" sz="2400" b="0" i="1" dirty="0">
                  <a:latin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=(0.8)(0.01)</m:t>
                      </m:r>
                      <m:r>
                        <a:rPr lang="en-US" sz="2400" i="1">
                          <a:latin typeface="Cambria Math" panose="02040503050406030204" pitchFamily="18" charset="0"/>
                        </a:rPr>
                        <m:t>=0.</m:t>
                      </m:r>
                      <m:r>
                        <a:rPr lang="en-US" sz="2400" b="0" i="1" smtClean="0">
                          <a:latin typeface="Cambria Math" panose="02040503050406030204" pitchFamily="18" charset="0"/>
                        </a:rPr>
                        <m:t>00</m:t>
                      </m:r>
                      <m:r>
                        <a:rPr lang="en-US" sz="2400" i="1">
                          <a:latin typeface="Cambria Math" panose="02040503050406030204" pitchFamily="18" charset="0"/>
                        </a:rPr>
                        <m:t>8</m:t>
                      </m:r>
                    </m:oMath>
                  </m:oMathPara>
                </a14:m>
                <a:endParaRPr lang="en-US" sz="2400" dirty="0"/>
              </a:p>
              <a:p>
                <a:pPr marL="0" indent="0">
                  <a:buNone/>
                </a:pP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2867" y="1367636"/>
                <a:ext cx="7195455" cy="5324108"/>
              </a:xfrm>
              <a:blipFill>
                <a:blip r:embed="rId3"/>
                <a:stretch>
                  <a:fillRect l="-704" t="-475"/>
                </a:stretch>
              </a:blipFill>
            </p:spPr>
            <p:txBody>
              <a:bodyPr/>
              <a:lstStyle/>
              <a:p>
                <a:r>
                  <a:rPr lang="en-US">
                    <a:noFill/>
                  </a:rPr>
                  <a:t> </a:t>
                </a:r>
              </a:p>
            </p:txBody>
          </p:sp>
        </mc:Fallback>
      </mc:AlternateContent>
      <p:graphicFrame>
        <p:nvGraphicFramePr>
          <p:cNvPr id="8" name="Table 7">
            <a:extLst>
              <a:ext uri="{FF2B5EF4-FFF2-40B4-BE49-F238E27FC236}">
                <a16:creationId xmlns:a16="http://schemas.microsoft.com/office/drawing/2014/main" id="{2226688D-DFFC-064C-A822-CDA93A29CF99}"/>
              </a:ext>
            </a:extLst>
          </p:cNvPr>
          <p:cNvGraphicFramePr>
            <a:graphicFrameLocks noGrp="1"/>
          </p:cNvGraphicFramePr>
          <p:nvPr>
            <p:extLst>
              <p:ext uri="{D42A27DB-BD31-4B8C-83A1-F6EECF244321}">
                <p14:modId xmlns:p14="http://schemas.microsoft.com/office/powerpoint/2010/main" val="2194486676"/>
              </p:ext>
            </p:extLst>
          </p:nvPr>
        </p:nvGraphicFramePr>
        <p:xfrm>
          <a:off x="7426712" y="2347743"/>
          <a:ext cx="4616601" cy="3517797"/>
        </p:xfrm>
        <a:graphic>
          <a:graphicData uri="http://schemas.openxmlformats.org/drawingml/2006/table">
            <a:tbl>
              <a:tblPr firstRow="1" bandRow="1">
                <a:tableStyleId>{5C22544A-7EE6-4342-B048-85BDC9FD1C3A}</a:tableStyleId>
              </a:tblPr>
              <a:tblGrid>
                <a:gridCol w="1538867">
                  <a:extLst>
                    <a:ext uri="{9D8B030D-6E8A-4147-A177-3AD203B41FA5}">
                      <a16:colId xmlns:a16="http://schemas.microsoft.com/office/drawing/2014/main" val="2171787175"/>
                    </a:ext>
                  </a:extLst>
                </a:gridCol>
                <a:gridCol w="1538867">
                  <a:extLst>
                    <a:ext uri="{9D8B030D-6E8A-4147-A177-3AD203B41FA5}">
                      <a16:colId xmlns:a16="http://schemas.microsoft.com/office/drawing/2014/main" val="402741639"/>
                    </a:ext>
                  </a:extLst>
                </a:gridCol>
                <a:gridCol w="1538867">
                  <a:extLst>
                    <a:ext uri="{9D8B030D-6E8A-4147-A177-3AD203B41FA5}">
                      <a16:colId xmlns:a16="http://schemas.microsoft.com/office/drawing/2014/main" val="1099019199"/>
                    </a:ext>
                  </a:extLst>
                </a:gridCol>
              </a:tblGrid>
              <a:tr h="1172599">
                <a:tc>
                  <a:txBody>
                    <a:bodyPr/>
                    <a:lstStyle/>
                    <a:p>
                      <a:endParaRPr lang="en-US" dirty="0"/>
                    </a:p>
                  </a:txBody>
                  <a:tcPr>
                    <a:solidFill>
                      <a:schemeClr val="accent5">
                        <a:lumMod val="75000"/>
                      </a:schemeClr>
                    </a:solidFill>
                  </a:tcPr>
                </a:tc>
                <a:tc>
                  <a:txBody>
                    <a:bodyPr/>
                    <a:lstStyle/>
                    <a:p>
                      <a:pPr algn="ctr"/>
                      <a:r>
                        <a:rPr lang="en-US" sz="2800" dirty="0"/>
                        <a:t>0</a:t>
                      </a:r>
                    </a:p>
                  </a:txBody>
                  <a:tcPr>
                    <a:solidFill>
                      <a:schemeClr val="accent5">
                        <a:lumMod val="75000"/>
                      </a:schemeClr>
                    </a:solidFill>
                  </a:tcPr>
                </a:tc>
                <a:tc>
                  <a:txBody>
                    <a:bodyPr/>
                    <a:lstStyle/>
                    <a:p>
                      <a:pPr algn="ctr"/>
                      <a:r>
                        <a:rPr lang="en-US" sz="2800" dirty="0"/>
                        <a:t>1</a:t>
                      </a:r>
                    </a:p>
                  </a:txBody>
                  <a:tcPr>
                    <a:solidFill>
                      <a:schemeClr val="accent5">
                        <a:lumMod val="75000"/>
                      </a:schemeClr>
                    </a:solidFill>
                  </a:tcPr>
                </a:tc>
                <a:extLst>
                  <a:ext uri="{0D108BD9-81ED-4DB2-BD59-A6C34878D82A}">
                    <a16:rowId xmlns:a16="http://schemas.microsoft.com/office/drawing/2014/main" val="4179244313"/>
                  </a:ext>
                </a:extLst>
              </a:tr>
              <a:tr h="1172599">
                <a:tc>
                  <a:txBody>
                    <a:bodyPr/>
                    <a:lstStyle/>
                    <a:p>
                      <a:pPr algn="ctr"/>
                      <a:r>
                        <a:rPr lang="en-US" sz="2800" b="1" dirty="0">
                          <a:solidFill>
                            <a:schemeClr val="bg1"/>
                          </a:solidFill>
                        </a:rPr>
                        <a:t>0</a:t>
                      </a:r>
                    </a:p>
                  </a:txBody>
                  <a:tcPr>
                    <a:solidFill>
                      <a:schemeClr val="accent5">
                        <a:lumMod val="75000"/>
                      </a:schemeClr>
                    </a:solidFill>
                  </a:tcPr>
                </a:tc>
                <a:tc>
                  <a:txBody>
                    <a:bodyPr/>
                    <a:lstStyle/>
                    <a:p>
                      <a:pPr algn="ctr"/>
                      <a:r>
                        <a:rPr lang="en-US" sz="2800" b="1" dirty="0"/>
                        <a:t>0.895</a:t>
                      </a:r>
                    </a:p>
                  </a:txBody>
                  <a:tcPr/>
                </a:tc>
                <a:tc>
                  <a:txBody>
                    <a:bodyPr/>
                    <a:lstStyle/>
                    <a:p>
                      <a:pPr algn="ctr"/>
                      <a:r>
                        <a:rPr lang="en-US" sz="2800" b="1" dirty="0"/>
                        <a:t>0.095</a:t>
                      </a:r>
                    </a:p>
                  </a:txBody>
                  <a:tcPr/>
                </a:tc>
                <a:extLst>
                  <a:ext uri="{0D108BD9-81ED-4DB2-BD59-A6C34878D82A}">
                    <a16:rowId xmlns:a16="http://schemas.microsoft.com/office/drawing/2014/main" val="254835716"/>
                  </a:ext>
                </a:extLst>
              </a:tr>
              <a:tr h="1172599">
                <a:tc>
                  <a:txBody>
                    <a:bodyPr/>
                    <a:lstStyle/>
                    <a:p>
                      <a:pPr algn="ctr"/>
                      <a:r>
                        <a:rPr lang="en-US" sz="2800" b="1" dirty="0">
                          <a:solidFill>
                            <a:schemeClr val="bg1"/>
                          </a:solidFill>
                        </a:rPr>
                        <a:t>1</a:t>
                      </a:r>
                    </a:p>
                  </a:txBody>
                  <a:tcPr>
                    <a:solidFill>
                      <a:schemeClr val="accent5">
                        <a:lumMod val="75000"/>
                      </a:schemeClr>
                    </a:solidFill>
                  </a:tcPr>
                </a:tc>
                <a:tc>
                  <a:txBody>
                    <a:bodyPr/>
                    <a:lstStyle/>
                    <a:p>
                      <a:pPr algn="ctr"/>
                      <a:r>
                        <a:rPr lang="en-US" sz="2800" b="1" dirty="0"/>
                        <a:t>0.002</a:t>
                      </a:r>
                    </a:p>
                  </a:txBody>
                  <a:tcPr/>
                </a:tc>
                <a:tc>
                  <a:txBody>
                    <a:bodyPr/>
                    <a:lstStyle/>
                    <a:p>
                      <a:pPr algn="ctr"/>
                      <a:r>
                        <a:rPr lang="en-US" sz="2800" b="1" dirty="0"/>
                        <a:t>0.008</a:t>
                      </a:r>
                    </a:p>
                  </a:txBody>
                  <a:tcPr/>
                </a:tc>
                <a:extLst>
                  <a:ext uri="{0D108BD9-81ED-4DB2-BD59-A6C34878D82A}">
                    <a16:rowId xmlns:a16="http://schemas.microsoft.com/office/drawing/2014/main" val="1740185927"/>
                  </a:ext>
                </a:extLst>
              </a:tr>
            </a:tbl>
          </a:graphicData>
        </a:graphic>
      </p:graphicFrame>
      <p:sp>
        <p:nvSpPr>
          <p:cNvPr id="9" name="Rectangle 8">
            <a:extLst>
              <a:ext uri="{FF2B5EF4-FFF2-40B4-BE49-F238E27FC236}">
                <a16:creationId xmlns:a16="http://schemas.microsoft.com/office/drawing/2014/main" id="{023DD4B9-7D01-E24B-8006-3BCD28F22F49}"/>
              </a:ext>
            </a:extLst>
          </p:cNvPr>
          <p:cNvSpPr/>
          <p:nvPr/>
        </p:nvSpPr>
        <p:spPr>
          <a:xfrm>
            <a:off x="8619902" y="1727768"/>
            <a:ext cx="2351926" cy="584775"/>
          </a:xfrm>
          <a:prstGeom prst="rect">
            <a:avLst/>
          </a:prstGeom>
        </p:spPr>
        <p:txBody>
          <a:bodyPr wrap="none">
            <a:spAutoFit/>
          </a:bodyPr>
          <a:lstStyle/>
          <a:p>
            <a:r>
              <a:rPr lang="en-US" sz="3200" dirty="0"/>
              <a:t>Classified As:</a:t>
            </a:r>
          </a:p>
        </p:txBody>
      </p:sp>
      <p:sp>
        <p:nvSpPr>
          <p:cNvPr id="10" name="Rectangle 9">
            <a:extLst>
              <a:ext uri="{FF2B5EF4-FFF2-40B4-BE49-F238E27FC236}">
                <a16:creationId xmlns:a16="http://schemas.microsoft.com/office/drawing/2014/main" id="{091AAE09-8DA5-954E-B5E4-1F4E9FFBDEA5}"/>
              </a:ext>
            </a:extLst>
          </p:cNvPr>
          <p:cNvSpPr/>
          <p:nvPr/>
        </p:nvSpPr>
        <p:spPr>
          <a:xfrm rot="16200000">
            <a:off x="5951047" y="3842782"/>
            <a:ext cx="2503634" cy="584775"/>
          </a:xfrm>
          <a:prstGeom prst="rect">
            <a:avLst/>
          </a:prstGeom>
        </p:spPr>
        <p:txBody>
          <a:bodyPr wrap="none">
            <a:spAutoFit/>
          </a:bodyPr>
          <a:lstStyle/>
          <a:p>
            <a:r>
              <a:rPr lang="en-US" sz="3200" dirty="0"/>
              <a:t>Correct Label:</a:t>
            </a:r>
          </a:p>
        </p:txBody>
      </p:sp>
      <p:sp>
        <p:nvSpPr>
          <p:cNvPr id="11" name="Oval 10">
            <a:extLst>
              <a:ext uri="{FF2B5EF4-FFF2-40B4-BE49-F238E27FC236}">
                <a16:creationId xmlns:a16="http://schemas.microsoft.com/office/drawing/2014/main" id="{3296D161-0101-BA44-AACB-8BB2E12FDF3D}"/>
              </a:ext>
            </a:extLst>
          </p:cNvPr>
          <p:cNvSpPr/>
          <p:nvPr/>
        </p:nvSpPr>
        <p:spPr>
          <a:xfrm>
            <a:off x="10355284" y="3286496"/>
            <a:ext cx="1894114" cy="246848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976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99775-5756-EF41-BDF9-C743559B7232}"/>
              </a:ext>
            </a:extLst>
          </p:cNvPr>
          <p:cNvSpPr>
            <a:spLocks noGrp="1"/>
          </p:cNvSpPr>
          <p:nvPr>
            <p:ph type="title"/>
          </p:nvPr>
        </p:nvSpPr>
        <p:spPr/>
        <p:txBody>
          <a:bodyPr/>
          <a:lstStyle/>
          <a:p>
            <a:r>
              <a:rPr lang="en-US" dirty="0"/>
              <a:t>How IR and AI summarize confusions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AED1578-AD84-FC44-A043-174F0DBE5E1A}"/>
                  </a:ext>
                </a:extLst>
              </p:cNvPr>
              <p:cNvSpPr>
                <a:spLocks noGrp="1"/>
              </p:cNvSpPr>
              <p:nvPr>
                <p:ph idx="1"/>
              </p:nvPr>
            </p:nvSpPr>
            <p:spPr>
              <a:xfrm>
                <a:off x="434898" y="1825625"/>
                <a:ext cx="6250910" cy="4764746"/>
              </a:xfrm>
            </p:spPr>
            <p:txBody>
              <a:bodyPr>
                <a:normAutofit lnSpcReduction="10000"/>
              </a:bodyPr>
              <a:lstStyle/>
              <a:p>
                <a:pPr marL="0" indent="0">
                  <a:lnSpc>
                    <a:spcPct val="120000"/>
                  </a:lnSpc>
                  <a:buNone/>
                </a:pPr>
                <a:r>
                  <a:rPr lang="en-US" dirty="0"/>
                  <a:t>Precision:</a:t>
                </a:r>
              </a:p>
              <a:p>
                <a:pPr marL="0" indent="0">
                  <a:lnSpc>
                    <a:spcPct val="120000"/>
                  </a:lnSpc>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𝑌</m:t>
                      </m:r>
                      <m:r>
                        <a:rPr lang="en-US" sz="2400" i="1">
                          <a:latin typeface="Cambria Math" panose="02040503050406030204" pitchFamily="18" charset="0"/>
                        </a:rPr>
                        <m:t>=1|</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𝑋</m:t>
                          </m:r>
                        </m:e>
                      </m:d>
                      <m:r>
                        <a:rPr lang="en-US" sz="2400" i="1">
                          <a:latin typeface="Cambria Math" panose="02040503050406030204" pitchFamily="18" charset="0"/>
                        </a:rPr>
                        <m:t>=1)=</m:t>
                      </m:r>
                      <m:f>
                        <m:fPr>
                          <m:ctrlPr>
                            <a:rPr lang="en-US" sz="2400" i="1">
                              <a:latin typeface="Cambria Math" panose="02040503050406030204" pitchFamily="18" charset="0"/>
                            </a:rPr>
                          </m:ctrlPr>
                        </m:fPr>
                        <m:num>
                          <m:r>
                            <a:rPr lang="en-US" sz="2400" i="1">
                              <a:latin typeface="Cambria Math" panose="02040503050406030204" pitchFamily="18" charset="0"/>
                            </a:rPr>
                            <m:t>𝑇𝑃</m:t>
                          </m:r>
                        </m:num>
                        <m:den>
                          <m:r>
                            <a:rPr lang="en-US" sz="2400" i="1">
                              <a:latin typeface="Cambria Math" panose="02040503050406030204" pitchFamily="18" charset="0"/>
                            </a:rPr>
                            <m:t>𝑇𝑃</m:t>
                          </m:r>
                          <m:r>
                            <a:rPr lang="en-US" sz="2400" i="1">
                              <a:latin typeface="Cambria Math" panose="02040503050406030204" pitchFamily="18" charset="0"/>
                            </a:rPr>
                            <m:t>+</m:t>
                          </m:r>
                          <m:r>
                            <a:rPr lang="en-US" sz="2400" i="1">
                              <a:latin typeface="Cambria Math" panose="02040503050406030204" pitchFamily="18" charset="0"/>
                            </a:rPr>
                            <m:t>𝐹𝑃</m:t>
                          </m:r>
                        </m:den>
                      </m:f>
                    </m:oMath>
                  </m:oMathPara>
                </a14:m>
                <a:endParaRPr lang="en-US" sz="2400" dirty="0"/>
              </a:p>
              <a:p>
                <a:pPr marL="0" indent="0">
                  <a:lnSpc>
                    <a:spcPct val="120000"/>
                  </a:lnSpc>
                  <a:buNone/>
                </a:pPr>
                <a:endParaRPr lang="en-US" dirty="0"/>
              </a:p>
              <a:p>
                <a:pPr marL="0" indent="0">
                  <a:lnSpc>
                    <a:spcPct val="120000"/>
                  </a:lnSpc>
                  <a:buNone/>
                </a:pPr>
                <a:endParaRPr lang="en-US" dirty="0"/>
              </a:p>
              <a:p>
                <a:pPr marL="0" indent="0">
                  <a:lnSpc>
                    <a:spcPct val="120000"/>
                  </a:lnSpc>
                  <a:buNone/>
                </a:pPr>
                <a:endParaRPr lang="en-US" dirty="0"/>
              </a:p>
              <a:p>
                <a:pPr marL="0" indent="0">
                  <a:lnSpc>
                    <a:spcPct val="120000"/>
                  </a:lnSpc>
                  <a:buNone/>
                </a:pPr>
                <a:r>
                  <a:rPr lang="en-US" dirty="0"/>
                  <a:t>Recall = Sensitivity = TPR:</a:t>
                </a:r>
              </a:p>
              <a:p>
                <a:pPr marL="0" indent="0">
                  <a:lnSpc>
                    <a:spcPct val="120000"/>
                  </a:lnSpc>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𝑅</m:t>
                      </m:r>
                      <m:r>
                        <a:rPr lang="en-US" sz="2400" b="0" i="1" smtClean="0">
                          <a:latin typeface="Cambria Math" panose="02040503050406030204" pitchFamily="18" charset="0"/>
                        </a:rPr>
                        <m:t>=</m:t>
                      </m:r>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e>
                      </m:d>
                      <m:r>
                        <a:rPr lang="en-US" sz="2400" b="0" i="1" smtClean="0">
                          <a:latin typeface="Cambria Math" panose="02040503050406030204" pitchFamily="18" charset="0"/>
                        </a:rPr>
                        <m:t>=1|</m:t>
                      </m:r>
                      <m:r>
                        <a:rPr lang="en-US" sz="2400" b="0" i="1" smtClean="0">
                          <a:latin typeface="Cambria Math" panose="02040503050406030204" pitchFamily="18" charset="0"/>
                        </a:rPr>
                        <m:t>𝑌</m:t>
                      </m:r>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𝑇𝑃</m:t>
                          </m:r>
                        </m:num>
                        <m:den>
                          <m:r>
                            <a:rPr lang="en-US" sz="2400" b="0" i="1" smtClean="0">
                              <a:latin typeface="Cambria Math" panose="02040503050406030204" pitchFamily="18" charset="0"/>
                            </a:rPr>
                            <m:t>𝑇𝑃</m:t>
                          </m:r>
                          <m:r>
                            <a:rPr lang="en-US" sz="2400" b="0" i="1" smtClean="0">
                              <a:latin typeface="Cambria Math" panose="02040503050406030204" pitchFamily="18" charset="0"/>
                            </a:rPr>
                            <m:t>+</m:t>
                          </m:r>
                          <m:r>
                            <a:rPr lang="en-US" sz="2400" b="0" i="1" smtClean="0">
                              <a:latin typeface="Cambria Math" panose="02040503050406030204" pitchFamily="18" charset="0"/>
                            </a:rPr>
                            <m:t>𝐹𝑁</m:t>
                          </m:r>
                        </m:den>
                      </m:f>
                    </m:oMath>
                  </m:oMathPara>
                </a14:m>
                <a:endParaRPr lang="en-US" sz="2400" dirty="0"/>
              </a:p>
            </p:txBody>
          </p:sp>
        </mc:Choice>
        <mc:Fallback>
          <p:sp>
            <p:nvSpPr>
              <p:cNvPr id="3" name="Content Placeholder 2">
                <a:extLst>
                  <a:ext uri="{FF2B5EF4-FFF2-40B4-BE49-F238E27FC236}">
                    <a16:creationId xmlns:a16="http://schemas.microsoft.com/office/drawing/2014/main" id="{BAED1578-AD84-FC44-A043-174F0DBE5E1A}"/>
                  </a:ext>
                </a:extLst>
              </p:cNvPr>
              <p:cNvSpPr>
                <a:spLocks noGrp="1" noRot="1" noChangeAspect="1" noMove="1" noResize="1" noEditPoints="1" noAdjustHandles="1" noChangeArrowheads="1" noChangeShapeType="1" noTextEdit="1"/>
              </p:cNvSpPr>
              <p:nvPr>
                <p:ph idx="1"/>
              </p:nvPr>
            </p:nvSpPr>
            <p:spPr>
              <a:xfrm>
                <a:off x="434898" y="1825625"/>
                <a:ext cx="6250910" cy="4764746"/>
              </a:xfrm>
              <a:blipFill>
                <a:blip r:embed="rId2"/>
                <a:stretch>
                  <a:fillRect l="-2028" t="-798"/>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4A62C91A-FA14-7144-8FCF-854A502D6C06}"/>
              </a:ext>
            </a:extLst>
          </p:cNvPr>
          <p:cNvGraphicFramePr>
            <a:graphicFrameLocks noGrp="1"/>
          </p:cNvGraphicFramePr>
          <p:nvPr/>
        </p:nvGraphicFramePr>
        <p:xfrm>
          <a:off x="7426712" y="2347743"/>
          <a:ext cx="4616601" cy="3517797"/>
        </p:xfrm>
        <a:graphic>
          <a:graphicData uri="http://schemas.openxmlformats.org/drawingml/2006/table">
            <a:tbl>
              <a:tblPr firstRow="1" bandRow="1">
                <a:tableStyleId>{5C22544A-7EE6-4342-B048-85BDC9FD1C3A}</a:tableStyleId>
              </a:tblPr>
              <a:tblGrid>
                <a:gridCol w="1538867">
                  <a:extLst>
                    <a:ext uri="{9D8B030D-6E8A-4147-A177-3AD203B41FA5}">
                      <a16:colId xmlns:a16="http://schemas.microsoft.com/office/drawing/2014/main" val="2171787175"/>
                    </a:ext>
                  </a:extLst>
                </a:gridCol>
                <a:gridCol w="1538867">
                  <a:extLst>
                    <a:ext uri="{9D8B030D-6E8A-4147-A177-3AD203B41FA5}">
                      <a16:colId xmlns:a16="http://schemas.microsoft.com/office/drawing/2014/main" val="402741639"/>
                    </a:ext>
                  </a:extLst>
                </a:gridCol>
                <a:gridCol w="1538867">
                  <a:extLst>
                    <a:ext uri="{9D8B030D-6E8A-4147-A177-3AD203B41FA5}">
                      <a16:colId xmlns:a16="http://schemas.microsoft.com/office/drawing/2014/main" val="1099019199"/>
                    </a:ext>
                  </a:extLst>
                </a:gridCol>
              </a:tblGrid>
              <a:tr h="1172599">
                <a:tc>
                  <a:txBody>
                    <a:bodyPr/>
                    <a:lstStyle/>
                    <a:p>
                      <a:endParaRPr lang="en-US" dirty="0"/>
                    </a:p>
                  </a:txBody>
                  <a:tcPr>
                    <a:solidFill>
                      <a:schemeClr val="accent5">
                        <a:lumMod val="75000"/>
                      </a:schemeClr>
                    </a:solidFill>
                  </a:tcPr>
                </a:tc>
                <a:tc>
                  <a:txBody>
                    <a:bodyPr/>
                    <a:lstStyle/>
                    <a:p>
                      <a:pPr algn="ctr"/>
                      <a:r>
                        <a:rPr lang="en-US" sz="2800" dirty="0"/>
                        <a:t>0</a:t>
                      </a:r>
                    </a:p>
                  </a:txBody>
                  <a:tcPr>
                    <a:solidFill>
                      <a:schemeClr val="accent5">
                        <a:lumMod val="75000"/>
                      </a:schemeClr>
                    </a:solidFill>
                  </a:tcPr>
                </a:tc>
                <a:tc>
                  <a:txBody>
                    <a:bodyPr/>
                    <a:lstStyle/>
                    <a:p>
                      <a:pPr algn="ctr"/>
                      <a:r>
                        <a:rPr lang="en-US" sz="2800" dirty="0"/>
                        <a:t>1</a:t>
                      </a:r>
                    </a:p>
                  </a:txBody>
                  <a:tcPr>
                    <a:solidFill>
                      <a:schemeClr val="accent5">
                        <a:lumMod val="75000"/>
                      </a:schemeClr>
                    </a:solidFill>
                  </a:tcPr>
                </a:tc>
                <a:extLst>
                  <a:ext uri="{0D108BD9-81ED-4DB2-BD59-A6C34878D82A}">
                    <a16:rowId xmlns:a16="http://schemas.microsoft.com/office/drawing/2014/main" val="4179244313"/>
                  </a:ext>
                </a:extLst>
              </a:tr>
              <a:tr h="1172599">
                <a:tc>
                  <a:txBody>
                    <a:bodyPr/>
                    <a:lstStyle/>
                    <a:p>
                      <a:pPr algn="ctr"/>
                      <a:r>
                        <a:rPr lang="en-US" sz="2800" b="1" dirty="0">
                          <a:solidFill>
                            <a:schemeClr val="bg1"/>
                          </a:solidFill>
                        </a:rPr>
                        <a:t>0</a:t>
                      </a:r>
                    </a:p>
                  </a:txBody>
                  <a:tcPr>
                    <a:solidFill>
                      <a:schemeClr val="accent5">
                        <a:lumMod val="75000"/>
                      </a:schemeClr>
                    </a:solidFill>
                  </a:tcPr>
                </a:tc>
                <a:tc>
                  <a:txBody>
                    <a:bodyPr/>
                    <a:lstStyle/>
                    <a:p>
                      <a:pPr algn="ctr"/>
                      <a:r>
                        <a:rPr lang="en-US" sz="2800" b="1" dirty="0"/>
                        <a:t>TN</a:t>
                      </a:r>
                    </a:p>
                  </a:txBody>
                  <a:tcPr/>
                </a:tc>
                <a:tc>
                  <a:txBody>
                    <a:bodyPr/>
                    <a:lstStyle/>
                    <a:p>
                      <a:pPr algn="ctr"/>
                      <a:r>
                        <a:rPr lang="en-US" sz="2800" b="1" dirty="0"/>
                        <a:t>FP</a:t>
                      </a:r>
                    </a:p>
                  </a:txBody>
                  <a:tcPr/>
                </a:tc>
                <a:extLst>
                  <a:ext uri="{0D108BD9-81ED-4DB2-BD59-A6C34878D82A}">
                    <a16:rowId xmlns:a16="http://schemas.microsoft.com/office/drawing/2014/main" val="254835716"/>
                  </a:ext>
                </a:extLst>
              </a:tr>
              <a:tr h="1172599">
                <a:tc>
                  <a:txBody>
                    <a:bodyPr/>
                    <a:lstStyle/>
                    <a:p>
                      <a:pPr algn="ctr"/>
                      <a:r>
                        <a:rPr lang="en-US" sz="2800" b="1" dirty="0">
                          <a:solidFill>
                            <a:schemeClr val="bg1"/>
                          </a:solidFill>
                        </a:rPr>
                        <a:t>1</a:t>
                      </a:r>
                    </a:p>
                  </a:txBody>
                  <a:tcPr>
                    <a:solidFill>
                      <a:schemeClr val="accent5">
                        <a:lumMod val="75000"/>
                      </a:schemeClr>
                    </a:solidFill>
                  </a:tcPr>
                </a:tc>
                <a:tc>
                  <a:txBody>
                    <a:bodyPr/>
                    <a:lstStyle/>
                    <a:p>
                      <a:pPr algn="ctr"/>
                      <a:r>
                        <a:rPr lang="en-US" sz="2800" b="1" dirty="0"/>
                        <a:t>FN</a:t>
                      </a:r>
                    </a:p>
                  </a:txBody>
                  <a:tcPr/>
                </a:tc>
                <a:tc>
                  <a:txBody>
                    <a:bodyPr/>
                    <a:lstStyle/>
                    <a:p>
                      <a:pPr algn="ctr"/>
                      <a:r>
                        <a:rPr lang="en-US" sz="2800" b="1" dirty="0"/>
                        <a:t>TP</a:t>
                      </a:r>
                    </a:p>
                  </a:txBody>
                  <a:tcPr/>
                </a:tc>
                <a:extLst>
                  <a:ext uri="{0D108BD9-81ED-4DB2-BD59-A6C34878D82A}">
                    <a16:rowId xmlns:a16="http://schemas.microsoft.com/office/drawing/2014/main" val="1740185927"/>
                  </a:ext>
                </a:extLst>
              </a:tr>
            </a:tbl>
          </a:graphicData>
        </a:graphic>
      </p:graphicFrame>
      <p:sp>
        <p:nvSpPr>
          <p:cNvPr id="5" name="Rectangle 4">
            <a:extLst>
              <a:ext uri="{FF2B5EF4-FFF2-40B4-BE49-F238E27FC236}">
                <a16:creationId xmlns:a16="http://schemas.microsoft.com/office/drawing/2014/main" id="{E200236B-A78F-FE4E-9C76-C404CC1E5DD1}"/>
              </a:ext>
            </a:extLst>
          </p:cNvPr>
          <p:cNvSpPr/>
          <p:nvPr/>
        </p:nvSpPr>
        <p:spPr>
          <a:xfrm>
            <a:off x="8619902" y="1727768"/>
            <a:ext cx="2351926" cy="584775"/>
          </a:xfrm>
          <a:prstGeom prst="rect">
            <a:avLst/>
          </a:prstGeom>
        </p:spPr>
        <p:txBody>
          <a:bodyPr wrap="none">
            <a:spAutoFit/>
          </a:bodyPr>
          <a:lstStyle/>
          <a:p>
            <a:r>
              <a:rPr lang="en-US" sz="3200" dirty="0"/>
              <a:t>Classified As:</a:t>
            </a:r>
          </a:p>
        </p:txBody>
      </p:sp>
      <p:sp>
        <p:nvSpPr>
          <p:cNvPr id="6" name="Rectangle 5">
            <a:extLst>
              <a:ext uri="{FF2B5EF4-FFF2-40B4-BE49-F238E27FC236}">
                <a16:creationId xmlns:a16="http://schemas.microsoft.com/office/drawing/2014/main" id="{A3A313F7-7795-E549-B374-044855C84C07}"/>
              </a:ext>
            </a:extLst>
          </p:cNvPr>
          <p:cNvSpPr/>
          <p:nvPr/>
        </p:nvSpPr>
        <p:spPr>
          <a:xfrm rot="16200000">
            <a:off x="5951047" y="3842782"/>
            <a:ext cx="2503634" cy="584775"/>
          </a:xfrm>
          <a:prstGeom prst="rect">
            <a:avLst/>
          </a:prstGeom>
        </p:spPr>
        <p:txBody>
          <a:bodyPr wrap="none">
            <a:spAutoFit/>
          </a:bodyPr>
          <a:lstStyle/>
          <a:p>
            <a:r>
              <a:rPr lang="en-US" sz="3200" dirty="0"/>
              <a:t>Correct Label:</a:t>
            </a:r>
          </a:p>
        </p:txBody>
      </p:sp>
      <p:sp>
        <p:nvSpPr>
          <p:cNvPr id="7" name="Oval 6">
            <a:extLst>
              <a:ext uri="{FF2B5EF4-FFF2-40B4-BE49-F238E27FC236}">
                <a16:creationId xmlns:a16="http://schemas.microsoft.com/office/drawing/2014/main" id="{D6AE6F8A-EA33-B24D-8D41-3D11548BF153}"/>
              </a:ext>
            </a:extLst>
          </p:cNvPr>
          <p:cNvSpPr/>
          <p:nvPr/>
        </p:nvSpPr>
        <p:spPr>
          <a:xfrm>
            <a:off x="6747510" y="4640181"/>
            <a:ext cx="5596890" cy="12573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7DD4B6A-A9D3-4248-B8FB-EA17E424BE5E}"/>
              </a:ext>
            </a:extLst>
          </p:cNvPr>
          <p:cNvSpPr/>
          <p:nvPr/>
        </p:nvSpPr>
        <p:spPr>
          <a:xfrm>
            <a:off x="10355284" y="2217820"/>
            <a:ext cx="1894114" cy="353715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04DCF2F-58B3-1E4A-8C1F-9DF43F033F88}"/>
              </a:ext>
            </a:extLst>
          </p:cNvPr>
          <p:cNvCxnSpPr>
            <a:cxnSpLocks/>
          </p:cNvCxnSpPr>
          <p:nvPr/>
        </p:nvCxnSpPr>
        <p:spPr>
          <a:xfrm flipV="1">
            <a:off x="5596891" y="5268831"/>
            <a:ext cx="1150619" cy="62865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94150D3-1C5F-1641-8A4D-68AFD3AF1464}"/>
              </a:ext>
            </a:extLst>
          </p:cNvPr>
          <p:cNvCxnSpPr>
            <a:cxnSpLocks/>
          </p:cNvCxnSpPr>
          <p:nvPr/>
        </p:nvCxnSpPr>
        <p:spPr>
          <a:xfrm>
            <a:off x="5994045" y="2787732"/>
            <a:ext cx="4515617" cy="31172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088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24" y="0"/>
            <a:ext cx="8229600" cy="914400"/>
          </a:xfrm>
        </p:spPr>
        <p:txBody>
          <a:bodyPr/>
          <a:lstStyle/>
          <a:p>
            <a:r>
              <a:rPr lang="en-US" dirty="0"/>
              <a:t>The Misdiagnosis Problem</a:t>
            </a: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6DAE881C-7613-6642-9AB7-E9535E2C390E}"/>
                  </a:ext>
                </a:extLst>
              </p:cNvPr>
              <p:cNvSpPr txBox="1">
                <a:spLocks/>
              </p:cNvSpPr>
              <p:nvPr/>
            </p:nvSpPr>
            <p:spPr>
              <a:xfrm>
                <a:off x="9155875" y="1457491"/>
                <a:ext cx="3051949" cy="4764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dirty="0"/>
                  <a:t>Recall:</a:t>
                </a:r>
              </a:p>
              <a:p>
                <a:pPr marL="0" indent="0">
                  <a:lnSpc>
                    <a:spcPct val="120000"/>
                  </a:lnSpc>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𝑅</m:t>
                      </m:r>
                      <m:r>
                        <a:rPr lang="en-US" sz="2000" i="1" smtClean="0">
                          <a:latin typeface="Cambria Math" panose="02040503050406030204" pitchFamily="18" charset="0"/>
                        </a:rPr>
                        <m:t>=</m:t>
                      </m:r>
                      <m:r>
                        <a:rPr lang="en-US" sz="2000" i="1" smtClean="0">
                          <a:latin typeface="Cambria Math" panose="02040503050406030204" pitchFamily="18" charset="0"/>
                        </a:rPr>
                        <m:t>𝑃</m:t>
                      </m:r>
                      <m:r>
                        <a:rPr lang="en-US" sz="2000" i="1" smtClean="0">
                          <a:latin typeface="Cambria Math" panose="02040503050406030204" pitchFamily="18" charset="0"/>
                        </a:rPr>
                        <m:t>(</m:t>
                      </m:r>
                      <m:r>
                        <a:rPr lang="en-US" sz="2000" i="1" smtClean="0">
                          <a:latin typeface="Cambria Math" panose="02040503050406030204" pitchFamily="18" charset="0"/>
                        </a:rPr>
                        <m:t>𝑓</m:t>
                      </m:r>
                      <m:d>
                        <m:dPr>
                          <m:ctrlPr>
                            <a:rPr lang="en-US" sz="2000" i="1" smtClean="0">
                              <a:latin typeface="Cambria Math" panose="02040503050406030204" pitchFamily="18" charset="0"/>
                            </a:rPr>
                          </m:ctrlPr>
                        </m:dPr>
                        <m:e>
                          <m:r>
                            <a:rPr lang="en-US" sz="2000" i="1" smtClean="0">
                              <a:latin typeface="Cambria Math" panose="02040503050406030204" pitchFamily="18" charset="0"/>
                            </a:rPr>
                            <m:t>𝑋</m:t>
                          </m:r>
                        </m:e>
                      </m:d>
                      <m:r>
                        <a:rPr lang="en-US" sz="2000" i="1" smtClean="0">
                          <a:latin typeface="Cambria Math" panose="02040503050406030204" pitchFamily="18" charset="0"/>
                        </a:rPr>
                        <m:t>=1|</m:t>
                      </m:r>
                      <m:r>
                        <a:rPr lang="en-US" sz="2000" i="1" smtClean="0">
                          <a:latin typeface="Cambria Math" panose="02040503050406030204" pitchFamily="18" charset="0"/>
                        </a:rPr>
                        <m:t>𝑌</m:t>
                      </m:r>
                      <m:r>
                        <a:rPr lang="en-US" sz="2000" i="1" smtClean="0">
                          <a:latin typeface="Cambria Math" panose="02040503050406030204" pitchFamily="18" charset="0"/>
                        </a:rPr>
                        <m:t>=1)=0.8</m:t>
                      </m:r>
                    </m:oMath>
                  </m:oMathPara>
                </a14:m>
                <a:endParaRPr lang="en-US" sz="2000" dirty="0"/>
              </a:p>
              <a:p>
                <a:pPr marL="0" indent="0">
                  <a:lnSpc>
                    <a:spcPct val="120000"/>
                  </a:lnSpc>
                  <a:buFont typeface="Arial" panose="020B0604020202020204" pitchFamily="34" charset="0"/>
                  <a:buNone/>
                </a:pPr>
                <a:r>
                  <a:rPr lang="en-US" dirty="0"/>
                  <a:t>Precision:</a:t>
                </a:r>
              </a:p>
              <a:p>
                <a:pPr marL="0" indent="0">
                  <a:lnSpc>
                    <a:spcPct val="120000"/>
                  </a:lnSpc>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𝑃</m:t>
                      </m:r>
                      <m:r>
                        <a:rPr lang="en-US" sz="2000" i="1" smtClean="0">
                          <a:latin typeface="Cambria Math" panose="02040503050406030204" pitchFamily="18" charset="0"/>
                        </a:rPr>
                        <m:t>=</m:t>
                      </m:r>
                      <m:r>
                        <a:rPr lang="en-US" sz="2000" i="1" smtClean="0">
                          <a:latin typeface="Cambria Math" panose="02040503050406030204" pitchFamily="18" charset="0"/>
                        </a:rPr>
                        <m:t>𝑃</m:t>
                      </m:r>
                      <m:r>
                        <a:rPr lang="en-US" sz="2000" i="1" smtClean="0">
                          <a:latin typeface="Cambria Math" panose="02040503050406030204" pitchFamily="18" charset="0"/>
                        </a:rPr>
                        <m:t>(</m:t>
                      </m:r>
                      <m:r>
                        <a:rPr lang="en-US" sz="2000" i="1" smtClean="0">
                          <a:latin typeface="Cambria Math" panose="02040503050406030204" pitchFamily="18" charset="0"/>
                        </a:rPr>
                        <m:t>𝑌</m:t>
                      </m:r>
                      <m:r>
                        <a:rPr lang="en-US" sz="2000" i="1" smtClean="0">
                          <a:latin typeface="Cambria Math" panose="02040503050406030204" pitchFamily="18" charset="0"/>
                        </a:rPr>
                        <m:t>=1|</m:t>
                      </m:r>
                      <m:r>
                        <a:rPr lang="en-US" sz="2000" i="1" smtClean="0">
                          <a:latin typeface="Cambria Math" panose="02040503050406030204" pitchFamily="18" charset="0"/>
                        </a:rPr>
                        <m:t>𝑓</m:t>
                      </m:r>
                      <m:d>
                        <m:dPr>
                          <m:ctrlPr>
                            <a:rPr lang="en-US" sz="2000" i="1" smtClean="0">
                              <a:latin typeface="Cambria Math" panose="02040503050406030204" pitchFamily="18" charset="0"/>
                            </a:rPr>
                          </m:ctrlPr>
                        </m:dPr>
                        <m:e>
                          <m:r>
                            <a:rPr lang="en-US" sz="2000" i="1" smtClean="0">
                              <a:latin typeface="Cambria Math" panose="02040503050406030204" pitchFamily="18" charset="0"/>
                            </a:rPr>
                            <m:t>𝑋</m:t>
                          </m:r>
                        </m:e>
                      </m:d>
                      <m:r>
                        <a:rPr lang="en-US" sz="2000" i="1" smtClean="0">
                          <a:latin typeface="Cambria Math" panose="02040503050406030204" pitchFamily="18" charset="0"/>
                        </a:rPr>
                        <m:t>=1)=</m:t>
                      </m:r>
                      <m:r>
                        <a:rPr lang="en-US" sz="2000" b="0" i="1" smtClean="0">
                          <a:latin typeface="Cambria Math" panose="02040503050406030204" pitchFamily="18" charset="0"/>
                        </a:rPr>
                        <m:t>0.0776</m:t>
                      </m:r>
                    </m:oMath>
                  </m:oMathPara>
                </a14:m>
                <a:endParaRPr lang="en-US" sz="2000" dirty="0"/>
              </a:p>
            </p:txBody>
          </p:sp>
        </mc:Choice>
        <mc:Fallback>
          <p:sp>
            <p:nvSpPr>
              <p:cNvPr id="7" name="Content Placeholder 2">
                <a:extLst>
                  <a:ext uri="{FF2B5EF4-FFF2-40B4-BE49-F238E27FC236}">
                    <a16:creationId xmlns:a16="http://schemas.microsoft.com/office/drawing/2014/main" id="{6DAE881C-7613-6642-9AB7-E9535E2C390E}"/>
                  </a:ext>
                </a:extLst>
              </p:cNvPr>
              <p:cNvSpPr txBox="1">
                <a:spLocks noRot="1" noChangeAspect="1" noMove="1" noResize="1" noEditPoints="1" noAdjustHandles="1" noChangeArrowheads="1" noChangeShapeType="1" noTextEdit="1"/>
              </p:cNvSpPr>
              <p:nvPr/>
            </p:nvSpPr>
            <p:spPr>
              <a:xfrm>
                <a:off x="9155875" y="1457491"/>
                <a:ext cx="3051949" cy="4764746"/>
              </a:xfrm>
              <a:prstGeom prst="rect">
                <a:avLst/>
              </a:prstGeom>
              <a:blipFill>
                <a:blip r:embed="rId3"/>
                <a:stretch>
                  <a:fillRect l="-4132" t="-2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8A945071-BF7F-AC40-A359-F5ED591A226A}"/>
                  </a:ext>
                </a:extLst>
              </p:cNvPr>
              <p:cNvSpPr>
                <a:spLocks noGrp="1"/>
              </p:cNvSpPr>
              <p:nvPr>
                <p:ph idx="1"/>
              </p:nvPr>
            </p:nvSpPr>
            <p:spPr>
              <a:xfrm>
                <a:off x="369123" y="762001"/>
                <a:ext cx="8786752" cy="5935682"/>
              </a:xfrm>
            </p:spPr>
            <p:txBody>
              <a:bodyPr>
                <a:normAutofit fontScale="77500" lnSpcReduction="20000"/>
              </a:bodyPr>
              <a:lstStyle/>
              <a:p>
                <a:pPr marL="0" indent="0">
                  <a:lnSpc>
                    <a:spcPct val="120000"/>
                  </a:lnSpc>
                  <a:buNone/>
                </a:pPr>
                <a:r>
                  <a:rPr lang="en-US" sz="2400" dirty="0"/>
                  <a:t>1% of women at age forty who participate in routine screening have breast cancer.  80% of women with breast cancer will get positive </a:t>
                </a:r>
                <a:r>
                  <a:rPr lang="en-US" sz="2400" dirty="0" err="1"/>
                  <a:t>mammographies</a:t>
                </a:r>
                <a:r>
                  <a:rPr lang="en-US" sz="2400" dirty="0"/>
                  <a:t>. 9.6% of women without breast cancer will also get positive </a:t>
                </a:r>
                <a:r>
                  <a:rPr lang="en-US" sz="2400" dirty="0" err="1"/>
                  <a:t>mammographies</a:t>
                </a:r>
                <a:r>
                  <a:rPr lang="en-US" sz="2400" dirty="0"/>
                  <a:t>.  </a:t>
                </a:r>
              </a:p>
              <a:p>
                <a:pPr marL="0" indent="0">
                  <a:lnSpc>
                    <a:spcPct val="120000"/>
                  </a:lnSpc>
                  <a:buNone/>
                </a:pPr>
                <a:r>
                  <a:rPr lang="en-US" sz="2400" dirty="0"/>
                  <a:t>A woman in this age group had a positive mammography in a routine screening.  What is the probability that she actually has breast cancer?</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Cancer</m:t>
                          </m:r>
                          <m:r>
                            <a:rPr lang="en-US" sz="2400" b="0" i="1" smtClean="0">
                              <a:latin typeface="Cambria Math" panose="02040503050406030204" pitchFamily="18" charset="0"/>
                            </a:rPr>
                            <m:t>=</m:t>
                          </m:r>
                          <m:r>
                            <a:rPr lang="en-US" sz="2400" b="0" i="1" smtClean="0">
                              <a:latin typeface="Cambria Math" panose="02040503050406030204" pitchFamily="18" charset="0"/>
                            </a:rPr>
                            <m:t>𝑇</m:t>
                          </m:r>
                        </m:e>
                        <m:e>
                          <m:r>
                            <m:rPr>
                              <m:sty m:val="p"/>
                            </m:rPr>
                            <a:rPr lang="en-US" sz="2400" b="0" i="0" smtClean="0">
                              <a:latin typeface="Cambria Math" panose="02040503050406030204" pitchFamily="18" charset="0"/>
                            </a:rPr>
                            <m:t>Test</m:t>
                          </m:r>
                          <m:r>
                            <a:rPr lang="en-US" sz="2400" b="0" i="1" smtClean="0">
                              <a:latin typeface="Cambria Math" panose="02040503050406030204" pitchFamily="18" charset="0"/>
                            </a:rPr>
                            <m:t>=</m:t>
                          </m:r>
                          <m:r>
                            <a:rPr lang="en-US" sz="2400" b="0" i="1" smtClean="0">
                              <a:latin typeface="Cambria Math" panose="02040503050406030204" pitchFamily="18" charset="0"/>
                            </a:rPr>
                            <m:t>𝑇</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Test</m:t>
                              </m:r>
                              <m:r>
                                <a:rPr lang="en-US" sz="2400" b="0" i="1" smtClean="0">
                                  <a:latin typeface="Cambria Math" panose="02040503050406030204" pitchFamily="18" charset="0"/>
                                </a:rPr>
                                <m:t>=</m:t>
                              </m:r>
                              <m:r>
                                <a:rPr lang="en-US" sz="2400" b="0" i="1" smtClean="0">
                                  <a:latin typeface="Cambria Math" panose="02040503050406030204" pitchFamily="18" charset="0"/>
                                </a:rPr>
                                <m:t>𝑇</m:t>
                              </m:r>
                            </m:e>
                            <m:e>
                              <m:r>
                                <m:rPr>
                                  <m:sty m:val="p"/>
                                </m:rPr>
                                <a:rPr lang="en-US" sz="2400" b="0" i="0" smtClean="0">
                                  <a:latin typeface="Cambria Math" panose="02040503050406030204" pitchFamily="18" charset="0"/>
                                </a:rPr>
                                <m:t>Cancer</m:t>
                              </m:r>
                              <m:r>
                                <a:rPr lang="en-US" sz="2400" b="0" i="1" smtClean="0">
                                  <a:latin typeface="Cambria Math" panose="02040503050406030204" pitchFamily="18" charset="0"/>
                                </a:rPr>
                                <m:t>=</m:t>
                              </m:r>
                              <m:r>
                                <a:rPr lang="en-US" sz="2400" b="0" i="1" smtClean="0">
                                  <a:latin typeface="Cambria Math" panose="02040503050406030204" pitchFamily="18" charset="0"/>
                                </a:rPr>
                                <m:t>𝑇</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Cancer</m:t>
                          </m:r>
                          <m:r>
                            <a:rPr lang="en-US" sz="2400" b="0" i="1" smtClean="0">
                              <a:latin typeface="Cambria Math" panose="02040503050406030204" pitchFamily="18" charset="0"/>
                            </a:rPr>
                            <m:t>=</m:t>
                          </m:r>
                          <m:r>
                            <a:rPr lang="en-US" sz="2400" b="0" i="1" smtClean="0">
                              <a:latin typeface="Cambria Math" panose="02040503050406030204" pitchFamily="18" charset="0"/>
                            </a:rPr>
                            <m:t>𝑇</m:t>
                          </m:r>
                          <m:r>
                            <a:rPr lang="en-US" sz="2400" b="0" i="1" smtClean="0">
                              <a:latin typeface="Cambria Math" panose="02040503050406030204" pitchFamily="18" charset="0"/>
                            </a:rPr>
                            <m:t>)</m:t>
                          </m:r>
                        </m:num>
                        <m:den>
                          <m:r>
                            <a:rPr lang="en-US" sz="2400" b="0" i="1" smtClean="0">
                              <a:latin typeface="Cambria Math" panose="02040503050406030204" pitchFamily="18" charset="0"/>
                            </a:rPr>
                            <m:t>𝑃</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Test</m:t>
                          </m:r>
                          <m:r>
                            <a:rPr lang="en-US" sz="2400" b="0" i="1" smtClean="0">
                              <a:latin typeface="Cambria Math" panose="02040503050406030204" pitchFamily="18" charset="0"/>
                            </a:rPr>
                            <m:t>=</m:t>
                          </m:r>
                          <m:r>
                            <a:rPr lang="en-US" sz="2400" b="0" i="1" smtClean="0">
                              <a:latin typeface="Cambria Math" panose="02040503050406030204" pitchFamily="18" charset="0"/>
                            </a:rPr>
                            <m:t>𝑇</m:t>
                          </m:r>
                          <m:r>
                            <a:rPr lang="en-US" sz="2400" b="0" i="1" smtClean="0">
                              <a:latin typeface="Cambria Math" panose="02040503050406030204" pitchFamily="18" charset="0"/>
                            </a:rPr>
                            <m:t>)</m:t>
                          </m:r>
                        </m:den>
                      </m:f>
                    </m:oMath>
                  </m:oMathPara>
                </a14:m>
                <a:endParaRPr lang="en-US" sz="2400" dirty="0"/>
              </a:p>
              <a:p>
                <a:pPr marL="0" indent="0">
                  <a:buNone/>
                </a:pPr>
                <a:endParaRPr lang="en-US" sz="2400" dirty="0"/>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d>
                            <m:dPr>
                              <m:ctrlPr>
                                <a:rPr lang="en-US" sz="2400" i="1">
                                  <a:latin typeface="Cambria Math" panose="02040503050406030204" pitchFamily="18" charset="0"/>
                                </a:rPr>
                              </m:ctrlPr>
                            </m:dPr>
                            <m:e>
                              <m:r>
                                <m:rPr>
                                  <m:sty m:val="p"/>
                                </m:rPr>
                                <a:rPr lang="en-US" sz="2400">
                                  <a:latin typeface="Cambria Math" panose="02040503050406030204" pitchFamily="18" charset="0"/>
                                </a:rPr>
                                <m:t>Test</m:t>
                              </m:r>
                              <m:r>
                                <a:rPr lang="en-US" sz="2400" i="1">
                                  <a:latin typeface="Cambria Math" panose="02040503050406030204" pitchFamily="18" charset="0"/>
                                </a:rPr>
                                <m:t>=</m:t>
                              </m:r>
                              <m:r>
                                <a:rPr lang="en-US" sz="2400" i="1">
                                  <a:latin typeface="Cambria Math" panose="02040503050406030204" pitchFamily="18" charset="0"/>
                                </a:rPr>
                                <m:t>𝑇</m:t>
                              </m:r>
                            </m:e>
                            <m:e>
                              <m:r>
                                <m:rPr>
                                  <m:sty m:val="p"/>
                                </m:rPr>
                                <a:rPr lang="en-US" sz="2400">
                                  <a:latin typeface="Cambria Math" panose="02040503050406030204" pitchFamily="18" charset="0"/>
                                </a:rPr>
                                <m:t>Cancer</m:t>
                              </m:r>
                              <m:r>
                                <a:rPr lang="en-US" sz="2400" i="1">
                                  <a:latin typeface="Cambria Math" panose="02040503050406030204" pitchFamily="18" charset="0"/>
                                </a:rPr>
                                <m:t>=</m:t>
                              </m:r>
                              <m:r>
                                <a:rPr lang="en-US" sz="2400" i="1">
                                  <a:latin typeface="Cambria Math" panose="02040503050406030204" pitchFamily="18" charset="0"/>
                                </a:rPr>
                                <m:t>𝑇</m:t>
                              </m:r>
                            </m:e>
                          </m:d>
                          <m:r>
                            <a:rPr lang="en-US" sz="2400" i="1">
                              <a:latin typeface="Cambria Math" panose="02040503050406030204" pitchFamily="18" charset="0"/>
                            </a:rPr>
                            <m:t>𝑃</m:t>
                          </m:r>
                          <m:r>
                            <a:rPr lang="en-US" sz="2400" i="1">
                              <a:latin typeface="Cambria Math" panose="02040503050406030204" pitchFamily="18" charset="0"/>
                            </a:rPr>
                            <m:t>(</m:t>
                          </m:r>
                          <m:r>
                            <m:rPr>
                              <m:sty m:val="p"/>
                            </m:rPr>
                            <a:rPr lang="en-US" sz="2400">
                              <a:latin typeface="Cambria Math" panose="02040503050406030204" pitchFamily="18" charset="0"/>
                            </a:rPr>
                            <m:t>Cancer</m:t>
                          </m:r>
                          <m:r>
                            <a:rPr lang="en-US" sz="2400" i="1">
                              <a:latin typeface="Cambria Math" panose="02040503050406030204" pitchFamily="18" charset="0"/>
                            </a:rPr>
                            <m:t>=</m:t>
                          </m:r>
                          <m:r>
                            <a:rPr lang="en-US" sz="2400" i="1">
                              <a:latin typeface="Cambria Math" panose="02040503050406030204" pitchFamily="18" charset="0"/>
                            </a:rPr>
                            <m:t>𝑇</m:t>
                          </m:r>
                          <m:r>
                            <a:rPr lang="en-US" sz="2400" i="1">
                              <a:latin typeface="Cambria Math" panose="02040503050406030204" pitchFamily="18" charset="0"/>
                            </a:rPr>
                            <m:t>)</m:t>
                          </m:r>
                        </m:num>
                        <m:den>
                          <m:r>
                            <a:rPr lang="en-US" sz="2400" i="1">
                              <a:latin typeface="Cambria Math" panose="02040503050406030204" pitchFamily="18" charset="0"/>
                            </a:rPr>
                            <m:t>𝑃</m:t>
                          </m:r>
                          <m:d>
                            <m:dPr>
                              <m:ctrlPr>
                                <a:rPr lang="en-US" sz="2400" i="1">
                                  <a:latin typeface="Cambria Math" panose="02040503050406030204" pitchFamily="18" charset="0"/>
                                </a:rPr>
                              </m:ctrlPr>
                            </m:dPr>
                            <m:e>
                              <m:r>
                                <m:rPr>
                                  <m:sty m:val="p"/>
                                </m:rPr>
                                <a:rPr lang="en-US" sz="2400">
                                  <a:latin typeface="Cambria Math" panose="02040503050406030204" pitchFamily="18" charset="0"/>
                                </a:rPr>
                                <m:t>Test</m:t>
                              </m:r>
                              <m:r>
                                <a:rPr lang="en-US" sz="2400" i="1">
                                  <a:latin typeface="Cambria Math" panose="02040503050406030204" pitchFamily="18" charset="0"/>
                                </a:rPr>
                                <m:t>=</m:t>
                              </m:r>
                              <m:r>
                                <a:rPr lang="en-US" sz="2400" i="1">
                                  <a:latin typeface="Cambria Math" panose="02040503050406030204" pitchFamily="18" charset="0"/>
                                </a:rPr>
                                <m:t>𝑇</m:t>
                              </m:r>
                            </m:e>
                            <m:e>
                              <m:r>
                                <m:rPr>
                                  <m:sty m:val="p"/>
                                </m:rPr>
                                <a:rPr lang="en-US" sz="2400">
                                  <a:latin typeface="Cambria Math" panose="02040503050406030204" pitchFamily="18" charset="0"/>
                                </a:rPr>
                                <m:t>Cancer</m:t>
                              </m:r>
                              <m:r>
                                <a:rPr lang="en-US" sz="2400" i="1">
                                  <a:latin typeface="Cambria Math" panose="02040503050406030204" pitchFamily="18" charset="0"/>
                                </a:rPr>
                                <m:t>=</m:t>
                              </m:r>
                              <m:r>
                                <a:rPr lang="en-US" sz="2400" i="1">
                                  <a:latin typeface="Cambria Math" panose="02040503050406030204" pitchFamily="18" charset="0"/>
                                </a:rPr>
                                <m:t>𝑇</m:t>
                              </m:r>
                            </m:e>
                          </m:d>
                          <m:r>
                            <a:rPr lang="en-US" sz="2400" i="1">
                              <a:latin typeface="Cambria Math" panose="02040503050406030204" pitchFamily="18" charset="0"/>
                            </a:rPr>
                            <m:t>𝑃</m:t>
                          </m:r>
                          <m:d>
                            <m:dPr>
                              <m:ctrlPr>
                                <a:rPr lang="en-US" sz="2400" i="1">
                                  <a:latin typeface="Cambria Math" panose="02040503050406030204" pitchFamily="18" charset="0"/>
                                </a:rPr>
                              </m:ctrlPr>
                            </m:dPr>
                            <m:e>
                              <m:r>
                                <m:rPr>
                                  <m:sty m:val="p"/>
                                </m:rPr>
                                <a:rPr lang="en-US" sz="2400">
                                  <a:latin typeface="Cambria Math" panose="02040503050406030204" pitchFamily="18" charset="0"/>
                                </a:rPr>
                                <m:t>Cancer</m:t>
                              </m:r>
                              <m:r>
                                <a:rPr lang="en-US" sz="2400" i="1">
                                  <a:latin typeface="Cambria Math" panose="02040503050406030204" pitchFamily="18" charset="0"/>
                                </a:rPr>
                                <m:t>=</m:t>
                              </m:r>
                              <m:r>
                                <a:rPr lang="en-US" sz="2400" i="1">
                                  <a:latin typeface="Cambria Math" panose="02040503050406030204" pitchFamily="18" charset="0"/>
                                </a:rPr>
                                <m:t>𝑇</m:t>
                              </m:r>
                            </m:e>
                          </m:d>
                          <m:r>
                            <a:rPr lang="en-US" sz="2400" b="0" i="1" smtClean="0">
                              <a:latin typeface="Cambria Math" panose="02040503050406030204" pitchFamily="18" charset="0"/>
                            </a:rPr>
                            <m:t>+</m:t>
                          </m:r>
                          <m:r>
                            <a:rPr lang="en-US" sz="2400" i="1">
                              <a:latin typeface="Cambria Math" panose="02040503050406030204" pitchFamily="18" charset="0"/>
                            </a:rPr>
                            <m:t>𝑃</m:t>
                          </m:r>
                          <m:d>
                            <m:dPr>
                              <m:ctrlPr>
                                <a:rPr lang="en-US" sz="2400" i="1">
                                  <a:latin typeface="Cambria Math" panose="02040503050406030204" pitchFamily="18" charset="0"/>
                                </a:rPr>
                              </m:ctrlPr>
                            </m:dPr>
                            <m:e>
                              <m:r>
                                <m:rPr>
                                  <m:sty m:val="p"/>
                                </m:rPr>
                                <a:rPr lang="en-US" sz="2400">
                                  <a:latin typeface="Cambria Math" panose="02040503050406030204" pitchFamily="18" charset="0"/>
                                </a:rPr>
                                <m:t>Test</m:t>
                              </m:r>
                              <m:r>
                                <a:rPr lang="en-US" sz="2400" i="1">
                                  <a:latin typeface="Cambria Math" panose="02040503050406030204" pitchFamily="18" charset="0"/>
                                </a:rPr>
                                <m:t>=</m:t>
                              </m:r>
                              <m:r>
                                <a:rPr lang="en-US" sz="2400" i="1">
                                  <a:latin typeface="Cambria Math" panose="02040503050406030204" pitchFamily="18" charset="0"/>
                                </a:rPr>
                                <m:t>𝑇</m:t>
                              </m:r>
                            </m:e>
                            <m:e>
                              <m:r>
                                <m:rPr>
                                  <m:sty m:val="p"/>
                                </m:rPr>
                                <a:rPr lang="en-US" sz="2400">
                                  <a:latin typeface="Cambria Math" panose="02040503050406030204" pitchFamily="18" charset="0"/>
                                </a:rPr>
                                <m:t>Cancer</m:t>
                              </m:r>
                              <m:r>
                                <a:rPr lang="en-US" sz="2400" i="1">
                                  <a:latin typeface="Cambria Math" panose="02040503050406030204" pitchFamily="18" charset="0"/>
                                </a:rPr>
                                <m:t>=</m:t>
                              </m:r>
                              <m:r>
                                <a:rPr lang="en-US" sz="2400" b="0" i="1" smtClean="0">
                                  <a:latin typeface="Cambria Math" panose="02040503050406030204" pitchFamily="18" charset="0"/>
                                </a:rPr>
                                <m:t>𝐹</m:t>
                              </m:r>
                            </m:e>
                          </m:d>
                          <m:r>
                            <a:rPr lang="en-US" sz="2400" i="1">
                              <a:latin typeface="Cambria Math" panose="02040503050406030204" pitchFamily="18" charset="0"/>
                            </a:rPr>
                            <m:t>𝑃</m:t>
                          </m:r>
                          <m:r>
                            <a:rPr lang="en-US" sz="2400" i="1">
                              <a:latin typeface="Cambria Math" panose="02040503050406030204" pitchFamily="18" charset="0"/>
                            </a:rPr>
                            <m:t>(</m:t>
                          </m:r>
                          <m:r>
                            <m:rPr>
                              <m:sty m:val="p"/>
                            </m:rPr>
                            <a:rPr lang="en-US" sz="2400">
                              <a:latin typeface="Cambria Math" panose="02040503050406030204" pitchFamily="18" charset="0"/>
                            </a:rPr>
                            <m:t>Cancer</m:t>
                          </m:r>
                          <m:r>
                            <a:rPr lang="en-US" sz="2400" i="1">
                              <a:latin typeface="Cambria Math" panose="02040503050406030204" pitchFamily="18" charset="0"/>
                            </a:rPr>
                            <m:t>=</m:t>
                          </m:r>
                          <m:r>
                            <a:rPr lang="en-US" sz="2400" b="0" i="1" smtClean="0">
                              <a:latin typeface="Cambria Math" panose="02040503050406030204" pitchFamily="18" charset="0"/>
                            </a:rPr>
                            <m:t>𝐹</m:t>
                          </m:r>
                          <m:r>
                            <a:rPr lang="en-US" sz="2400" i="1">
                              <a:latin typeface="Cambria Math" panose="02040503050406030204" pitchFamily="18" charset="0"/>
                            </a:rPr>
                            <m:t>)</m:t>
                          </m:r>
                        </m:den>
                      </m:f>
                    </m:oMath>
                  </m:oMathPara>
                </a14:m>
                <a:endParaRPr lang="en-US" sz="2400" dirty="0"/>
              </a:p>
              <a:p>
                <a:pPr marL="0" indent="0">
                  <a:buNone/>
                </a:pPr>
                <a:endParaRPr lang="en-US" sz="2400" dirty="0"/>
              </a:p>
              <a:p>
                <a:pPr marL="0" indent="0">
                  <a:buNone/>
                </a:pPr>
                <a:endParaRPr lang="en-US" sz="24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b="0" i="1" smtClean="0">
                              <a:latin typeface="Cambria Math" panose="02040503050406030204" pitchFamily="18" charset="0"/>
                            </a:rPr>
                            <m:t>(0.8)(0.01)</m:t>
                          </m:r>
                        </m:num>
                        <m:den>
                          <m:r>
                            <a:rPr lang="en-US" sz="2400" b="0" i="1" smtClean="0">
                              <a:latin typeface="Cambria Math" panose="02040503050406030204" pitchFamily="18" charset="0"/>
                            </a:rPr>
                            <m:t>(0.8)(0.01)</m:t>
                          </m:r>
                          <m:r>
                            <a:rPr lang="en-US" sz="2400" i="1">
                              <a:latin typeface="Cambria Math" panose="02040503050406030204" pitchFamily="18" charset="0"/>
                            </a:rPr>
                            <m:t>+</m:t>
                          </m:r>
                          <m:r>
                            <a:rPr lang="en-US" sz="2400" b="0" i="1" smtClean="0">
                              <a:latin typeface="Cambria Math" panose="02040503050406030204" pitchFamily="18" charset="0"/>
                            </a:rPr>
                            <m:t>(0.096)(0.99)</m:t>
                          </m:r>
                        </m:den>
                      </m:f>
                      <m:r>
                        <a:rPr lang="en-US" sz="2400" b="0" i="1" smtClean="0">
                          <a:latin typeface="Cambria Math" panose="02040503050406030204" pitchFamily="18" charset="0"/>
                        </a:rPr>
                        <m:t>=0.0776</m:t>
                      </m:r>
                    </m:oMath>
                  </m:oMathPara>
                </a14:m>
                <a:endParaRPr lang="en-US" sz="2400" dirty="0"/>
              </a:p>
              <a:p>
                <a:pPr marL="0" indent="0">
                  <a:buNone/>
                </a:pPr>
                <a:endParaRPr lang="en-US" sz="2400" dirty="0"/>
              </a:p>
            </p:txBody>
          </p:sp>
        </mc:Choice>
        <mc:Fallback>
          <p:sp>
            <p:nvSpPr>
              <p:cNvPr id="10" name="Content Placeholder 2">
                <a:extLst>
                  <a:ext uri="{FF2B5EF4-FFF2-40B4-BE49-F238E27FC236}">
                    <a16:creationId xmlns:a16="http://schemas.microsoft.com/office/drawing/2014/main" id="{8A945071-BF7F-AC40-A359-F5ED591A226A}"/>
                  </a:ext>
                </a:extLst>
              </p:cNvPr>
              <p:cNvSpPr>
                <a:spLocks noGrp="1" noRot="1" noChangeAspect="1" noMove="1" noResize="1" noEditPoints="1" noAdjustHandles="1" noChangeArrowheads="1" noChangeShapeType="1" noTextEdit="1"/>
              </p:cNvSpPr>
              <p:nvPr>
                <p:ph idx="1"/>
              </p:nvPr>
            </p:nvSpPr>
            <p:spPr>
              <a:xfrm>
                <a:off x="369123" y="762001"/>
                <a:ext cx="8786752" cy="5935682"/>
              </a:xfrm>
              <a:blipFill>
                <a:blip r:embed="rId4"/>
                <a:stretch>
                  <a:fillRect l="-723" t="-641" r="-1012"/>
                </a:stretch>
              </a:blipFill>
            </p:spPr>
            <p:txBody>
              <a:bodyPr/>
              <a:lstStyle/>
              <a:p>
                <a:r>
                  <a:rPr lang="en-US">
                    <a:noFill/>
                  </a:rPr>
                  <a:t> </a:t>
                </a:r>
              </a:p>
            </p:txBody>
          </p:sp>
        </mc:Fallback>
      </mc:AlternateContent>
    </p:spTree>
    <p:extLst>
      <p:ext uri="{BB962C8B-B14F-4D97-AF65-F5344CB8AC3E}">
        <p14:creationId xmlns:p14="http://schemas.microsoft.com/office/powerpoint/2010/main" val="4026278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D0F-F6A6-7241-A1C7-2FFD5977F76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DEF8728-6349-9849-8456-C94CE1382176}"/>
              </a:ext>
            </a:extLst>
          </p:cNvPr>
          <p:cNvSpPr>
            <a:spLocks noGrp="1"/>
          </p:cNvSpPr>
          <p:nvPr>
            <p:ph idx="1"/>
          </p:nvPr>
        </p:nvSpPr>
        <p:spPr/>
        <p:txBody>
          <a:bodyPr/>
          <a:lstStyle/>
          <a:p>
            <a:r>
              <a:rPr lang="en-US" dirty="0">
                <a:solidFill>
                  <a:schemeClr val="bg1">
                    <a:lumMod val="75000"/>
                  </a:schemeClr>
                </a:solidFill>
              </a:rPr>
              <a:t>Accuracy, Error Rate, and the Bayes Error Rate</a:t>
            </a:r>
          </a:p>
          <a:p>
            <a:r>
              <a:rPr lang="en-US" dirty="0">
                <a:solidFill>
                  <a:schemeClr val="bg1">
                    <a:lumMod val="75000"/>
                  </a:schemeClr>
                </a:solidFill>
              </a:rPr>
              <a:t>Confusion Matrix, Precision &amp; Recall</a:t>
            </a:r>
          </a:p>
          <a:p>
            <a:r>
              <a:rPr lang="en-US" dirty="0"/>
              <a:t>Train, Dev, and Test Corpora</a:t>
            </a:r>
          </a:p>
          <a:p>
            <a:r>
              <a:rPr lang="en-US" dirty="0"/>
              <a:t>Overfitting</a:t>
            </a:r>
          </a:p>
          <a:p>
            <a:r>
              <a:rPr lang="en-US" dirty="0"/>
              <a:t>Laplace Smoothing</a:t>
            </a:r>
          </a:p>
          <a:p>
            <a:endParaRPr lang="en-US" dirty="0"/>
          </a:p>
        </p:txBody>
      </p:sp>
    </p:spTree>
    <p:extLst>
      <p:ext uri="{BB962C8B-B14F-4D97-AF65-F5344CB8AC3E}">
        <p14:creationId xmlns:p14="http://schemas.microsoft.com/office/powerpoint/2010/main" val="3190287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14C01-528F-C143-B4F9-B14025758BFE}"/>
              </a:ext>
            </a:extLst>
          </p:cNvPr>
          <p:cNvSpPr>
            <a:spLocks noGrp="1"/>
          </p:cNvSpPr>
          <p:nvPr>
            <p:ph type="title"/>
          </p:nvPr>
        </p:nvSpPr>
        <p:spPr/>
        <p:txBody>
          <a:bodyPr/>
          <a:lstStyle/>
          <a:p>
            <a:r>
              <a:rPr lang="en-US" dirty="0"/>
              <a:t>Accuracy on which corpus?</a:t>
            </a:r>
          </a:p>
        </p:txBody>
      </p:sp>
      <p:sp>
        <p:nvSpPr>
          <p:cNvPr id="3" name="Content Placeholder 2">
            <a:extLst>
              <a:ext uri="{FF2B5EF4-FFF2-40B4-BE49-F238E27FC236}">
                <a16:creationId xmlns:a16="http://schemas.microsoft.com/office/drawing/2014/main" id="{D68D7B4E-AC46-8F43-BDF8-45161EF216C5}"/>
              </a:ext>
            </a:extLst>
          </p:cNvPr>
          <p:cNvSpPr>
            <a:spLocks noGrp="1"/>
          </p:cNvSpPr>
          <p:nvPr>
            <p:ph idx="1"/>
          </p:nvPr>
        </p:nvSpPr>
        <p:spPr/>
        <p:txBody>
          <a:bodyPr>
            <a:normAutofit lnSpcReduction="10000"/>
          </a:bodyPr>
          <a:lstStyle/>
          <a:p>
            <a:pPr marL="0" indent="0">
              <a:buNone/>
            </a:pPr>
            <a:r>
              <a:rPr lang="en-US" dirty="0"/>
              <a:t>Consider the following experiment: among all of your friends’ pets, there are 4 dogs and 4 cats.</a:t>
            </a:r>
          </a:p>
          <a:p>
            <a:pPr marL="514350" indent="-514350">
              <a:buFont typeface="+mj-lt"/>
              <a:buAutoNum type="arabicPeriod"/>
            </a:pPr>
            <a:r>
              <a:rPr lang="en-US" dirty="0"/>
              <a:t>Measure several attributes of each animal: weight, height, domesticity, color, number of letters in its name…</a:t>
            </a:r>
          </a:p>
          <a:p>
            <a:pPr marL="514350" indent="-514350">
              <a:buFont typeface="+mj-lt"/>
              <a:buAutoNum type="arabicPeriod"/>
            </a:pPr>
            <a:r>
              <a:rPr lang="en-US" dirty="0"/>
              <a:t>You discover that, among your friends’ pets, all dogs have 1-syllable names, while the names of all cats have 2+ syllables.</a:t>
            </a:r>
          </a:p>
          <a:p>
            <a:pPr marL="514350" indent="-514350">
              <a:buFont typeface="+mj-lt"/>
              <a:buAutoNum type="arabicPeriod"/>
            </a:pPr>
            <a:r>
              <a:rPr lang="en-US" dirty="0"/>
              <a:t>Your classifier: an animal is a cat if its name has 2+ syllables.</a:t>
            </a:r>
          </a:p>
          <a:p>
            <a:pPr marL="514350" indent="-514350">
              <a:buFont typeface="+mj-lt"/>
              <a:buAutoNum type="arabicPeriod"/>
            </a:pPr>
            <a:r>
              <a:rPr lang="en-US" dirty="0"/>
              <a:t>Your accuracy: 100%</a:t>
            </a:r>
          </a:p>
          <a:p>
            <a:pPr marL="0" indent="0">
              <a:buNone/>
            </a:pPr>
            <a:endParaRPr lang="en-US" dirty="0"/>
          </a:p>
          <a:p>
            <a:pPr marL="0" indent="0">
              <a:buNone/>
            </a:pPr>
            <a:r>
              <a:rPr lang="en-US" dirty="0"/>
              <a:t>Is it correct to say that this classifier has 100%?  Is it useful to say so?</a:t>
            </a:r>
          </a:p>
        </p:txBody>
      </p:sp>
    </p:spTree>
    <p:extLst>
      <p:ext uri="{BB962C8B-B14F-4D97-AF65-F5344CB8AC3E}">
        <p14:creationId xmlns:p14="http://schemas.microsoft.com/office/powerpoint/2010/main" val="3980936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EA9D-4326-B340-877D-22FD8E22BB61}"/>
              </a:ext>
            </a:extLst>
          </p:cNvPr>
          <p:cNvSpPr>
            <a:spLocks noGrp="1"/>
          </p:cNvSpPr>
          <p:nvPr>
            <p:ph type="title"/>
          </p:nvPr>
        </p:nvSpPr>
        <p:spPr>
          <a:xfrm>
            <a:off x="84223" y="60328"/>
            <a:ext cx="10515600" cy="725738"/>
          </a:xfrm>
        </p:spPr>
        <p:txBody>
          <a:bodyPr/>
          <a:lstStyle/>
          <a:p>
            <a:r>
              <a:rPr lang="en-US" dirty="0"/>
              <a:t>Training vs. Test Corpora</a:t>
            </a:r>
          </a:p>
        </p:txBody>
      </p:sp>
      <p:sp>
        <p:nvSpPr>
          <p:cNvPr id="3" name="Content Placeholder 2">
            <a:extLst>
              <a:ext uri="{FF2B5EF4-FFF2-40B4-BE49-F238E27FC236}">
                <a16:creationId xmlns:a16="http://schemas.microsoft.com/office/drawing/2014/main" id="{519C75BE-184E-D648-B7B9-0C4E3CDCE9B4}"/>
              </a:ext>
            </a:extLst>
          </p:cNvPr>
          <p:cNvSpPr>
            <a:spLocks noGrp="1"/>
          </p:cNvSpPr>
          <p:nvPr>
            <p:ph idx="1"/>
          </p:nvPr>
        </p:nvSpPr>
        <p:spPr>
          <a:xfrm>
            <a:off x="838199" y="914402"/>
            <a:ext cx="10840453" cy="5598693"/>
          </a:xfrm>
        </p:spPr>
        <p:txBody>
          <a:bodyPr>
            <a:noAutofit/>
          </a:bodyPr>
          <a:lstStyle/>
          <a:p>
            <a:pPr marL="0" indent="0">
              <a:buNone/>
            </a:pPr>
            <a:r>
              <a:rPr lang="en-US" b="1" u="sng" dirty="0"/>
              <a:t>Training Corpus </a:t>
            </a:r>
            <a:r>
              <a:rPr lang="en-US" dirty="0"/>
              <a:t>= a set of data that you use in order to optimize the parameters of your classifier (for example, optimize which features you measure, what are the weights of those features, what are the thresholds, and so on).</a:t>
            </a:r>
          </a:p>
          <a:p>
            <a:pPr marL="0" indent="0">
              <a:buNone/>
            </a:pPr>
            <a:endParaRPr lang="en-US" dirty="0"/>
          </a:p>
          <a:p>
            <a:pPr marL="0" indent="0">
              <a:buNone/>
            </a:pPr>
            <a:r>
              <a:rPr lang="en-US" b="1" u="sng" dirty="0"/>
              <a:t>Test Corpus</a:t>
            </a:r>
            <a:r>
              <a:rPr lang="en-US" dirty="0"/>
              <a:t> = a set of data that is non-overlapping with the training set (none of the test tokens are also in the training dataset) that you can use to measure the accuracy.</a:t>
            </a:r>
          </a:p>
          <a:p>
            <a:r>
              <a:rPr lang="en-US" dirty="0"/>
              <a:t>Measuring the training corpus accuracy is useful for debugging: if your training algorithm is working, then training corpus accuracy should always go up.</a:t>
            </a:r>
          </a:p>
          <a:p>
            <a:r>
              <a:rPr lang="en-US" dirty="0"/>
              <a:t>Measuring the test corpus accuracy is the only way to estimate how your classifier will work on new data (data that you’ve never yet seen).</a:t>
            </a:r>
          </a:p>
        </p:txBody>
      </p:sp>
    </p:spTree>
    <p:extLst>
      <p:ext uri="{BB962C8B-B14F-4D97-AF65-F5344CB8AC3E}">
        <p14:creationId xmlns:p14="http://schemas.microsoft.com/office/powerpoint/2010/main" val="976193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D0F-F6A6-7241-A1C7-2FFD5977F76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DEF8728-6349-9849-8456-C94CE1382176}"/>
              </a:ext>
            </a:extLst>
          </p:cNvPr>
          <p:cNvSpPr>
            <a:spLocks noGrp="1"/>
          </p:cNvSpPr>
          <p:nvPr>
            <p:ph idx="1"/>
          </p:nvPr>
        </p:nvSpPr>
        <p:spPr/>
        <p:txBody>
          <a:bodyPr/>
          <a:lstStyle/>
          <a:p>
            <a:r>
              <a:rPr lang="en-US" dirty="0"/>
              <a:t>Accuracy, Error Rate, and the Bayes Error Rate</a:t>
            </a:r>
          </a:p>
          <a:p>
            <a:r>
              <a:rPr lang="en-US" dirty="0"/>
              <a:t>Confusion Matrix, Precision &amp; Recall</a:t>
            </a:r>
          </a:p>
          <a:p>
            <a:r>
              <a:rPr lang="en-US" dirty="0"/>
              <a:t>Train, Dev, and Test Corpora</a:t>
            </a:r>
          </a:p>
          <a:p>
            <a:r>
              <a:rPr lang="en-US" dirty="0"/>
              <a:t>Overfitting</a:t>
            </a:r>
          </a:p>
          <a:p>
            <a:r>
              <a:rPr lang="en-US" dirty="0"/>
              <a:t>Laplace Smoothing</a:t>
            </a:r>
          </a:p>
          <a:p>
            <a:endParaRPr lang="en-US" dirty="0"/>
          </a:p>
        </p:txBody>
      </p:sp>
    </p:spTree>
    <p:extLst>
      <p:ext uri="{BB962C8B-B14F-4D97-AF65-F5344CB8AC3E}">
        <p14:creationId xmlns:p14="http://schemas.microsoft.com/office/powerpoint/2010/main" val="4293863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3E07-649E-244D-994B-940201AD3DF1}"/>
              </a:ext>
            </a:extLst>
          </p:cNvPr>
          <p:cNvSpPr>
            <a:spLocks noGrp="1"/>
          </p:cNvSpPr>
          <p:nvPr>
            <p:ph type="title"/>
          </p:nvPr>
        </p:nvSpPr>
        <p:spPr/>
        <p:txBody>
          <a:bodyPr/>
          <a:lstStyle/>
          <a:p>
            <a:r>
              <a:rPr lang="en-US" dirty="0"/>
              <a:t>Accuracy on which corpus?</a:t>
            </a:r>
          </a:p>
        </p:txBody>
      </p:sp>
      <p:sp>
        <p:nvSpPr>
          <p:cNvPr id="3" name="Content Placeholder 2">
            <a:extLst>
              <a:ext uri="{FF2B5EF4-FFF2-40B4-BE49-F238E27FC236}">
                <a16:creationId xmlns:a16="http://schemas.microsoft.com/office/drawing/2014/main" id="{DEB55DF3-C0FE-AD4B-997C-6C1B367326B4}"/>
              </a:ext>
            </a:extLst>
          </p:cNvPr>
          <p:cNvSpPr>
            <a:spLocks noGrp="1"/>
          </p:cNvSpPr>
          <p:nvPr>
            <p:ph idx="1"/>
          </p:nvPr>
        </p:nvSpPr>
        <p:spPr>
          <a:xfrm>
            <a:off x="487680" y="1475105"/>
            <a:ext cx="6762750" cy="5017770"/>
          </a:xfrm>
        </p:spPr>
        <p:txBody>
          <a:bodyPr>
            <a:normAutofit fontScale="92500" lnSpcReduction="20000"/>
          </a:bodyPr>
          <a:lstStyle/>
          <a:p>
            <a:pPr marL="0" indent="0">
              <a:lnSpc>
                <a:spcPct val="110000"/>
              </a:lnSpc>
              <a:buNone/>
            </a:pPr>
            <a:r>
              <a:rPr lang="en-US" dirty="0"/>
              <a:t>This happened:</a:t>
            </a:r>
          </a:p>
          <a:p>
            <a:pPr>
              <a:lnSpc>
                <a:spcPct val="110000"/>
              </a:lnSpc>
            </a:pPr>
            <a:r>
              <a:rPr lang="en-US" dirty="0"/>
              <a:t>Large Scale Visual Recognition Challenge 2015: Each competing institution was allowed to test up to 2 different fully-trained classifiers per week.</a:t>
            </a:r>
          </a:p>
          <a:p>
            <a:pPr>
              <a:lnSpc>
                <a:spcPct val="110000"/>
              </a:lnSpc>
            </a:pPr>
            <a:r>
              <a:rPr lang="en-US" dirty="0"/>
              <a:t>One institution used 30 different e-mail addresses so that they could test a lot more classifiers (200, total).  One of their systems achieved &lt;46% error rate – the competition’s best, at that time.</a:t>
            </a:r>
          </a:p>
          <a:p>
            <a:pPr>
              <a:lnSpc>
                <a:spcPct val="110000"/>
              </a:lnSpc>
            </a:pPr>
            <a:r>
              <a:rPr lang="en-US" dirty="0"/>
              <a:t>Is it correct to say that that institution’s algorithm was the best?</a:t>
            </a:r>
          </a:p>
        </p:txBody>
      </p:sp>
      <p:pic>
        <p:nvPicPr>
          <p:cNvPr id="5" name="Picture 4" descr="A screenshot of a cell phone&#10;&#10;Description automatically generated">
            <a:extLst>
              <a:ext uri="{FF2B5EF4-FFF2-40B4-BE49-F238E27FC236}">
                <a16:creationId xmlns:a16="http://schemas.microsoft.com/office/drawing/2014/main" id="{267592B9-43AB-D047-9775-9DC8FB022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0761" y="0"/>
            <a:ext cx="5059432" cy="3791415"/>
          </a:xfrm>
          <a:prstGeom prst="rect">
            <a:avLst/>
          </a:prstGeom>
        </p:spPr>
      </p:pic>
      <p:pic>
        <p:nvPicPr>
          <p:cNvPr id="7" name="Picture 6" descr="A screenshot of a map&#10;&#10;Description automatically generated">
            <a:extLst>
              <a:ext uri="{FF2B5EF4-FFF2-40B4-BE49-F238E27FC236}">
                <a16:creationId xmlns:a16="http://schemas.microsoft.com/office/drawing/2014/main" id="{D5D82212-5D3C-D14C-BF5E-EA2D814A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781" y="3057146"/>
            <a:ext cx="5055219" cy="3791415"/>
          </a:xfrm>
          <a:prstGeom prst="rect">
            <a:avLst/>
          </a:prstGeom>
        </p:spPr>
      </p:pic>
    </p:spTree>
    <p:extLst>
      <p:ext uri="{BB962C8B-B14F-4D97-AF65-F5344CB8AC3E}">
        <p14:creationId xmlns:p14="http://schemas.microsoft.com/office/powerpoint/2010/main" val="2723810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EA9D-4326-B340-877D-22FD8E22BB61}"/>
              </a:ext>
            </a:extLst>
          </p:cNvPr>
          <p:cNvSpPr>
            <a:spLocks noGrp="1"/>
          </p:cNvSpPr>
          <p:nvPr>
            <p:ph type="title"/>
          </p:nvPr>
        </p:nvSpPr>
        <p:spPr>
          <a:xfrm>
            <a:off x="144380" y="213895"/>
            <a:ext cx="11758864" cy="741780"/>
          </a:xfrm>
        </p:spPr>
        <p:txBody>
          <a:bodyPr>
            <a:normAutofit fontScale="90000"/>
          </a:bodyPr>
          <a:lstStyle/>
          <a:p>
            <a:r>
              <a:rPr lang="en-US" dirty="0"/>
              <a:t>Training vs. development test vs. evaluation test corpora</a:t>
            </a:r>
          </a:p>
        </p:txBody>
      </p:sp>
      <p:sp>
        <p:nvSpPr>
          <p:cNvPr id="3" name="Content Placeholder 2">
            <a:extLst>
              <a:ext uri="{FF2B5EF4-FFF2-40B4-BE49-F238E27FC236}">
                <a16:creationId xmlns:a16="http://schemas.microsoft.com/office/drawing/2014/main" id="{519C75BE-184E-D648-B7B9-0C4E3CDCE9B4}"/>
              </a:ext>
            </a:extLst>
          </p:cNvPr>
          <p:cNvSpPr>
            <a:spLocks noGrp="1"/>
          </p:cNvSpPr>
          <p:nvPr>
            <p:ph idx="1"/>
          </p:nvPr>
        </p:nvSpPr>
        <p:spPr>
          <a:xfrm>
            <a:off x="513347" y="1074821"/>
            <a:ext cx="11389897" cy="5438274"/>
          </a:xfrm>
        </p:spPr>
        <p:txBody>
          <a:bodyPr>
            <a:normAutofit fontScale="92500" lnSpcReduction="10000"/>
          </a:bodyPr>
          <a:lstStyle/>
          <a:p>
            <a:pPr marL="0" indent="0">
              <a:lnSpc>
                <a:spcPct val="120000"/>
              </a:lnSpc>
              <a:buNone/>
            </a:pPr>
            <a:r>
              <a:rPr lang="en-US" b="1" u="sng" dirty="0"/>
              <a:t>Training Corpus</a:t>
            </a:r>
            <a:r>
              <a:rPr lang="en-US" dirty="0"/>
              <a:t> = a set of data that you use in order to optimize the parameters of your classifier (for example, optimize which features you measure, what are the weights of those features, what are the thresholds, and so on).</a:t>
            </a:r>
          </a:p>
          <a:p>
            <a:pPr marL="0" indent="0">
              <a:lnSpc>
                <a:spcPct val="120000"/>
              </a:lnSpc>
              <a:buNone/>
            </a:pPr>
            <a:endParaRPr lang="en-US" dirty="0"/>
          </a:p>
          <a:p>
            <a:pPr marL="0" indent="0">
              <a:lnSpc>
                <a:spcPct val="120000"/>
              </a:lnSpc>
              <a:buNone/>
            </a:pPr>
            <a:r>
              <a:rPr lang="en-US" b="1" u="sng" dirty="0"/>
              <a:t>Development Test (DevTest or Validation) Corpus</a:t>
            </a:r>
            <a:r>
              <a:rPr lang="en-US" dirty="0"/>
              <a:t> = a dataset, separate from the training dataset, on which you test 200 different fully-trained classifiers (trained, e.g., using different training algorithms, or different features) to find the best.</a:t>
            </a:r>
          </a:p>
          <a:p>
            <a:pPr marL="0" indent="0">
              <a:lnSpc>
                <a:spcPct val="120000"/>
              </a:lnSpc>
              <a:buNone/>
            </a:pPr>
            <a:endParaRPr lang="en-US" dirty="0"/>
          </a:p>
          <a:p>
            <a:pPr marL="0" indent="0">
              <a:lnSpc>
                <a:spcPct val="120000"/>
              </a:lnSpc>
              <a:buNone/>
            </a:pPr>
            <a:r>
              <a:rPr lang="en-US" b="1" u="sng" dirty="0"/>
              <a:t>Evaluation Test Corpus</a:t>
            </a:r>
            <a:r>
              <a:rPr lang="en-US" dirty="0"/>
              <a:t> = a dataset that is used only to test the ONE classifier that does best on DevTest.  From this corpus, you learn how well your classifier will perform in the real world.</a:t>
            </a:r>
          </a:p>
        </p:txBody>
      </p:sp>
    </p:spTree>
    <p:extLst>
      <p:ext uri="{BB962C8B-B14F-4D97-AF65-F5344CB8AC3E}">
        <p14:creationId xmlns:p14="http://schemas.microsoft.com/office/powerpoint/2010/main" val="1660246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D0F-F6A6-7241-A1C7-2FFD5977F76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DEF8728-6349-9849-8456-C94CE1382176}"/>
              </a:ext>
            </a:extLst>
          </p:cNvPr>
          <p:cNvSpPr>
            <a:spLocks noGrp="1"/>
          </p:cNvSpPr>
          <p:nvPr>
            <p:ph idx="1"/>
          </p:nvPr>
        </p:nvSpPr>
        <p:spPr/>
        <p:txBody>
          <a:bodyPr/>
          <a:lstStyle/>
          <a:p>
            <a:r>
              <a:rPr lang="en-US" dirty="0">
                <a:solidFill>
                  <a:schemeClr val="bg1">
                    <a:lumMod val="75000"/>
                  </a:schemeClr>
                </a:solidFill>
              </a:rPr>
              <a:t>Accuracy, Error Rate, and the Bayes Error Rate</a:t>
            </a:r>
          </a:p>
          <a:p>
            <a:r>
              <a:rPr lang="en-US" dirty="0">
                <a:solidFill>
                  <a:schemeClr val="bg1">
                    <a:lumMod val="75000"/>
                  </a:schemeClr>
                </a:solidFill>
              </a:rPr>
              <a:t>Confusion Matrix, Precision &amp; Recall</a:t>
            </a:r>
          </a:p>
          <a:p>
            <a:r>
              <a:rPr lang="en-US" dirty="0">
                <a:solidFill>
                  <a:schemeClr val="bg1">
                    <a:lumMod val="75000"/>
                  </a:schemeClr>
                </a:solidFill>
              </a:rPr>
              <a:t>Train, Dev, and Test Corpora</a:t>
            </a:r>
          </a:p>
          <a:p>
            <a:r>
              <a:rPr lang="en-US" dirty="0"/>
              <a:t>Overfitting and underfitting</a:t>
            </a:r>
          </a:p>
          <a:p>
            <a:r>
              <a:rPr lang="en-US" dirty="0"/>
              <a:t>Laplace Smoothing</a:t>
            </a:r>
          </a:p>
          <a:p>
            <a:endParaRPr lang="en-US" dirty="0"/>
          </a:p>
        </p:txBody>
      </p:sp>
    </p:spTree>
    <p:extLst>
      <p:ext uri="{BB962C8B-B14F-4D97-AF65-F5344CB8AC3E}">
        <p14:creationId xmlns:p14="http://schemas.microsoft.com/office/powerpoint/2010/main" val="1818449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09E83-800D-594A-8D52-8504172AB622}"/>
              </a:ext>
            </a:extLst>
          </p:cNvPr>
          <p:cNvSpPr>
            <a:spLocks noGrp="1"/>
          </p:cNvSpPr>
          <p:nvPr>
            <p:ph type="title"/>
          </p:nvPr>
        </p:nvSpPr>
        <p:spPr/>
        <p:txBody>
          <a:bodyPr/>
          <a:lstStyle/>
          <a:p>
            <a:r>
              <a:rPr lang="en-US" dirty="0"/>
              <a:t>Overfitting</a:t>
            </a:r>
          </a:p>
        </p:txBody>
      </p:sp>
      <p:sp>
        <p:nvSpPr>
          <p:cNvPr id="3" name="Content Placeholder 2">
            <a:extLst>
              <a:ext uri="{FF2B5EF4-FFF2-40B4-BE49-F238E27FC236}">
                <a16:creationId xmlns:a16="http://schemas.microsoft.com/office/drawing/2014/main" id="{090557CD-05B9-004B-976B-262BE03485EB}"/>
              </a:ext>
            </a:extLst>
          </p:cNvPr>
          <p:cNvSpPr>
            <a:spLocks noGrp="1"/>
          </p:cNvSpPr>
          <p:nvPr>
            <p:ph idx="1"/>
          </p:nvPr>
        </p:nvSpPr>
        <p:spPr/>
        <p:txBody>
          <a:bodyPr/>
          <a:lstStyle/>
          <a:p>
            <a:r>
              <a:rPr lang="en-US" dirty="0"/>
              <a:t>Underfitting = your model has too few parameters.  It is not able to get good accuracy on the training data. </a:t>
            </a:r>
          </a:p>
          <a:p>
            <a:r>
              <a:rPr lang="en-US" dirty="0"/>
              <a:t>Overfitting = your model has too many parameters.  It gets great accuracy on the training data, but very poor accuracy on the dev data.</a:t>
            </a:r>
          </a:p>
          <a:p>
            <a:r>
              <a:rPr lang="en-US" dirty="0"/>
              <a:t>Overfitting is good!  It proves that your code works.</a:t>
            </a:r>
          </a:p>
          <a:p>
            <a:r>
              <a:rPr lang="en-US" dirty="0"/>
              <a:t>…but now that you’ve proven that your code works, now you need to do something to solve the overfitting.</a:t>
            </a:r>
          </a:p>
        </p:txBody>
      </p:sp>
    </p:spTree>
    <p:extLst>
      <p:ext uri="{BB962C8B-B14F-4D97-AF65-F5344CB8AC3E}">
        <p14:creationId xmlns:p14="http://schemas.microsoft.com/office/powerpoint/2010/main" val="4105957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DF34-CE30-494C-AA45-64D0F0CB0DB4}"/>
              </a:ext>
            </a:extLst>
          </p:cNvPr>
          <p:cNvSpPr>
            <a:spLocks noGrp="1"/>
          </p:cNvSpPr>
          <p:nvPr>
            <p:ph type="title"/>
          </p:nvPr>
        </p:nvSpPr>
        <p:spPr/>
        <p:txBody>
          <a:bodyPr/>
          <a:lstStyle/>
          <a:p>
            <a:r>
              <a:rPr lang="en-US" dirty="0"/>
              <a:t>Example (from Wikipedia): curve fitting</a:t>
            </a:r>
          </a:p>
        </p:txBody>
      </p:sp>
      <p:sp>
        <p:nvSpPr>
          <p:cNvPr id="3" name="Content Placeholder 2">
            <a:extLst>
              <a:ext uri="{FF2B5EF4-FFF2-40B4-BE49-F238E27FC236}">
                <a16:creationId xmlns:a16="http://schemas.microsoft.com/office/drawing/2014/main" id="{0949468D-B9F9-014F-848D-E803B2E5953A}"/>
              </a:ext>
            </a:extLst>
          </p:cNvPr>
          <p:cNvSpPr>
            <a:spLocks noGrp="1"/>
          </p:cNvSpPr>
          <p:nvPr>
            <p:ph idx="1"/>
          </p:nvPr>
        </p:nvSpPr>
        <p:spPr/>
        <p:txBody>
          <a:bodyPr/>
          <a:lstStyle/>
          <a:p>
            <a:r>
              <a:rPr lang="en-US" dirty="0"/>
              <a:t>Suppose you have some examples of (</a:t>
            </a:r>
            <a:r>
              <a:rPr lang="en-US" dirty="0" err="1"/>
              <a:t>x,y</a:t>
            </a:r>
            <a:r>
              <a:rPr lang="en-US" dirty="0"/>
              <a:t>) training data points, where X and Y are both scalars.</a:t>
            </a:r>
          </a:p>
          <a:p>
            <a:r>
              <a:rPr lang="en-US" dirty="0"/>
              <a:t>You want to try to find a polynomial, f(x) that</a:t>
            </a:r>
          </a:p>
          <a:p>
            <a:pPr marL="914400" lvl="1" indent="-457200">
              <a:buFont typeface="+mj-lt"/>
              <a:buAutoNum type="arabicPeriod"/>
            </a:pPr>
            <a:r>
              <a:rPr lang="en-US" dirty="0"/>
              <a:t>Fits the training data points pretty well</a:t>
            </a:r>
          </a:p>
          <a:p>
            <a:pPr marL="914400" lvl="1" indent="-457200">
              <a:buFont typeface="+mj-lt"/>
              <a:buAutoNum type="arabicPeriod"/>
            </a:pPr>
            <a:r>
              <a:rPr lang="en-US" dirty="0"/>
              <a:t>You think it is likely to also fit a test corpus pretty well</a:t>
            </a:r>
          </a:p>
        </p:txBody>
      </p:sp>
    </p:spTree>
    <p:extLst>
      <p:ext uri="{BB962C8B-B14F-4D97-AF65-F5344CB8AC3E}">
        <p14:creationId xmlns:p14="http://schemas.microsoft.com/office/powerpoint/2010/main" val="3415308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17EB-2855-C147-AB4E-B45282692D84}"/>
              </a:ext>
            </a:extLst>
          </p:cNvPr>
          <p:cNvSpPr>
            <a:spLocks noGrp="1"/>
          </p:cNvSpPr>
          <p:nvPr>
            <p:ph type="title"/>
          </p:nvPr>
        </p:nvSpPr>
        <p:spPr>
          <a:xfrm>
            <a:off x="220683" y="139495"/>
            <a:ext cx="10515600" cy="725022"/>
          </a:xfrm>
        </p:spPr>
        <p:txBody>
          <a:bodyPr/>
          <a:lstStyle/>
          <a:p>
            <a:r>
              <a:rPr lang="en-US" dirty="0"/>
              <a:t>Which of these models of the data is best?</a:t>
            </a:r>
          </a:p>
        </p:txBody>
      </p:sp>
      <p:pic>
        <p:nvPicPr>
          <p:cNvPr id="7170" name="Picture 2">
            <a:extLst>
              <a:ext uri="{FF2B5EF4-FFF2-40B4-BE49-F238E27FC236}">
                <a16:creationId xmlns:a16="http://schemas.microsoft.com/office/drawing/2014/main" id="{BCE9CC12-C64D-2040-9493-3AD07DAC25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74437"/>
            <a:ext cx="3677708" cy="23402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69D2141-37D0-4A4C-92B7-74851D0FE402}"/>
              </a:ext>
            </a:extLst>
          </p:cNvPr>
          <p:cNvSpPr txBox="1"/>
          <p:nvPr/>
        </p:nvSpPr>
        <p:spPr>
          <a:xfrm>
            <a:off x="898566" y="3173082"/>
            <a:ext cx="3364675" cy="461665"/>
          </a:xfrm>
          <a:prstGeom prst="rect">
            <a:avLst/>
          </a:prstGeom>
          <a:noFill/>
        </p:spPr>
        <p:txBody>
          <a:bodyPr wrap="square">
            <a:spAutoFit/>
          </a:bodyPr>
          <a:lstStyle/>
          <a:p>
            <a:pPr algn="ctr"/>
            <a:r>
              <a:rPr lang="en-US" sz="1200" dirty="0"/>
              <a:t>Fitting a dataset using a straight line.</a:t>
            </a:r>
          </a:p>
          <a:p>
            <a:pPr algn="ctr"/>
            <a:r>
              <a:rPr lang="en-US" sz="1200" dirty="0"/>
              <a:t>Figure by </a:t>
            </a:r>
            <a:r>
              <a:rPr lang="en-US" sz="1200" dirty="0" err="1"/>
              <a:t>AAStein</a:t>
            </a:r>
            <a:r>
              <a:rPr lang="en-US" sz="1200" dirty="0"/>
              <a:t>, CC-BY-4.0, 2021</a:t>
            </a:r>
          </a:p>
        </p:txBody>
      </p:sp>
      <p:pic>
        <p:nvPicPr>
          <p:cNvPr id="7172" name="Picture 4">
            <a:extLst>
              <a:ext uri="{FF2B5EF4-FFF2-40B4-BE49-F238E27FC236}">
                <a16:creationId xmlns:a16="http://schemas.microsoft.com/office/drawing/2014/main" id="{26CA5BD3-36EA-854B-BD2E-0061DCE36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177" y="4086346"/>
            <a:ext cx="2376584" cy="20451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F921C52-D769-EE44-A30C-F8CA43C9FEA9}"/>
              </a:ext>
            </a:extLst>
          </p:cNvPr>
          <p:cNvSpPr txBox="1"/>
          <p:nvPr/>
        </p:nvSpPr>
        <p:spPr>
          <a:xfrm>
            <a:off x="920337" y="6104306"/>
            <a:ext cx="3364675" cy="461665"/>
          </a:xfrm>
          <a:prstGeom prst="rect">
            <a:avLst/>
          </a:prstGeom>
          <a:noFill/>
        </p:spPr>
        <p:txBody>
          <a:bodyPr wrap="square">
            <a:spAutoFit/>
          </a:bodyPr>
          <a:lstStyle/>
          <a:p>
            <a:pPr algn="ctr"/>
            <a:r>
              <a:rPr lang="en-US" sz="1200" dirty="0"/>
              <a:t>Fitting a dataset with a parabola.</a:t>
            </a:r>
          </a:p>
          <a:p>
            <a:pPr algn="ctr"/>
            <a:r>
              <a:rPr lang="en-US" sz="1200" dirty="0"/>
              <a:t>Figure by </a:t>
            </a:r>
            <a:r>
              <a:rPr lang="en-US" sz="1200" dirty="0" err="1"/>
              <a:t>Dfrankow</a:t>
            </a:r>
            <a:r>
              <a:rPr lang="en-US" sz="1200" dirty="0"/>
              <a:t>, CC-BY-4.0, 2019</a:t>
            </a:r>
          </a:p>
        </p:txBody>
      </p:sp>
      <p:pic>
        <p:nvPicPr>
          <p:cNvPr id="7174" name="Picture 6">
            <a:extLst>
              <a:ext uri="{FF2B5EF4-FFF2-40B4-BE49-F238E27FC236}">
                <a16:creationId xmlns:a16="http://schemas.microsoft.com/office/drawing/2014/main" id="{6B49DFE8-EF35-DD48-924F-4D238285D5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8883" y="873742"/>
            <a:ext cx="3364676" cy="247864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8B2EE4D-919C-4F48-859D-80888967B35C}"/>
              </a:ext>
            </a:extLst>
          </p:cNvPr>
          <p:cNvSpPr txBox="1"/>
          <p:nvPr/>
        </p:nvSpPr>
        <p:spPr>
          <a:xfrm>
            <a:off x="7154876" y="3230479"/>
            <a:ext cx="3364675" cy="461665"/>
          </a:xfrm>
          <a:prstGeom prst="rect">
            <a:avLst/>
          </a:prstGeom>
          <a:noFill/>
        </p:spPr>
        <p:txBody>
          <a:bodyPr wrap="square">
            <a:spAutoFit/>
          </a:bodyPr>
          <a:lstStyle/>
          <a:p>
            <a:pPr algn="ctr"/>
            <a:r>
              <a:rPr lang="en-US" sz="1200" dirty="0"/>
              <a:t>Piece-wise linear model of a dataset</a:t>
            </a:r>
          </a:p>
          <a:p>
            <a:pPr algn="ctr"/>
            <a:r>
              <a:rPr lang="en-US" sz="1200" dirty="0"/>
              <a:t>Figure by </a:t>
            </a:r>
            <a:r>
              <a:rPr lang="en-US" sz="1200" dirty="0" err="1"/>
              <a:t>AAStein</a:t>
            </a:r>
            <a:r>
              <a:rPr lang="en-US" sz="1200" dirty="0"/>
              <a:t>, CC-BY-4.0, 2021</a:t>
            </a:r>
          </a:p>
        </p:txBody>
      </p:sp>
      <p:pic>
        <p:nvPicPr>
          <p:cNvPr id="7176" name="Picture 8">
            <a:extLst>
              <a:ext uri="{FF2B5EF4-FFF2-40B4-BE49-F238E27FC236}">
                <a16:creationId xmlns:a16="http://schemas.microsoft.com/office/drawing/2014/main" id="{47CA78C0-851A-E64E-BF07-A1372F2B9B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4105" y="3860378"/>
            <a:ext cx="3775446" cy="256369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FCF2337-E112-984C-AB6D-2FDC43EFD16D}"/>
              </a:ext>
            </a:extLst>
          </p:cNvPr>
          <p:cNvSpPr txBox="1"/>
          <p:nvPr/>
        </p:nvSpPr>
        <p:spPr>
          <a:xfrm>
            <a:off x="6903514" y="6327958"/>
            <a:ext cx="3618023" cy="461665"/>
          </a:xfrm>
          <a:prstGeom prst="rect">
            <a:avLst/>
          </a:prstGeom>
          <a:noFill/>
        </p:spPr>
        <p:txBody>
          <a:bodyPr wrap="square">
            <a:spAutoFit/>
          </a:bodyPr>
          <a:lstStyle/>
          <a:p>
            <a:pPr algn="ctr"/>
            <a:r>
              <a:rPr lang="en-US" sz="1200" dirty="0"/>
              <a:t>Fitting 11 data points using a 12</a:t>
            </a:r>
            <a:r>
              <a:rPr lang="en-US" sz="1200" baseline="30000" dirty="0"/>
              <a:t>th</a:t>
            </a:r>
            <a:r>
              <a:rPr lang="en-US" sz="1200" dirty="0"/>
              <a:t>-order polynomial.</a:t>
            </a:r>
          </a:p>
          <a:p>
            <a:pPr algn="ctr"/>
            <a:r>
              <a:rPr lang="en-US" sz="1200" dirty="0"/>
              <a:t>Figure by </a:t>
            </a:r>
            <a:r>
              <a:rPr lang="en-US" sz="1200" dirty="0" err="1"/>
              <a:t>Ghiles</a:t>
            </a:r>
            <a:r>
              <a:rPr lang="en-US" sz="1200" dirty="0"/>
              <a:t>, CC-BY-4.0, 2016</a:t>
            </a:r>
          </a:p>
        </p:txBody>
      </p:sp>
    </p:spTree>
    <p:extLst>
      <p:ext uri="{BB962C8B-B14F-4D97-AF65-F5344CB8AC3E}">
        <p14:creationId xmlns:p14="http://schemas.microsoft.com/office/powerpoint/2010/main" val="2496484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DF34-CE30-494C-AA45-64D0F0CB0DB4}"/>
              </a:ext>
            </a:extLst>
          </p:cNvPr>
          <p:cNvSpPr>
            <a:spLocks noGrp="1"/>
          </p:cNvSpPr>
          <p:nvPr>
            <p:ph type="title"/>
          </p:nvPr>
        </p:nvSpPr>
        <p:spPr>
          <a:xfrm>
            <a:off x="173182" y="56368"/>
            <a:ext cx="10763992" cy="838324"/>
          </a:xfrm>
        </p:spPr>
        <p:txBody>
          <a:bodyPr/>
          <a:lstStyle/>
          <a:p>
            <a:r>
              <a:rPr lang="en-US" dirty="0"/>
              <a:t>How to avoid both underfitting and overfitting</a:t>
            </a:r>
          </a:p>
        </p:txBody>
      </p:sp>
      <p:sp>
        <p:nvSpPr>
          <p:cNvPr id="3" name="Content Placeholder 2">
            <a:extLst>
              <a:ext uri="{FF2B5EF4-FFF2-40B4-BE49-F238E27FC236}">
                <a16:creationId xmlns:a16="http://schemas.microsoft.com/office/drawing/2014/main" id="{0949468D-B9F9-014F-848D-E803B2E5953A}"/>
              </a:ext>
            </a:extLst>
          </p:cNvPr>
          <p:cNvSpPr>
            <a:spLocks noGrp="1"/>
          </p:cNvSpPr>
          <p:nvPr>
            <p:ph idx="1"/>
          </p:nvPr>
        </p:nvSpPr>
        <p:spPr>
          <a:xfrm>
            <a:off x="308757" y="771896"/>
            <a:ext cx="6460177" cy="5958485"/>
          </a:xfrm>
        </p:spPr>
        <p:txBody>
          <a:bodyPr>
            <a:normAutofit fontScale="85000" lnSpcReduction="10000"/>
          </a:bodyPr>
          <a:lstStyle/>
          <a:p>
            <a:pPr>
              <a:lnSpc>
                <a:spcPct val="120000"/>
              </a:lnSpc>
            </a:pPr>
            <a:r>
              <a:rPr lang="en-US" dirty="0"/>
              <a:t>Start with a model that has few trainable parameters</a:t>
            </a:r>
          </a:p>
          <a:p>
            <a:pPr lvl="1">
              <a:lnSpc>
                <a:spcPct val="120000"/>
              </a:lnSpc>
            </a:pPr>
            <a:r>
              <a:rPr lang="en-US" dirty="0"/>
              <a:t>Train it on the training set.</a:t>
            </a:r>
          </a:p>
          <a:p>
            <a:pPr lvl="1">
              <a:lnSpc>
                <a:spcPct val="120000"/>
              </a:lnSpc>
            </a:pPr>
            <a:r>
              <a:rPr lang="en-US" dirty="0"/>
              <a:t>Test it on the dev set.  </a:t>
            </a:r>
          </a:p>
          <a:p>
            <a:pPr lvl="1">
              <a:lnSpc>
                <a:spcPct val="120000"/>
              </a:lnSpc>
            </a:pPr>
            <a:r>
              <a:rPr lang="en-US" dirty="0"/>
              <a:t>Make sure you have similar accuracy on both the training set and dev set.</a:t>
            </a:r>
          </a:p>
          <a:p>
            <a:pPr>
              <a:lnSpc>
                <a:spcPct val="120000"/>
              </a:lnSpc>
            </a:pPr>
            <a:r>
              <a:rPr lang="en-US" dirty="0"/>
              <a:t>Increase the number of trainable parameters in your model</a:t>
            </a:r>
          </a:p>
          <a:p>
            <a:pPr lvl="1">
              <a:lnSpc>
                <a:spcPct val="120000"/>
              </a:lnSpc>
            </a:pPr>
            <a:r>
              <a:rPr lang="en-US" dirty="0"/>
              <a:t>Train on training data.  As # parameters increases, accuracy on training set will always increase.</a:t>
            </a:r>
          </a:p>
          <a:p>
            <a:pPr lvl="1">
              <a:lnSpc>
                <a:spcPct val="120000"/>
              </a:lnSpc>
            </a:pPr>
            <a:r>
              <a:rPr lang="en-US" dirty="0"/>
              <a:t>Test on dev data.  As # parameters increases, accuracy on dev data will increase until it reaches a maximum, then start falling.</a:t>
            </a:r>
          </a:p>
          <a:p>
            <a:pPr lvl="1">
              <a:lnSpc>
                <a:spcPct val="120000"/>
              </a:lnSpc>
            </a:pPr>
            <a:r>
              <a:rPr lang="en-US" dirty="0"/>
              <a:t>Best model = model that achieved lowest error rate on the dev set.</a:t>
            </a:r>
          </a:p>
        </p:txBody>
      </p:sp>
      <p:pic>
        <p:nvPicPr>
          <p:cNvPr id="8194" name="Picture 2">
            <a:extLst>
              <a:ext uri="{FF2B5EF4-FFF2-40B4-BE49-F238E27FC236}">
                <a16:creationId xmlns:a16="http://schemas.microsoft.com/office/drawing/2014/main" id="{D9684EE3-81A2-EB43-9F38-01D553C47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9975" y="3744882"/>
            <a:ext cx="3565358" cy="25619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F3A4FE8-8EF9-1E48-A9CE-6DD4C6CCC7C4}"/>
              </a:ext>
            </a:extLst>
          </p:cNvPr>
          <p:cNvSpPr txBox="1"/>
          <p:nvPr/>
        </p:nvSpPr>
        <p:spPr>
          <a:xfrm>
            <a:off x="7208322" y="6118383"/>
            <a:ext cx="4762004" cy="584775"/>
          </a:xfrm>
          <a:prstGeom prst="rect">
            <a:avLst/>
          </a:prstGeom>
          <a:solidFill>
            <a:schemeClr val="bg1"/>
          </a:solidFill>
        </p:spPr>
        <p:txBody>
          <a:bodyPr wrap="square">
            <a:spAutoFit/>
          </a:bodyPr>
          <a:lstStyle/>
          <a:p>
            <a:pPr algn="ctr"/>
            <a:r>
              <a:rPr lang="en-US" dirty="0"/>
              <a:t>Accuracy on </a:t>
            </a:r>
            <a:r>
              <a:rPr lang="en-US" b="1" u="sng" dirty="0"/>
              <a:t>dev</a:t>
            </a:r>
            <a:r>
              <a:rPr lang="en-US" dirty="0"/>
              <a:t> data vs. # params.</a:t>
            </a:r>
          </a:p>
          <a:p>
            <a:pPr algn="ctr"/>
            <a:r>
              <a:rPr lang="en-US" sz="1400" dirty="0" err="1"/>
              <a:t>Happyavocado</a:t>
            </a:r>
            <a:r>
              <a:rPr lang="en-US" sz="1400" dirty="0"/>
              <a:t>, CC-BY-4.0, 2021</a:t>
            </a:r>
          </a:p>
        </p:txBody>
      </p:sp>
      <p:pic>
        <p:nvPicPr>
          <p:cNvPr id="7" name="Picture 6" descr="Chart, line chart&#10;&#10;Description automatically generated">
            <a:extLst>
              <a:ext uri="{FF2B5EF4-FFF2-40B4-BE49-F238E27FC236}">
                <a16:creationId xmlns:a16="http://schemas.microsoft.com/office/drawing/2014/main" id="{99C9CC93-CABA-5441-AF73-5DAD56097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2212" y="728436"/>
            <a:ext cx="3746500" cy="2527300"/>
          </a:xfrm>
          <a:prstGeom prst="rect">
            <a:avLst/>
          </a:prstGeom>
        </p:spPr>
      </p:pic>
      <p:sp>
        <p:nvSpPr>
          <p:cNvPr id="11" name="TextBox 10">
            <a:extLst>
              <a:ext uri="{FF2B5EF4-FFF2-40B4-BE49-F238E27FC236}">
                <a16:creationId xmlns:a16="http://schemas.microsoft.com/office/drawing/2014/main" id="{ADE5718B-3085-DB41-B5BF-6BD21FF7BF0D}"/>
              </a:ext>
            </a:extLst>
          </p:cNvPr>
          <p:cNvSpPr txBox="1"/>
          <p:nvPr/>
        </p:nvSpPr>
        <p:spPr>
          <a:xfrm>
            <a:off x="7313221" y="2927221"/>
            <a:ext cx="4762004" cy="584775"/>
          </a:xfrm>
          <a:prstGeom prst="rect">
            <a:avLst/>
          </a:prstGeom>
          <a:solidFill>
            <a:schemeClr val="bg1"/>
          </a:solidFill>
        </p:spPr>
        <p:txBody>
          <a:bodyPr wrap="square">
            <a:spAutoFit/>
          </a:bodyPr>
          <a:lstStyle/>
          <a:p>
            <a:pPr algn="ctr"/>
            <a:r>
              <a:rPr lang="en-US" dirty="0"/>
              <a:t>Accuracy on </a:t>
            </a:r>
            <a:r>
              <a:rPr lang="en-US" b="1" u="sng" dirty="0"/>
              <a:t>training</a:t>
            </a:r>
            <a:r>
              <a:rPr lang="en-US" dirty="0"/>
              <a:t> data vs. # params.</a:t>
            </a:r>
          </a:p>
          <a:p>
            <a:pPr algn="ctr"/>
            <a:r>
              <a:rPr lang="en-US" sz="1400" dirty="0"/>
              <a:t>https://</a:t>
            </a:r>
            <a:r>
              <a:rPr lang="en-US" sz="1400" dirty="0" err="1"/>
              <a:t>en.wikipedia.org</a:t>
            </a:r>
            <a:r>
              <a:rPr lang="en-US" sz="1400" dirty="0"/>
              <a:t>/wiki/</a:t>
            </a:r>
            <a:r>
              <a:rPr lang="en-US" sz="1400" dirty="0" err="1"/>
              <a:t>Learning_curve</a:t>
            </a:r>
            <a:r>
              <a:rPr lang="en-US" sz="1400" dirty="0"/>
              <a:t>, 2021</a:t>
            </a:r>
          </a:p>
        </p:txBody>
      </p:sp>
    </p:spTree>
    <p:extLst>
      <p:ext uri="{BB962C8B-B14F-4D97-AF65-F5344CB8AC3E}">
        <p14:creationId xmlns:p14="http://schemas.microsoft.com/office/powerpoint/2010/main" val="2569452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B35E-5C28-3849-9EFF-D0FB1EE1A9BE}"/>
              </a:ext>
            </a:extLst>
          </p:cNvPr>
          <p:cNvSpPr>
            <a:spLocks noGrp="1"/>
          </p:cNvSpPr>
          <p:nvPr>
            <p:ph type="title"/>
          </p:nvPr>
        </p:nvSpPr>
        <p:spPr/>
        <p:txBody>
          <a:bodyPr/>
          <a:lstStyle/>
          <a:p>
            <a:r>
              <a:rPr lang="en-US" dirty="0"/>
              <a:t>Naïve Bayes spam detection 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7F8A96-5A95-FA45-9553-B5C3773615D1}"/>
                  </a:ext>
                </a:extLst>
              </p:cNvPr>
              <p:cNvSpPr>
                <a:spLocks noGrp="1"/>
              </p:cNvSpPr>
              <p:nvPr>
                <p:ph idx="1"/>
              </p:nvPr>
            </p:nvSpPr>
            <p:spPr>
              <a:xfrm>
                <a:off x="826324" y="1825625"/>
                <a:ext cx="11132127" cy="4836432"/>
              </a:xfrm>
            </p:spPr>
            <p:txBody>
              <a:bodyPr/>
              <a:lstStyle/>
              <a:p>
                <a:r>
                  <a:rPr lang="en-US" dirty="0"/>
                  <a:t>How many trainable parameters does it have?</a:t>
                </a:r>
              </a:p>
              <a:p>
                <a:pPr lvl="1"/>
                <a:r>
                  <a:rPr lang="en-US" dirty="0"/>
                  <a:t>Unigram model: </a:t>
                </a: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𝑋</m:t>
                    </m:r>
                    <m:r>
                      <a:rPr lang="en-US" i="1" dirty="0" smtClean="0">
                        <a:latin typeface="Cambria Math" panose="02040503050406030204" pitchFamily="18" charset="0"/>
                      </a:rPr>
                      <m:t>|</m:t>
                    </m:r>
                  </m:oMath>
                </a14:m>
                <a:r>
                  <a:rPr lang="en-US" dirty="0"/>
                  <a:t> trainable parameters (2 per unigram) – probably underfitted</a:t>
                </a:r>
              </a:p>
              <a:p>
                <a:pPr lvl="1"/>
                <a:r>
                  <a:rPr lang="en-US" dirty="0"/>
                  <a:t>Bigram model:  </a:t>
                </a:r>
                <a14:m>
                  <m:oMath xmlns:m="http://schemas.openxmlformats.org/officeDocument/2006/math">
                    <m:r>
                      <a:rPr lang="en-US" i="1" dirty="0">
                        <a:latin typeface="Cambria Math" panose="02040503050406030204" pitchFamily="18" charset="0"/>
                      </a:rPr>
                      <m:t>2</m:t>
                    </m:r>
                    <m:sSup>
                      <m:sSupPr>
                        <m:ctrlPr>
                          <a:rPr lang="en-US" i="1" dirty="0" smtClean="0">
                            <a:latin typeface="Cambria Math" panose="02040503050406030204" pitchFamily="18" charset="0"/>
                          </a:rPr>
                        </m:ctrlPr>
                      </m:sSupPr>
                      <m:e>
                        <m:r>
                          <a:rPr lang="en-US" i="1" dirty="0">
                            <a:latin typeface="Cambria Math" panose="02040503050406030204" pitchFamily="18" charset="0"/>
                          </a:rPr>
                          <m:t>|</m:t>
                        </m:r>
                        <m:r>
                          <a:rPr lang="en-US" i="1" dirty="0">
                            <a:latin typeface="Cambria Math" panose="02040503050406030204" pitchFamily="18" charset="0"/>
                          </a:rPr>
                          <m:t>𝑋</m:t>
                        </m:r>
                        <m:r>
                          <a:rPr lang="en-US" i="1" dirty="0">
                            <a:latin typeface="Cambria Math" panose="02040503050406030204" pitchFamily="18" charset="0"/>
                          </a:rPr>
                          <m:t>|</m:t>
                        </m:r>
                      </m:e>
                      <m:sup>
                        <m:r>
                          <a:rPr lang="en-US" b="0" i="1" dirty="0" smtClean="0">
                            <a:latin typeface="Cambria Math" panose="02040503050406030204" pitchFamily="18" charset="0"/>
                          </a:rPr>
                          <m:t>2</m:t>
                        </m:r>
                      </m:sup>
                    </m:sSup>
                  </m:oMath>
                </a14:m>
                <a:r>
                  <a:rPr lang="en-US" dirty="0"/>
                  <a:t> trainable parameters (2 per bigram) – probably overfitted</a:t>
                </a:r>
              </a:p>
              <a:p>
                <a:r>
                  <a:rPr lang="en-US" dirty="0"/>
                  <a:t>The best classifier is probably somewhere in between the unigram and the bigram.  Possible solutions include:</a:t>
                </a:r>
              </a:p>
              <a:p>
                <a:pPr lvl="1"/>
                <a:r>
                  <a:rPr lang="en-US" dirty="0"/>
                  <a:t>Limit the number of bigrams.  For example, learn only the top 2000 bigrams.  --- MP does not test this model, but it can work quite well.</a:t>
                </a:r>
              </a:p>
              <a:p>
                <a:pPr lvl="1"/>
                <a:r>
                  <a:rPr lang="en-US" dirty="0"/>
                  <a:t>Train a unigram model (which is probably underfitted) and a bigram model (which is probably overfitted), then try to find an optimum model by interpolating between them --- MP tests this model.</a:t>
                </a:r>
              </a:p>
            </p:txBody>
          </p:sp>
        </mc:Choice>
        <mc:Fallback>
          <p:sp>
            <p:nvSpPr>
              <p:cNvPr id="3" name="Content Placeholder 2">
                <a:extLst>
                  <a:ext uri="{FF2B5EF4-FFF2-40B4-BE49-F238E27FC236}">
                    <a16:creationId xmlns:a16="http://schemas.microsoft.com/office/drawing/2014/main" id="{E17F8A96-5A95-FA45-9553-B5C3773615D1}"/>
                  </a:ext>
                </a:extLst>
              </p:cNvPr>
              <p:cNvSpPr>
                <a:spLocks noGrp="1" noRot="1" noChangeAspect="1" noMove="1" noResize="1" noEditPoints="1" noAdjustHandles="1" noChangeArrowheads="1" noChangeShapeType="1" noTextEdit="1"/>
              </p:cNvSpPr>
              <p:nvPr>
                <p:ph idx="1"/>
              </p:nvPr>
            </p:nvSpPr>
            <p:spPr>
              <a:xfrm>
                <a:off x="826324" y="1825625"/>
                <a:ext cx="11132127" cy="4836432"/>
              </a:xfrm>
              <a:blipFill>
                <a:blip r:embed="rId2"/>
                <a:stretch>
                  <a:fillRect l="-1026" t="-2094"/>
                </a:stretch>
              </a:blipFill>
            </p:spPr>
            <p:txBody>
              <a:bodyPr/>
              <a:lstStyle/>
              <a:p>
                <a:r>
                  <a:rPr lang="en-US">
                    <a:noFill/>
                  </a:rPr>
                  <a:t> </a:t>
                </a:r>
              </a:p>
            </p:txBody>
          </p:sp>
        </mc:Fallback>
      </mc:AlternateContent>
    </p:spTree>
    <p:extLst>
      <p:ext uri="{BB962C8B-B14F-4D97-AF65-F5344CB8AC3E}">
        <p14:creationId xmlns:p14="http://schemas.microsoft.com/office/powerpoint/2010/main" val="2390036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D0F-F6A6-7241-A1C7-2FFD5977F76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DEF8728-6349-9849-8456-C94CE1382176}"/>
              </a:ext>
            </a:extLst>
          </p:cNvPr>
          <p:cNvSpPr>
            <a:spLocks noGrp="1"/>
          </p:cNvSpPr>
          <p:nvPr>
            <p:ph idx="1"/>
          </p:nvPr>
        </p:nvSpPr>
        <p:spPr/>
        <p:txBody>
          <a:bodyPr/>
          <a:lstStyle/>
          <a:p>
            <a:r>
              <a:rPr lang="en-US" dirty="0">
                <a:solidFill>
                  <a:schemeClr val="bg1">
                    <a:lumMod val="75000"/>
                  </a:schemeClr>
                </a:solidFill>
              </a:rPr>
              <a:t>Accuracy, Error Rate, and the Bayes Error Rate</a:t>
            </a:r>
          </a:p>
          <a:p>
            <a:r>
              <a:rPr lang="en-US" dirty="0">
                <a:solidFill>
                  <a:schemeClr val="bg1">
                    <a:lumMod val="75000"/>
                  </a:schemeClr>
                </a:solidFill>
              </a:rPr>
              <a:t>Confusion Matrix, Precision &amp; Recall</a:t>
            </a:r>
          </a:p>
          <a:p>
            <a:r>
              <a:rPr lang="en-US" dirty="0">
                <a:solidFill>
                  <a:schemeClr val="bg1">
                    <a:lumMod val="75000"/>
                  </a:schemeClr>
                </a:solidFill>
              </a:rPr>
              <a:t>Train, Dev, and Test Corpora</a:t>
            </a:r>
          </a:p>
          <a:p>
            <a:r>
              <a:rPr lang="en-US" dirty="0">
                <a:solidFill>
                  <a:schemeClr val="bg1">
                    <a:lumMod val="75000"/>
                  </a:schemeClr>
                </a:solidFill>
              </a:rPr>
              <a:t>Overfitting</a:t>
            </a:r>
          </a:p>
          <a:p>
            <a:r>
              <a:rPr lang="en-US" dirty="0"/>
              <a:t>Laplace Smoothing</a:t>
            </a:r>
          </a:p>
          <a:p>
            <a:endParaRPr lang="en-US" dirty="0"/>
          </a:p>
        </p:txBody>
      </p:sp>
    </p:spTree>
    <p:extLst>
      <p:ext uri="{BB962C8B-B14F-4D97-AF65-F5344CB8AC3E}">
        <p14:creationId xmlns:p14="http://schemas.microsoft.com/office/powerpoint/2010/main" val="703405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probability that the sun will fail to rise tomorrow?</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 times we have observed the sun to rise = 100,000,000</a:t>
                </a:r>
              </a:p>
              <a:p>
                <a:r>
                  <a:rPr lang="en-US" dirty="0"/>
                  <a:t># times we have observed the sun not to rise = 0</a:t>
                </a:r>
              </a:p>
              <a:p>
                <a:r>
                  <a:rPr lang="en-US" dirty="0"/>
                  <a:t>Estimated probability the sun will not rise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0+100,000,000</m:t>
                        </m:r>
                      </m:den>
                    </m:f>
                    <m:r>
                      <a:rPr lang="en-US" b="0" i="1" smtClean="0">
                        <a:latin typeface="Cambria Math" panose="02040503050406030204" pitchFamily="18" charset="0"/>
                      </a:rPr>
                      <m:t>=0</m:t>
                    </m:r>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755" y="3517900"/>
            <a:ext cx="3340100" cy="3340100"/>
          </a:xfrm>
          <a:prstGeom prst="rect">
            <a:avLst/>
          </a:prstGeom>
        </p:spPr>
      </p:pic>
      <p:sp>
        <p:nvSpPr>
          <p:cNvPr id="5" name="TextBox 4"/>
          <p:cNvSpPr txBox="1"/>
          <p:nvPr/>
        </p:nvSpPr>
        <p:spPr>
          <a:xfrm>
            <a:off x="5844618" y="4722829"/>
            <a:ext cx="1436227" cy="584775"/>
          </a:xfrm>
          <a:prstGeom prst="rect">
            <a:avLst/>
          </a:prstGeom>
          <a:noFill/>
        </p:spPr>
        <p:txBody>
          <a:bodyPr wrap="none" rtlCol="0">
            <a:spAutoFit/>
          </a:bodyPr>
          <a:lstStyle/>
          <a:p>
            <a:r>
              <a:rPr lang="en-US" sz="3200" dirty="0"/>
              <a:t>Oops….</a:t>
            </a:r>
          </a:p>
        </p:txBody>
      </p:sp>
    </p:spTree>
    <p:extLst>
      <p:ext uri="{BB962C8B-B14F-4D97-AF65-F5344CB8AC3E}">
        <p14:creationId xmlns:p14="http://schemas.microsoft.com/office/powerpoint/2010/main" val="3753220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AE9C-F01B-C540-B122-B5A0759273E2}"/>
              </a:ext>
            </a:extLst>
          </p:cNvPr>
          <p:cNvSpPr>
            <a:spLocks noGrp="1"/>
          </p:cNvSpPr>
          <p:nvPr>
            <p:ph type="title"/>
          </p:nvPr>
        </p:nvSpPr>
        <p:spPr/>
        <p:txBody>
          <a:bodyPr/>
          <a:lstStyle/>
          <a:p>
            <a:r>
              <a:rPr lang="en-US" dirty="0"/>
              <a:t>Accuracy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8B0A40-4595-B547-98A2-41D505A2642C}"/>
                  </a:ext>
                </a:extLst>
              </p:cNvPr>
              <p:cNvSpPr>
                <a:spLocks noGrp="1"/>
              </p:cNvSpPr>
              <p:nvPr>
                <p:ph idx="1"/>
              </p:nvPr>
            </p:nvSpPr>
            <p:spPr/>
            <p:txBody>
              <a:bodyPr/>
              <a:lstStyle/>
              <a:p>
                <a:pPr marL="0" indent="0">
                  <a:buNone/>
                </a:pPr>
                <a:r>
                  <a:rPr lang="en-US" dirty="0"/>
                  <a:t>When we train a classifier, the metric that we usually report is “accuracy.”</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Accuracy</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 </m:t>
                          </m:r>
                          <m:r>
                            <m:rPr>
                              <m:sty m:val="p"/>
                            </m:rPr>
                            <a:rPr lang="en-US" b="0" i="0" smtClean="0">
                              <a:latin typeface="Cambria Math" panose="02040503050406030204" pitchFamily="18" charset="0"/>
                            </a:rPr>
                            <m:t>tokens</m:t>
                          </m:r>
                          <m:r>
                            <a:rPr lang="en-US" b="0" i="0" smtClean="0">
                              <a:latin typeface="Cambria Math" panose="02040503050406030204" pitchFamily="18" charset="0"/>
                            </a:rPr>
                            <m:t> </m:t>
                          </m:r>
                          <m:r>
                            <m:rPr>
                              <m:sty m:val="p"/>
                            </m:rPr>
                            <a:rPr lang="en-US" b="0" i="0" smtClean="0">
                              <a:latin typeface="Cambria Math" panose="02040503050406030204" pitchFamily="18" charset="0"/>
                            </a:rPr>
                            <m:t>correctly</m:t>
                          </m:r>
                          <m:r>
                            <a:rPr lang="en-US" b="0" i="0" smtClean="0">
                              <a:latin typeface="Cambria Math" panose="02040503050406030204" pitchFamily="18" charset="0"/>
                            </a:rPr>
                            <m:t> </m:t>
                          </m:r>
                          <m:r>
                            <m:rPr>
                              <m:sty m:val="p"/>
                            </m:rPr>
                            <a:rPr lang="en-US" b="0" i="0" smtClean="0">
                              <a:latin typeface="Cambria Math" panose="02040503050406030204" pitchFamily="18" charset="0"/>
                            </a:rPr>
                            <m:t>classified</m:t>
                          </m:r>
                        </m:num>
                        <m:den>
                          <m:r>
                            <a:rPr lang="en-US" b="0" i="1" smtClean="0">
                              <a:latin typeface="Cambria Math" panose="02040503050406030204" pitchFamily="18" charset="0"/>
                            </a:rPr>
                            <m:t># </m:t>
                          </m:r>
                          <m:r>
                            <m:rPr>
                              <m:sty m:val="p"/>
                            </m:rPr>
                            <a:rPr lang="en-US" b="0" i="0" smtClean="0">
                              <a:latin typeface="Cambria Math" panose="02040503050406030204" pitchFamily="18" charset="0"/>
                            </a:rPr>
                            <m:t>tokens</m:t>
                          </m:r>
                          <m:r>
                            <a:rPr lang="en-US" b="0" i="0" smtClean="0">
                              <a:latin typeface="Cambria Math" panose="02040503050406030204" pitchFamily="18" charset="0"/>
                            </a:rPr>
                            <m:t> </m:t>
                          </m:r>
                          <m:r>
                            <m:rPr>
                              <m:sty m:val="p"/>
                            </m:rPr>
                            <a:rPr lang="en-US" b="0" i="0" smtClean="0">
                              <a:latin typeface="Cambria Math" panose="02040503050406030204" pitchFamily="18" charset="0"/>
                            </a:rPr>
                            <m:t>total</m:t>
                          </m:r>
                        </m:den>
                      </m:f>
                    </m:oMath>
                  </m:oMathPara>
                </a14:m>
                <a:endParaRPr lang="en-US" dirty="0"/>
              </a:p>
            </p:txBody>
          </p:sp>
        </mc:Choice>
        <mc:Fallback xmlns="">
          <p:sp>
            <p:nvSpPr>
              <p:cNvPr id="3" name="Content Placeholder 2">
                <a:extLst>
                  <a:ext uri="{FF2B5EF4-FFF2-40B4-BE49-F238E27FC236}">
                    <a16:creationId xmlns:a16="http://schemas.microsoft.com/office/drawing/2014/main" id="{9E8B0A40-4595-B547-98A2-41D505A2642C}"/>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US">
                    <a:noFill/>
                  </a:rPr>
                  <a:t> </a:t>
                </a:r>
              </a:p>
            </p:txBody>
          </p:sp>
        </mc:Fallback>
      </mc:AlternateContent>
    </p:spTree>
    <p:extLst>
      <p:ext uri="{BB962C8B-B14F-4D97-AF65-F5344CB8AC3E}">
        <p14:creationId xmlns:p14="http://schemas.microsoft.com/office/powerpoint/2010/main" val="343140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Smoothing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545996"/>
                <a:ext cx="10515600" cy="4630967"/>
              </a:xfrm>
            </p:spPr>
            <p:txBody>
              <a:bodyPr/>
              <a:lstStyle/>
              <a:p>
                <a:r>
                  <a:rPr lang="en-US" dirty="0"/>
                  <a:t>The basic idea: add </a:t>
                </a:r>
                <a14:m>
                  <m:oMath xmlns:m="http://schemas.openxmlformats.org/officeDocument/2006/math">
                    <m:r>
                      <a:rPr lang="en-US" i="1" dirty="0" smtClean="0">
                        <a:latin typeface="Cambria Math" panose="02040503050406030204" pitchFamily="18" charset="0"/>
                      </a:rPr>
                      <m:t>𝑘</m:t>
                    </m:r>
                  </m:oMath>
                </a14:m>
                <a:r>
                  <a:rPr lang="en-US" dirty="0"/>
                  <a:t> “unobserved observations” to every possible event</a:t>
                </a:r>
              </a:p>
              <a:p>
                <a:r>
                  <a:rPr lang="en-US" dirty="0"/>
                  <a:t># times the sun has risen or might have ever risen = 100,000,000+k</a:t>
                </a:r>
              </a:p>
              <a:p>
                <a:r>
                  <a:rPr lang="en-US" dirty="0"/>
                  <a:t># times the sun has failed to rise or might have ever failed to rise = 0+k</a:t>
                </a:r>
              </a:p>
              <a:p>
                <a:r>
                  <a:rPr lang="en-US" dirty="0"/>
                  <a:t>Estimated probability the sun will rise tomorrow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100,000,000+</m:t>
                        </m:r>
                        <m:r>
                          <a:rPr lang="en-US" i="1">
                            <a:latin typeface="Cambria Math" panose="02040503050406030204" pitchFamily="18" charset="0"/>
                          </a:rPr>
                          <m:t>𝑘</m:t>
                        </m:r>
                      </m:num>
                      <m:den>
                        <m:r>
                          <a:rPr lang="en-US" i="1">
                            <a:latin typeface="Cambria Math" panose="02040503050406030204" pitchFamily="18" charset="0"/>
                          </a:rPr>
                          <m:t>100,000,000+2</m:t>
                        </m:r>
                        <m:r>
                          <a:rPr lang="en-US" i="1">
                            <a:latin typeface="Cambria Math" panose="02040503050406030204" pitchFamily="18" charset="0"/>
                          </a:rPr>
                          <m:t>𝑘</m:t>
                        </m:r>
                      </m:den>
                    </m:f>
                  </m:oMath>
                </a14:m>
                <a:endParaRPr lang="en-US" dirty="0"/>
              </a:p>
              <a:p>
                <a:r>
                  <a:rPr lang="en-US" dirty="0"/>
                  <a:t>Estimated probability the sun will not rise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100,000,00</m:t>
                        </m:r>
                        <m:r>
                          <a:rPr lang="en-US" b="0" i="1" smtClean="0">
                            <a:latin typeface="Cambria Math" panose="02040503050406030204" pitchFamily="18" charset="0"/>
                          </a:rPr>
                          <m:t>0+2</m:t>
                        </m:r>
                        <m:r>
                          <a:rPr lang="en-US" b="0" i="1" smtClean="0">
                            <a:latin typeface="Cambria Math" panose="02040503050406030204" pitchFamily="18" charset="0"/>
                          </a:rPr>
                          <m:t>𝑘</m:t>
                        </m:r>
                      </m:den>
                    </m:f>
                  </m:oMath>
                </a14:m>
                <a:endParaRPr lang="en-US" dirty="0"/>
              </a:p>
              <a:p>
                <a:r>
                  <a:rPr lang="en-US" dirty="0"/>
                  <a:t>Notice that, if you add these two probabilities together, you get 1.0.</a:t>
                </a:r>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545996"/>
                <a:ext cx="10515600" cy="4630967"/>
              </a:xfrm>
              <a:blipFill>
                <a:blip r:embed="rId2"/>
                <a:stretch>
                  <a:fillRect l="-1086" t="-2186"/>
                </a:stretch>
              </a:blipFill>
            </p:spPr>
            <p:txBody>
              <a:bodyPr/>
              <a:lstStyle/>
              <a:p>
                <a:r>
                  <a:rPr lang="en-US">
                    <a:noFill/>
                  </a:rPr>
                  <a:t> </a:t>
                </a:r>
              </a:p>
            </p:txBody>
          </p:sp>
        </mc:Fallback>
      </mc:AlternateContent>
    </p:spTree>
    <p:extLst>
      <p:ext uri="{BB962C8B-B14F-4D97-AF65-F5344CB8AC3E}">
        <p14:creationId xmlns:p14="http://schemas.microsoft.com/office/powerpoint/2010/main" val="3708306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Laplace Smoothing for Naïve Bayes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403494"/>
                <a:ext cx="10515600" cy="5246688"/>
              </a:xfrm>
            </p:spPr>
            <p:txBody>
              <a:bodyPr>
                <a:normAutofit fontScale="62500" lnSpcReduction="20000"/>
              </a:bodyPr>
              <a:lstStyle/>
              <a:p>
                <a:pPr>
                  <a:lnSpc>
                    <a:spcPct val="120000"/>
                  </a:lnSpc>
                </a:pPr>
                <a:r>
                  <a:rPr lang="en-US" dirty="0"/>
                  <a:t>The basic idea: add </a:t>
                </a:r>
                <a14:m>
                  <m:oMath xmlns:m="http://schemas.openxmlformats.org/officeDocument/2006/math">
                    <m:r>
                      <a:rPr lang="en-US" i="1" dirty="0" smtClean="0">
                        <a:latin typeface="Cambria Math" panose="02040503050406030204" pitchFamily="18" charset="0"/>
                      </a:rPr>
                      <m:t>𝑘</m:t>
                    </m:r>
                  </m:oMath>
                </a14:m>
                <a:r>
                  <a:rPr lang="en-US" dirty="0"/>
                  <a:t> “unobserved observations” to the count of every unigram</a:t>
                </a:r>
              </a:p>
              <a:p>
                <a:pPr lvl="1">
                  <a:lnSpc>
                    <a:spcPct val="120000"/>
                  </a:lnSpc>
                </a:pPr>
                <a:r>
                  <a:rPr lang="en-US" dirty="0"/>
                  <a:t>If a word occurs 2000 times in the training data, Count = 2000+k</a:t>
                </a:r>
              </a:p>
              <a:p>
                <a:pPr lvl="1">
                  <a:lnSpc>
                    <a:spcPct val="120000"/>
                  </a:lnSpc>
                </a:pPr>
                <a:r>
                  <a:rPr lang="en-US" dirty="0"/>
                  <a:t>If a word occur once in training data, Count = 1+k</a:t>
                </a:r>
              </a:p>
              <a:p>
                <a:pPr lvl="1">
                  <a:lnSpc>
                    <a:spcPct val="120000"/>
                  </a:lnSpc>
                </a:pPr>
                <a:r>
                  <a:rPr lang="en-US" dirty="0"/>
                  <a:t>If a word never occurs in the training data, then it gets a pseudo-Count of k</a:t>
                </a:r>
              </a:p>
              <a:p>
                <a:pPr>
                  <a:lnSpc>
                    <a:spcPct val="120000"/>
                  </a:lnSpc>
                </a:pPr>
                <a:r>
                  <a:rPr lang="en-US" dirty="0"/>
                  <a:t>Estimated probability of a word that occurred Count(w) times in the training data: = </a:t>
                </a:r>
              </a:p>
              <a:p>
                <a:pPr marL="0" indent="0">
                  <a:lnSpc>
                    <a:spcPct val="12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m:t>
                      </m:r>
                      <m:f>
                        <m:fPr>
                          <m:ctrlPr>
                            <a:rPr lang="en-US" i="1">
                              <a:latin typeface="Cambria Math" panose="02040503050406030204" pitchFamily="18" charset="0"/>
                            </a:rPr>
                          </m:ctrlPr>
                        </m:fPr>
                        <m:num>
                          <m:r>
                            <m:rPr>
                              <m:sty m:val="p"/>
                            </m:rPr>
                            <a:rPr lang="en-US" b="0" i="0" smtClean="0">
                              <a:latin typeface="Cambria Math" panose="02040503050406030204" pitchFamily="18" charset="0"/>
                            </a:rPr>
                            <m:t>Count</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r>
                            <a:rPr lang="en-US" i="1">
                              <a:latin typeface="Cambria Math" panose="02040503050406030204" pitchFamily="18" charset="0"/>
                            </a:rPr>
                            <m:t>𝑘</m:t>
                          </m:r>
                        </m:num>
                        <m:den>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𝑤</m:t>
                              </m:r>
                            </m:sub>
                            <m:sup/>
                            <m:e>
                              <m:r>
                                <m:rPr>
                                  <m:sty m:val="p"/>
                                </m:rPr>
                                <a:rPr lang="en-US" b="0" i="0" smtClean="0">
                                  <a:latin typeface="Cambria Math" panose="02040503050406030204" pitchFamily="18" charset="0"/>
                                </a:rPr>
                                <m:t>Count</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e>
                          </m:nary>
                          <m:r>
                            <a:rPr lang="en-US" i="1">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𝑤</m:t>
                              </m:r>
                            </m:sub>
                            <m:sup/>
                            <m:e>
                              <m:r>
                                <a:rPr lang="en-US" b="0" i="1" smtClean="0">
                                  <a:latin typeface="Cambria Math" panose="02040503050406030204" pitchFamily="18" charset="0"/>
                                </a:rPr>
                                <m:t>1</m:t>
                              </m:r>
                            </m:e>
                          </m:nary>
                          <m:r>
                            <a:rPr lang="en-US" b="0" i="1" smtClean="0">
                              <a:latin typeface="Cambria Math" panose="02040503050406030204" pitchFamily="18" charset="0"/>
                            </a:rPr>
                            <m:t>)</m:t>
                          </m:r>
                        </m:den>
                      </m:f>
                    </m:oMath>
                  </m:oMathPara>
                </a14:m>
                <a:endParaRPr lang="en-US" dirty="0"/>
              </a:p>
              <a:p>
                <a:pPr>
                  <a:lnSpc>
                    <a:spcPct val="120000"/>
                  </a:lnSpc>
                </a:pPr>
                <a:r>
                  <a:rPr lang="en-US" dirty="0"/>
                  <a:t>Estimated probability of a word that never occurred in the training data (an “out of vocabulary” or OOV word):</a:t>
                </a:r>
              </a:p>
              <a:p>
                <a:pPr marL="0" indent="0">
                  <a:lnSpc>
                    <a:spcPct val="12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b="0" i="1" smtClean="0">
                              <a:latin typeface="Cambria Math" panose="02040503050406030204" pitchFamily="18" charset="0"/>
                            </a:rPr>
                            <m:t>𝑂𝑂𝑉</m:t>
                          </m:r>
                        </m:e>
                      </m:d>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𝑘</m:t>
                          </m:r>
                        </m:num>
                        <m:den>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𝑤</m:t>
                              </m:r>
                            </m:sub>
                            <m:sup/>
                            <m:e>
                              <m:r>
                                <m:rPr>
                                  <m:sty m:val="p"/>
                                </m:rPr>
                                <a:rPr lang="en-US">
                                  <a:latin typeface="Cambria Math" panose="02040503050406030204" pitchFamily="18" charset="0"/>
                                </a:rPr>
                                <m:t>Count</m:t>
                              </m:r>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e>
                          </m:nary>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𝑤</m:t>
                              </m:r>
                            </m:sub>
                            <m:sup/>
                            <m:e>
                              <m:r>
                                <a:rPr lang="en-US" i="1">
                                  <a:latin typeface="Cambria Math" panose="02040503050406030204" pitchFamily="18" charset="0"/>
                                </a:rPr>
                                <m:t>1</m:t>
                              </m:r>
                            </m:e>
                          </m:nary>
                          <m:r>
                            <a:rPr lang="en-US" i="1">
                              <a:latin typeface="Cambria Math" panose="02040503050406030204" pitchFamily="18" charset="0"/>
                            </a:rPr>
                            <m:t>)</m:t>
                          </m:r>
                        </m:den>
                      </m:f>
                    </m:oMath>
                  </m:oMathPara>
                </a14:m>
                <a:endParaRPr lang="en-US" dirty="0"/>
              </a:p>
              <a:p>
                <a:pPr>
                  <a:lnSpc>
                    <a:spcPct val="120000"/>
                  </a:lnSpc>
                </a:pPr>
                <a:r>
                  <a:rPr lang="en-US" dirty="0"/>
                  <a:t>Notice that</a:t>
                </a:r>
              </a:p>
              <a:p>
                <a:pPr marL="0" indent="0">
                  <a:lnSpc>
                    <a:spcPct val="12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𝑂𝑂𝑉</m:t>
                          </m:r>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𝑤</m:t>
                          </m:r>
                        </m:sub>
                        <m:sup/>
                        <m:e>
                          <m:r>
                            <m:rPr>
                              <m:sty m:val="p"/>
                            </m:rPr>
                            <a:rPr lang="en-US" b="0" i="0" smtClean="0">
                              <a:latin typeface="Cambria Math" panose="02040503050406030204" pitchFamily="18" charset="0"/>
                            </a:rPr>
                            <m:t>P</m:t>
                          </m:r>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e>
                      </m:nary>
                      <m:r>
                        <a:rPr lang="en-US" b="0" i="1" smtClean="0">
                          <a:latin typeface="Cambria Math" panose="02040503050406030204" pitchFamily="18" charset="0"/>
                        </a:rPr>
                        <m:t>=1</m:t>
                      </m:r>
                    </m:oMath>
                  </m:oMathPara>
                </a14:m>
                <a:endParaRPr lang="en-US" dirty="0"/>
              </a:p>
              <a:p>
                <a:pPr>
                  <a:lnSpc>
                    <a:spcPct val="120000"/>
                  </a:lnSpc>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403494"/>
                <a:ext cx="10515600" cy="5246688"/>
              </a:xfrm>
              <a:blipFill>
                <a:blip r:embed="rId2"/>
                <a:stretch>
                  <a:fillRect l="-483" t="-483" b="-18599"/>
                </a:stretch>
              </a:blipFill>
            </p:spPr>
            <p:txBody>
              <a:bodyPr/>
              <a:lstStyle/>
              <a:p>
                <a:r>
                  <a:rPr lang="en-US">
                    <a:noFill/>
                  </a:rPr>
                  <a:t> </a:t>
                </a:r>
              </a:p>
            </p:txBody>
          </p:sp>
        </mc:Fallback>
      </mc:AlternateContent>
    </p:spTree>
    <p:extLst>
      <p:ext uri="{BB962C8B-B14F-4D97-AF65-F5344CB8AC3E}">
        <p14:creationId xmlns:p14="http://schemas.microsoft.com/office/powerpoint/2010/main" val="3184232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D0F-F6A6-7241-A1C7-2FFD5977F761}"/>
              </a:ext>
            </a:extLst>
          </p:cNvPr>
          <p:cNvSpPr>
            <a:spLocks noGrp="1"/>
          </p:cNvSpPr>
          <p:nvPr>
            <p:ph type="title"/>
          </p:nvPr>
        </p:nvSpPr>
        <p:spPr/>
        <p:txBody>
          <a:bodyPr/>
          <a:lstStyle/>
          <a:p>
            <a:r>
              <a:rPr lang="en-US" dirty="0"/>
              <a:t>Outline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DEF8728-6349-9849-8456-C94CE1382176}"/>
                  </a:ext>
                </a:extLst>
              </p:cNvPr>
              <p:cNvSpPr>
                <a:spLocks noGrp="1"/>
              </p:cNvSpPr>
              <p:nvPr>
                <p:ph idx="1"/>
              </p:nvPr>
            </p:nvSpPr>
            <p:spPr>
              <a:xfrm>
                <a:off x="838200" y="1484416"/>
                <a:ext cx="10515600" cy="4904509"/>
              </a:xfrm>
            </p:spPr>
            <p:txBody>
              <a:bodyPr>
                <a:normAutofit fontScale="92500" lnSpcReduction="10000"/>
              </a:bodyPr>
              <a:lstStyle/>
              <a:p>
                <a:r>
                  <a:rPr lang="en-US" dirty="0"/>
                  <a:t>Bayes Error Rate:</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Bayes</m:t>
                      </m:r>
                      <m:r>
                        <a:rPr lang="en-US" b="0" i="0" smtClean="0">
                          <a:latin typeface="Cambria Math" panose="02040503050406030204" pitchFamily="18" charset="0"/>
                        </a:rPr>
                        <m:t> </m:t>
                      </m:r>
                      <m:r>
                        <m:rPr>
                          <m:sty m:val="p"/>
                        </m:rPr>
                        <a:rPr lang="en-US">
                          <a:latin typeface="Cambria Math" panose="02040503050406030204" pitchFamily="18" charset="0"/>
                        </a:rPr>
                        <m:t>Error</m:t>
                      </m:r>
                      <m:r>
                        <a:rPr lang="en-US">
                          <a:latin typeface="Cambria Math" panose="02040503050406030204" pitchFamily="18" charset="0"/>
                        </a:rPr>
                        <m:t> </m:t>
                      </m:r>
                      <m:r>
                        <m:rPr>
                          <m:sty m:val="p"/>
                        </m:rPr>
                        <a:rPr lang="en-US">
                          <a:latin typeface="Cambria Math" panose="02040503050406030204" pitchFamily="18" charset="0"/>
                        </a:rPr>
                        <m:t>Rate</m:t>
                      </m:r>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sub>
                        <m:sup/>
                        <m:e>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r>
                                    <a:rPr lang="en-US" i="1" dirty="0">
                                      <a:latin typeface="Cambria Math" panose="02040503050406030204" pitchFamily="18" charset="0"/>
                                    </a:rPr>
                                    <m:t>𝑦</m:t>
                                  </m:r>
                                </m:lim>
                              </m:limLow>
                            </m:fName>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func>
                        </m:e>
                      </m:nary>
                    </m:oMath>
                  </m:oMathPara>
                </a14:m>
                <a:endParaRPr lang="en-US" dirty="0"/>
              </a:p>
              <a:p>
                <a:r>
                  <a:rPr lang="en-US" dirty="0"/>
                  <a:t>Confusion Matrix, Precision &amp; Recall</a:t>
                </a:r>
              </a:p>
              <a:p>
                <a:pPr marL="0" indent="0">
                  <a:buNone/>
                </a:pPr>
                <a14:m>
                  <m:oMathPara xmlns:m="http://schemas.openxmlformats.org/officeDocument/2006/math">
                    <m:oMathParaPr>
                      <m:jc m:val="centerGroup"/>
                    </m:oMathParaPr>
                    <m:oMath xmlns:m="http://schemas.openxmlformats.org/officeDocument/2006/math">
                      <m:r>
                        <m:rPr>
                          <m:sty m:val="p"/>
                        </m:rPr>
                        <a:rPr lang="en-US" i="0">
                          <a:latin typeface="Cambria Math" panose="02040503050406030204" pitchFamily="18" charset="0"/>
                        </a:rPr>
                        <m:t>P</m:t>
                      </m:r>
                      <m:r>
                        <m:rPr>
                          <m:sty m:val="p"/>
                        </m:rPr>
                        <a:rPr lang="en-US" b="0" i="0" smtClean="0">
                          <a:latin typeface="Cambria Math" panose="02040503050406030204" pitchFamily="18" charset="0"/>
                        </a:rPr>
                        <m:t>recision</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𝑇𝑃</m:t>
                          </m:r>
                        </m:num>
                        <m:den>
                          <m:r>
                            <a:rPr lang="en-US" i="1">
                              <a:latin typeface="Cambria Math" panose="02040503050406030204" pitchFamily="18" charset="0"/>
                            </a:rPr>
                            <m:t>𝑇𝑃</m:t>
                          </m:r>
                          <m:r>
                            <a:rPr lang="en-US" i="1">
                              <a:latin typeface="Cambria Math" panose="02040503050406030204" pitchFamily="18" charset="0"/>
                            </a:rPr>
                            <m:t>+</m:t>
                          </m:r>
                          <m:r>
                            <a:rPr lang="en-US" i="1">
                              <a:latin typeface="Cambria Math" panose="02040503050406030204" pitchFamily="18" charset="0"/>
                            </a:rPr>
                            <m:t>𝐹𝑃</m:t>
                          </m:r>
                        </m:den>
                      </m:f>
                      <m:r>
                        <a:rPr lang="en-US" b="0" i="1" smtClean="0">
                          <a:latin typeface="Cambria Math" panose="02040503050406030204" pitchFamily="18" charset="0"/>
                        </a:rPr>
                        <m:t>, </m:t>
                      </m:r>
                      <m:r>
                        <m:rPr>
                          <m:sty m:val="p"/>
                        </m:rPr>
                        <a:rPr lang="en-US" b="0" i="0" smtClean="0">
                          <a:latin typeface="Cambria Math" panose="02040503050406030204" pitchFamily="18" charset="0"/>
                        </a:rPr>
                        <m:t>Recall</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𝑇𝑃</m:t>
                          </m:r>
                        </m:num>
                        <m:den>
                          <m:r>
                            <a:rPr lang="en-US" i="1">
                              <a:latin typeface="Cambria Math" panose="02040503050406030204" pitchFamily="18" charset="0"/>
                            </a:rPr>
                            <m:t>𝑇𝑃</m:t>
                          </m:r>
                          <m:r>
                            <a:rPr lang="en-US" i="1">
                              <a:latin typeface="Cambria Math" panose="02040503050406030204" pitchFamily="18" charset="0"/>
                            </a:rPr>
                            <m:t>+</m:t>
                          </m:r>
                          <m:r>
                            <a:rPr lang="en-US" i="1">
                              <a:latin typeface="Cambria Math" panose="02040503050406030204" pitchFamily="18" charset="0"/>
                            </a:rPr>
                            <m:t>𝐹𝑁</m:t>
                          </m:r>
                        </m:den>
                      </m:f>
                    </m:oMath>
                  </m:oMathPara>
                </a14:m>
                <a:endParaRPr lang="en-US" dirty="0"/>
              </a:p>
              <a:p>
                <a:r>
                  <a:rPr lang="en-US" dirty="0"/>
                  <a:t>Train, Dev, and Test Corpora</a:t>
                </a:r>
              </a:p>
              <a:p>
                <a:r>
                  <a:rPr lang="en-US" dirty="0"/>
                  <a:t>Overfitting: increase # parameters in your model until you get the best accuracy on the dev data.</a:t>
                </a:r>
              </a:p>
              <a:p>
                <a:r>
                  <a:rPr lang="en-US" dirty="0"/>
                  <a:t>Laplace Smoothing</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𝑤</m:t>
                          </m:r>
                        </m:e>
                      </m:d>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Count</m:t>
                          </m:r>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𝑘</m:t>
                          </m:r>
                        </m:num>
                        <m:den>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𝑤</m:t>
                              </m:r>
                            </m:sub>
                            <m:sup/>
                            <m:e>
                              <m:r>
                                <m:rPr>
                                  <m:sty m:val="p"/>
                                </m:rPr>
                                <a:rPr lang="en-US">
                                  <a:latin typeface="Cambria Math" panose="02040503050406030204" pitchFamily="18" charset="0"/>
                                </a:rPr>
                                <m:t>Count</m:t>
                              </m:r>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e>
                          </m:nary>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𝑤</m:t>
                              </m:r>
                            </m:sub>
                            <m:sup/>
                            <m:e>
                              <m:r>
                                <a:rPr lang="en-US" i="1">
                                  <a:latin typeface="Cambria Math" panose="02040503050406030204" pitchFamily="18" charset="0"/>
                                </a:rPr>
                                <m:t>1</m:t>
                              </m:r>
                            </m:e>
                          </m:nary>
                          <m:r>
                            <a:rPr lang="en-US" i="1">
                              <a:latin typeface="Cambria Math" panose="02040503050406030204" pitchFamily="18" charset="0"/>
                            </a:rPr>
                            <m:t>)</m:t>
                          </m:r>
                        </m:den>
                      </m:f>
                    </m:oMath>
                  </m:oMathPara>
                </a14:m>
                <a:endParaRPr lang="en-US" dirty="0"/>
              </a:p>
              <a:p>
                <a:pPr marL="0" indent="0">
                  <a:buNone/>
                </a:pPr>
                <a:endParaRPr lang="en-US" dirty="0"/>
              </a:p>
              <a:p>
                <a:endParaRPr lang="en-US" dirty="0"/>
              </a:p>
            </p:txBody>
          </p:sp>
        </mc:Choice>
        <mc:Fallback>
          <p:sp>
            <p:nvSpPr>
              <p:cNvPr id="3" name="Content Placeholder 2">
                <a:extLst>
                  <a:ext uri="{FF2B5EF4-FFF2-40B4-BE49-F238E27FC236}">
                    <a16:creationId xmlns:a16="http://schemas.microsoft.com/office/drawing/2014/main" id="{FDEF8728-6349-9849-8456-C94CE1382176}"/>
                  </a:ext>
                </a:extLst>
              </p:cNvPr>
              <p:cNvSpPr>
                <a:spLocks noGrp="1" noRot="1" noChangeAspect="1" noMove="1" noResize="1" noEditPoints="1" noAdjustHandles="1" noChangeArrowheads="1" noChangeShapeType="1" noTextEdit="1"/>
              </p:cNvSpPr>
              <p:nvPr>
                <p:ph idx="1"/>
              </p:nvPr>
            </p:nvSpPr>
            <p:spPr>
              <a:xfrm>
                <a:off x="838200" y="1484416"/>
                <a:ext cx="10515600" cy="4904509"/>
              </a:xfrm>
              <a:blipFill>
                <a:blip r:embed="rId2"/>
                <a:stretch>
                  <a:fillRect l="-965" t="-23773" b="-18605"/>
                </a:stretch>
              </a:blipFill>
            </p:spPr>
            <p:txBody>
              <a:bodyPr/>
              <a:lstStyle/>
              <a:p>
                <a:r>
                  <a:rPr lang="en-US">
                    <a:noFill/>
                  </a:rPr>
                  <a:t> </a:t>
                </a:r>
              </a:p>
            </p:txBody>
          </p:sp>
        </mc:Fallback>
      </mc:AlternateContent>
    </p:spTree>
    <p:extLst>
      <p:ext uri="{BB962C8B-B14F-4D97-AF65-F5344CB8AC3E}">
        <p14:creationId xmlns:p14="http://schemas.microsoft.com/office/powerpoint/2010/main" val="4102024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AE9C-F01B-C540-B122-B5A0759273E2}"/>
              </a:ext>
            </a:extLst>
          </p:cNvPr>
          <p:cNvSpPr>
            <a:spLocks noGrp="1"/>
          </p:cNvSpPr>
          <p:nvPr>
            <p:ph type="title"/>
          </p:nvPr>
        </p:nvSpPr>
        <p:spPr/>
        <p:txBody>
          <a:bodyPr/>
          <a:lstStyle/>
          <a:p>
            <a:r>
              <a:rPr lang="en-US" dirty="0"/>
              <a:t>Error Rate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8B0A40-4595-B547-98A2-41D505A2642C}"/>
                  </a:ext>
                </a:extLst>
              </p:cNvPr>
              <p:cNvSpPr>
                <a:spLocks noGrp="1"/>
              </p:cNvSpPr>
              <p:nvPr>
                <p:ph idx="1"/>
              </p:nvPr>
            </p:nvSpPr>
            <p:spPr/>
            <p:txBody>
              <a:bodyPr/>
              <a:lstStyle/>
              <a:p>
                <a:pPr marL="0" indent="0">
                  <a:buNone/>
                </a:pPr>
                <a:r>
                  <a:rPr lang="en-US" dirty="0"/>
                  <a:t>Equivalently, we could report error rate, which is just 1-accuracy:</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Error</m:t>
                      </m:r>
                      <m:r>
                        <a:rPr lang="en-US" b="0" i="0" smtClean="0">
                          <a:latin typeface="Cambria Math" panose="02040503050406030204" pitchFamily="18" charset="0"/>
                        </a:rPr>
                        <m:t> </m:t>
                      </m:r>
                      <m:r>
                        <m:rPr>
                          <m:sty m:val="p"/>
                        </m:rPr>
                        <a:rPr lang="en-US" b="0" i="0" smtClean="0">
                          <a:latin typeface="Cambria Math" panose="02040503050406030204" pitchFamily="18" charset="0"/>
                        </a:rPr>
                        <m:t>Rate</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 </m:t>
                          </m:r>
                          <m:r>
                            <m:rPr>
                              <m:sty m:val="p"/>
                            </m:rPr>
                            <a:rPr lang="en-US" b="0" i="0" smtClean="0">
                              <a:latin typeface="Cambria Math" panose="02040503050406030204" pitchFamily="18" charset="0"/>
                            </a:rPr>
                            <m:t>tokens</m:t>
                          </m:r>
                          <m:r>
                            <a:rPr lang="en-US" b="0" i="0" smtClean="0">
                              <a:latin typeface="Cambria Math" panose="02040503050406030204" pitchFamily="18" charset="0"/>
                            </a:rPr>
                            <m:t> </m:t>
                          </m:r>
                          <m:r>
                            <m:rPr>
                              <m:sty m:val="p"/>
                            </m:rPr>
                            <a:rPr lang="en-US" b="0" i="0" smtClean="0">
                              <a:latin typeface="Cambria Math" panose="02040503050406030204" pitchFamily="18" charset="0"/>
                            </a:rPr>
                            <m:t>incorrectly</m:t>
                          </m:r>
                          <m:r>
                            <a:rPr lang="en-US" b="0" i="0" smtClean="0">
                              <a:latin typeface="Cambria Math" panose="02040503050406030204" pitchFamily="18" charset="0"/>
                            </a:rPr>
                            <m:t> </m:t>
                          </m:r>
                          <m:r>
                            <m:rPr>
                              <m:sty m:val="p"/>
                            </m:rPr>
                            <a:rPr lang="en-US" b="0" i="0" smtClean="0">
                              <a:latin typeface="Cambria Math" panose="02040503050406030204" pitchFamily="18" charset="0"/>
                            </a:rPr>
                            <m:t>classified</m:t>
                          </m:r>
                        </m:num>
                        <m:den>
                          <m:r>
                            <a:rPr lang="en-US" b="0" i="1" smtClean="0">
                              <a:latin typeface="Cambria Math" panose="02040503050406030204" pitchFamily="18" charset="0"/>
                            </a:rPr>
                            <m:t># </m:t>
                          </m:r>
                          <m:r>
                            <m:rPr>
                              <m:sty m:val="p"/>
                            </m:rPr>
                            <a:rPr lang="en-US" b="0" i="0" smtClean="0">
                              <a:latin typeface="Cambria Math" panose="02040503050406030204" pitchFamily="18" charset="0"/>
                            </a:rPr>
                            <m:t>tokens</m:t>
                          </m:r>
                          <m:r>
                            <a:rPr lang="en-US" b="0" i="0" smtClean="0">
                              <a:latin typeface="Cambria Math" panose="02040503050406030204" pitchFamily="18" charset="0"/>
                            </a:rPr>
                            <m:t> </m:t>
                          </m:r>
                          <m:r>
                            <m:rPr>
                              <m:sty m:val="p"/>
                            </m:rPr>
                            <a:rPr lang="en-US" b="0" i="0" smtClean="0">
                              <a:latin typeface="Cambria Math" panose="02040503050406030204" pitchFamily="18" charset="0"/>
                            </a:rPr>
                            <m:t>total</m:t>
                          </m:r>
                        </m:den>
                      </m:f>
                    </m:oMath>
                  </m:oMathPara>
                </a14:m>
                <a:endParaRPr lang="en-US" dirty="0"/>
              </a:p>
            </p:txBody>
          </p:sp>
        </mc:Choice>
        <mc:Fallback xmlns="">
          <p:sp>
            <p:nvSpPr>
              <p:cNvPr id="3" name="Content Placeholder 2">
                <a:extLst>
                  <a:ext uri="{FF2B5EF4-FFF2-40B4-BE49-F238E27FC236}">
                    <a16:creationId xmlns:a16="http://schemas.microsoft.com/office/drawing/2014/main" id="{9E8B0A40-4595-B547-98A2-41D505A2642C}"/>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US">
                    <a:noFill/>
                  </a:rPr>
                  <a:t> </a:t>
                </a:r>
              </a:p>
            </p:txBody>
          </p:sp>
        </mc:Fallback>
      </mc:AlternateContent>
    </p:spTree>
    <p:extLst>
      <p:ext uri="{BB962C8B-B14F-4D97-AF65-F5344CB8AC3E}">
        <p14:creationId xmlns:p14="http://schemas.microsoft.com/office/powerpoint/2010/main" val="172778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AE9C-F01B-C540-B122-B5A0759273E2}"/>
              </a:ext>
            </a:extLst>
          </p:cNvPr>
          <p:cNvSpPr>
            <a:spLocks noGrp="1"/>
          </p:cNvSpPr>
          <p:nvPr>
            <p:ph type="title"/>
          </p:nvPr>
        </p:nvSpPr>
        <p:spPr/>
        <p:txBody>
          <a:bodyPr/>
          <a:lstStyle/>
          <a:p>
            <a:r>
              <a:rPr lang="en-US" dirty="0"/>
              <a:t>Error Rate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E8B0A40-4595-B547-98A2-41D505A2642C}"/>
                  </a:ext>
                </a:extLst>
              </p:cNvPr>
              <p:cNvSpPr>
                <a:spLocks noGrp="1"/>
              </p:cNvSpPr>
              <p:nvPr>
                <p:ph idx="1"/>
              </p:nvPr>
            </p:nvSpPr>
            <p:spPr/>
            <p:txBody>
              <a:bodyPr/>
              <a:lstStyle/>
              <a:p>
                <a:pPr marL="0" indent="0">
                  <a:buNone/>
                </a:pPr>
                <a:r>
                  <a:rPr lang="en-US" dirty="0"/>
                  <a:t>Error rate is the probability that the classifier output, </a:t>
                </a:r>
                <a14:m>
                  <m:oMath xmlns:m="http://schemas.openxmlformats.org/officeDocument/2006/math">
                    <m:r>
                      <a:rPr lang="en-US" b="0" i="1" dirty="0" smtClean="0">
                        <a:latin typeface="Cambria Math" panose="02040503050406030204" pitchFamily="18" charset="0"/>
                      </a:rPr>
                      <m:t>𝑓</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r>
                  <a:rPr lang="en-US" dirty="0"/>
                  <a:t>, is not equal to the correct label, </a:t>
                </a:r>
                <a14:m>
                  <m:oMath xmlns:m="http://schemas.openxmlformats.org/officeDocument/2006/math">
                    <m:r>
                      <a:rPr lang="en-US" i="1" dirty="0" smtClean="0">
                        <a:latin typeface="Cambria Math" panose="02040503050406030204" pitchFamily="18" charset="0"/>
                      </a:rPr>
                      <m:t>𝑦</m:t>
                    </m:r>
                  </m:oMath>
                </a14:m>
                <a:r>
                  <a:rPr lang="en-US" dirty="0"/>
                  <a:t>, averaged over all possible </a:t>
                </a:r>
                <a14:m>
                  <m:oMath xmlns:m="http://schemas.openxmlformats.org/officeDocument/2006/math">
                    <m:r>
                      <a:rPr lang="en-US" i="1" dirty="0" smtClean="0">
                        <a:latin typeface="Cambria Math" panose="02040503050406030204" pitchFamily="18" charset="0"/>
                      </a:rPr>
                      <m:t>𝑥</m:t>
                    </m:r>
                  </m:oMath>
                </a14:m>
                <a:r>
                  <a:rPr lang="en-US" dirty="0"/>
                  <a: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Error</m:t>
                      </m:r>
                      <m:r>
                        <a:rPr lang="en-US" b="0" i="0" smtClean="0">
                          <a:latin typeface="Cambria Math" panose="02040503050406030204" pitchFamily="18" charset="0"/>
                        </a:rPr>
                        <m:t> </m:t>
                      </m:r>
                      <m:r>
                        <m:rPr>
                          <m:sty m:val="p"/>
                        </m:rPr>
                        <a:rPr lang="en-US" b="0" i="0" smtClean="0">
                          <a:latin typeface="Cambria Math" panose="02040503050406030204" pitchFamily="18" charset="0"/>
                        </a:rPr>
                        <m:t>Rate</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𝑥</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rPr>
                            <m:t>𝑓</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nary>
                    </m:oMath>
                  </m:oMathPara>
                </a14:m>
                <a:endParaRPr lang="en-US" dirty="0"/>
              </a:p>
            </p:txBody>
          </p:sp>
        </mc:Choice>
        <mc:Fallback>
          <p:sp>
            <p:nvSpPr>
              <p:cNvPr id="3" name="Content Placeholder 2">
                <a:extLst>
                  <a:ext uri="{FF2B5EF4-FFF2-40B4-BE49-F238E27FC236}">
                    <a16:creationId xmlns:a16="http://schemas.microsoft.com/office/drawing/2014/main" id="{9E8B0A40-4595-B547-98A2-41D505A2642C}"/>
                  </a:ext>
                </a:extLst>
              </p:cNvPr>
              <p:cNvSpPr>
                <a:spLocks noGrp="1" noRot="1" noChangeAspect="1" noMove="1" noResize="1" noEditPoints="1" noAdjustHandles="1" noChangeArrowheads="1" noChangeShapeType="1" noTextEdit="1"/>
              </p:cNvSpPr>
              <p:nvPr>
                <p:ph idx="1"/>
              </p:nvPr>
            </p:nvSpPr>
            <p:spPr>
              <a:blipFill>
                <a:blip r:embed="rId2"/>
                <a:stretch>
                  <a:fillRect l="-1206" t="-6686" r="-1086" b="-1453"/>
                </a:stretch>
              </a:blipFill>
            </p:spPr>
            <p:txBody>
              <a:bodyPr/>
              <a:lstStyle/>
              <a:p>
                <a:r>
                  <a:rPr lang="en-US">
                    <a:noFill/>
                  </a:rPr>
                  <a:t> </a:t>
                </a:r>
              </a:p>
            </p:txBody>
          </p:sp>
        </mc:Fallback>
      </mc:AlternateContent>
    </p:spTree>
    <p:extLst>
      <p:ext uri="{BB962C8B-B14F-4D97-AF65-F5344CB8AC3E}">
        <p14:creationId xmlns:p14="http://schemas.microsoft.com/office/powerpoint/2010/main" val="3036067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AE9C-F01B-C540-B122-B5A0759273E2}"/>
              </a:ext>
            </a:extLst>
          </p:cNvPr>
          <p:cNvSpPr>
            <a:spLocks noGrp="1"/>
          </p:cNvSpPr>
          <p:nvPr>
            <p:ph type="title"/>
          </p:nvPr>
        </p:nvSpPr>
        <p:spPr/>
        <p:txBody>
          <a:bodyPr/>
          <a:lstStyle/>
          <a:p>
            <a:r>
              <a:rPr lang="en-US" dirty="0"/>
              <a:t>Bayes Error Rate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8B0A40-4595-B547-98A2-41D505A2642C}"/>
                  </a:ext>
                </a:extLst>
              </p:cNvPr>
              <p:cNvSpPr>
                <a:spLocks noGrp="1"/>
              </p:cNvSpPr>
              <p:nvPr>
                <p:ph idx="1"/>
              </p:nvPr>
            </p:nvSpPr>
            <p:spPr/>
            <p:txBody>
              <a:bodyPr/>
              <a:lstStyle/>
              <a:p>
                <a:pPr marL="0" indent="0">
                  <a:buNone/>
                </a:pPr>
                <a:r>
                  <a:rPr lang="en-US" dirty="0"/>
                  <a:t>The “Bayes Error Rate” is the smallest possible error rate of any classifier with labels </a:t>
                </a:r>
                <a14:m>
                  <m:oMath xmlns:m="http://schemas.openxmlformats.org/officeDocument/2006/math">
                    <m:r>
                      <a:rPr lang="en-US" i="1" dirty="0" smtClean="0">
                        <a:latin typeface="Cambria Math" panose="02040503050406030204" pitchFamily="18" charset="0"/>
                      </a:rPr>
                      <m:t>𝑦</m:t>
                    </m:r>
                  </m:oMath>
                </a14:m>
                <a:r>
                  <a:rPr lang="en-US" dirty="0"/>
                  <a:t> and features </a:t>
                </a:r>
                <a14:m>
                  <m:oMath xmlns:m="http://schemas.openxmlformats.org/officeDocument/2006/math">
                    <m:r>
                      <a:rPr lang="en-US" i="1" dirty="0" smtClean="0">
                        <a:latin typeface="Cambria Math" panose="02040503050406030204" pitchFamily="18" charset="0"/>
                      </a:rPr>
                      <m:t>𝑥</m:t>
                    </m:r>
                  </m:oMath>
                </a14:m>
                <a:r>
                  <a:rPr lang="en-US" dirty="0"/>
                  <a: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Error</m:t>
                      </m:r>
                      <m:r>
                        <a:rPr lang="en-US" b="0" i="0" smtClean="0">
                          <a:latin typeface="Cambria Math" panose="02040503050406030204" pitchFamily="18" charset="0"/>
                        </a:rPr>
                        <m:t> </m:t>
                      </m:r>
                      <m:r>
                        <m:rPr>
                          <m:sty m:val="p"/>
                        </m:rPr>
                        <a:rPr lang="en-US" b="0" i="0" smtClean="0">
                          <a:latin typeface="Cambria Math" panose="02040503050406030204" pitchFamily="18" charset="0"/>
                        </a:rPr>
                        <m:t>Rate</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𝑥</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e>
                          </m:d>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0" i="1" dirty="0" smtClean="0">
                                      <a:latin typeface="Cambria Math" panose="02040503050406030204" pitchFamily="18" charset="0"/>
                                    </a:rPr>
                                    <m:t>𝑦</m:t>
                                  </m:r>
                                </m:lim>
                              </m:limLow>
                            </m:fName>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func>
                        </m:e>
                      </m:nary>
                    </m:oMath>
                  </m:oMathPara>
                </a14:m>
                <a:endParaRPr lang="en-US" dirty="0"/>
              </a:p>
              <a:p>
                <a:pPr marL="0" indent="0">
                  <a:buNone/>
                </a:pPr>
                <a:endParaRPr lang="en-US" dirty="0"/>
              </a:p>
              <a:p>
                <a:pPr marL="0" indent="0">
                  <a:buNone/>
                </a:pPr>
                <a:r>
                  <a:rPr lang="en-US" dirty="0"/>
                  <a:t>It’s called the “Bayes error rate” because it’s the error rate of the Bayesian classifier.</a:t>
                </a:r>
              </a:p>
            </p:txBody>
          </p:sp>
        </mc:Choice>
        <mc:Fallback xmlns="">
          <p:sp>
            <p:nvSpPr>
              <p:cNvPr id="3" name="Content Placeholder 2">
                <a:extLst>
                  <a:ext uri="{FF2B5EF4-FFF2-40B4-BE49-F238E27FC236}">
                    <a16:creationId xmlns:a16="http://schemas.microsoft.com/office/drawing/2014/main" id="{9E8B0A40-4595-B547-98A2-41D505A2642C}"/>
                  </a:ext>
                </a:extLst>
              </p:cNvPr>
              <p:cNvSpPr>
                <a:spLocks noGrp="1" noRot="1" noChangeAspect="1" noMove="1" noResize="1" noEditPoints="1" noAdjustHandles="1" noChangeArrowheads="1" noChangeShapeType="1" noTextEdit="1"/>
              </p:cNvSpPr>
              <p:nvPr>
                <p:ph idx="1"/>
              </p:nvPr>
            </p:nvSpPr>
            <p:spPr>
              <a:blipFill>
                <a:blip r:embed="rId2"/>
                <a:stretch>
                  <a:fillRect l="-1206" t="-6686" b="-1453"/>
                </a:stretch>
              </a:blipFill>
            </p:spPr>
            <p:txBody>
              <a:bodyPr/>
              <a:lstStyle/>
              <a:p>
                <a:r>
                  <a:rPr lang="en-US">
                    <a:noFill/>
                  </a:rPr>
                  <a:t> </a:t>
                </a:r>
              </a:p>
            </p:txBody>
          </p:sp>
        </mc:Fallback>
      </mc:AlternateContent>
    </p:spTree>
    <p:extLst>
      <p:ext uri="{BB962C8B-B14F-4D97-AF65-F5344CB8AC3E}">
        <p14:creationId xmlns:p14="http://schemas.microsoft.com/office/powerpoint/2010/main" val="402492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D0F-F6A6-7241-A1C7-2FFD5977F76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DEF8728-6349-9849-8456-C94CE1382176}"/>
              </a:ext>
            </a:extLst>
          </p:cNvPr>
          <p:cNvSpPr>
            <a:spLocks noGrp="1"/>
          </p:cNvSpPr>
          <p:nvPr>
            <p:ph idx="1"/>
          </p:nvPr>
        </p:nvSpPr>
        <p:spPr/>
        <p:txBody>
          <a:bodyPr/>
          <a:lstStyle/>
          <a:p>
            <a:r>
              <a:rPr lang="en-US" dirty="0">
                <a:solidFill>
                  <a:schemeClr val="bg1">
                    <a:lumMod val="75000"/>
                  </a:schemeClr>
                </a:solidFill>
              </a:rPr>
              <a:t>Accuracy, Error Rate, and the Bayes Error Rate</a:t>
            </a:r>
          </a:p>
          <a:p>
            <a:r>
              <a:rPr lang="en-US" dirty="0"/>
              <a:t>Confusion Matrix, Precision &amp; Recall</a:t>
            </a:r>
          </a:p>
          <a:p>
            <a:r>
              <a:rPr lang="en-US" dirty="0"/>
              <a:t>Train, Dev, and Test Corpora</a:t>
            </a:r>
          </a:p>
          <a:p>
            <a:r>
              <a:rPr lang="en-US" dirty="0"/>
              <a:t>Overfitting</a:t>
            </a:r>
          </a:p>
          <a:p>
            <a:r>
              <a:rPr lang="en-US" dirty="0"/>
              <a:t>Laplace Smoothing</a:t>
            </a:r>
          </a:p>
          <a:p>
            <a:endParaRPr lang="en-US" dirty="0"/>
          </a:p>
        </p:txBody>
      </p:sp>
    </p:spTree>
    <p:extLst>
      <p:ext uri="{BB962C8B-B14F-4D97-AF65-F5344CB8AC3E}">
        <p14:creationId xmlns:p14="http://schemas.microsoft.com/office/powerpoint/2010/main" val="401126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9F89-2D5E-5343-9156-554CCCD5E9DA}"/>
              </a:ext>
            </a:extLst>
          </p:cNvPr>
          <p:cNvSpPr>
            <a:spLocks noGrp="1"/>
          </p:cNvSpPr>
          <p:nvPr>
            <p:ph type="title"/>
          </p:nvPr>
        </p:nvSpPr>
        <p:spPr/>
        <p:txBody>
          <a:bodyPr/>
          <a:lstStyle/>
          <a:p>
            <a:r>
              <a:rPr lang="en-US" dirty="0"/>
              <a:t>The problem with accuracy</a:t>
            </a:r>
          </a:p>
        </p:txBody>
      </p:sp>
      <p:sp>
        <p:nvSpPr>
          <p:cNvPr id="3" name="Content Placeholder 2">
            <a:extLst>
              <a:ext uri="{FF2B5EF4-FFF2-40B4-BE49-F238E27FC236}">
                <a16:creationId xmlns:a16="http://schemas.microsoft.com/office/drawing/2014/main" id="{6EDA1493-741F-5D4E-AD85-918BAF7B32C4}"/>
              </a:ext>
            </a:extLst>
          </p:cNvPr>
          <p:cNvSpPr>
            <a:spLocks noGrp="1"/>
          </p:cNvSpPr>
          <p:nvPr>
            <p:ph idx="1"/>
          </p:nvPr>
        </p:nvSpPr>
        <p:spPr/>
        <p:txBody>
          <a:bodyPr>
            <a:normAutofit fontScale="92500"/>
          </a:bodyPr>
          <a:lstStyle/>
          <a:p>
            <a:r>
              <a:rPr lang="en-US" dirty="0"/>
              <a:t>In most real-world problems, there is one class label that is much more frequent than all others.</a:t>
            </a:r>
          </a:p>
          <a:p>
            <a:pPr lvl="1"/>
            <a:r>
              <a:rPr lang="en-US" dirty="0"/>
              <a:t>Words: most words are nouns</a:t>
            </a:r>
          </a:p>
          <a:p>
            <a:pPr lvl="1"/>
            <a:r>
              <a:rPr lang="en-US" dirty="0"/>
              <a:t>Animals: most animals are insects</a:t>
            </a:r>
          </a:p>
          <a:p>
            <a:pPr lvl="1"/>
            <a:r>
              <a:rPr lang="en-US" dirty="0"/>
              <a:t>Disease: most people are healthy</a:t>
            </a:r>
          </a:p>
          <a:p>
            <a:r>
              <a:rPr lang="en-US" dirty="0"/>
              <a:t>It is therefore easy to get a very high accuracy.  All you need to do is write a program that completely ignores its input, and always guesses the majority class.  The accuracy of this classifier is called the “chance accuracy.”</a:t>
            </a:r>
          </a:p>
          <a:p>
            <a:r>
              <a:rPr lang="en-US" dirty="0"/>
              <a:t>It is sometimes very hard to beat the chance accuracy.  If chance=90%, and your classifier gets 89% accuracy, is that good, or bad?</a:t>
            </a:r>
          </a:p>
        </p:txBody>
      </p:sp>
    </p:spTree>
    <p:extLst>
      <p:ext uri="{BB962C8B-B14F-4D97-AF65-F5344CB8AC3E}">
        <p14:creationId xmlns:p14="http://schemas.microsoft.com/office/powerpoint/2010/main" val="3968263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16E54-BA6E-8745-A174-9AF07CE1E5EB}"/>
              </a:ext>
            </a:extLst>
          </p:cNvPr>
          <p:cNvSpPr>
            <a:spLocks noGrp="1"/>
          </p:cNvSpPr>
          <p:nvPr>
            <p:ph type="title"/>
          </p:nvPr>
        </p:nvSpPr>
        <p:spPr/>
        <p:txBody>
          <a:bodyPr/>
          <a:lstStyle/>
          <a:p>
            <a:r>
              <a:rPr lang="en-US" dirty="0"/>
              <a:t>The solution: Confusion Matrix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5B234E-7F6D-9A46-B599-F15C5C5DBC90}"/>
                  </a:ext>
                </a:extLst>
              </p:cNvPr>
              <p:cNvSpPr>
                <a:spLocks noGrp="1"/>
              </p:cNvSpPr>
              <p:nvPr>
                <p:ph idx="1"/>
              </p:nvPr>
            </p:nvSpPr>
            <p:spPr>
              <a:xfrm>
                <a:off x="148590" y="1706667"/>
                <a:ext cx="3097530" cy="4682703"/>
              </a:xfrm>
            </p:spPr>
            <p:txBody>
              <a:bodyPr>
                <a:normAutofit fontScale="92500" lnSpcReduction="10000"/>
              </a:bodyPr>
              <a:lstStyle/>
              <a:p>
                <a:pPr marL="0" indent="0">
                  <a:lnSpc>
                    <a:spcPct val="120000"/>
                  </a:lnSpc>
                  <a:buNone/>
                </a:pPr>
                <a:r>
                  <a:rPr lang="en-US" b="1" u="sng" dirty="0"/>
                  <a:t>Confusion Matrix</a:t>
                </a:r>
                <a:r>
                  <a:rPr lang="en-US" dirty="0"/>
                  <a:t> = </a:t>
                </a:r>
              </a:p>
              <a:p>
                <a:pPr>
                  <a:lnSpc>
                    <a:spcPct val="120000"/>
                  </a:lnSpc>
                </a:pPr>
                <a14:m>
                  <m:oMath xmlns:m="http://schemas.openxmlformats.org/officeDocument/2006/math">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e>
                        </m:d>
                      </m:e>
                      <m:sup>
                        <m:r>
                          <m:rPr>
                            <m:nor/>
                          </m:rPr>
                          <a:rPr lang="en-US" b="0" i="0" smtClean="0">
                            <a:latin typeface="Cambria Math" panose="02040503050406030204" pitchFamily="18" charset="0"/>
                          </a:rPr>
                          <m:t>th</m:t>
                        </m:r>
                      </m:sup>
                    </m:sSup>
                  </m:oMath>
                </a14:m>
                <a:r>
                  <a:rPr lang="en-US" dirty="0"/>
                  <a:t> element is </a:t>
                </a:r>
              </a:p>
              <a:p>
                <a:pPr>
                  <a:lnSpc>
                    <a:spcPct val="120000"/>
                  </a:lnSpc>
                </a:pPr>
                <a:r>
                  <a:rPr lang="en-US" dirty="0"/>
                  <a:t>the number of tokens of the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𝑚</m:t>
                        </m:r>
                      </m:e>
                      <m:sup>
                        <m:r>
                          <m:rPr>
                            <m:nor/>
                          </m:rPr>
                          <a:rPr lang="en-US">
                            <a:latin typeface="Cambria Math" panose="02040503050406030204" pitchFamily="18" charset="0"/>
                          </a:rPr>
                          <m:t>th</m:t>
                        </m:r>
                      </m:sup>
                    </m:sSup>
                  </m:oMath>
                </a14:m>
                <a:r>
                  <a:rPr lang="en-US" dirty="0"/>
                  <a:t> class </a:t>
                </a:r>
              </a:p>
              <a:p>
                <a:pPr>
                  <a:lnSpc>
                    <a:spcPct val="120000"/>
                  </a:lnSpc>
                </a:pPr>
                <a:r>
                  <a:rPr lang="en-US" dirty="0"/>
                  <a:t>that were labeled, by the classifier, as belonging to the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𝑛</m:t>
                        </m:r>
                      </m:e>
                      <m:sup>
                        <m:r>
                          <m:rPr>
                            <m:nor/>
                          </m:rPr>
                          <a:rPr lang="en-US">
                            <a:latin typeface="Cambria Math" panose="02040503050406030204" pitchFamily="18" charset="0"/>
                          </a:rPr>
                          <m:t>th</m:t>
                        </m:r>
                      </m:sup>
                    </m:sSup>
                  </m:oMath>
                </a14:m>
                <a:r>
                  <a:rPr lang="en-US" dirty="0"/>
                  <a:t> class.</a:t>
                </a:r>
              </a:p>
            </p:txBody>
          </p:sp>
        </mc:Choice>
        <mc:Fallback xmlns="">
          <p:sp>
            <p:nvSpPr>
              <p:cNvPr id="3" name="Content Placeholder 2">
                <a:extLst>
                  <a:ext uri="{FF2B5EF4-FFF2-40B4-BE49-F238E27FC236}">
                    <a16:creationId xmlns:a16="http://schemas.microsoft.com/office/drawing/2014/main" id="{325B234E-7F6D-9A46-B599-F15C5C5DBC90}"/>
                  </a:ext>
                </a:extLst>
              </p:cNvPr>
              <p:cNvSpPr>
                <a:spLocks noGrp="1" noRot="1" noChangeAspect="1" noMove="1" noResize="1" noEditPoints="1" noAdjustHandles="1" noChangeArrowheads="1" noChangeShapeType="1" noTextEdit="1"/>
              </p:cNvSpPr>
              <p:nvPr>
                <p:ph idx="1"/>
              </p:nvPr>
            </p:nvSpPr>
            <p:spPr>
              <a:xfrm>
                <a:off x="148590" y="1706667"/>
                <a:ext cx="3097530" cy="4682703"/>
              </a:xfrm>
              <a:blipFill>
                <a:blip r:embed="rId2"/>
                <a:stretch>
                  <a:fillRect l="-3265" t="-541" r="-4490" b="-1622"/>
                </a:stretch>
              </a:blipFill>
            </p:spPr>
            <p:txBody>
              <a:bodyPr/>
              <a:lstStyle/>
              <a:p>
                <a:r>
                  <a:rPr lang="en-US">
                    <a:noFill/>
                  </a:rPr>
                  <a:t> </a:t>
                </a:r>
              </a:p>
            </p:txBody>
          </p:sp>
        </mc:Fallback>
      </mc:AlternateContent>
      <p:pic>
        <p:nvPicPr>
          <p:cNvPr id="5" name="Picture 4" descr="A close up of a piece of paper&#10;&#10;Description automatically generated">
            <a:extLst>
              <a:ext uri="{FF2B5EF4-FFF2-40B4-BE49-F238E27FC236}">
                <a16:creationId xmlns:a16="http://schemas.microsoft.com/office/drawing/2014/main" id="{414CA6E6-A322-A14C-BE18-2921C7020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5825" y="1337310"/>
            <a:ext cx="9056803" cy="4183380"/>
          </a:xfrm>
          <a:prstGeom prst="rect">
            <a:avLst/>
          </a:prstGeom>
        </p:spPr>
      </p:pic>
      <p:sp>
        <p:nvSpPr>
          <p:cNvPr id="6" name="Rectangle 5">
            <a:extLst>
              <a:ext uri="{FF2B5EF4-FFF2-40B4-BE49-F238E27FC236}">
                <a16:creationId xmlns:a16="http://schemas.microsoft.com/office/drawing/2014/main" id="{4822F66A-3C40-F243-9728-BFD83FA3C4F0}"/>
              </a:ext>
            </a:extLst>
          </p:cNvPr>
          <p:cNvSpPr/>
          <p:nvPr/>
        </p:nvSpPr>
        <p:spPr>
          <a:xfrm>
            <a:off x="5820747" y="5724644"/>
            <a:ext cx="6051213" cy="923330"/>
          </a:xfrm>
          <a:prstGeom prst="rect">
            <a:avLst/>
          </a:prstGeom>
        </p:spPr>
        <p:txBody>
          <a:bodyPr wrap="square">
            <a:spAutoFit/>
          </a:bodyPr>
          <a:lstStyle/>
          <a:p>
            <a:r>
              <a:rPr lang="en-US" dirty="0"/>
              <a:t>Plaintext versions of the Miller &amp; Nicely matrices, posted by </a:t>
            </a:r>
            <a:r>
              <a:rPr lang="en-US" dirty="0" err="1"/>
              <a:t>Dinoj</a:t>
            </a:r>
            <a:r>
              <a:rPr lang="en-US" dirty="0"/>
              <a:t> </a:t>
            </a:r>
            <a:r>
              <a:rPr lang="en-US" dirty="0" err="1"/>
              <a:t>Surendran</a:t>
            </a:r>
            <a:r>
              <a:rPr lang="en-US" dirty="0"/>
              <a:t>, http://</a:t>
            </a:r>
            <a:r>
              <a:rPr lang="en-US" dirty="0" err="1"/>
              <a:t>people.cs.uchicago.edu</a:t>
            </a:r>
            <a:r>
              <a:rPr lang="en-US" dirty="0"/>
              <a:t>/~</a:t>
            </a:r>
            <a:r>
              <a:rPr lang="en-US" dirty="0" err="1"/>
              <a:t>dinoj</a:t>
            </a:r>
            <a:r>
              <a:rPr lang="en-US" dirty="0"/>
              <a:t>/research/</a:t>
            </a:r>
            <a:r>
              <a:rPr lang="en-US" dirty="0" err="1"/>
              <a:t>nicely.html</a:t>
            </a:r>
            <a:endParaRPr lang="en-US" dirty="0"/>
          </a:p>
        </p:txBody>
      </p:sp>
    </p:spTree>
    <p:extLst>
      <p:ext uri="{BB962C8B-B14F-4D97-AF65-F5344CB8AC3E}">
        <p14:creationId xmlns:p14="http://schemas.microsoft.com/office/powerpoint/2010/main" val="2829924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2146</TotalTime>
  <Words>2318</Words>
  <Application>Microsoft Macintosh PowerPoint</Application>
  <PresentationFormat>Widescreen</PresentationFormat>
  <Paragraphs>275</Paragraphs>
  <Slides>32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Cambria Math</vt:lpstr>
      <vt:lpstr>Office Theme</vt:lpstr>
      <vt:lpstr>CS440/ECE448  Lecture 4:  Evaluation &amp; Generalization  Mark Hasegawa-Johnson CC-BY-4.0, 1/2022</vt:lpstr>
      <vt:lpstr>Outline</vt:lpstr>
      <vt:lpstr>Accuracy</vt:lpstr>
      <vt:lpstr>Error Rate</vt:lpstr>
      <vt:lpstr>Error Rate</vt:lpstr>
      <vt:lpstr>Bayes Error Rate</vt:lpstr>
      <vt:lpstr>Outline</vt:lpstr>
      <vt:lpstr>The problem with accuracy</vt:lpstr>
      <vt:lpstr>The solution: Confusion Matrix</vt:lpstr>
      <vt:lpstr>Confusion matrix for a binary classifier</vt:lpstr>
      <vt:lpstr>False Positives &amp; False Negatives</vt:lpstr>
      <vt:lpstr>Summaries of a Binary Confusion Matrix</vt:lpstr>
      <vt:lpstr>Specificity and Sensitivity</vt:lpstr>
      <vt:lpstr>How a high-sensitivity, high-specifity test can interact with an a priori rare event:</vt:lpstr>
      <vt:lpstr>How IR and AI summarize confusions</vt:lpstr>
      <vt:lpstr>The Misdiagnosis Problem</vt:lpstr>
      <vt:lpstr>Outline</vt:lpstr>
      <vt:lpstr>Accuracy on which corpus?</vt:lpstr>
      <vt:lpstr>Training vs. Test Corpora</vt:lpstr>
      <vt:lpstr>Accuracy on which corpus?</vt:lpstr>
      <vt:lpstr>Training vs. development test vs. evaluation test corpora</vt:lpstr>
      <vt:lpstr>Outline</vt:lpstr>
      <vt:lpstr>Overfitting</vt:lpstr>
      <vt:lpstr>Example (from Wikipedia): curve fitting</vt:lpstr>
      <vt:lpstr>Which of these models of the data is best?</vt:lpstr>
      <vt:lpstr>How to avoid both underfitting and overfitting</vt:lpstr>
      <vt:lpstr>Naïve Bayes spam detection example</vt:lpstr>
      <vt:lpstr>Outline</vt:lpstr>
      <vt:lpstr>What is the probability that the sun will fail to rise tomorrow?</vt:lpstr>
      <vt:lpstr>Laplace Smoothing</vt:lpstr>
      <vt:lpstr>Laplace Smoothing for Naïve Bayes</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CS440/ECE448 Lecture 17: Bayesian Inference</dc:title>
  <dc:creator>Mark Hasegawa-Johnson</dc:creator>
  <cp:lastModifiedBy>Hasegawa-Johnson, Mark Allan</cp:lastModifiedBy>
  <cp:revision>162</cp:revision>
  <cp:lastPrinted>2019-03-04T17:16:09Z</cp:lastPrinted>
  <dcterms:created xsi:type="dcterms:W3CDTF">2017-10-23T18:30:07Z</dcterms:created>
  <dcterms:modified xsi:type="dcterms:W3CDTF">2022-01-25T19:31:40Z</dcterms:modified>
</cp:coreProperties>
</file>