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82" r:id="rId3"/>
    <p:sldId id="473" r:id="rId4"/>
    <p:sldId id="475" r:id="rId5"/>
    <p:sldId id="474" r:id="rId6"/>
    <p:sldId id="451" r:id="rId7"/>
    <p:sldId id="476" r:id="rId8"/>
    <p:sldId id="477" r:id="rId9"/>
    <p:sldId id="315" r:id="rId10"/>
    <p:sldId id="478" r:id="rId11"/>
    <p:sldId id="479" r:id="rId12"/>
    <p:sldId id="480" r:id="rId13"/>
    <p:sldId id="481" r:id="rId14"/>
    <p:sldId id="482" r:id="rId15"/>
    <p:sldId id="483" r:id="rId16"/>
    <p:sldId id="484" r:id="rId17"/>
    <p:sldId id="485" r:id="rId18"/>
    <p:sldId id="486" r:id="rId19"/>
    <p:sldId id="487" r:id="rId20"/>
    <p:sldId id="489" r:id="rId21"/>
    <p:sldId id="490" r:id="rId22"/>
    <p:sldId id="492" r:id="rId23"/>
    <p:sldId id="493" r:id="rId24"/>
    <p:sldId id="494" r:id="rId25"/>
    <p:sldId id="495" r:id="rId26"/>
    <p:sldId id="496" r:id="rId27"/>
    <p:sldId id="497" r:id="rId28"/>
    <p:sldId id="498" r:id="rId29"/>
    <p:sldId id="499" r:id="rId30"/>
    <p:sldId id="349" r:id="rId31"/>
    <p:sldId id="500"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85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649" autoAdjust="0"/>
    <p:restoredTop sz="94660"/>
  </p:normalViewPr>
  <p:slideViewPr>
    <p:cSldViewPr snapToGrid="0">
      <p:cViewPr varScale="1">
        <p:scale>
          <a:sx n="99" d="100"/>
          <a:sy n="99"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2/1/22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B36A2-D391-4BB6-B1CB-0A6BDE1DFADD}" type="slidenum">
              <a:rPr lang="en-US" smtClean="0"/>
              <a:pPr/>
              <a:t>9</a:t>
            </a:fld>
            <a:endParaRPr lang="en-US"/>
          </a:p>
        </p:txBody>
      </p:sp>
    </p:spTree>
    <p:extLst>
      <p:ext uri="{BB962C8B-B14F-4D97-AF65-F5344CB8AC3E}">
        <p14:creationId xmlns:p14="http://schemas.microsoft.com/office/powerpoint/2010/main" val="73667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B36A2-D391-4BB6-B1CB-0A6BDE1DFADD}" type="slidenum">
              <a:rPr lang="en-US" smtClean="0"/>
              <a:pPr/>
              <a:t>30</a:t>
            </a:fld>
            <a:endParaRPr lang="en-US"/>
          </a:p>
        </p:txBody>
      </p:sp>
    </p:spTree>
    <p:extLst>
      <p:ext uri="{BB962C8B-B14F-4D97-AF65-F5344CB8AC3E}">
        <p14:creationId xmlns:p14="http://schemas.microsoft.com/office/powerpoint/2010/main" val="195010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2/1/22</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2/1/22</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50.png"/><Relationship Id="rId7" Type="http://schemas.openxmlformats.org/officeDocument/2006/relationships/image" Target="../media/image130.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2.xml"/><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77.png"/><Relationship Id="rId5" Type="http://schemas.openxmlformats.org/officeDocument/2006/relationships/image" Target="../media/image110.png"/><Relationship Id="rId15" Type="http://schemas.openxmlformats.org/officeDocument/2006/relationships/image" Target="../media/image81.png"/><Relationship Id="rId10" Type="http://schemas.openxmlformats.org/officeDocument/2006/relationships/image" Target="../media/image160.png"/><Relationship Id="rId19" Type="http://schemas.openxmlformats.org/officeDocument/2006/relationships/image" Target="../media/image85.png"/><Relationship Id="rId9" Type="http://schemas.openxmlformats.org/officeDocument/2006/relationships/image" Target="../media/image150.png"/><Relationship Id="rId14"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4CA770-A6BA-574C-B866-6BFFE0707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573" y="159308"/>
            <a:ext cx="5217431" cy="6567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03973" y="175915"/>
            <a:ext cx="5992027" cy="2826777"/>
          </a:xfrm>
        </p:spPr>
        <p:txBody>
          <a:bodyPr>
            <a:normAutofit/>
          </a:bodyPr>
          <a:lstStyle/>
          <a:p>
            <a:pPr algn="l"/>
            <a:r>
              <a:rPr lang="en-US" dirty="0"/>
              <a:t>CS440/ECE448 </a:t>
            </a:r>
            <a:br>
              <a:rPr lang="en-US" dirty="0"/>
            </a:br>
            <a:r>
              <a:rPr lang="en-US" dirty="0"/>
              <a:t>Lecture 7: </a:t>
            </a:r>
            <a:br>
              <a:rPr lang="en-US" dirty="0"/>
            </a:br>
            <a:r>
              <a:rPr lang="en-US" dirty="0"/>
              <a:t>Linear Regression</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165996" y="3067524"/>
            <a:ext cx="3942740" cy="1406020"/>
          </a:xfrm>
        </p:spPr>
        <p:txBody>
          <a:bodyPr>
            <a:normAutofit/>
          </a:bodyPr>
          <a:lstStyle/>
          <a:p>
            <a:pPr algn="l"/>
            <a:r>
              <a:rPr lang="en-US" sz="2000" dirty="0"/>
              <a:t>Mark Hasegawa-Johnson, 1/2022</a:t>
            </a:r>
          </a:p>
          <a:p>
            <a:pPr algn="l"/>
            <a:r>
              <a:rPr lang="en-US" sz="2000" dirty="0"/>
              <a:t>License: CC-BY 4.0; redistribute at will, as long as you cite the source.</a:t>
            </a:r>
          </a:p>
        </p:txBody>
      </p:sp>
      <p:sp>
        <p:nvSpPr>
          <p:cNvPr id="7" name="Subtitle 2">
            <a:extLst>
              <a:ext uri="{FF2B5EF4-FFF2-40B4-BE49-F238E27FC236}">
                <a16:creationId xmlns:a16="http://schemas.microsoft.com/office/drawing/2014/main" id="{4E1CF7CE-55A2-EF43-89BA-47651AA5F058}"/>
              </a:ext>
            </a:extLst>
          </p:cNvPr>
          <p:cNvSpPr txBox="1">
            <a:spLocks/>
          </p:cNvSpPr>
          <p:nvPr/>
        </p:nvSpPr>
        <p:spPr>
          <a:xfrm>
            <a:off x="10450969" y="5085799"/>
            <a:ext cx="1671042" cy="73423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Public domain image, Oleg </a:t>
            </a:r>
            <a:r>
              <a:rPr lang="en-US" sz="2000" dirty="0" err="1"/>
              <a:t>Alexandrov</a:t>
            </a:r>
            <a:r>
              <a:rPr lang="en-US" sz="2000" dirty="0"/>
              <a:t>, 2008</a:t>
            </a:r>
          </a:p>
        </p:txBody>
      </p:sp>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4950CC1-178E-634D-938B-63F31AE93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024" y="1521301"/>
            <a:ext cx="7356450" cy="4902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3E0B5F-6A05-5A43-BB16-FAF2A091E5B9}"/>
              </a:ext>
            </a:extLst>
          </p:cNvPr>
          <p:cNvSpPr>
            <a:spLocks noGrp="1"/>
          </p:cNvSpPr>
          <p:nvPr>
            <p:ph type="title"/>
          </p:nvPr>
        </p:nvSpPr>
        <p:spPr>
          <a:xfrm>
            <a:off x="282389" y="203761"/>
            <a:ext cx="10515600" cy="957043"/>
          </a:xfrm>
        </p:spPr>
        <p:txBody>
          <a:bodyPr>
            <a:normAutofit fontScale="90000"/>
          </a:bodyPr>
          <a:lstStyle/>
          <a:p>
            <a:r>
              <a:rPr lang="en-US" dirty="0"/>
              <a:t>Polynomial regression = multivariate linear regression</a:t>
            </a:r>
          </a:p>
        </p:txBody>
      </p:sp>
      <p:sp>
        <p:nvSpPr>
          <p:cNvPr id="5" name="Content Placeholder 2">
            <a:extLst>
              <a:ext uri="{FF2B5EF4-FFF2-40B4-BE49-F238E27FC236}">
                <a16:creationId xmlns:a16="http://schemas.microsoft.com/office/drawing/2014/main" id="{FDAD470E-6B61-0541-8940-40D2154D5470}"/>
              </a:ext>
            </a:extLst>
          </p:cNvPr>
          <p:cNvSpPr txBox="1">
            <a:spLocks/>
          </p:cNvSpPr>
          <p:nvPr/>
        </p:nvSpPr>
        <p:spPr>
          <a:xfrm>
            <a:off x="9885408" y="6137645"/>
            <a:ext cx="2221066" cy="6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err="1"/>
              <a:t>Polyreg_scheffe.svg</a:t>
            </a:r>
            <a:r>
              <a:rPr lang="en-US" sz="1200" dirty="0"/>
              <a:t>.  CC-BY 3.0, </a:t>
            </a:r>
            <a:r>
              <a:rPr lang="en-US" sz="1200" dirty="0" err="1"/>
              <a:t>Skbkekas</a:t>
            </a:r>
            <a:r>
              <a:rPr lang="en-US" sz="1200" dirty="0"/>
              <a:t>, 2009</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0D18DEE-7F8C-1E49-AE52-8BFF57A838C6}"/>
                  </a:ext>
                </a:extLst>
              </p:cNvPr>
              <p:cNvSpPr>
                <a:spLocks noGrp="1"/>
              </p:cNvSpPr>
              <p:nvPr>
                <p:ph idx="1"/>
              </p:nvPr>
            </p:nvSpPr>
            <p:spPr>
              <a:xfrm>
                <a:off x="148767" y="1286047"/>
                <a:ext cx="5399903" cy="5339150"/>
              </a:xfrm>
            </p:spPr>
            <p:txBody>
              <a:bodyPr>
                <a:normAutofit fontScale="92500"/>
              </a:bodyPr>
              <a:lstStyle/>
              <a:p>
                <a:pPr marL="0" indent="0">
                  <a:buNone/>
                </a:pPr>
                <a:r>
                  <a:rPr lang="en-US" dirty="0"/>
                  <a:t>We can use linear regression to solve nonlinear regression problems by simply augmenting the features.  For example, suppose we start with just one input variable, x, but suppose we expand it to four variables like this: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a:rPr lang="en-US" b="0" i="1" smtClean="0">
                                    <a:latin typeface="Cambria Math" panose="02040503050406030204" pitchFamily="18" charset="0"/>
                                    <a:cs typeface="Times New Roman"/>
                                  </a:rPr>
                                  <m:t>𝑥</m:t>
                                </m:r>
                              </m:e>
                            </m:mr>
                            <m:mr>
                              <m:e>
                                <m:m>
                                  <m:mPr>
                                    <m:mcs>
                                      <m:mc>
                                        <m:mcPr>
                                          <m:count m:val="1"/>
                                          <m:mcJc m:val="center"/>
                                        </m:mcPr>
                                      </m:mc>
                                    </m:mcs>
                                    <m:ctrlPr>
                                      <a:rPr lang="en-US" i="1" dirty="0">
                                        <a:latin typeface="Cambria Math" panose="02040503050406030204" pitchFamily="18" charset="0"/>
                                      </a:rPr>
                                    </m:ctrlPr>
                                  </m:mPr>
                                  <m:mr>
                                    <m:e>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𝑥</m:t>
                                          </m:r>
                                        </m:e>
                                        <m:sup>
                                          <m:r>
                                            <a:rPr lang="en-US" b="0" i="1" dirty="0" smtClean="0">
                                              <a:latin typeface="Cambria Math" panose="02040503050406030204" pitchFamily="18" charset="0"/>
                                            </a:rPr>
                                            <m:t>2</m:t>
                                          </m:r>
                                        </m:sup>
                                      </m:sSup>
                                    </m:e>
                                  </m:mr>
                                  <m:mr>
                                    <m:e>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b="0" i="1" dirty="0" smtClean="0">
                                              <a:latin typeface="Cambria Math" panose="02040503050406030204" pitchFamily="18" charset="0"/>
                                            </a:rPr>
                                            <m:t>3</m:t>
                                          </m:r>
                                        </m:sup>
                                      </m:sSup>
                                    </m:e>
                                  </m:mr>
                                </m:m>
                              </m:e>
                            </m:mr>
                            <m:mr>
                              <m:e>
                                <m:r>
                                  <a:rPr lang="en-US" i="1" dirty="0">
                                    <a:latin typeface="Cambria Math" panose="02040503050406030204" pitchFamily="18" charset="0"/>
                                  </a:rPr>
                                  <m:t>1</m:t>
                                </m:r>
                              </m:e>
                            </m:mr>
                          </m:m>
                        </m:e>
                      </m:d>
                    </m:oMath>
                  </m:oMathPara>
                </a14:m>
                <a:endParaRPr lang="en-US" dirty="0"/>
              </a:p>
              <a:p>
                <a:pPr marL="0" indent="0">
                  <a:buNone/>
                </a:pPr>
                <a:r>
                  <a:rPr lang="en-US" dirty="0"/>
                  <a:t>Then</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cs typeface="Times New Roman"/>
                        </a:rPr>
                        <m:t>𝑏</m:t>
                      </m:r>
                      <m:r>
                        <a:rPr lang="en-US" i="1">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b="0" i="1" smtClean="0">
                              <a:latin typeface="Cambria Math" panose="02040503050406030204" pitchFamily="18" charset="0"/>
                              <a:cs typeface="Times New Roman"/>
                            </a:rPr>
                            <m:t>1</m:t>
                          </m:r>
                        </m:sub>
                      </m:sSub>
                      <m:r>
                        <a:rPr lang="en-US" b="0" i="1" smtClean="0">
                          <a:latin typeface="Cambria Math" panose="02040503050406030204" pitchFamily="18" charset="0"/>
                          <a:cs typeface="Times New Roman"/>
                        </a:rPr>
                        <m:t>𝑥</m:t>
                      </m:r>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b="0" i="1" smtClean="0">
                              <a:latin typeface="Cambria Math" panose="02040503050406030204" pitchFamily="18" charset="0"/>
                              <a:cs typeface="Times New Roman"/>
                            </a:rPr>
                            <m:t>2</m:t>
                          </m:r>
                        </m:sub>
                      </m:sSub>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𝑥</m:t>
                          </m:r>
                        </m:e>
                        <m:sup>
                          <m:r>
                            <a:rPr lang="en-US" b="0" i="1" smtClean="0">
                              <a:latin typeface="Cambria Math" panose="02040503050406030204" pitchFamily="18" charset="0"/>
                              <a:cs typeface="Times New Roman"/>
                            </a:rPr>
                            <m:t>2</m:t>
                          </m:r>
                        </m:sup>
                      </m:sSup>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b="0" i="1" smtClean="0">
                              <a:latin typeface="Cambria Math" panose="02040503050406030204" pitchFamily="18" charset="0"/>
                              <a:cs typeface="Times New Roman"/>
                            </a:rPr>
                            <m:t>3</m:t>
                          </m:r>
                        </m:sub>
                      </m:sSub>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𝑥</m:t>
                          </m:r>
                        </m:e>
                        <m:sup>
                          <m:r>
                            <a:rPr lang="en-US" b="0" i="1" smtClean="0">
                              <a:latin typeface="Cambria Math" panose="02040503050406030204" pitchFamily="18" charset="0"/>
                              <a:cs typeface="Times New Roman"/>
                            </a:rPr>
                            <m:t>3</m:t>
                          </m:r>
                        </m:sup>
                      </m:sSup>
                    </m:oMath>
                  </m:oMathPara>
                </a14:m>
                <a:endParaRPr lang="en-US" dirty="0"/>
              </a:p>
              <a:p>
                <a:pPr marL="0" indent="0">
                  <a:buNone/>
                </a:pPr>
                <a:endParaRPr lang="en-US" dirty="0"/>
              </a:p>
            </p:txBody>
          </p:sp>
        </mc:Choice>
        <mc:Fallback xmlns="">
          <p:sp>
            <p:nvSpPr>
              <p:cNvPr id="9" name="Content Placeholder 2">
                <a:extLst>
                  <a:ext uri="{FF2B5EF4-FFF2-40B4-BE49-F238E27FC236}">
                    <a16:creationId xmlns:a16="http://schemas.microsoft.com/office/drawing/2014/main" id="{70D18DEE-7F8C-1E49-AE52-8BFF57A838C6}"/>
                  </a:ext>
                </a:extLst>
              </p:cNvPr>
              <p:cNvSpPr>
                <a:spLocks noGrp="1" noRot="1" noChangeAspect="1" noMove="1" noResize="1" noEditPoints="1" noAdjustHandles="1" noChangeArrowheads="1" noChangeShapeType="1" noTextEdit="1"/>
              </p:cNvSpPr>
              <p:nvPr>
                <p:ph idx="1"/>
              </p:nvPr>
            </p:nvSpPr>
            <p:spPr>
              <a:xfrm>
                <a:off x="148767" y="1286047"/>
                <a:ext cx="5399903" cy="5339150"/>
              </a:xfrm>
              <a:blipFill>
                <a:blip r:embed="rId3"/>
                <a:stretch>
                  <a:fillRect l="-1878" t="-1663"/>
                </a:stretch>
              </a:blipFill>
            </p:spPr>
            <p:txBody>
              <a:bodyPr/>
              <a:lstStyle/>
              <a:p>
                <a:r>
                  <a:rPr lang="en-US">
                    <a:noFill/>
                  </a:rPr>
                  <a:t> </a:t>
                </a:r>
              </a:p>
            </p:txBody>
          </p:sp>
        </mc:Fallback>
      </mc:AlternateContent>
    </p:spTree>
    <p:extLst>
      <p:ext uri="{BB962C8B-B14F-4D97-AF65-F5344CB8AC3E}">
        <p14:creationId xmlns:p14="http://schemas.microsoft.com/office/powerpoint/2010/main" val="99255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0B5F-6A05-5A43-BB16-FAF2A091E5B9}"/>
              </a:ext>
            </a:extLst>
          </p:cNvPr>
          <p:cNvSpPr>
            <a:spLocks noGrp="1"/>
          </p:cNvSpPr>
          <p:nvPr>
            <p:ph type="title"/>
          </p:nvPr>
        </p:nvSpPr>
        <p:spPr>
          <a:xfrm>
            <a:off x="282389" y="203761"/>
            <a:ext cx="10515600" cy="957043"/>
          </a:xfrm>
        </p:spPr>
        <p:txBody>
          <a:bodyPr>
            <a:normAutofit/>
          </a:bodyPr>
          <a:lstStyle/>
          <a:p>
            <a:r>
              <a:rPr lang="en-US" dirty="0"/>
              <a:t>Multivariate linear regression in general</a:t>
            </a:r>
          </a:p>
        </p:txBody>
      </p:sp>
      <p:sp>
        <p:nvSpPr>
          <p:cNvPr id="5" name="Content Placeholder 2">
            <a:extLst>
              <a:ext uri="{FF2B5EF4-FFF2-40B4-BE49-F238E27FC236}">
                <a16:creationId xmlns:a16="http://schemas.microsoft.com/office/drawing/2014/main" id="{FDAD470E-6B61-0541-8940-40D2154D5470}"/>
              </a:ext>
            </a:extLst>
          </p:cNvPr>
          <p:cNvSpPr txBox="1">
            <a:spLocks/>
          </p:cNvSpPr>
          <p:nvPr/>
        </p:nvSpPr>
        <p:spPr>
          <a:xfrm>
            <a:off x="9885408" y="6137645"/>
            <a:ext cx="2221066" cy="6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err="1"/>
              <a:t>Regression_plane_avc_R.svg</a:t>
            </a:r>
            <a:r>
              <a:rPr lang="en-US" sz="1200" dirty="0"/>
              <a:t>.  CC-SA 3.0, </a:t>
            </a:r>
            <a:r>
              <a:rPr lang="en-US" sz="1200" dirty="0" err="1"/>
              <a:t>Cdang</a:t>
            </a:r>
            <a:r>
              <a:rPr lang="en-US" sz="1200" dirty="0"/>
              <a:t>, 2013</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0D18DEE-7F8C-1E49-AE52-8BFF57A838C6}"/>
                  </a:ext>
                </a:extLst>
              </p:cNvPr>
              <p:cNvSpPr>
                <a:spLocks noGrp="1"/>
              </p:cNvSpPr>
              <p:nvPr>
                <p:ph idx="1"/>
              </p:nvPr>
            </p:nvSpPr>
            <p:spPr>
              <a:xfrm>
                <a:off x="148767" y="1286047"/>
                <a:ext cx="5399903" cy="5339150"/>
              </a:xfrm>
            </p:spPr>
            <p:txBody>
              <a:bodyPr>
                <a:normAutofit/>
              </a:bodyPr>
              <a:lstStyle/>
              <a:p>
                <a:pPr marL="0" indent="0">
                  <a:buNone/>
                </a:pPr>
                <a:r>
                  <a:rPr lang="en-US" dirty="0"/>
                  <a:t>More generally, multivariate linear regression fits a D-dimensional hyperplane in the (D+1)-dimensional space </a:t>
                </a:r>
                <a14:m>
                  <m:oMath xmlns:m="http://schemas.openxmlformats.org/officeDocument/2006/math">
                    <m:r>
                      <a:rPr lang="en-US" i="1" dirty="0" smtClean="0">
                        <a:latin typeface="Cambria Math" panose="02040503050406030204" pitchFamily="18" charset="0"/>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1</m:t>
                        </m:r>
                      </m:sub>
                    </m:sSub>
                    <m:r>
                      <a:rPr lang="en-US" i="1" dirty="0" smtClean="0">
                        <a:latin typeface="Cambria Math" panose="02040503050406030204" pitchFamily="18" charset="0"/>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b="0" i="1" smtClean="0">
                            <a:latin typeface="Cambria Math" panose="02040503050406030204" pitchFamily="18" charset="0"/>
                            <a:cs typeface="Times New Roman"/>
                          </a:rPr>
                          <m:t>𝐷</m:t>
                        </m:r>
                      </m:sub>
                    </m:sSub>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b="0" i="1" smtClean="0">
                                        <a:latin typeface="Cambria Math" panose="02040503050406030204" pitchFamily="18" charset="0"/>
                                        <a:cs typeface="Times New Roman"/>
                                      </a:rPr>
                                      <m:t>1</m:t>
                                    </m:r>
                                  </m:sub>
                                </m:sSub>
                              </m:e>
                            </m:mr>
                            <m:mr>
                              <m:e>
                                <m:m>
                                  <m:mPr>
                                    <m:mcs>
                                      <m:mc>
                                        <m:mcPr>
                                          <m:count m:val="1"/>
                                          <m:mcJc m:val="center"/>
                                        </m:mcPr>
                                      </m:mc>
                                    </m:mcs>
                                    <m:ctrlPr>
                                      <a:rPr lang="en-US" i="1" dirty="0">
                                        <a:latin typeface="Cambria Math" panose="02040503050406030204" pitchFamily="18" charset="0"/>
                                      </a:rPr>
                                    </m:ctrlPr>
                                  </m:mPr>
                                  <m:mr>
                                    <m:e>
                                      <m:r>
                                        <m:rPr>
                                          <m:brk m:alnAt="7"/>
                                        </m:rPr>
                                        <a:rPr lang="en-US" i="1" dirty="0" smtClean="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b="0" i="1" smtClean="0">
                                              <a:latin typeface="Cambria Math" panose="02040503050406030204" pitchFamily="18" charset="0"/>
                                              <a:cs typeface="Times New Roman"/>
                                            </a:rPr>
                                            <m:t>𝐷</m:t>
                                          </m:r>
                                        </m:sub>
                                      </m:sSub>
                                    </m:e>
                                  </m:mr>
                                </m:m>
                              </m:e>
                            </m:mr>
                            <m:mr>
                              <m:e>
                                <m:r>
                                  <a:rPr lang="en-US" i="1" dirty="0">
                                    <a:latin typeface="Cambria Math" panose="02040503050406030204" pitchFamily="18" charset="0"/>
                                  </a:rPr>
                                  <m:t>1</m:t>
                                </m:r>
                              </m:e>
                            </m:mr>
                          </m:m>
                        </m:e>
                      </m:d>
                    </m:oMath>
                  </m:oMathPara>
                </a14:m>
                <a:endParaRPr lang="en-US" dirty="0"/>
              </a:p>
              <a:p>
                <a:pPr marL="0" indent="0">
                  <a:buNone/>
                </a:pPr>
                <a:r>
                  <a:rPr lang="en-US" dirty="0"/>
                  <a:t>Then</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d>
                      <m:r>
                        <a:rPr lang="en-US" i="1" dirty="0">
                          <a:latin typeface="Cambria Math" panose="02040503050406030204" pitchFamily="18" charset="0"/>
                        </a:rPr>
                        <m:t>=</m:t>
                      </m:r>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b="0" i="1" dirty="0" smtClean="0">
                          <a:latin typeface="Cambria Math" panose="02040503050406030204" pitchFamily="18" charset="0"/>
                        </a:rPr>
                        <m:t>=</m:t>
                      </m:r>
                      <m:r>
                        <a:rPr lang="en-US" i="1">
                          <a:latin typeface="Cambria Math" panose="02040503050406030204" pitchFamily="18" charset="0"/>
                          <a:ea typeface="Cambria Math" panose="02040503050406030204" pitchFamily="18" charset="0"/>
                          <a:cs typeface="Times New Roman"/>
                        </a:rPr>
                        <m:t>𝑏</m:t>
                      </m:r>
                      <m:r>
                        <a:rPr lang="en-US" i="1">
                          <a:latin typeface="Cambria Math" panose="02040503050406030204" pitchFamily="18" charset="0"/>
                          <a:ea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𝑗</m:t>
                              </m:r>
                            </m:sub>
                          </m:sSub>
                        </m:e>
                      </m:nary>
                    </m:oMath>
                  </m:oMathPara>
                </a14:m>
                <a:endParaRPr lang="en-US" dirty="0"/>
              </a:p>
            </p:txBody>
          </p:sp>
        </mc:Choice>
        <mc:Fallback xmlns="">
          <p:sp>
            <p:nvSpPr>
              <p:cNvPr id="9" name="Content Placeholder 2">
                <a:extLst>
                  <a:ext uri="{FF2B5EF4-FFF2-40B4-BE49-F238E27FC236}">
                    <a16:creationId xmlns:a16="http://schemas.microsoft.com/office/drawing/2014/main" id="{70D18DEE-7F8C-1E49-AE52-8BFF57A838C6}"/>
                  </a:ext>
                </a:extLst>
              </p:cNvPr>
              <p:cNvSpPr>
                <a:spLocks noGrp="1" noRot="1" noChangeAspect="1" noMove="1" noResize="1" noEditPoints="1" noAdjustHandles="1" noChangeArrowheads="1" noChangeShapeType="1" noTextEdit="1"/>
              </p:cNvSpPr>
              <p:nvPr>
                <p:ph idx="1"/>
              </p:nvPr>
            </p:nvSpPr>
            <p:spPr>
              <a:xfrm>
                <a:off x="148767" y="1286047"/>
                <a:ext cx="5399903" cy="5339150"/>
              </a:xfrm>
              <a:blipFill>
                <a:blip r:embed="rId2"/>
                <a:stretch>
                  <a:fillRect l="-2347" t="-1900" b="-34442"/>
                </a:stretch>
              </a:blipFill>
            </p:spPr>
            <p:txBody>
              <a:bodyPr/>
              <a:lstStyle/>
              <a:p>
                <a:r>
                  <a:rPr lang="en-US">
                    <a:noFill/>
                  </a:rPr>
                  <a:t> </a:t>
                </a:r>
              </a:p>
            </p:txBody>
          </p:sp>
        </mc:Fallback>
      </mc:AlternateContent>
      <p:pic>
        <p:nvPicPr>
          <p:cNvPr id="6146" name="Picture 2">
            <a:extLst>
              <a:ext uri="{FF2B5EF4-FFF2-40B4-BE49-F238E27FC236}">
                <a16:creationId xmlns:a16="http://schemas.microsoft.com/office/drawing/2014/main" id="{C9A4D363-9925-6648-92C6-F6B732EAB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81" y="1231357"/>
            <a:ext cx="5399903" cy="483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9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p:txBody>
          <a:bodyPr/>
          <a:lstStyle/>
          <a:p>
            <a:r>
              <a:rPr lang="en-US" dirty="0">
                <a:solidFill>
                  <a:schemeClr val="bg1">
                    <a:lumMod val="75000"/>
                  </a:schemeClr>
                </a:solidFill>
              </a:rPr>
              <a:t>Review: perceptron</a:t>
            </a:r>
          </a:p>
          <a:p>
            <a:r>
              <a:rPr lang="en-US" dirty="0">
                <a:solidFill>
                  <a:schemeClr val="bg1">
                    <a:lumMod val="75000"/>
                  </a:schemeClr>
                </a:solidFill>
              </a:rPr>
              <a:t>Linear regression: a neuron without the nonlinearity</a:t>
            </a:r>
          </a:p>
          <a:p>
            <a:r>
              <a:rPr lang="en-US" dirty="0"/>
              <a:t>Mean-squared error</a:t>
            </a:r>
          </a:p>
          <a:p>
            <a:r>
              <a:rPr lang="en-US" dirty="0"/>
              <a:t>Learning the solution: stochastic gradient descent</a:t>
            </a:r>
          </a:p>
          <a:p>
            <a:r>
              <a:rPr lang="en-US" dirty="0"/>
              <a:t>Multiple linear regression</a:t>
            </a:r>
          </a:p>
        </p:txBody>
      </p:sp>
    </p:spTree>
    <p:extLst>
      <p:ext uri="{BB962C8B-B14F-4D97-AF65-F5344CB8AC3E}">
        <p14:creationId xmlns:p14="http://schemas.microsoft.com/office/powerpoint/2010/main" val="221386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D11428-5D83-714E-85F0-9D7E0FF8AD95}"/>
                  </a:ext>
                </a:extLst>
              </p:cNvPr>
              <p:cNvSpPr>
                <a:spLocks noGrp="1"/>
              </p:cNvSpPr>
              <p:nvPr>
                <p:ph type="title"/>
              </p:nvPr>
            </p:nvSpPr>
            <p:spPr>
              <a:xfrm>
                <a:off x="443756" y="257550"/>
                <a:ext cx="5580529" cy="1460500"/>
              </a:xfrm>
            </p:spPr>
            <p:txBody>
              <a:bodyPr/>
              <a:lstStyle/>
              <a:p>
                <a:r>
                  <a:rPr lang="en-US" dirty="0"/>
                  <a:t>What does it mean that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𝑦</m:t>
                    </m:r>
                  </m:oMath>
                </a14:m>
                <a:r>
                  <a:rPr lang="en-US" dirty="0"/>
                  <a:t>?</a:t>
                </a:r>
              </a:p>
            </p:txBody>
          </p:sp>
        </mc:Choice>
        <mc:Fallback xmlns="">
          <p:sp>
            <p:nvSpPr>
              <p:cNvPr id="2" name="Title 1">
                <a:extLst>
                  <a:ext uri="{FF2B5EF4-FFF2-40B4-BE49-F238E27FC236}">
                    <a16:creationId xmlns:a16="http://schemas.microsoft.com/office/drawing/2014/main" id="{6FD11428-5D83-714E-85F0-9D7E0FF8AD95}"/>
                  </a:ext>
                </a:extLst>
              </p:cNvPr>
              <p:cNvSpPr>
                <a:spLocks noGrp="1" noRot="1" noChangeAspect="1" noMove="1" noResize="1" noEditPoints="1" noAdjustHandles="1" noChangeArrowheads="1" noChangeShapeType="1" noTextEdit="1"/>
              </p:cNvSpPr>
              <p:nvPr>
                <p:ph type="title"/>
              </p:nvPr>
            </p:nvSpPr>
            <p:spPr>
              <a:xfrm>
                <a:off x="443756" y="257550"/>
                <a:ext cx="5580529" cy="1460500"/>
              </a:xfrm>
              <a:blipFill>
                <a:blip r:embed="rId2"/>
                <a:stretch>
                  <a:fillRect l="-4545" t="-6897" r="-5000" b="-155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D7F22A-C092-9048-AC63-6CE3F28EB473}"/>
                  </a:ext>
                </a:extLst>
              </p:cNvPr>
              <p:cNvSpPr>
                <a:spLocks noGrp="1"/>
              </p:cNvSpPr>
              <p:nvPr>
                <p:ph sz="half" idx="1"/>
              </p:nvPr>
            </p:nvSpPr>
            <p:spPr>
              <a:xfrm>
                <a:off x="838200" y="1825625"/>
                <a:ext cx="5181600" cy="4557246"/>
              </a:xfrm>
            </p:spPr>
            <p:txBody>
              <a:bodyPr/>
              <a:lstStyle/>
              <a:p>
                <a:r>
                  <a:rPr lang="en-US" dirty="0"/>
                  <a:t>Generally, we want to choose the weights and bias, </a:t>
                </a:r>
                <a14:m>
                  <m:oMath xmlns:m="http://schemas.openxmlformats.org/officeDocument/2006/math">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𝑤</m:t>
                        </m:r>
                      </m:e>
                    </m:acc>
                  </m:oMath>
                </a14:m>
                <a:r>
                  <a:rPr lang="en-US" dirty="0"/>
                  <a:t>, in order to minimize the errors.</a:t>
                </a:r>
              </a:p>
              <a:p>
                <a:r>
                  <a:rPr lang="en-US" dirty="0"/>
                  <a:t>The errors are the vertical green bars in the figure at right,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𝜖</m:t>
                      </m:r>
                      <m:r>
                        <a:rPr lang="en-US" b="0" i="1" smtClean="0">
                          <a:latin typeface="Cambria Math" panose="02040503050406030204" pitchFamily="18" charset="0"/>
                          <a:ea typeface="Cambria Math" panose="02040503050406030204" pitchFamily="18" charset="0"/>
                          <a:cs typeface="Times New Roman"/>
                        </a:rPr>
                        <m:t>=</m:t>
                      </m:r>
                      <m:r>
                        <a:rPr lang="en-US" i="1" dirty="0">
                          <a:latin typeface="Cambria Math" panose="02040503050406030204" pitchFamily="18" charset="0"/>
                        </a:rPr>
                        <m:t>𝑓</m:t>
                      </m:r>
                      <m:d>
                        <m:dPr>
                          <m:ctrlPr>
                            <a:rPr lang="en-US" i="1" dirty="0">
                              <a:latin typeface="Cambria Math" panose="02040503050406030204" pitchFamily="18" charset="0"/>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d>
                      <m:r>
                        <a:rPr lang="en-US" b="0"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US" dirty="0"/>
              </a:p>
              <a:p>
                <a:r>
                  <a:rPr lang="en-US" dirty="0"/>
                  <a:t>Some of them are positive, some are negative.  What does it mean to “minimize” them?</a:t>
                </a:r>
              </a:p>
            </p:txBody>
          </p:sp>
        </mc:Choice>
        <mc:Fallback>
          <p:sp>
            <p:nvSpPr>
              <p:cNvPr id="3" name="Content Placeholder 2">
                <a:extLst>
                  <a:ext uri="{FF2B5EF4-FFF2-40B4-BE49-F238E27FC236}">
                    <a16:creationId xmlns:a16="http://schemas.microsoft.com/office/drawing/2014/main" id="{BFD7F22A-C092-9048-AC63-6CE3F28EB473}"/>
                  </a:ext>
                </a:extLst>
              </p:cNvPr>
              <p:cNvSpPr>
                <a:spLocks noGrp="1" noRot="1" noChangeAspect="1" noMove="1" noResize="1" noEditPoints="1" noAdjustHandles="1" noChangeArrowheads="1" noChangeShapeType="1" noTextEdit="1"/>
              </p:cNvSpPr>
              <p:nvPr>
                <p:ph sz="half" idx="1"/>
              </p:nvPr>
            </p:nvSpPr>
            <p:spPr>
              <a:xfrm>
                <a:off x="838200" y="1825625"/>
                <a:ext cx="5181600" cy="4557246"/>
              </a:xfrm>
              <a:blipFill>
                <a:blip r:embed="rId3"/>
                <a:stretch>
                  <a:fillRect l="-2200" t="-2222" r="-3667"/>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FAFC5699-538D-7D4F-9617-19DDDA318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573" y="159308"/>
            <a:ext cx="5217431" cy="65673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051B976C-DC5A-E947-89E9-75072E7D7548}"/>
              </a:ext>
            </a:extLst>
          </p:cNvPr>
          <p:cNvSpPr txBox="1">
            <a:spLocks/>
          </p:cNvSpPr>
          <p:nvPr/>
        </p:nvSpPr>
        <p:spPr>
          <a:xfrm>
            <a:off x="10450969" y="5085799"/>
            <a:ext cx="1671042" cy="73423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Public domain image, Oleg </a:t>
            </a:r>
            <a:r>
              <a:rPr lang="en-US" sz="2000" dirty="0" err="1"/>
              <a:t>Alexandrov</a:t>
            </a:r>
            <a:r>
              <a:rPr lang="en-US" sz="2000" dirty="0"/>
              <a:t>, 2008</a:t>
            </a:r>
          </a:p>
        </p:txBody>
      </p:sp>
    </p:spTree>
    <p:extLst>
      <p:ext uri="{BB962C8B-B14F-4D97-AF65-F5344CB8AC3E}">
        <p14:creationId xmlns:p14="http://schemas.microsoft.com/office/powerpoint/2010/main" val="275545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1428-5D83-714E-85F0-9D7E0FF8AD95}"/>
              </a:ext>
            </a:extLst>
          </p:cNvPr>
          <p:cNvSpPr>
            <a:spLocks noGrp="1"/>
          </p:cNvSpPr>
          <p:nvPr>
            <p:ph type="title"/>
          </p:nvPr>
        </p:nvSpPr>
        <p:spPr>
          <a:xfrm>
            <a:off x="443756" y="257550"/>
            <a:ext cx="5580529" cy="1460500"/>
          </a:xfrm>
        </p:spPr>
        <p:txBody>
          <a:bodyPr/>
          <a:lstStyle/>
          <a:p>
            <a:r>
              <a:rPr lang="en-US" dirty="0"/>
              <a:t>First: count the training tokens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7F22A-C092-9048-AC63-6CE3F28EB473}"/>
                  </a:ext>
                </a:extLst>
              </p:cNvPr>
              <p:cNvSpPr>
                <a:spLocks noGrp="1"/>
              </p:cNvSpPr>
              <p:nvPr>
                <p:ph sz="half" idx="1"/>
              </p:nvPr>
            </p:nvSpPr>
            <p:spPr>
              <a:xfrm>
                <a:off x="439271" y="1825625"/>
                <a:ext cx="5943600" cy="4557246"/>
              </a:xfrm>
            </p:spPr>
            <p:txBody>
              <a:bodyPr>
                <a:normAutofit/>
              </a:bodyPr>
              <a:lstStyle/>
              <a:p>
                <a:pPr marL="0" indent="0">
                  <a:buNone/>
                </a:pPr>
                <a:r>
                  <a:rPr lang="en-US" dirty="0"/>
                  <a:t>Let’s introduce one more index variable.  Let </a:t>
                </a:r>
                <a14:m>
                  <m:oMath xmlns:m="http://schemas.openxmlformats.org/officeDocument/2006/math">
                    <m:r>
                      <a:rPr lang="en-US" i="1" dirty="0" smtClean="0">
                        <a:latin typeface="Cambria Math" panose="02040503050406030204" pitchFamily="18" charset="0"/>
                      </a:rPr>
                      <m:t>𝑖</m:t>
                    </m:r>
                  </m:oMath>
                </a14:m>
                <a:r>
                  <a:rPr lang="en-US" dirty="0"/>
                  <a:t>=the index of the training token.</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𝑥</m:t>
                              </m:r>
                            </m:e>
                          </m:acc>
                        </m:e>
                        <m:sub>
                          <m:r>
                            <a:rPr lang="en-US" b="0" i="1" smtClean="0">
                              <a:latin typeface="Cambria Math" panose="02040503050406030204" pitchFamily="18" charset="0"/>
                              <a:cs typeface="Times New Roman"/>
                            </a:rPr>
                            <m:t>𝑖</m:t>
                          </m:r>
                        </m:sub>
                      </m:sSub>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𝑖</m:t>
                                    </m:r>
                                    <m:r>
                                      <a:rPr lang="en-US" i="1">
                                        <a:latin typeface="Cambria Math" panose="02040503050406030204" pitchFamily="18" charset="0"/>
                                        <a:cs typeface="Times New Roman"/>
                                      </a:rPr>
                                      <m:t>,1</m:t>
                                    </m:r>
                                  </m:sub>
                                </m:sSub>
                              </m:e>
                            </m:mr>
                            <m:m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𝑖</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𝐷</m:t>
                                          </m:r>
                                        </m:sub>
                                      </m:sSub>
                                    </m:e>
                                  </m:mr>
                                </m:m>
                              </m:e>
                            </m:mr>
                            <m:mr>
                              <m:e>
                                <m:r>
                                  <a:rPr lang="en-US" b="0" i="1" smtClean="0">
                                    <a:latin typeface="Cambria Math" panose="02040503050406030204" pitchFamily="18" charset="0"/>
                                    <a:cs typeface="Times New Roman"/>
                                  </a:rPr>
                                  <m:t>1</m:t>
                                </m:r>
                              </m:e>
                            </m:mr>
                          </m:m>
                        </m:e>
                      </m:d>
                    </m:oMath>
                  </m:oMathPara>
                </a14:m>
                <a:endParaRPr lang="en-US" i="1" dirty="0">
                  <a:latin typeface="Cambria Math" panose="02040503050406030204" pitchFamily="18" charset="0"/>
                </a:endParaRPr>
              </a:p>
              <a:p>
                <a:pPr marL="0" indent="0" algn="ctr">
                  <a:buNone/>
                </a:pPr>
                <a:endParaRPr lang="en-US"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b>
                              <m:r>
                                <a:rPr lang="en-US" b="0" i="1" smtClean="0">
                                  <a:latin typeface="Cambria Math" panose="02040503050406030204" pitchFamily="18" charset="0"/>
                                  <a:cs typeface="Times New Roman"/>
                                </a:rPr>
                                <m:t>𝑖</m:t>
                              </m:r>
                            </m:sub>
                          </m:sSub>
                        </m:e>
                      </m:d>
                      <m:r>
                        <a:rPr lang="en-US" b="0" i="1" smtClean="0">
                          <a:latin typeface="Cambria Math" panose="02040503050406030204" pitchFamily="18" charset="0"/>
                          <a:cs typeface="Times New Roman"/>
                        </a:rPr>
                        <m:t>=</m:t>
                      </m:r>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b="0" i="1" smtClean="0">
                                  <a:latin typeface="Cambria Math" panose="02040503050406030204" pitchFamily="18" charset="0"/>
                                  <a:cs typeface="Times New Roman"/>
                                </a:rPr>
                                <m:t>𝑥</m:t>
                              </m:r>
                            </m:e>
                          </m:acc>
                        </m:e>
                        <m:sub>
                          <m:r>
                            <a:rPr lang="en-US" b="0" i="1" dirty="0" smtClean="0">
                              <a:latin typeface="Cambria Math" panose="02040503050406030204" pitchFamily="18" charset="0"/>
                            </a:rPr>
                            <m:t>𝑖</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b="0" i="1" dirty="0" smtClean="0">
                              <a:latin typeface="Cambria Math" panose="02040503050406030204" pitchFamily="18" charset="0"/>
                            </a:rPr>
                            <m:t>𝑤</m:t>
                          </m:r>
                        </m:e>
                      </m:acc>
                      <m:r>
                        <a:rPr lang="en-US" i="1" dirty="0">
                          <a:latin typeface="Cambria Math" panose="02040503050406030204" pitchFamily="18" charset="0"/>
                        </a:rPr>
                        <m:t>=</m:t>
                      </m:r>
                      <m:r>
                        <a:rPr lang="en-US" b="0" i="1" smtClean="0">
                          <a:latin typeface="Cambria Math" panose="02040503050406030204" pitchFamily="18" charset="0"/>
                          <a:cs typeface="Times New Roman"/>
                        </a:rPr>
                        <m:t>𝑏</m:t>
                      </m:r>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ea typeface="Cambria Math" panose="02040503050406030204" pitchFamily="18" charset="0"/>
                                  <a:cs typeface="Times New Roman"/>
                                </a:rPr>
                                <m:t>𝑥</m:t>
                              </m:r>
                            </m:e>
                            <m:sub>
                              <m:r>
                                <a:rPr lang="en-US" b="0" i="1" smtClean="0">
                                  <a:latin typeface="Cambria Math" panose="02040503050406030204" pitchFamily="18" charset="0"/>
                                  <a:ea typeface="Cambria Math" panose="02040503050406030204" pitchFamily="18" charset="0"/>
                                  <a:cs typeface="Times New Roman"/>
                                </a:rPr>
                                <m:t>𝑖</m:t>
                              </m:r>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𝑗</m:t>
                              </m:r>
                            </m:sub>
                          </m:sSub>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e>
                      </m:nary>
                    </m:oMath>
                  </m:oMathPara>
                </a14:m>
                <a:endParaRPr lang="en-US" dirty="0">
                  <a:cs typeface="Times New Roman"/>
                </a:endParaRP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FD7F22A-C092-9048-AC63-6CE3F28EB473}"/>
                  </a:ext>
                </a:extLst>
              </p:cNvPr>
              <p:cNvSpPr>
                <a:spLocks noGrp="1" noRot="1" noChangeAspect="1" noMove="1" noResize="1" noEditPoints="1" noAdjustHandles="1" noChangeArrowheads="1" noChangeShapeType="1" noTextEdit="1"/>
              </p:cNvSpPr>
              <p:nvPr>
                <p:ph sz="half" idx="1"/>
              </p:nvPr>
            </p:nvSpPr>
            <p:spPr>
              <a:xfrm>
                <a:off x="439271" y="1825625"/>
                <a:ext cx="5943600" cy="4557246"/>
              </a:xfrm>
              <a:blipFill>
                <a:blip r:embed="rId2"/>
                <a:stretch>
                  <a:fillRect l="-2132" t="-2222" r="-2559" b="-39722"/>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FAFC5699-538D-7D4F-9617-19DDDA31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573" y="159308"/>
            <a:ext cx="5217431" cy="65673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051B976C-DC5A-E947-89E9-75072E7D7548}"/>
              </a:ext>
            </a:extLst>
          </p:cNvPr>
          <p:cNvSpPr txBox="1">
            <a:spLocks/>
          </p:cNvSpPr>
          <p:nvPr/>
        </p:nvSpPr>
        <p:spPr>
          <a:xfrm>
            <a:off x="10450969" y="5085799"/>
            <a:ext cx="1671042" cy="73423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Public domain image, Oleg </a:t>
            </a:r>
            <a:r>
              <a:rPr lang="en-US" sz="2000" dirty="0" err="1"/>
              <a:t>Alexandrov</a:t>
            </a:r>
            <a:r>
              <a:rPr lang="en-US" sz="2000" dirty="0"/>
              <a:t>, 2008</a:t>
            </a:r>
          </a:p>
        </p:txBody>
      </p:sp>
    </p:spTree>
    <p:extLst>
      <p:ext uri="{BB962C8B-B14F-4D97-AF65-F5344CB8AC3E}">
        <p14:creationId xmlns:p14="http://schemas.microsoft.com/office/powerpoint/2010/main" val="295920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1428-5D83-714E-85F0-9D7E0FF8AD95}"/>
              </a:ext>
            </a:extLst>
          </p:cNvPr>
          <p:cNvSpPr>
            <a:spLocks noGrp="1"/>
          </p:cNvSpPr>
          <p:nvPr>
            <p:ph type="title"/>
          </p:nvPr>
        </p:nvSpPr>
        <p:spPr>
          <a:xfrm>
            <a:off x="443756" y="257550"/>
            <a:ext cx="5580529" cy="1460500"/>
          </a:xfrm>
        </p:spPr>
        <p:txBody>
          <a:bodyPr/>
          <a:lstStyle/>
          <a:p>
            <a:r>
              <a:rPr lang="en-US" dirty="0"/>
              <a:t>Training token errors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D7F22A-C092-9048-AC63-6CE3F28EB473}"/>
                  </a:ext>
                </a:extLst>
              </p:cNvPr>
              <p:cNvSpPr>
                <a:spLocks noGrp="1"/>
              </p:cNvSpPr>
              <p:nvPr>
                <p:ph sz="half" idx="1"/>
              </p:nvPr>
            </p:nvSpPr>
            <p:spPr>
              <a:xfrm>
                <a:off x="439271" y="1825625"/>
                <a:ext cx="5943600" cy="4557246"/>
              </a:xfrm>
            </p:spPr>
            <p:txBody>
              <a:bodyPr>
                <a:normAutofit/>
              </a:bodyPr>
              <a:lstStyle/>
              <a:p>
                <a:pPr marL="0" indent="0">
                  <a:buNone/>
                </a:pPr>
                <a:r>
                  <a:rPr lang="en-US" dirty="0"/>
                  <a:t>Using that notation, we can define a signed error term for every training token:</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sub>
                      </m:sSub>
                      <m:r>
                        <a:rPr lang="en-US" i="1">
                          <a:latin typeface="Cambria Math" panose="02040503050406030204" pitchFamily="18" charset="0"/>
                          <a:ea typeface="Cambria Math" panose="02040503050406030204" pitchFamily="18" charset="0"/>
                          <a:cs typeface="Times New Roman"/>
                        </a:rPr>
                        <m:t>=</m:t>
                      </m:r>
                      <m:r>
                        <a:rPr lang="en-US" i="1" dirty="0">
                          <a:latin typeface="Cambria Math" panose="02040503050406030204" pitchFamily="18" charset="0"/>
                        </a:rPr>
                        <m:t>𝑓</m:t>
                      </m:r>
                      <m:d>
                        <m:dPr>
                          <m:ctrlPr>
                            <a:rPr lang="en-US" i="1" dirty="0">
                              <a:latin typeface="Cambria Math" panose="02040503050406030204" pitchFamily="18" charset="0"/>
                            </a:rPr>
                          </m:ctrlPr>
                        </m:dPr>
                        <m:e>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e>
                      </m:d>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i="1">
                              <a:latin typeface="Cambria Math" panose="02040503050406030204" pitchFamily="18" charset="0"/>
                              <a:cs typeface="Times New Roman"/>
                            </a:rPr>
                            <m:t>𝑖</m:t>
                          </m:r>
                        </m:sub>
                      </m:sSub>
                    </m:oMath>
                  </m:oMathPara>
                </a14:m>
                <a:endParaRPr lang="en-US" i="1" dirty="0">
                  <a:latin typeface="Cambria Math" panose="02040503050406030204" pitchFamily="18" charset="0"/>
                </a:endParaRPr>
              </a:p>
              <a:p>
                <a:pPr marL="0" indent="0" algn="ctr">
                  <a:buNone/>
                </a:pPr>
                <a:endParaRPr lang="en-US" dirty="0">
                  <a:latin typeface="Cambria Math" panose="02040503050406030204" pitchFamily="18" charset="0"/>
                </a:endParaRPr>
              </a:p>
              <a:p>
                <a:pPr marL="0" indent="0">
                  <a:buNone/>
                </a:pPr>
                <a:r>
                  <a:rPr lang="en-US" dirty="0"/>
                  <a:t>The error term is positive for some tokens, negative for other tokens.  What does it mean to minimize it?</a:t>
                </a:r>
              </a:p>
            </p:txBody>
          </p:sp>
        </mc:Choice>
        <mc:Fallback>
          <p:sp>
            <p:nvSpPr>
              <p:cNvPr id="3" name="Content Placeholder 2">
                <a:extLst>
                  <a:ext uri="{FF2B5EF4-FFF2-40B4-BE49-F238E27FC236}">
                    <a16:creationId xmlns:a16="http://schemas.microsoft.com/office/drawing/2014/main" id="{BFD7F22A-C092-9048-AC63-6CE3F28EB473}"/>
                  </a:ext>
                </a:extLst>
              </p:cNvPr>
              <p:cNvSpPr>
                <a:spLocks noGrp="1" noRot="1" noChangeAspect="1" noMove="1" noResize="1" noEditPoints="1" noAdjustHandles="1" noChangeArrowheads="1" noChangeShapeType="1" noTextEdit="1"/>
              </p:cNvSpPr>
              <p:nvPr>
                <p:ph sz="half" idx="1"/>
              </p:nvPr>
            </p:nvSpPr>
            <p:spPr>
              <a:xfrm>
                <a:off x="439271" y="1825625"/>
                <a:ext cx="5943600" cy="4557246"/>
              </a:xfrm>
              <a:blipFill>
                <a:blip r:embed="rId2"/>
                <a:stretch>
                  <a:fillRect l="-2132" t="-2222"/>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FAFC5699-538D-7D4F-9617-19DDDA31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573" y="159308"/>
            <a:ext cx="5217431" cy="65673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051B976C-DC5A-E947-89E9-75072E7D7548}"/>
              </a:ext>
            </a:extLst>
          </p:cNvPr>
          <p:cNvSpPr txBox="1">
            <a:spLocks/>
          </p:cNvSpPr>
          <p:nvPr/>
        </p:nvSpPr>
        <p:spPr>
          <a:xfrm>
            <a:off x="10450969" y="5085799"/>
            <a:ext cx="1671042" cy="73423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Public domain image, Oleg </a:t>
            </a:r>
            <a:r>
              <a:rPr lang="en-US" sz="2000" dirty="0" err="1"/>
              <a:t>Alexandrov</a:t>
            </a:r>
            <a:r>
              <a:rPr lang="en-US" sz="2000" dirty="0"/>
              <a:t>, 2008</a:t>
            </a:r>
          </a:p>
        </p:txBody>
      </p:sp>
    </p:spTree>
    <p:extLst>
      <p:ext uri="{BB962C8B-B14F-4D97-AF65-F5344CB8AC3E}">
        <p14:creationId xmlns:p14="http://schemas.microsoft.com/office/powerpoint/2010/main" val="179726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1428-5D83-714E-85F0-9D7E0FF8AD95}"/>
              </a:ext>
            </a:extLst>
          </p:cNvPr>
          <p:cNvSpPr>
            <a:spLocks noGrp="1"/>
          </p:cNvSpPr>
          <p:nvPr>
            <p:ph type="title"/>
          </p:nvPr>
        </p:nvSpPr>
        <p:spPr>
          <a:xfrm>
            <a:off x="443756" y="257550"/>
            <a:ext cx="5580529" cy="1460500"/>
          </a:xfrm>
        </p:spPr>
        <p:txBody>
          <a:bodyPr/>
          <a:lstStyle/>
          <a:p>
            <a:r>
              <a:rPr lang="en-US" dirty="0"/>
              <a:t>Mean-squared error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FD7F22A-C092-9048-AC63-6CE3F28EB473}"/>
                  </a:ext>
                </a:extLst>
              </p:cNvPr>
              <p:cNvSpPr>
                <a:spLocks noGrp="1"/>
              </p:cNvSpPr>
              <p:nvPr>
                <p:ph sz="half" idx="1"/>
              </p:nvPr>
            </p:nvSpPr>
            <p:spPr>
              <a:xfrm>
                <a:off x="475129" y="1520826"/>
                <a:ext cx="5943600" cy="5079623"/>
              </a:xfrm>
            </p:spPr>
            <p:txBody>
              <a:bodyPr>
                <a:normAutofit fontScale="77500" lnSpcReduction="20000"/>
              </a:bodyPr>
              <a:lstStyle/>
              <a:p>
                <a:pPr marL="0" indent="0">
                  <a:buNone/>
                </a:pPr>
                <a:r>
                  <a:rPr lang="en-US" dirty="0"/>
                  <a:t>One useful criterion (not the only useful criterion, but perhaps the most common) of “minimizing the error” is to minimize the mean squared error:</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𝑀𝑆</m:t>
                      </m:r>
                      <m:r>
                        <a:rPr lang="en-US" b="0" i="1" smtClean="0">
                          <a:latin typeface="Cambria Math" panose="02040503050406030204" pitchFamily="18" charset="0"/>
                          <a:cs typeface="Times New Roman"/>
                        </a:rPr>
                        <m:t>𝐸</m:t>
                      </m:r>
                      <m:r>
                        <a:rPr lang="en-US" b="0" i="1" smtClean="0">
                          <a:latin typeface="Cambria Math" panose="02040503050406030204" pitchFamily="18" charset="0"/>
                          <a:cs typeface="Times New Roman"/>
                        </a:rPr>
                        <m:t>=</m:t>
                      </m:r>
                      <m:f>
                        <m:fPr>
                          <m:ctrlPr>
                            <a:rPr lang="en-US" b="0"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1</m:t>
                          </m:r>
                        </m:num>
                        <m:den>
                          <m:r>
                            <a:rPr lang="en-US" b="0" i="1" smtClean="0">
                              <a:latin typeface="Cambria Math" panose="02040503050406030204" pitchFamily="18" charset="0"/>
                              <a:cs typeface="Times New Roman"/>
                            </a:rPr>
                            <m:t>𝑛</m:t>
                          </m:r>
                        </m:den>
                      </m:f>
                      <m:nary>
                        <m:naryPr>
                          <m:chr m:val="∑"/>
                          <m:ctrlPr>
                            <a:rPr lang="en-US" b="0" i="1" smtClean="0">
                              <a:latin typeface="Cambria Math" panose="02040503050406030204" pitchFamily="18" charset="0"/>
                              <a:cs typeface="Times New Roman"/>
                            </a:rPr>
                          </m:ctrlPr>
                        </m:naryPr>
                        <m:sub>
                          <m:r>
                            <m:rPr>
                              <m:brk m:alnAt="23"/>
                            </m:rPr>
                            <a:rPr lang="en-US" b="0" i="1" smtClean="0">
                              <a:latin typeface="Cambria Math" panose="02040503050406030204" pitchFamily="18" charset="0"/>
                              <a:cs typeface="Times New Roman"/>
                            </a:rPr>
                            <m:t>𝑖</m:t>
                          </m:r>
                          <m:r>
                            <a:rPr lang="en-US" b="0" i="1" smtClean="0">
                              <a:latin typeface="Cambria Math" panose="02040503050406030204" pitchFamily="18" charset="0"/>
                              <a:cs typeface="Times New Roman"/>
                            </a:rPr>
                            <m:t>=1</m:t>
                          </m:r>
                        </m:sub>
                        <m:sup>
                          <m:r>
                            <a:rPr lang="en-US" b="0" i="1" smtClean="0">
                              <a:latin typeface="Cambria Math" panose="02040503050406030204" pitchFamily="18" charset="0"/>
                              <a:cs typeface="Times New Roman"/>
                            </a:rPr>
                            <m:t>𝑛</m:t>
                          </m:r>
                        </m:sup>
                        <m:e>
                          <m:sSubSup>
                            <m:sSubSupPr>
                              <m:ctrlPr>
                                <a:rPr lang="en-US" b="0" i="1" smtClean="0">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cs typeface="Times New Roman"/>
                                </a:rPr>
                                <m:t>𝑖</m:t>
                              </m:r>
                            </m:sub>
                            <m:sup>
                              <m:r>
                                <a:rPr lang="en-US" b="0" i="1" smtClean="0">
                                  <a:latin typeface="Cambria Math" panose="02040503050406030204" pitchFamily="18" charset="0"/>
                                  <a:cs typeface="Times New Roman"/>
                                </a:rPr>
                                <m:t>2</m:t>
                              </m:r>
                            </m:sup>
                          </m:sSubSup>
                        </m:e>
                      </m:nary>
                    </m:oMath>
                  </m:oMathPara>
                </a14:m>
                <a:endParaRPr lang="en-US" b="0" i="1" dirty="0">
                  <a:latin typeface="Cambria Math" panose="02040503050406030204" pitchFamily="18" charset="0"/>
                  <a:cs typeface="Times New Roman"/>
                </a:endParaRPr>
              </a:p>
              <a:p>
                <a:pPr marL="0" indent="0" algn="ctr">
                  <a:buNone/>
                </a:pPr>
                <a:endParaRPr lang="en-US" i="1" dirty="0">
                  <a:latin typeface="Cambria Math" panose="02040503050406030204" pitchFamily="18" charset="0"/>
                  <a:cs typeface="Times New Roman"/>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p>
                            <m:sSupPr>
                              <m:ctrlPr>
                                <a:rPr lang="en-US" i="1" smtClean="0">
                                  <a:latin typeface="Cambria Math" panose="02040503050406030204" pitchFamily="18" charset="0"/>
                                  <a:cs typeface="Times New Roman"/>
                                </a:rPr>
                              </m:ctrlPr>
                            </m:sSupPr>
                            <m:e>
                              <m:d>
                                <m:dPr>
                                  <m:ctrlPr>
                                    <a:rPr lang="en-US" i="1" smtClean="0">
                                      <a:latin typeface="Cambria Math" panose="02040503050406030204" pitchFamily="18" charset="0"/>
                                      <a:cs typeface="Times New Roman"/>
                                    </a:rPr>
                                  </m:ctrlPr>
                                </m:dPr>
                                <m:e>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b>
                                      <m:r>
                                        <a:rPr lang="en-US" i="1" dirty="0">
                                          <a:latin typeface="Cambria Math" panose="02040503050406030204" pitchFamily="18" charset="0"/>
                                        </a:rPr>
                                        <m:t>𝑖</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b="0" i="1" dirty="0" smtClean="0">
                                      <a:latin typeface="Cambria Math" panose="02040503050406030204" pitchFamily="18" charset="0"/>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i="1">
                                          <a:latin typeface="Cambria Math" panose="02040503050406030204" pitchFamily="18" charset="0"/>
                                          <a:cs typeface="Times New Roman"/>
                                        </a:rPr>
                                        <m:t>𝑖</m:t>
                                      </m:r>
                                    </m:sub>
                                  </m:sSub>
                                </m:e>
                              </m:d>
                            </m:e>
                            <m:sup>
                              <m:r>
                                <a:rPr lang="en-US" b="0" i="1" smtClean="0">
                                  <a:latin typeface="Cambria Math" panose="02040503050406030204" pitchFamily="18" charset="0"/>
                                  <a:cs typeface="Times New Roman"/>
                                </a:rPr>
                                <m:t>2</m:t>
                              </m:r>
                            </m:sup>
                          </m:sSup>
                        </m:e>
                      </m:nary>
                    </m:oMath>
                  </m:oMathPara>
                </a14:m>
                <a:endParaRPr lang="en-US" i="1" dirty="0">
                  <a:latin typeface="Cambria Math" panose="02040503050406030204" pitchFamily="18" charset="0"/>
                </a:endParaRPr>
              </a:p>
              <a:p>
                <a:pPr marL="0" indent="0" algn="ctr">
                  <a:buNone/>
                </a:pPr>
                <a:endParaRPr lang="en-US" dirty="0">
                  <a:latin typeface="Cambria Math" panose="02040503050406030204" pitchFamily="18" charset="0"/>
                </a:endParaRPr>
              </a:p>
              <a:p>
                <a:pPr marL="0" indent="0">
                  <a:buNone/>
                </a:pPr>
                <a:r>
                  <a:rPr lang="en-US" dirty="0"/>
                  <a:t>Literally,</a:t>
                </a:r>
              </a:p>
              <a:p>
                <a:r>
                  <a:rPr lang="en-US" dirty="0"/>
                  <a:t>… the mean …</a:t>
                </a:r>
              </a:p>
              <a:p>
                <a:r>
                  <a:rPr lang="en-US" dirty="0"/>
                  <a:t>… of the square …</a:t>
                </a:r>
              </a:p>
              <a:p>
                <a:r>
                  <a:rPr lang="en-US" dirty="0"/>
                  <a:t>… of the error terms.</a:t>
                </a:r>
              </a:p>
            </p:txBody>
          </p:sp>
        </mc:Choice>
        <mc:Fallback>
          <p:sp>
            <p:nvSpPr>
              <p:cNvPr id="3" name="Content Placeholder 2">
                <a:extLst>
                  <a:ext uri="{FF2B5EF4-FFF2-40B4-BE49-F238E27FC236}">
                    <a16:creationId xmlns:a16="http://schemas.microsoft.com/office/drawing/2014/main" id="{BFD7F22A-C092-9048-AC63-6CE3F28EB473}"/>
                  </a:ext>
                </a:extLst>
              </p:cNvPr>
              <p:cNvSpPr>
                <a:spLocks noGrp="1" noRot="1" noChangeAspect="1" noMove="1" noResize="1" noEditPoints="1" noAdjustHandles="1" noChangeArrowheads="1" noChangeShapeType="1" noTextEdit="1"/>
              </p:cNvSpPr>
              <p:nvPr>
                <p:ph sz="half" idx="1"/>
              </p:nvPr>
            </p:nvSpPr>
            <p:spPr>
              <a:xfrm>
                <a:off x="475129" y="1520826"/>
                <a:ext cx="5943600" cy="5079623"/>
              </a:xfrm>
              <a:blipFill>
                <a:blip r:embed="rId2"/>
                <a:stretch>
                  <a:fillRect l="-1279" t="-2494" r="-2132" b="-748"/>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FAFC5699-538D-7D4F-9617-19DDDA318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573" y="159308"/>
            <a:ext cx="5217431" cy="65673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051B976C-DC5A-E947-89E9-75072E7D7548}"/>
              </a:ext>
            </a:extLst>
          </p:cNvPr>
          <p:cNvSpPr txBox="1">
            <a:spLocks/>
          </p:cNvSpPr>
          <p:nvPr/>
        </p:nvSpPr>
        <p:spPr>
          <a:xfrm>
            <a:off x="10450969" y="5085799"/>
            <a:ext cx="1671042" cy="73423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Public domain image, Oleg </a:t>
            </a:r>
            <a:r>
              <a:rPr lang="en-US" sz="2000" dirty="0" err="1"/>
              <a:t>Alexandrov</a:t>
            </a:r>
            <a:r>
              <a:rPr lang="en-US" sz="2000" dirty="0"/>
              <a:t>, 2008</a:t>
            </a:r>
          </a:p>
        </p:txBody>
      </p:sp>
    </p:spTree>
    <p:extLst>
      <p:ext uri="{BB962C8B-B14F-4D97-AF65-F5344CB8AC3E}">
        <p14:creationId xmlns:p14="http://schemas.microsoft.com/office/powerpoint/2010/main" val="172043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p:txBody>
          <a:bodyPr/>
          <a:lstStyle/>
          <a:p>
            <a:r>
              <a:rPr lang="en-US" dirty="0">
                <a:solidFill>
                  <a:schemeClr val="bg1">
                    <a:lumMod val="75000"/>
                  </a:schemeClr>
                </a:solidFill>
              </a:rPr>
              <a:t>Review: perceptron</a:t>
            </a:r>
          </a:p>
          <a:p>
            <a:r>
              <a:rPr lang="en-US" dirty="0">
                <a:solidFill>
                  <a:schemeClr val="bg1">
                    <a:lumMod val="75000"/>
                  </a:schemeClr>
                </a:solidFill>
              </a:rPr>
              <a:t>Linear regression: a neuron without the nonlinearity</a:t>
            </a:r>
          </a:p>
          <a:p>
            <a:r>
              <a:rPr lang="en-US" dirty="0">
                <a:solidFill>
                  <a:schemeClr val="bg1">
                    <a:lumMod val="75000"/>
                  </a:schemeClr>
                </a:solidFill>
              </a:rPr>
              <a:t>Mean-squared error</a:t>
            </a:r>
          </a:p>
          <a:p>
            <a:r>
              <a:rPr lang="en-US" dirty="0"/>
              <a:t>Learning the solution: stochastic gradient descent</a:t>
            </a:r>
          </a:p>
          <a:p>
            <a:r>
              <a:rPr lang="en-US" dirty="0"/>
              <a:t>Multiple linear regression</a:t>
            </a:r>
          </a:p>
        </p:txBody>
      </p:sp>
    </p:spTree>
    <p:extLst>
      <p:ext uri="{BB962C8B-B14F-4D97-AF65-F5344CB8AC3E}">
        <p14:creationId xmlns:p14="http://schemas.microsoft.com/office/powerpoint/2010/main" val="211325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735A-7D6F-2E40-9D2C-34C622756280}"/>
              </a:ext>
            </a:extLst>
          </p:cNvPr>
          <p:cNvSpPr>
            <a:spLocks noGrp="1"/>
          </p:cNvSpPr>
          <p:nvPr>
            <p:ph type="title"/>
          </p:nvPr>
        </p:nvSpPr>
        <p:spPr/>
        <p:txBody>
          <a:bodyPr/>
          <a:lstStyle/>
          <a:p>
            <a:r>
              <a:rPr lang="en-US" dirty="0"/>
              <a:t>Minimizing the MSE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C253D7-B0D4-D94C-A552-1735F6DB5D04}"/>
                  </a:ext>
                </a:extLst>
              </p:cNvPr>
              <p:cNvSpPr>
                <a:spLocks noGrp="1"/>
              </p:cNvSpPr>
              <p:nvPr>
                <p:ph idx="1"/>
              </p:nvPr>
            </p:nvSpPr>
            <p:spPr/>
            <p:txBody>
              <a:bodyPr/>
              <a:lstStyle/>
              <a:p>
                <a:pPr marL="0" indent="0">
                  <a:buNone/>
                </a:pPr>
                <a:r>
                  <a:rPr lang="en-US" dirty="0"/>
                  <a:t>Our goal is to find the coefficients </a:t>
                </a:r>
                <a14:m>
                  <m:oMath xmlns:m="http://schemas.openxmlformats.org/officeDocument/2006/math">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𝑤</m:t>
                        </m:r>
                      </m:e>
                    </m:acc>
                    <m:r>
                      <a:rPr lang="en-US" i="1" dirty="0">
                        <a:latin typeface="Cambria Math" panose="02040503050406030204" pitchFamily="18" charset="0"/>
                      </a:rPr>
                      <m:t>=</m:t>
                    </m:r>
                    <m:sSup>
                      <m:sSupPr>
                        <m:ctrlPr>
                          <a:rPr lang="en-US" i="1" dirty="0" smtClean="0">
                            <a:latin typeface="Cambria Math" panose="02040503050406030204" pitchFamily="18" charset="0"/>
                          </a:rPr>
                        </m:ctrlPr>
                      </m:sSupPr>
                      <m:e>
                        <m:d>
                          <m:dPr>
                            <m:begChr m:val="["/>
                            <m:endChr m:val="]"/>
                            <m:ctrlPr>
                              <a:rPr lang="en-US" i="1" dirty="0" smtClean="0">
                                <a:latin typeface="Cambria Math" panose="02040503050406030204" pitchFamily="18" charset="0"/>
                              </a:rPr>
                            </m:ctrlPr>
                          </m:dPr>
                          <m:e>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𝑤</m:t>
                                </m:r>
                              </m:e>
                              <m:sub>
                                <m:r>
                                  <a:rPr lang="en-US" i="1">
                                    <a:latin typeface="Cambria Math" panose="02040503050406030204" pitchFamily="18" charset="0"/>
                                    <a:cs typeface="Times New Roman"/>
                                  </a:rPr>
                                  <m:t>1</m:t>
                                </m:r>
                              </m:sub>
                            </m:sSub>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𝑤</m:t>
                                </m:r>
                              </m:e>
                              <m:sub>
                                <m:r>
                                  <a:rPr lang="en-US" b="0" i="1" smtClean="0">
                                    <a:latin typeface="Cambria Math" panose="02040503050406030204" pitchFamily="18" charset="0"/>
                                    <a:cs typeface="Times New Roman"/>
                                  </a:rPr>
                                  <m:t>𝐷</m:t>
                                </m:r>
                              </m:sub>
                            </m:sSub>
                            <m:r>
                              <a:rPr lang="en-US" b="0" i="1" smtClean="0">
                                <a:latin typeface="Cambria Math" panose="02040503050406030204" pitchFamily="18" charset="0"/>
                                <a:cs typeface="Times New Roman"/>
                              </a:rPr>
                              <m:t>,</m:t>
                            </m:r>
                            <m:r>
                              <a:rPr lang="en-US" b="0" i="1" smtClean="0">
                                <a:latin typeface="Cambria Math" panose="02040503050406030204" pitchFamily="18" charset="0"/>
                                <a:cs typeface="Times New Roman"/>
                              </a:rPr>
                              <m:t>𝑏</m:t>
                            </m:r>
                          </m:e>
                        </m:d>
                      </m:e>
                      <m:sup>
                        <m:r>
                          <a:rPr lang="en-US" b="0" i="1" dirty="0" smtClean="0">
                            <a:latin typeface="Cambria Math" panose="02040503050406030204" pitchFamily="18" charset="0"/>
                          </a:rPr>
                          <m:t>𝑇</m:t>
                        </m:r>
                      </m:sup>
                    </m:sSup>
                  </m:oMath>
                </a14:m>
                <a:r>
                  <a:rPr lang="en-US" dirty="0"/>
                  <a:t> that minimize the MSE: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𝑀𝑆𝐸</m:t>
                      </m:r>
                      <m:r>
                        <a:rPr lang="en-US" i="1">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p>
                            <m:sSupPr>
                              <m:ctrlPr>
                                <a:rPr lang="en-US" i="1">
                                  <a:latin typeface="Cambria Math" panose="02040503050406030204" pitchFamily="18" charset="0"/>
                                  <a:cs typeface="Times New Roman"/>
                                </a:rPr>
                              </m:ctrlPr>
                            </m:sSupPr>
                            <m:e>
                              <m:d>
                                <m:dPr>
                                  <m:ctrlPr>
                                    <a:rPr lang="en-US" i="1">
                                      <a:latin typeface="Cambria Math" panose="02040503050406030204" pitchFamily="18" charset="0"/>
                                      <a:cs typeface="Times New Roman"/>
                                    </a:rPr>
                                  </m:ctrlPr>
                                </m:dPr>
                                <m:e>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b>
                                      <m:r>
                                        <a:rPr lang="en-US" i="1" dirty="0">
                                          <a:latin typeface="Cambria Math" panose="02040503050406030204" pitchFamily="18" charset="0"/>
                                        </a:rPr>
                                        <m:t>𝑖</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b="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dirty="0">
                                          <a:latin typeface="Cambria Math" panose="02040503050406030204" pitchFamily="18" charset="0"/>
                                        </a:rPr>
                                        <m:t>𝑦</m:t>
                                      </m:r>
                                    </m:e>
                                    <m:sub>
                                      <m:r>
                                        <a:rPr lang="en-US" sz="2400" i="1">
                                          <a:latin typeface="Cambria Math" panose="02040503050406030204" pitchFamily="18" charset="0"/>
                                          <a:cs typeface="Times New Roman"/>
                                        </a:rPr>
                                        <m:t>𝑖</m:t>
                                      </m:r>
                                    </m:sub>
                                  </m:sSub>
                                </m:e>
                              </m:d>
                            </m:e>
                            <m:sup>
                              <m:r>
                                <a:rPr lang="en-US" i="1">
                                  <a:latin typeface="Cambria Math" panose="02040503050406030204" pitchFamily="18" charset="0"/>
                                  <a:cs typeface="Times New Roman"/>
                                </a:rPr>
                                <m:t>2</m:t>
                              </m:r>
                            </m:sup>
                          </m:sSup>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p>
                            <m:sSupPr>
                              <m:ctrlPr>
                                <a:rPr lang="en-US" i="1">
                                  <a:latin typeface="Cambria Math" panose="02040503050406030204" pitchFamily="18" charset="0"/>
                                  <a:cs typeface="Times New Roman"/>
                                </a:rPr>
                              </m:ctrlPr>
                            </m:sSupPr>
                            <m:e>
                              <m:d>
                                <m:dPr>
                                  <m:ctrlPr>
                                    <a:rPr lang="en-US" i="1">
                                      <a:latin typeface="Cambria Math" panose="02040503050406030204" pitchFamily="18" charset="0"/>
                                      <a:cs typeface="Times New Roman"/>
                                    </a:rPr>
                                  </m:ctrlPr>
                                </m:dPr>
                                <m:e>
                                  <m:r>
                                    <a:rPr lang="en-US" i="1">
                                      <a:latin typeface="Cambria Math" panose="02040503050406030204" pitchFamily="18" charset="0"/>
                                      <a:cs typeface="Times New Roman"/>
                                    </a:rPr>
                                    <m:t>𝑏</m:t>
                                  </m:r>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𝑖</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𝑗</m:t>
                                          </m:r>
                                        </m:sub>
                                      </m:sSub>
                                    </m:e>
                                  </m:nary>
                                  <m:r>
                                    <a:rPr lang="en-US" i="1">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i="1">
                                          <a:latin typeface="Cambria Math" panose="02040503050406030204" pitchFamily="18" charset="0"/>
                                          <a:cs typeface="Times New Roman"/>
                                        </a:rPr>
                                        <m:t>𝑖</m:t>
                                      </m:r>
                                    </m:sub>
                                  </m:sSub>
                                </m:e>
                              </m:d>
                            </m:e>
                            <m:sup>
                              <m:r>
                                <a:rPr lang="en-US" i="1">
                                  <a:latin typeface="Cambria Math" panose="02040503050406030204" pitchFamily="18" charset="0"/>
                                  <a:cs typeface="Times New Roman"/>
                                </a:rPr>
                                <m:t>2</m:t>
                              </m:r>
                            </m:sup>
                          </m:sSup>
                        </m:e>
                      </m:nary>
                    </m:oMath>
                  </m:oMathPara>
                </a14:m>
                <a:endParaRPr lang="en-US" dirty="0"/>
              </a:p>
            </p:txBody>
          </p:sp>
        </mc:Choice>
        <mc:Fallback>
          <p:sp>
            <p:nvSpPr>
              <p:cNvPr id="3" name="Content Placeholder 2">
                <a:extLst>
                  <a:ext uri="{FF2B5EF4-FFF2-40B4-BE49-F238E27FC236}">
                    <a16:creationId xmlns:a16="http://schemas.microsoft.com/office/drawing/2014/main" id="{07C253D7-B0D4-D94C-A552-1735F6DB5D04}"/>
                  </a:ext>
                </a:extLst>
              </p:cNvPr>
              <p:cNvSpPr>
                <a:spLocks noGrp="1" noRot="1" noChangeAspect="1" noMove="1" noResize="1" noEditPoints="1" noAdjustHandles="1" noChangeArrowheads="1" noChangeShapeType="1" noTextEdit="1"/>
              </p:cNvSpPr>
              <p:nvPr>
                <p:ph idx="1"/>
              </p:nvPr>
            </p:nvSpPr>
            <p:spPr>
              <a:blipFill>
                <a:blip r:embed="rId2"/>
                <a:stretch>
                  <a:fillRect l="-1206" t="-15698" b="-20349"/>
                </a:stretch>
              </a:blipFill>
            </p:spPr>
            <p:txBody>
              <a:bodyPr/>
              <a:lstStyle/>
              <a:p>
                <a:r>
                  <a:rPr lang="en-US">
                    <a:noFill/>
                  </a:rPr>
                  <a:t> </a:t>
                </a:r>
              </a:p>
            </p:txBody>
          </p:sp>
        </mc:Fallback>
      </mc:AlternateContent>
    </p:spTree>
    <p:extLst>
      <p:ext uri="{BB962C8B-B14F-4D97-AF65-F5344CB8AC3E}">
        <p14:creationId xmlns:p14="http://schemas.microsoft.com/office/powerpoint/2010/main" val="3300987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3D64DE-4F6F-3D41-9D37-56247B69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615" y="1253331"/>
            <a:ext cx="7254385" cy="5340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74D221-5C49-714F-A43B-C9B962DCB9E5}"/>
              </a:ext>
            </a:extLst>
          </p:cNvPr>
          <p:cNvSpPr>
            <a:spLocks noGrp="1"/>
          </p:cNvSpPr>
          <p:nvPr>
            <p:ph type="title"/>
          </p:nvPr>
        </p:nvSpPr>
        <p:spPr>
          <a:xfrm>
            <a:off x="247650" y="288926"/>
            <a:ext cx="3867150" cy="888206"/>
          </a:xfrm>
        </p:spPr>
        <p:txBody>
          <a:bodyPr/>
          <a:lstStyle/>
          <a:p>
            <a:r>
              <a:rPr lang="en-US" dirty="0"/>
              <a:t>MSE = Parabola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9C49FA-41D3-4A4B-B575-1EB52BD8402B}"/>
                  </a:ext>
                </a:extLst>
              </p:cNvPr>
              <p:cNvSpPr>
                <a:spLocks noGrp="1"/>
              </p:cNvSpPr>
              <p:nvPr>
                <p:ph sz="half" idx="1"/>
              </p:nvPr>
            </p:nvSpPr>
            <p:spPr>
              <a:xfrm>
                <a:off x="103028" y="1292224"/>
                <a:ext cx="5607676" cy="5276849"/>
              </a:xfrm>
            </p:spPr>
            <p:txBody>
              <a:bodyPr>
                <a:normAutofit/>
              </a:bodyPr>
              <a:lstStyle/>
              <a:p>
                <a:pPr marL="0" indent="0">
                  <a:buNone/>
                </a:pPr>
                <a:r>
                  <a:rPr lang="en-US" dirty="0"/>
                  <a:t>Notice that, although it looks kind of complicated, the MSE is just a parabola in terms of </a:t>
                </a:r>
                <a14:m>
                  <m:oMath xmlns:m="http://schemas.openxmlformats.org/officeDocument/2006/math">
                    <m:r>
                      <a:rPr lang="en-US" i="1" dirty="0" smtClean="0">
                        <a:latin typeface="Cambria Math" panose="02040503050406030204" pitchFamily="18" charset="0"/>
                      </a:rPr>
                      <m:t>𝑏</m:t>
                    </m:r>
                  </m:oMath>
                </a14:m>
                <a:r>
                  <a:rPr lang="en-US" dirty="0"/>
                  <a:t> and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𝑀𝑆𝐸</m:t>
                      </m:r>
                      <m:r>
                        <a:rPr lang="en-US" i="1">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p>
                            <m:sSupPr>
                              <m:ctrlPr>
                                <a:rPr lang="en-US" i="1">
                                  <a:latin typeface="Cambria Math" panose="02040503050406030204" pitchFamily="18" charset="0"/>
                                  <a:cs typeface="Times New Roman"/>
                                </a:rPr>
                              </m:ctrlPr>
                            </m:sSupPr>
                            <m:e>
                              <m:d>
                                <m:dPr>
                                  <m:ctrlPr>
                                    <a:rPr lang="en-US" i="1">
                                      <a:latin typeface="Cambria Math" panose="02040503050406030204" pitchFamily="18" charset="0"/>
                                      <a:cs typeface="Times New Roman"/>
                                    </a:rPr>
                                  </m:ctrlPr>
                                </m:dPr>
                                <m:e>
                                  <m:r>
                                    <a:rPr lang="en-US" i="1">
                                      <a:latin typeface="Cambria Math" panose="02040503050406030204" pitchFamily="18" charset="0"/>
                                      <a:cs typeface="Times New Roman"/>
                                    </a:rPr>
                                    <m:t>𝑏</m:t>
                                  </m:r>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𝑖</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𝑗</m:t>
                                          </m:r>
                                        </m:sub>
                                      </m:sSub>
                                    </m:e>
                                  </m:nary>
                                  <m:r>
                                    <a:rPr lang="en-US" i="1">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i="1">
                                          <a:latin typeface="Cambria Math" panose="02040503050406030204" pitchFamily="18" charset="0"/>
                                          <a:cs typeface="Times New Roman"/>
                                        </a:rPr>
                                        <m:t>𝑖</m:t>
                                      </m:r>
                                    </m:sub>
                                  </m:sSub>
                                </m:e>
                              </m:d>
                            </m:e>
                            <m:sup>
                              <m:r>
                                <a:rPr lang="en-US" i="1">
                                  <a:latin typeface="Cambria Math" panose="02040503050406030204" pitchFamily="18" charset="0"/>
                                  <a:cs typeface="Times New Roman"/>
                                </a:rPr>
                                <m:t>2</m:t>
                              </m:r>
                            </m:sup>
                          </m:sSup>
                        </m:e>
                      </m:nary>
                    </m:oMath>
                  </m:oMathPara>
                </a14:m>
                <a:endParaRPr lang="en-US" dirty="0">
                  <a:cs typeface="Times New Roman"/>
                </a:endParaRPr>
              </a:p>
              <a:p>
                <a:pPr marL="0" indent="0">
                  <a:buNone/>
                </a:pPr>
                <a:endParaRPr lang="en-US" dirty="0">
                  <a:cs typeface="Times New Roman"/>
                </a:endParaRPr>
              </a:p>
              <a:p>
                <a:pPr marL="0" indent="0">
                  <a:buNone/>
                </a:pPr>
                <a:r>
                  <a:rPr lang="en-US" dirty="0">
                    <a:cs typeface="Times New Roman"/>
                  </a:rPr>
                  <a:t>Since it’s a parabola, it has a unique minimum that you can compute in closed form!  But we won’t do that today.  Instead…</a:t>
                </a:r>
              </a:p>
            </p:txBody>
          </p:sp>
        </mc:Choice>
        <mc:Fallback>
          <p:sp>
            <p:nvSpPr>
              <p:cNvPr id="3" name="Content Placeholder 2">
                <a:extLst>
                  <a:ext uri="{FF2B5EF4-FFF2-40B4-BE49-F238E27FC236}">
                    <a16:creationId xmlns:a16="http://schemas.microsoft.com/office/drawing/2014/main" id="{E09C49FA-41D3-4A4B-B575-1EB52BD8402B}"/>
                  </a:ext>
                </a:extLst>
              </p:cNvPr>
              <p:cNvSpPr>
                <a:spLocks noGrp="1" noRot="1" noChangeAspect="1" noMove="1" noResize="1" noEditPoints="1" noAdjustHandles="1" noChangeArrowheads="1" noChangeShapeType="1" noTextEdit="1"/>
              </p:cNvSpPr>
              <p:nvPr>
                <p:ph sz="half" idx="1"/>
              </p:nvPr>
            </p:nvSpPr>
            <p:spPr>
              <a:xfrm>
                <a:off x="103028" y="1292224"/>
                <a:ext cx="5607676" cy="5276849"/>
              </a:xfrm>
              <a:blipFill>
                <a:blip r:embed="rId3"/>
                <a:stretch>
                  <a:fillRect l="-2262" t="-1918" r="-905" b="-3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52B59F-8404-0941-BE9C-7CBD99057AC4}"/>
                  </a:ext>
                </a:extLst>
              </p:cNvPr>
              <p:cNvSpPr txBox="1"/>
              <p:nvPr/>
            </p:nvSpPr>
            <p:spPr>
              <a:xfrm>
                <a:off x="11694017" y="5385447"/>
                <a:ext cx="4346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𝑤</m:t>
                      </m:r>
                    </m:oMath>
                  </m:oMathPara>
                </a14:m>
                <a:endParaRPr lang="en-US" dirty="0"/>
              </a:p>
            </p:txBody>
          </p:sp>
        </mc:Choice>
        <mc:Fallback>
          <p:sp>
            <p:nvSpPr>
              <p:cNvPr id="7" name="TextBox 6">
                <a:extLst>
                  <a:ext uri="{FF2B5EF4-FFF2-40B4-BE49-F238E27FC236}">
                    <a16:creationId xmlns:a16="http://schemas.microsoft.com/office/drawing/2014/main" id="{F952B59F-8404-0941-BE9C-7CBD99057AC4}"/>
                  </a:ext>
                </a:extLst>
              </p:cNvPr>
              <p:cNvSpPr txBox="1">
                <a:spLocks noRot="1" noChangeAspect="1" noMove="1" noResize="1" noEditPoints="1" noAdjustHandles="1" noChangeArrowheads="1" noChangeShapeType="1" noTextEdit="1"/>
              </p:cNvSpPr>
              <p:nvPr/>
            </p:nvSpPr>
            <p:spPr>
              <a:xfrm>
                <a:off x="11694017" y="5385447"/>
                <a:ext cx="43466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7077540-CFC6-394E-9487-50FA844DFE62}"/>
                  </a:ext>
                </a:extLst>
              </p:cNvPr>
              <p:cNvSpPr txBox="1"/>
              <p:nvPr/>
            </p:nvSpPr>
            <p:spPr>
              <a:xfrm>
                <a:off x="7634753" y="1902248"/>
                <a:ext cx="3430075"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𝑀𝑆𝐸</m:t>
                      </m:r>
                      <m:r>
                        <a:rPr lang="en-US" sz="2400" i="1">
                          <a:latin typeface="Cambria Math" panose="02040503050406030204" pitchFamily="18" charset="0"/>
                          <a:cs typeface="Times New Roman"/>
                        </a:rPr>
                        <m:t>=</m:t>
                      </m:r>
                      <m:r>
                        <a:rPr lang="en-US" sz="2400" b="0" i="1" smtClean="0">
                          <a:latin typeface="Cambria Math" panose="02040503050406030204" pitchFamily="18" charset="0"/>
                          <a:cs typeface="Times New Roman"/>
                        </a:rPr>
                        <m:t>𝑎</m:t>
                      </m:r>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𝑤</m:t>
                          </m:r>
                        </m:e>
                        <m:sup>
                          <m:r>
                            <a:rPr lang="en-US" sz="2400" b="0" i="1" smtClean="0">
                              <a:latin typeface="Cambria Math" panose="02040503050406030204" pitchFamily="18" charset="0"/>
                              <a:cs typeface="Times New Roman"/>
                            </a:rPr>
                            <m:t>2</m:t>
                          </m:r>
                        </m:sup>
                      </m:sSup>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𝑏𝑤</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𝑐</m:t>
                      </m:r>
                    </m:oMath>
                  </m:oMathPara>
                </a14:m>
                <a:endParaRPr lang="en-US" sz="2400" dirty="0"/>
              </a:p>
            </p:txBody>
          </p:sp>
        </mc:Choice>
        <mc:Fallback>
          <p:sp>
            <p:nvSpPr>
              <p:cNvPr id="9" name="TextBox 8">
                <a:extLst>
                  <a:ext uri="{FF2B5EF4-FFF2-40B4-BE49-F238E27FC236}">
                    <a16:creationId xmlns:a16="http://schemas.microsoft.com/office/drawing/2014/main" id="{87077540-CFC6-394E-9487-50FA844DFE62}"/>
                  </a:ext>
                </a:extLst>
              </p:cNvPr>
              <p:cNvSpPr txBox="1">
                <a:spLocks noRot="1" noChangeAspect="1" noMove="1" noResize="1" noEditPoints="1" noAdjustHandles="1" noChangeArrowheads="1" noChangeShapeType="1" noTextEdit="1"/>
              </p:cNvSpPr>
              <p:nvPr/>
            </p:nvSpPr>
            <p:spPr>
              <a:xfrm>
                <a:off x="7634753" y="1902248"/>
                <a:ext cx="3430075"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91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p:txBody>
          <a:bodyPr/>
          <a:lstStyle/>
          <a:p>
            <a:r>
              <a:rPr lang="en-US" dirty="0"/>
              <a:t>Review: perceptron</a:t>
            </a:r>
          </a:p>
          <a:p>
            <a:r>
              <a:rPr lang="en-US" dirty="0"/>
              <a:t>Linear regression: a neuron without the nonlinearity</a:t>
            </a:r>
          </a:p>
          <a:p>
            <a:r>
              <a:rPr lang="en-US" dirty="0"/>
              <a:t>Mean-squared error</a:t>
            </a:r>
          </a:p>
          <a:p>
            <a:r>
              <a:rPr lang="en-US" dirty="0"/>
              <a:t>Learning the solution: stochastic gradient descent</a:t>
            </a:r>
          </a:p>
          <a:p>
            <a:r>
              <a:rPr lang="en-US" dirty="0"/>
              <a:t>Multiple linear regression</a:t>
            </a:r>
          </a:p>
        </p:txBody>
      </p:sp>
    </p:spTree>
    <p:extLst>
      <p:ext uri="{BB962C8B-B14F-4D97-AF65-F5344CB8AC3E}">
        <p14:creationId xmlns:p14="http://schemas.microsoft.com/office/powerpoint/2010/main" val="362842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3D64DE-4F6F-3D41-9D37-56247B69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615" y="1253331"/>
            <a:ext cx="7254385" cy="5340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74D221-5C49-714F-A43B-C9B962DCB9E5}"/>
              </a:ext>
            </a:extLst>
          </p:cNvPr>
          <p:cNvSpPr>
            <a:spLocks noGrp="1"/>
          </p:cNvSpPr>
          <p:nvPr>
            <p:ph type="title"/>
          </p:nvPr>
        </p:nvSpPr>
        <p:spPr>
          <a:xfrm>
            <a:off x="247650" y="288926"/>
            <a:ext cx="9029700" cy="888206"/>
          </a:xfrm>
        </p:spPr>
        <p:txBody>
          <a:bodyPr>
            <a:normAutofit fontScale="90000"/>
          </a:bodyPr>
          <a:lstStyle/>
          <a:p>
            <a:r>
              <a:rPr lang="en-US" dirty="0"/>
              <a:t>The iterative solution to linear regression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9C49FA-41D3-4A4B-B575-1EB52BD8402B}"/>
                  </a:ext>
                </a:extLst>
              </p:cNvPr>
              <p:cNvSpPr>
                <a:spLocks noGrp="1"/>
              </p:cNvSpPr>
              <p:nvPr>
                <p:ph sz="half" idx="1"/>
              </p:nvPr>
            </p:nvSpPr>
            <p:spPr>
              <a:xfrm>
                <a:off x="103028" y="1292224"/>
                <a:ext cx="5607676" cy="5276849"/>
              </a:xfrm>
            </p:spPr>
            <p:txBody>
              <a:bodyPr>
                <a:normAutofit/>
              </a:bodyPr>
              <a:lstStyle/>
              <a:p>
                <a:pPr marL="0" indent="0">
                  <a:buNone/>
                </a:pPr>
                <a:r>
                  <a:rPr lang="en-US" dirty="0"/>
                  <a:t>Instead of minimizing MSE in closed form, we’re going to use an iterative algorithm called gradient descent.  It works like this:</a:t>
                </a:r>
              </a:p>
              <a:p>
                <a:r>
                  <a:rPr lang="en-US" dirty="0">
                    <a:cs typeface="Times New Roman"/>
                  </a:rPr>
                  <a:t>Start from a random initial value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oMath>
                </a14:m>
                <a:r>
                  <a:rPr lang="en-US" dirty="0">
                    <a:cs typeface="Times New Roman"/>
                  </a:rPr>
                  <a:t> (at </a:t>
                </a:r>
                <a14:m>
                  <m:oMath xmlns:m="http://schemas.openxmlformats.org/officeDocument/2006/math">
                    <m:r>
                      <a:rPr lang="en-US" i="1">
                        <a:latin typeface="Cambria Math" panose="02040503050406030204" pitchFamily="18" charset="0"/>
                        <a:cs typeface="Times New Roman"/>
                      </a:rPr>
                      <m:t>𝑡</m:t>
                    </m:r>
                    <m:r>
                      <a:rPr lang="en-US" i="1">
                        <a:latin typeface="Cambria Math" panose="02040503050406030204" pitchFamily="18" charset="0"/>
                        <a:cs typeface="Times New Roman"/>
                      </a:rPr>
                      <m:t>=0</m:t>
                    </m:r>
                  </m:oMath>
                </a14:m>
                <a:r>
                  <a:rPr lang="en-US" dirty="0"/>
                  <a:t>).</a:t>
                </a:r>
                <a:endParaRPr lang="en-US" dirty="0">
                  <a:cs typeface="Times New Roman"/>
                </a:endParaRPr>
              </a:p>
              <a:p>
                <a:r>
                  <a:rPr lang="en-US" dirty="0">
                    <a:cs typeface="Times New Roman"/>
                  </a:rPr>
                  <a:t>Adjust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oMath>
                </a14:m>
                <a:r>
                  <a:rPr lang="en-US" dirty="0">
                    <a:cs typeface="Times New Roman"/>
                  </a:rPr>
                  <a:t> in order to reduce MSE (</a:t>
                </a:r>
                <a14:m>
                  <m:oMath xmlns:m="http://schemas.openxmlformats.org/officeDocument/2006/math">
                    <m:r>
                      <a:rPr lang="en-US" i="1">
                        <a:latin typeface="Cambria Math" panose="02040503050406030204" pitchFamily="18" charset="0"/>
                        <a:cs typeface="Times New Roman"/>
                      </a:rPr>
                      <m:t>𝑡</m:t>
                    </m:r>
                    <m:r>
                      <a:rPr lang="en-US" i="1">
                        <a:latin typeface="Cambria Math" panose="02040503050406030204" pitchFamily="18" charset="0"/>
                        <a:cs typeface="Times New Roman"/>
                      </a:rPr>
                      <m:t>=1</m:t>
                    </m:r>
                  </m:oMath>
                </a14:m>
                <a:r>
                  <a:rPr lang="en-US" dirty="0"/>
                  <a:t>).</a:t>
                </a:r>
                <a:endParaRPr lang="en-US" dirty="0">
                  <a:cs typeface="Times New Roman"/>
                </a:endParaRPr>
              </a:p>
              <a:p>
                <a:r>
                  <a:rPr lang="en-US" dirty="0">
                    <a:cs typeface="Times New Roman"/>
                  </a:rPr>
                  <a:t>Repeat until you reach the optimum (</a:t>
                </a:r>
                <a14:m>
                  <m:oMath xmlns:m="http://schemas.openxmlformats.org/officeDocument/2006/math">
                    <m:r>
                      <a:rPr lang="en-US" i="1">
                        <a:latin typeface="Cambria Math" panose="02040503050406030204" pitchFamily="18" charset="0"/>
                        <a:cs typeface="Times New Roman"/>
                      </a:rPr>
                      <m:t>𝑡</m:t>
                    </m:r>
                    <m:r>
                      <a:rPr lang="en-US" i="1">
                        <a:latin typeface="Cambria Math" panose="02040503050406030204" pitchFamily="18" charset="0"/>
                        <a:cs typeface="Times New Roman"/>
                      </a:rPr>
                      <m:t>=∞</m:t>
                    </m:r>
                  </m:oMath>
                </a14:m>
                <a:r>
                  <a:rPr lang="en-US" dirty="0">
                    <a:cs typeface="Times New Roman"/>
                  </a:rPr>
                  <a:t>).</a:t>
                </a:r>
                <a:endParaRPr lang="en-US" dirty="0"/>
              </a:p>
            </p:txBody>
          </p:sp>
        </mc:Choice>
        <mc:Fallback>
          <p:sp>
            <p:nvSpPr>
              <p:cNvPr id="3" name="Content Placeholder 2">
                <a:extLst>
                  <a:ext uri="{FF2B5EF4-FFF2-40B4-BE49-F238E27FC236}">
                    <a16:creationId xmlns:a16="http://schemas.microsoft.com/office/drawing/2014/main" id="{E09C49FA-41D3-4A4B-B575-1EB52BD8402B}"/>
                  </a:ext>
                </a:extLst>
              </p:cNvPr>
              <p:cNvSpPr>
                <a:spLocks noGrp="1" noRot="1" noChangeAspect="1" noMove="1" noResize="1" noEditPoints="1" noAdjustHandles="1" noChangeArrowheads="1" noChangeShapeType="1" noTextEdit="1"/>
              </p:cNvSpPr>
              <p:nvPr>
                <p:ph sz="half" idx="1"/>
              </p:nvPr>
            </p:nvSpPr>
            <p:spPr>
              <a:xfrm>
                <a:off x="103028" y="1292224"/>
                <a:ext cx="5607676" cy="5276849"/>
              </a:xfrm>
              <a:blipFill>
                <a:blip r:embed="rId3"/>
                <a:stretch>
                  <a:fillRect l="-2262" t="-1918" r="-11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52B59F-8404-0941-BE9C-7CBD99057AC4}"/>
                  </a:ext>
                </a:extLst>
              </p:cNvPr>
              <p:cNvSpPr txBox="1"/>
              <p:nvPr/>
            </p:nvSpPr>
            <p:spPr>
              <a:xfrm>
                <a:off x="11694017" y="5385447"/>
                <a:ext cx="4346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𝑤</m:t>
                      </m:r>
                    </m:oMath>
                  </m:oMathPara>
                </a14:m>
                <a:endParaRPr lang="en-US" dirty="0"/>
              </a:p>
            </p:txBody>
          </p:sp>
        </mc:Choice>
        <mc:Fallback>
          <p:sp>
            <p:nvSpPr>
              <p:cNvPr id="7" name="TextBox 6">
                <a:extLst>
                  <a:ext uri="{FF2B5EF4-FFF2-40B4-BE49-F238E27FC236}">
                    <a16:creationId xmlns:a16="http://schemas.microsoft.com/office/drawing/2014/main" id="{F952B59F-8404-0941-BE9C-7CBD99057AC4}"/>
                  </a:ext>
                </a:extLst>
              </p:cNvPr>
              <p:cNvSpPr txBox="1">
                <a:spLocks noRot="1" noChangeAspect="1" noMove="1" noResize="1" noEditPoints="1" noAdjustHandles="1" noChangeArrowheads="1" noChangeShapeType="1" noTextEdit="1"/>
              </p:cNvSpPr>
              <p:nvPr/>
            </p:nvSpPr>
            <p:spPr>
              <a:xfrm>
                <a:off x="11694017" y="5385447"/>
                <a:ext cx="43466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7077540-CFC6-394E-9487-50FA844DFE62}"/>
                  </a:ext>
                </a:extLst>
              </p:cNvPr>
              <p:cNvSpPr txBox="1"/>
              <p:nvPr/>
            </p:nvSpPr>
            <p:spPr>
              <a:xfrm>
                <a:off x="8077200" y="1902248"/>
                <a:ext cx="3063828"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𝑀𝑆𝐸</m:t>
                      </m:r>
                      <m:r>
                        <a:rPr lang="en-US" sz="2400" i="1">
                          <a:latin typeface="Cambria Math" panose="02040503050406030204" pitchFamily="18" charset="0"/>
                          <a:cs typeface="Times New Roman"/>
                        </a:rPr>
                        <m:t>=</m:t>
                      </m:r>
                      <m:r>
                        <a:rPr lang="en-US" sz="2400" b="0" i="1" smtClean="0">
                          <a:latin typeface="Cambria Math" panose="02040503050406030204" pitchFamily="18" charset="0"/>
                          <a:cs typeface="Times New Roman"/>
                        </a:rPr>
                        <m:t>𝑎</m:t>
                      </m:r>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𝑤</m:t>
                          </m:r>
                        </m:e>
                        <m:sup>
                          <m:r>
                            <a:rPr lang="en-US" sz="2400" b="0" i="1" smtClean="0">
                              <a:latin typeface="Cambria Math" panose="02040503050406030204" pitchFamily="18" charset="0"/>
                              <a:cs typeface="Times New Roman"/>
                            </a:rPr>
                            <m:t>2</m:t>
                          </m:r>
                        </m:sup>
                      </m:sSup>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𝑏𝑤</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𝑐</m:t>
                      </m:r>
                    </m:oMath>
                  </m:oMathPara>
                </a14:m>
                <a:endParaRPr lang="en-US" sz="2400" dirty="0"/>
              </a:p>
            </p:txBody>
          </p:sp>
        </mc:Choice>
        <mc:Fallback>
          <p:sp>
            <p:nvSpPr>
              <p:cNvPr id="9" name="TextBox 8">
                <a:extLst>
                  <a:ext uri="{FF2B5EF4-FFF2-40B4-BE49-F238E27FC236}">
                    <a16:creationId xmlns:a16="http://schemas.microsoft.com/office/drawing/2014/main" id="{87077540-CFC6-394E-9487-50FA844DFE62}"/>
                  </a:ext>
                </a:extLst>
              </p:cNvPr>
              <p:cNvSpPr txBox="1">
                <a:spLocks noRot="1" noChangeAspect="1" noMove="1" noResize="1" noEditPoints="1" noAdjustHandles="1" noChangeArrowheads="1" noChangeShapeType="1" noTextEdit="1"/>
              </p:cNvSpPr>
              <p:nvPr/>
            </p:nvSpPr>
            <p:spPr>
              <a:xfrm>
                <a:off x="8077200" y="1902248"/>
                <a:ext cx="3063828" cy="461665"/>
              </a:xfrm>
              <a:prstGeom prst="rect">
                <a:avLst/>
              </a:prstGeom>
              <a:blipFill>
                <a:blip r:embed="rId5"/>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69E0B6C-9433-114E-8EF7-DD3FD816B5F3}"/>
              </a:ext>
            </a:extLst>
          </p:cNvPr>
          <p:cNvCxnSpPr/>
          <p:nvPr/>
        </p:nvCxnSpPr>
        <p:spPr>
          <a:xfrm>
            <a:off x="6419850" y="2363913"/>
            <a:ext cx="0" cy="3021534"/>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06CD8AF-0CD2-4644-8353-0DB44B902AC3}"/>
              </a:ext>
            </a:extLst>
          </p:cNvPr>
          <p:cNvSpPr/>
          <p:nvPr/>
        </p:nvSpPr>
        <p:spPr>
          <a:xfrm>
            <a:off x="6305550" y="219075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0C0826F-A2C3-B347-9D76-142D239153A4}"/>
              </a:ext>
            </a:extLst>
          </p:cNvPr>
          <p:cNvCxnSpPr>
            <a:cxnSpLocks/>
          </p:cNvCxnSpPr>
          <p:nvPr/>
        </p:nvCxnSpPr>
        <p:spPr>
          <a:xfrm>
            <a:off x="7277100" y="3429000"/>
            <a:ext cx="0" cy="1956447"/>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D81A4BD-074D-3A44-B737-163ED7EBD772}"/>
              </a:ext>
            </a:extLst>
          </p:cNvPr>
          <p:cNvSpPr/>
          <p:nvPr/>
        </p:nvSpPr>
        <p:spPr>
          <a:xfrm>
            <a:off x="7162800" y="321945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A3CA3FD-CFFA-874C-AC74-1F7CF43B6875}"/>
              </a:ext>
            </a:extLst>
          </p:cNvPr>
          <p:cNvCxnSpPr/>
          <p:nvPr/>
        </p:nvCxnSpPr>
        <p:spPr>
          <a:xfrm>
            <a:off x="6553200" y="4686300"/>
            <a:ext cx="552450"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39BF37F-4C52-A543-B2E1-F42888C991F4}"/>
                  </a:ext>
                </a:extLst>
              </p:cNvPr>
              <p:cNvSpPr txBox="1"/>
              <p:nvPr/>
            </p:nvSpPr>
            <p:spPr>
              <a:xfrm>
                <a:off x="6438900" y="2111798"/>
                <a:ext cx="10096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𝑡</m:t>
                      </m:r>
                      <m:r>
                        <a:rPr lang="en-US" sz="2400" b="0" i="1" smtClean="0">
                          <a:latin typeface="Cambria Math" panose="02040503050406030204" pitchFamily="18" charset="0"/>
                          <a:cs typeface="Times New Roman"/>
                        </a:rPr>
                        <m:t>=0</m:t>
                      </m:r>
                    </m:oMath>
                  </m:oMathPara>
                </a14:m>
                <a:endParaRPr lang="en-US" sz="2400" dirty="0"/>
              </a:p>
            </p:txBody>
          </p:sp>
        </mc:Choice>
        <mc:Fallback>
          <p:sp>
            <p:nvSpPr>
              <p:cNvPr id="15" name="TextBox 14">
                <a:extLst>
                  <a:ext uri="{FF2B5EF4-FFF2-40B4-BE49-F238E27FC236}">
                    <a16:creationId xmlns:a16="http://schemas.microsoft.com/office/drawing/2014/main" id="{339BF37F-4C52-A543-B2E1-F42888C991F4}"/>
                  </a:ext>
                </a:extLst>
              </p:cNvPr>
              <p:cNvSpPr txBox="1">
                <a:spLocks noRot="1" noChangeAspect="1" noMove="1" noResize="1" noEditPoints="1" noAdjustHandles="1" noChangeArrowheads="1" noChangeShapeType="1" noTextEdit="1"/>
              </p:cNvSpPr>
              <p:nvPr/>
            </p:nvSpPr>
            <p:spPr>
              <a:xfrm>
                <a:off x="6438900" y="2111798"/>
                <a:ext cx="100965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C3182C6-0744-2C41-9011-F51FE09EC638}"/>
                  </a:ext>
                </a:extLst>
              </p:cNvPr>
              <p:cNvSpPr txBox="1"/>
              <p:nvPr/>
            </p:nvSpPr>
            <p:spPr>
              <a:xfrm>
                <a:off x="7315200" y="3159548"/>
                <a:ext cx="10096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𝑡</m:t>
                      </m:r>
                      <m:r>
                        <a:rPr lang="en-US" sz="2400" b="0" i="1" smtClean="0">
                          <a:latin typeface="Cambria Math" panose="02040503050406030204" pitchFamily="18" charset="0"/>
                          <a:cs typeface="Times New Roman"/>
                        </a:rPr>
                        <m:t>=1</m:t>
                      </m:r>
                    </m:oMath>
                  </m:oMathPara>
                </a14:m>
                <a:endParaRPr lang="en-US" sz="2400" dirty="0"/>
              </a:p>
            </p:txBody>
          </p:sp>
        </mc:Choice>
        <mc:Fallback>
          <p:sp>
            <p:nvSpPr>
              <p:cNvPr id="16" name="TextBox 15">
                <a:extLst>
                  <a:ext uri="{FF2B5EF4-FFF2-40B4-BE49-F238E27FC236}">
                    <a16:creationId xmlns:a16="http://schemas.microsoft.com/office/drawing/2014/main" id="{6C3182C6-0744-2C41-9011-F51FE09EC638}"/>
                  </a:ext>
                </a:extLst>
              </p:cNvPr>
              <p:cNvSpPr txBox="1">
                <a:spLocks noRot="1" noChangeAspect="1" noMove="1" noResize="1" noEditPoints="1" noAdjustHandles="1" noChangeArrowheads="1" noChangeShapeType="1" noTextEdit="1"/>
              </p:cNvSpPr>
              <p:nvPr/>
            </p:nvSpPr>
            <p:spPr>
              <a:xfrm>
                <a:off x="7315200" y="3159548"/>
                <a:ext cx="1009650" cy="461665"/>
              </a:xfrm>
              <a:prstGeom prst="rect">
                <a:avLst/>
              </a:prstGeom>
              <a:blipFill>
                <a:blip r:embed="rId7"/>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CD718F46-8EFF-A84F-877E-B480C8E9B6A3}"/>
              </a:ext>
            </a:extLst>
          </p:cNvPr>
          <p:cNvCxnSpPr>
            <a:cxnSpLocks/>
          </p:cNvCxnSpPr>
          <p:nvPr/>
        </p:nvCxnSpPr>
        <p:spPr>
          <a:xfrm>
            <a:off x="8782050" y="4057650"/>
            <a:ext cx="0" cy="1480197"/>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CDFDB6B-8000-664F-B896-976201160DED}"/>
              </a:ext>
            </a:extLst>
          </p:cNvPr>
          <p:cNvSpPr/>
          <p:nvPr/>
        </p:nvSpPr>
        <p:spPr>
          <a:xfrm>
            <a:off x="8667750" y="38481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A6DD3C2-CA75-2D45-A6CC-F09C5E48A0BB}"/>
              </a:ext>
            </a:extLst>
          </p:cNvPr>
          <p:cNvCxnSpPr/>
          <p:nvPr/>
        </p:nvCxnSpPr>
        <p:spPr>
          <a:xfrm>
            <a:off x="8115300" y="5010150"/>
            <a:ext cx="552450"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4EDF46B-A741-C44B-9055-0050D9EABDDF}"/>
                  </a:ext>
                </a:extLst>
              </p:cNvPr>
              <p:cNvSpPr txBox="1"/>
              <p:nvPr/>
            </p:nvSpPr>
            <p:spPr>
              <a:xfrm>
                <a:off x="8782050" y="3483398"/>
                <a:ext cx="10096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𝑡</m:t>
                      </m:r>
                      <m:r>
                        <a:rPr lang="en-US" sz="2400" b="0" i="1" smtClean="0">
                          <a:latin typeface="Cambria Math" panose="02040503050406030204" pitchFamily="18" charset="0"/>
                          <a:cs typeface="Times New Roman"/>
                        </a:rPr>
                        <m:t>=∞</m:t>
                      </m:r>
                    </m:oMath>
                  </m:oMathPara>
                </a14:m>
                <a:endParaRPr lang="en-US" sz="2400" dirty="0"/>
              </a:p>
            </p:txBody>
          </p:sp>
        </mc:Choice>
        <mc:Fallback>
          <p:sp>
            <p:nvSpPr>
              <p:cNvPr id="20" name="TextBox 19">
                <a:extLst>
                  <a:ext uri="{FF2B5EF4-FFF2-40B4-BE49-F238E27FC236}">
                    <a16:creationId xmlns:a16="http://schemas.microsoft.com/office/drawing/2014/main" id="{B4EDF46B-A741-C44B-9055-0050D9EABDDF}"/>
                  </a:ext>
                </a:extLst>
              </p:cNvPr>
              <p:cNvSpPr txBox="1">
                <a:spLocks noRot="1" noChangeAspect="1" noMove="1" noResize="1" noEditPoints="1" noAdjustHandles="1" noChangeArrowheads="1" noChangeShapeType="1" noTextEdit="1"/>
              </p:cNvSpPr>
              <p:nvPr/>
            </p:nvSpPr>
            <p:spPr>
              <a:xfrm>
                <a:off x="8782050" y="3483398"/>
                <a:ext cx="1009650" cy="461665"/>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006DA40-BB9C-744A-870A-D9B9E8906DAC}"/>
              </a:ext>
            </a:extLst>
          </p:cNvPr>
          <p:cNvSpPr txBox="1"/>
          <p:nvPr/>
        </p:nvSpPr>
        <p:spPr>
          <a:xfrm>
            <a:off x="7339013" y="4283498"/>
            <a:ext cx="719138" cy="1015663"/>
          </a:xfrm>
          <a:prstGeom prst="rect">
            <a:avLst/>
          </a:prstGeom>
          <a:noFill/>
        </p:spPr>
        <p:txBody>
          <a:bodyPr wrap="square">
            <a:spAutoFit/>
          </a:bodyPr>
          <a:lstStyle/>
          <a:p>
            <a:r>
              <a:rPr lang="en-US" sz="6000" dirty="0">
                <a:solidFill>
                  <a:srgbClr val="FF0000"/>
                </a:solidFill>
              </a:rPr>
              <a:t>…</a:t>
            </a:r>
          </a:p>
        </p:txBody>
      </p:sp>
    </p:spTree>
    <p:extLst>
      <p:ext uri="{BB962C8B-B14F-4D97-AF65-F5344CB8AC3E}">
        <p14:creationId xmlns:p14="http://schemas.microsoft.com/office/powerpoint/2010/main" val="324545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3D64DE-4F6F-3D41-9D37-56247B69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577" y="1253331"/>
            <a:ext cx="5853423" cy="43092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74D221-5C49-714F-A43B-C9B962DCB9E5}"/>
              </a:ext>
            </a:extLst>
          </p:cNvPr>
          <p:cNvSpPr>
            <a:spLocks noGrp="1"/>
          </p:cNvSpPr>
          <p:nvPr>
            <p:ph type="title"/>
          </p:nvPr>
        </p:nvSpPr>
        <p:spPr>
          <a:xfrm>
            <a:off x="247650" y="288926"/>
            <a:ext cx="9029700" cy="554977"/>
          </a:xfrm>
        </p:spPr>
        <p:txBody>
          <a:bodyPr>
            <a:normAutofit fontScale="90000"/>
          </a:bodyPr>
          <a:lstStyle/>
          <a:p>
            <a:r>
              <a:rPr lang="en-US" dirty="0"/>
              <a:t>The gradient descent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9C49FA-41D3-4A4B-B575-1EB52BD8402B}"/>
                  </a:ext>
                </a:extLst>
              </p:cNvPr>
              <p:cNvSpPr>
                <a:spLocks noGrp="1"/>
              </p:cNvSpPr>
              <p:nvPr>
                <p:ph sz="half" idx="1"/>
              </p:nvPr>
            </p:nvSpPr>
            <p:spPr>
              <a:xfrm>
                <a:off x="103027" y="1009650"/>
                <a:ext cx="6659721" cy="5600700"/>
              </a:xfrm>
            </p:spPr>
            <p:txBody>
              <a:bodyPr>
                <a:normAutofit fontScale="77500" lnSpcReduction="20000"/>
              </a:bodyPr>
              <a:lstStyle/>
              <a:p>
                <a:r>
                  <a:rPr lang="en-US" dirty="0">
                    <a:cs typeface="Times New Roman"/>
                  </a:rPr>
                  <a:t>Start from a random initial value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oMath>
                </a14:m>
                <a:r>
                  <a:rPr lang="en-US" dirty="0"/>
                  <a:t>.</a:t>
                </a:r>
                <a:endParaRPr lang="en-US" dirty="0">
                  <a:cs typeface="Times New Roman"/>
                </a:endParaRPr>
              </a:p>
              <a:p>
                <a:r>
                  <a:rPr lang="en-US" dirty="0">
                    <a:cs typeface="Times New Roman"/>
                  </a:rPr>
                  <a:t>Calculate the derivative of MSE with respect to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oMath>
                </a14:m>
                <a:r>
                  <a:rPr lang="en-US" dirty="0">
                    <a:cs typeface="Times New Roman"/>
                  </a:rPr>
                  <a:t>:</a:t>
                </a:r>
              </a:p>
              <a:p>
                <a:endParaRPr lang="en-US" dirty="0">
                  <a:cs typeface="Times New Roman"/>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ea typeface="Cambria Math" panose="02040503050406030204" pitchFamily="18" charset="0"/>
                            </a:rPr>
                            <m:t>∇</m:t>
                          </m:r>
                        </m:e>
                        <m:sub>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𝑤</m:t>
                              </m:r>
                            </m:e>
                          </m:acc>
                        </m:sub>
                      </m:sSub>
                      <m:r>
                        <a:rPr lang="en-US" b="0" i="1" dirty="0" smtClean="0">
                          <a:latin typeface="Cambria Math" panose="02040503050406030204" pitchFamily="18" charset="0"/>
                        </a:rPr>
                        <m:t>𝑀𝑆𝐸</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f>
                                  <m:fPr>
                                    <m:ctrlPr>
                                      <a:rPr lang="en-US" i="1">
                                        <a:latin typeface="Cambria Math" panose="02040503050406030204" pitchFamily="18" charset="0"/>
                                        <a:cs typeface="Times New Roman"/>
                                      </a:rPr>
                                    </m:ctrlPr>
                                  </m:fPr>
                                  <m:num>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cs typeface="Times New Roman"/>
                                      </a:rPr>
                                      <m:t>𝑀𝑆𝐸</m:t>
                                    </m:r>
                                  </m:num>
                                  <m:den>
                                    <m:r>
                                      <a:rPr lang="en-US" i="1">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ea typeface="Cambria Math" panose="02040503050406030204" pitchFamily="18" charset="0"/>
                                            <a:cs typeface="Times New Roman"/>
                                          </a:rPr>
                                          <m:t>1</m:t>
                                        </m:r>
                                      </m:sub>
                                    </m:sSub>
                                  </m:den>
                                </m:f>
                              </m:e>
                            </m:mr>
                            <m:m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ea typeface="Cambria Math" panose="02040503050406030204" pitchFamily="18" charset="0"/>
                                        </a:rPr>
                                        <m:t>⋮</m:t>
                                      </m:r>
                                    </m:e>
                                  </m:mr>
                                  <m:mr>
                                    <m:e>
                                      <m:f>
                                        <m:fPr>
                                          <m:ctrlPr>
                                            <a:rPr lang="en-US" i="1">
                                              <a:latin typeface="Cambria Math" panose="02040503050406030204" pitchFamily="18" charset="0"/>
                                              <a:cs typeface="Times New Roman"/>
                                            </a:rPr>
                                          </m:ctrlPr>
                                        </m:fPr>
                                        <m:num>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cs typeface="Times New Roman"/>
                                            </a:rPr>
                                            <m:t>𝑀𝑆𝐸</m:t>
                                          </m:r>
                                        </m:num>
                                        <m:den>
                                          <m:r>
                                            <a:rPr lang="en-US" i="1">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b="0" i="1" smtClean="0">
                                                  <a:latin typeface="Cambria Math" panose="02040503050406030204" pitchFamily="18" charset="0"/>
                                                  <a:ea typeface="Cambria Math" panose="02040503050406030204" pitchFamily="18" charset="0"/>
                                                  <a:cs typeface="Times New Roman"/>
                                                </a:rPr>
                                                <m:t>𝐷</m:t>
                                              </m:r>
                                            </m:sub>
                                          </m:sSub>
                                        </m:den>
                                      </m:f>
                                    </m:e>
                                  </m:mr>
                                </m:m>
                              </m:e>
                            </m:mr>
                            <m:mr>
                              <m:e>
                                <m:f>
                                  <m:fPr>
                                    <m:ctrlPr>
                                      <a:rPr lang="en-US" i="1">
                                        <a:latin typeface="Cambria Math" panose="02040503050406030204" pitchFamily="18" charset="0"/>
                                        <a:cs typeface="Times New Roman"/>
                                      </a:rPr>
                                    </m:ctrlPr>
                                  </m:fPr>
                                  <m:num>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cs typeface="Times New Roman"/>
                                      </a:rPr>
                                      <m:t>𝑀𝑆𝐸</m:t>
                                    </m:r>
                                  </m:num>
                                  <m:den>
                                    <m:r>
                                      <a:rPr lang="en-US" i="1">
                                        <a:latin typeface="Cambria Math" panose="02040503050406030204" pitchFamily="18" charset="0"/>
                                        <a:ea typeface="Cambria Math" panose="02040503050406030204" pitchFamily="18" charset="0"/>
                                        <a:cs typeface="Times New Roman"/>
                                      </a:rPr>
                                      <m:t>𝜕</m:t>
                                    </m:r>
                                    <m:r>
                                      <a:rPr lang="en-US" b="0" i="1" smtClean="0">
                                        <a:latin typeface="Cambria Math" panose="02040503050406030204" pitchFamily="18" charset="0"/>
                                        <a:ea typeface="Cambria Math" panose="02040503050406030204" pitchFamily="18" charset="0"/>
                                        <a:cs typeface="Times New Roman"/>
                                      </a:rPr>
                                      <m:t>𝑏</m:t>
                                    </m:r>
                                  </m:den>
                                </m:f>
                              </m:e>
                            </m:mr>
                          </m:m>
                        </m:e>
                      </m:d>
                    </m:oMath>
                  </m:oMathPara>
                </a14:m>
                <a:endParaRPr lang="en-US" dirty="0">
                  <a:cs typeface="Times New Roman"/>
                </a:endParaRPr>
              </a:p>
              <a:p>
                <a:r>
                  <a:rPr lang="en-US" dirty="0">
                    <a:cs typeface="Times New Roman"/>
                  </a:rPr>
                  <a:t>Take a step “downhill” (in the direction of the negative gradient</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smtClean="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b="0" i="1" dirty="0" smtClean="0">
                          <a:latin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𝜂</m:t>
                          </m:r>
                        </m:num>
                        <m:den>
                          <m:r>
                            <a:rPr lang="en-US" b="0" i="1" dirty="0" smtClean="0">
                              <a:latin typeface="Cambria Math" panose="02040503050406030204" pitchFamily="18" charset="0"/>
                              <a:ea typeface="Cambria Math" panose="02040503050406030204" pitchFamily="18" charset="0"/>
                            </a:rPr>
                            <m:t>2</m:t>
                          </m:r>
                        </m:den>
                      </m:f>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sub>
                      </m:sSub>
                      <m:r>
                        <a:rPr lang="en-US" i="1" dirty="0">
                          <a:latin typeface="Cambria Math" panose="02040503050406030204" pitchFamily="18" charset="0"/>
                        </a:rPr>
                        <m:t>𝑀𝑆𝐸</m:t>
                      </m:r>
                    </m:oMath>
                  </m:oMathPara>
                </a14:m>
                <a:endParaRPr lang="en-US" dirty="0">
                  <a:cs typeface="Times New Roman"/>
                </a:endParaRPr>
              </a:p>
              <a:p>
                <a:pPr marL="0" indent="0">
                  <a:buNone/>
                </a:pPr>
                <a:r>
                  <a:rPr lang="en-US" dirty="0">
                    <a:cs typeface="Times New Roman"/>
                  </a:rPr>
                  <a:t>…where </a:t>
                </a:r>
                <a14:m>
                  <m:oMath xmlns:m="http://schemas.openxmlformats.org/officeDocument/2006/math">
                    <m:r>
                      <a:rPr lang="en-US" i="1" dirty="0">
                        <a:latin typeface="Cambria Math" panose="02040503050406030204" pitchFamily="18" charset="0"/>
                        <a:ea typeface="Cambria Math" panose="02040503050406030204" pitchFamily="18" charset="0"/>
                      </a:rPr>
                      <m:t>𝜂</m:t>
                    </m:r>
                  </m:oMath>
                </a14:m>
                <a:r>
                  <a:rPr lang="en-US" dirty="0">
                    <a:cs typeface="Times New Roman"/>
                  </a:rPr>
                  <a:t> is a constant called the “learning rate,” that determines how big of a step you take.  Usually, you need to adjust </a:t>
                </a:r>
                <a14:m>
                  <m:oMath xmlns:m="http://schemas.openxmlformats.org/officeDocument/2006/math">
                    <m:r>
                      <a:rPr lang="en-US" i="1" dirty="0">
                        <a:latin typeface="Cambria Math" panose="02040503050406030204" pitchFamily="18" charset="0"/>
                        <a:ea typeface="Cambria Math" panose="02040503050406030204" pitchFamily="18" charset="0"/>
                      </a:rPr>
                      <m:t>𝜂</m:t>
                    </m:r>
                  </m:oMath>
                </a14:m>
                <a:r>
                  <a:rPr lang="en-US" dirty="0">
                    <a:cs typeface="Times New Roman"/>
                  </a:rPr>
                  <a:t> in order to get optimum performance on a dev set, but often </a:t>
                </a:r>
                <a14:m>
                  <m:oMath xmlns:m="http://schemas.openxmlformats.org/officeDocument/2006/math">
                    <m:r>
                      <a:rPr lang="en-US" i="1" dirty="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0.001</m:t>
                    </m:r>
                  </m:oMath>
                </a14:m>
                <a:r>
                  <a:rPr lang="en-US" dirty="0">
                    <a:cs typeface="Times New Roman"/>
                  </a:rPr>
                  <a:t>.</a:t>
                </a:r>
              </a:p>
            </p:txBody>
          </p:sp>
        </mc:Choice>
        <mc:Fallback>
          <p:sp>
            <p:nvSpPr>
              <p:cNvPr id="3" name="Content Placeholder 2">
                <a:extLst>
                  <a:ext uri="{FF2B5EF4-FFF2-40B4-BE49-F238E27FC236}">
                    <a16:creationId xmlns:a16="http://schemas.microsoft.com/office/drawing/2014/main" id="{E09C49FA-41D3-4A4B-B575-1EB52BD8402B}"/>
                  </a:ext>
                </a:extLst>
              </p:cNvPr>
              <p:cNvSpPr>
                <a:spLocks noGrp="1" noRot="1" noChangeAspect="1" noMove="1" noResize="1" noEditPoints="1" noAdjustHandles="1" noChangeArrowheads="1" noChangeShapeType="1" noTextEdit="1"/>
              </p:cNvSpPr>
              <p:nvPr>
                <p:ph sz="half" idx="1"/>
              </p:nvPr>
            </p:nvSpPr>
            <p:spPr>
              <a:xfrm>
                <a:off x="103027" y="1009650"/>
                <a:ext cx="6659721" cy="5600700"/>
              </a:xfrm>
              <a:blipFill>
                <a:blip r:embed="rId3"/>
                <a:stretch>
                  <a:fillRect l="-1333" t="-2262" r="-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952B59F-8404-0941-BE9C-7CBD99057AC4}"/>
                  </a:ext>
                </a:extLst>
              </p:cNvPr>
              <p:cNvSpPr txBox="1"/>
              <p:nvPr/>
            </p:nvSpPr>
            <p:spPr>
              <a:xfrm>
                <a:off x="11694017" y="5385447"/>
                <a:ext cx="4346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𝑤</m:t>
                      </m:r>
                    </m:oMath>
                  </m:oMathPara>
                </a14:m>
                <a:endParaRPr lang="en-US" dirty="0"/>
              </a:p>
            </p:txBody>
          </p:sp>
        </mc:Choice>
        <mc:Fallback>
          <p:sp>
            <p:nvSpPr>
              <p:cNvPr id="7" name="TextBox 6">
                <a:extLst>
                  <a:ext uri="{FF2B5EF4-FFF2-40B4-BE49-F238E27FC236}">
                    <a16:creationId xmlns:a16="http://schemas.microsoft.com/office/drawing/2014/main" id="{F952B59F-8404-0941-BE9C-7CBD99057AC4}"/>
                  </a:ext>
                </a:extLst>
              </p:cNvPr>
              <p:cNvSpPr txBox="1">
                <a:spLocks noRot="1" noChangeAspect="1" noMove="1" noResize="1" noEditPoints="1" noAdjustHandles="1" noChangeArrowheads="1" noChangeShapeType="1" noTextEdit="1"/>
              </p:cNvSpPr>
              <p:nvPr/>
            </p:nvSpPr>
            <p:spPr>
              <a:xfrm>
                <a:off x="11694017" y="5385447"/>
                <a:ext cx="43466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7077540-CFC6-394E-9487-50FA844DFE62}"/>
                  </a:ext>
                </a:extLst>
              </p:cNvPr>
              <p:cNvSpPr txBox="1"/>
              <p:nvPr/>
            </p:nvSpPr>
            <p:spPr>
              <a:xfrm>
                <a:off x="8229600" y="1787948"/>
                <a:ext cx="3063828"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a:rPr>
                        <m:t>𝑀𝑆𝐸</m:t>
                      </m:r>
                      <m:r>
                        <a:rPr lang="en-US" sz="2400" i="1">
                          <a:latin typeface="Cambria Math" panose="02040503050406030204" pitchFamily="18" charset="0"/>
                          <a:cs typeface="Times New Roman"/>
                        </a:rPr>
                        <m:t>=</m:t>
                      </m:r>
                      <m:r>
                        <a:rPr lang="en-US" sz="2400" b="0" i="1" smtClean="0">
                          <a:latin typeface="Cambria Math" panose="02040503050406030204" pitchFamily="18" charset="0"/>
                          <a:cs typeface="Times New Roman"/>
                        </a:rPr>
                        <m:t>𝑎</m:t>
                      </m:r>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𝑤</m:t>
                          </m:r>
                        </m:e>
                        <m:sup>
                          <m:r>
                            <a:rPr lang="en-US" sz="2400" b="0" i="1" smtClean="0">
                              <a:latin typeface="Cambria Math" panose="02040503050406030204" pitchFamily="18" charset="0"/>
                              <a:cs typeface="Times New Roman"/>
                            </a:rPr>
                            <m:t>2</m:t>
                          </m:r>
                        </m:sup>
                      </m:sSup>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𝑏𝑤</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𝑐</m:t>
                      </m:r>
                    </m:oMath>
                  </m:oMathPara>
                </a14:m>
                <a:endParaRPr lang="en-US" sz="2400" dirty="0"/>
              </a:p>
            </p:txBody>
          </p:sp>
        </mc:Choice>
        <mc:Fallback>
          <p:sp>
            <p:nvSpPr>
              <p:cNvPr id="9" name="TextBox 8">
                <a:extLst>
                  <a:ext uri="{FF2B5EF4-FFF2-40B4-BE49-F238E27FC236}">
                    <a16:creationId xmlns:a16="http://schemas.microsoft.com/office/drawing/2014/main" id="{87077540-CFC6-394E-9487-50FA844DFE62}"/>
                  </a:ext>
                </a:extLst>
              </p:cNvPr>
              <p:cNvSpPr txBox="1">
                <a:spLocks noRot="1" noChangeAspect="1" noMove="1" noResize="1" noEditPoints="1" noAdjustHandles="1" noChangeArrowheads="1" noChangeShapeType="1" noTextEdit="1"/>
              </p:cNvSpPr>
              <p:nvPr/>
            </p:nvSpPr>
            <p:spPr>
              <a:xfrm>
                <a:off x="8229600" y="1787948"/>
                <a:ext cx="3063828" cy="461665"/>
              </a:xfrm>
              <a:prstGeom prst="rect">
                <a:avLst/>
              </a:prstGeom>
              <a:blipFill>
                <a:blip r:embed="rId5"/>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69E0B6C-9433-114E-8EF7-DD3FD816B5F3}"/>
              </a:ext>
            </a:extLst>
          </p:cNvPr>
          <p:cNvCxnSpPr>
            <a:cxnSpLocks/>
          </p:cNvCxnSpPr>
          <p:nvPr/>
        </p:nvCxnSpPr>
        <p:spPr>
          <a:xfrm>
            <a:off x="8153400" y="2916363"/>
            <a:ext cx="19050" cy="1674687"/>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06CD8AF-0CD2-4644-8353-0DB44B902AC3}"/>
              </a:ext>
            </a:extLst>
          </p:cNvPr>
          <p:cNvSpPr/>
          <p:nvPr/>
        </p:nvSpPr>
        <p:spPr>
          <a:xfrm>
            <a:off x="8039100" y="27432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0C0826F-A2C3-B347-9D76-142D239153A4}"/>
              </a:ext>
            </a:extLst>
          </p:cNvPr>
          <p:cNvCxnSpPr>
            <a:cxnSpLocks/>
          </p:cNvCxnSpPr>
          <p:nvPr/>
        </p:nvCxnSpPr>
        <p:spPr>
          <a:xfrm>
            <a:off x="9067800" y="3486150"/>
            <a:ext cx="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D81A4BD-074D-3A44-B737-163ED7EBD772}"/>
              </a:ext>
            </a:extLst>
          </p:cNvPr>
          <p:cNvSpPr/>
          <p:nvPr/>
        </p:nvSpPr>
        <p:spPr>
          <a:xfrm>
            <a:off x="8953500" y="32766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A3CA3FD-CFFA-874C-AC74-1F7CF43B6875}"/>
              </a:ext>
            </a:extLst>
          </p:cNvPr>
          <p:cNvCxnSpPr/>
          <p:nvPr/>
        </p:nvCxnSpPr>
        <p:spPr>
          <a:xfrm>
            <a:off x="8343900" y="3943350"/>
            <a:ext cx="552450"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38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7785-7433-8944-B840-6197BAD66CB3}"/>
              </a:ext>
            </a:extLst>
          </p:cNvPr>
          <p:cNvSpPr>
            <a:spLocks noGrp="1"/>
          </p:cNvSpPr>
          <p:nvPr>
            <p:ph type="title"/>
          </p:nvPr>
        </p:nvSpPr>
        <p:spPr/>
        <p:txBody>
          <a:bodyPr/>
          <a:lstStyle/>
          <a:p>
            <a:r>
              <a:rPr lang="en-US" dirty="0"/>
              <a:t>Stochastic gradient descent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205D3C-AB34-1743-85BC-A75F58F290E9}"/>
                  </a:ext>
                </a:extLst>
              </p:cNvPr>
              <p:cNvSpPr>
                <a:spLocks noGrp="1"/>
              </p:cNvSpPr>
              <p:nvPr>
                <p:ph idx="1"/>
              </p:nvPr>
            </p:nvSpPr>
            <p:spPr>
              <a:xfrm>
                <a:off x="838200" y="1520824"/>
                <a:ext cx="10515600" cy="5337176"/>
              </a:xfrm>
            </p:spPr>
            <p:txBody>
              <a:bodyPr>
                <a:normAutofit/>
              </a:bodyPr>
              <a:lstStyle/>
              <a:p>
                <a:r>
                  <a:rPr lang="en-US" dirty="0"/>
                  <a:t>If n is large, computing or differentiating MSE can be expensive.  </a:t>
                </a:r>
              </a:p>
              <a:p>
                <a:r>
                  <a:rPr lang="en-US" dirty="0"/>
                  <a:t>The stochastic gradient descent algorithm picks one training token </a:t>
                </a:r>
                <a14:m>
                  <m:oMath xmlns:m="http://schemas.openxmlformats.org/officeDocument/2006/math">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𝑥</m:t>
                                </m:r>
                              </m:e>
                            </m:acc>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e>
                    </m:d>
                    <m:r>
                      <a:rPr lang="en-US" i="1" dirty="0">
                        <a:latin typeface="Cambria Math" panose="02040503050406030204" pitchFamily="18" charset="0"/>
                      </a:rPr>
                      <m:t> </m:t>
                    </m:r>
                  </m:oMath>
                </a14:m>
                <a:r>
                  <a:rPr lang="en-US" dirty="0"/>
                  <a:t>at random (”stochastically”), and adjusts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oMath>
                </a14:m>
                <a:r>
                  <a:rPr lang="en-US" dirty="0"/>
                  <a:t> in order to reduce the error a little bit for that one token:</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𝜂</m:t>
                          </m:r>
                        </m:num>
                        <m:den>
                          <m:r>
                            <a:rPr lang="en-US" i="1" dirty="0">
                              <a:latin typeface="Cambria Math" panose="02040503050406030204" pitchFamily="18" charset="0"/>
                              <a:ea typeface="Cambria Math" panose="02040503050406030204" pitchFamily="18" charset="0"/>
                            </a:rPr>
                            <m:t>2</m:t>
                          </m:r>
                        </m:den>
                      </m:f>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sub>
                      </m:sSub>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oMath>
                  </m:oMathPara>
                </a14:m>
                <a:endParaRPr lang="en-US" dirty="0">
                  <a:cs typeface="Times New Roman"/>
                </a:endParaRPr>
              </a:p>
              <a:p>
                <a:pPr marL="0" indent="0">
                  <a:buNone/>
                </a:pPr>
                <a:r>
                  <a:rPr lang="en-US" dirty="0">
                    <a:cs typeface="Times New Roman"/>
                  </a:rPr>
                  <a:t>…where</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r>
                            <a:rPr lang="en-US" b="0" i="1" smtClean="0">
                              <a:latin typeface="Cambria Math" panose="02040503050406030204" pitchFamily="18" charset="0"/>
                              <a:cs typeface="Times New Roman"/>
                            </a:rPr>
                            <m:t>=</m:t>
                          </m:r>
                          <m:d>
                            <m:dPr>
                              <m:ctrlPr>
                                <a:rPr lang="en-US" i="1">
                                  <a:latin typeface="Cambria Math" panose="02040503050406030204" pitchFamily="18" charset="0"/>
                                  <a:cs typeface="Times New Roman"/>
                                </a:rPr>
                              </m:ctrlPr>
                            </m:dPr>
                            <m:e>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b>
                                  <m:r>
                                    <a:rPr lang="en-US" i="1" dirty="0">
                                      <a:latin typeface="Cambria Math" panose="02040503050406030204" pitchFamily="18" charset="0"/>
                                    </a:rPr>
                                    <m:t>𝑖</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i="1" dirty="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dirty="0">
                                      <a:latin typeface="Cambria Math" panose="02040503050406030204" pitchFamily="18" charset="0"/>
                                    </a:rPr>
                                    <m:t>𝑦</m:t>
                                  </m:r>
                                </m:e>
                                <m:sub>
                                  <m:r>
                                    <a:rPr lang="en-US" sz="2400" i="1">
                                      <a:latin typeface="Cambria Math" panose="02040503050406030204" pitchFamily="18" charset="0"/>
                                      <a:cs typeface="Times New Roman"/>
                                    </a:rPr>
                                    <m:t>𝑖</m:t>
                                  </m:r>
                                </m:sub>
                              </m:sSub>
                            </m:e>
                          </m:d>
                        </m:e>
                        <m:sup>
                          <m:r>
                            <a:rPr lang="en-US" i="1">
                              <a:latin typeface="Cambria Math" panose="02040503050406030204" pitchFamily="18" charset="0"/>
                              <a:cs typeface="Times New Roman"/>
                            </a:rPr>
                            <m:t>2</m:t>
                          </m:r>
                        </m:sup>
                      </m:sSup>
                    </m:oMath>
                  </m:oMathPara>
                </a14:m>
                <a:endParaRPr lang="en-US" dirty="0">
                  <a:cs typeface="Times New Roman"/>
                </a:endParaRPr>
              </a:p>
              <a:p>
                <a:pPr marL="0" indent="0">
                  <a:buNone/>
                </a:pPr>
                <a:endParaRPr lang="en-US" dirty="0">
                  <a:cs typeface="Times New Roman"/>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5A205D3C-AB34-1743-85BC-A75F58F290E9}"/>
                  </a:ext>
                </a:extLst>
              </p:cNvPr>
              <p:cNvSpPr>
                <a:spLocks noGrp="1" noRot="1" noChangeAspect="1" noMove="1" noResize="1" noEditPoints="1" noAdjustHandles="1" noChangeArrowheads="1" noChangeShapeType="1" noTextEdit="1"/>
              </p:cNvSpPr>
              <p:nvPr>
                <p:ph idx="1"/>
              </p:nvPr>
            </p:nvSpPr>
            <p:spPr>
              <a:xfrm>
                <a:off x="838200" y="1520824"/>
                <a:ext cx="10515600" cy="5337176"/>
              </a:xfrm>
              <a:blipFill>
                <a:blip r:embed="rId2"/>
                <a:stretch>
                  <a:fillRect l="-1206" t="-1900" r="-724"/>
                </a:stretch>
              </a:blipFill>
            </p:spPr>
            <p:txBody>
              <a:bodyPr/>
              <a:lstStyle/>
              <a:p>
                <a:r>
                  <a:rPr lang="en-US">
                    <a:noFill/>
                  </a:rPr>
                  <a:t> </a:t>
                </a:r>
              </a:p>
            </p:txBody>
          </p:sp>
        </mc:Fallback>
      </mc:AlternateContent>
    </p:spTree>
    <p:extLst>
      <p:ext uri="{BB962C8B-B14F-4D97-AF65-F5344CB8AC3E}">
        <p14:creationId xmlns:p14="http://schemas.microsoft.com/office/powerpoint/2010/main" val="429045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7785-7433-8944-B840-6197BAD66CB3}"/>
              </a:ext>
            </a:extLst>
          </p:cNvPr>
          <p:cNvSpPr>
            <a:spLocks noGrp="1"/>
          </p:cNvSpPr>
          <p:nvPr>
            <p:ph type="title"/>
          </p:nvPr>
        </p:nvSpPr>
        <p:spPr/>
        <p:txBody>
          <a:bodyPr/>
          <a:lstStyle/>
          <a:p>
            <a:r>
              <a:rPr lang="en-US" dirty="0"/>
              <a:t>Stochastic gradient descent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205D3C-AB34-1743-85BC-A75F58F290E9}"/>
                  </a:ext>
                </a:extLst>
              </p:cNvPr>
              <p:cNvSpPr>
                <a:spLocks noGrp="1"/>
              </p:cNvSpPr>
              <p:nvPr>
                <p:ph idx="1"/>
              </p:nvPr>
            </p:nvSpPr>
            <p:spPr>
              <a:xfrm>
                <a:off x="247650" y="1520824"/>
                <a:ext cx="6515100" cy="533717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cs typeface="Times New Roman"/>
                            </a:rPr>
                          </m:ctrlPr>
                        </m:sSupPr>
                        <m:e>
                          <m:sSubSup>
                            <m:sSubSupPr>
                              <m:ctrlPr>
                                <a:rPr lang="en-US" sz="3200" i="1">
                                  <a:latin typeface="Cambria Math" panose="02040503050406030204" pitchFamily="18" charset="0"/>
                                  <a:cs typeface="Times New Roman"/>
                                </a:rPr>
                              </m:ctrlPr>
                            </m:sSubSupPr>
                            <m:e>
                              <m:r>
                                <a:rPr lang="en-US" sz="3200" i="1">
                                  <a:latin typeface="Cambria Math" panose="02040503050406030204" pitchFamily="18" charset="0"/>
                                  <a:ea typeface="Cambria Math" panose="02040503050406030204" pitchFamily="18" charset="0"/>
                                  <a:cs typeface="Times New Roman"/>
                                </a:rPr>
                                <m:t>𝜖</m:t>
                              </m:r>
                            </m:e>
                            <m:sub>
                              <m:r>
                                <a:rPr lang="en-US" sz="3200" b="0" i="1" smtClean="0">
                                  <a:latin typeface="Cambria Math" panose="02040503050406030204" pitchFamily="18" charset="0"/>
                                  <a:cs typeface="Times New Roman"/>
                                </a:rPr>
                                <m:t>𝑖</m:t>
                              </m:r>
                            </m:sub>
                            <m:sup>
                              <m:r>
                                <a:rPr lang="en-US" sz="3200" i="1">
                                  <a:latin typeface="Cambria Math" panose="02040503050406030204" pitchFamily="18" charset="0"/>
                                  <a:cs typeface="Times New Roman"/>
                                </a:rPr>
                                <m:t>2</m:t>
                              </m:r>
                            </m:sup>
                          </m:sSubSup>
                          <m:r>
                            <a:rPr lang="en-US" sz="3200" b="0" i="1" smtClean="0">
                              <a:latin typeface="Cambria Math" panose="02040503050406030204" pitchFamily="18" charset="0"/>
                              <a:cs typeface="Times New Roman"/>
                            </a:rPr>
                            <m:t>=</m:t>
                          </m:r>
                          <m:d>
                            <m:dPr>
                              <m:ctrlPr>
                                <a:rPr lang="en-US" sz="3200" i="1">
                                  <a:latin typeface="Cambria Math" panose="02040503050406030204" pitchFamily="18" charset="0"/>
                                  <a:cs typeface="Times New Roman"/>
                                </a:rPr>
                              </m:ctrlPr>
                            </m:dPr>
                            <m:e>
                              <m:sSubSup>
                                <m:sSubSupPr>
                                  <m:ctrlPr>
                                    <a:rPr lang="en-US" sz="3200" i="1" dirty="0">
                                      <a:latin typeface="Cambria Math" panose="02040503050406030204" pitchFamily="18" charset="0"/>
                                    </a:rPr>
                                  </m:ctrlPr>
                                </m:sSubSupPr>
                                <m:e>
                                  <m:acc>
                                    <m:accPr>
                                      <m:chr m:val="⃗"/>
                                      <m:ctrlPr>
                                        <a:rPr lang="en-US" sz="3200" i="1">
                                          <a:latin typeface="Cambria Math" panose="02040503050406030204" pitchFamily="18" charset="0"/>
                                          <a:cs typeface="Times New Roman"/>
                                        </a:rPr>
                                      </m:ctrlPr>
                                    </m:accPr>
                                    <m:e>
                                      <m:r>
                                        <a:rPr lang="en-US" sz="3200" i="1">
                                          <a:latin typeface="Cambria Math" panose="02040503050406030204" pitchFamily="18" charset="0"/>
                                          <a:cs typeface="Times New Roman"/>
                                        </a:rPr>
                                        <m:t>𝑥</m:t>
                                      </m:r>
                                    </m:e>
                                  </m:acc>
                                </m:e>
                                <m:sub>
                                  <m:r>
                                    <a:rPr lang="en-US" sz="3200" i="1" dirty="0">
                                      <a:latin typeface="Cambria Math" panose="02040503050406030204" pitchFamily="18" charset="0"/>
                                    </a:rPr>
                                    <m:t>𝑖</m:t>
                                  </m:r>
                                </m:sub>
                                <m:sup>
                                  <m:r>
                                    <a:rPr lang="en-US" sz="3200" i="1" dirty="0">
                                      <a:latin typeface="Cambria Math" panose="02040503050406030204" pitchFamily="18" charset="0"/>
                                    </a:rPr>
                                    <m:t>𝑇</m:t>
                                  </m:r>
                                </m:sup>
                              </m:sSub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sSub>
                                <m:sSubPr>
                                  <m:ctrlPr>
                                    <a:rPr lang="en-US" sz="3200" i="1">
                                      <a:latin typeface="Cambria Math" panose="02040503050406030204" pitchFamily="18" charset="0"/>
                                      <a:cs typeface="Times New Roman"/>
                                    </a:rPr>
                                  </m:ctrlPr>
                                </m:sSubPr>
                                <m:e>
                                  <m:r>
                                    <a:rPr lang="en-US" sz="3200" i="1" dirty="0">
                                      <a:latin typeface="Cambria Math" panose="02040503050406030204" pitchFamily="18" charset="0"/>
                                    </a:rPr>
                                    <m:t>𝑦</m:t>
                                  </m:r>
                                </m:e>
                                <m:sub>
                                  <m:r>
                                    <a:rPr lang="en-US" sz="3200" i="1">
                                      <a:latin typeface="Cambria Math" panose="02040503050406030204" pitchFamily="18" charset="0"/>
                                      <a:cs typeface="Times New Roman"/>
                                    </a:rPr>
                                    <m:t>𝑖</m:t>
                                  </m:r>
                                </m:sub>
                              </m:sSub>
                            </m:e>
                          </m:d>
                        </m:e>
                        <m:sup>
                          <m:r>
                            <a:rPr lang="en-US" sz="3200" i="1">
                              <a:latin typeface="Cambria Math" panose="02040503050406030204" pitchFamily="18" charset="0"/>
                              <a:cs typeface="Times New Roman"/>
                            </a:rPr>
                            <m:t>2</m:t>
                          </m:r>
                        </m:sup>
                      </m:sSup>
                    </m:oMath>
                  </m:oMathPara>
                </a14:m>
                <a:endParaRPr lang="en-US" sz="3200" dirty="0">
                  <a:cs typeface="Times New Roman"/>
                </a:endParaRPr>
              </a:p>
              <a:p>
                <a:pPr marL="0" indent="0">
                  <a:buNone/>
                </a:pPr>
                <a:endParaRPr lang="en-US" sz="3200" dirty="0">
                  <a:cs typeface="Times New Roman"/>
                </a:endParaRPr>
              </a:p>
              <a:p>
                <a:pPr marL="0" indent="0">
                  <a:buNone/>
                </a:pPr>
                <a:r>
                  <a:rPr lang="en-US" sz="3200" dirty="0">
                    <a:cs typeface="Times New Roman"/>
                  </a:rPr>
                  <a:t>If we differentiate that, we discover that:</a:t>
                </a:r>
              </a:p>
              <a:p>
                <a:pPr marL="0"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r>
                            <m:rPr>
                              <m:sty m:val="p"/>
                            </m:rPr>
                            <a:rPr lang="en-US" sz="3200" i="1" dirty="0">
                              <a:latin typeface="Cambria Math" panose="02040503050406030204" pitchFamily="18" charset="0"/>
                              <a:ea typeface="Cambria Math" panose="02040503050406030204" pitchFamily="18" charset="0"/>
                            </a:rPr>
                            <m:t>∇</m:t>
                          </m:r>
                        </m:e>
                        <m:sub>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sub>
                      </m:sSub>
                      <m:sSubSup>
                        <m:sSubSupPr>
                          <m:ctrlPr>
                            <a:rPr lang="en-US" sz="3200" i="1">
                              <a:latin typeface="Cambria Math" panose="02040503050406030204" pitchFamily="18" charset="0"/>
                              <a:cs typeface="Times New Roman"/>
                            </a:rPr>
                          </m:ctrlPr>
                        </m:sSubSup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up>
                          <m:r>
                            <a:rPr lang="en-US" sz="3200" i="1">
                              <a:latin typeface="Cambria Math" panose="02040503050406030204" pitchFamily="18" charset="0"/>
                              <a:cs typeface="Times New Roman"/>
                            </a:rPr>
                            <m:t>2</m:t>
                          </m:r>
                        </m:sup>
                      </m:sSubSup>
                      <m:r>
                        <a:rPr lang="en-US" sz="3200" b="0" i="1" smtClean="0">
                          <a:latin typeface="Cambria Math" panose="02040503050406030204" pitchFamily="18" charset="0"/>
                          <a:cs typeface="Times New Roman"/>
                        </a:rPr>
                        <m:t>=</m:t>
                      </m:r>
                      <m:r>
                        <a:rPr lang="en-US" sz="3200" i="1">
                          <a:latin typeface="Cambria Math" panose="02040503050406030204" pitchFamily="18" charset="0"/>
                          <a:cs typeface="Times New Roman"/>
                        </a:rPr>
                        <m:t>2</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marL="0" indent="0">
                  <a:buNone/>
                </a:pPr>
                <a:endParaRPr lang="en-US" sz="3200" dirty="0">
                  <a:cs typeface="Times New Roman"/>
                </a:endParaRPr>
              </a:p>
              <a:p>
                <a:pPr marL="0" indent="0">
                  <a:buNone/>
                </a:pPr>
                <a:r>
                  <a:rPr lang="en-US" sz="3200" dirty="0">
                    <a:cs typeface="Times New Roman"/>
                  </a:rPr>
                  <a:t>So the stochastic gradient descent algorithm is:</a:t>
                </a:r>
              </a:p>
              <a:p>
                <a:pPr marL="0" indent="0">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marL="0" indent="0">
                  <a:buNone/>
                </a:pPr>
                <a:endParaRPr lang="en-US" sz="3200" dirty="0">
                  <a:cs typeface="Times New Roman"/>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5A205D3C-AB34-1743-85BC-A75F58F290E9}"/>
                  </a:ext>
                </a:extLst>
              </p:cNvPr>
              <p:cNvSpPr>
                <a:spLocks noGrp="1" noRot="1" noChangeAspect="1" noMove="1" noResize="1" noEditPoints="1" noAdjustHandles="1" noChangeArrowheads="1" noChangeShapeType="1" noTextEdit="1"/>
              </p:cNvSpPr>
              <p:nvPr>
                <p:ph idx="1"/>
              </p:nvPr>
            </p:nvSpPr>
            <p:spPr>
              <a:xfrm>
                <a:off x="247650" y="1520824"/>
                <a:ext cx="6515100" cy="5337176"/>
              </a:xfrm>
              <a:blipFill>
                <a:blip r:embed="rId2"/>
                <a:stretch>
                  <a:fillRect l="-2335" t="-1188"/>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54E7C502-F276-8449-AD87-FCAB467EB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77" y="1253331"/>
            <a:ext cx="5853423" cy="43092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0A7FEB6-B185-0E4C-A64A-97ED25ABBD42}"/>
                  </a:ext>
                </a:extLst>
              </p:cNvPr>
              <p:cNvSpPr txBox="1"/>
              <p:nvPr/>
            </p:nvSpPr>
            <p:spPr>
              <a:xfrm>
                <a:off x="11694017" y="5385447"/>
                <a:ext cx="4346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𝑤</m:t>
                      </m:r>
                    </m:oMath>
                  </m:oMathPara>
                </a14:m>
                <a:endParaRPr lang="en-US" dirty="0"/>
              </a:p>
            </p:txBody>
          </p:sp>
        </mc:Choice>
        <mc:Fallback>
          <p:sp>
            <p:nvSpPr>
              <p:cNvPr id="5" name="TextBox 4">
                <a:extLst>
                  <a:ext uri="{FF2B5EF4-FFF2-40B4-BE49-F238E27FC236}">
                    <a16:creationId xmlns:a16="http://schemas.microsoft.com/office/drawing/2014/main" id="{60A7FEB6-B185-0E4C-A64A-97ED25ABBD42}"/>
                  </a:ext>
                </a:extLst>
              </p:cNvPr>
              <p:cNvSpPr txBox="1">
                <a:spLocks noRot="1" noChangeAspect="1" noMove="1" noResize="1" noEditPoints="1" noAdjustHandles="1" noChangeArrowheads="1" noChangeShapeType="1" noTextEdit="1"/>
              </p:cNvSpPr>
              <p:nvPr/>
            </p:nvSpPr>
            <p:spPr>
              <a:xfrm>
                <a:off x="11694017" y="5385447"/>
                <a:ext cx="43466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FAB2B67-C4AE-2243-B8DA-63C9BDA09F93}"/>
                  </a:ext>
                </a:extLst>
              </p:cNvPr>
              <p:cNvSpPr txBox="1"/>
              <p:nvPr/>
            </p:nvSpPr>
            <p:spPr>
              <a:xfrm>
                <a:off x="8229600" y="1787948"/>
                <a:ext cx="3063828" cy="48167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cs typeface="Times New Roman"/>
                            </a:rPr>
                          </m:ctrlPr>
                        </m:sSubSupPr>
                        <m:e>
                          <m:r>
                            <a:rPr lang="en-US" sz="2400" i="1">
                              <a:latin typeface="Cambria Math" panose="02040503050406030204" pitchFamily="18" charset="0"/>
                              <a:ea typeface="Cambria Math" panose="02040503050406030204" pitchFamily="18" charset="0"/>
                              <a:cs typeface="Times New Roman"/>
                            </a:rPr>
                            <m:t>𝜖</m:t>
                          </m:r>
                        </m:e>
                        <m:sub>
                          <m:r>
                            <a:rPr lang="en-US" sz="2400" i="1">
                              <a:latin typeface="Cambria Math" panose="02040503050406030204" pitchFamily="18" charset="0"/>
                              <a:cs typeface="Times New Roman"/>
                            </a:rPr>
                            <m:t>𝑖</m:t>
                          </m:r>
                        </m:sub>
                        <m:sup>
                          <m:r>
                            <a:rPr lang="en-US" sz="2400" i="1">
                              <a:latin typeface="Cambria Math" panose="02040503050406030204" pitchFamily="18" charset="0"/>
                              <a:cs typeface="Times New Roman"/>
                            </a:rPr>
                            <m:t>2</m:t>
                          </m:r>
                        </m:sup>
                      </m:sSubSup>
                      <m:r>
                        <a:rPr lang="en-US" sz="2400" i="1">
                          <a:latin typeface="Cambria Math" panose="02040503050406030204" pitchFamily="18" charset="0"/>
                          <a:cs typeface="Times New Roman"/>
                        </a:rPr>
                        <m:t>=</m:t>
                      </m:r>
                      <m:r>
                        <a:rPr lang="en-US" sz="2400" b="0" i="1" smtClean="0">
                          <a:latin typeface="Cambria Math" panose="02040503050406030204" pitchFamily="18" charset="0"/>
                          <a:cs typeface="Times New Roman"/>
                        </a:rPr>
                        <m:t>𝑎</m:t>
                      </m:r>
                      <m:sSup>
                        <m:sSupPr>
                          <m:ctrlPr>
                            <a:rPr lang="en-US" sz="2400" b="0" i="1" smtClean="0">
                              <a:latin typeface="Cambria Math" panose="02040503050406030204" pitchFamily="18" charset="0"/>
                              <a:cs typeface="Times New Roman"/>
                            </a:rPr>
                          </m:ctrlPr>
                        </m:sSupPr>
                        <m:e>
                          <m:r>
                            <a:rPr lang="en-US" sz="2400" b="0" i="1" smtClean="0">
                              <a:latin typeface="Cambria Math" panose="02040503050406030204" pitchFamily="18" charset="0"/>
                              <a:cs typeface="Times New Roman"/>
                            </a:rPr>
                            <m:t>𝑤</m:t>
                          </m:r>
                        </m:e>
                        <m:sup>
                          <m:r>
                            <a:rPr lang="en-US" sz="2400" b="0" i="1" smtClean="0">
                              <a:latin typeface="Cambria Math" panose="02040503050406030204" pitchFamily="18" charset="0"/>
                              <a:cs typeface="Times New Roman"/>
                            </a:rPr>
                            <m:t>2</m:t>
                          </m:r>
                        </m:sup>
                      </m:sSup>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𝑏𝑤</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𝑐</m:t>
                      </m:r>
                    </m:oMath>
                  </m:oMathPara>
                </a14:m>
                <a:endParaRPr lang="en-US" sz="2400" dirty="0"/>
              </a:p>
            </p:txBody>
          </p:sp>
        </mc:Choice>
        <mc:Fallback>
          <p:sp>
            <p:nvSpPr>
              <p:cNvPr id="6" name="TextBox 5">
                <a:extLst>
                  <a:ext uri="{FF2B5EF4-FFF2-40B4-BE49-F238E27FC236}">
                    <a16:creationId xmlns:a16="http://schemas.microsoft.com/office/drawing/2014/main" id="{2FAB2B67-C4AE-2243-B8DA-63C9BDA09F93}"/>
                  </a:ext>
                </a:extLst>
              </p:cNvPr>
              <p:cNvSpPr txBox="1">
                <a:spLocks noRot="1" noChangeAspect="1" noMove="1" noResize="1" noEditPoints="1" noAdjustHandles="1" noChangeArrowheads="1" noChangeShapeType="1" noTextEdit="1"/>
              </p:cNvSpPr>
              <p:nvPr/>
            </p:nvSpPr>
            <p:spPr>
              <a:xfrm>
                <a:off x="8229600" y="1787948"/>
                <a:ext cx="3063828" cy="481670"/>
              </a:xfrm>
              <a:prstGeom prst="rect">
                <a:avLst/>
              </a:prstGeom>
              <a:blipFill>
                <a:blip r:embed="rId5"/>
                <a:stretch>
                  <a:fillRect b="-5128"/>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4BE18467-B264-6C43-864B-A06664E773D4}"/>
              </a:ext>
            </a:extLst>
          </p:cNvPr>
          <p:cNvCxnSpPr>
            <a:cxnSpLocks/>
          </p:cNvCxnSpPr>
          <p:nvPr/>
        </p:nvCxnSpPr>
        <p:spPr>
          <a:xfrm>
            <a:off x="8153400" y="2916363"/>
            <a:ext cx="19050" cy="1674687"/>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8305897-F079-3E47-B9AE-866FC6159EC4}"/>
              </a:ext>
            </a:extLst>
          </p:cNvPr>
          <p:cNvSpPr/>
          <p:nvPr/>
        </p:nvSpPr>
        <p:spPr>
          <a:xfrm>
            <a:off x="8039100" y="27432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D718850-AFAF-C84B-A7EE-94F3DF5AAD11}"/>
              </a:ext>
            </a:extLst>
          </p:cNvPr>
          <p:cNvCxnSpPr>
            <a:cxnSpLocks/>
          </p:cNvCxnSpPr>
          <p:nvPr/>
        </p:nvCxnSpPr>
        <p:spPr>
          <a:xfrm>
            <a:off x="9067800" y="3486150"/>
            <a:ext cx="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96BF6D-4383-A346-9DD4-6D3463BA3EA0}"/>
              </a:ext>
            </a:extLst>
          </p:cNvPr>
          <p:cNvSpPr/>
          <p:nvPr/>
        </p:nvSpPr>
        <p:spPr>
          <a:xfrm>
            <a:off x="8953500" y="3276600"/>
            <a:ext cx="24765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5354643-2510-4E44-B785-4403A3DCB7BB}"/>
              </a:ext>
            </a:extLst>
          </p:cNvPr>
          <p:cNvCxnSpPr/>
          <p:nvPr/>
        </p:nvCxnSpPr>
        <p:spPr>
          <a:xfrm>
            <a:off x="8343900" y="3943350"/>
            <a:ext cx="552450"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97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459A-C75B-0A4B-A5B6-671D72E9262A}"/>
              </a:ext>
            </a:extLst>
          </p:cNvPr>
          <p:cNvSpPr>
            <a:spLocks noGrp="1"/>
          </p:cNvSpPr>
          <p:nvPr>
            <p:ph type="title"/>
          </p:nvPr>
        </p:nvSpPr>
        <p:spPr/>
        <p:txBody>
          <a:bodyPr/>
          <a:lstStyle/>
          <a:p>
            <a:r>
              <a:rPr lang="en-US" dirty="0"/>
              <a:t>Comparison of perceptron and linear regression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E136DE-A3DC-A049-BE3E-8C00B8DE8890}"/>
                  </a:ext>
                </a:extLst>
              </p:cNvPr>
              <p:cNvSpPr>
                <a:spLocks noGrp="1"/>
              </p:cNvSpPr>
              <p:nvPr>
                <p:ph sz="half" idx="1"/>
              </p:nvPr>
            </p:nvSpPr>
            <p:spPr/>
            <p:txBody>
              <a:bodyPr>
                <a:normAutofit/>
              </a:bodyPr>
              <a:lstStyle/>
              <a:p>
                <a:pPr marL="0" indent="0">
                  <a:lnSpc>
                    <a:spcPct val="114000"/>
                  </a:lnSpc>
                  <a:buNone/>
                </a:pPr>
                <a:r>
                  <a:rPr lang="en-US" sz="3200" dirty="0"/>
                  <a:t>Perceptron:</a:t>
                </a:r>
              </a:p>
              <a:p>
                <a:pPr>
                  <a:lnSpc>
                    <a:spcPct val="114000"/>
                  </a:lnSpc>
                </a:pPr>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i="1" dirty="0">
                        <a:latin typeface="Cambria Math" panose="02040503050406030204" pitchFamily="18" charset="0"/>
                      </a:rPr>
                      <m:t>=</m:t>
                    </m:r>
                    <m:r>
                      <a:rPr lang="en-US" sz="3200" i="1" dirty="0">
                        <a:latin typeface="Cambria Math" panose="02040503050406030204" pitchFamily="18" charset="0"/>
                      </a:rPr>
                      <m:t>𝑦</m:t>
                    </m:r>
                  </m:oMath>
                </a14:m>
                <a:r>
                  <a:rPr lang="en-US" sz="3200" dirty="0"/>
                  <a:t> then do nothing</a:t>
                </a:r>
                <a:endParaRPr lang="en-US" sz="3200" b="1" dirty="0">
                  <a:solidFill>
                    <a:srgbClr val="0000FF"/>
                  </a:solidFill>
                </a:endParaRPr>
              </a:p>
              <a:p>
                <a:pPr>
                  <a:lnSpc>
                    <a:spcPct val="114000"/>
                  </a:lnSpc>
                </a:pPr>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b="0" i="1" dirty="0" smtClean="0">
                        <a:latin typeface="Cambria Math" panose="02040503050406030204" pitchFamily="18" charset="0"/>
                      </a:rPr>
                      <m:t>=1</m:t>
                    </m:r>
                  </m:oMath>
                </a14:m>
                <a:r>
                  <a:rPr lang="en-US" sz="3200" dirty="0"/>
                  <a:t> but </a:t>
                </a:r>
                <a14:m>
                  <m:oMath xmlns:m="http://schemas.openxmlformats.org/officeDocument/2006/math">
                    <m:r>
                      <a:rPr lang="en-US" sz="3200" b="0" i="1" dirty="0" smtClean="0">
                        <a:latin typeface="Cambria Math" panose="02040503050406030204" pitchFamily="18" charset="0"/>
                      </a:rPr>
                      <m:t>𝑦</m:t>
                    </m:r>
                    <m:r>
                      <a:rPr lang="en-US" sz="3200" i="1" dirty="0">
                        <a:latin typeface="Cambria Math" panose="02040503050406030204" pitchFamily="18" charset="0"/>
                      </a:rPr>
                      <m:t>=</m:t>
                    </m:r>
                    <m:r>
                      <a:rPr lang="en-US" sz="3200" b="0" i="1" dirty="0" smtClean="0">
                        <a:latin typeface="Cambria Math" panose="02040503050406030204" pitchFamily="18" charset="0"/>
                      </a:rPr>
                      <m:t>−</m:t>
                    </m:r>
                    <m:r>
                      <a:rPr lang="en-US" sz="3200" i="1" dirty="0">
                        <a:latin typeface="Cambria Math" panose="02040503050406030204" pitchFamily="18" charset="0"/>
                      </a:rPr>
                      <m:t>1</m:t>
                    </m:r>
                  </m:oMath>
                </a14:m>
                <a:r>
                  <a:rPr lang="en-US" sz="3200" dirty="0"/>
                  <a:t>: </a:t>
                </a:r>
                <a:endParaRPr lang="en-US" sz="3200" i="1" dirty="0">
                  <a:latin typeface="Cambria Math" panose="02040503050406030204" pitchFamily="18" charset="0"/>
                </a:endParaRPr>
              </a:p>
              <a:p>
                <a:pPr marL="0" indent="0">
                  <a:lnSpc>
                    <a:spcPct val="114000"/>
                  </a:lnSpc>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b="0" i="1" dirty="0" smtClean="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oMath>
                  </m:oMathPara>
                </a14:m>
                <a:endParaRPr lang="en-US" sz="3200" dirty="0"/>
              </a:p>
              <a:p>
                <a:pPr>
                  <a:lnSpc>
                    <a:spcPct val="114000"/>
                  </a:lnSpc>
                </a:pPr>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i="1" dirty="0">
                        <a:latin typeface="Cambria Math" panose="02040503050406030204" pitchFamily="18" charset="0"/>
                      </a:rPr>
                      <m:t>=</m:t>
                    </m:r>
                    <m:r>
                      <a:rPr lang="en-US" sz="3200" b="0" i="1" dirty="0" smtClean="0">
                        <a:latin typeface="Cambria Math" panose="02040503050406030204" pitchFamily="18" charset="0"/>
                      </a:rPr>
                      <m:t>−</m:t>
                    </m:r>
                    <m:r>
                      <a:rPr lang="en-US" sz="3200" i="1" dirty="0">
                        <a:latin typeface="Cambria Math" panose="02040503050406030204" pitchFamily="18" charset="0"/>
                      </a:rPr>
                      <m:t>1</m:t>
                    </m:r>
                  </m:oMath>
                </a14:m>
                <a:r>
                  <a:rPr lang="en-US" sz="3200" dirty="0"/>
                  <a:t> but </a:t>
                </a:r>
                <a14:m>
                  <m:oMath xmlns:m="http://schemas.openxmlformats.org/officeDocument/2006/math">
                    <m:r>
                      <a:rPr lang="en-US" sz="3200" i="1" dirty="0">
                        <a:latin typeface="Cambria Math" panose="02040503050406030204" pitchFamily="18" charset="0"/>
                      </a:rPr>
                      <m:t>𝑦</m:t>
                    </m:r>
                    <m:r>
                      <a:rPr lang="en-US" sz="3200" i="1" dirty="0">
                        <a:latin typeface="Cambria Math" panose="02040503050406030204" pitchFamily="18" charset="0"/>
                      </a:rPr>
                      <m:t>=1</m:t>
                    </m:r>
                  </m:oMath>
                </a14:m>
                <a:r>
                  <a:rPr lang="en-US" sz="3200" dirty="0"/>
                  <a:t>: </a:t>
                </a:r>
                <a:endParaRPr lang="en-US" sz="3200" i="1" dirty="0">
                  <a:latin typeface="Cambria Math" panose="02040503050406030204" pitchFamily="18" charset="0"/>
                </a:endParaRPr>
              </a:p>
              <a:p>
                <a:pPr marL="0" indent="0">
                  <a:lnSpc>
                    <a:spcPct val="114000"/>
                  </a:lnSpc>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b="0" i="1" dirty="0" smtClean="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oMath>
                  </m:oMathPara>
                </a14:m>
                <a:endParaRPr lang="en-US" sz="3200" dirty="0"/>
              </a:p>
            </p:txBody>
          </p:sp>
        </mc:Choice>
        <mc:Fallback>
          <p:sp>
            <p:nvSpPr>
              <p:cNvPr id="3" name="Content Placeholder 2">
                <a:extLst>
                  <a:ext uri="{FF2B5EF4-FFF2-40B4-BE49-F238E27FC236}">
                    <a16:creationId xmlns:a16="http://schemas.microsoft.com/office/drawing/2014/main" id="{C3E136DE-A3DC-A049-BE3E-8C00B8DE8890}"/>
                  </a:ext>
                </a:extLst>
              </p:cNvPr>
              <p:cNvSpPr>
                <a:spLocks noGrp="1" noRot="1" noChangeAspect="1" noMove="1" noResize="1" noEditPoints="1" noAdjustHandles="1" noChangeArrowheads="1" noChangeShapeType="1" noTextEdit="1"/>
              </p:cNvSpPr>
              <p:nvPr>
                <p:ph sz="half" idx="1"/>
              </p:nvPr>
            </p:nvSpPr>
            <p:spPr>
              <a:blipFill>
                <a:blip r:embed="rId2"/>
                <a:stretch>
                  <a:fillRect l="-3178" t="-872" r="-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389ECFE0-6950-F54B-A165-C22EDBAD68B1}"/>
                  </a:ext>
                </a:extLst>
              </p:cNvPr>
              <p:cNvSpPr>
                <a:spLocks noGrp="1"/>
              </p:cNvSpPr>
              <p:nvPr>
                <p:ph sz="half" idx="2"/>
              </p:nvPr>
            </p:nvSpPr>
            <p:spPr/>
            <p:txBody>
              <a:bodyPr>
                <a:normAutofit/>
              </a:bodyPr>
              <a:lstStyle/>
              <a:p>
                <a:pPr marL="0" indent="0">
                  <a:lnSpc>
                    <a:spcPct val="114000"/>
                  </a:lnSpc>
                  <a:buNone/>
                </a:pPr>
                <a:r>
                  <a:rPr lang="en-US" sz="3200" dirty="0"/>
                  <a:t>Linear regression:</a:t>
                </a:r>
              </a:p>
              <a:p>
                <a:pPr>
                  <a:lnSpc>
                    <a:spcPct val="114000"/>
                  </a:lnSpc>
                </a:pPr>
                <a:r>
                  <a:rPr lang="en-US" sz="3200" dirty="0"/>
                  <a:t>If </a:t>
                </a:r>
                <a14:m>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r>
                      <a:rPr lang="en-US" sz="3200" b="0" i="1" smtClean="0">
                        <a:latin typeface="Cambria Math" panose="02040503050406030204" pitchFamily="18" charset="0"/>
                        <a:cs typeface="Times New Roman"/>
                      </a:rPr>
                      <m:t>=0</m:t>
                    </m:r>
                  </m:oMath>
                </a14:m>
                <a:r>
                  <a:rPr lang="en-US" sz="3200" dirty="0"/>
                  <a:t>  then do nothing</a:t>
                </a:r>
                <a:endParaRPr lang="en-US" sz="3200" b="1" dirty="0">
                  <a:solidFill>
                    <a:srgbClr val="0000FF"/>
                  </a:solidFill>
                </a:endParaRPr>
              </a:p>
              <a:p>
                <a:pPr>
                  <a:lnSpc>
                    <a:spcPct val="114000"/>
                  </a:lnSpc>
                </a:pPr>
                <a:r>
                  <a:rPr lang="en-US" sz="3200" dirty="0"/>
                  <a:t>If </a:t>
                </a:r>
                <a14:m>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r>
                      <a:rPr lang="en-US" sz="3200" b="0" i="1" smtClean="0">
                        <a:latin typeface="Cambria Math" panose="02040503050406030204" pitchFamily="18" charset="0"/>
                        <a:cs typeface="Times New Roman"/>
                      </a:rPr>
                      <m:t>&gt;</m:t>
                    </m:r>
                    <m:r>
                      <a:rPr lang="en-US" sz="3200" i="1">
                        <a:latin typeface="Cambria Math" panose="02040503050406030204" pitchFamily="18" charset="0"/>
                        <a:cs typeface="Times New Roman"/>
                      </a:rPr>
                      <m:t>0</m:t>
                    </m:r>
                  </m:oMath>
                </a14:m>
                <a:r>
                  <a:rPr lang="en-US" sz="3200" dirty="0"/>
                  <a:t>:</a:t>
                </a:r>
              </a:p>
              <a:p>
                <a:pPr marL="0" indent="0">
                  <a:lnSpc>
                    <a:spcPct val="114000"/>
                  </a:lnSpc>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a:lnSpc>
                    <a:spcPct val="114000"/>
                  </a:lnSpc>
                </a:pPr>
                <a:r>
                  <a:rPr lang="en-US" sz="3200" dirty="0"/>
                  <a:t>If </a:t>
                </a:r>
                <a14:m>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r>
                      <a:rPr lang="en-US" sz="3200" b="0" i="1" smtClean="0">
                        <a:latin typeface="Cambria Math" panose="02040503050406030204" pitchFamily="18" charset="0"/>
                        <a:cs typeface="Times New Roman"/>
                      </a:rPr>
                      <m:t>&lt;</m:t>
                    </m:r>
                    <m:r>
                      <a:rPr lang="en-US" sz="3200" i="1">
                        <a:latin typeface="Cambria Math" panose="02040503050406030204" pitchFamily="18" charset="0"/>
                        <a:cs typeface="Times New Roman"/>
                      </a:rPr>
                      <m:t>0</m:t>
                    </m:r>
                  </m:oMath>
                </a14:m>
                <a:r>
                  <a:rPr lang="en-US" sz="3200" dirty="0"/>
                  <a:t>: </a:t>
                </a:r>
              </a:p>
              <a:p>
                <a:pPr marL="0" indent="0">
                  <a:lnSpc>
                    <a:spcPct val="114000"/>
                  </a:lnSpc>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𝜂</m:t>
                      </m:r>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ea typeface="Cambria Math" panose="02040503050406030204" pitchFamily="18" charset="0"/>
                              <a:cs typeface="Times New Roman"/>
                            </a:rPr>
                            <m:t>𝜖</m:t>
                          </m:r>
                        </m:e>
                        <m:sub>
                          <m:r>
                            <a:rPr lang="en-US" sz="3200" i="1">
                              <a:latin typeface="Cambria Math" panose="02040503050406030204" pitchFamily="18" charset="0"/>
                              <a:cs typeface="Times New Roman"/>
                            </a:rPr>
                            <m:t>𝑖</m:t>
                          </m:r>
                        </m:sub>
                      </m:sSub>
                      <m:sSub>
                        <m:sSubPr>
                          <m:ctrlPr>
                            <a:rPr lang="en-US" sz="3200" i="1">
                              <a:latin typeface="Cambria Math" panose="02040503050406030204" pitchFamily="18" charset="0"/>
                              <a:cs typeface="Times New Roman"/>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sub>
                          <m:r>
                            <a:rPr lang="en-US" sz="3200" i="1">
                              <a:latin typeface="Cambria Math" panose="02040503050406030204" pitchFamily="18" charset="0"/>
                              <a:cs typeface="Times New Roman"/>
                            </a:rPr>
                            <m:t>𝑖</m:t>
                          </m:r>
                        </m:sub>
                      </m:sSub>
                    </m:oMath>
                  </m:oMathPara>
                </a14:m>
                <a:endParaRPr lang="en-US" sz="3200" dirty="0">
                  <a:cs typeface="Times New Roman"/>
                </a:endParaRPr>
              </a:p>
              <a:p>
                <a:pPr marL="0" indent="0">
                  <a:buNone/>
                </a:pPr>
                <a:endParaRPr lang="en-US" dirty="0">
                  <a:cs typeface="Times New Roman"/>
                </a:endParaRPr>
              </a:p>
            </p:txBody>
          </p:sp>
        </mc:Choice>
        <mc:Fallback>
          <p:sp>
            <p:nvSpPr>
              <p:cNvPr id="4" name="Content Placeholder 3">
                <a:extLst>
                  <a:ext uri="{FF2B5EF4-FFF2-40B4-BE49-F238E27FC236}">
                    <a16:creationId xmlns:a16="http://schemas.microsoft.com/office/drawing/2014/main" id="{389ECFE0-6950-F54B-A165-C22EDBAD68B1}"/>
                  </a:ext>
                </a:extLst>
              </p:cNvPr>
              <p:cNvSpPr>
                <a:spLocks noGrp="1" noRot="1" noChangeAspect="1" noMove="1" noResize="1" noEditPoints="1" noAdjustHandles="1" noChangeArrowheads="1" noChangeShapeType="1" noTextEdit="1"/>
              </p:cNvSpPr>
              <p:nvPr>
                <p:ph sz="half" idx="2"/>
              </p:nvPr>
            </p:nvSpPr>
            <p:spPr>
              <a:blipFill>
                <a:blip r:embed="rId3"/>
                <a:stretch>
                  <a:fillRect l="-3178" t="-872"/>
                </a:stretch>
              </a:blipFill>
            </p:spPr>
            <p:txBody>
              <a:bodyPr/>
              <a:lstStyle/>
              <a:p>
                <a:r>
                  <a:rPr lang="en-US">
                    <a:noFill/>
                  </a:rPr>
                  <a:t> </a:t>
                </a:r>
              </a:p>
            </p:txBody>
          </p:sp>
        </mc:Fallback>
      </mc:AlternateContent>
    </p:spTree>
    <p:extLst>
      <p:ext uri="{BB962C8B-B14F-4D97-AF65-F5344CB8AC3E}">
        <p14:creationId xmlns:p14="http://schemas.microsoft.com/office/powerpoint/2010/main" val="126599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p:txBody>
          <a:bodyPr/>
          <a:lstStyle/>
          <a:p>
            <a:r>
              <a:rPr lang="en-US" dirty="0">
                <a:solidFill>
                  <a:schemeClr val="bg1">
                    <a:lumMod val="75000"/>
                  </a:schemeClr>
                </a:solidFill>
              </a:rPr>
              <a:t>Review: perceptron</a:t>
            </a:r>
          </a:p>
          <a:p>
            <a:r>
              <a:rPr lang="en-US" dirty="0">
                <a:solidFill>
                  <a:schemeClr val="bg1">
                    <a:lumMod val="75000"/>
                  </a:schemeClr>
                </a:solidFill>
              </a:rPr>
              <a:t>Linear regression: a neuron without the nonlinearity</a:t>
            </a:r>
          </a:p>
          <a:p>
            <a:r>
              <a:rPr lang="en-US" dirty="0">
                <a:solidFill>
                  <a:schemeClr val="bg1">
                    <a:lumMod val="75000"/>
                  </a:schemeClr>
                </a:solidFill>
              </a:rPr>
              <a:t>Mean-squared error</a:t>
            </a:r>
          </a:p>
          <a:p>
            <a:r>
              <a:rPr lang="en-US" dirty="0">
                <a:solidFill>
                  <a:schemeClr val="bg1">
                    <a:lumMod val="75000"/>
                  </a:schemeClr>
                </a:solidFill>
              </a:rPr>
              <a:t>Learning the solution: stochastic gradient descent</a:t>
            </a:r>
          </a:p>
          <a:p>
            <a:r>
              <a:rPr lang="en-US" dirty="0"/>
              <a:t>Multiple linear regression</a:t>
            </a:r>
          </a:p>
        </p:txBody>
      </p:sp>
    </p:spTree>
    <p:extLst>
      <p:ext uri="{BB962C8B-B14F-4D97-AF65-F5344CB8AC3E}">
        <p14:creationId xmlns:p14="http://schemas.microsoft.com/office/powerpoint/2010/main" val="97378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006B50A-5B0B-D34D-835C-38008737AE2A}"/>
                  </a:ext>
                </a:extLst>
              </p:cNvPr>
              <p:cNvSpPr>
                <a:spLocks noGrp="1"/>
              </p:cNvSpPr>
              <p:nvPr>
                <p:ph type="title"/>
              </p:nvPr>
            </p:nvSpPr>
            <p:spPr>
              <a:xfrm>
                <a:off x="95250" y="174625"/>
                <a:ext cx="5257800" cy="1325563"/>
              </a:xfrm>
            </p:spPr>
            <p:txBody>
              <a:bodyPr/>
              <a:lstStyle/>
              <a:p>
                <a:r>
                  <a:rPr lang="en-US" dirty="0"/>
                  <a:t>What 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is a vector?</a:t>
                </a:r>
              </a:p>
            </p:txBody>
          </p:sp>
        </mc:Choice>
        <mc:Fallback>
          <p:sp>
            <p:nvSpPr>
              <p:cNvPr id="2" name="Title 1">
                <a:extLst>
                  <a:ext uri="{FF2B5EF4-FFF2-40B4-BE49-F238E27FC236}">
                    <a16:creationId xmlns:a16="http://schemas.microsoft.com/office/drawing/2014/main" id="{1006B50A-5B0B-D34D-835C-38008737AE2A}"/>
                  </a:ext>
                </a:extLst>
              </p:cNvPr>
              <p:cNvSpPr>
                <a:spLocks noGrp="1" noRot="1" noChangeAspect="1" noMove="1" noResize="1" noEditPoints="1" noAdjustHandles="1" noChangeArrowheads="1" noChangeShapeType="1" noTextEdit="1"/>
              </p:cNvSpPr>
              <p:nvPr>
                <p:ph type="title"/>
              </p:nvPr>
            </p:nvSpPr>
            <p:spPr>
              <a:xfrm>
                <a:off x="95250" y="174625"/>
                <a:ext cx="5257800" cy="1325563"/>
              </a:xfrm>
              <a:blipFill>
                <a:blip r:embed="rId2"/>
                <a:stretch>
                  <a:fillRect l="-45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2E49C8-A8F8-EB44-BFEB-47B0B2BE3541}"/>
                  </a:ext>
                </a:extLst>
              </p:cNvPr>
              <p:cNvSpPr>
                <a:spLocks noGrp="1"/>
              </p:cNvSpPr>
              <p:nvPr>
                <p:ph sz="half" idx="1"/>
              </p:nvPr>
            </p:nvSpPr>
            <p:spPr>
              <a:xfrm>
                <a:off x="95250" y="1482725"/>
                <a:ext cx="5486400" cy="5105400"/>
              </a:xfrm>
            </p:spPr>
            <p:txBody>
              <a:bodyPr>
                <a:normAutofit/>
              </a:bodyPr>
              <a:lstStyle/>
              <a:p>
                <a:pPr marL="0" indent="0">
                  <a:buNone/>
                </a:pPr>
                <a:r>
                  <a:rPr lang="en-US" dirty="0"/>
                  <a:t>Sometimes we want to model a system with many inputs, and many outputs.   In that case, </a:t>
                </a:r>
                <a14:m>
                  <m:oMath xmlns:m="http://schemas.openxmlformats.org/officeDocument/2006/math">
                    <m:r>
                      <a:rPr lang="en-US" i="1" dirty="0" smtClean="0">
                        <a:latin typeface="Cambria Math" panose="02040503050406030204" pitchFamily="18" charset="0"/>
                      </a:rPr>
                      <m:t>𝑦</m:t>
                    </m:r>
                  </m:oMath>
                </a14:m>
                <a:r>
                  <a:rPr lang="en-US" dirty="0"/>
                  <a:t> and f(x) both become vectors: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𝑦</m:t>
                          </m:r>
                        </m:e>
                      </m:acc>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cs typeface="Times New Roman"/>
                                      </a:rPr>
                                    </m:ctrlPr>
                                  </m:sSubPr>
                                  <m:e>
                                    <m:r>
                                      <a:rPr lang="en-US" b="0" i="1" smtClean="0">
                                        <a:latin typeface="Cambria Math" panose="02040503050406030204" pitchFamily="18" charset="0"/>
                                        <a:ea typeface="Cambria Math" panose="02040503050406030204" pitchFamily="18" charset="0"/>
                                        <a:cs typeface="Times New Roman"/>
                                      </a:rPr>
                                      <m:t>𝑦</m:t>
                                    </m:r>
                                  </m:e>
                                  <m:sub>
                                    <m:r>
                                      <a:rPr lang="en-US" i="1">
                                        <a:latin typeface="Cambria Math" panose="02040503050406030204" pitchFamily="18" charset="0"/>
                                        <a:ea typeface="Cambria Math" panose="02040503050406030204" pitchFamily="18" charset="0"/>
                                        <a:cs typeface="Times New Roman"/>
                                      </a:rPr>
                                      <m:t>1</m:t>
                                    </m:r>
                                  </m:sub>
                                </m:sSub>
                              </m:e>
                            </m:mr>
                            <m:mr>
                              <m:e>
                                <m:r>
                                  <m:rPr>
                                    <m:brk m:alnAt="7"/>
                                  </m:rPr>
                                  <a:rPr lang="en-US" i="1" dirty="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𝑦</m:t>
                                    </m:r>
                                  </m:e>
                                  <m:sub>
                                    <m:r>
                                      <a:rPr lang="en-US" b="0" i="1" smtClean="0">
                                        <a:latin typeface="Cambria Math" panose="02040503050406030204" pitchFamily="18" charset="0"/>
                                        <a:ea typeface="Cambria Math" panose="02040503050406030204" pitchFamily="18" charset="0"/>
                                        <a:cs typeface="Times New Roman"/>
                                      </a:rPr>
                                      <m:t>𝑉</m:t>
                                    </m:r>
                                  </m:sub>
                                </m:sSub>
                              </m:e>
                            </m:mr>
                          </m:m>
                        </m:e>
                      </m:d>
                      <m:r>
                        <a:rPr lang="en-US" b="0" i="1" smtClean="0">
                          <a:latin typeface="Cambria Math" panose="02040503050406030204" pitchFamily="18" charset="0"/>
                          <a:ea typeface="Cambria Math" panose="02040503050406030204" pitchFamily="18" charset="0"/>
                          <a:cs typeface="Times New Roman"/>
                        </a:rPr>
                        <m:t>,  </m:t>
                      </m:r>
                      <m:r>
                        <a:rPr lang="en-US" b="0" i="1" smtClean="0">
                          <a:latin typeface="Cambria Math" panose="02040503050406030204" pitchFamily="18" charset="0"/>
                          <a:ea typeface="Cambria Math" panose="02040503050406030204" pitchFamily="18" charset="0"/>
                          <a:cs typeface="Times New Roman"/>
                        </a:rPr>
                        <m:t>𝑓</m:t>
                      </m:r>
                      <m:r>
                        <a:rPr lang="en-US" b="0" i="1" smtClean="0">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cs typeface="Times New Roman"/>
                        </a:rPr>
                        <m:t>)</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cs typeface="Times New Roman"/>
                                      </a:rPr>
                                    </m:ctrlPr>
                                  </m:sSubPr>
                                  <m:e>
                                    <m:r>
                                      <a:rPr lang="en-US" b="0" i="1" smtClean="0">
                                        <a:latin typeface="Cambria Math" panose="02040503050406030204" pitchFamily="18" charset="0"/>
                                        <a:ea typeface="Cambria Math" panose="02040503050406030204" pitchFamily="18" charset="0"/>
                                        <a:cs typeface="Times New Roman"/>
                                      </a:rPr>
                                      <m:t>𝑓</m:t>
                                    </m:r>
                                  </m:e>
                                  <m:sub>
                                    <m:r>
                                      <a:rPr lang="en-US" i="1">
                                        <a:latin typeface="Cambria Math" panose="02040503050406030204" pitchFamily="18" charset="0"/>
                                        <a:ea typeface="Cambria Math" panose="02040503050406030204" pitchFamily="18" charset="0"/>
                                        <a:cs typeface="Times New Roman"/>
                                      </a:rPr>
                                      <m:t>1</m:t>
                                    </m:r>
                                  </m:sub>
                                </m:sSub>
                                <m:r>
                                  <a:rPr lang="en-US" i="1">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e>
                            </m:mr>
                            <m:mr>
                              <m:e>
                                <m:r>
                                  <m:rPr>
                                    <m:brk m:alnAt="7"/>
                                  </m:rPr>
                                  <a:rPr lang="en-US" i="1" dirty="0">
                                    <a:latin typeface="Cambria Math" panose="02040503050406030204" pitchFamily="18" charset="0"/>
                                    <a:ea typeface="Cambria Math" panose="02040503050406030204" pitchFamily="18" charset="0"/>
                                  </a:rPr>
                                  <m:t>⋮</m:t>
                                </m:r>
                              </m:e>
                            </m:mr>
                            <m:mr>
                              <m:e>
                                <m:sSub>
                                  <m:sSubPr>
                                    <m:ctrlPr>
                                      <a:rPr lang="en-US" i="1">
                                        <a:latin typeface="Cambria Math" panose="02040503050406030204" pitchFamily="18" charset="0"/>
                                        <a:ea typeface="Cambria Math" panose="02040503050406030204" pitchFamily="18" charset="0"/>
                                        <a:cs typeface="Times New Roman"/>
                                      </a:rPr>
                                    </m:ctrlPr>
                                  </m:sSubPr>
                                  <m:e>
                                    <m:r>
                                      <a:rPr lang="en-US" b="0" i="1" smtClean="0">
                                        <a:latin typeface="Cambria Math" panose="02040503050406030204" pitchFamily="18" charset="0"/>
                                        <a:ea typeface="Cambria Math" panose="02040503050406030204" pitchFamily="18" charset="0"/>
                                        <a:cs typeface="Times New Roman"/>
                                      </a:rPr>
                                      <m:t>𝑓</m:t>
                                    </m:r>
                                  </m:e>
                                  <m:sub>
                                    <m:r>
                                      <a:rPr lang="en-US" i="1">
                                        <a:latin typeface="Cambria Math" panose="02040503050406030204" pitchFamily="18" charset="0"/>
                                        <a:ea typeface="Cambria Math" panose="02040503050406030204" pitchFamily="18" charset="0"/>
                                        <a:cs typeface="Times New Roman"/>
                                      </a:rPr>
                                      <m:t>𝑉</m:t>
                                    </m:r>
                                  </m:sub>
                                </m:sSub>
                                <m:r>
                                  <a:rPr lang="en-US" i="1">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e>
                            </m:mr>
                          </m:m>
                        </m:e>
                      </m:d>
                    </m:oMath>
                  </m:oMathPara>
                </a14:m>
                <a:endParaRPr lang="en-US" dirty="0"/>
              </a:p>
              <a:p>
                <a:pPr marL="0" indent="0">
                  <a:buNone/>
                </a:pPr>
                <a:endParaRPr lang="en-US" dirty="0"/>
              </a:p>
              <a:p>
                <a:pPr marL="0" indent="0">
                  <a:buNone/>
                </a:pPr>
                <a:r>
                  <a:rPr lang="en-US" dirty="0"/>
                  <a:t>…and our goal is to find a function </a:t>
                </a:r>
                <a14:m>
                  <m:oMath xmlns:m="http://schemas.openxmlformats.org/officeDocument/2006/math">
                    <m:r>
                      <a:rPr lang="en-US" i="1">
                        <a:latin typeface="Cambria Math" panose="02040503050406030204" pitchFamily="18" charset="0"/>
                        <a:ea typeface="Cambria Math" panose="02040503050406030204" pitchFamily="18" charset="0"/>
                        <a:cs typeface="Times New Roman"/>
                      </a:rPr>
                      <m:t>𝑓</m:t>
                    </m:r>
                    <m:r>
                      <a:rPr lang="en-US" i="1">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oMath>
                </a14:m>
                <a:r>
                  <a:rPr lang="en-US" dirty="0"/>
                  <a:t> so that </a:t>
                </a:r>
                <a14:m>
                  <m:oMath xmlns:m="http://schemas.openxmlformats.org/officeDocument/2006/math">
                    <m:r>
                      <a:rPr lang="en-US" i="1">
                        <a:latin typeface="Cambria Math" panose="02040503050406030204" pitchFamily="18" charset="0"/>
                        <a:ea typeface="Cambria Math" panose="02040503050406030204" pitchFamily="18" charset="0"/>
                        <a:cs typeface="Times New Roman"/>
                      </a:rPr>
                      <m:t>𝑓</m:t>
                    </m:r>
                    <m:r>
                      <a:rPr lang="en-US" i="1">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r>
                      <a:rPr lang="en-US" i="1" smtClean="0">
                        <a:latin typeface="Cambria Math" panose="02040503050406030204" pitchFamily="18" charset="0"/>
                        <a:ea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a:t>
                </a:r>
              </a:p>
            </p:txBody>
          </p:sp>
        </mc:Choice>
        <mc:Fallback>
          <p:sp>
            <p:nvSpPr>
              <p:cNvPr id="3" name="Content Placeholder 2">
                <a:extLst>
                  <a:ext uri="{FF2B5EF4-FFF2-40B4-BE49-F238E27FC236}">
                    <a16:creationId xmlns:a16="http://schemas.microsoft.com/office/drawing/2014/main" id="{DF2E49C8-A8F8-EB44-BFEB-47B0B2BE3541}"/>
                  </a:ext>
                </a:extLst>
              </p:cNvPr>
              <p:cNvSpPr>
                <a:spLocks noGrp="1" noRot="1" noChangeAspect="1" noMove="1" noResize="1" noEditPoints="1" noAdjustHandles="1" noChangeArrowheads="1" noChangeShapeType="1" noTextEdit="1"/>
              </p:cNvSpPr>
              <p:nvPr>
                <p:ph sz="half" idx="1"/>
              </p:nvPr>
            </p:nvSpPr>
            <p:spPr>
              <a:xfrm>
                <a:off x="95250" y="1482725"/>
                <a:ext cx="5486400" cy="5105400"/>
              </a:xfrm>
              <a:blipFill>
                <a:blip r:embed="rId3"/>
                <a:stretch>
                  <a:fillRect l="-2309" t="-1985"/>
                </a:stretch>
              </a:blipFill>
            </p:spPr>
            <p:txBody>
              <a:bodyPr/>
              <a:lstStyle/>
              <a:p>
                <a:r>
                  <a:rPr lang="en-US">
                    <a:noFill/>
                  </a:rPr>
                  <a:t> </a:t>
                </a:r>
              </a:p>
            </p:txBody>
          </p:sp>
        </mc:Fallback>
      </mc:AlternateContent>
      <p:pic>
        <p:nvPicPr>
          <p:cNvPr id="3074" name="Picture 2">
            <a:extLst>
              <a:ext uri="{FF2B5EF4-FFF2-40B4-BE49-F238E27FC236}">
                <a16:creationId xmlns:a16="http://schemas.microsoft.com/office/drawing/2014/main" id="{E0FA2E1A-A2E3-E240-B213-A561F4054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0"/>
            <a:ext cx="6350000" cy="65174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E2ABF2-C82C-E247-B32C-AE2D2532CFEC}"/>
              </a:ext>
            </a:extLst>
          </p:cNvPr>
          <p:cNvSpPr txBox="1"/>
          <p:nvPr/>
        </p:nvSpPr>
        <p:spPr>
          <a:xfrm>
            <a:off x="7200900" y="6482834"/>
            <a:ext cx="3257550" cy="369332"/>
          </a:xfrm>
          <a:prstGeom prst="rect">
            <a:avLst/>
          </a:prstGeom>
          <a:noFill/>
        </p:spPr>
        <p:txBody>
          <a:bodyPr wrap="square">
            <a:spAutoFit/>
          </a:bodyPr>
          <a:lstStyle/>
          <a:p>
            <a:r>
              <a:rPr lang="en-US" dirty="0"/>
              <a:t>CC-SA 4.0, Joseph </a:t>
            </a:r>
            <a:r>
              <a:rPr lang="en-US" dirty="0" err="1"/>
              <a:t>Lamiot</a:t>
            </a:r>
            <a:r>
              <a:rPr lang="en-US" dirty="0"/>
              <a:t>, 2019</a:t>
            </a:r>
          </a:p>
        </p:txBody>
      </p:sp>
    </p:spTree>
    <p:extLst>
      <p:ext uri="{BB962C8B-B14F-4D97-AF65-F5344CB8AC3E}">
        <p14:creationId xmlns:p14="http://schemas.microsoft.com/office/powerpoint/2010/main" val="108506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006B50A-5B0B-D34D-835C-38008737AE2A}"/>
                  </a:ext>
                </a:extLst>
              </p:cNvPr>
              <p:cNvSpPr>
                <a:spLocks noGrp="1"/>
              </p:cNvSpPr>
              <p:nvPr>
                <p:ph type="title"/>
              </p:nvPr>
            </p:nvSpPr>
            <p:spPr>
              <a:xfrm>
                <a:off x="95250" y="174625"/>
                <a:ext cx="5257800" cy="1325563"/>
              </a:xfrm>
            </p:spPr>
            <p:txBody>
              <a:bodyPr/>
              <a:lstStyle/>
              <a:p>
                <a:r>
                  <a:rPr lang="en-US" dirty="0"/>
                  <a:t>What 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𝑦</m:t>
                        </m:r>
                      </m:e>
                    </m:acc>
                  </m:oMath>
                </a14:m>
                <a:r>
                  <a:rPr lang="en-US" dirty="0"/>
                  <a:t> is a vector?</a:t>
                </a:r>
              </a:p>
            </p:txBody>
          </p:sp>
        </mc:Choice>
        <mc:Fallback>
          <p:sp>
            <p:nvSpPr>
              <p:cNvPr id="2" name="Title 1">
                <a:extLst>
                  <a:ext uri="{FF2B5EF4-FFF2-40B4-BE49-F238E27FC236}">
                    <a16:creationId xmlns:a16="http://schemas.microsoft.com/office/drawing/2014/main" id="{1006B50A-5B0B-D34D-835C-38008737AE2A}"/>
                  </a:ext>
                </a:extLst>
              </p:cNvPr>
              <p:cNvSpPr>
                <a:spLocks noGrp="1" noRot="1" noChangeAspect="1" noMove="1" noResize="1" noEditPoints="1" noAdjustHandles="1" noChangeArrowheads="1" noChangeShapeType="1" noTextEdit="1"/>
              </p:cNvSpPr>
              <p:nvPr>
                <p:ph type="title"/>
              </p:nvPr>
            </p:nvSpPr>
            <p:spPr>
              <a:xfrm>
                <a:off x="95250" y="174625"/>
                <a:ext cx="5257800" cy="1325563"/>
              </a:xfrm>
              <a:blipFill>
                <a:blip r:embed="rId2"/>
                <a:stretch>
                  <a:fillRect l="-45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2E49C8-A8F8-EB44-BFEB-47B0B2BE3541}"/>
                  </a:ext>
                </a:extLst>
              </p:cNvPr>
              <p:cNvSpPr>
                <a:spLocks noGrp="1"/>
              </p:cNvSpPr>
              <p:nvPr>
                <p:ph sz="half" idx="1"/>
              </p:nvPr>
            </p:nvSpPr>
            <p:spPr>
              <a:xfrm>
                <a:off x="95250" y="1482725"/>
                <a:ext cx="5486400" cy="5105400"/>
              </a:xfrm>
            </p:spPr>
            <p:txBody>
              <a:bodyPr>
                <a:normAutofit/>
              </a:bodyPr>
              <a:lstStyle/>
              <a:p>
                <a:pPr marL="0" indent="0">
                  <a:buNone/>
                </a:pPr>
                <a:r>
                  <a:rPr lang="en-US" dirty="0"/>
                  <a:t>We can model this using multiple </a:t>
                </a:r>
                <a14:m>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a:latin typeface="Cambria Math" panose="02040503050406030204" pitchFamily="18" charset="0"/>
                            <a:cs typeface="Times New Roman"/>
                          </a:rPr>
                          <m:t>𝑐</m:t>
                        </m:r>
                      </m:sub>
                    </m:sSub>
                  </m:oMath>
                </a14:m>
                <a:r>
                  <a:rPr lang="en-US" dirty="0"/>
                  <a:t> vectors, a little like we did for multi-class perceptron: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𝑓</m:t>
                          </m:r>
                        </m:e>
                        <m:sub>
                          <m:r>
                            <a:rPr lang="en-US" b="0" i="1" smtClean="0">
                              <a:latin typeface="Cambria Math" panose="02040503050406030204" pitchFamily="18" charset="0"/>
                              <a:ea typeface="Cambria Math" panose="02040503050406030204" pitchFamily="18" charset="0"/>
                              <a:cs typeface="Times New Roman"/>
                            </a:rPr>
                            <m:t>𝑐</m:t>
                          </m:r>
                        </m:sub>
                      </m:sSub>
                      <m:d>
                        <m:dPr>
                          <m:ctrlPr>
                            <a:rPr lang="en-US" i="1">
                              <a:latin typeface="Cambria Math" panose="02040503050406030204" pitchFamily="18" charset="0"/>
                              <a:ea typeface="Cambria Math" panose="02040503050406030204" pitchFamily="18" charset="0"/>
                              <a:cs typeface="Times New Roman"/>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cs typeface="Times New Roman"/>
                        </a:rPr>
                        <m:t>=</m:t>
                      </m:r>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r>
                        <a:rPr lang="en-US" i="1" dirty="0">
                          <a:latin typeface="Cambria Math" panose="02040503050406030204" pitchFamily="18" charset="0"/>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𝑏</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ea typeface="Cambria Math" panose="02040503050406030204" pitchFamily="18" charset="0"/>
                                  <a:cs typeface="Times New Roman"/>
                                </a:rPr>
                                <m:t>𝑐</m:t>
                              </m:r>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𝑗</m:t>
                              </m:r>
                            </m:sub>
                          </m:sSub>
                        </m:e>
                      </m:nary>
                    </m:oMath>
                  </m:oMathPara>
                </a14:m>
                <a:endParaRPr lang="en-US" dirty="0">
                  <a:cs typeface="Times New Roman"/>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DF2E49C8-A8F8-EB44-BFEB-47B0B2BE3541}"/>
                  </a:ext>
                </a:extLst>
              </p:cNvPr>
              <p:cNvSpPr>
                <a:spLocks noGrp="1" noRot="1" noChangeAspect="1" noMove="1" noResize="1" noEditPoints="1" noAdjustHandles="1" noChangeArrowheads="1" noChangeShapeType="1" noTextEdit="1"/>
              </p:cNvSpPr>
              <p:nvPr>
                <p:ph sz="half" idx="1"/>
              </p:nvPr>
            </p:nvSpPr>
            <p:spPr>
              <a:xfrm>
                <a:off x="95250" y="1482725"/>
                <a:ext cx="5486400" cy="5105400"/>
              </a:xfrm>
              <a:blipFill>
                <a:blip r:embed="rId3"/>
                <a:stretch>
                  <a:fillRect l="-2309" t="-1985"/>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62A25E7C-0E7C-7948-B3F6-83C8627E1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0"/>
            <a:ext cx="6350000" cy="65174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82A21-7670-3A4B-80E8-19079FF65B2F}"/>
              </a:ext>
            </a:extLst>
          </p:cNvPr>
          <p:cNvSpPr txBox="1"/>
          <p:nvPr/>
        </p:nvSpPr>
        <p:spPr>
          <a:xfrm>
            <a:off x="7200900" y="6482834"/>
            <a:ext cx="3257550" cy="369332"/>
          </a:xfrm>
          <a:prstGeom prst="rect">
            <a:avLst/>
          </a:prstGeom>
          <a:noFill/>
        </p:spPr>
        <p:txBody>
          <a:bodyPr wrap="square">
            <a:spAutoFit/>
          </a:bodyPr>
          <a:lstStyle/>
          <a:p>
            <a:r>
              <a:rPr lang="en-US" dirty="0"/>
              <a:t>CC-SA 4.0, Joseph </a:t>
            </a:r>
            <a:r>
              <a:rPr lang="en-US" dirty="0" err="1"/>
              <a:t>Lamiot</a:t>
            </a:r>
            <a:r>
              <a:rPr lang="en-US" dirty="0"/>
              <a:t>, 2019</a:t>
            </a:r>
          </a:p>
        </p:txBody>
      </p:sp>
    </p:spTree>
    <p:extLst>
      <p:ext uri="{BB962C8B-B14F-4D97-AF65-F5344CB8AC3E}">
        <p14:creationId xmlns:p14="http://schemas.microsoft.com/office/powerpoint/2010/main" val="2275690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2E49C8-A8F8-EB44-BFEB-47B0B2BE3541}"/>
                  </a:ext>
                </a:extLst>
              </p:cNvPr>
              <p:cNvSpPr>
                <a:spLocks noGrp="1"/>
              </p:cNvSpPr>
              <p:nvPr>
                <p:ph sz="half" idx="1"/>
              </p:nvPr>
            </p:nvSpPr>
            <p:spPr>
              <a:xfrm>
                <a:off x="95250" y="1482725"/>
                <a:ext cx="5486400" cy="5105400"/>
              </a:xfrm>
            </p:spPr>
            <p:txBody>
              <a:bodyPr>
                <a:normAutofit/>
              </a:bodyPr>
              <a:lstStyle/>
              <a:p>
                <a:pPr marL="0" indent="0">
                  <a:buNone/>
                </a:pPr>
                <a:r>
                  <a:rPr lang="en-US" dirty="0"/>
                  <a:t>The gradient of the error with respect to each of the weights is: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ea typeface="Cambria Math" panose="02040503050406030204" pitchFamily="18" charset="0"/>
                              <a:cs typeface="Times New Roman"/>
                            </a:rPr>
                            <m:t>𝑐</m:t>
                          </m:r>
                          <m:r>
                            <a:rPr lang="en-US" b="0" i="1" smtClean="0">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Sub>
                      <m:r>
                        <a:rPr lang="en-US" i="1">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ea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𝑓</m:t>
                          </m:r>
                        </m:e>
                        <m:sub>
                          <m:r>
                            <a:rPr lang="en-US" i="1">
                              <a:latin typeface="Cambria Math" panose="02040503050406030204" pitchFamily="18" charset="0"/>
                              <a:ea typeface="Cambria Math" panose="02040503050406030204" pitchFamily="18" charset="0"/>
                              <a:cs typeface="Times New Roman"/>
                            </a:rPr>
                            <m:t>𝑐</m:t>
                          </m:r>
                        </m:sub>
                      </m:sSub>
                      <m:d>
                        <m:dPr>
                          <m:ctrlPr>
                            <a:rPr lang="en-US" i="1" dirty="0">
                              <a:latin typeface="Cambria Math" panose="02040503050406030204" pitchFamily="18" charset="0"/>
                            </a:rPr>
                          </m:ctrlPr>
                        </m:dPr>
                        <m:e>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e>
                      </m:d>
                      <m:r>
                        <a:rPr lang="en-US" i="1">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b="0" i="1" dirty="0" smtClean="0">
                              <a:latin typeface="Cambria Math" panose="02040503050406030204" pitchFamily="18" charset="0"/>
                            </a:rPr>
                            <m:t>𝑐</m:t>
                          </m:r>
                          <m:r>
                            <a:rPr lang="en-US" b="0" i="1" dirty="0" smtClean="0">
                              <a:latin typeface="Cambria Math" panose="02040503050406030204" pitchFamily="18" charset="0"/>
                            </a:rPr>
                            <m:t>,</m:t>
                          </m:r>
                          <m:r>
                            <a:rPr lang="en-US" i="1">
                              <a:latin typeface="Cambria Math" panose="02040503050406030204" pitchFamily="18" charset="0"/>
                              <a:cs typeface="Times New Roman"/>
                            </a:rPr>
                            <m:t>𝑖</m:t>
                          </m:r>
                        </m:sub>
                      </m:sSub>
                    </m:oMath>
                  </m:oMathPara>
                </a14:m>
                <a:endParaRPr lang="en-US" i="1" dirty="0">
                  <a:latin typeface="Cambria Math" panose="02040503050406030204" pitchFamily="18" charset="0"/>
                </a:endParaRPr>
              </a:p>
              <a:p>
                <a:pPr marL="0" indent="0">
                  <a:buNone/>
                </a:pPr>
                <a:endParaRPr lang="en-US" dirty="0"/>
              </a:p>
            </p:txBody>
          </p:sp>
        </mc:Choice>
        <mc:Fallback>
          <p:sp>
            <p:nvSpPr>
              <p:cNvPr id="3" name="Content Placeholder 2">
                <a:extLst>
                  <a:ext uri="{FF2B5EF4-FFF2-40B4-BE49-F238E27FC236}">
                    <a16:creationId xmlns:a16="http://schemas.microsoft.com/office/drawing/2014/main" id="{DF2E49C8-A8F8-EB44-BFEB-47B0B2BE3541}"/>
                  </a:ext>
                </a:extLst>
              </p:cNvPr>
              <p:cNvSpPr>
                <a:spLocks noGrp="1" noRot="1" noChangeAspect="1" noMove="1" noResize="1" noEditPoints="1" noAdjustHandles="1" noChangeArrowheads="1" noChangeShapeType="1" noTextEdit="1"/>
              </p:cNvSpPr>
              <p:nvPr>
                <p:ph sz="half" idx="1"/>
              </p:nvPr>
            </p:nvSpPr>
            <p:spPr>
              <a:xfrm>
                <a:off x="95250" y="1482725"/>
                <a:ext cx="5486400" cy="5105400"/>
              </a:xfrm>
              <a:blipFill>
                <a:blip r:embed="rId2"/>
                <a:stretch>
                  <a:fillRect l="-2309" t="-1985"/>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62A25E7C-0E7C-7948-B3F6-83C8627E1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0"/>
            <a:ext cx="6350000" cy="65174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82A21-7670-3A4B-80E8-19079FF65B2F}"/>
              </a:ext>
            </a:extLst>
          </p:cNvPr>
          <p:cNvSpPr txBox="1"/>
          <p:nvPr/>
        </p:nvSpPr>
        <p:spPr>
          <a:xfrm>
            <a:off x="7200900" y="6482834"/>
            <a:ext cx="3257550" cy="369332"/>
          </a:xfrm>
          <a:prstGeom prst="rect">
            <a:avLst/>
          </a:prstGeom>
          <a:noFill/>
        </p:spPr>
        <p:txBody>
          <a:bodyPr wrap="square">
            <a:spAutoFit/>
          </a:bodyPr>
          <a:lstStyle/>
          <a:p>
            <a:r>
              <a:rPr lang="en-US" dirty="0"/>
              <a:t>CC-SA 4.0, Joseph </a:t>
            </a:r>
            <a:r>
              <a:rPr lang="en-US" dirty="0" err="1"/>
              <a:t>Lamiot</a:t>
            </a:r>
            <a:r>
              <a:rPr lang="en-US" dirty="0"/>
              <a:t>, 2019</a:t>
            </a:r>
          </a:p>
        </p:txBody>
      </p:sp>
      <mc:AlternateContent xmlns:mc="http://schemas.openxmlformats.org/markup-compatibility/2006">
        <mc:Choice xmlns:a14="http://schemas.microsoft.com/office/drawing/2010/main" Requires="a14">
          <p:sp>
            <p:nvSpPr>
              <p:cNvPr id="7" name="Title 1">
                <a:extLst>
                  <a:ext uri="{FF2B5EF4-FFF2-40B4-BE49-F238E27FC236}">
                    <a16:creationId xmlns:a16="http://schemas.microsoft.com/office/drawing/2014/main" id="{B55DDC47-8797-ED4C-A4EA-3E20B07DB5DE}"/>
                  </a:ext>
                </a:extLst>
              </p:cNvPr>
              <p:cNvSpPr txBox="1">
                <a:spLocks/>
              </p:cNvSpPr>
              <p:nvPr/>
            </p:nvSpPr>
            <p:spPr>
              <a:xfrm>
                <a:off x="247650" y="11747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it means </a:t>
                </a:r>
                <a14:m>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𝜖</m:t>
                            </m:r>
                          </m:e>
                        </m:acc>
                      </m:e>
                      <m:sub>
                        <m:r>
                          <a:rPr lang="en-US" i="1">
                            <a:latin typeface="Cambria Math" panose="02040503050406030204" pitchFamily="18" charset="0"/>
                            <a:cs typeface="Times New Roman"/>
                          </a:rPr>
                          <m:t>𝑖</m:t>
                        </m:r>
                      </m:sub>
                    </m:sSub>
                  </m:oMath>
                </a14:m>
                <a:r>
                  <a:rPr lang="en-US" dirty="0"/>
                  <a:t> is a vector!</a:t>
                </a:r>
              </a:p>
            </p:txBody>
          </p:sp>
        </mc:Choice>
        <mc:Fallback>
          <p:sp>
            <p:nvSpPr>
              <p:cNvPr id="7" name="Title 1">
                <a:extLst>
                  <a:ext uri="{FF2B5EF4-FFF2-40B4-BE49-F238E27FC236}">
                    <a16:creationId xmlns:a16="http://schemas.microsoft.com/office/drawing/2014/main" id="{B55DDC47-8797-ED4C-A4EA-3E20B07DB5DE}"/>
                  </a:ext>
                </a:extLst>
              </p:cNvPr>
              <p:cNvSpPr txBox="1">
                <a:spLocks noRot="1" noChangeAspect="1" noMove="1" noResize="1" noEditPoints="1" noAdjustHandles="1" noChangeArrowheads="1" noChangeShapeType="1" noTextEdit="1"/>
              </p:cNvSpPr>
              <p:nvPr/>
            </p:nvSpPr>
            <p:spPr>
              <a:xfrm>
                <a:off x="247650" y="117475"/>
                <a:ext cx="5257800" cy="1325563"/>
              </a:xfrm>
              <a:prstGeom prst="rect">
                <a:avLst/>
              </a:prstGeom>
              <a:blipFill>
                <a:blip r:embed="rId4"/>
                <a:stretch>
                  <a:fillRect l="-4578" t="-20952" b="-20952"/>
                </a:stretch>
              </a:blipFill>
            </p:spPr>
            <p:txBody>
              <a:bodyPr/>
              <a:lstStyle/>
              <a:p>
                <a:r>
                  <a:rPr lang="en-US">
                    <a:noFill/>
                  </a:rPr>
                  <a:t> </a:t>
                </a:r>
              </a:p>
            </p:txBody>
          </p:sp>
        </mc:Fallback>
      </mc:AlternateContent>
    </p:spTree>
    <p:extLst>
      <p:ext uri="{BB962C8B-B14F-4D97-AF65-F5344CB8AC3E}">
        <p14:creationId xmlns:p14="http://schemas.microsoft.com/office/powerpoint/2010/main" val="228795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2E49C8-A8F8-EB44-BFEB-47B0B2BE3541}"/>
                  </a:ext>
                </a:extLst>
              </p:cNvPr>
              <p:cNvSpPr>
                <a:spLocks noGrp="1"/>
              </p:cNvSpPr>
              <p:nvPr>
                <p:ph sz="half" idx="1"/>
              </p:nvPr>
            </p:nvSpPr>
            <p:spPr>
              <a:xfrm>
                <a:off x="95250" y="1482725"/>
                <a:ext cx="5486400" cy="5105400"/>
              </a:xfrm>
            </p:spPr>
            <p:txBody>
              <a:bodyPr>
                <a:normAutofit/>
              </a:bodyPr>
              <a:lstStyle/>
              <a:p>
                <a:pPr marL="0" indent="0">
                  <a:buNone/>
                </a:pPr>
                <a:r>
                  <a:rPr lang="en-US" dirty="0"/>
                  <a:t>This means that we have a different error term for each of the weight vectors: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b="0" i="1" smtClean="0">
                                      <a:latin typeface="Cambria Math" panose="02040503050406030204" pitchFamily="18" charset="0"/>
                                      <a:ea typeface="Cambria Math" panose="02040503050406030204" pitchFamily="18" charset="0"/>
                                      <a:cs typeface="Times New Roman"/>
                                    </a:rPr>
                                    <m:t>𝑤</m:t>
                                  </m:r>
                                </m:e>
                              </m:acc>
                            </m:e>
                            <m:sub>
                              <m:r>
                                <a:rPr lang="en-US" b="0" i="1" smtClean="0">
                                  <a:latin typeface="Cambria Math" panose="02040503050406030204" pitchFamily="18" charset="0"/>
                                  <a:cs typeface="Times New Roman"/>
                                </a:rPr>
                                <m:t>𝑐</m:t>
                              </m:r>
                            </m:sub>
                          </m:sSub>
                        </m:sub>
                      </m:sSub>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ea typeface="Cambria Math" panose="02040503050406030204" pitchFamily="18" charset="0"/>
                              <a:cs typeface="Times New Roman"/>
                            </a:rPr>
                            <m:t>𝑐</m:t>
                          </m:r>
                          <m:r>
                            <a:rPr lang="en-US" b="0" i="1" smtClean="0">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r>
                        <a:rPr lang="en-US" i="1">
                          <a:latin typeface="Cambria Math" panose="02040503050406030204" pitchFamily="18" charset="0"/>
                          <a:cs typeface="Times New Roman"/>
                        </a:rPr>
                        <m:t>=</m:t>
                      </m:r>
                      <m:r>
                        <a:rPr lang="en-US" i="1">
                          <a:latin typeface="Cambria Math" panose="02040503050406030204" pitchFamily="18" charset="0"/>
                          <a:cs typeface="Times New Roman"/>
                        </a:rPr>
                        <m:t>2</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ea typeface="Cambria Math" panose="02040503050406030204" pitchFamily="18" charset="0"/>
                              <a:cs typeface="Times New Roman"/>
                            </a:rPr>
                            <m:t>𝑐</m:t>
                          </m:r>
                          <m:r>
                            <a:rPr lang="en-US" b="0" i="1" smtClean="0">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Sub>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oMath>
                  </m:oMathPara>
                </a14:m>
                <a:endParaRPr lang="en-US" dirty="0">
                  <a:cs typeface="Times New Roman"/>
                </a:endParaRPr>
              </a:p>
              <a:p>
                <a:pPr marL="0" indent="0">
                  <a:buNone/>
                </a:pPr>
                <a:endParaRPr lang="en-US" dirty="0"/>
              </a:p>
              <a:p>
                <a:pPr marL="0" indent="0">
                  <a:buNone/>
                </a:pPr>
                <a:r>
                  <a:rPr lang="en-US" dirty="0"/>
                  <a:t>… so the stochastic gradient descent update step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r>
                        <a:rPr lang="en-US" i="1" dirty="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b="0" i="1" smtClean="0">
                              <a:latin typeface="Cambria Math" panose="02040503050406030204" pitchFamily="18" charset="0"/>
                              <a:ea typeface="Cambria Math" panose="02040503050406030204" pitchFamily="18" charset="0"/>
                              <a:cs typeface="Times New Roman"/>
                            </a:rPr>
                            <m:t>𝑐</m:t>
                          </m:r>
                          <m:r>
                            <a:rPr lang="en-US" b="0" i="1" smtClean="0">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Sub>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oMath>
                  </m:oMathPara>
                </a14:m>
                <a:endParaRPr lang="en-US" dirty="0"/>
              </a:p>
            </p:txBody>
          </p:sp>
        </mc:Choice>
        <mc:Fallback>
          <p:sp>
            <p:nvSpPr>
              <p:cNvPr id="3" name="Content Placeholder 2">
                <a:extLst>
                  <a:ext uri="{FF2B5EF4-FFF2-40B4-BE49-F238E27FC236}">
                    <a16:creationId xmlns:a16="http://schemas.microsoft.com/office/drawing/2014/main" id="{DF2E49C8-A8F8-EB44-BFEB-47B0B2BE3541}"/>
                  </a:ext>
                </a:extLst>
              </p:cNvPr>
              <p:cNvSpPr>
                <a:spLocks noGrp="1" noRot="1" noChangeAspect="1" noMove="1" noResize="1" noEditPoints="1" noAdjustHandles="1" noChangeArrowheads="1" noChangeShapeType="1" noTextEdit="1"/>
              </p:cNvSpPr>
              <p:nvPr>
                <p:ph sz="half" idx="1"/>
              </p:nvPr>
            </p:nvSpPr>
            <p:spPr>
              <a:xfrm>
                <a:off x="95250" y="1482725"/>
                <a:ext cx="5486400" cy="5105400"/>
              </a:xfrm>
              <a:blipFill>
                <a:blip r:embed="rId2"/>
                <a:stretch>
                  <a:fillRect l="-2309" t="-1985" r="-2309"/>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62A25E7C-0E7C-7948-B3F6-83C8627E1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0"/>
            <a:ext cx="6350000" cy="65174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82A21-7670-3A4B-80E8-19079FF65B2F}"/>
              </a:ext>
            </a:extLst>
          </p:cNvPr>
          <p:cNvSpPr txBox="1"/>
          <p:nvPr/>
        </p:nvSpPr>
        <p:spPr>
          <a:xfrm>
            <a:off x="7200900" y="6482834"/>
            <a:ext cx="3257550" cy="369332"/>
          </a:xfrm>
          <a:prstGeom prst="rect">
            <a:avLst/>
          </a:prstGeom>
          <a:noFill/>
        </p:spPr>
        <p:txBody>
          <a:bodyPr wrap="square">
            <a:spAutoFit/>
          </a:bodyPr>
          <a:lstStyle/>
          <a:p>
            <a:r>
              <a:rPr lang="en-US" dirty="0"/>
              <a:t>CC-SA 4.0, Joseph </a:t>
            </a:r>
            <a:r>
              <a:rPr lang="en-US" dirty="0" err="1"/>
              <a:t>Lamiot</a:t>
            </a:r>
            <a:r>
              <a:rPr lang="en-US" dirty="0"/>
              <a:t>, 2019</a:t>
            </a:r>
          </a:p>
        </p:txBody>
      </p:sp>
      <mc:AlternateContent xmlns:mc="http://schemas.openxmlformats.org/markup-compatibility/2006">
        <mc:Choice xmlns:a14="http://schemas.microsoft.com/office/drawing/2010/main" Requires="a14">
          <p:sp>
            <p:nvSpPr>
              <p:cNvPr id="8" name="Title 1">
                <a:extLst>
                  <a:ext uri="{FF2B5EF4-FFF2-40B4-BE49-F238E27FC236}">
                    <a16:creationId xmlns:a16="http://schemas.microsoft.com/office/drawing/2014/main" id="{4509E167-F3FB-A544-8374-0461EC1D9405}"/>
                  </a:ext>
                </a:extLst>
              </p:cNvPr>
              <p:cNvSpPr>
                <a:spLocks noGrp="1"/>
              </p:cNvSpPr>
              <p:nvPr>
                <p:ph type="title"/>
              </p:nvPr>
            </p:nvSpPr>
            <p:spPr>
              <a:xfrm>
                <a:off x="95250" y="174625"/>
                <a:ext cx="5257800" cy="1325563"/>
              </a:xfrm>
            </p:spPr>
            <p:txBody>
              <a:bodyPr>
                <a:normAutofit/>
              </a:bodyPr>
              <a:lstStyle/>
              <a:p>
                <a:r>
                  <a:rPr lang="en-US" dirty="0"/>
                  <a:t>… and each </a:t>
                </a:r>
                <a14:m>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𝑤</m:t>
                            </m:r>
                          </m:e>
                        </m:acc>
                      </m:e>
                      <m:sub>
                        <m:r>
                          <a:rPr lang="en-US" b="0" i="1" smtClean="0">
                            <a:latin typeface="Cambria Math" panose="02040503050406030204" pitchFamily="18" charset="0"/>
                            <a:cs typeface="Times New Roman"/>
                          </a:rPr>
                          <m:t>𝑐</m:t>
                        </m:r>
                      </m:sub>
                    </m:sSub>
                  </m:oMath>
                </a14:m>
                <a:r>
                  <a:rPr lang="en-US" dirty="0"/>
                  <a:t> has its own gradient.</a:t>
                </a:r>
              </a:p>
            </p:txBody>
          </p:sp>
        </mc:Choice>
        <mc:Fallback>
          <p:sp>
            <p:nvSpPr>
              <p:cNvPr id="8" name="Title 1">
                <a:extLst>
                  <a:ext uri="{FF2B5EF4-FFF2-40B4-BE49-F238E27FC236}">
                    <a16:creationId xmlns:a16="http://schemas.microsoft.com/office/drawing/2014/main" id="{4509E167-F3FB-A544-8374-0461EC1D9405}"/>
                  </a:ext>
                </a:extLst>
              </p:cNvPr>
              <p:cNvSpPr>
                <a:spLocks noGrp="1" noRot="1" noChangeAspect="1" noMove="1" noResize="1" noEditPoints="1" noAdjustHandles="1" noChangeArrowheads="1" noChangeShapeType="1" noTextEdit="1"/>
              </p:cNvSpPr>
              <p:nvPr>
                <p:ph type="title"/>
              </p:nvPr>
            </p:nvSpPr>
            <p:spPr>
              <a:xfrm>
                <a:off x="95250" y="174625"/>
                <a:ext cx="5257800" cy="1325563"/>
              </a:xfrm>
              <a:blipFill>
                <a:blip r:embed="rId4"/>
                <a:stretch>
                  <a:fillRect l="-4578" t="-12264" r="-2651" b="-20755"/>
                </a:stretch>
              </a:blipFill>
            </p:spPr>
            <p:txBody>
              <a:bodyPr/>
              <a:lstStyle/>
              <a:p>
                <a:r>
                  <a:rPr lang="en-US">
                    <a:noFill/>
                  </a:rPr>
                  <a:t> </a:t>
                </a:r>
              </a:p>
            </p:txBody>
          </p:sp>
        </mc:Fallback>
      </mc:AlternateContent>
    </p:spTree>
    <p:extLst>
      <p:ext uri="{BB962C8B-B14F-4D97-AF65-F5344CB8AC3E}">
        <p14:creationId xmlns:p14="http://schemas.microsoft.com/office/powerpoint/2010/main" val="3909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82" y="148282"/>
            <a:ext cx="8806347" cy="1143000"/>
          </a:xfrm>
        </p:spPr>
        <p:txBody>
          <a:bodyPr>
            <a:normAutofit fontScale="90000"/>
          </a:bodyPr>
          <a:lstStyle/>
          <a:p>
            <a:r>
              <a:rPr lang="en-US" dirty="0"/>
              <a:t>Review: Perceptron 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771" y="1551168"/>
                <a:ext cx="11313995" cy="4375498"/>
              </a:xfrm>
            </p:spPr>
            <p:txBody>
              <a:bodyPr>
                <a:noAutofit/>
              </a:bodyPr>
              <a:lstStyle/>
              <a:p>
                <a:pPr marL="0" indent="0">
                  <a:buNone/>
                </a:pPr>
                <a:r>
                  <a:rPr lang="en-US" sz="3200" dirty="0"/>
                  <a:t>For each training instance </a:t>
                </a:r>
                <a14:m>
                  <m:oMath xmlns:m="http://schemas.openxmlformats.org/officeDocument/2006/math">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𝑥</m:t>
                        </m:r>
                      </m:e>
                    </m:acc>
                  </m:oMath>
                </a14:m>
                <a:r>
                  <a:rPr lang="en-US" sz="3200" dirty="0"/>
                  <a:t> with ground truth label </a:t>
                </a:r>
                <a14:m>
                  <m:oMath xmlns:m="http://schemas.openxmlformats.org/officeDocument/2006/math">
                    <m:r>
                      <a:rPr lang="en-US" sz="3200" b="0" i="1" dirty="0" smtClean="0">
                        <a:latin typeface="Cambria Math" panose="02040503050406030204" pitchFamily="18" charset="0"/>
                      </a:rPr>
                      <m:t>𝑦</m:t>
                    </m:r>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{−1,1}</m:t>
                    </m:r>
                  </m:oMath>
                </a14:m>
                <a:r>
                  <a:rPr lang="en-US" sz="3200" dirty="0"/>
                  <a:t>:</a:t>
                </a:r>
              </a:p>
              <a:p>
                <a:pPr lvl="1"/>
                <a:r>
                  <a:rPr lang="en-US" sz="3200" dirty="0"/>
                  <a:t>Classify with current weights: </a:t>
                </a:r>
                <a14:m>
                  <m:oMath xmlns:m="http://schemas.openxmlformats.org/officeDocument/2006/math">
                    <m:r>
                      <a:rPr lang="en-US" sz="3600" b="0" i="1" dirty="0" smtClean="0">
                        <a:solidFill>
                          <a:schemeClr val="tx1"/>
                        </a:solidFill>
                        <a:latin typeface="Cambria Math" panose="02040503050406030204" pitchFamily="18" charset="0"/>
                      </a:rPr>
                      <m:t>𝑓</m:t>
                    </m:r>
                    <m:r>
                      <a:rPr lang="en-US" sz="3600" b="0" i="1" dirty="0" smtClean="0">
                        <a:solidFill>
                          <a:schemeClr val="tx1"/>
                        </a:solidFill>
                        <a:latin typeface="Cambria Math" panose="02040503050406030204" pitchFamily="18" charset="0"/>
                      </a:rPr>
                      <m:t>(</m:t>
                    </m:r>
                    <m:acc>
                      <m:accPr>
                        <m:chr m:val="⃗"/>
                        <m:ctrlPr>
                          <a:rPr lang="en-US" sz="3600" i="1" dirty="0">
                            <a:latin typeface="Cambria Math" panose="02040503050406030204" pitchFamily="18" charset="0"/>
                          </a:rPr>
                        </m:ctrlPr>
                      </m:accPr>
                      <m:e>
                        <m:r>
                          <a:rPr lang="en-US" sz="3600" i="1" dirty="0">
                            <a:latin typeface="Cambria Math" panose="02040503050406030204" pitchFamily="18" charset="0"/>
                          </a:rPr>
                          <m:t>𝑥</m:t>
                        </m:r>
                      </m:e>
                    </m:acc>
                    <m:r>
                      <a:rPr lang="en-US" sz="3600" b="0" i="1" dirty="0" smtClean="0">
                        <a:solidFill>
                          <a:schemeClr val="tx1"/>
                        </a:solidFill>
                        <a:latin typeface="Cambria Math" panose="02040503050406030204" pitchFamily="18" charset="0"/>
                      </a:rPr>
                      <m:t>)</m:t>
                    </m:r>
                    <m:r>
                      <a:rPr lang="en-US" sz="3600" i="1" dirty="0" smtClean="0">
                        <a:solidFill>
                          <a:schemeClr val="tx1"/>
                        </a:solidFill>
                        <a:latin typeface="Cambria Math" panose="02040503050406030204" pitchFamily="18" charset="0"/>
                      </a:rPr>
                      <m:t>=</m:t>
                    </m:r>
                    <m:r>
                      <m:rPr>
                        <m:sty m:val="p"/>
                      </m:rPr>
                      <a:rPr lang="en-US" sz="3600" i="0" dirty="0" err="1" smtClean="0">
                        <a:solidFill>
                          <a:schemeClr val="tx1"/>
                        </a:solidFill>
                        <a:latin typeface="Cambria Math" panose="02040503050406030204" pitchFamily="18" charset="0"/>
                      </a:rPr>
                      <m:t>s</m:t>
                    </m:r>
                    <m:r>
                      <m:rPr>
                        <m:sty m:val="p"/>
                      </m:rPr>
                      <a:rPr lang="en-US" sz="3600" b="0" i="0" dirty="0" smtClean="0">
                        <a:solidFill>
                          <a:schemeClr val="tx1"/>
                        </a:solidFill>
                        <a:latin typeface="Cambria Math" panose="02040503050406030204" pitchFamily="18" charset="0"/>
                      </a:rPr>
                      <m:t>i</m:t>
                    </m:r>
                    <m:r>
                      <m:rPr>
                        <m:sty m:val="p"/>
                      </m:rPr>
                      <a:rPr lang="en-US" sz="3600" i="0" dirty="0" err="1" smtClean="0">
                        <a:solidFill>
                          <a:schemeClr val="tx1"/>
                        </a:solidFill>
                        <a:latin typeface="Cambria Math" panose="02040503050406030204" pitchFamily="18" charset="0"/>
                      </a:rPr>
                      <m:t>gn</m:t>
                    </m:r>
                    <m:r>
                      <a:rPr lang="en-US" sz="3600" i="1" dirty="0" smtClean="0">
                        <a:solidFill>
                          <a:schemeClr val="tx1"/>
                        </a:solidFill>
                        <a:latin typeface="Cambria Math" panose="02040503050406030204" pitchFamily="18" charset="0"/>
                      </a:rPr>
                      <m:t>(</m:t>
                    </m:r>
                    <m:sSup>
                      <m:sSupPr>
                        <m:ctrlPr>
                          <a:rPr lang="en-US" sz="3200" i="1">
                            <a:latin typeface="Cambria Math" panose="02040503050406030204" pitchFamily="18" charset="0"/>
                            <a:cs typeface="Times New Roman"/>
                          </a:rPr>
                        </m:ctrlPr>
                      </m:sSupPr>
                      <m:e>
                        <m:acc>
                          <m:accPr>
                            <m:chr m:val="⃗"/>
                            <m:ctrlPr>
                              <a:rPr lang="en-US" sz="3200" i="1">
                                <a:latin typeface="Cambria Math" panose="02040503050406030204" pitchFamily="18" charset="0"/>
                                <a:cs typeface="Times New Roman"/>
                              </a:rPr>
                            </m:ctrlPr>
                          </m:accPr>
                          <m:e>
                            <m:r>
                              <a:rPr lang="en-US" sz="3200" i="1">
                                <a:latin typeface="Cambria Math" panose="02040503050406030204" pitchFamily="18" charset="0"/>
                                <a:cs typeface="Times New Roman"/>
                              </a:rPr>
                              <m:t>𝑤</m:t>
                            </m:r>
                          </m:e>
                        </m:acc>
                      </m:e>
                      <m:sup>
                        <m:r>
                          <a:rPr lang="en-US" sz="3200" i="1">
                            <a:latin typeface="Cambria Math" panose="02040503050406030204" pitchFamily="18" charset="0"/>
                            <a:cs typeface="Times New Roman"/>
                          </a:rPr>
                          <m:t>𝑇</m:t>
                        </m:r>
                      </m:sup>
                    </m:sSup>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r>
                      <a:rPr lang="en-US" sz="3600" i="1" dirty="0" smtClean="0">
                        <a:solidFill>
                          <a:schemeClr val="tx1"/>
                        </a:solidFill>
                        <a:latin typeface="Cambria Math" panose="02040503050406030204" pitchFamily="18" charset="0"/>
                      </a:rPr>
                      <m:t>)</m:t>
                    </m:r>
                  </m:oMath>
                </a14:m>
                <a:r>
                  <a:rPr lang="en-US" sz="3200" dirty="0">
                    <a:solidFill>
                      <a:schemeClr val="tx1"/>
                    </a:solidFill>
                  </a:rPr>
                  <a:t>  </a:t>
                </a:r>
                <a:endParaRPr lang="en-US" sz="3200" dirty="0">
                  <a:solidFill>
                    <a:srgbClr val="0000FF"/>
                  </a:solidFill>
                </a:endParaRPr>
              </a:p>
              <a:p>
                <a:pPr lvl="1"/>
                <a:r>
                  <a:rPr lang="en-US" sz="3200" dirty="0"/>
                  <a:t>Update weights:   </a:t>
                </a:r>
              </a:p>
              <a:p>
                <a:pPr lvl="2"/>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b="0" i="1" dirty="0" smtClean="0">
                        <a:latin typeface="Cambria Math" panose="02040503050406030204" pitchFamily="18" charset="0"/>
                      </a:rPr>
                      <m:t>=</m:t>
                    </m:r>
                    <m:r>
                      <a:rPr lang="en-US" sz="3200" i="1" dirty="0">
                        <a:latin typeface="Cambria Math" panose="02040503050406030204" pitchFamily="18" charset="0"/>
                      </a:rPr>
                      <m:t>𝑦</m:t>
                    </m:r>
                  </m:oMath>
                </a14:m>
                <a:r>
                  <a:rPr lang="en-US" sz="3200" dirty="0"/>
                  <a:t> then do nothing</a:t>
                </a:r>
                <a:endParaRPr lang="en-US" sz="3200" b="1" dirty="0">
                  <a:solidFill>
                    <a:srgbClr val="0000FF"/>
                  </a:solidFill>
                </a:endParaRPr>
              </a:p>
              <a:p>
                <a:pPr lvl="2"/>
                <a:r>
                  <a:rPr lang="en-US" sz="3200" dirty="0">
                    <a:solidFill>
                      <a:schemeClr val="tx1"/>
                    </a:solidFill>
                  </a:rPr>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i="1" dirty="0">
                        <a:solidFill>
                          <a:schemeClr val="tx1"/>
                        </a:solidFill>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rPr>
                      <m:t>𝑦</m:t>
                    </m:r>
                  </m:oMath>
                </a14:m>
                <a:r>
                  <a:rPr lang="en-US" sz="3200" dirty="0">
                    <a:solidFill>
                      <a:schemeClr val="tx1"/>
                    </a:solidFill>
                  </a:rPr>
                  <a:t> then </a:t>
                </a:r>
                <a:endParaRPr lang="en-US" sz="3200" i="1" dirty="0">
                  <a:solidFill>
                    <a:schemeClr val="tx1"/>
                  </a:solidFill>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b="0" i="1" dirty="0" smtClean="0">
                          <a:solidFill>
                            <a:schemeClr val="tx1"/>
                          </a:solidFill>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b="0" i="1" dirty="0" smtClean="0">
                          <a:solidFill>
                            <a:schemeClr val="tx1"/>
                          </a:solidFill>
                          <a:latin typeface="Cambria Math" panose="02040503050406030204" pitchFamily="18" charset="0"/>
                          <a:ea typeface="Cambria Math" panose="02040503050406030204" pitchFamily="18" charset="0"/>
                        </a:rPr>
                        <m:t>+</m:t>
                      </m:r>
                      <m:r>
                        <a:rPr lang="en-US" sz="3200" i="1" dirty="0">
                          <a:latin typeface="Cambria Math" panose="02040503050406030204" pitchFamily="18" charset="0"/>
                        </a:rPr>
                        <m:t>𝑦</m:t>
                      </m:r>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𝑥</m:t>
                          </m:r>
                        </m:e>
                      </m:acc>
                      <m:r>
                        <a:rPr lang="en-US" sz="3200" b="0" i="1" dirty="0" smtClean="0">
                          <a:latin typeface="Cambria Math" panose="02040503050406030204" pitchFamily="18" charset="0"/>
                        </a:rPr>
                        <m:t>=</m:t>
                      </m:r>
                      <m:d>
                        <m:dPr>
                          <m:begChr m:val="{"/>
                          <m:endChr m:val=""/>
                          <m:ctrlPr>
                            <a:rPr lang="en-US" sz="3200" b="0" i="1" dirty="0" smtClean="0">
                              <a:latin typeface="Cambria Math" panose="02040503050406030204" pitchFamily="18" charset="0"/>
                            </a:rPr>
                          </m:ctrlPr>
                        </m:dPr>
                        <m:e>
                          <m:m>
                            <m:mPr>
                              <m:mcs>
                                <m:mc>
                                  <m:mcPr>
                                    <m:count m:val="2"/>
                                    <m:mcJc m:val="center"/>
                                  </m:mcPr>
                                </m:mc>
                              </m:mcs>
                              <m:ctrlPr>
                                <a:rPr lang="en-US" sz="3200" b="0" i="1" dirty="0" smtClean="0">
                                  <a:latin typeface="Cambria Math" panose="02040503050406030204" pitchFamily="18" charset="0"/>
                                </a:rPr>
                              </m:ctrlPr>
                            </m:mPr>
                            <m:m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i="1" dirty="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e>
                                <m:r>
                                  <a:rPr lang="en-US" sz="3200" b="0" i="1" dirty="0" smtClean="0">
                                    <a:latin typeface="Cambria Math" panose="02040503050406030204" pitchFamily="18" charset="0"/>
                                  </a:rPr>
                                  <m:t>𝑦</m:t>
                                </m:r>
                                <m:r>
                                  <a:rPr lang="en-US" sz="3200" b="0" i="1" dirty="0" smtClean="0">
                                    <a:latin typeface="Cambria Math" panose="02040503050406030204" pitchFamily="18" charset="0"/>
                                  </a:rPr>
                                  <m:t>=+1</m:t>
                                </m:r>
                              </m:e>
                            </m:mr>
                            <m:m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r>
                                  <a:rPr lang="en-US" sz="3200" b="0" i="1" dirty="0" smtClean="0">
                                    <a:latin typeface="Cambria Math" panose="02040503050406030204" pitchFamily="18" charset="0"/>
                                    <a:ea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e>
                                <m:r>
                                  <a:rPr lang="en-US" sz="3200" b="0" i="1" dirty="0" smtClean="0">
                                    <a:latin typeface="Cambria Math" panose="02040503050406030204" pitchFamily="18" charset="0"/>
                                  </a:rPr>
                                  <m:t>𝑦</m:t>
                                </m:r>
                                <m:r>
                                  <a:rPr lang="en-US" sz="3200" b="0" i="1" dirty="0" smtClean="0">
                                    <a:latin typeface="Cambria Math" panose="02040503050406030204" pitchFamily="18" charset="0"/>
                                  </a:rPr>
                                  <m:t>=−1</m:t>
                                </m:r>
                              </m:e>
                            </m:mr>
                          </m:m>
                        </m:e>
                      </m:d>
                    </m:oMath>
                  </m:oMathPara>
                </a14:m>
                <a:endParaRPr lang="en-US" sz="3200" b="1" dirty="0">
                  <a:solidFill>
                    <a:srgbClr val="0000FF"/>
                  </a:solidFill>
                </a:endParaRPr>
              </a:p>
              <a:p>
                <a:pPr lvl="2"/>
                <a:endParaRPr lang="en-US" sz="3200" b="1"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771" y="1551168"/>
                <a:ext cx="11313995" cy="4375498"/>
              </a:xfrm>
              <a:blipFill>
                <a:blip r:embed="rId2"/>
                <a:stretch>
                  <a:fillRect l="-1345" t="-11561" b="-80925"/>
                </a:stretch>
              </a:blipFill>
            </p:spPr>
            <p:txBody>
              <a:bodyPr/>
              <a:lstStyle/>
              <a:p>
                <a:r>
                  <a:rPr lang="en-US">
                    <a:noFill/>
                  </a:rPr>
                  <a:t> </a:t>
                </a:r>
              </a:p>
            </p:txBody>
          </p:sp>
        </mc:Fallback>
      </mc:AlternateContent>
    </p:spTree>
    <p:extLst>
      <p:ext uri="{BB962C8B-B14F-4D97-AF65-F5344CB8AC3E}">
        <p14:creationId xmlns:p14="http://schemas.microsoft.com/office/powerpoint/2010/main" val="283282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6" y="151881"/>
            <a:ext cx="11688173" cy="660496"/>
          </a:xfrm>
        </p:spPr>
        <p:txBody>
          <a:bodyPr>
            <a:normAutofit/>
          </a:bodyPr>
          <a:lstStyle/>
          <a:p>
            <a:r>
              <a:rPr lang="en-US" sz="3600" dirty="0"/>
              <a:t>Comparison of Multi-Class Perceptron to Multiple Regression</a:t>
            </a:r>
          </a:p>
        </p:txBody>
      </p:sp>
      <p:sp>
        <p:nvSpPr>
          <p:cNvPr id="5" name="Oval 4"/>
          <p:cNvSpPr/>
          <p:nvPr/>
        </p:nvSpPr>
        <p:spPr bwMode="auto">
          <a:xfrm>
            <a:off x="2358892" y="264543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10" name="Straight Arrow Connector 9"/>
          <p:cNvCxnSpPr>
            <a:cxnSpLocks/>
          </p:cNvCxnSpPr>
          <p:nvPr/>
        </p:nvCxnSpPr>
        <p:spPr bwMode="auto">
          <a:xfrm>
            <a:off x="4231705" y="3959943"/>
            <a:ext cx="547184"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TextBox 10"/>
          <p:cNvSpPr txBox="1"/>
          <p:nvPr/>
        </p:nvSpPr>
        <p:spPr>
          <a:xfrm>
            <a:off x="462109" y="2240682"/>
            <a:ext cx="362600" cy="369332"/>
          </a:xfrm>
          <a:prstGeom prst="rect">
            <a:avLst/>
          </a:prstGeom>
          <a:noFill/>
        </p:spPr>
        <p:txBody>
          <a:bodyPr wrap="square" rtlCol="0">
            <a:spAutoFit/>
          </a:bodyPr>
          <a:lstStyle/>
          <a:p>
            <a:r>
              <a:rPr lang="en-US" dirty="0"/>
              <a:t>1</a:t>
            </a:r>
            <a:endParaRPr lang="en-US" baseline="-25000" dirty="0"/>
          </a:p>
        </p:txBody>
      </p:sp>
      <p:sp>
        <p:nvSpPr>
          <p:cNvPr id="12" name="TextBox 11"/>
          <p:cNvSpPr txBox="1"/>
          <p:nvPr/>
        </p:nvSpPr>
        <p:spPr>
          <a:xfrm>
            <a:off x="466941" y="3074417"/>
            <a:ext cx="362600" cy="369332"/>
          </a:xfrm>
          <a:prstGeom prst="rect">
            <a:avLst/>
          </a:prstGeom>
          <a:noFill/>
        </p:spPr>
        <p:txBody>
          <a:bodyPr wrap="square" rtlCol="0">
            <a:spAutoFit/>
          </a:bodyPr>
          <a:lstStyle/>
          <a:p>
            <a:r>
              <a:rPr lang="en-US" dirty="0"/>
              <a:t>x</a:t>
            </a:r>
            <a:r>
              <a:rPr lang="en-US" baseline="-25000" dirty="0"/>
              <a:t>1</a:t>
            </a:r>
          </a:p>
        </p:txBody>
      </p:sp>
      <p:sp>
        <p:nvSpPr>
          <p:cNvPr id="13" name="TextBox 12"/>
          <p:cNvSpPr txBox="1"/>
          <p:nvPr/>
        </p:nvSpPr>
        <p:spPr>
          <a:xfrm>
            <a:off x="462109" y="5589017"/>
            <a:ext cx="378630" cy="369332"/>
          </a:xfrm>
          <a:prstGeom prst="rect">
            <a:avLst/>
          </a:prstGeom>
          <a:noFill/>
        </p:spPr>
        <p:txBody>
          <a:bodyPr wrap="square" rtlCol="0">
            <a:spAutoFit/>
          </a:bodyPr>
          <a:lstStyle/>
          <a:p>
            <a:r>
              <a:rPr lang="en-US" dirty="0" err="1"/>
              <a:t>x</a:t>
            </a:r>
            <a:r>
              <a:rPr lang="en-US" baseline="-25000" dirty="0" err="1"/>
              <a:t>D</a:t>
            </a:r>
            <a:endParaRPr lang="en-US" baseline="-25000" dirty="0"/>
          </a:p>
        </p:txBody>
      </p:sp>
      <p:sp>
        <p:nvSpPr>
          <p:cNvPr id="17" name="TextBox 16"/>
          <p:cNvSpPr txBox="1"/>
          <p:nvPr/>
        </p:nvSpPr>
        <p:spPr>
          <a:xfrm>
            <a:off x="462109" y="3912617"/>
            <a:ext cx="362600" cy="369332"/>
          </a:xfrm>
          <a:prstGeom prst="rect">
            <a:avLst/>
          </a:prstGeom>
          <a:noFill/>
        </p:spPr>
        <p:txBody>
          <a:bodyPr wrap="square" rtlCol="0">
            <a:spAutoFit/>
          </a:bodyPr>
          <a:lstStyle/>
          <a:p>
            <a:r>
              <a:rPr lang="en-US" dirty="0"/>
              <a:t>x</a:t>
            </a:r>
            <a:r>
              <a:rPr lang="en-US" baseline="-25000" dirty="0"/>
              <a:t>2</a:t>
            </a:r>
          </a:p>
        </p:txBody>
      </p:sp>
      <p:sp>
        <p:nvSpPr>
          <p:cNvPr id="21" name="TextBox 20"/>
          <p:cNvSpPr txBox="1"/>
          <p:nvPr/>
        </p:nvSpPr>
        <p:spPr>
          <a:xfrm>
            <a:off x="43009" y="1916832"/>
            <a:ext cx="696024" cy="369332"/>
          </a:xfrm>
          <a:prstGeom prst="rect">
            <a:avLst/>
          </a:prstGeom>
          <a:noFill/>
        </p:spPr>
        <p:txBody>
          <a:bodyPr wrap="none" rtlCol="0">
            <a:spAutoFit/>
          </a:bodyPr>
          <a:lstStyle/>
          <a:p>
            <a:r>
              <a:rPr lang="en-US" b="1" dirty="0"/>
              <a:t>Input</a:t>
            </a:r>
          </a:p>
        </p:txBody>
      </p:sp>
      <p:sp>
        <p:nvSpPr>
          <p:cNvPr id="22" name="TextBox 21"/>
          <p:cNvSpPr txBox="1"/>
          <p:nvPr/>
        </p:nvSpPr>
        <p:spPr>
          <a:xfrm>
            <a:off x="1271483" y="2005886"/>
            <a:ext cx="959815" cy="369332"/>
          </a:xfrm>
          <a:prstGeom prst="rect">
            <a:avLst/>
          </a:prstGeom>
          <a:noFill/>
        </p:spPr>
        <p:txBody>
          <a:bodyPr wrap="square" rtlCol="0">
            <a:spAutoFit/>
          </a:bodyPr>
          <a:lstStyle/>
          <a:p>
            <a:r>
              <a:rPr lang="en-US" b="1" dirty="0"/>
              <a:t>Weights</a:t>
            </a:r>
          </a:p>
        </p:txBody>
      </p:sp>
      <p:sp>
        <p:nvSpPr>
          <p:cNvPr id="24" name="TextBox 23"/>
          <p:cNvSpPr txBox="1"/>
          <p:nvPr/>
        </p:nvSpPr>
        <p:spPr>
          <a:xfrm>
            <a:off x="462109" y="4374283"/>
            <a:ext cx="269626" cy="1200329"/>
          </a:xfrm>
          <a:prstGeom prst="rect">
            <a:avLst/>
          </a:prstGeom>
          <a:noFill/>
        </p:spPr>
        <p:txBody>
          <a:bodyPr wrap="squar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mc:AlternateContent xmlns:mc="http://schemas.openxmlformats.org/markup-compatibility/2006" xmlns:a14="http://schemas.microsoft.com/office/drawing/2010/main">
        <mc:Choice Requires="a14">
          <p:sp>
            <p:nvSpPr>
              <p:cNvPr id="30" name="TextBox 29"/>
              <p:cNvSpPr txBox="1"/>
              <p:nvPr/>
            </p:nvSpPr>
            <p:spPr>
              <a:xfrm>
                <a:off x="4131694" y="3267534"/>
                <a:ext cx="1887294" cy="653512"/>
              </a:xfrm>
              <a:prstGeom prst="rect">
                <a:avLst/>
              </a:prstGeom>
              <a:noFill/>
            </p:spPr>
            <p:txBody>
              <a:bodyPr wrap="square" rtlCol="0">
                <a:spAutoFit/>
              </a:bodyPr>
              <a:lstStyle/>
              <a:p>
                <a:r>
                  <a:rPr lang="en-US" b="1" dirty="0"/>
                  <a:t>Output:</a:t>
                </a:r>
                <a:r>
                  <a:rPr lang="en-US" dirty="0"/>
                  <a:t> </a:t>
                </a:r>
                <a14:m>
                  <m:oMath xmlns:m="http://schemas.openxmlformats.org/officeDocument/2006/math">
                    <m:func>
                      <m:funcPr>
                        <m:ctrlPr>
                          <a:rPr lang="en-US" i="1" dirty="0">
                            <a:latin typeface="Cambria Math" panose="02040503050406030204" pitchFamily="18" charset="0"/>
                          </a:rPr>
                        </m:ctrlPr>
                      </m:funcPr>
                      <m:fName>
                        <m:sSubSup>
                          <m:sSubSupPr>
                            <m:ctrlPr>
                              <a:rPr lang="en-US" i="1" dirty="0">
                                <a:latin typeface="Cambria Math" panose="02040503050406030204" pitchFamily="18" charset="0"/>
                              </a:rPr>
                            </m:ctrlPr>
                          </m:sSubSupPr>
                          <m:e>
                            <m:r>
                              <m:rPr>
                                <m:sty m:val="p"/>
                              </m:rPr>
                              <a:rPr lang="en-US" dirty="0">
                                <a:latin typeface="Cambria Math" panose="02040503050406030204" pitchFamily="18" charset="0"/>
                              </a:rPr>
                              <m:t>argmax</m:t>
                            </m:r>
                          </m:e>
                          <m:sub>
                            <m:r>
                              <a:rPr lang="en-US" i="1" dirty="0">
                                <a:latin typeface="Cambria Math" panose="02040503050406030204" pitchFamily="18" charset="0"/>
                              </a:rPr>
                              <m:t>𝑐</m:t>
                            </m:r>
                            <m:r>
                              <a:rPr lang="en-US" i="1" dirty="0">
                                <a:latin typeface="Cambria Math" panose="02040503050406030204" pitchFamily="18" charset="0"/>
                              </a:rPr>
                              <m:t>=1</m:t>
                            </m:r>
                          </m:sub>
                          <m:sup>
                            <m:r>
                              <a:rPr lang="en-US" i="1" dirty="0">
                                <a:latin typeface="Cambria Math" panose="02040503050406030204" pitchFamily="18" charset="0"/>
                              </a:rPr>
                              <m:t>𝑉</m:t>
                            </m:r>
                          </m:sup>
                        </m:sSubSup>
                      </m:fName>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acc>
                              <m:accPr>
                                <m:chr m:val="⃗"/>
                                <m:ctrlPr>
                                  <a:rPr lang="en-US" i="1" dirty="0">
                                    <a:latin typeface="Cambria Math" panose="02040503050406030204" pitchFamily="18" charset="0"/>
                                  </a:rPr>
                                </m:ctrlPr>
                              </m:accPr>
                              <m:e>
                                <m:r>
                                  <a:rPr lang="en-US" i="1" dirty="0">
                                    <a:latin typeface="Cambria Math" panose="02040503050406030204" pitchFamily="18" charset="0"/>
                                    <a:ea typeface="Cambria Math" panose="02040503050406030204" pitchFamily="18" charset="0"/>
                                  </a:rPr>
                                  <m:t>𝑥</m:t>
                                </m:r>
                              </m:e>
                            </m:acc>
                          </m:e>
                        </m:d>
                      </m:e>
                    </m:func>
                  </m:oMath>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131694" y="3267534"/>
                <a:ext cx="1887294" cy="653512"/>
              </a:xfrm>
              <a:prstGeom prst="rect">
                <a:avLst/>
              </a:prstGeom>
              <a:blipFill>
                <a:blip r:embed="rId3"/>
                <a:stretch>
                  <a:fillRect l="-2685" t="-3846" b="-3846"/>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CD7EE43A-7214-5449-BA62-2D221DB8AEB8}"/>
              </a:ext>
            </a:extLst>
          </p:cNvPr>
          <p:cNvSpPr/>
          <p:nvPr/>
        </p:nvSpPr>
        <p:spPr bwMode="auto">
          <a:xfrm>
            <a:off x="2368788" y="335597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sp>
        <p:nvSpPr>
          <p:cNvPr id="33" name="Oval 32">
            <a:extLst>
              <a:ext uri="{FF2B5EF4-FFF2-40B4-BE49-F238E27FC236}">
                <a16:creationId xmlns:a16="http://schemas.microsoft.com/office/drawing/2014/main" id="{4B73A602-F32A-1B4F-B184-C7F970B4B3B6}"/>
              </a:ext>
            </a:extLst>
          </p:cNvPr>
          <p:cNvSpPr/>
          <p:nvPr/>
        </p:nvSpPr>
        <p:spPr bwMode="auto">
          <a:xfrm>
            <a:off x="2364829" y="544207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sp>
        <p:nvSpPr>
          <p:cNvPr id="34" name="TextBox 33">
            <a:extLst>
              <a:ext uri="{FF2B5EF4-FFF2-40B4-BE49-F238E27FC236}">
                <a16:creationId xmlns:a16="http://schemas.microsoft.com/office/drawing/2014/main" id="{DCC136B1-F8F9-9A49-A8F0-A5AF6F60BED4}"/>
              </a:ext>
            </a:extLst>
          </p:cNvPr>
          <p:cNvSpPr txBox="1"/>
          <p:nvPr/>
        </p:nvSpPr>
        <p:spPr>
          <a:xfrm>
            <a:off x="2453893" y="3944793"/>
            <a:ext cx="269626" cy="1200329"/>
          </a:xfrm>
          <a:prstGeom prst="rect">
            <a:avLst/>
          </a:prstGeom>
          <a:noFill/>
        </p:spPr>
        <p:txBody>
          <a:bodyPr wrap="squar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cxnSp>
        <p:nvCxnSpPr>
          <p:cNvPr id="35" name="Straight Arrow Connector 34">
            <a:extLst>
              <a:ext uri="{FF2B5EF4-FFF2-40B4-BE49-F238E27FC236}">
                <a16:creationId xmlns:a16="http://schemas.microsoft.com/office/drawing/2014/main" id="{A37FABBB-8811-334E-9DD0-8DECA051610F}"/>
              </a:ext>
            </a:extLst>
          </p:cNvPr>
          <p:cNvCxnSpPr>
            <a:stCxn id="11" idx="3"/>
            <a:endCxn id="5" idx="2"/>
          </p:cNvCxnSpPr>
          <p:nvPr/>
        </p:nvCxnSpPr>
        <p:spPr>
          <a:xfrm>
            <a:off x="824709" y="2425348"/>
            <a:ext cx="1534183" cy="44789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50854B8-C57F-0343-BBC8-4A643235A9B1}"/>
              </a:ext>
            </a:extLst>
          </p:cNvPr>
          <p:cNvCxnSpPr>
            <a:cxnSpLocks/>
            <a:stCxn id="12" idx="3"/>
            <a:endCxn id="5" idx="2"/>
          </p:cNvCxnSpPr>
          <p:nvPr/>
        </p:nvCxnSpPr>
        <p:spPr>
          <a:xfrm flipV="1">
            <a:off x="829541" y="2873239"/>
            <a:ext cx="1529351" cy="3858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49213B9-9283-F542-B434-A8D6B4950C14}"/>
              </a:ext>
            </a:extLst>
          </p:cNvPr>
          <p:cNvCxnSpPr>
            <a:cxnSpLocks/>
            <a:stCxn id="17" idx="3"/>
            <a:endCxn id="5" idx="2"/>
          </p:cNvCxnSpPr>
          <p:nvPr/>
        </p:nvCxnSpPr>
        <p:spPr>
          <a:xfrm flipV="1">
            <a:off x="824709" y="2873239"/>
            <a:ext cx="1534183" cy="12240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47B1E51-5904-8E4B-8E47-135CE302786C}"/>
              </a:ext>
            </a:extLst>
          </p:cNvPr>
          <p:cNvCxnSpPr>
            <a:cxnSpLocks/>
            <a:stCxn id="13" idx="3"/>
            <a:endCxn id="5" idx="2"/>
          </p:cNvCxnSpPr>
          <p:nvPr/>
        </p:nvCxnSpPr>
        <p:spPr>
          <a:xfrm flipV="1">
            <a:off x="840739" y="2873239"/>
            <a:ext cx="1518153" cy="29004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62770E8-7CFC-0E43-B880-CD5EE3C6DACF}"/>
              </a:ext>
            </a:extLst>
          </p:cNvPr>
          <p:cNvCxnSpPr>
            <a:cxnSpLocks/>
            <a:stCxn id="11" idx="3"/>
            <a:endCxn id="31" idx="2"/>
          </p:cNvCxnSpPr>
          <p:nvPr/>
        </p:nvCxnSpPr>
        <p:spPr>
          <a:xfrm>
            <a:off x="824709" y="2425348"/>
            <a:ext cx="1544079" cy="11584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3E8FAD5-9156-8440-9B1A-EB772AD973E6}"/>
              </a:ext>
            </a:extLst>
          </p:cNvPr>
          <p:cNvCxnSpPr>
            <a:cxnSpLocks/>
            <a:stCxn id="12" idx="3"/>
            <a:endCxn id="31" idx="2"/>
          </p:cNvCxnSpPr>
          <p:nvPr/>
        </p:nvCxnSpPr>
        <p:spPr>
          <a:xfrm>
            <a:off x="829541" y="3259083"/>
            <a:ext cx="1539247" cy="3246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3053E9-7CB0-374E-8311-CA6465FB4A41}"/>
              </a:ext>
            </a:extLst>
          </p:cNvPr>
          <p:cNvCxnSpPr>
            <a:cxnSpLocks/>
            <a:stCxn id="17" idx="3"/>
            <a:endCxn id="31" idx="2"/>
          </p:cNvCxnSpPr>
          <p:nvPr/>
        </p:nvCxnSpPr>
        <p:spPr>
          <a:xfrm flipV="1">
            <a:off x="824709" y="3583779"/>
            <a:ext cx="1544079" cy="5135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AEEAF5-B03F-CE45-8DBE-325928A52A6A}"/>
              </a:ext>
            </a:extLst>
          </p:cNvPr>
          <p:cNvCxnSpPr>
            <a:cxnSpLocks/>
            <a:stCxn id="13" idx="3"/>
            <a:endCxn id="31" idx="2"/>
          </p:cNvCxnSpPr>
          <p:nvPr/>
        </p:nvCxnSpPr>
        <p:spPr>
          <a:xfrm flipV="1">
            <a:off x="840739" y="3583779"/>
            <a:ext cx="1528049" cy="21899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9FFC162-060A-C146-A1EE-7B843F81B36E}"/>
              </a:ext>
            </a:extLst>
          </p:cNvPr>
          <p:cNvCxnSpPr>
            <a:cxnSpLocks/>
            <a:stCxn id="11" idx="3"/>
            <a:endCxn id="33" idx="2"/>
          </p:cNvCxnSpPr>
          <p:nvPr/>
        </p:nvCxnSpPr>
        <p:spPr>
          <a:xfrm>
            <a:off x="824709" y="2425348"/>
            <a:ext cx="1540120" cy="32445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9240CCE-7110-9848-8012-F55D76A08EE6}"/>
              </a:ext>
            </a:extLst>
          </p:cNvPr>
          <p:cNvCxnSpPr>
            <a:cxnSpLocks/>
            <a:stCxn id="12" idx="3"/>
            <a:endCxn id="33" idx="2"/>
          </p:cNvCxnSpPr>
          <p:nvPr/>
        </p:nvCxnSpPr>
        <p:spPr>
          <a:xfrm>
            <a:off x="829541" y="3259083"/>
            <a:ext cx="1535288" cy="24107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982AE79-9AE8-864B-A1D9-F67C6A9341EE}"/>
              </a:ext>
            </a:extLst>
          </p:cNvPr>
          <p:cNvCxnSpPr>
            <a:cxnSpLocks/>
            <a:stCxn id="17" idx="3"/>
            <a:endCxn id="33" idx="2"/>
          </p:cNvCxnSpPr>
          <p:nvPr/>
        </p:nvCxnSpPr>
        <p:spPr>
          <a:xfrm>
            <a:off x="824709" y="4097283"/>
            <a:ext cx="1540120" cy="15725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9C41EA7-5C93-A943-BFB3-9F404B0BDF86}"/>
              </a:ext>
            </a:extLst>
          </p:cNvPr>
          <p:cNvCxnSpPr>
            <a:cxnSpLocks/>
            <a:stCxn id="13" idx="3"/>
            <a:endCxn id="33" idx="2"/>
          </p:cNvCxnSpPr>
          <p:nvPr/>
        </p:nvCxnSpPr>
        <p:spPr>
          <a:xfrm flipV="1">
            <a:off x="840739" y="5669879"/>
            <a:ext cx="1524090" cy="1038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D520261C-C1A3-FA4F-B67F-1C02BC9341F5}"/>
                  </a:ext>
                </a:extLst>
              </p:cNvPr>
              <p:cNvSpPr/>
              <p:nvPr/>
            </p:nvSpPr>
            <p:spPr>
              <a:xfrm>
                <a:off x="1599437" y="2415661"/>
                <a:ext cx="4626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0</m:t>
                          </m:r>
                        </m:sub>
                      </m:sSub>
                    </m:oMath>
                  </m:oMathPara>
                </a14:m>
                <a:endParaRPr lang="en-US" dirty="0"/>
              </a:p>
            </p:txBody>
          </p:sp>
        </mc:Choice>
        <mc:Fallback xmlns="">
          <p:sp>
            <p:nvSpPr>
              <p:cNvPr id="72" name="Rectangle 71">
                <a:extLst>
                  <a:ext uri="{FF2B5EF4-FFF2-40B4-BE49-F238E27FC236}">
                    <a16:creationId xmlns:a16="http://schemas.microsoft.com/office/drawing/2014/main" id="{D520261C-C1A3-FA4F-B67F-1C02BC9341F5}"/>
                  </a:ext>
                </a:extLst>
              </p:cNvPr>
              <p:cNvSpPr>
                <a:spLocks noRot="1" noChangeAspect="1" noMove="1" noResize="1" noEditPoints="1" noAdjustHandles="1" noChangeArrowheads="1" noChangeShapeType="1" noTextEdit="1"/>
              </p:cNvSpPr>
              <p:nvPr/>
            </p:nvSpPr>
            <p:spPr>
              <a:xfrm>
                <a:off x="1599437" y="2415661"/>
                <a:ext cx="46262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E2E3CA78-F5AD-1A42-80A3-1DAF55F98A91}"/>
                  </a:ext>
                </a:extLst>
              </p:cNvPr>
              <p:cNvSpPr/>
              <p:nvPr/>
            </p:nvSpPr>
            <p:spPr>
              <a:xfrm>
                <a:off x="1280344" y="2610922"/>
                <a:ext cx="4573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oMath>
                  </m:oMathPara>
                </a14:m>
                <a:endParaRPr lang="en-US" dirty="0"/>
              </a:p>
            </p:txBody>
          </p:sp>
        </mc:Choice>
        <mc:Fallback xmlns="">
          <p:sp>
            <p:nvSpPr>
              <p:cNvPr id="73" name="Rectangle 72">
                <a:extLst>
                  <a:ext uri="{FF2B5EF4-FFF2-40B4-BE49-F238E27FC236}">
                    <a16:creationId xmlns:a16="http://schemas.microsoft.com/office/drawing/2014/main" id="{E2E3CA78-F5AD-1A42-80A3-1DAF55F98A91}"/>
                  </a:ext>
                </a:extLst>
              </p:cNvPr>
              <p:cNvSpPr>
                <a:spLocks noRot="1" noChangeAspect="1" noMove="1" noResize="1" noEditPoints="1" noAdjustHandles="1" noChangeArrowheads="1" noChangeShapeType="1" noTextEdit="1"/>
              </p:cNvSpPr>
              <p:nvPr/>
            </p:nvSpPr>
            <p:spPr>
              <a:xfrm>
                <a:off x="1280344" y="2610922"/>
                <a:ext cx="457305"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EB4843C5-B86B-DB44-9EF7-3C8A6FF83010}"/>
                  </a:ext>
                </a:extLst>
              </p:cNvPr>
              <p:cNvSpPr/>
              <p:nvPr/>
            </p:nvSpPr>
            <p:spPr>
              <a:xfrm>
                <a:off x="689790" y="4820732"/>
                <a:ext cx="631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0</m:t>
                          </m:r>
                          <m:r>
                            <a:rPr lang="en-US" b="0" i="1" dirty="0" smtClean="0">
                              <a:latin typeface="Cambria Math" panose="02040503050406030204" pitchFamily="18" charset="0"/>
                            </a:rPr>
                            <m:t>𝐷</m:t>
                          </m:r>
                        </m:sub>
                      </m:sSub>
                    </m:oMath>
                  </m:oMathPara>
                </a14:m>
                <a:endParaRPr lang="en-US" dirty="0"/>
              </a:p>
            </p:txBody>
          </p:sp>
        </mc:Choice>
        <mc:Fallback xmlns="">
          <p:sp>
            <p:nvSpPr>
              <p:cNvPr id="74" name="Rectangle 73">
                <a:extLst>
                  <a:ext uri="{FF2B5EF4-FFF2-40B4-BE49-F238E27FC236}">
                    <a16:creationId xmlns:a16="http://schemas.microsoft.com/office/drawing/2014/main" id="{EB4843C5-B86B-DB44-9EF7-3C8A6FF83010}"/>
                  </a:ext>
                </a:extLst>
              </p:cNvPr>
              <p:cNvSpPr>
                <a:spLocks noRot="1" noChangeAspect="1" noMove="1" noResize="1" noEditPoints="1" noAdjustHandles="1" noChangeArrowheads="1" noChangeShapeType="1" noTextEdit="1"/>
              </p:cNvSpPr>
              <p:nvPr/>
            </p:nvSpPr>
            <p:spPr>
              <a:xfrm>
                <a:off x="689790" y="4820732"/>
                <a:ext cx="631455"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BDD61D41-E22B-9949-97B9-F1B11E619A04}"/>
                  </a:ext>
                </a:extLst>
              </p:cNvPr>
              <p:cNvSpPr/>
              <p:nvPr/>
            </p:nvSpPr>
            <p:spPr>
              <a:xfrm>
                <a:off x="1775647" y="4406390"/>
                <a:ext cx="700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−1</m:t>
                          </m:r>
                        </m:sub>
                      </m:sSub>
                    </m:oMath>
                  </m:oMathPara>
                </a14:m>
                <a:endParaRPr lang="en-US" dirty="0"/>
              </a:p>
            </p:txBody>
          </p:sp>
        </mc:Choice>
        <mc:Fallback xmlns="">
          <p:sp>
            <p:nvSpPr>
              <p:cNvPr id="75" name="Rectangle 74">
                <a:extLst>
                  <a:ext uri="{FF2B5EF4-FFF2-40B4-BE49-F238E27FC236}">
                    <a16:creationId xmlns:a16="http://schemas.microsoft.com/office/drawing/2014/main" id="{BDD61D41-E22B-9949-97B9-F1B11E619A04}"/>
                  </a:ext>
                </a:extLst>
              </p:cNvPr>
              <p:cNvSpPr>
                <a:spLocks noRot="1" noChangeAspect="1" noMove="1" noResize="1" noEditPoints="1" noAdjustHandles="1" noChangeArrowheads="1" noChangeShapeType="1" noTextEdit="1"/>
              </p:cNvSpPr>
              <p:nvPr/>
            </p:nvSpPr>
            <p:spPr>
              <a:xfrm>
                <a:off x="1775647" y="4406390"/>
                <a:ext cx="70012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0CB7ECAA-5F1F-5C48-9839-AC65E8C2D8CD}"/>
                  </a:ext>
                </a:extLst>
              </p:cNvPr>
              <p:cNvSpPr/>
              <p:nvPr/>
            </p:nvSpPr>
            <p:spPr>
              <a:xfrm>
                <a:off x="1056507" y="5201735"/>
                <a:ext cx="631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oMath>
                  </m:oMathPara>
                </a14:m>
                <a:endParaRPr lang="en-US" dirty="0"/>
              </a:p>
            </p:txBody>
          </p:sp>
        </mc:Choice>
        <mc:Fallback xmlns="">
          <p:sp>
            <p:nvSpPr>
              <p:cNvPr id="76" name="Rectangle 75">
                <a:extLst>
                  <a:ext uri="{FF2B5EF4-FFF2-40B4-BE49-F238E27FC236}">
                    <a16:creationId xmlns:a16="http://schemas.microsoft.com/office/drawing/2014/main" id="{0CB7ECAA-5F1F-5C48-9839-AC65E8C2D8CD}"/>
                  </a:ext>
                </a:extLst>
              </p:cNvPr>
              <p:cNvSpPr>
                <a:spLocks noRot="1" noChangeAspect="1" noMove="1" noResize="1" noEditPoints="1" noAdjustHandles="1" noChangeArrowheads="1" noChangeShapeType="1" noTextEdit="1"/>
              </p:cNvSpPr>
              <p:nvPr/>
            </p:nvSpPr>
            <p:spPr>
              <a:xfrm>
                <a:off x="1056507" y="5201735"/>
                <a:ext cx="63145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9690D549-6A4B-A544-879F-DABE11CDD04C}"/>
                  </a:ext>
                </a:extLst>
              </p:cNvPr>
              <p:cNvSpPr/>
              <p:nvPr/>
            </p:nvSpPr>
            <p:spPr>
              <a:xfrm>
                <a:off x="1208907" y="5639889"/>
                <a:ext cx="90422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𝑉</m:t>
                          </m:r>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oMath>
                  </m:oMathPara>
                </a14:m>
                <a:endParaRPr lang="en-US" dirty="0"/>
              </a:p>
            </p:txBody>
          </p:sp>
        </mc:Choice>
        <mc:Fallback xmlns="">
          <p:sp>
            <p:nvSpPr>
              <p:cNvPr id="77" name="Rectangle 76">
                <a:extLst>
                  <a:ext uri="{FF2B5EF4-FFF2-40B4-BE49-F238E27FC236}">
                    <a16:creationId xmlns:a16="http://schemas.microsoft.com/office/drawing/2014/main" id="{9690D549-6A4B-A544-879F-DABE11CDD04C}"/>
                  </a:ext>
                </a:extLst>
              </p:cNvPr>
              <p:cNvSpPr>
                <a:spLocks noRot="1" noChangeAspect="1" noMove="1" noResize="1" noEditPoints="1" noAdjustHandles="1" noChangeArrowheads="1" noChangeShapeType="1" noTextEdit="1"/>
              </p:cNvSpPr>
              <p:nvPr/>
            </p:nvSpPr>
            <p:spPr>
              <a:xfrm>
                <a:off x="1208907" y="5639889"/>
                <a:ext cx="904222" cy="381515"/>
              </a:xfrm>
              <a:prstGeom prst="rect">
                <a:avLst/>
              </a:prstGeom>
              <a:blipFill>
                <a:blip r:embed="rId10"/>
                <a:stretch>
                  <a:fillRect/>
                </a:stretch>
              </a:blipFill>
            </p:spPr>
            <p:txBody>
              <a:bodyPr/>
              <a:lstStyle/>
              <a:p>
                <a:r>
                  <a:rPr lang="en-US">
                    <a:noFill/>
                  </a:rPr>
                  <a:t> </a:t>
                </a:r>
              </a:p>
            </p:txBody>
          </p:sp>
        </mc:Fallback>
      </mc:AlternateContent>
      <p:sp>
        <p:nvSpPr>
          <p:cNvPr id="79" name="Triangle 78">
            <a:extLst>
              <a:ext uri="{FF2B5EF4-FFF2-40B4-BE49-F238E27FC236}">
                <a16:creationId xmlns:a16="http://schemas.microsoft.com/office/drawing/2014/main" id="{7EFAD5D3-58FF-8242-80E4-3CF266C52009}"/>
              </a:ext>
            </a:extLst>
          </p:cNvPr>
          <p:cNvSpPr/>
          <p:nvPr/>
        </p:nvSpPr>
        <p:spPr>
          <a:xfrm rot="5400000">
            <a:off x="3057521" y="3713491"/>
            <a:ext cx="1887294" cy="482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argmax</a:t>
            </a:r>
          </a:p>
        </p:txBody>
      </p:sp>
      <p:cxnSp>
        <p:nvCxnSpPr>
          <p:cNvPr id="81" name="Straight Arrow Connector 80">
            <a:extLst>
              <a:ext uri="{FF2B5EF4-FFF2-40B4-BE49-F238E27FC236}">
                <a16:creationId xmlns:a16="http://schemas.microsoft.com/office/drawing/2014/main" id="{5F507B98-ED2D-FD4D-B0AA-7569DB6BC150}"/>
              </a:ext>
            </a:extLst>
          </p:cNvPr>
          <p:cNvCxnSpPr>
            <a:cxnSpLocks/>
            <a:stCxn id="5" idx="6"/>
          </p:cNvCxnSpPr>
          <p:nvPr/>
        </p:nvCxnSpPr>
        <p:spPr>
          <a:xfrm>
            <a:off x="2816092" y="2873239"/>
            <a:ext cx="933957" cy="41620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0192946-FF31-8248-8E97-CF47A18A46DD}"/>
              </a:ext>
            </a:extLst>
          </p:cNvPr>
          <p:cNvCxnSpPr>
            <a:cxnSpLocks/>
            <a:stCxn id="31" idx="6"/>
          </p:cNvCxnSpPr>
          <p:nvPr/>
        </p:nvCxnSpPr>
        <p:spPr>
          <a:xfrm flipV="1">
            <a:off x="2825988" y="3568556"/>
            <a:ext cx="947395" cy="1522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1265FB8-2820-2444-8E12-317AC6F716C3}"/>
              </a:ext>
            </a:extLst>
          </p:cNvPr>
          <p:cNvSpPr txBox="1"/>
          <p:nvPr/>
        </p:nvSpPr>
        <p:spPr>
          <a:xfrm>
            <a:off x="3520698" y="3840022"/>
            <a:ext cx="269626" cy="646331"/>
          </a:xfrm>
          <a:prstGeom prst="rect">
            <a:avLst/>
          </a:prstGeom>
          <a:noFill/>
        </p:spPr>
        <p:txBody>
          <a:bodyPr wrap="square" rtlCol="0">
            <a:spAutoFit/>
          </a:bodyPr>
          <a:lstStyle/>
          <a:p>
            <a:r>
              <a:rPr lang="en-US" sz="1200" dirty="0">
                <a:sym typeface="Symbol"/>
              </a:rPr>
              <a:t>.</a:t>
            </a:r>
          </a:p>
          <a:p>
            <a:r>
              <a:rPr lang="en-US" sz="1200" dirty="0">
                <a:sym typeface="Symbol"/>
              </a:rPr>
              <a:t>.</a:t>
            </a:r>
          </a:p>
          <a:p>
            <a:r>
              <a:rPr lang="en-US" sz="1200" dirty="0">
                <a:sym typeface="Symbol"/>
              </a:rPr>
              <a:t>.</a:t>
            </a:r>
            <a:endParaRPr lang="en-US" sz="1200" dirty="0"/>
          </a:p>
        </p:txBody>
      </p:sp>
      <p:cxnSp>
        <p:nvCxnSpPr>
          <p:cNvPr id="86" name="Straight Arrow Connector 85">
            <a:extLst>
              <a:ext uri="{FF2B5EF4-FFF2-40B4-BE49-F238E27FC236}">
                <a16:creationId xmlns:a16="http://schemas.microsoft.com/office/drawing/2014/main" id="{CDB6BC83-3045-0847-8F28-2B759EB62BC7}"/>
              </a:ext>
            </a:extLst>
          </p:cNvPr>
          <p:cNvCxnSpPr>
            <a:cxnSpLocks/>
            <a:stCxn id="33" idx="7"/>
          </p:cNvCxnSpPr>
          <p:nvPr/>
        </p:nvCxnSpPr>
        <p:spPr>
          <a:xfrm flipV="1">
            <a:off x="2755074" y="4586290"/>
            <a:ext cx="947395" cy="92250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459B513A-25C2-AC45-A0DE-3468871FD72A}"/>
              </a:ext>
            </a:extLst>
          </p:cNvPr>
          <p:cNvSpPr txBox="1">
            <a:spLocks/>
          </p:cNvSpPr>
          <p:nvPr/>
        </p:nvSpPr>
        <p:spPr>
          <a:xfrm>
            <a:off x="65677" y="1313931"/>
            <a:ext cx="4353924" cy="660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t>Multi-Class Perceptron</a:t>
            </a:r>
          </a:p>
        </p:txBody>
      </p:sp>
      <p:sp>
        <p:nvSpPr>
          <p:cNvPr id="44" name="Oval 43">
            <a:extLst>
              <a:ext uri="{FF2B5EF4-FFF2-40B4-BE49-F238E27FC236}">
                <a16:creationId xmlns:a16="http://schemas.microsoft.com/office/drawing/2014/main" id="{541A2027-9F7E-6E43-A0D0-DE502E4B78D7}"/>
              </a:ext>
            </a:extLst>
          </p:cNvPr>
          <p:cNvSpPr/>
          <p:nvPr/>
        </p:nvSpPr>
        <p:spPr bwMode="auto">
          <a:xfrm>
            <a:off x="8473942" y="264543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sp>
        <p:nvSpPr>
          <p:cNvPr id="47" name="TextBox 46">
            <a:extLst>
              <a:ext uri="{FF2B5EF4-FFF2-40B4-BE49-F238E27FC236}">
                <a16:creationId xmlns:a16="http://schemas.microsoft.com/office/drawing/2014/main" id="{217D6F05-3C2D-3F42-8250-8583EEFDBF6E}"/>
              </a:ext>
            </a:extLst>
          </p:cNvPr>
          <p:cNvSpPr txBox="1"/>
          <p:nvPr/>
        </p:nvSpPr>
        <p:spPr>
          <a:xfrm>
            <a:off x="6577159" y="2240682"/>
            <a:ext cx="362600" cy="369332"/>
          </a:xfrm>
          <a:prstGeom prst="rect">
            <a:avLst/>
          </a:prstGeom>
          <a:noFill/>
        </p:spPr>
        <p:txBody>
          <a:bodyPr wrap="square" rtlCol="0">
            <a:spAutoFit/>
          </a:bodyPr>
          <a:lstStyle/>
          <a:p>
            <a:r>
              <a:rPr lang="en-US" dirty="0"/>
              <a:t>1</a:t>
            </a:r>
            <a:endParaRPr lang="en-US" baseline="-25000" dirty="0"/>
          </a:p>
        </p:txBody>
      </p:sp>
      <p:sp>
        <p:nvSpPr>
          <p:cNvPr id="49" name="TextBox 48">
            <a:extLst>
              <a:ext uri="{FF2B5EF4-FFF2-40B4-BE49-F238E27FC236}">
                <a16:creationId xmlns:a16="http://schemas.microsoft.com/office/drawing/2014/main" id="{370A9903-4A9D-E24C-8F5D-33E325DFAD3B}"/>
              </a:ext>
            </a:extLst>
          </p:cNvPr>
          <p:cNvSpPr txBox="1"/>
          <p:nvPr/>
        </p:nvSpPr>
        <p:spPr>
          <a:xfrm>
            <a:off x="6581991" y="3074417"/>
            <a:ext cx="362600" cy="369332"/>
          </a:xfrm>
          <a:prstGeom prst="rect">
            <a:avLst/>
          </a:prstGeom>
          <a:noFill/>
        </p:spPr>
        <p:txBody>
          <a:bodyPr wrap="square" rtlCol="0">
            <a:spAutoFit/>
          </a:bodyPr>
          <a:lstStyle/>
          <a:p>
            <a:r>
              <a:rPr lang="en-US" dirty="0"/>
              <a:t>x</a:t>
            </a:r>
            <a:r>
              <a:rPr lang="en-US" baseline="-25000" dirty="0"/>
              <a:t>1</a:t>
            </a:r>
          </a:p>
        </p:txBody>
      </p:sp>
      <p:sp>
        <p:nvSpPr>
          <p:cNvPr id="50" name="TextBox 49">
            <a:extLst>
              <a:ext uri="{FF2B5EF4-FFF2-40B4-BE49-F238E27FC236}">
                <a16:creationId xmlns:a16="http://schemas.microsoft.com/office/drawing/2014/main" id="{ED926FC7-EC60-7143-BAE2-4FDB0BCE06DB}"/>
              </a:ext>
            </a:extLst>
          </p:cNvPr>
          <p:cNvSpPr txBox="1"/>
          <p:nvPr/>
        </p:nvSpPr>
        <p:spPr>
          <a:xfrm>
            <a:off x="6577159" y="5589017"/>
            <a:ext cx="378630" cy="369332"/>
          </a:xfrm>
          <a:prstGeom prst="rect">
            <a:avLst/>
          </a:prstGeom>
          <a:noFill/>
        </p:spPr>
        <p:txBody>
          <a:bodyPr wrap="square" rtlCol="0">
            <a:spAutoFit/>
          </a:bodyPr>
          <a:lstStyle/>
          <a:p>
            <a:r>
              <a:rPr lang="en-US" dirty="0" err="1"/>
              <a:t>x</a:t>
            </a:r>
            <a:r>
              <a:rPr lang="en-US" baseline="-25000" dirty="0" err="1"/>
              <a:t>D</a:t>
            </a:r>
            <a:endParaRPr lang="en-US" baseline="-25000" dirty="0"/>
          </a:p>
        </p:txBody>
      </p:sp>
      <p:sp>
        <p:nvSpPr>
          <p:cNvPr id="52" name="TextBox 51">
            <a:extLst>
              <a:ext uri="{FF2B5EF4-FFF2-40B4-BE49-F238E27FC236}">
                <a16:creationId xmlns:a16="http://schemas.microsoft.com/office/drawing/2014/main" id="{07B3ABCB-27C7-584A-A729-3AB56DDFB031}"/>
              </a:ext>
            </a:extLst>
          </p:cNvPr>
          <p:cNvSpPr txBox="1"/>
          <p:nvPr/>
        </p:nvSpPr>
        <p:spPr>
          <a:xfrm>
            <a:off x="6577159" y="3912617"/>
            <a:ext cx="362600" cy="369332"/>
          </a:xfrm>
          <a:prstGeom prst="rect">
            <a:avLst/>
          </a:prstGeom>
          <a:noFill/>
        </p:spPr>
        <p:txBody>
          <a:bodyPr wrap="square" rtlCol="0">
            <a:spAutoFit/>
          </a:bodyPr>
          <a:lstStyle/>
          <a:p>
            <a:r>
              <a:rPr lang="en-US" dirty="0"/>
              <a:t>x</a:t>
            </a:r>
            <a:r>
              <a:rPr lang="en-US" baseline="-25000" dirty="0"/>
              <a:t>2</a:t>
            </a:r>
          </a:p>
        </p:txBody>
      </p:sp>
      <p:sp>
        <p:nvSpPr>
          <p:cNvPr id="53" name="TextBox 52">
            <a:extLst>
              <a:ext uri="{FF2B5EF4-FFF2-40B4-BE49-F238E27FC236}">
                <a16:creationId xmlns:a16="http://schemas.microsoft.com/office/drawing/2014/main" id="{7711C388-EF15-344E-B60F-17E53BA8F953}"/>
              </a:ext>
            </a:extLst>
          </p:cNvPr>
          <p:cNvSpPr txBox="1"/>
          <p:nvPr/>
        </p:nvSpPr>
        <p:spPr>
          <a:xfrm>
            <a:off x="6158059" y="1916832"/>
            <a:ext cx="696024" cy="369332"/>
          </a:xfrm>
          <a:prstGeom prst="rect">
            <a:avLst/>
          </a:prstGeom>
          <a:noFill/>
        </p:spPr>
        <p:txBody>
          <a:bodyPr wrap="none" rtlCol="0">
            <a:spAutoFit/>
          </a:bodyPr>
          <a:lstStyle/>
          <a:p>
            <a:r>
              <a:rPr lang="en-US" b="1" dirty="0"/>
              <a:t>Input</a:t>
            </a:r>
          </a:p>
        </p:txBody>
      </p:sp>
      <p:sp>
        <p:nvSpPr>
          <p:cNvPr id="55" name="TextBox 54">
            <a:extLst>
              <a:ext uri="{FF2B5EF4-FFF2-40B4-BE49-F238E27FC236}">
                <a16:creationId xmlns:a16="http://schemas.microsoft.com/office/drawing/2014/main" id="{F50C51C9-701B-F54A-9541-46FF2AEFC6E4}"/>
              </a:ext>
            </a:extLst>
          </p:cNvPr>
          <p:cNvSpPr txBox="1"/>
          <p:nvPr/>
        </p:nvSpPr>
        <p:spPr>
          <a:xfrm>
            <a:off x="7386533" y="2005886"/>
            <a:ext cx="959815" cy="369332"/>
          </a:xfrm>
          <a:prstGeom prst="rect">
            <a:avLst/>
          </a:prstGeom>
          <a:noFill/>
        </p:spPr>
        <p:txBody>
          <a:bodyPr wrap="square" rtlCol="0">
            <a:spAutoFit/>
          </a:bodyPr>
          <a:lstStyle/>
          <a:p>
            <a:r>
              <a:rPr lang="en-US" b="1" dirty="0"/>
              <a:t>Weights</a:t>
            </a:r>
          </a:p>
        </p:txBody>
      </p:sp>
      <p:sp>
        <p:nvSpPr>
          <p:cNvPr id="56" name="TextBox 55">
            <a:extLst>
              <a:ext uri="{FF2B5EF4-FFF2-40B4-BE49-F238E27FC236}">
                <a16:creationId xmlns:a16="http://schemas.microsoft.com/office/drawing/2014/main" id="{889750E2-3D85-794D-9840-65751E247C74}"/>
              </a:ext>
            </a:extLst>
          </p:cNvPr>
          <p:cNvSpPr txBox="1"/>
          <p:nvPr/>
        </p:nvSpPr>
        <p:spPr>
          <a:xfrm>
            <a:off x="6577159" y="4374283"/>
            <a:ext cx="269626" cy="1200329"/>
          </a:xfrm>
          <a:prstGeom prst="rect">
            <a:avLst/>
          </a:prstGeom>
          <a:noFill/>
        </p:spPr>
        <p:txBody>
          <a:bodyPr wrap="squar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sp>
        <p:nvSpPr>
          <p:cNvPr id="58" name="Oval 57">
            <a:extLst>
              <a:ext uri="{FF2B5EF4-FFF2-40B4-BE49-F238E27FC236}">
                <a16:creationId xmlns:a16="http://schemas.microsoft.com/office/drawing/2014/main" id="{A5D1699F-8196-F74D-8046-DC06A6492453}"/>
              </a:ext>
            </a:extLst>
          </p:cNvPr>
          <p:cNvSpPr/>
          <p:nvPr/>
        </p:nvSpPr>
        <p:spPr bwMode="auto">
          <a:xfrm>
            <a:off x="8483838" y="335597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sp>
        <p:nvSpPr>
          <p:cNvPr id="59" name="Oval 58">
            <a:extLst>
              <a:ext uri="{FF2B5EF4-FFF2-40B4-BE49-F238E27FC236}">
                <a16:creationId xmlns:a16="http://schemas.microsoft.com/office/drawing/2014/main" id="{4981E343-8151-0347-8CA8-E8127ED5B8D2}"/>
              </a:ext>
            </a:extLst>
          </p:cNvPr>
          <p:cNvSpPr/>
          <p:nvPr/>
        </p:nvSpPr>
        <p:spPr bwMode="auto">
          <a:xfrm>
            <a:off x="8479879" y="5442073"/>
            <a:ext cx="457200" cy="45561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sp>
        <p:nvSpPr>
          <p:cNvPr id="61" name="TextBox 60">
            <a:extLst>
              <a:ext uri="{FF2B5EF4-FFF2-40B4-BE49-F238E27FC236}">
                <a16:creationId xmlns:a16="http://schemas.microsoft.com/office/drawing/2014/main" id="{C394AFEA-740B-084C-9392-BBDEA00B08FB}"/>
              </a:ext>
            </a:extLst>
          </p:cNvPr>
          <p:cNvSpPr txBox="1"/>
          <p:nvPr/>
        </p:nvSpPr>
        <p:spPr>
          <a:xfrm>
            <a:off x="8568943" y="3944793"/>
            <a:ext cx="269626" cy="1200329"/>
          </a:xfrm>
          <a:prstGeom prst="rect">
            <a:avLst/>
          </a:prstGeom>
          <a:noFill/>
        </p:spPr>
        <p:txBody>
          <a:bodyPr wrap="squar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cxnSp>
        <p:nvCxnSpPr>
          <p:cNvPr id="62" name="Straight Arrow Connector 61">
            <a:extLst>
              <a:ext uri="{FF2B5EF4-FFF2-40B4-BE49-F238E27FC236}">
                <a16:creationId xmlns:a16="http://schemas.microsoft.com/office/drawing/2014/main" id="{BF1CAB26-590D-9C40-84CB-78F0EA20AB0A}"/>
              </a:ext>
            </a:extLst>
          </p:cNvPr>
          <p:cNvCxnSpPr>
            <a:stCxn id="47" idx="3"/>
            <a:endCxn id="44" idx="2"/>
          </p:cNvCxnSpPr>
          <p:nvPr/>
        </p:nvCxnSpPr>
        <p:spPr>
          <a:xfrm>
            <a:off x="6939759" y="2425348"/>
            <a:ext cx="1534183" cy="44789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40E9E03-437C-0A47-80B3-5AA353AA9FB1}"/>
              </a:ext>
            </a:extLst>
          </p:cNvPr>
          <p:cNvCxnSpPr>
            <a:cxnSpLocks/>
            <a:stCxn id="49" idx="3"/>
            <a:endCxn id="44" idx="2"/>
          </p:cNvCxnSpPr>
          <p:nvPr/>
        </p:nvCxnSpPr>
        <p:spPr>
          <a:xfrm flipV="1">
            <a:off x="6944591" y="2873239"/>
            <a:ext cx="1529351" cy="3858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36D2A5F-6C89-A047-986A-8756A5E8C31C}"/>
              </a:ext>
            </a:extLst>
          </p:cNvPr>
          <p:cNvCxnSpPr>
            <a:cxnSpLocks/>
            <a:stCxn id="52" idx="3"/>
            <a:endCxn id="44" idx="2"/>
          </p:cNvCxnSpPr>
          <p:nvPr/>
        </p:nvCxnSpPr>
        <p:spPr>
          <a:xfrm flipV="1">
            <a:off x="6939759" y="2873239"/>
            <a:ext cx="1534183" cy="12240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B7439BD-D6D2-CC4C-BC8F-EE0AE9D4484D}"/>
              </a:ext>
            </a:extLst>
          </p:cNvPr>
          <p:cNvCxnSpPr>
            <a:cxnSpLocks/>
            <a:stCxn id="50" idx="3"/>
            <a:endCxn id="44" idx="2"/>
          </p:cNvCxnSpPr>
          <p:nvPr/>
        </p:nvCxnSpPr>
        <p:spPr>
          <a:xfrm flipV="1">
            <a:off x="6955789" y="2873239"/>
            <a:ext cx="1518153" cy="290044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2F04F13-022D-0D45-B563-F76B8590BFBC}"/>
              </a:ext>
            </a:extLst>
          </p:cNvPr>
          <p:cNvCxnSpPr>
            <a:cxnSpLocks/>
            <a:stCxn id="47" idx="3"/>
            <a:endCxn id="58" idx="2"/>
          </p:cNvCxnSpPr>
          <p:nvPr/>
        </p:nvCxnSpPr>
        <p:spPr>
          <a:xfrm>
            <a:off x="6939759" y="2425348"/>
            <a:ext cx="1544079" cy="11584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62FA4A2-BF75-B245-AC4E-16BABFE02A56}"/>
              </a:ext>
            </a:extLst>
          </p:cNvPr>
          <p:cNvCxnSpPr>
            <a:cxnSpLocks/>
            <a:stCxn id="49" idx="3"/>
            <a:endCxn id="58" idx="2"/>
          </p:cNvCxnSpPr>
          <p:nvPr/>
        </p:nvCxnSpPr>
        <p:spPr>
          <a:xfrm>
            <a:off x="6944591" y="3259083"/>
            <a:ext cx="1539247" cy="3246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F2B2AD2-B4C4-A444-B422-E56D6D33F757}"/>
              </a:ext>
            </a:extLst>
          </p:cNvPr>
          <p:cNvCxnSpPr>
            <a:cxnSpLocks/>
            <a:stCxn id="52" idx="3"/>
            <a:endCxn id="58" idx="2"/>
          </p:cNvCxnSpPr>
          <p:nvPr/>
        </p:nvCxnSpPr>
        <p:spPr>
          <a:xfrm flipV="1">
            <a:off x="6939759" y="3583779"/>
            <a:ext cx="1544079" cy="5135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A25A656-17CA-5143-B785-BE676F897BBC}"/>
              </a:ext>
            </a:extLst>
          </p:cNvPr>
          <p:cNvCxnSpPr>
            <a:cxnSpLocks/>
            <a:stCxn id="50" idx="3"/>
            <a:endCxn id="58" idx="2"/>
          </p:cNvCxnSpPr>
          <p:nvPr/>
        </p:nvCxnSpPr>
        <p:spPr>
          <a:xfrm flipV="1">
            <a:off x="6955789" y="3583779"/>
            <a:ext cx="1528049" cy="21899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FFC555D-406A-CA41-AD66-2AF310DB4A88}"/>
              </a:ext>
            </a:extLst>
          </p:cNvPr>
          <p:cNvCxnSpPr>
            <a:cxnSpLocks/>
            <a:stCxn id="47" idx="3"/>
            <a:endCxn id="59" idx="2"/>
          </p:cNvCxnSpPr>
          <p:nvPr/>
        </p:nvCxnSpPr>
        <p:spPr>
          <a:xfrm>
            <a:off x="6939759" y="2425348"/>
            <a:ext cx="1540120" cy="32445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D7F78FE-5B18-AB49-882D-1B097FB86CC2}"/>
              </a:ext>
            </a:extLst>
          </p:cNvPr>
          <p:cNvCxnSpPr>
            <a:cxnSpLocks/>
            <a:stCxn id="49" idx="3"/>
            <a:endCxn id="59" idx="2"/>
          </p:cNvCxnSpPr>
          <p:nvPr/>
        </p:nvCxnSpPr>
        <p:spPr>
          <a:xfrm>
            <a:off x="6944591" y="3259083"/>
            <a:ext cx="1535288" cy="24107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244A67F-1DFC-5C46-9E3C-F6D519D1D301}"/>
              </a:ext>
            </a:extLst>
          </p:cNvPr>
          <p:cNvCxnSpPr>
            <a:cxnSpLocks/>
            <a:stCxn id="52" idx="3"/>
            <a:endCxn id="59" idx="2"/>
          </p:cNvCxnSpPr>
          <p:nvPr/>
        </p:nvCxnSpPr>
        <p:spPr>
          <a:xfrm>
            <a:off x="6939759" y="4097283"/>
            <a:ext cx="1540120" cy="15725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DF7AC9A-E0F5-B44F-AE58-C6AAB20D3D9E}"/>
              </a:ext>
            </a:extLst>
          </p:cNvPr>
          <p:cNvCxnSpPr>
            <a:cxnSpLocks/>
            <a:stCxn id="50" idx="3"/>
            <a:endCxn id="59" idx="2"/>
          </p:cNvCxnSpPr>
          <p:nvPr/>
        </p:nvCxnSpPr>
        <p:spPr>
          <a:xfrm flipV="1">
            <a:off x="6955789" y="5669879"/>
            <a:ext cx="1524090" cy="10380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8" name="Rectangle 87">
                <a:extLst>
                  <a:ext uri="{FF2B5EF4-FFF2-40B4-BE49-F238E27FC236}">
                    <a16:creationId xmlns:a16="http://schemas.microsoft.com/office/drawing/2014/main" id="{5DF27257-504D-584C-B9B6-A20494EA5E14}"/>
                  </a:ext>
                </a:extLst>
              </p:cNvPr>
              <p:cNvSpPr/>
              <p:nvPr/>
            </p:nvSpPr>
            <p:spPr>
              <a:xfrm>
                <a:off x="7714487" y="2415661"/>
                <a:ext cx="4626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0</m:t>
                          </m:r>
                        </m:sub>
                      </m:sSub>
                    </m:oMath>
                  </m:oMathPara>
                </a14:m>
                <a:endParaRPr lang="en-US" dirty="0"/>
              </a:p>
            </p:txBody>
          </p:sp>
        </mc:Choice>
        <mc:Fallback>
          <p:sp>
            <p:nvSpPr>
              <p:cNvPr id="88" name="Rectangle 87">
                <a:extLst>
                  <a:ext uri="{FF2B5EF4-FFF2-40B4-BE49-F238E27FC236}">
                    <a16:creationId xmlns:a16="http://schemas.microsoft.com/office/drawing/2014/main" id="{5DF27257-504D-584C-B9B6-A20494EA5E14}"/>
                  </a:ext>
                </a:extLst>
              </p:cNvPr>
              <p:cNvSpPr>
                <a:spLocks noRot="1" noChangeAspect="1" noMove="1" noResize="1" noEditPoints="1" noAdjustHandles="1" noChangeArrowheads="1" noChangeShapeType="1" noTextEdit="1"/>
              </p:cNvSpPr>
              <p:nvPr/>
            </p:nvSpPr>
            <p:spPr>
              <a:xfrm>
                <a:off x="7714487" y="2415661"/>
                <a:ext cx="46262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Rectangle 88">
                <a:extLst>
                  <a:ext uri="{FF2B5EF4-FFF2-40B4-BE49-F238E27FC236}">
                    <a16:creationId xmlns:a16="http://schemas.microsoft.com/office/drawing/2014/main" id="{36A0ECC8-B9B7-D34E-8E4B-3D2FCD76594C}"/>
                  </a:ext>
                </a:extLst>
              </p:cNvPr>
              <p:cNvSpPr/>
              <p:nvPr/>
            </p:nvSpPr>
            <p:spPr>
              <a:xfrm>
                <a:off x="7395394" y="2610922"/>
                <a:ext cx="4573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oMath>
                  </m:oMathPara>
                </a14:m>
                <a:endParaRPr lang="en-US" dirty="0"/>
              </a:p>
            </p:txBody>
          </p:sp>
        </mc:Choice>
        <mc:Fallback>
          <p:sp>
            <p:nvSpPr>
              <p:cNvPr id="89" name="Rectangle 88">
                <a:extLst>
                  <a:ext uri="{FF2B5EF4-FFF2-40B4-BE49-F238E27FC236}">
                    <a16:creationId xmlns:a16="http://schemas.microsoft.com/office/drawing/2014/main" id="{36A0ECC8-B9B7-D34E-8E4B-3D2FCD76594C}"/>
                  </a:ext>
                </a:extLst>
              </p:cNvPr>
              <p:cNvSpPr>
                <a:spLocks noRot="1" noChangeAspect="1" noMove="1" noResize="1" noEditPoints="1" noAdjustHandles="1" noChangeArrowheads="1" noChangeShapeType="1" noTextEdit="1"/>
              </p:cNvSpPr>
              <p:nvPr/>
            </p:nvSpPr>
            <p:spPr>
              <a:xfrm>
                <a:off x="7395394" y="2610922"/>
                <a:ext cx="45730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Rectangle 89">
                <a:extLst>
                  <a:ext uri="{FF2B5EF4-FFF2-40B4-BE49-F238E27FC236}">
                    <a16:creationId xmlns:a16="http://schemas.microsoft.com/office/drawing/2014/main" id="{9D20D57E-E657-4145-B319-ADF8FDBDCFF2}"/>
                  </a:ext>
                </a:extLst>
              </p:cNvPr>
              <p:cNvSpPr/>
              <p:nvPr/>
            </p:nvSpPr>
            <p:spPr>
              <a:xfrm>
                <a:off x="6804840" y="4820732"/>
                <a:ext cx="631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0</m:t>
                          </m:r>
                          <m:r>
                            <a:rPr lang="en-US" b="0" i="1" dirty="0" smtClean="0">
                              <a:latin typeface="Cambria Math" panose="02040503050406030204" pitchFamily="18" charset="0"/>
                            </a:rPr>
                            <m:t>𝐷</m:t>
                          </m:r>
                        </m:sub>
                      </m:sSub>
                    </m:oMath>
                  </m:oMathPara>
                </a14:m>
                <a:endParaRPr lang="en-US" dirty="0"/>
              </a:p>
            </p:txBody>
          </p:sp>
        </mc:Choice>
        <mc:Fallback>
          <p:sp>
            <p:nvSpPr>
              <p:cNvPr id="90" name="Rectangle 89">
                <a:extLst>
                  <a:ext uri="{FF2B5EF4-FFF2-40B4-BE49-F238E27FC236}">
                    <a16:creationId xmlns:a16="http://schemas.microsoft.com/office/drawing/2014/main" id="{9D20D57E-E657-4145-B319-ADF8FDBDCFF2}"/>
                  </a:ext>
                </a:extLst>
              </p:cNvPr>
              <p:cNvSpPr>
                <a:spLocks noRot="1" noChangeAspect="1" noMove="1" noResize="1" noEditPoints="1" noAdjustHandles="1" noChangeArrowheads="1" noChangeShapeType="1" noTextEdit="1"/>
              </p:cNvSpPr>
              <p:nvPr/>
            </p:nvSpPr>
            <p:spPr>
              <a:xfrm>
                <a:off x="6804840" y="4820732"/>
                <a:ext cx="631455"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Rectangle 90">
                <a:extLst>
                  <a:ext uri="{FF2B5EF4-FFF2-40B4-BE49-F238E27FC236}">
                    <a16:creationId xmlns:a16="http://schemas.microsoft.com/office/drawing/2014/main" id="{38DD7B74-8569-8647-A8CA-87FCC1DB05E7}"/>
                  </a:ext>
                </a:extLst>
              </p:cNvPr>
              <p:cNvSpPr/>
              <p:nvPr/>
            </p:nvSpPr>
            <p:spPr>
              <a:xfrm>
                <a:off x="7890697" y="4406390"/>
                <a:ext cx="700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−1</m:t>
                          </m:r>
                        </m:sub>
                      </m:sSub>
                    </m:oMath>
                  </m:oMathPara>
                </a14:m>
                <a:endParaRPr lang="en-US" dirty="0"/>
              </a:p>
            </p:txBody>
          </p:sp>
        </mc:Choice>
        <mc:Fallback>
          <p:sp>
            <p:nvSpPr>
              <p:cNvPr id="91" name="Rectangle 90">
                <a:extLst>
                  <a:ext uri="{FF2B5EF4-FFF2-40B4-BE49-F238E27FC236}">
                    <a16:creationId xmlns:a16="http://schemas.microsoft.com/office/drawing/2014/main" id="{38DD7B74-8569-8647-A8CA-87FCC1DB05E7}"/>
                  </a:ext>
                </a:extLst>
              </p:cNvPr>
              <p:cNvSpPr>
                <a:spLocks noRot="1" noChangeAspect="1" noMove="1" noResize="1" noEditPoints="1" noAdjustHandles="1" noChangeArrowheads="1" noChangeShapeType="1" noTextEdit="1"/>
              </p:cNvSpPr>
              <p:nvPr/>
            </p:nvSpPr>
            <p:spPr>
              <a:xfrm>
                <a:off x="7890697" y="4406390"/>
                <a:ext cx="70012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Rectangle 91">
                <a:extLst>
                  <a:ext uri="{FF2B5EF4-FFF2-40B4-BE49-F238E27FC236}">
                    <a16:creationId xmlns:a16="http://schemas.microsoft.com/office/drawing/2014/main" id="{09E8AB9C-67AA-B04B-B1CC-9F2A6CF559B1}"/>
                  </a:ext>
                </a:extLst>
              </p:cNvPr>
              <p:cNvSpPr/>
              <p:nvPr/>
            </p:nvSpPr>
            <p:spPr>
              <a:xfrm>
                <a:off x="7171557" y="5201735"/>
                <a:ext cx="631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oMath>
                  </m:oMathPara>
                </a14:m>
                <a:endParaRPr lang="en-US" dirty="0"/>
              </a:p>
            </p:txBody>
          </p:sp>
        </mc:Choice>
        <mc:Fallback>
          <p:sp>
            <p:nvSpPr>
              <p:cNvPr id="92" name="Rectangle 91">
                <a:extLst>
                  <a:ext uri="{FF2B5EF4-FFF2-40B4-BE49-F238E27FC236}">
                    <a16:creationId xmlns:a16="http://schemas.microsoft.com/office/drawing/2014/main" id="{09E8AB9C-67AA-B04B-B1CC-9F2A6CF559B1}"/>
                  </a:ext>
                </a:extLst>
              </p:cNvPr>
              <p:cNvSpPr>
                <a:spLocks noRot="1" noChangeAspect="1" noMove="1" noResize="1" noEditPoints="1" noAdjustHandles="1" noChangeArrowheads="1" noChangeShapeType="1" noTextEdit="1"/>
              </p:cNvSpPr>
              <p:nvPr/>
            </p:nvSpPr>
            <p:spPr>
              <a:xfrm>
                <a:off x="7171557" y="5201735"/>
                <a:ext cx="631455"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Rectangle 92">
                <a:extLst>
                  <a:ext uri="{FF2B5EF4-FFF2-40B4-BE49-F238E27FC236}">
                    <a16:creationId xmlns:a16="http://schemas.microsoft.com/office/drawing/2014/main" id="{11ECBE5E-75F3-6C4E-AC5C-78AC68AD7D85}"/>
                  </a:ext>
                </a:extLst>
              </p:cNvPr>
              <p:cNvSpPr/>
              <p:nvPr/>
            </p:nvSpPr>
            <p:spPr>
              <a:xfrm>
                <a:off x="7323957" y="5639889"/>
                <a:ext cx="90422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𝑤</m:t>
                          </m:r>
                        </m:e>
                        <m:sub>
                          <m:r>
                            <a:rPr lang="en-US" b="0" i="1" dirty="0" smtClean="0">
                              <a:latin typeface="Cambria Math" panose="02040503050406030204" pitchFamily="18" charset="0"/>
                            </a:rPr>
                            <m:t>𝑉</m:t>
                          </m:r>
                          <m:r>
                            <a:rPr lang="en-US" b="0" i="1" dirty="0" smtClean="0">
                              <a:latin typeface="Cambria Math" panose="02040503050406030204" pitchFamily="18" charset="0"/>
                            </a:rPr>
                            <m:t>−1,</m:t>
                          </m:r>
                          <m:r>
                            <a:rPr lang="en-US" b="0" i="1" dirty="0" smtClean="0">
                              <a:latin typeface="Cambria Math" panose="02040503050406030204" pitchFamily="18" charset="0"/>
                            </a:rPr>
                            <m:t>𝐷</m:t>
                          </m:r>
                        </m:sub>
                      </m:sSub>
                    </m:oMath>
                  </m:oMathPara>
                </a14:m>
                <a:endParaRPr lang="en-US" dirty="0"/>
              </a:p>
            </p:txBody>
          </p:sp>
        </mc:Choice>
        <mc:Fallback>
          <p:sp>
            <p:nvSpPr>
              <p:cNvPr id="93" name="Rectangle 92">
                <a:extLst>
                  <a:ext uri="{FF2B5EF4-FFF2-40B4-BE49-F238E27FC236}">
                    <a16:creationId xmlns:a16="http://schemas.microsoft.com/office/drawing/2014/main" id="{11ECBE5E-75F3-6C4E-AC5C-78AC68AD7D85}"/>
                  </a:ext>
                </a:extLst>
              </p:cNvPr>
              <p:cNvSpPr>
                <a:spLocks noRot="1" noChangeAspect="1" noMove="1" noResize="1" noEditPoints="1" noAdjustHandles="1" noChangeArrowheads="1" noChangeShapeType="1" noTextEdit="1"/>
              </p:cNvSpPr>
              <p:nvPr/>
            </p:nvSpPr>
            <p:spPr>
              <a:xfrm>
                <a:off x="7323957" y="5639889"/>
                <a:ext cx="904222" cy="381515"/>
              </a:xfrm>
              <a:prstGeom prst="rect">
                <a:avLst/>
              </a:prstGeom>
              <a:blipFill>
                <a:blip r:embed="rId16"/>
                <a:stretch>
                  <a:fillRect/>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89F3B84C-4F1D-7E4E-833C-B8B01CD5EC8C}"/>
              </a:ext>
            </a:extLst>
          </p:cNvPr>
          <p:cNvCxnSpPr>
            <a:cxnSpLocks/>
            <a:stCxn id="44" idx="6"/>
          </p:cNvCxnSpPr>
          <p:nvPr/>
        </p:nvCxnSpPr>
        <p:spPr>
          <a:xfrm>
            <a:off x="8931142" y="2873239"/>
            <a:ext cx="947395"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645F9E5-CBB0-0C4A-AF1E-50626A3ED187}"/>
              </a:ext>
            </a:extLst>
          </p:cNvPr>
          <p:cNvCxnSpPr>
            <a:cxnSpLocks/>
            <a:stCxn id="58" idx="6"/>
          </p:cNvCxnSpPr>
          <p:nvPr/>
        </p:nvCxnSpPr>
        <p:spPr>
          <a:xfrm>
            <a:off x="8941038" y="3583779"/>
            <a:ext cx="947395"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B790547-0FE7-3D4E-9F8E-C41198081DC2}"/>
              </a:ext>
            </a:extLst>
          </p:cNvPr>
          <p:cNvCxnSpPr>
            <a:cxnSpLocks/>
          </p:cNvCxnSpPr>
          <p:nvPr/>
        </p:nvCxnSpPr>
        <p:spPr>
          <a:xfrm flipV="1">
            <a:off x="8934519" y="5639889"/>
            <a:ext cx="892652" cy="10576"/>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sp>
        <p:nvSpPr>
          <p:cNvPr id="99" name="Title 1">
            <a:extLst>
              <a:ext uri="{FF2B5EF4-FFF2-40B4-BE49-F238E27FC236}">
                <a16:creationId xmlns:a16="http://schemas.microsoft.com/office/drawing/2014/main" id="{B6BA4159-9718-5F40-97F7-234B47A54A52}"/>
              </a:ext>
            </a:extLst>
          </p:cNvPr>
          <p:cNvSpPr txBox="1">
            <a:spLocks/>
          </p:cNvSpPr>
          <p:nvPr/>
        </p:nvSpPr>
        <p:spPr>
          <a:xfrm>
            <a:off x="6180727" y="1313931"/>
            <a:ext cx="4353924" cy="660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a:t>Multiple Regression</a:t>
            </a:r>
          </a:p>
        </p:txBody>
      </p:sp>
      <mc:AlternateContent xmlns:mc="http://schemas.openxmlformats.org/markup-compatibility/2006">
        <mc:Choice xmlns:a14="http://schemas.microsoft.com/office/drawing/2010/main" Requires="a14">
          <p:sp>
            <p:nvSpPr>
              <p:cNvPr id="100" name="TextBox 99">
                <a:extLst>
                  <a:ext uri="{FF2B5EF4-FFF2-40B4-BE49-F238E27FC236}">
                    <a16:creationId xmlns:a16="http://schemas.microsoft.com/office/drawing/2014/main" id="{9DAEF2B9-00C0-E14B-A471-B359A1B90CB1}"/>
                  </a:ext>
                </a:extLst>
              </p:cNvPr>
              <p:cNvSpPr txBox="1"/>
              <p:nvPr/>
            </p:nvSpPr>
            <p:spPr>
              <a:xfrm>
                <a:off x="9684909" y="2642246"/>
                <a:ext cx="1864896" cy="403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a:rPr>
                          </m:ctrlPr>
                        </m:sSubPr>
                        <m:e>
                          <m:r>
                            <a:rPr lang="en-US" sz="2000" b="0" i="1" smtClean="0">
                              <a:latin typeface="Cambria Math" panose="02040503050406030204" pitchFamily="18" charset="0"/>
                              <a:ea typeface="Cambria Math" panose="02040503050406030204" pitchFamily="18" charset="0"/>
                              <a:cs typeface="Times New Roman"/>
                            </a:rPr>
                            <m:t>𝑓</m:t>
                          </m:r>
                        </m:e>
                        <m:sub>
                          <m:r>
                            <a:rPr lang="en-US" sz="2000" i="1">
                              <a:latin typeface="Cambria Math" panose="02040503050406030204" pitchFamily="18" charset="0"/>
                              <a:ea typeface="Cambria Math" panose="02040503050406030204" pitchFamily="18" charset="0"/>
                              <a:cs typeface="Times New Roman"/>
                            </a:rPr>
                            <m:t>1</m:t>
                          </m:r>
                        </m:sub>
                      </m:sSub>
                      <m:d>
                        <m:dPr>
                          <m:ctrlPr>
                            <a:rPr lang="en-US" sz="2000" i="1">
                              <a:latin typeface="Cambria Math" panose="02040503050406030204" pitchFamily="18" charset="0"/>
                              <a:ea typeface="Cambria Math" panose="02040503050406030204" pitchFamily="18" charset="0"/>
                              <a:cs typeface="Times New Roman"/>
                            </a:rPr>
                          </m:ctrlPr>
                        </m:d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d>
                      <m:r>
                        <a:rPr lang="en-US" sz="2000" b="0" i="1" smtClean="0">
                          <a:latin typeface="Cambria Math" panose="02040503050406030204" pitchFamily="18" charset="0"/>
                          <a:ea typeface="Cambria Math" panose="02040503050406030204" pitchFamily="18" charset="0"/>
                          <a:cs typeface="Times New Roman"/>
                        </a:rPr>
                        <m:t>=</m:t>
                      </m:r>
                      <m:sSubSup>
                        <m:sSubSupPr>
                          <m:ctrlPr>
                            <a:rPr lang="en-US" sz="2000" i="1" dirty="0">
                              <a:latin typeface="Cambria Math" panose="02040503050406030204" pitchFamily="18" charset="0"/>
                            </a:rPr>
                          </m:ctrlPr>
                        </m:sSubSupPr>
                        <m:e>
                          <m:acc>
                            <m:accPr>
                              <m:chr m:val="⃗"/>
                              <m:ctrlPr>
                                <a:rPr lang="en-US" sz="2000" i="1">
                                  <a:latin typeface="Cambria Math" panose="02040503050406030204" pitchFamily="18" charset="0"/>
                                  <a:cs typeface="Times New Roman"/>
                                </a:rPr>
                              </m:ctrlPr>
                            </m:accPr>
                            <m:e>
                              <m:r>
                                <a:rPr lang="en-US" sz="2000" i="1">
                                  <a:latin typeface="Cambria Math" panose="02040503050406030204" pitchFamily="18" charset="0"/>
                                  <a:cs typeface="Times New Roman"/>
                                </a:rPr>
                                <m:t>𝑤</m:t>
                              </m:r>
                            </m:e>
                          </m:acc>
                        </m:e>
                        <m:sub>
                          <m:r>
                            <a:rPr lang="en-US" sz="2000" b="0" i="1" dirty="0" smtClean="0">
                              <a:latin typeface="Cambria Math" panose="02040503050406030204" pitchFamily="18" charset="0"/>
                            </a:rPr>
                            <m:t>1</m:t>
                          </m:r>
                        </m:sub>
                        <m:sup>
                          <m:r>
                            <a:rPr lang="en-US" sz="2000" i="1" dirty="0">
                              <a:latin typeface="Cambria Math" panose="02040503050406030204" pitchFamily="18" charset="0"/>
                            </a:rPr>
                            <m:t>𝑇</m:t>
                          </m:r>
                        </m:sup>
                      </m:sSub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sz="2000" dirty="0"/>
              </a:p>
            </p:txBody>
          </p:sp>
        </mc:Choice>
        <mc:Fallback>
          <p:sp>
            <p:nvSpPr>
              <p:cNvPr id="100" name="TextBox 99">
                <a:extLst>
                  <a:ext uri="{FF2B5EF4-FFF2-40B4-BE49-F238E27FC236}">
                    <a16:creationId xmlns:a16="http://schemas.microsoft.com/office/drawing/2014/main" id="{9DAEF2B9-00C0-E14B-A471-B359A1B90CB1}"/>
                  </a:ext>
                </a:extLst>
              </p:cNvPr>
              <p:cNvSpPr txBox="1">
                <a:spLocks noRot="1" noChangeAspect="1" noMove="1" noResize="1" noEditPoints="1" noAdjustHandles="1" noChangeArrowheads="1" noChangeShapeType="1" noTextEdit="1"/>
              </p:cNvSpPr>
              <p:nvPr/>
            </p:nvSpPr>
            <p:spPr>
              <a:xfrm>
                <a:off x="9684909" y="2642246"/>
                <a:ext cx="1864896" cy="403893"/>
              </a:xfrm>
              <a:prstGeom prst="rect">
                <a:avLst/>
              </a:prstGeom>
              <a:blipFill>
                <a:blip r:embed="rId17"/>
                <a:stretch>
                  <a:fillRect t="-11765" b="-1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TextBox 100">
                <a:extLst>
                  <a:ext uri="{FF2B5EF4-FFF2-40B4-BE49-F238E27FC236}">
                    <a16:creationId xmlns:a16="http://schemas.microsoft.com/office/drawing/2014/main" id="{9B8C5E9E-BADB-2548-885B-FE6636DA33D1}"/>
                  </a:ext>
                </a:extLst>
              </p:cNvPr>
              <p:cNvSpPr txBox="1"/>
              <p:nvPr/>
            </p:nvSpPr>
            <p:spPr>
              <a:xfrm>
                <a:off x="9695640" y="3374198"/>
                <a:ext cx="1864896" cy="403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a:rPr>
                          </m:ctrlPr>
                        </m:sSubPr>
                        <m:e>
                          <m:r>
                            <a:rPr lang="en-US" sz="2000" b="0" i="1" smtClean="0">
                              <a:latin typeface="Cambria Math" panose="02040503050406030204" pitchFamily="18" charset="0"/>
                              <a:ea typeface="Cambria Math" panose="02040503050406030204" pitchFamily="18" charset="0"/>
                              <a:cs typeface="Times New Roman"/>
                            </a:rPr>
                            <m:t>𝑓</m:t>
                          </m:r>
                        </m:e>
                        <m:sub>
                          <m:r>
                            <a:rPr lang="en-US" sz="2000" b="0" i="1" smtClean="0">
                              <a:latin typeface="Cambria Math" panose="02040503050406030204" pitchFamily="18" charset="0"/>
                              <a:ea typeface="Cambria Math" panose="02040503050406030204" pitchFamily="18" charset="0"/>
                              <a:cs typeface="Times New Roman"/>
                            </a:rPr>
                            <m:t>2</m:t>
                          </m:r>
                        </m:sub>
                      </m:sSub>
                      <m:d>
                        <m:dPr>
                          <m:ctrlPr>
                            <a:rPr lang="en-US" sz="2000" i="1">
                              <a:latin typeface="Cambria Math" panose="02040503050406030204" pitchFamily="18" charset="0"/>
                              <a:ea typeface="Cambria Math" panose="02040503050406030204" pitchFamily="18" charset="0"/>
                              <a:cs typeface="Times New Roman"/>
                            </a:rPr>
                          </m:ctrlPr>
                        </m:d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d>
                      <m:r>
                        <a:rPr lang="en-US" sz="2000" b="0" i="1" smtClean="0">
                          <a:latin typeface="Cambria Math" panose="02040503050406030204" pitchFamily="18" charset="0"/>
                          <a:ea typeface="Cambria Math" panose="02040503050406030204" pitchFamily="18" charset="0"/>
                          <a:cs typeface="Times New Roman"/>
                        </a:rPr>
                        <m:t>=</m:t>
                      </m:r>
                      <m:sSubSup>
                        <m:sSubSupPr>
                          <m:ctrlPr>
                            <a:rPr lang="en-US" sz="2000" i="1" dirty="0">
                              <a:latin typeface="Cambria Math" panose="02040503050406030204" pitchFamily="18" charset="0"/>
                            </a:rPr>
                          </m:ctrlPr>
                        </m:sSubSupPr>
                        <m:e>
                          <m:acc>
                            <m:accPr>
                              <m:chr m:val="⃗"/>
                              <m:ctrlPr>
                                <a:rPr lang="en-US" sz="2000" i="1">
                                  <a:latin typeface="Cambria Math" panose="02040503050406030204" pitchFamily="18" charset="0"/>
                                  <a:cs typeface="Times New Roman"/>
                                </a:rPr>
                              </m:ctrlPr>
                            </m:accPr>
                            <m:e>
                              <m:r>
                                <a:rPr lang="en-US" sz="2000" i="1">
                                  <a:latin typeface="Cambria Math" panose="02040503050406030204" pitchFamily="18" charset="0"/>
                                  <a:cs typeface="Times New Roman"/>
                                </a:rPr>
                                <m:t>𝑤</m:t>
                              </m:r>
                            </m:e>
                          </m:acc>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𝑇</m:t>
                          </m:r>
                        </m:sup>
                      </m:sSub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sz="2000" dirty="0"/>
              </a:p>
            </p:txBody>
          </p:sp>
        </mc:Choice>
        <mc:Fallback>
          <p:sp>
            <p:nvSpPr>
              <p:cNvPr id="101" name="TextBox 100">
                <a:extLst>
                  <a:ext uri="{FF2B5EF4-FFF2-40B4-BE49-F238E27FC236}">
                    <a16:creationId xmlns:a16="http://schemas.microsoft.com/office/drawing/2014/main" id="{9B8C5E9E-BADB-2548-885B-FE6636DA33D1}"/>
                  </a:ext>
                </a:extLst>
              </p:cNvPr>
              <p:cNvSpPr txBox="1">
                <a:spLocks noRot="1" noChangeAspect="1" noMove="1" noResize="1" noEditPoints="1" noAdjustHandles="1" noChangeArrowheads="1" noChangeShapeType="1" noTextEdit="1"/>
              </p:cNvSpPr>
              <p:nvPr/>
            </p:nvSpPr>
            <p:spPr>
              <a:xfrm>
                <a:off x="9695640" y="3374198"/>
                <a:ext cx="1864896" cy="403893"/>
              </a:xfrm>
              <a:prstGeom prst="rect">
                <a:avLst/>
              </a:prstGeom>
              <a:blipFill>
                <a:blip r:embed="rId18"/>
                <a:stretch>
                  <a:fillRect t="-12121"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BAFD6100-54C7-BA4B-B5EF-1E678A0DBD06}"/>
                  </a:ext>
                </a:extLst>
              </p:cNvPr>
              <p:cNvSpPr txBox="1"/>
              <p:nvPr/>
            </p:nvSpPr>
            <p:spPr>
              <a:xfrm>
                <a:off x="9631245" y="5421937"/>
                <a:ext cx="1864896" cy="403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a:rPr>
                          </m:ctrlPr>
                        </m:sSubPr>
                        <m:e>
                          <m:r>
                            <a:rPr lang="en-US" sz="2000" b="0" i="1" smtClean="0">
                              <a:latin typeface="Cambria Math" panose="02040503050406030204" pitchFamily="18" charset="0"/>
                              <a:ea typeface="Cambria Math" panose="02040503050406030204" pitchFamily="18" charset="0"/>
                              <a:cs typeface="Times New Roman"/>
                            </a:rPr>
                            <m:t>𝑓</m:t>
                          </m:r>
                        </m:e>
                        <m:sub>
                          <m:r>
                            <a:rPr lang="en-US" sz="2000" b="0" i="1" smtClean="0">
                              <a:latin typeface="Cambria Math" panose="02040503050406030204" pitchFamily="18" charset="0"/>
                              <a:ea typeface="Cambria Math" panose="02040503050406030204" pitchFamily="18" charset="0"/>
                              <a:cs typeface="Times New Roman"/>
                            </a:rPr>
                            <m:t>𝑉</m:t>
                          </m:r>
                        </m:sub>
                      </m:sSub>
                      <m:d>
                        <m:dPr>
                          <m:ctrlPr>
                            <a:rPr lang="en-US" sz="2000" i="1">
                              <a:latin typeface="Cambria Math" panose="02040503050406030204" pitchFamily="18" charset="0"/>
                              <a:ea typeface="Cambria Math" panose="02040503050406030204" pitchFamily="18" charset="0"/>
                              <a:cs typeface="Times New Roman"/>
                            </a:rPr>
                          </m:ctrlPr>
                        </m:d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d>
                      <m:r>
                        <a:rPr lang="en-US" sz="2000" b="0" i="1" smtClean="0">
                          <a:latin typeface="Cambria Math" panose="02040503050406030204" pitchFamily="18" charset="0"/>
                          <a:ea typeface="Cambria Math" panose="02040503050406030204" pitchFamily="18" charset="0"/>
                          <a:cs typeface="Times New Roman"/>
                        </a:rPr>
                        <m:t>=</m:t>
                      </m:r>
                      <m:sSubSup>
                        <m:sSubSupPr>
                          <m:ctrlPr>
                            <a:rPr lang="en-US" sz="2000" i="1" dirty="0">
                              <a:latin typeface="Cambria Math" panose="02040503050406030204" pitchFamily="18" charset="0"/>
                            </a:rPr>
                          </m:ctrlPr>
                        </m:sSubSupPr>
                        <m:e>
                          <m:acc>
                            <m:accPr>
                              <m:chr m:val="⃗"/>
                              <m:ctrlPr>
                                <a:rPr lang="en-US" sz="2000" i="1">
                                  <a:latin typeface="Cambria Math" panose="02040503050406030204" pitchFamily="18" charset="0"/>
                                  <a:cs typeface="Times New Roman"/>
                                </a:rPr>
                              </m:ctrlPr>
                            </m:accPr>
                            <m:e>
                              <m:r>
                                <a:rPr lang="en-US" sz="2000" i="1">
                                  <a:latin typeface="Cambria Math" panose="02040503050406030204" pitchFamily="18" charset="0"/>
                                  <a:cs typeface="Times New Roman"/>
                                </a:rPr>
                                <m:t>𝑤</m:t>
                              </m:r>
                            </m:e>
                          </m:acc>
                        </m:e>
                        <m:sub>
                          <m:r>
                            <a:rPr lang="en-US" sz="2000" b="0" i="1" dirty="0" smtClean="0">
                              <a:latin typeface="Cambria Math" panose="02040503050406030204" pitchFamily="18" charset="0"/>
                            </a:rPr>
                            <m:t>𝑉</m:t>
                          </m:r>
                        </m:sub>
                        <m:sup>
                          <m:r>
                            <a:rPr lang="en-US" sz="2000" i="1" dirty="0">
                              <a:latin typeface="Cambria Math" panose="02040503050406030204" pitchFamily="18" charset="0"/>
                            </a:rPr>
                            <m:t>𝑇</m:t>
                          </m:r>
                        </m:sup>
                      </m:sSub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sz="2000" dirty="0"/>
              </a:p>
            </p:txBody>
          </p:sp>
        </mc:Choice>
        <mc:Fallback>
          <p:sp>
            <p:nvSpPr>
              <p:cNvPr id="102" name="TextBox 101">
                <a:extLst>
                  <a:ext uri="{FF2B5EF4-FFF2-40B4-BE49-F238E27FC236}">
                    <a16:creationId xmlns:a16="http://schemas.microsoft.com/office/drawing/2014/main" id="{BAFD6100-54C7-BA4B-B5EF-1E678A0DBD06}"/>
                  </a:ext>
                </a:extLst>
              </p:cNvPr>
              <p:cNvSpPr txBox="1">
                <a:spLocks noRot="1" noChangeAspect="1" noMove="1" noResize="1" noEditPoints="1" noAdjustHandles="1" noChangeArrowheads="1" noChangeShapeType="1" noTextEdit="1"/>
              </p:cNvSpPr>
              <p:nvPr/>
            </p:nvSpPr>
            <p:spPr>
              <a:xfrm>
                <a:off x="9631245" y="5421937"/>
                <a:ext cx="1864896" cy="403893"/>
              </a:xfrm>
              <a:prstGeom prst="rect">
                <a:avLst/>
              </a:prstGeom>
              <a:blipFill>
                <a:blip r:embed="rId19"/>
                <a:stretch>
                  <a:fillRect t="-12121" b="-15152"/>
                </a:stretch>
              </a:blipFill>
            </p:spPr>
            <p:txBody>
              <a:bodyPr/>
              <a:lstStyle/>
              <a:p>
                <a:r>
                  <a:rPr lang="en-US">
                    <a:noFill/>
                  </a:rPr>
                  <a:t> </a:t>
                </a:r>
              </a:p>
            </p:txBody>
          </p:sp>
        </mc:Fallback>
      </mc:AlternateContent>
    </p:spTree>
    <p:extLst>
      <p:ext uri="{BB962C8B-B14F-4D97-AF65-F5344CB8AC3E}">
        <p14:creationId xmlns:p14="http://schemas.microsoft.com/office/powerpoint/2010/main" val="306855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Summary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a:xfrm>
                <a:off x="838200" y="1645318"/>
                <a:ext cx="10515600" cy="4871389"/>
              </a:xfrm>
            </p:spPr>
            <p:txBody>
              <a:bodyPr>
                <a:normAutofit fontScale="92500" lnSpcReduction="10000"/>
              </a:bodyPr>
              <a:lstStyle/>
              <a:p>
                <a:r>
                  <a:rPr lang="en-US" dirty="0"/>
                  <a:t>Review: perceptron</a:t>
                </a:r>
              </a:p>
              <a:p>
                <a:r>
                  <a:rPr lang="en-US" dirty="0"/>
                  <a:t>Linear regression: a neuron without the nonlinearity</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d>
                      <m:r>
                        <a:rPr lang="en-US" i="1" dirty="0">
                          <a:latin typeface="Cambria Math" panose="02040503050406030204" pitchFamily="18" charset="0"/>
                        </a:rPr>
                        <m:t>=</m:t>
                      </m:r>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dirty="0"/>
              </a:p>
              <a:p>
                <a:r>
                  <a:rPr lang="en-US" dirty="0"/>
                  <a:t>Mean-squared error</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Times New Roman"/>
                        </a:rPr>
                        <m:t>𝑀𝑆𝐸</m:t>
                      </m:r>
                      <m:r>
                        <a:rPr lang="en-US" i="1">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e>
                      </m:nary>
                      <m:r>
                        <a:rPr lang="en-US" i="1">
                          <a:latin typeface="Cambria Math" panose="02040503050406030204" pitchFamily="18" charset="0"/>
                          <a:cs typeface="Times New Roman"/>
                        </a:rPr>
                        <m:t>=</m:t>
                      </m:r>
                      <m:f>
                        <m:fPr>
                          <m:ctrlPr>
                            <a:rPr lang="en-US" i="1">
                              <a:latin typeface="Cambria Math" panose="02040503050406030204" pitchFamily="18" charset="0"/>
                              <a:cs typeface="Times New Roman"/>
                            </a:rPr>
                          </m:ctrlPr>
                        </m:fPr>
                        <m:num>
                          <m:r>
                            <a:rPr lang="en-US" i="1">
                              <a:latin typeface="Cambria Math" panose="02040503050406030204" pitchFamily="18" charset="0"/>
                              <a:cs typeface="Times New Roman"/>
                            </a:rPr>
                            <m:t>1</m:t>
                          </m:r>
                        </m:num>
                        <m:den>
                          <m:r>
                            <a:rPr lang="en-US" i="1">
                              <a:latin typeface="Cambria Math" panose="02040503050406030204" pitchFamily="18" charset="0"/>
                              <a:cs typeface="Times New Roman"/>
                            </a:rPr>
                            <m:t>𝑛</m:t>
                          </m:r>
                        </m:den>
                      </m:f>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𝑖</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𝑛</m:t>
                          </m:r>
                        </m:sup>
                        <m:e>
                          <m:sSup>
                            <m:sSupPr>
                              <m:ctrlPr>
                                <a:rPr lang="en-US" i="1">
                                  <a:latin typeface="Cambria Math" panose="02040503050406030204" pitchFamily="18" charset="0"/>
                                  <a:cs typeface="Times New Roman"/>
                                </a:rPr>
                              </m:ctrlPr>
                            </m:sSupPr>
                            <m:e>
                              <m:d>
                                <m:dPr>
                                  <m:ctrlPr>
                                    <a:rPr lang="en-US" i="1">
                                      <a:latin typeface="Cambria Math" panose="02040503050406030204" pitchFamily="18" charset="0"/>
                                      <a:cs typeface="Times New Roman"/>
                                    </a:rPr>
                                  </m:ctrlPr>
                                </m:dPr>
                                <m:e>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b>
                                      <m:r>
                                        <a:rPr lang="en-US" i="1" dirty="0">
                                          <a:latin typeface="Cambria Math" panose="02040503050406030204" pitchFamily="18" charset="0"/>
                                        </a:rPr>
                                        <m:t>𝑖</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r>
                                    <a:rPr lang="en-US" sz="2400" i="1" dirty="0">
                                      <a:latin typeface="Cambria Math" panose="02040503050406030204" pitchFamily="18" charset="0"/>
                                    </a:rPr>
                                    <m:t>−</m:t>
                                  </m:r>
                                  <m:sSub>
                                    <m:sSubPr>
                                      <m:ctrlPr>
                                        <a:rPr lang="en-US" i="1">
                                          <a:latin typeface="Cambria Math" panose="02040503050406030204" pitchFamily="18" charset="0"/>
                                          <a:cs typeface="Times New Roman"/>
                                        </a:rPr>
                                      </m:ctrlPr>
                                    </m:sSubPr>
                                    <m:e>
                                      <m:r>
                                        <a:rPr lang="en-US" i="1" dirty="0">
                                          <a:latin typeface="Cambria Math" panose="02040503050406030204" pitchFamily="18" charset="0"/>
                                        </a:rPr>
                                        <m:t>𝑦</m:t>
                                      </m:r>
                                    </m:e>
                                    <m:sub>
                                      <m:r>
                                        <a:rPr lang="en-US" i="1">
                                          <a:latin typeface="Cambria Math" panose="02040503050406030204" pitchFamily="18" charset="0"/>
                                          <a:cs typeface="Times New Roman"/>
                                        </a:rPr>
                                        <m:t>𝑖</m:t>
                                      </m:r>
                                    </m:sub>
                                  </m:sSub>
                                </m:e>
                              </m:d>
                            </m:e>
                            <m:sup>
                              <m:r>
                                <a:rPr lang="en-US" i="1">
                                  <a:latin typeface="Cambria Math" panose="02040503050406030204" pitchFamily="18" charset="0"/>
                                  <a:cs typeface="Times New Roman"/>
                                </a:rPr>
                                <m:t>2</m:t>
                              </m:r>
                            </m:sup>
                          </m:sSup>
                        </m:e>
                      </m:nary>
                    </m:oMath>
                  </m:oMathPara>
                </a14:m>
                <a:endParaRPr lang="en-US" dirty="0"/>
              </a:p>
              <a:p>
                <a:r>
                  <a:rPr lang="en-US" dirty="0"/>
                  <a:t>Learning the solution: stochastic gradient descent</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ea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𝜂</m:t>
                          </m:r>
                        </m:num>
                        <m:den>
                          <m:r>
                            <a:rPr lang="en-US" i="1" dirty="0">
                              <a:latin typeface="Cambria Math" panose="02040503050406030204" pitchFamily="18" charset="0"/>
                              <a:ea typeface="Cambria Math" panose="02040503050406030204" pitchFamily="18" charset="0"/>
                            </a:rPr>
                            <m:t>2</m:t>
                          </m:r>
                        </m:den>
                      </m:f>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sub>
                      </m:sSub>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r>
                        <a:rPr lang="en-US" b="0" i="1" smtClean="0">
                          <a:latin typeface="Cambria Math" panose="02040503050406030204" pitchFamily="18" charset="0"/>
                          <a:cs typeface="Times New Roman"/>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cs typeface="Times New Roman"/>
                            </a:rPr>
                            <m:t>𝑖</m:t>
                          </m:r>
                        </m:sub>
                      </m:sSub>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oMath>
                  </m:oMathPara>
                </a14:m>
                <a:endParaRPr lang="en-US" dirty="0"/>
              </a:p>
              <a:p>
                <a:r>
                  <a:rPr lang="en-US" dirty="0"/>
                  <a:t>Multiple linear regression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r>
                        <a:rPr lang="en-US" i="1" dirty="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r>
                        <a:rPr lang="en-US" i="1" dirty="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𝜂</m:t>
                          </m:r>
                        </m:num>
                        <m:den>
                          <m:r>
                            <a:rPr lang="en-US" i="1" dirty="0">
                              <a:latin typeface="Cambria Math" panose="02040503050406030204" pitchFamily="18" charset="0"/>
                              <a:ea typeface="Cambria Math" panose="02040503050406030204" pitchFamily="18" charset="0"/>
                            </a:rPr>
                            <m:t>2</m:t>
                          </m:r>
                        </m:den>
                      </m:f>
                      <m:sSub>
                        <m:sSubPr>
                          <m:ctrlPr>
                            <a:rPr lang="en-US" i="1" dirty="0">
                              <a:latin typeface="Cambria Math" panose="02040503050406030204" pitchFamily="18" charset="0"/>
                            </a:rPr>
                          </m:ctrlPr>
                        </m:sSubPr>
                        <m:e>
                          <m:r>
                            <m:rPr>
                              <m:sty m:val="p"/>
                            </m:rPr>
                            <a:rPr lang="en-US" i="1" dirty="0">
                              <a:latin typeface="Cambria Math" panose="02040503050406030204" pitchFamily="18" charset="0"/>
                              <a:ea typeface="Cambria Math" panose="02040503050406030204" pitchFamily="18" charset="0"/>
                            </a:rPr>
                            <m:t>∇</m:t>
                          </m:r>
                        </m:e>
                        <m:sub>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sub>
                      </m:sSub>
                      <m:sSubSup>
                        <m:sSubSupPr>
                          <m:ctrlPr>
                            <a:rPr lang="en-US" i="1">
                              <a:latin typeface="Cambria Math" panose="02040503050406030204" pitchFamily="18" charset="0"/>
                              <a:cs typeface="Times New Roman"/>
                            </a:rPr>
                          </m:ctrlPr>
                        </m:sSubSup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ea typeface="Cambria Math" panose="02040503050406030204" pitchFamily="18" charset="0"/>
                              <a:cs typeface="Times New Roman"/>
                            </a:rPr>
                            <m:t>𝑐</m:t>
                          </m:r>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up>
                          <m:r>
                            <a:rPr lang="en-US" i="1">
                              <a:latin typeface="Cambria Math" panose="02040503050406030204" pitchFamily="18" charset="0"/>
                              <a:cs typeface="Times New Roman"/>
                            </a:rPr>
                            <m:t>2</m:t>
                          </m:r>
                        </m:sup>
                      </m:sSubSup>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ea typeface="Cambria Math" panose="02040503050406030204" pitchFamily="18" charset="0"/>
                                  <a:cs typeface="Times New Roman"/>
                                </a:rPr>
                                <m:t>𝑤</m:t>
                              </m:r>
                            </m:e>
                          </m:acc>
                        </m:e>
                        <m:sub>
                          <m:r>
                            <a:rPr lang="en-US" i="1">
                              <a:latin typeface="Cambria Math" panose="02040503050406030204" pitchFamily="18" charset="0"/>
                              <a:cs typeface="Times New Roman"/>
                            </a:rPr>
                            <m:t>𝑐</m:t>
                          </m:r>
                        </m:sub>
                      </m:sSub>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𝜖</m:t>
                          </m:r>
                        </m:e>
                        <m:sub>
                          <m:r>
                            <a:rPr lang="en-US" i="1">
                              <a:latin typeface="Cambria Math" panose="02040503050406030204" pitchFamily="18" charset="0"/>
                              <a:ea typeface="Cambria Math" panose="02040503050406030204" pitchFamily="18" charset="0"/>
                              <a:cs typeface="Times New Roman"/>
                            </a:rPr>
                            <m:t>𝑐</m:t>
                          </m:r>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cs typeface="Times New Roman"/>
                            </a:rPr>
                            <m:t>𝑖</m:t>
                          </m:r>
                        </m:sub>
                      </m:sSub>
                      <m:sSub>
                        <m:sSubPr>
                          <m:ctrlPr>
                            <a:rPr lang="en-US" i="1">
                              <a:latin typeface="Cambria Math" panose="02040503050406030204" pitchFamily="18" charset="0"/>
                              <a:cs typeface="Times New Roman"/>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a:latin typeface="Cambria Math" panose="02040503050406030204" pitchFamily="18" charset="0"/>
                              <a:cs typeface="Times New Roman"/>
                            </a:rPr>
                            <m:t>𝑖</m:t>
                          </m:r>
                        </m:sub>
                      </m:sSub>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1D66149B-3BAD-B445-8A66-9F8B4DE05EEA}"/>
                  </a:ext>
                </a:extLst>
              </p:cNvPr>
              <p:cNvSpPr>
                <a:spLocks noGrp="1" noRot="1" noChangeAspect="1" noMove="1" noResize="1" noEditPoints="1" noAdjustHandles="1" noChangeArrowheads="1" noChangeShapeType="1" noTextEdit="1"/>
              </p:cNvSpPr>
              <p:nvPr>
                <p:ph idx="1"/>
              </p:nvPr>
            </p:nvSpPr>
            <p:spPr>
              <a:xfrm>
                <a:off x="838200" y="1645318"/>
                <a:ext cx="10515600" cy="4871389"/>
              </a:xfrm>
              <a:blipFill>
                <a:blip r:embed="rId2"/>
                <a:stretch>
                  <a:fillRect l="-965" t="-2338"/>
                </a:stretch>
              </a:blipFill>
            </p:spPr>
            <p:txBody>
              <a:bodyPr/>
              <a:lstStyle/>
              <a:p>
                <a:r>
                  <a:rPr lang="en-US">
                    <a:noFill/>
                  </a:rPr>
                  <a:t> </a:t>
                </a:r>
              </a:p>
            </p:txBody>
          </p:sp>
        </mc:Fallback>
      </mc:AlternateContent>
    </p:spTree>
    <p:extLst>
      <p:ext uri="{BB962C8B-B14F-4D97-AF65-F5344CB8AC3E}">
        <p14:creationId xmlns:p14="http://schemas.microsoft.com/office/powerpoint/2010/main" val="282109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0A3D-425F-E649-BA2D-FBC10F1D1098}"/>
              </a:ext>
            </a:extLst>
          </p:cNvPr>
          <p:cNvSpPr>
            <a:spLocks noGrp="1"/>
          </p:cNvSpPr>
          <p:nvPr>
            <p:ph type="title"/>
          </p:nvPr>
        </p:nvSpPr>
        <p:spPr>
          <a:xfrm>
            <a:off x="245533" y="297393"/>
            <a:ext cx="10515600" cy="704883"/>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D49C17-C79C-4043-9679-956E569C5B10}"/>
                  </a:ext>
                </a:extLst>
              </p:cNvPr>
              <p:cNvSpPr>
                <a:spLocks noGrp="1"/>
              </p:cNvSpPr>
              <p:nvPr>
                <p:ph sz="half" idx="1"/>
              </p:nvPr>
            </p:nvSpPr>
            <p:spPr>
              <a:xfrm>
                <a:off x="601132" y="1086941"/>
                <a:ext cx="10752647" cy="2237209"/>
              </a:xfrm>
            </p:spPr>
            <p:txBody>
              <a:bodyPr>
                <a:normAutofit/>
              </a:bodyPr>
              <a:lstStyle/>
              <a:p>
                <a:pPr marL="0" indent="0">
                  <a:buNone/>
                </a:pPr>
                <a:r>
                  <a:rPr lang="en-US" dirty="0"/>
                  <a:t>Now we have </a:t>
                </a:r>
                <a14:m>
                  <m:oMath xmlns:m="http://schemas.openxmlformats.org/officeDocument/2006/math">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b="0" i="1" smtClean="0">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e>
                    </m:d>
                  </m:oMath>
                </a14:m>
                <a:r>
                  <a:rPr lang="en-US" dirty="0"/>
                  <a:t>.</a:t>
                </a:r>
              </a:p>
              <a:p>
                <a:pPr marL="0" indent="0">
                  <a:buNone/>
                </a:pPr>
                <a:r>
                  <a:rPr lang="en-US" dirty="0"/>
                  <a:t>Suppose the next token is </a:t>
                </a:r>
                <a14:m>
                  <m:oMath xmlns:m="http://schemas.openxmlformats.org/officeDocument/2006/math">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𝑥</m:t>
                            </m:r>
                          </m:e>
                        </m:acc>
                      </m:e>
                      <m:sup>
                        <m:r>
                          <a:rPr lang="en-US" i="1">
                            <a:latin typeface="Cambria Math" panose="02040503050406030204" pitchFamily="18" charset="0"/>
                            <a:cs typeface="Times New Roman"/>
                          </a:rPr>
                          <m:t>𝑇</m:t>
                        </m:r>
                      </m:sup>
                    </m:sSup>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,1</m:t>
                        </m:r>
                      </m:e>
                    </m:d>
                  </m:oMath>
                </a14:m>
                <a:r>
                  <a:rPr lang="en-US" dirty="0"/>
                  <a:t>, with the label </a:t>
                </a:r>
                <a14:m>
                  <m:oMath xmlns:m="http://schemas.openxmlformats.org/officeDocument/2006/math">
                    <m:r>
                      <a:rPr lang="en-US" i="1">
                        <a:latin typeface="Cambria Math" panose="02040503050406030204" pitchFamily="18" charset="0"/>
                        <a:cs typeface="Times New Roman"/>
                      </a:rPr>
                      <m:t>𝑦</m:t>
                    </m:r>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1</m:t>
                    </m:r>
                  </m:oMath>
                </a14:m>
                <a:r>
                  <a:rPr lang="en-US" dirty="0"/>
                  <a:t>.  Since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oMath>
                </a14:m>
                <a:r>
                  <a:rPr lang="en-US" dirty="0"/>
                  <a:t> is wrong, we update: </a:t>
                </a:r>
              </a:p>
              <a:p>
                <a:pPr marL="0" indent="0">
                  <a:buNone/>
                </a:pPr>
                <a14:m>
                  <m:oMathPara xmlns:m="http://schemas.openxmlformats.org/officeDocument/2006/math">
                    <m:oMathParaPr>
                      <m:jc m:val="centerGroup"/>
                    </m:oMathParaPr>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r>
                        <a:rPr lang="en-US" b="0" i="0" dirty="0" smtClean="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u="sng"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2D49C17-C79C-4043-9679-956E569C5B10}"/>
                  </a:ext>
                </a:extLst>
              </p:cNvPr>
              <p:cNvSpPr>
                <a:spLocks noGrp="1" noRot="1" noChangeAspect="1" noMove="1" noResize="1" noEditPoints="1" noAdjustHandles="1" noChangeArrowheads="1" noChangeShapeType="1" noTextEdit="1"/>
              </p:cNvSpPr>
              <p:nvPr>
                <p:ph sz="half" idx="1"/>
              </p:nvPr>
            </p:nvSpPr>
            <p:spPr>
              <a:xfrm>
                <a:off x="601132" y="1086941"/>
                <a:ext cx="10752647" cy="2237209"/>
              </a:xfrm>
              <a:blipFill>
                <a:blip r:embed="rId2"/>
                <a:stretch>
                  <a:fillRect l="-1181" t="-4520"/>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6C324F76-31F5-AE45-947A-C75BD8BA8D88}"/>
              </a:ext>
            </a:extLst>
          </p:cNvPr>
          <p:cNvCxnSpPr>
            <a:cxnSpLocks/>
          </p:cNvCxnSpPr>
          <p:nvPr/>
        </p:nvCxnSpPr>
        <p:spPr>
          <a:xfrm flipV="1">
            <a:off x="8918370" y="3556001"/>
            <a:ext cx="0" cy="30818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B28119B-A845-6A47-9E06-69C6DC62BD9A}"/>
              </a:ext>
            </a:extLst>
          </p:cNvPr>
          <p:cNvCxnSpPr>
            <a:cxnSpLocks/>
          </p:cNvCxnSpPr>
          <p:nvPr/>
        </p:nvCxnSpPr>
        <p:spPr>
          <a:xfrm>
            <a:off x="7281334" y="5198534"/>
            <a:ext cx="342053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7936DD4-8B3F-694E-A2CB-AC4612F5C0FE}"/>
              </a:ext>
            </a:extLst>
          </p:cNvPr>
          <p:cNvCxnSpPr>
            <a:cxnSpLocks/>
          </p:cNvCxnSpPr>
          <p:nvPr/>
        </p:nvCxnSpPr>
        <p:spPr>
          <a:xfrm>
            <a:off x="8822268" y="5926667"/>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A2756AD-5EF0-B94B-B065-1B89657B872A}"/>
              </a:ext>
            </a:extLst>
          </p:cNvPr>
          <p:cNvCxnSpPr>
            <a:cxnSpLocks/>
          </p:cNvCxnSpPr>
          <p:nvPr/>
        </p:nvCxnSpPr>
        <p:spPr>
          <a:xfrm>
            <a:off x="8822268" y="5503334"/>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8684055-1AD7-B243-A9FB-F46E5D0E1949}"/>
              </a:ext>
            </a:extLst>
          </p:cNvPr>
          <p:cNvCxnSpPr>
            <a:cxnSpLocks/>
          </p:cNvCxnSpPr>
          <p:nvPr/>
        </p:nvCxnSpPr>
        <p:spPr>
          <a:xfrm>
            <a:off x="8822268" y="6316132"/>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F546AA8-183F-684F-9C41-AA4A4C5747BE}"/>
              </a:ext>
            </a:extLst>
          </p:cNvPr>
          <p:cNvCxnSpPr>
            <a:cxnSpLocks/>
          </p:cNvCxnSpPr>
          <p:nvPr/>
        </p:nvCxnSpPr>
        <p:spPr>
          <a:xfrm>
            <a:off x="8822268" y="4876800"/>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82766EE-1ADA-5A41-A5B5-5041FFD916C7}"/>
              </a:ext>
            </a:extLst>
          </p:cNvPr>
          <p:cNvCxnSpPr>
            <a:cxnSpLocks/>
          </p:cNvCxnSpPr>
          <p:nvPr/>
        </p:nvCxnSpPr>
        <p:spPr>
          <a:xfrm>
            <a:off x="8822270" y="4402666"/>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4077423-1B8B-E64F-8A25-C58768587B70}"/>
              </a:ext>
            </a:extLst>
          </p:cNvPr>
          <p:cNvCxnSpPr>
            <a:cxnSpLocks/>
          </p:cNvCxnSpPr>
          <p:nvPr/>
        </p:nvCxnSpPr>
        <p:spPr>
          <a:xfrm>
            <a:off x="8822273" y="3911599"/>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A8E33CE-1C3F-4A46-B3E0-DE5563AD92FC}"/>
              </a:ext>
            </a:extLst>
          </p:cNvPr>
          <p:cNvCxnSpPr>
            <a:cxnSpLocks/>
          </p:cNvCxnSpPr>
          <p:nvPr/>
        </p:nvCxnSpPr>
        <p:spPr>
          <a:xfrm flipV="1">
            <a:off x="9245608" y="5096933"/>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4303972-E137-B94F-9510-22551A8D714D}"/>
              </a:ext>
            </a:extLst>
          </p:cNvPr>
          <p:cNvCxnSpPr>
            <a:cxnSpLocks/>
          </p:cNvCxnSpPr>
          <p:nvPr/>
        </p:nvCxnSpPr>
        <p:spPr>
          <a:xfrm flipV="1">
            <a:off x="9685875" y="5096933"/>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96DC3C6-EC35-FC49-A97C-F1FD53C69C58}"/>
              </a:ext>
            </a:extLst>
          </p:cNvPr>
          <p:cNvCxnSpPr>
            <a:cxnSpLocks/>
          </p:cNvCxnSpPr>
          <p:nvPr/>
        </p:nvCxnSpPr>
        <p:spPr>
          <a:xfrm flipV="1">
            <a:off x="10109208" y="5113869"/>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32E3704-4325-CC41-B81C-769A505554C9}"/>
              </a:ext>
            </a:extLst>
          </p:cNvPr>
          <p:cNvCxnSpPr>
            <a:cxnSpLocks/>
          </p:cNvCxnSpPr>
          <p:nvPr/>
        </p:nvCxnSpPr>
        <p:spPr>
          <a:xfrm flipV="1">
            <a:off x="8619071" y="5096936"/>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6B03EB6-2266-314C-84E7-43387AD2EE59}"/>
              </a:ext>
            </a:extLst>
          </p:cNvPr>
          <p:cNvCxnSpPr>
            <a:cxnSpLocks/>
          </p:cNvCxnSpPr>
          <p:nvPr/>
        </p:nvCxnSpPr>
        <p:spPr>
          <a:xfrm flipV="1">
            <a:off x="8246539" y="5096937"/>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7B99030-8772-9E4D-9AD3-D0B3CE91E9B6}"/>
              </a:ext>
            </a:extLst>
          </p:cNvPr>
          <p:cNvCxnSpPr>
            <a:cxnSpLocks/>
          </p:cNvCxnSpPr>
          <p:nvPr/>
        </p:nvCxnSpPr>
        <p:spPr>
          <a:xfrm flipV="1">
            <a:off x="7874007" y="5096938"/>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42AAA4E-F15F-9644-B746-DAE1A31413F4}"/>
              </a:ext>
            </a:extLst>
          </p:cNvPr>
          <p:cNvCxnSpPr>
            <a:cxnSpLocks/>
          </p:cNvCxnSpPr>
          <p:nvPr/>
        </p:nvCxnSpPr>
        <p:spPr>
          <a:xfrm>
            <a:off x="8091158" y="3702258"/>
            <a:ext cx="1594717" cy="2935609"/>
          </a:xfrm>
          <a:prstGeom prst="straightConnector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6D8CB86E-FAAF-EC4B-B8C5-291A9016F3AF}"/>
                  </a:ext>
                </a:extLst>
              </p:cNvPr>
              <p:cNvSpPr/>
              <p:nvPr/>
            </p:nvSpPr>
            <p:spPr>
              <a:xfrm>
                <a:off x="6932027" y="5708119"/>
                <a:ext cx="215475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d>
                        <m:dPr>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𝑥</m:t>
                          </m:r>
                        </m:e>
                      </m:d>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−1</m:t>
                      </m:r>
                    </m:oMath>
                  </m:oMathPara>
                </a14:m>
                <a:endParaRPr lang="en-US" sz="3200" dirty="0"/>
              </a:p>
            </p:txBody>
          </p:sp>
        </mc:Choice>
        <mc:Fallback xmlns="">
          <p:sp>
            <p:nvSpPr>
              <p:cNvPr id="76" name="Rectangle 75">
                <a:extLst>
                  <a:ext uri="{FF2B5EF4-FFF2-40B4-BE49-F238E27FC236}">
                    <a16:creationId xmlns:a16="http://schemas.microsoft.com/office/drawing/2014/main" id="{6D8CB86E-FAAF-EC4B-B8C5-291A9016F3AF}"/>
                  </a:ext>
                </a:extLst>
              </p:cNvPr>
              <p:cNvSpPr>
                <a:spLocks noRot="1" noChangeAspect="1" noMove="1" noResize="1" noEditPoints="1" noAdjustHandles="1" noChangeArrowheads="1" noChangeShapeType="1" noTextEdit="1"/>
              </p:cNvSpPr>
              <p:nvPr/>
            </p:nvSpPr>
            <p:spPr>
              <a:xfrm>
                <a:off x="6932027" y="5708119"/>
                <a:ext cx="2154757" cy="584775"/>
              </a:xfrm>
              <a:prstGeom prst="rect">
                <a:avLst/>
              </a:prstGeom>
              <a:blipFill>
                <a:blip r:embed="rId3"/>
                <a:stretch>
                  <a:fillRect l="-1754"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32D96453-B337-064E-A574-75D2206E95B5}"/>
                  </a:ext>
                </a:extLst>
              </p:cNvPr>
              <p:cNvSpPr/>
              <p:nvPr/>
            </p:nvSpPr>
            <p:spPr>
              <a:xfrm>
                <a:off x="10070044" y="4012110"/>
                <a:ext cx="184781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)=1</m:t>
                      </m:r>
                    </m:oMath>
                  </m:oMathPara>
                </a14:m>
                <a:endParaRPr lang="en-US" sz="3200" dirty="0"/>
              </a:p>
            </p:txBody>
          </p:sp>
        </mc:Choice>
        <mc:Fallback xmlns="">
          <p:sp>
            <p:nvSpPr>
              <p:cNvPr id="77" name="Rectangle 76">
                <a:extLst>
                  <a:ext uri="{FF2B5EF4-FFF2-40B4-BE49-F238E27FC236}">
                    <a16:creationId xmlns:a16="http://schemas.microsoft.com/office/drawing/2014/main" id="{32D96453-B337-064E-A574-75D2206E95B5}"/>
                  </a:ext>
                </a:extLst>
              </p:cNvPr>
              <p:cNvSpPr>
                <a:spLocks noRot="1" noChangeAspect="1" noMove="1" noResize="1" noEditPoints="1" noAdjustHandles="1" noChangeArrowheads="1" noChangeShapeType="1" noTextEdit="1"/>
              </p:cNvSpPr>
              <p:nvPr/>
            </p:nvSpPr>
            <p:spPr>
              <a:xfrm>
                <a:off x="10070044" y="4012110"/>
                <a:ext cx="1847814" cy="584775"/>
              </a:xfrm>
              <a:prstGeom prst="rect">
                <a:avLst/>
              </a:prstGeom>
              <a:blipFill>
                <a:blip r:embed="rId4"/>
                <a:stretch>
                  <a:fillRect l="-2041" b="-21277"/>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EA4E63E7-F48A-5C4E-8AC2-0B205DEC265D}"/>
              </a:ext>
            </a:extLst>
          </p:cNvPr>
          <p:cNvCxnSpPr>
            <a:cxnSpLocks/>
          </p:cNvCxnSpPr>
          <p:nvPr/>
        </p:nvCxnSpPr>
        <p:spPr>
          <a:xfrm flipV="1">
            <a:off x="8918370" y="4876800"/>
            <a:ext cx="767505" cy="321734"/>
          </a:xfrm>
          <a:prstGeom prst="straightConnector1">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BD49635D-CC68-834C-AA7C-8B6A3D7F7C9F}"/>
                  </a:ext>
                </a:extLst>
              </p:cNvPr>
              <p:cNvSpPr txBox="1"/>
              <p:nvPr/>
            </p:nvSpPr>
            <p:spPr>
              <a:xfrm>
                <a:off x="8091158" y="2470511"/>
                <a:ext cx="4029878" cy="12317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FF0000"/>
                              </a:solidFill>
                              <a:latin typeface="Cambria Math" panose="02040503050406030204" pitchFamily="18" charset="0"/>
                            </a:rPr>
                          </m:ctrlPr>
                        </m:accPr>
                        <m:e>
                          <m:r>
                            <a:rPr lang="en-US" sz="2800" i="1" dirty="0">
                              <a:solidFill>
                                <a:srgbClr val="FF0000"/>
                              </a:solidFill>
                              <a:latin typeface="Cambria Math" panose="02040503050406030204" pitchFamily="18" charset="0"/>
                            </a:rPr>
                            <m:t>𝑤</m:t>
                          </m:r>
                        </m:e>
                      </m:acc>
                      <m:r>
                        <a:rPr lang="en-US" sz="2800" i="1" dirty="0">
                          <a:solidFill>
                            <a:srgbClr val="FF0000"/>
                          </a:solidFill>
                          <a:latin typeface="Cambria Math" panose="02040503050406030204" pitchFamily="18" charset="0"/>
                        </a:rPr>
                        <m:t>=</m:t>
                      </m:r>
                      <m:d>
                        <m:dPr>
                          <m:begChr m:val="["/>
                          <m:endChr m:val="]"/>
                          <m:ctrlPr>
                            <a:rPr lang="en-US" sz="2800" i="1" dirty="0">
                              <a:solidFill>
                                <a:srgbClr val="FF0000"/>
                              </a:solidFill>
                              <a:latin typeface="Cambria Math" panose="02040503050406030204" pitchFamily="18" charset="0"/>
                            </a:rPr>
                          </m:ctrlPr>
                        </m:dPr>
                        <m:e>
                          <m:m>
                            <m:mPr>
                              <m:mcs>
                                <m:mc>
                                  <m:mcPr>
                                    <m:count m:val="1"/>
                                    <m:mcJc m:val="center"/>
                                  </m:mcPr>
                                </m:mc>
                              </m:mcs>
                              <m:ctrlPr>
                                <a:rPr lang="en-US" sz="2800" i="1" dirty="0">
                                  <a:solidFill>
                                    <a:srgbClr val="FF0000"/>
                                  </a:solidFill>
                                  <a:latin typeface="Cambria Math" panose="02040503050406030204" pitchFamily="18" charset="0"/>
                                </a:rPr>
                              </m:ctrlPr>
                            </m:mPr>
                            <m:mr>
                              <m:e>
                                <m:r>
                                  <a:rPr lang="en-US" sz="2800" b="0" i="1" smtClean="0">
                                    <a:solidFill>
                                      <a:srgbClr val="FF0000"/>
                                    </a:solidFill>
                                    <a:latin typeface="Cambria Math" panose="02040503050406030204" pitchFamily="18" charset="0"/>
                                    <a:cs typeface="Times New Roman"/>
                                  </a:rPr>
                                  <m:t>0</m:t>
                                </m:r>
                              </m:e>
                            </m:mr>
                            <m:mr>
                              <m:e>
                                <m:r>
                                  <a:rPr lang="en-US" sz="2800" b="0" i="1" dirty="0" smtClean="0">
                                    <a:solidFill>
                                      <a:srgbClr val="FF0000"/>
                                    </a:solidFill>
                                    <a:latin typeface="Cambria Math" panose="02040503050406030204" pitchFamily="18" charset="0"/>
                                  </a:rPr>
                                  <m:t>2</m:t>
                                </m:r>
                              </m:e>
                            </m:mr>
                            <m:mr>
                              <m:e>
                                <m:r>
                                  <a:rPr lang="en-US" sz="2800" b="0" i="1" dirty="0" smtClean="0">
                                    <a:solidFill>
                                      <a:srgbClr val="FF0000"/>
                                    </a:solidFill>
                                    <a:latin typeface="Cambria Math" panose="02040503050406030204" pitchFamily="18" charset="0"/>
                                  </a:rPr>
                                  <m:t>1</m:t>
                                </m:r>
                              </m:e>
                            </m:mr>
                          </m:m>
                        </m:e>
                      </m:d>
                      <m:r>
                        <a:rPr lang="en-US" sz="2800" b="0" i="1" dirty="0" smtClean="0">
                          <a:solidFill>
                            <a:srgbClr val="FF0000"/>
                          </a:solidFill>
                          <a:latin typeface="Cambria Math" panose="02040503050406030204" pitchFamily="18" charset="0"/>
                        </a:rPr>
                        <m:t>−</m:t>
                      </m:r>
                      <m:d>
                        <m:dPr>
                          <m:begChr m:val="["/>
                          <m:endChr m:val="]"/>
                          <m:ctrlPr>
                            <a:rPr lang="en-US" sz="2800" i="1" dirty="0">
                              <a:solidFill>
                                <a:srgbClr val="FF0000"/>
                              </a:solidFill>
                              <a:latin typeface="Cambria Math" panose="02040503050406030204" pitchFamily="18" charset="0"/>
                            </a:rPr>
                          </m:ctrlPr>
                        </m:dPr>
                        <m:e>
                          <m:m>
                            <m:mPr>
                              <m:mcs>
                                <m:mc>
                                  <m:mcPr>
                                    <m:count m:val="1"/>
                                    <m:mcJc m:val="center"/>
                                  </m:mcPr>
                                </m:mc>
                              </m:mcs>
                              <m:ctrlPr>
                                <a:rPr lang="en-US" sz="2800" i="1" dirty="0">
                                  <a:solidFill>
                                    <a:srgbClr val="FF0000"/>
                                  </a:solidFill>
                                  <a:latin typeface="Cambria Math" panose="02040503050406030204" pitchFamily="18" charset="0"/>
                                </a:rPr>
                              </m:ctrlPr>
                            </m:mPr>
                            <m:mr>
                              <m:e>
                                <m:r>
                                  <a:rPr lang="en-US" sz="2800" b="0" i="1" smtClean="0">
                                    <a:solidFill>
                                      <a:srgbClr val="FF0000"/>
                                    </a:solidFill>
                                    <a:latin typeface="Cambria Math" panose="02040503050406030204" pitchFamily="18" charset="0"/>
                                    <a:cs typeface="Times New Roman"/>
                                  </a:rPr>
                                  <m:t>−2</m:t>
                                </m:r>
                              </m:e>
                            </m:mr>
                            <m:mr>
                              <m:e>
                                <m:r>
                                  <a:rPr lang="en-US" sz="2800" b="0" i="1" dirty="0" smtClean="0">
                                    <a:solidFill>
                                      <a:srgbClr val="FF0000"/>
                                    </a:solidFill>
                                    <a:latin typeface="Cambria Math" panose="02040503050406030204" pitchFamily="18" charset="0"/>
                                  </a:rPr>
                                  <m:t>1</m:t>
                                </m:r>
                              </m:e>
                            </m:mr>
                            <m:mr>
                              <m:e>
                                <m:r>
                                  <a:rPr lang="en-US" sz="2800" i="1" dirty="0">
                                    <a:solidFill>
                                      <a:srgbClr val="FF0000"/>
                                    </a:solidFill>
                                    <a:latin typeface="Cambria Math" panose="02040503050406030204" pitchFamily="18" charset="0"/>
                                  </a:rPr>
                                  <m:t>1</m:t>
                                </m:r>
                              </m:e>
                            </m:mr>
                          </m:m>
                        </m:e>
                      </m:d>
                      <m:r>
                        <a:rPr lang="en-US" sz="2800" b="0" i="1" dirty="0" smtClean="0">
                          <a:solidFill>
                            <a:srgbClr val="FF0000"/>
                          </a:solidFill>
                          <a:latin typeface="Cambria Math" panose="02040503050406030204" pitchFamily="18" charset="0"/>
                        </a:rPr>
                        <m:t>=</m:t>
                      </m:r>
                      <m:d>
                        <m:dPr>
                          <m:begChr m:val="["/>
                          <m:endChr m:val="]"/>
                          <m:ctrlPr>
                            <a:rPr lang="en-US" sz="2800" i="1" dirty="0">
                              <a:solidFill>
                                <a:srgbClr val="FF0000"/>
                              </a:solidFill>
                              <a:latin typeface="Cambria Math" panose="02040503050406030204" pitchFamily="18" charset="0"/>
                            </a:rPr>
                          </m:ctrlPr>
                        </m:dPr>
                        <m:e>
                          <m:m>
                            <m:mPr>
                              <m:mcs>
                                <m:mc>
                                  <m:mcPr>
                                    <m:count m:val="1"/>
                                    <m:mcJc m:val="center"/>
                                  </m:mcPr>
                                </m:mc>
                              </m:mcs>
                              <m:ctrlPr>
                                <a:rPr lang="en-US" sz="2800" i="1" dirty="0">
                                  <a:solidFill>
                                    <a:srgbClr val="FF0000"/>
                                  </a:solidFill>
                                  <a:latin typeface="Cambria Math" panose="02040503050406030204" pitchFamily="18" charset="0"/>
                                </a:rPr>
                              </m:ctrlPr>
                            </m:mPr>
                            <m:mr>
                              <m:e>
                                <m:r>
                                  <a:rPr lang="en-US" sz="2800" b="0" i="1" smtClean="0">
                                    <a:solidFill>
                                      <a:srgbClr val="FF0000"/>
                                    </a:solidFill>
                                    <a:latin typeface="Cambria Math" panose="02040503050406030204" pitchFamily="18" charset="0"/>
                                    <a:cs typeface="Times New Roman"/>
                                  </a:rPr>
                                  <m:t>2</m:t>
                                </m:r>
                              </m:e>
                            </m:mr>
                            <m:mr>
                              <m:e>
                                <m:r>
                                  <a:rPr lang="en-US" sz="2800" b="0" i="1" dirty="0" smtClean="0">
                                    <a:solidFill>
                                      <a:srgbClr val="FF0000"/>
                                    </a:solidFill>
                                    <a:latin typeface="Cambria Math" panose="02040503050406030204" pitchFamily="18" charset="0"/>
                                  </a:rPr>
                                  <m:t>1</m:t>
                                </m:r>
                              </m:e>
                            </m:mr>
                            <m:mr>
                              <m:e>
                                <m:r>
                                  <a:rPr lang="en-US" sz="2800" b="0" i="1" dirty="0" smtClean="0">
                                    <a:solidFill>
                                      <a:srgbClr val="FF0000"/>
                                    </a:solidFill>
                                    <a:latin typeface="Cambria Math" panose="02040503050406030204" pitchFamily="18" charset="0"/>
                                  </a:rPr>
                                  <m:t>0</m:t>
                                </m:r>
                              </m:e>
                            </m:mr>
                          </m:m>
                        </m:e>
                      </m:d>
                    </m:oMath>
                  </m:oMathPara>
                </a14:m>
                <a:endParaRPr lang="en-US" sz="2800" dirty="0">
                  <a:solidFill>
                    <a:srgbClr val="FF0000"/>
                  </a:solidFill>
                </a:endParaRPr>
              </a:p>
            </p:txBody>
          </p:sp>
        </mc:Choice>
        <mc:Fallback xmlns="">
          <p:sp>
            <p:nvSpPr>
              <p:cNvPr id="79" name="TextBox 78">
                <a:extLst>
                  <a:ext uri="{FF2B5EF4-FFF2-40B4-BE49-F238E27FC236}">
                    <a16:creationId xmlns:a16="http://schemas.microsoft.com/office/drawing/2014/main" id="{BD49635D-CC68-834C-AA7C-8B6A3D7F7C9F}"/>
                  </a:ext>
                </a:extLst>
              </p:cNvPr>
              <p:cNvSpPr txBox="1">
                <a:spLocks noRot="1" noChangeAspect="1" noMove="1" noResize="1" noEditPoints="1" noAdjustHandles="1" noChangeArrowheads="1" noChangeShapeType="1" noTextEdit="1"/>
              </p:cNvSpPr>
              <p:nvPr/>
            </p:nvSpPr>
            <p:spPr>
              <a:xfrm>
                <a:off x="8091158" y="2470511"/>
                <a:ext cx="4029878" cy="1231747"/>
              </a:xfrm>
              <a:prstGeom prst="rect">
                <a:avLst/>
              </a:prstGeom>
              <a:blipFill>
                <a:blip r:embed="rId5"/>
                <a:stretch>
                  <a:fillRect b="-5102"/>
                </a:stretch>
              </a:blipFill>
            </p:spPr>
            <p:txBody>
              <a:bodyPr/>
              <a:lstStyle/>
              <a:p>
                <a:r>
                  <a:rPr lang="en-US">
                    <a:noFill/>
                  </a:rPr>
                  <a:t> </a:t>
                </a:r>
              </a:p>
            </p:txBody>
          </p:sp>
        </mc:Fallback>
      </mc:AlternateContent>
      <p:sp>
        <p:nvSpPr>
          <p:cNvPr id="83" name="Right Arrow 82">
            <a:extLst>
              <a:ext uri="{FF2B5EF4-FFF2-40B4-BE49-F238E27FC236}">
                <a16:creationId xmlns:a16="http://schemas.microsoft.com/office/drawing/2014/main" id="{A183C54F-AF2E-6D48-AD21-2F8221B6297D}"/>
              </a:ext>
            </a:extLst>
          </p:cNvPr>
          <p:cNvSpPr/>
          <p:nvPr/>
        </p:nvSpPr>
        <p:spPr>
          <a:xfrm>
            <a:off x="5350940" y="4165596"/>
            <a:ext cx="1707287" cy="2082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LEARN!</a:t>
            </a:r>
          </a:p>
        </p:txBody>
      </p:sp>
      <p:cxnSp>
        <p:nvCxnSpPr>
          <p:cNvPr id="42" name="Straight Arrow Connector 41">
            <a:extLst>
              <a:ext uri="{FF2B5EF4-FFF2-40B4-BE49-F238E27FC236}">
                <a16:creationId xmlns:a16="http://schemas.microsoft.com/office/drawing/2014/main" id="{3B6CC454-5F0A-7A49-A4FD-AB6C0F64E8C9}"/>
              </a:ext>
            </a:extLst>
          </p:cNvPr>
          <p:cNvCxnSpPr>
            <a:cxnSpLocks/>
          </p:cNvCxnSpPr>
          <p:nvPr/>
        </p:nvCxnSpPr>
        <p:spPr>
          <a:xfrm flipV="1">
            <a:off x="2534511" y="3556003"/>
            <a:ext cx="0" cy="30818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EC51A72-DDBB-5C40-BC85-05C2F9BB509E}"/>
              </a:ext>
            </a:extLst>
          </p:cNvPr>
          <p:cNvCxnSpPr>
            <a:cxnSpLocks/>
          </p:cNvCxnSpPr>
          <p:nvPr/>
        </p:nvCxnSpPr>
        <p:spPr>
          <a:xfrm>
            <a:off x="897475" y="5198536"/>
            <a:ext cx="342053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E81E8C-E0FA-1D4E-9743-A9F017C01E2C}"/>
              </a:ext>
            </a:extLst>
          </p:cNvPr>
          <p:cNvCxnSpPr>
            <a:cxnSpLocks/>
          </p:cNvCxnSpPr>
          <p:nvPr/>
        </p:nvCxnSpPr>
        <p:spPr>
          <a:xfrm>
            <a:off x="2438409" y="5926669"/>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F5A0C3A-DDA7-E34D-A559-9CCB1CDEB4AF}"/>
              </a:ext>
            </a:extLst>
          </p:cNvPr>
          <p:cNvCxnSpPr>
            <a:cxnSpLocks/>
          </p:cNvCxnSpPr>
          <p:nvPr/>
        </p:nvCxnSpPr>
        <p:spPr>
          <a:xfrm>
            <a:off x="2438409" y="5503336"/>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613C5FF-A8F9-D543-B99F-DABD2DD8F1D4}"/>
              </a:ext>
            </a:extLst>
          </p:cNvPr>
          <p:cNvCxnSpPr>
            <a:cxnSpLocks/>
          </p:cNvCxnSpPr>
          <p:nvPr/>
        </p:nvCxnSpPr>
        <p:spPr>
          <a:xfrm>
            <a:off x="2438409" y="6316134"/>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9131B0A-3D70-3045-9C7C-47F84B1F8095}"/>
              </a:ext>
            </a:extLst>
          </p:cNvPr>
          <p:cNvCxnSpPr>
            <a:cxnSpLocks/>
          </p:cNvCxnSpPr>
          <p:nvPr/>
        </p:nvCxnSpPr>
        <p:spPr>
          <a:xfrm>
            <a:off x="2438409" y="4876802"/>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61FB967-F2ED-9B45-8210-D74DE481CF50}"/>
              </a:ext>
            </a:extLst>
          </p:cNvPr>
          <p:cNvCxnSpPr>
            <a:cxnSpLocks/>
          </p:cNvCxnSpPr>
          <p:nvPr/>
        </p:nvCxnSpPr>
        <p:spPr>
          <a:xfrm>
            <a:off x="2438411" y="4402668"/>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D09B1D-8F7F-A440-9B2B-D168F1918EFF}"/>
              </a:ext>
            </a:extLst>
          </p:cNvPr>
          <p:cNvCxnSpPr>
            <a:cxnSpLocks/>
          </p:cNvCxnSpPr>
          <p:nvPr/>
        </p:nvCxnSpPr>
        <p:spPr>
          <a:xfrm>
            <a:off x="2438414" y="3911601"/>
            <a:ext cx="186267" cy="0"/>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738BEF8-77A3-B449-BC13-83F629CB8EEC}"/>
              </a:ext>
            </a:extLst>
          </p:cNvPr>
          <p:cNvCxnSpPr>
            <a:cxnSpLocks/>
          </p:cNvCxnSpPr>
          <p:nvPr/>
        </p:nvCxnSpPr>
        <p:spPr>
          <a:xfrm flipV="1">
            <a:off x="2861749" y="5096935"/>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C28361B-3363-6640-BC03-F8AB3FE2A05C}"/>
              </a:ext>
            </a:extLst>
          </p:cNvPr>
          <p:cNvCxnSpPr>
            <a:cxnSpLocks/>
          </p:cNvCxnSpPr>
          <p:nvPr/>
        </p:nvCxnSpPr>
        <p:spPr>
          <a:xfrm flipV="1">
            <a:off x="3302016" y="5096935"/>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370E0B3-73D6-1543-928F-6246707A4950}"/>
              </a:ext>
            </a:extLst>
          </p:cNvPr>
          <p:cNvCxnSpPr>
            <a:cxnSpLocks/>
          </p:cNvCxnSpPr>
          <p:nvPr/>
        </p:nvCxnSpPr>
        <p:spPr>
          <a:xfrm flipV="1">
            <a:off x="3725349" y="5113871"/>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E7BF80-E3E3-1842-A0B9-6D4A599C43BA}"/>
              </a:ext>
            </a:extLst>
          </p:cNvPr>
          <p:cNvCxnSpPr>
            <a:cxnSpLocks/>
          </p:cNvCxnSpPr>
          <p:nvPr/>
        </p:nvCxnSpPr>
        <p:spPr>
          <a:xfrm flipV="1">
            <a:off x="2235212" y="5096938"/>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C65BBA-CDD7-FF41-9EDE-5CD49A764C74}"/>
              </a:ext>
            </a:extLst>
          </p:cNvPr>
          <p:cNvCxnSpPr>
            <a:cxnSpLocks/>
          </p:cNvCxnSpPr>
          <p:nvPr/>
        </p:nvCxnSpPr>
        <p:spPr>
          <a:xfrm flipV="1">
            <a:off x="1862680" y="5096939"/>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4790B2E-47DA-1142-94C8-7390ADC6AB23}"/>
              </a:ext>
            </a:extLst>
          </p:cNvPr>
          <p:cNvCxnSpPr>
            <a:cxnSpLocks/>
          </p:cNvCxnSpPr>
          <p:nvPr/>
        </p:nvCxnSpPr>
        <p:spPr>
          <a:xfrm flipV="1">
            <a:off x="1490148" y="5096940"/>
            <a:ext cx="0" cy="22013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E45D3DB-C7AA-0E49-9B90-E8EE1106D372}"/>
              </a:ext>
            </a:extLst>
          </p:cNvPr>
          <p:cNvCxnSpPr>
            <a:cxnSpLocks/>
          </p:cNvCxnSpPr>
          <p:nvPr/>
        </p:nvCxnSpPr>
        <p:spPr>
          <a:xfrm>
            <a:off x="1286941" y="5486401"/>
            <a:ext cx="3759197" cy="0"/>
          </a:xfrm>
          <a:prstGeom prst="straightConnector1">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EFEFB179-3A78-D94A-89AC-2E9C16295267}"/>
                  </a:ext>
                </a:extLst>
              </p:cNvPr>
              <p:cNvSpPr/>
              <p:nvPr/>
            </p:nvSpPr>
            <p:spPr>
              <a:xfrm>
                <a:off x="3037366" y="5860520"/>
                <a:ext cx="215475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d>
                        <m:dPr>
                          <m:ctrlPr>
                            <a:rPr lang="en-US" sz="3200" b="0" i="1" dirty="0" smtClean="0">
                              <a:latin typeface="Cambria Math" panose="02040503050406030204" pitchFamily="18" charset="0"/>
                            </a:rPr>
                          </m:ctrlPr>
                        </m:dPr>
                        <m:e>
                          <m:r>
                            <a:rPr lang="en-US" sz="3200" b="0" i="1" dirty="0" smtClean="0">
                              <a:latin typeface="Cambria Math" panose="02040503050406030204" pitchFamily="18" charset="0"/>
                            </a:rPr>
                            <m:t>𝑥</m:t>
                          </m:r>
                        </m:e>
                      </m:d>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−1</m:t>
                      </m:r>
                    </m:oMath>
                  </m:oMathPara>
                </a14:m>
                <a:endParaRPr lang="en-US" sz="3200" dirty="0"/>
              </a:p>
            </p:txBody>
          </p:sp>
        </mc:Choice>
        <mc:Fallback xmlns="">
          <p:sp>
            <p:nvSpPr>
              <p:cNvPr id="57" name="Rectangle 56">
                <a:extLst>
                  <a:ext uri="{FF2B5EF4-FFF2-40B4-BE49-F238E27FC236}">
                    <a16:creationId xmlns:a16="http://schemas.microsoft.com/office/drawing/2014/main" id="{EFEFB179-3A78-D94A-89AC-2E9C16295267}"/>
                  </a:ext>
                </a:extLst>
              </p:cNvPr>
              <p:cNvSpPr>
                <a:spLocks noRot="1" noChangeAspect="1" noMove="1" noResize="1" noEditPoints="1" noAdjustHandles="1" noChangeArrowheads="1" noChangeShapeType="1" noTextEdit="1"/>
              </p:cNvSpPr>
              <p:nvPr/>
            </p:nvSpPr>
            <p:spPr>
              <a:xfrm>
                <a:off x="3037366" y="5860520"/>
                <a:ext cx="2154757" cy="584775"/>
              </a:xfrm>
              <a:prstGeom prst="rect">
                <a:avLst/>
              </a:prstGeom>
              <a:blipFill>
                <a:blip r:embed="rId6"/>
                <a:stretch>
                  <a:fillRect l="-1765"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D386073D-D519-A548-B913-A25CD3D84B2C}"/>
                  </a:ext>
                </a:extLst>
              </p:cNvPr>
              <p:cNvSpPr/>
              <p:nvPr/>
            </p:nvSpPr>
            <p:spPr>
              <a:xfrm>
                <a:off x="3161251" y="4435443"/>
                <a:ext cx="184781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𝑓</m:t>
                      </m:r>
                      <m:r>
                        <a:rPr lang="en-US" sz="3200" b="0" i="1" dirty="0" smtClean="0">
                          <a:latin typeface="Cambria Math" panose="02040503050406030204" pitchFamily="18" charset="0"/>
                        </a:rPr>
                        <m:t>(</m:t>
                      </m:r>
                      <m:r>
                        <a:rPr lang="en-US" sz="3200" b="0" i="1" dirty="0" smtClean="0">
                          <a:latin typeface="Cambria Math" panose="02040503050406030204" pitchFamily="18" charset="0"/>
                        </a:rPr>
                        <m:t>𝑥</m:t>
                      </m:r>
                      <m:r>
                        <a:rPr lang="en-US" sz="3200" b="0" i="1" dirty="0" smtClean="0">
                          <a:latin typeface="Cambria Math" panose="02040503050406030204" pitchFamily="18" charset="0"/>
                        </a:rPr>
                        <m:t>)=1</m:t>
                      </m:r>
                    </m:oMath>
                  </m:oMathPara>
                </a14:m>
                <a:endParaRPr lang="en-US" sz="3200" dirty="0"/>
              </a:p>
            </p:txBody>
          </p:sp>
        </mc:Choice>
        <mc:Fallback xmlns="">
          <p:sp>
            <p:nvSpPr>
              <p:cNvPr id="58" name="Rectangle 57">
                <a:extLst>
                  <a:ext uri="{FF2B5EF4-FFF2-40B4-BE49-F238E27FC236}">
                    <a16:creationId xmlns:a16="http://schemas.microsoft.com/office/drawing/2014/main" id="{D386073D-D519-A548-B913-A25CD3D84B2C}"/>
                  </a:ext>
                </a:extLst>
              </p:cNvPr>
              <p:cNvSpPr>
                <a:spLocks noRot="1" noChangeAspect="1" noMove="1" noResize="1" noEditPoints="1" noAdjustHandles="1" noChangeArrowheads="1" noChangeShapeType="1" noTextEdit="1"/>
              </p:cNvSpPr>
              <p:nvPr/>
            </p:nvSpPr>
            <p:spPr>
              <a:xfrm>
                <a:off x="3161251" y="4435443"/>
                <a:ext cx="1847814" cy="584775"/>
              </a:xfrm>
              <a:prstGeom prst="rect">
                <a:avLst/>
              </a:prstGeom>
              <a:blipFill>
                <a:blip r:embed="rId7"/>
                <a:stretch>
                  <a:fillRect l="-2740" b="-21277"/>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A25EC7FD-A0F1-954D-8CB9-2C29C0D6BAFC}"/>
              </a:ext>
            </a:extLst>
          </p:cNvPr>
          <p:cNvCxnSpPr>
            <a:cxnSpLocks/>
          </p:cNvCxnSpPr>
          <p:nvPr/>
        </p:nvCxnSpPr>
        <p:spPr>
          <a:xfrm flipV="1">
            <a:off x="3127177" y="4656665"/>
            <a:ext cx="0" cy="812802"/>
          </a:xfrm>
          <a:prstGeom prst="straightConnector1">
            <a:avLst/>
          </a:prstGeom>
          <a:ln w="508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A1CD380-583B-A741-B90D-831B83E47A2A}"/>
              </a:ext>
            </a:extLst>
          </p:cNvPr>
          <p:cNvSpPr/>
          <p:nvPr/>
        </p:nvSpPr>
        <p:spPr>
          <a:xfrm>
            <a:off x="1557879" y="4521195"/>
            <a:ext cx="657417" cy="65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3C74C5A-E0EB-F340-9B1F-67DBAF9A681E}"/>
                  </a:ext>
                </a:extLst>
              </p:cNvPr>
              <p:cNvSpPr txBox="1"/>
              <p:nvPr/>
            </p:nvSpPr>
            <p:spPr>
              <a:xfrm>
                <a:off x="-59267" y="2487438"/>
                <a:ext cx="3220516" cy="1228926"/>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0432FF"/>
                              </a:solidFill>
                              <a:latin typeface="Cambria Math" panose="02040503050406030204" pitchFamily="18" charset="0"/>
                            </a:rPr>
                          </m:ctrlPr>
                        </m:accPr>
                        <m:e>
                          <m:r>
                            <a:rPr lang="en-US" sz="2800" b="0" i="1" dirty="0" smtClean="0">
                              <a:solidFill>
                                <a:srgbClr val="0432FF"/>
                              </a:solidFill>
                              <a:latin typeface="Cambria Math" panose="02040503050406030204" pitchFamily="18" charset="0"/>
                            </a:rPr>
                            <m:t>𝑥</m:t>
                          </m:r>
                        </m:e>
                      </m:acc>
                      <m:r>
                        <a:rPr lang="en-US" sz="2800" i="1" dirty="0">
                          <a:solidFill>
                            <a:srgbClr val="0432FF"/>
                          </a:solidFill>
                          <a:latin typeface="Cambria Math" panose="02040503050406030204" pitchFamily="18" charset="0"/>
                        </a:rPr>
                        <m:t>=</m:t>
                      </m:r>
                      <m:d>
                        <m:dPr>
                          <m:begChr m:val="["/>
                          <m:endChr m:val="]"/>
                          <m:ctrlPr>
                            <a:rPr lang="en-US" sz="2800" i="1" dirty="0">
                              <a:solidFill>
                                <a:srgbClr val="0432FF"/>
                              </a:solidFill>
                              <a:latin typeface="Cambria Math" panose="02040503050406030204" pitchFamily="18" charset="0"/>
                            </a:rPr>
                          </m:ctrlPr>
                        </m:dPr>
                        <m:e>
                          <m:m>
                            <m:mPr>
                              <m:mcs>
                                <m:mc>
                                  <m:mcPr>
                                    <m:count m:val="1"/>
                                    <m:mcJc m:val="center"/>
                                  </m:mcPr>
                                </m:mc>
                              </m:mcs>
                              <m:ctrlPr>
                                <a:rPr lang="en-US" sz="2800" i="1" dirty="0">
                                  <a:solidFill>
                                    <a:srgbClr val="0432FF"/>
                                  </a:solidFill>
                                  <a:latin typeface="Cambria Math" panose="02040503050406030204" pitchFamily="18" charset="0"/>
                                </a:rPr>
                              </m:ctrlPr>
                            </m:mPr>
                            <m:mr>
                              <m:e>
                                <m:r>
                                  <a:rPr lang="en-US" sz="2800" b="0" i="1" smtClean="0">
                                    <a:solidFill>
                                      <a:srgbClr val="0432FF"/>
                                    </a:solidFill>
                                    <a:latin typeface="Cambria Math" panose="02040503050406030204" pitchFamily="18" charset="0"/>
                                    <a:cs typeface="Times New Roman"/>
                                  </a:rPr>
                                  <m:t>−2</m:t>
                                </m:r>
                              </m:e>
                            </m:mr>
                            <m:mr>
                              <m:e>
                                <m:r>
                                  <a:rPr lang="en-US" sz="2800" b="0" i="1" dirty="0" smtClean="0">
                                    <a:solidFill>
                                      <a:srgbClr val="0432FF"/>
                                    </a:solidFill>
                                    <a:latin typeface="Cambria Math" panose="02040503050406030204" pitchFamily="18" charset="0"/>
                                  </a:rPr>
                                  <m:t>1</m:t>
                                </m:r>
                              </m:e>
                            </m:mr>
                            <m:mr>
                              <m:e>
                                <m:r>
                                  <a:rPr lang="en-US" sz="2800" b="0" i="1" smtClean="0">
                                    <a:solidFill>
                                      <a:srgbClr val="0432FF"/>
                                    </a:solidFill>
                                    <a:latin typeface="Cambria Math" panose="02040503050406030204" pitchFamily="18" charset="0"/>
                                    <a:cs typeface="Times New Roman"/>
                                  </a:rPr>
                                  <m:t>1</m:t>
                                </m:r>
                              </m:e>
                            </m:mr>
                          </m:m>
                        </m:e>
                      </m:d>
                      <m:r>
                        <a:rPr lang="en-US" sz="2800" b="0" i="1" dirty="0" smtClean="0">
                          <a:solidFill>
                            <a:srgbClr val="0432FF"/>
                          </a:solidFill>
                          <a:latin typeface="Cambria Math" panose="02040503050406030204" pitchFamily="18" charset="0"/>
                        </a:rPr>
                        <m:t>, </m:t>
                      </m:r>
                      <m:r>
                        <a:rPr lang="en-US" sz="2800" b="0" i="1" dirty="0" smtClean="0">
                          <a:solidFill>
                            <a:srgbClr val="0432FF"/>
                          </a:solidFill>
                          <a:latin typeface="Cambria Math" panose="02040503050406030204" pitchFamily="18" charset="0"/>
                        </a:rPr>
                        <m:t>𝑦</m:t>
                      </m:r>
                      <m:r>
                        <a:rPr lang="en-US" sz="2800" b="0" i="1" dirty="0" smtClean="0">
                          <a:solidFill>
                            <a:srgbClr val="0432FF"/>
                          </a:solidFill>
                          <a:latin typeface="Cambria Math" panose="02040503050406030204" pitchFamily="18" charset="0"/>
                        </a:rPr>
                        <m:t>=−1</m:t>
                      </m:r>
                    </m:oMath>
                  </m:oMathPara>
                </a14:m>
                <a:endParaRPr lang="en-US" sz="2800" dirty="0">
                  <a:solidFill>
                    <a:srgbClr val="0432FF"/>
                  </a:solidFill>
                </a:endParaRPr>
              </a:p>
            </p:txBody>
          </p:sp>
        </mc:Choice>
        <mc:Fallback xmlns="">
          <p:sp>
            <p:nvSpPr>
              <p:cNvPr id="84" name="TextBox 83">
                <a:extLst>
                  <a:ext uri="{FF2B5EF4-FFF2-40B4-BE49-F238E27FC236}">
                    <a16:creationId xmlns:a16="http://schemas.microsoft.com/office/drawing/2014/main" id="{C3C74C5A-E0EB-F340-9B1F-67DBAF9A681E}"/>
                  </a:ext>
                </a:extLst>
              </p:cNvPr>
              <p:cNvSpPr txBox="1">
                <a:spLocks noRot="1" noChangeAspect="1" noMove="1" noResize="1" noEditPoints="1" noAdjustHandles="1" noChangeArrowheads="1" noChangeShapeType="1" noTextEdit="1"/>
              </p:cNvSpPr>
              <p:nvPr/>
            </p:nvSpPr>
            <p:spPr>
              <a:xfrm>
                <a:off x="-59267" y="2487438"/>
                <a:ext cx="3220516" cy="1228926"/>
              </a:xfrm>
              <a:prstGeom prst="rect">
                <a:avLst/>
              </a:prstGeom>
              <a:blipFill>
                <a:blip r:embed="rId8"/>
                <a:stretch>
                  <a:fillRect b="-5102"/>
                </a:stretch>
              </a:blipFill>
            </p:spPr>
            <p:txBody>
              <a:bodyPr/>
              <a:lstStyle/>
              <a:p>
                <a:r>
                  <a:rPr lang="en-US">
                    <a:noFill/>
                  </a:rPr>
                  <a:t> </a:t>
                </a:r>
              </a:p>
            </p:txBody>
          </p:sp>
        </mc:Fallback>
      </mc:AlternateContent>
      <p:sp>
        <p:nvSpPr>
          <p:cNvPr id="85" name="Oval 84">
            <a:extLst>
              <a:ext uri="{FF2B5EF4-FFF2-40B4-BE49-F238E27FC236}">
                <a16:creationId xmlns:a16="http://schemas.microsoft.com/office/drawing/2014/main" id="{33496AA6-1A9B-4843-97EF-00830F4231F6}"/>
              </a:ext>
            </a:extLst>
          </p:cNvPr>
          <p:cNvSpPr/>
          <p:nvPr/>
        </p:nvSpPr>
        <p:spPr>
          <a:xfrm>
            <a:off x="2201346" y="4080929"/>
            <a:ext cx="657417" cy="65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316F9423-D36C-9248-A413-39A3A135B9CE}"/>
              </a:ext>
            </a:extLst>
          </p:cNvPr>
          <p:cNvSpPr/>
          <p:nvPr/>
        </p:nvSpPr>
        <p:spPr>
          <a:xfrm>
            <a:off x="7958671" y="4538129"/>
            <a:ext cx="657417" cy="65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7" name="Oval 86">
            <a:extLst>
              <a:ext uri="{FF2B5EF4-FFF2-40B4-BE49-F238E27FC236}">
                <a16:creationId xmlns:a16="http://schemas.microsoft.com/office/drawing/2014/main" id="{5EEF5515-6557-1A4C-A81B-9C4F94CC8BC9}"/>
              </a:ext>
            </a:extLst>
          </p:cNvPr>
          <p:cNvSpPr/>
          <p:nvPr/>
        </p:nvSpPr>
        <p:spPr>
          <a:xfrm>
            <a:off x="8602138" y="4097863"/>
            <a:ext cx="657417" cy="65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60058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82" y="148282"/>
            <a:ext cx="8806347" cy="1143000"/>
          </a:xfrm>
        </p:spPr>
        <p:txBody>
          <a:bodyPr>
            <a:normAutofit/>
          </a:bodyPr>
          <a:lstStyle/>
          <a:p>
            <a:r>
              <a:rPr lang="en-US" dirty="0"/>
              <a:t>Review: Multi-Class 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771" y="1551168"/>
                <a:ext cx="11313995" cy="4375498"/>
              </a:xfrm>
            </p:spPr>
            <p:txBody>
              <a:bodyPr>
                <a:noAutofit/>
              </a:bodyPr>
              <a:lstStyle/>
              <a:p>
                <a:pPr marL="0" indent="0">
                  <a:buNone/>
                </a:pPr>
                <a:r>
                  <a:rPr lang="en-US" sz="3200" dirty="0"/>
                  <a:t>For each training instance </a:t>
                </a:r>
                <a14:m>
                  <m:oMath xmlns:m="http://schemas.openxmlformats.org/officeDocument/2006/math">
                    <m:acc>
                      <m:accPr>
                        <m:chr m:val="⃗"/>
                        <m:ctrlPr>
                          <a:rPr lang="en-US" sz="3200" i="1" dirty="0">
                            <a:latin typeface="Cambria Math" panose="02040503050406030204" pitchFamily="18" charset="0"/>
                          </a:rPr>
                        </m:ctrlPr>
                      </m:accPr>
                      <m:e>
                        <m:r>
                          <a:rPr lang="en-US" sz="3200" b="0" i="1" dirty="0" smtClean="0">
                            <a:latin typeface="Cambria Math" panose="02040503050406030204" pitchFamily="18" charset="0"/>
                          </a:rPr>
                          <m:t>𝑥</m:t>
                        </m:r>
                      </m:e>
                    </m:acc>
                  </m:oMath>
                </a14:m>
                <a:r>
                  <a:rPr lang="en-US" sz="3200" dirty="0"/>
                  <a:t> with ground truth label </a:t>
                </a:r>
                <a14:m>
                  <m:oMath xmlns:m="http://schemas.openxmlformats.org/officeDocument/2006/math">
                    <m:r>
                      <a:rPr lang="en-US" sz="3200" b="0" i="1" dirty="0" smtClean="0">
                        <a:latin typeface="Cambria Math" panose="02040503050406030204" pitchFamily="18" charset="0"/>
                      </a:rPr>
                      <m:t>𝑦</m:t>
                    </m:r>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{−1,1}</m:t>
                    </m:r>
                  </m:oMath>
                </a14:m>
                <a:r>
                  <a:rPr lang="en-US" sz="3200" dirty="0"/>
                  <a:t>:</a:t>
                </a:r>
              </a:p>
              <a:p>
                <a:pPr lvl="1"/>
                <a:r>
                  <a:rPr lang="en-US" sz="3200" dirty="0"/>
                  <a:t>Classify with current weights: </a:t>
                </a:r>
                <a14:m>
                  <m:oMath xmlns:m="http://schemas.openxmlformats.org/officeDocument/2006/math">
                    <m:r>
                      <a:rPr lang="en-US" sz="3600" b="0" i="1" dirty="0" smtClean="0">
                        <a:solidFill>
                          <a:schemeClr val="tx1"/>
                        </a:solidFill>
                        <a:latin typeface="Cambria Math" panose="02040503050406030204" pitchFamily="18" charset="0"/>
                      </a:rPr>
                      <m:t>𝑓</m:t>
                    </m:r>
                    <m:r>
                      <a:rPr lang="en-US" sz="3600" b="0" i="1" dirty="0" smtClean="0">
                        <a:solidFill>
                          <a:schemeClr val="tx1"/>
                        </a:solidFill>
                        <a:latin typeface="Cambria Math" panose="02040503050406030204" pitchFamily="18" charset="0"/>
                      </a:rPr>
                      <m:t>(</m:t>
                    </m:r>
                    <m:acc>
                      <m:accPr>
                        <m:chr m:val="⃗"/>
                        <m:ctrlPr>
                          <a:rPr lang="en-US" sz="3600" i="1" dirty="0">
                            <a:latin typeface="Cambria Math" panose="02040503050406030204" pitchFamily="18" charset="0"/>
                          </a:rPr>
                        </m:ctrlPr>
                      </m:accPr>
                      <m:e>
                        <m:r>
                          <a:rPr lang="en-US" sz="3600" i="1" dirty="0">
                            <a:latin typeface="Cambria Math" panose="02040503050406030204" pitchFamily="18" charset="0"/>
                          </a:rPr>
                          <m:t>𝑥</m:t>
                        </m:r>
                      </m:e>
                    </m:acc>
                    <m:r>
                      <a:rPr lang="en-US" sz="3600" b="0" i="1" dirty="0" smtClean="0">
                        <a:solidFill>
                          <a:schemeClr val="tx1"/>
                        </a:solidFill>
                        <a:latin typeface="Cambria Math" panose="02040503050406030204" pitchFamily="18" charset="0"/>
                      </a:rPr>
                      <m:t>)</m:t>
                    </m:r>
                    <m:r>
                      <a:rPr lang="en-US" sz="3600" i="1" dirty="0" smtClean="0">
                        <a:solidFill>
                          <a:schemeClr val="tx1"/>
                        </a:solidFill>
                        <a:latin typeface="Cambria Math" panose="02040503050406030204" pitchFamily="18" charset="0"/>
                      </a:rPr>
                      <m:t>=</m:t>
                    </m:r>
                    <m:func>
                      <m:funcPr>
                        <m:ctrlPr>
                          <a:rPr lang="en-US" sz="3600" i="1" dirty="0" smtClean="0">
                            <a:solidFill>
                              <a:schemeClr val="tx1"/>
                            </a:solidFill>
                            <a:latin typeface="Cambria Math" panose="02040503050406030204" pitchFamily="18" charset="0"/>
                          </a:rPr>
                        </m:ctrlPr>
                      </m:funcPr>
                      <m:fName>
                        <m:limLow>
                          <m:limLowPr>
                            <m:ctrlPr>
                              <a:rPr lang="en-US" sz="3600" i="1" dirty="0" smtClean="0">
                                <a:solidFill>
                                  <a:schemeClr val="tx1"/>
                                </a:solidFill>
                                <a:latin typeface="Cambria Math" panose="02040503050406030204" pitchFamily="18" charset="0"/>
                              </a:rPr>
                            </m:ctrlPr>
                          </m:limLowPr>
                          <m:e>
                            <m:r>
                              <m:rPr>
                                <m:sty m:val="p"/>
                              </m:rPr>
                              <a:rPr lang="en-US" sz="3600" b="0" i="0" dirty="0" smtClean="0">
                                <a:solidFill>
                                  <a:schemeClr val="tx1"/>
                                </a:solidFill>
                                <a:latin typeface="Cambria Math" panose="02040503050406030204" pitchFamily="18" charset="0"/>
                              </a:rPr>
                              <m:t>arg</m:t>
                            </m:r>
                            <m:r>
                              <m:rPr>
                                <m:sty m:val="p"/>
                              </m:rPr>
                              <a:rPr lang="en-US" sz="3600" i="0" dirty="0" smtClean="0">
                                <a:solidFill>
                                  <a:schemeClr val="tx1"/>
                                </a:solidFill>
                                <a:latin typeface="Cambria Math" panose="02040503050406030204" pitchFamily="18" charset="0"/>
                              </a:rPr>
                              <m:t>max</m:t>
                            </m:r>
                          </m:e>
                          <m:lim>
                            <m:r>
                              <a:rPr lang="en-US" sz="3600" b="0" i="1" dirty="0" smtClean="0">
                                <a:solidFill>
                                  <a:schemeClr val="tx1"/>
                                </a:solidFill>
                                <a:latin typeface="Cambria Math" panose="02040503050406030204" pitchFamily="18" charset="0"/>
                              </a:rPr>
                              <m:t>𝑐</m:t>
                            </m:r>
                          </m:lim>
                        </m:limLow>
                      </m:fName>
                      <m:e>
                        <m:r>
                          <a:rPr lang="en-US" sz="4000" i="1" dirty="0">
                            <a:latin typeface="Cambria Math" panose="02040503050406030204" pitchFamily="18" charset="0"/>
                          </a:rPr>
                          <m:t>(</m:t>
                        </m:r>
                        <m:sSubSup>
                          <m:sSubSupPr>
                            <m:ctrlPr>
                              <a:rPr lang="en-US" sz="4000" i="1" dirty="0" smtClean="0">
                                <a:latin typeface="Cambria Math" panose="02040503050406030204" pitchFamily="18" charset="0"/>
                              </a:rPr>
                            </m:ctrlPr>
                          </m:sSubSupPr>
                          <m:e>
                            <m:acc>
                              <m:accPr>
                                <m:chr m:val="⃗"/>
                                <m:ctrlPr>
                                  <a:rPr lang="en-US" sz="4000" i="1">
                                    <a:latin typeface="Cambria Math" panose="02040503050406030204" pitchFamily="18" charset="0"/>
                                    <a:cs typeface="Times New Roman"/>
                                  </a:rPr>
                                </m:ctrlPr>
                              </m:accPr>
                              <m:e>
                                <m:r>
                                  <a:rPr lang="en-US" sz="4000" i="1">
                                    <a:latin typeface="Cambria Math" panose="02040503050406030204" pitchFamily="18" charset="0"/>
                                    <a:cs typeface="Times New Roman"/>
                                  </a:rPr>
                                  <m:t>𝑤</m:t>
                                </m:r>
                              </m:e>
                            </m:acc>
                          </m:e>
                          <m:sub>
                            <m:r>
                              <a:rPr lang="en-US" sz="4000" b="0" i="1" dirty="0" smtClean="0">
                                <a:latin typeface="Cambria Math" panose="02040503050406030204" pitchFamily="18" charset="0"/>
                              </a:rPr>
                              <m:t>𝑐</m:t>
                            </m:r>
                          </m:sub>
                          <m:sup>
                            <m:r>
                              <a:rPr lang="en-US" sz="4000" b="0" i="1" dirty="0" smtClean="0">
                                <a:latin typeface="Cambria Math" panose="02040503050406030204" pitchFamily="18" charset="0"/>
                              </a:rPr>
                              <m:t>𝑇</m:t>
                            </m:r>
                          </m:sup>
                        </m:sSubSup>
                        <m:acc>
                          <m:accPr>
                            <m:chr m:val="⃗"/>
                            <m:ctrlPr>
                              <a:rPr lang="en-US" sz="3600" i="1" dirty="0">
                                <a:latin typeface="Cambria Math" panose="02040503050406030204" pitchFamily="18" charset="0"/>
                              </a:rPr>
                            </m:ctrlPr>
                          </m:accPr>
                          <m:e>
                            <m:r>
                              <a:rPr lang="en-US" sz="3600" i="1" dirty="0">
                                <a:latin typeface="Cambria Math" panose="02040503050406030204" pitchFamily="18" charset="0"/>
                              </a:rPr>
                              <m:t>𝑥</m:t>
                            </m:r>
                          </m:e>
                        </m:acc>
                        <m:r>
                          <a:rPr lang="en-US" sz="4000" i="1" dirty="0">
                            <a:latin typeface="Cambria Math" panose="02040503050406030204" pitchFamily="18" charset="0"/>
                          </a:rPr>
                          <m:t>)</m:t>
                        </m:r>
                      </m:e>
                    </m:func>
                  </m:oMath>
                </a14:m>
                <a:endParaRPr lang="en-US" sz="3200" dirty="0">
                  <a:solidFill>
                    <a:srgbClr val="0000FF"/>
                  </a:solidFill>
                </a:endParaRPr>
              </a:p>
              <a:p>
                <a:pPr lvl="1"/>
                <a:r>
                  <a:rPr lang="en-US" sz="3200" dirty="0"/>
                  <a:t>Update weights:   </a:t>
                </a:r>
              </a:p>
              <a:p>
                <a:pPr lvl="2"/>
                <a:r>
                  <a:rPr lang="en-US" sz="3200" dirty="0"/>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b="0" i="1" dirty="0" smtClean="0">
                        <a:latin typeface="Cambria Math" panose="02040503050406030204" pitchFamily="18" charset="0"/>
                      </a:rPr>
                      <m:t>=</m:t>
                    </m:r>
                    <m:r>
                      <a:rPr lang="en-US" sz="3200" i="1" dirty="0">
                        <a:latin typeface="Cambria Math" panose="02040503050406030204" pitchFamily="18" charset="0"/>
                      </a:rPr>
                      <m:t>𝑦</m:t>
                    </m:r>
                  </m:oMath>
                </a14:m>
                <a:r>
                  <a:rPr lang="en-US" sz="3200" dirty="0"/>
                  <a:t> then do nothing</a:t>
                </a:r>
                <a:endParaRPr lang="en-US" sz="3200" b="1" dirty="0">
                  <a:solidFill>
                    <a:srgbClr val="0000FF"/>
                  </a:solidFill>
                </a:endParaRPr>
              </a:p>
              <a:p>
                <a:pPr lvl="2"/>
                <a:r>
                  <a:rPr lang="en-US" sz="3200" dirty="0">
                    <a:solidFill>
                      <a:schemeClr val="tx1"/>
                    </a:solidFill>
                  </a:rPr>
                  <a:t>If </a:t>
                </a:r>
                <a14:m>
                  <m:oMath xmlns:m="http://schemas.openxmlformats.org/officeDocument/2006/math">
                    <m:r>
                      <a:rPr lang="en-US" sz="3200" i="1" dirty="0">
                        <a:latin typeface="Cambria Math" panose="02040503050406030204" pitchFamily="18" charset="0"/>
                      </a:rPr>
                      <m:t>𝑓</m:t>
                    </m:r>
                    <m:d>
                      <m:dPr>
                        <m:ctrlPr>
                          <a:rPr lang="en-US" sz="3200" i="1" dirty="0">
                            <a:latin typeface="Cambria Math" panose="02040503050406030204" pitchFamily="18" charset="0"/>
                          </a:rPr>
                        </m:ctrlPr>
                      </m:d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e>
                    </m:d>
                    <m:r>
                      <a:rPr lang="en-US" sz="3200" i="1" dirty="0">
                        <a:solidFill>
                          <a:schemeClr val="tx1"/>
                        </a:solidFill>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rPr>
                      <m:t>𝑦</m:t>
                    </m:r>
                  </m:oMath>
                </a14:m>
                <a:r>
                  <a:rPr lang="en-US" sz="3200" dirty="0">
                    <a:solidFill>
                      <a:schemeClr val="tx1"/>
                    </a:solidFill>
                  </a:rPr>
                  <a:t> then </a:t>
                </a:r>
                <a:endParaRPr lang="en-US" sz="3200" i="1" dirty="0">
                  <a:solidFill>
                    <a:schemeClr val="tx1"/>
                  </a:solidFill>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𝑦</m:t>
                          </m:r>
                        </m:sub>
                      </m:sSub>
                      <m:r>
                        <a:rPr lang="en-US" sz="3200" i="1" dirty="0">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𝑦</m:t>
                          </m:r>
                        </m:sub>
                      </m:sSub>
                      <m:r>
                        <a:rPr lang="en-US" sz="3200" i="1" dirty="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oMath>
                  </m:oMathPara>
                </a14:m>
                <a:endParaRPr lang="en-US" sz="3200" b="1" dirty="0">
                  <a:solidFill>
                    <a:srgbClr val="0000FF"/>
                  </a:solidFill>
                </a:endParaRPr>
              </a:p>
              <a:p>
                <a:pPr marL="914400" lvl="2" indent="0">
                  <a:buNone/>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𝑓</m:t>
                          </m:r>
                          <m:r>
                            <a:rPr lang="en-US" sz="3200" i="1" dirty="0">
                              <a:latin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r>
                            <a:rPr lang="en-US" sz="3200" i="1" dirty="0">
                              <a:latin typeface="Cambria Math" panose="02040503050406030204" pitchFamily="18" charset="0"/>
                            </a:rPr>
                            <m:t>)</m:t>
                          </m:r>
                        </m:sub>
                      </m:sSub>
                      <m:r>
                        <a:rPr lang="en-US" sz="3200" i="1" dirty="0">
                          <a:latin typeface="Cambria Math" panose="02040503050406030204" pitchFamily="18" charset="0"/>
                          <a:ea typeface="Cambria Math" panose="02040503050406030204" pitchFamily="18" charset="0"/>
                        </a:rPr>
                        <m:t>=</m:t>
                      </m:r>
                      <m:sSub>
                        <m:sSubPr>
                          <m:ctrlPr>
                            <a:rPr lang="en-US" sz="3200" i="1" dirty="0">
                              <a:latin typeface="Cambria Math" panose="02040503050406030204" pitchFamily="18" charset="0"/>
                            </a:rPr>
                          </m:ctrlPr>
                        </m:sSubPr>
                        <m:e>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𝑤</m:t>
                              </m:r>
                            </m:e>
                          </m:acc>
                        </m:e>
                        <m:sub>
                          <m:r>
                            <a:rPr lang="en-US" sz="3200" i="1" dirty="0">
                              <a:latin typeface="Cambria Math" panose="02040503050406030204" pitchFamily="18" charset="0"/>
                            </a:rPr>
                            <m:t>𝑓</m:t>
                          </m:r>
                          <m:r>
                            <a:rPr lang="en-US" sz="3200" i="1" dirty="0">
                              <a:latin typeface="Cambria Math" panose="02040503050406030204" pitchFamily="18" charset="0"/>
                            </a:rPr>
                            <m:t>(</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r>
                            <a:rPr lang="en-US" sz="3200" i="1" dirty="0">
                              <a:latin typeface="Cambria Math" panose="02040503050406030204" pitchFamily="18" charset="0"/>
                            </a:rPr>
                            <m:t>)</m:t>
                          </m:r>
                        </m:sub>
                      </m:sSub>
                      <m:r>
                        <a:rPr lang="en-US" sz="3200" b="0" i="1" dirty="0"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𝜂</m:t>
                      </m:r>
                      <m:acc>
                        <m:accPr>
                          <m:chr m:val="⃗"/>
                          <m:ctrlPr>
                            <a:rPr lang="en-US" sz="3200" i="1" dirty="0">
                              <a:latin typeface="Cambria Math" panose="02040503050406030204" pitchFamily="18" charset="0"/>
                            </a:rPr>
                          </m:ctrlPr>
                        </m:accPr>
                        <m:e>
                          <m:r>
                            <a:rPr lang="en-US" sz="3200" i="1" dirty="0">
                              <a:latin typeface="Cambria Math" panose="02040503050406030204" pitchFamily="18" charset="0"/>
                            </a:rPr>
                            <m:t>𝑥</m:t>
                          </m:r>
                        </m:e>
                      </m:acc>
                    </m:oMath>
                  </m:oMathPara>
                </a14:m>
                <a:endParaRPr lang="en-US" sz="3200" b="1" dirty="0">
                  <a:solidFill>
                    <a:srgbClr val="0000FF"/>
                  </a:solidFill>
                </a:endParaRPr>
              </a:p>
              <a:p>
                <a:pPr lvl="2"/>
                <a:endParaRPr lang="en-US" sz="3200" b="1"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771" y="1551168"/>
                <a:ext cx="11313995" cy="4375498"/>
              </a:xfrm>
              <a:blipFill>
                <a:blip r:embed="rId2"/>
                <a:stretch>
                  <a:fillRect l="-1345" t="-4335"/>
                </a:stretch>
              </a:blipFill>
            </p:spPr>
            <p:txBody>
              <a:bodyPr/>
              <a:lstStyle/>
              <a:p>
                <a:r>
                  <a:rPr lang="en-US">
                    <a:noFill/>
                  </a:rPr>
                  <a:t> </a:t>
                </a:r>
              </a:p>
            </p:txBody>
          </p:sp>
        </mc:Fallback>
      </mc:AlternateContent>
    </p:spTree>
    <p:extLst>
      <p:ext uri="{BB962C8B-B14F-4D97-AF65-F5344CB8AC3E}">
        <p14:creationId xmlns:p14="http://schemas.microsoft.com/office/powerpoint/2010/main" val="365475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6"/>
            <a:ext cx="10515600" cy="973728"/>
          </a:xfrm>
        </p:spPr>
        <p:txBody>
          <a:bodyPr/>
          <a:lstStyle/>
          <a:p>
            <a:r>
              <a:rPr lang="en-US" dirty="0"/>
              <a:t>Notation: Vector dot product, with bias added</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15198" y="1425605"/>
                <a:ext cx="3964459" cy="4922090"/>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𝑓</m:t>
                      </m:r>
                      <m:d>
                        <m:dPr>
                          <m:ctrlPr>
                            <a:rPr lang="en-US" sz="2400" b="0" i="1" dirty="0" smtClean="0">
                              <a:latin typeface="Cambria Math" panose="02040503050406030204" pitchFamily="18" charset="0"/>
                            </a:rPr>
                          </m:ctrlPr>
                        </m:dPr>
                        <m:e>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rPr>
                                <m:t>𝑥</m:t>
                              </m:r>
                            </m:e>
                          </m:acc>
                        </m:e>
                      </m:d>
                      <m:r>
                        <a:rPr lang="en-US" sz="2400" b="0" i="1" dirty="0" smtClean="0">
                          <a:latin typeface="Cambria Math" panose="02040503050406030204" pitchFamily="18" charset="0"/>
                        </a:rPr>
                        <m:t>=</m:t>
                      </m:r>
                      <m:func>
                        <m:funcPr>
                          <m:ctrlPr>
                            <a:rPr lang="en-US" sz="2400" i="1" dirty="0">
                              <a:latin typeface="Cambria Math" panose="02040503050406030204" pitchFamily="18" charset="0"/>
                            </a:rPr>
                          </m:ctrlPr>
                        </m:funcPr>
                        <m:fName>
                          <m:limLow>
                            <m:limLowPr>
                              <m:ctrlPr>
                                <a:rPr lang="en-US" sz="2400" i="1" dirty="0">
                                  <a:latin typeface="Cambria Math" panose="02040503050406030204" pitchFamily="18" charset="0"/>
                                </a:rPr>
                              </m:ctrlPr>
                            </m:limLowPr>
                            <m:e>
                              <m:r>
                                <m:rPr>
                                  <m:sty m:val="p"/>
                                </m:rPr>
                                <a:rPr lang="en-US" sz="2400" dirty="0">
                                  <a:latin typeface="Cambria Math" panose="02040503050406030204" pitchFamily="18" charset="0"/>
                                </a:rPr>
                                <m:t>argmax</m:t>
                              </m:r>
                            </m:e>
                            <m:lim>
                              <m:r>
                                <a:rPr lang="en-US" sz="2400" i="1" dirty="0">
                                  <a:latin typeface="Cambria Math" panose="02040503050406030204" pitchFamily="18" charset="0"/>
                                </a:rPr>
                                <m:t>𝑐</m:t>
                              </m:r>
                            </m:lim>
                          </m:limLow>
                        </m:fName>
                        <m:e>
                          <m:r>
                            <a:rPr lang="en-US" i="1" dirty="0">
                              <a:latin typeface="Cambria Math" panose="02040503050406030204" pitchFamily="18" charset="0"/>
                            </a:rPr>
                            <m:t>(</m:t>
                          </m:r>
                          <m:sSubSup>
                            <m:sSubSupPr>
                              <m:ctrlPr>
                                <a:rPr lang="en-US" i="1" dirty="0">
                                  <a:latin typeface="Cambria Math" panose="02040503050406030204" pitchFamily="18" charset="0"/>
                                </a:rPr>
                              </m:ctrlPr>
                            </m:sSub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b>
                              <m:r>
                                <a:rPr lang="en-US" i="1" dirty="0">
                                  <a:latin typeface="Cambria Math" panose="02040503050406030204" pitchFamily="18" charset="0"/>
                                </a:rPr>
                                <m:t>𝑐</m:t>
                              </m:r>
                            </m:sub>
                            <m:sup>
                              <m:r>
                                <a:rPr lang="en-US" i="1" dirty="0">
                                  <a:latin typeface="Cambria Math" panose="02040503050406030204" pitchFamily="18" charset="0"/>
                                </a:rPr>
                                <m:t>𝑇</m:t>
                              </m:r>
                            </m:sup>
                          </m:sSubSup>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r>
                            <a:rPr lang="en-US" i="1" dirty="0">
                              <a:latin typeface="Cambria Math" panose="02040503050406030204" pitchFamily="18" charset="0"/>
                            </a:rPr>
                            <m:t>)</m:t>
                          </m:r>
                        </m:e>
                      </m:func>
                    </m:oMath>
                  </m:oMathPara>
                </a14:m>
                <a:endParaRPr lang="en-US" i="1" dirty="0">
                  <a:latin typeface="Cambria Math" panose="02040503050406030204" pitchFamily="18" charset="0"/>
                </a:endParaRPr>
              </a:p>
              <a:p>
                <a:pPr marL="0" indent="0" algn="ctr">
                  <a:buNone/>
                </a:pPr>
                <a:endParaRPr lang="en-US" sz="2400" b="0" i="0" dirty="0">
                  <a:latin typeface="Cambria Math" panose="02040503050406030204" pitchFamily="18" charset="0"/>
                  <a:cs typeface="Times New Roman"/>
                </a:endParaRPr>
              </a:p>
              <a:p>
                <a:pPr marL="0" indent="0" algn="ctr">
                  <a:buNone/>
                </a:pPr>
                <a:endParaRPr lang="en-US" sz="2400" b="0" i="0" dirty="0">
                  <a:latin typeface="Cambria Math" panose="02040503050406030204" pitchFamily="18" charset="0"/>
                  <a:cs typeface="Times New Roman"/>
                </a:endParaRPr>
              </a:p>
              <a:p>
                <a:pPr marL="0" indent="0" algn="ctr">
                  <a:buNone/>
                </a:pPr>
                <a14:m>
                  <m:oMathPara xmlns:m="http://schemas.openxmlformats.org/officeDocument/2006/math">
                    <m:oMathParaPr>
                      <m:jc m:val="centerGroup"/>
                    </m:oMathParaPr>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r>
                        <a:rPr lang="en-US" sz="2400" b="0" i="1" dirty="0" smtClean="0">
                          <a:latin typeface="Cambria Math" panose="02040503050406030204" pitchFamily="18" charset="0"/>
                        </a:rPr>
                        <m:t>=</m:t>
                      </m:r>
                      <m:d>
                        <m:dPr>
                          <m:begChr m:val="["/>
                          <m:endChr m:val="]"/>
                          <m:ctrlPr>
                            <a:rPr lang="en-US" sz="2400" b="0" i="1" dirty="0" smtClean="0">
                              <a:latin typeface="Cambria Math" panose="02040503050406030204" pitchFamily="18" charset="0"/>
                            </a:rPr>
                          </m:ctrlPr>
                        </m:dPr>
                        <m:e>
                          <m:m>
                            <m:mPr>
                              <m:mcs>
                                <m:mc>
                                  <m:mcPr>
                                    <m:count m:val="1"/>
                                    <m:mcJc m:val="center"/>
                                  </m:mcPr>
                                </m:mc>
                              </m:mcs>
                              <m:ctrlPr>
                                <a:rPr lang="en-US" sz="2400" b="0" i="1" dirty="0" smtClean="0">
                                  <a:latin typeface="Cambria Math" panose="02040503050406030204" pitchFamily="18" charset="0"/>
                                </a:rPr>
                              </m:ctrlPr>
                            </m:mPr>
                            <m:mr>
                              <m:e>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𝑥</m:t>
                                    </m:r>
                                  </m:e>
                                  <m:sub>
                                    <m:r>
                                      <a:rPr lang="en-US" sz="2400" b="0" i="1" smtClean="0">
                                        <a:latin typeface="Cambria Math" panose="02040503050406030204" pitchFamily="18" charset="0"/>
                                        <a:cs typeface="Times New Roman"/>
                                      </a:rPr>
                                      <m:t>1</m:t>
                                    </m:r>
                                  </m:sub>
                                </m:sSub>
                              </m:e>
                            </m:mr>
                            <m:mr>
                              <m:e>
                                <m:m>
                                  <m:mPr>
                                    <m:mcs>
                                      <m:mc>
                                        <m:mcPr>
                                          <m:count m:val="1"/>
                                          <m:mcJc m:val="center"/>
                                        </m:mcPr>
                                      </m:mc>
                                    </m:mcs>
                                    <m:ctrlPr>
                                      <a:rPr lang="en-US" sz="2400" b="0" i="1" dirty="0" smtClean="0">
                                        <a:latin typeface="Cambria Math" panose="02040503050406030204" pitchFamily="18" charset="0"/>
                                      </a:rPr>
                                    </m:ctrlPr>
                                  </m:mPr>
                                  <m:mr>
                                    <m:e>
                                      <m:r>
                                        <m:rPr>
                                          <m:brk m:alnAt="7"/>
                                        </m:rPr>
                                        <a:rPr lang="en-US" sz="2400" b="0" i="1" dirty="0" smtClean="0">
                                          <a:latin typeface="Cambria Math" panose="02040503050406030204" pitchFamily="18" charset="0"/>
                                          <a:ea typeface="Cambria Math" panose="02040503050406030204" pitchFamily="18" charset="0"/>
                                        </a:rPr>
                                        <m:t>⋮</m:t>
                                      </m:r>
                                    </m:e>
                                  </m:mr>
                                  <m:mr>
                                    <m:e>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𝑥</m:t>
                                          </m:r>
                                        </m:e>
                                        <m:sub>
                                          <m:r>
                                            <a:rPr lang="en-US" sz="2400" b="0" i="1" smtClean="0">
                                              <a:latin typeface="Cambria Math" panose="02040503050406030204" pitchFamily="18" charset="0"/>
                                              <a:cs typeface="Times New Roman"/>
                                            </a:rPr>
                                            <m:t>𝐷</m:t>
                                          </m:r>
                                        </m:sub>
                                      </m:sSub>
                                    </m:e>
                                  </m:mr>
                                </m:m>
                              </m:e>
                            </m:mr>
                            <m:mr>
                              <m:e>
                                <m:r>
                                  <a:rPr lang="en-US" sz="2400" b="0" i="1" dirty="0" smtClean="0">
                                    <a:latin typeface="Cambria Math" panose="02040503050406030204" pitchFamily="18" charset="0"/>
                                  </a:rPr>
                                  <m:t>1</m:t>
                                </m:r>
                              </m:e>
                            </m:mr>
                          </m:m>
                        </m:e>
                      </m:d>
                      <m:r>
                        <a:rPr lang="en-US" sz="2400" b="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𝑤</m:t>
                              </m:r>
                            </m:e>
                          </m:acc>
                        </m:e>
                        <m:sub>
                          <m:r>
                            <a:rPr lang="en-US" sz="2400" b="0" i="1" smtClean="0">
                              <a:latin typeface="Cambria Math" panose="02040503050406030204" pitchFamily="18" charset="0"/>
                              <a:cs typeface="Times New Roman"/>
                            </a:rPr>
                            <m:t>𝑐</m:t>
                          </m:r>
                        </m:sub>
                      </m:sSub>
                      <m:r>
                        <a:rPr lang="en-US" sz="2400" i="1" dirty="0">
                          <a:latin typeface="Cambria Math" panose="02040503050406030204" pitchFamily="18" charset="0"/>
                        </a:rPr>
                        <m:t>=</m:t>
                      </m:r>
                      <m:d>
                        <m:dPr>
                          <m:begChr m:val="["/>
                          <m:endChr m:val="]"/>
                          <m:ctrlPr>
                            <a:rPr lang="en-US" sz="2400" i="1" dirty="0">
                              <a:latin typeface="Cambria Math" panose="02040503050406030204" pitchFamily="18" charset="0"/>
                            </a:rPr>
                          </m:ctrlPr>
                        </m:dPr>
                        <m:e>
                          <m:m>
                            <m:mPr>
                              <m:mcs>
                                <m:mc>
                                  <m:mcPr>
                                    <m:count m:val="1"/>
                                    <m:mcJc m:val="center"/>
                                  </m:mcPr>
                                </m:mc>
                              </m:mcs>
                              <m:ctrlPr>
                                <a:rPr lang="en-US" sz="2400" i="1" dirty="0">
                                  <a:latin typeface="Cambria Math" panose="02040503050406030204" pitchFamily="18" charset="0"/>
                                </a:rPr>
                              </m:ctrlPr>
                            </m:mPr>
                            <m:mr>
                              <m:e>
                                <m:sSub>
                                  <m:sSubPr>
                                    <m:ctrlPr>
                                      <a:rPr lang="en-US" sz="2400" i="1">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𝑤</m:t>
                                    </m:r>
                                  </m:e>
                                  <m:sub>
                                    <m:r>
                                      <a:rPr lang="en-US" sz="2400" b="0" i="1" smtClean="0">
                                        <a:latin typeface="Cambria Math" panose="02040503050406030204" pitchFamily="18" charset="0"/>
                                        <a:cs typeface="Times New Roman"/>
                                      </a:rPr>
                                      <m:t>𝑐</m:t>
                                    </m:r>
                                    <m:r>
                                      <a:rPr lang="en-US" sz="2400" b="0" i="1" smtClean="0">
                                        <a:latin typeface="Cambria Math" panose="02040503050406030204" pitchFamily="18" charset="0"/>
                                        <a:cs typeface="Times New Roman"/>
                                      </a:rPr>
                                      <m:t>,1</m:t>
                                    </m:r>
                                  </m:sub>
                                </m:sSub>
                              </m:e>
                            </m:mr>
                            <m:mr>
                              <m:e>
                                <m:m>
                                  <m:mPr>
                                    <m:mcs>
                                      <m:mc>
                                        <m:mcPr>
                                          <m:count m:val="1"/>
                                          <m:mcJc m:val="center"/>
                                        </m:mcPr>
                                      </m:mc>
                                    </m:mcs>
                                    <m:ctrlPr>
                                      <a:rPr lang="en-US" sz="2400" i="1" dirty="0">
                                        <a:latin typeface="Cambria Math" panose="02040503050406030204" pitchFamily="18" charset="0"/>
                                      </a:rPr>
                                    </m:ctrlPr>
                                  </m:mPr>
                                  <m:mr>
                                    <m:e>
                                      <m:r>
                                        <m:rPr>
                                          <m:brk m:alnAt="7"/>
                                        </m:rPr>
                                        <a:rPr lang="en-US" sz="2400" i="1" dirty="0">
                                          <a:latin typeface="Cambria Math" panose="02040503050406030204" pitchFamily="18" charset="0"/>
                                          <a:ea typeface="Cambria Math" panose="02040503050406030204" pitchFamily="18" charset="0"/>
                                        </a:rPr>
                                        <m:t>⋮</m:t>
                                      </m:r>
                                    </m:e>
                                  </m:mr>
                                  <m:mr>
                                    <m:e>
                                      <m:sSub>
                                        <m:sSubPr>
                                          <m:ctrlPr>
                                            <a:rPr lang="en-US" sz="2400" i="1">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𝑤</m:t>
                                          </m:r>
                                        </m:e>
                                        <m:sub>
                                          <m:r>
                                            <a:rPr lang="en-US" sz="2400" b="0" i="1" smtClean="0">
                                              <a:latin typeface="Cambria Math" panose="02040503050406030204" pitchFamily="18" charset="0"/>
                                              <a:cs typeface="Times New Roman"/>
                                            </a:rPr>
                                            <m:t>𝑐</m:t>
                                          </m:r>
                                          <m:r>
                                            <a:rPr lang="en-US" sz="2400" b="0" i="1" smtClean="0">
                                              <a:latin typeface="Cambria Math" panose="02040503050406030204" pitchFamily="18" charset="0"/>
                                              <a:cs typeface="Times New Roman"/>
                                            </a:rPr>
                                            <m:t>,</m:t>
                                          </m:r>
                                          <m:r>
                                            <a:rPr lang="en-US" sz="2400" b="0" i="1" smtClean="0">
                                              <a:latin typeface="Cambria Math" panose="02040503050406030204" pitchFamily="18" charset="0"/>
                                              <a:cs typeface="Times New Roman"/>
                                            </a:rPr>
                                            <m:t>𝐷</m:t>
                                          </m:r>
                                        </m:sub>
                                      </m:sSub>
                                    </m:e>
                                  </m:mr>
                                </m:m>
                              </m:e>
                            </m:mr>
                            <m:mr>
                              <m:e>
                                <m:sSub>
                                  <m:sSubPr>
                                    <m:ctrlPr>
                                      <a:rPr lang="en-US" sz="2400" i="1">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𝑏</m:t>
                                    </m:r>
                                  </m:e>
                                  <m:sub>
                                    <m:r>
                                      <a:rPr lang="en-US" sz="2400" i="1">
                                        <a:latin typeface="Cambria Math" panose="02040503050406030204" pitchFamily="18" charset="0"/>
                                        <a:cs typeface="Times New Roman"/>
                                      </a:rPr>
                                      <m:t>𝑐</m:t>
                                    </m:r>
                                  </m:sub>
                                </m:sSub>
                              </m:e>
                            </m:mr>
                          </m:m>
                        </m:e>
                      </m:d>
                    </m:oMath>
                  </m:oMathPara>
                </a14:m>
                <a:endParaRPr lang="en-US" sz="2400" b="0" i="1" dirty="0">
                  <a:latin typeface="Cambria Math" panose="02040503050406030204" pitchFamily="18" charset="0"/>
                </a:endParaRPr>
              </a:p>
              <a:p>
                <a:pPr marL="0" indent="0" algn="ctr">
                  <a:buNone/>
                </a:pPr>
                <a:endParaRPr lang="en-US" sz="2400" b="0" i="0" dirty="0">
                  <a:latin typeface="Cambria Math" panose="02040503050406030204" pitchFamily="18" charset="0"/>
                </a:endParaRPr>
              </a:p>
              <a:p>
                <a:pPr marL="0" indent="0" algn="ctr">
                  <a:buNone/>
                </a:pPr>
                <a:endParaRPr lang="en-US" sz="2400" b="0" i="0"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a:latin typeface="Cambria Math" panose="02040503050406030204" pitchFamily="18" charset="0"/>
                                  <a:cs typeface="Times New Roman"/>
                                </a:rPr>
                              </m:ctrlPr>
                            </m:accPr>
                            <m:e>
                              <m:r>
                                <a:rPr lang="en-US" sz="2400" i="1">
                                  <a:latin typeface="Cambria Math" panose="02040503050406030204" pitchFamily="18" charset="0"/>
                                  <a:cs typeface="Times New Roman"/>
                                </a:rPr>
                                <m:t>𝑤</m:t>
                              </m:r>
                            </m:e>
                          </m:acc>
                        </m:e>
                        <m:sub>
                          <m:r>
                            <a:rPr lang="en-US" sz="2400" i="1" dirty="0">
                              <a:latin typeface="Cambria Math" panose="02040503050406030204" pitchFamily="18" charset="0"/>
                            </a:rPr>
                            <m:t>𝑐</m:t>
                          </m:r>
                        </m:sub>
                        <m:sup>
                          <m:r>
                            <a:rPr lang="en-US" sz="2400" i="1" dirty="0">
                              <a:latin typeface="Cambria Math" panose="02040503050406030204" pitchFamily="18" charset="0"/>
                            </a:rPr>
                            <m:t>𝑇</m:t>
                          </m:r>
                        </m:sup>
                      </m:sSubSup>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r>
                        <a:rPr lang="en-US" sz="2400" b="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𝑏</m:t>
                          </m:r>
                        </m:e>
                        <m:sub>
                          <m:r>
                            <a:rPr lang="en-US" sz="2400" i="1">
                              <a:latin typeface="Cambria Math" panose="02040503050406030204" pitchFamily="18" charset="0"/>
                              <a:cs typeface="Times New Roman"/>
                            </a:rPr>
                            <m:t>𝑐</m:t>
                          </m:r>
                        </m:sub>
                      </m:sSub>
                      <m:r>
                        <a:rPr lang="en-US" sz="2400" i="1">
                          <a:latin typeface="Cambria Math" panose="02040503050406030204" pitchFamily="18" charset="0"/>
                          <a:cs typeface="Times New Roman"/>
                        </a:rPr>
                        <m:t>+</m:t>
                      </m:r>
                      <m:nary>
                        <m:naryPr>
                          <m:chr m:val="∑"/>
                          <m:ctrlPr>
                            <a:rPr lang="en-US" sz="2400" i="1">
                              <a:latin typeface="Cambria Math" panose="02040503050406030204" pitchFamily="18" charset="0"/>
                              <a:cs typeface="Times New Roman"/>
                            </a:rPr>
                          </m:ctrlPr>
                        </m:naryPr>
                        <m:sub>
                          <m:r>
                            <a:rPr lang="en-US" sz="2400" i="1">
                              <a:latin typeface="Cambria Math" panose="02040503050406030204" pitchFamily="18" charset="0"/>
                              <a:cs typeface="Times New Roman"/>
                            </a:rPr>
                            <m:t>𝑗</m:t>
                          </m:r>
                          <m:r>
                            <a:rPr lang="en-US" sz="2400" i="1">
                              <a:latin typeface="Cambria Math" panose="02040503050406030204" pitchFamily="18" charset="0"/>
                              <a:cs typeface="Times New Roman"/>
                            </a:rPr>
                            <m:t>=1</m:t>
                          </m:r>
                        </m:sub>
                        <m:sup>
                          <m:r>
                            <a:rPr lang="en-US" sz="2400" i="1">
                              <a:latin typeface="Cambria Math" panose="02040503050406030204" pitchFamily="18" charset="0"/>
                              <a:cs typeface="Times New Roman"/>
                            </a:rPr>
                            <m:t>𝐷</m:t>
                          </m:r>
                        </m:sup>
                        <m:e>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ea typeface="Cambria Math" panose="02040503050406030204" pitchFamily="18" charset="0"/>
                                  <a:cs typeface="Times New Roman"/>
                                </a:rPr>
                                <m:t>𝑤</m:t>
                              </m:r>
                            </m:e>
                            <m:sub>
                              <m:r>
                                <a:rPr lang="en-US" sz="2400" b="0" i="1" smtClean="0">
                                  <a:latin typeface="Cambria Math" panose="02040503050406030204" pitchFamily="18" charset="0"/>
                                  <a:ea typeface="Cambria Math" panose="02040503050406030204" pitchFamily="18" charset="0"/>
                                  <a:cs typeface="Times New Roman"/>
                                </a:rPr>
                                <m:t>𝑐</m:t>
                              </m:r>
                              <m:r>
                                <a:rPr lang="en-US" sz="2400" b="0" i="1" smtClean="0">
                                  <a:latin typeface="Cambria Math" panose="02040503050406030204" pitchFamily="18" charset="0"/>
                                  <a:ea typeface="Cambria Math" panose="02040503050406030204" pitchFamily="18" charset="0"/>
                                  <a:cs typeface="Times New Roman"/>
                                </a:rPr>
                                <m:t>,</m:t>
                              </m:r>
                              <m:r>
                                <a:rPr lang="en-US" sz="2400" i="1">
                                  <a:latin typeface="Cambria Math" panose="02040503050406030204" pitchFamily="18" charset="0"/>
                                  <a:cs typeface="Times New Roman"/>
                                </a:rPr>
                                <m:t>𝑗</m:t>
                              </m:r>
                            </m:sub>
                          </m:sSub>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𝑥</m:t>
                              </m:r>
                            </m:e>
                            <m:sub>
                              <m:r>
                                <a:rPr lang="en-US" sz="2400" i="1">
                                  <a:latin typeface="Cambria Math" panose="02040503050406030204" pitchFamily="18" charset="0"/>
                                  <a:cs typeface="Times New Roman"/>
                                </a:rPr>
                                <m:t>𝑗</m:t>
                              </m:r>
                            </m:sub>
                          </m:sSub>
                        </m:e>
                      </m:nary>
                    </m:oMath>
                  </m:oMathPara>
                </a14:m>
                <a:endParaRPr lang="en-US" sz="2400"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15198" y="1425605"/>
                <a:ext cx="3964459" cy="4922090"/>
              </a:xfrm>
              <a:blipFill>
                <a:blip r:embed="rId2"/>
                <a:stretch>
                  <a:fillRect t="-1804" b="-3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A4AB88-7CD2-2245-BCA4-794FA98BA353}"/>
                  </a:ext>
                </a:extLst>
              </p:cNvPr>
              <p:cNvSpPr/>
              <p:nvPr/>
            </p:nvSpPr>
            <p:spPr>
              <a:xfrm>
                <a:off x="6143024" y="6267896"/>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9" name="Rectangle 8">
                <a:extLst>
                  <a:ext uri="{FF2B5EF4-FFF2-40B4-BE49-F238E27FC236}">
                    <a16:creationId xmlns:a16="http://schemas.microsoft.com/office/drawing/2014/main" id="{31A4AB88-7CD2-2245-BCA4-794FA98BA353}"/>
                  </a:ext>
                </a:extLst>
              </p:cNvPr>
              <p:cNvSpPr>
                <a:spLocks noRot="1" noChangeAspect="1" noMove="1" noResize="1" noEditPoints="1" noAdjustHandles="1" noChangeArrowheads="1" noChangeShapeType="1" noTextEdit="1"/>
              </p:cNvSpPr>
              <p:nvPr/>
            </p:nvSpPr>
            <p:spPr>
              <a:xfrm>
                <a:off x="6143024" y="6267896"/>
                <a:ext cx="460006" cy="584775"/>
              </a:xfrm>
              <a:prstGeom prst="rect">
                <a:avLst/>
              </a:prstGeom>
              <a:blipFill>
                <a:blip r:embed="rId3"/>
                <a:stretch>
                  <a:fillRect r="-21622" b="-212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F0547F95-294B-C14E-8FEA-B60E3655BBDF}"/>
              </a:ext>
            </a:extLst>
          </p:cNvPr>
          <p:cNvCxnSpPr>
            <a:cxnSpLocks/>
          </p:cNvCxnSpPr>
          <p:nvPr/>
        </p:nvCxnSpPr>
        <p:spPr>
          <a:xfrm flipV="1">
            <a:off x="672439" y="6727028"/>
            <a:ext cx="6053768" cy="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78956F-1363-7044-AB0C-86745B797C19}"/>
              </a:ext>
            </a:extLst>
          </p:cNvPr>
          <p:cNvCxnSpPr>
            <a:cxnSpLocks/>
          </p:cNvCxnSpPr>
          <p:nvPr/>
        </p:nvCxnSpPr>
        <p:spPr>
          <a:xfrm flipV="1">
            <a:off x="672439" y="875399"/>
            <a:ext cx="0" cy="585163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4C2F3E4-3D55-BF4A-A625-4049C9C4C7D0}"/>
                  </a:ext>
                </a:extLst>
              </p:cNvPr>
              <p:cNvSpPr/>
              <p:nvPr/>
            </p:nvSpPr>
            <p:spPr>
              <a:xfrm>
                <a:off x="637566" y="833878"/>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17" name="Rectangle 16">
                <a:extLst>
                  <a:ext uri="{FF2B5EF4-FFF2-40B4-BE49-F238E27FC236}">
                    <a16:creationId xmlns:a16="http://schemas.microsoft.com/office/drawing/2014/main" id="{A4C2F3E4-3D55-BF4A-A625-4049C9C4C7D0}"/>
                  </a:ext>
                </a:extLst>
              </p:cNvPr>
              <p:cNvSpPr>
                <a:spLocks noRot="1" noChangeAspect="1" noMove="1" noResize="1" noEditPoints="1" noAdjustHandles="1" noChangeArrowheads="1" noChangeShapeType="1" noTextEdit="1"/>
              </p:cNvSpPr>
              <p:nvPr/>
            </p:nvSpPr>
            <p:spPr>
              <a:xfrm>
                <a:off x="637566" y="833878"/>
                <a:ext cx="460006" cy="584775"/>
              </a:xfrm>
              <a:prstGeom prst="rect">
                <a:avLst/>
              </a:prstGeom>
              <a:blipFill>
                <a:blip r:embed="rId4"/>
                <a:stretch>
                  <a:fillRect l="-2703" r="-24324" b="-2128"/>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AE5C2A40-CFFD-1040-94DB-F4D3AE45A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39" y="1297181"/>
            <a:ext cx="5429847" cy="5429847"/>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471F529-E89C-4D4D-8FC5-AE0C3F3D238C}"/>
                  </a:ext>
                </a:extLst>
              </p:cNvPr>
              <p:cNvSpPr/>
              <p:nvPr/>
            </p:nvSpPr>
            <p:spPr>
              <a:xfrm>
                <a:off x="900854" y="2061113"/>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0</m:t>
                      </m:r>
                    </m:oMath>
                  </m:oMathPara>
                </a14:m>
                <a:endParaRPr lang="en-US" dirty="0">
                  <a:solidFill>
                    <a:schemeClr val="bg1"/>
                  </a:solidFill>
                </a:endParaRPr>
              </a:p>
            </p:txBody>
          </p:sp>
        </mc:Choice>
        <mc:Fallback xmlns="">
          <p:sp>
            <p:nvSpPr>
              <p:cNvPr id="19" name="Rectangle 18">
                <a:extLst>
                  <a:ext uri="{FF2B5EF4-FFF2-40B4-BE49-F238E27FC236}">
                    <a16:creationId xmlns:a16="http://schemas.microsoft.com/office/drawing/2014/main" id="{6471F529-E89C-4D4D-8FC5-AE0C3F3D238C}"/>
                  </a:ext>
                </a:extLst>
              </p:cNvPr>
              <p:cNvSpPr>
                <a:spLocks noRot="1" noChangeAspect="1" noMove="1" noResize="1" noEditPoints="1" noAdjustHandles="1" noChangeArrowheads="1" noChangeShapeType="1" noTextEdit="1"/>
              </p:cNvSpPr>
              <p:nvPr/>
            </p:nvSpPr>
            <p:spPr>
              <a:xfrm>
                <a:off x="900854" y="2061113"/>
                <a:ext cx="1122423"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124364D-B624-5149-929A-6080D2840443}"/>
                  </a:ext>
                </a:extLst>
              </p:cNvPr>
              <p:cNvSpPr/>
              <p:nvPr/>
            </p:nvSpPr>
            <p:spPr>
              <a:xfrm>
                <a:off x="1525203" y="1289278"/>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m:t>
                      </m:r>
                    </m:oMath>
                  </m:oMathPara>
                </a14:m>
                <a:endParaRPr lang="en-US" dirty="0">
                  <a:solidFill>
                    <a:schemeClr val="bg1"/>
                  </a:solidFill>
                </a:endParaRPr>
              </a:p>
            </p:txBody>
          </p:sp>
        </mc:Choice>
        <mc:Fallback xmlns="">
          <p:sp>
            <p:nvSpPr>
              <p:cNvPr id="20" name="Rectangle 19">
                <a:extLst>
                  <a:ext uri="{FF2B5EF4-FFF2-40B4-BE49-F238E27FC236}">
                    <a16:creationId xmlns:a16="http://schemas.microsoft.com/office/drawing/2014/main" id="{8124364D-B624-5149-929A-6080D2840443}"/>
                  </a:ext>
                </a:extLst>
              </p:cNvPr>
              <p:cNvSpPr>
                <a:spLocks noRot="1" noChangeAspect="1" noMove="1" noResize="1" noEditPoints="1" noAdjustHandles="1" noChangeArrowheads="1" noChangeShapeType="1" noTextEdit="1"/>
              </p:cNvSpPr>
              <p:nvPr/>
            </p:nvSpPr>
            <p:spPr>
              <a:xfrm>
                <a:off x="1525203" y="1289278"/>
                <a:ext cx="1122423"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70DF54A-9CEE-8F4D-ACEB-84B7AA9F2E5F}"/>
                  </a:ext>
                </a:extLst>
              </p:cNvPr>
              <p:cNvSpPr/>
              <p:nvPr/>
            </p:nvSpPr>
            <p:spPr>
              <a:xfrm>
                <a:off x="2474018" y="1294191"/>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2</m:t>
                      </m:r>
                    </m:oMath>
                  </m:oMathPara>
                </a14:m>
                <a:endParaRPr lang="en-US" dirty="0">
                  <a:solidFill>
                    <a:schemeClr val="bg1"/>
                  </a:solidFill>
                </a:endParaRPr>
              </a:p>
            </p:txBody>
          </p:sp>
        </mc:Choice>
        <mc:Fallback xmlns="">
          <p:sp>
            <p:nvSpPr>
              <p:cNvPr id="21" name="Rectangle 20">
                <a:extLst>
                  <a:ext uri="{FF2B5EF4-FFF2-40B4-BE49-F238E27FC236}">
                    <a16:creationId xmlns:a16="http://schemas.microsoft.com/office/drawing/2014/main" id="{170DF54A-9CEE-8F4D-ACEB-84B7AA9F2E5F}"/>
                  </a:ext>
                </a:extLst>
              </p:cNvPr>
              <p:cNvSpPr>
                <a:spLocks noRot="1" noChangeAspect="1" noMove="1" noResize="1" noEditPoints="1" noAdjustHandles="1" noChangeArrowheads="1" noChangeShapeType="1" noTextEdit="1"/>
              </p:cNvSpPr>
              <p:nvPr/>
            </p:nvSpPr>
            <p:spPr>
              <a:xfrm>
                <a:off x="2474018" y="1294191"/>
                <a:ext cx="1122423" cy="369332"/>
              </a:xfrm>
              <a:prstGeom prst="rect">
                <a:avLst/>
              </a:prstGeom>
              <a:blipFill>
                <a:blip r:embed="rId8"/>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B1191ED-43E4-8247-BDEB-C4F823639877}"/>
                  </a:ext>
                </a:extLst>
              </p:cNvPr>
              <p:cNvSpPr/>
              <p:nvPr/>
            </p:nvSpPr>
            <p:spPr>
              <a:xfrm>
                <a:off x="3681202" y="1279441"/>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3</m:t>
                      </m:r>
                    </m:oMath>
                  </m:oMathPara>
                </a14:m>
                <a:endParaRPr lang="en-US" dirty="0">
                  <a:solidFill>
                    <a:schemeClr val="bg1"/>
                  </a:solidFill>
                </a:endParaRPr>
              </a:p>
            </p:txBody>
          </p:sp>
        </mc:Choice>
        <mc:Fallback xmlns="">
          <p:sp>
            <p:nvSpPr>
              <p:cNvPr id="22" name="Rectangle 21">
                <a:extLst>
                  <a:ext uri="{FF2B5EF4-FFF2-40B4-BE49-F238E27FC236}">
                    <a16:creationId xmlns:a16="http://schemas.microsoft.com/office/drawing/2014/main" id="{9B1191ED-43E4-8247-BDEB-C4F823639877}"/>
                  </a:ext>
                </a:extLst>
              </p:cNvPr>
              <p:cNvSpPr>
                <a:spLocks noRot="1" noChangeAspect="1" noMove="1" noResize="1" noEditPoints="1" noAdjustHandles="1" noChangeArrowheads="1" noChangeShapeType="1" noTextEdit="1"/>
              </p:cNvSpPr>
              <p:nvPr/>
            </p:nvSpPr>
            <p:spPr>
              <a:xfrm>
                <a:off x="3681202" y="1279441"/>
                <a:ext cx="1122423"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878AF2A-9788-D049-9FF7-E6B26099604E}"/>
                  </a:ext>
                </a:extLst>
              </p:cNvPr>
              <p:cNvSpPr/>
              <p:nvPr/>
            </p:nvSpPr>
            <p:spPr>
              <a:xfrm>
                <a:off x="3545736" y="1785803"/>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4</m:t>
                      </m:r>
                    </m:oMath>
                  </m:oMathPara>
                </a14:m>
                <a:endParaRPr lang="en-US" dirty="0">
                  <a:solidFill>
                    <a:schemeClr val="bg1"/>
                  </a:solidFill>
                </a:endParaRPr>
              </a:p>
            </p:txBody>
          </p:sp>
        </mc:Choice>
        <mc:Fallback xmlns="">
          <p:sp>
            <p:nvSpPr>
              <p:cNvPr id="23" name="Rectangle 22">
                <a:extLst>
                  <a:ext uri="{FF2B5EF4-FFF2-40B4-BE49-F238E27FC236}">
                    <a16:creationId xmlns:a16="http://schemas.microsoft.com/office/drawing/2014/main" id="{A878AF2A-9788-D049-9FF7-E6B26099604E}"/>
                  </a:ext>
                </a:extLst>
              </p:cNvPr>
              <p:cNvSpPr>
                <a:spLocks noRot="1" noChangeAspect="1" noMove="1" noResize="1" noEditPoints="1" noAdjustHandles="1" noChangeArrowheads="1" noChangeShapeType="1" noTextEdit="1"/>
              </p:cNvSpPr>
              <p:nvPr/>
            </p:nvSpPr>
            <p:spPr>
              <a:xfrm>
                <a:off x="3545736" y="1785803"/>
                <a:ext cx="1122423"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B106D18-85FE-DC48-B246-889DA527C930}"/>
                  </a:ext>
                </a:extLst>
              </p:cNvPr>
              <p:cNvSpPr/>
              <p:nvPr/>
            </p:nvSpPr>
            <p:spPr>
              <a:xfrm>
                <a:off x="3770787" y="2497550"/>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5</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FB106D18-85FE-DC48-B246-889DA527C930}"/>
                  </a:ext>
                </a:extLst>
              </p:cNvPr>
              <p:cNvSpPr>
                <a:spLocks noRot="1" noChangeAspect="1" noMove="1" noResize="1" noEditPoints="1" noAdjustHandles="1" noChangeArrowheads="1" noChangeShapeType="1" noTextEdit="1"/>
              </p:cNvSpPr>
              <p:nvPr/>
            </p:nvSpPr>
            <p:spPr>
              <a:xfrm>
                <a:off x="3770787" y="2497550"/>
                <a:ext cx="1122423" cy="369332"/>
              </a:xfrm>
              <a:prstGeom prst="rect">
                <a:avLst/>
              </a:prstGeom>
              <a:blipFill>
                <a:blip r:embed="rId1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D76D9EE-446E-9F4E-890E-7EEA7A29059F}"/>
                  </a:ext>
                </a:extLst>
              </p:cNvPr>
              <p:cNvSpPr/>
              <p:nvPr/>
            </p:nvSpPr>
            <p:spPr>
              <a:xfrm>
                <a:off x="5079571" y="2277417"/>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cs typeface="Times New Roman"/>
                        </a:rPr>
                        <m:t>=</m:t>
                      </m:r>
                      <m:r>
                        <a:rPr lang="en-US" b="0" i="1" smtClean="0">
                          <a:solidFill>
                            <a:schemeClr val="tx1"/>
                          </a:solidFill>
                          <a:latin typeface="Cambria Math" panose="02040503050406030204" pitchFamily="18" charset="0"/>
                          <a:cs typeface="Times New Roman"/>
                        </a:rPr>
                        <m:t>6</m:t>
                      </m:r>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ED76D9EE-446E-9F4E-890E-7EEA7A29059F}"/>
                  </a:ext>
                </a:extLst>
              </p:cNvPr>
              <p:cNvSpPr>
                <a:spLocks noRot="1" noChangeAspect="1" noMove="1" noResize="1" noEditPoints="1" noAdjustHandles="1" noChangeArrowheads="1" noChangeShapeType="1" noTextEdit="1"/>
              </p:cNvSpPr>
              <p:nvPr/>
            </p:nvSpPr>
            <p:spPr>
              <a:xfrm>
                <a:off x="5079571" y="2277417"/>
                <a:ext cx="1122423"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9F8192D-080C-8D4C-97CE-026B524BBB63}"/>
                  </a:ext>
                </a:extLst>
              </p:cNvPr>
              <p:cNvSpPr/>
              <p:nvPr/>
            </p:nvSpPr>
            <p:spPr>
              <a:xfrm>
                <a:off x="1815254" y="2503561"/>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8</m:t>
                      </m:r>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39F8192D-080C-8D4C-97CE-026B524BBB63}"/>
                  </a:ext>
                </a:extLst>
              </p:cNvPr>
              <p:cNvSpPr>
                <a:spLocks noRot="1" noChangeAspect="1" noMove="1" noResize="1" noEditPoints="1" noAdjustHandles="1" noChangeArrowheads="1" noChangeShapeType="1" noTextEdit="1"/>
              </p:cNvSpPr>
              <p:nvPr/>
            </p:nvSpPr>
            <p:spPr>
              <a:xfrm>
                <a:off x="1815254" y="2503561"/>
                <a:ext cx="1122423"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0139223-8C96-194A-B220-5C3882736DC5}"/>
                  </a:ext>
                </a:extLst>
              </p:cNvPr>
              <p:cNvSpPr/>
              <p:nvPr/>
            </p:nvSpPr>
            <p:spPr>
              <a:xfrm>
                <a:off x="1096138" y="3095347"/>
                <a:ext cx="1122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9</m:t>
                      </m:r>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60139223-8C96-194A-B220-5C3882736DC5}"/>
                  </a:ext>
                </a:extLst>
              </p:cNvPr>
              <p:cNvSpPr>
                <a:spLocks noRot="1" noChangeAspect="1" noMove="1" noResize="1" noEditPoints="1" noAdjustHandles="1" noChangeArrowheads="1" noChangeShapeType="1" noTextEdit="1"/>
              </p:cNvSpPr>
              <p:nvPr/>
            </p:nvSpPr>
            <p:spPr>
              <a:xfrm>
                <a:off x="1096138" y="3095347"/>
                <a:ext cx="1122423"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AF69592-BB31-E54D-B440-B042AB755919}"/>
                  </a:ext>
                </a:extLst>
              </p:cNvPr>
              <p:cNvSpPr/>
              <p:nvPr/>
            </p:nvSpPr>
            <p:spPr>
              <a:xfrm>
                <a:off x="5309741" y="3902360"/>
                <a:ext cx="14594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Times New Roman"/>
                        </a:rPr>
                        <m:t>𝑓</m:t>
                      </m:r>
                      <m:r>
                        <a:rPr lang="en-US" b="0" i="1" smtClean="0">
                          <a:solidFill>
                            <a:schemeClr val="tx1"/>
                          </a:solidFill>
                          <a:latin typeface="Cambria Math" panose="02040503050406030204" pitchFamily="18" charset="0"/>
                          <a:cs typeface="Times New Roman"/>
                        </a:rPr>
                        <m:t>(</m:t>
                      </m:r>
                      <m:r>
                        <a:rPr lang="en-US" b="0" i="1" smtClean="0">
                          <a:solidFill>
                            <a:schemeClr val="tx1"/>
                          </a:solidFill>
                          <a:latin typeface="Cambria Math" panose="02040503050406030204" pitchFamily="18" charset="0"/>
                          <a:cs typeface="Times New Roman"/>
                        </a:rPr>
                        <m:t>𝑥</m:t>
                      </m:r>
                      <m:r>
                        <a:rPr lang="en-US" b="0" i="1" smtClean="0">
                          <a:solidFill>
                            <a:schemeClr val="tx1"/>
                          </a:solidFill>
                          <a:latin typeface="Cambria Math" panose="02040503050406030204" pitchFamily="18" charset="0"/>
                          <a:cs typeface="Times New Roman"/>
                        </a:rPr>
                        <m:t>)=7</m:t>
                      </m:r>
                    </m:oMath>
                  </m:oMathPara>
                </a14:m>
                <a:endParaRPr lang="en-US" dirty="0">
                  <a:solidFill>
                    <a:schemeClr val="tx1"/>
                  </a:solidFill>
                </a:endParaRPr>
              </a:p>
            </p:txBody>
          </p:sp>
        </mc:Choice>
        <mc:Fallback xmlns="">
          <p:sp>
            <p:nvSpPr>
              <p:cNvPr id="28" name="Rectangle 27">
                <a:extLst>
                  <a:ext uri="{FF2B5EF4-FFF2-40B4-BE49-F238E27FC236}">
                    <a16:creationId xmlns:a16="http://schemas.microsoft.com/office/drawing/2014/main" id="{CAF69592-BB31-E54D-B440-B042AB755919}"/>
                  </a:ext>
                </a:extLst>
              </p:cNvPr>
              <p:cNvSpPr>
                <a:spLocks noRot="1" noChangeAspect="1" noMove="1" noResize="1" noEditPoints="1" noAdjustHandles="1" noChangeArrowheads="1" noChangeShapeType="1" noTextEdit="1"/>
              </p:cNvSpPr>
              <p:nvPr/>
            </p:nvSpPr>
            <p:spPr>
              <a:xfrm>
                <a:off x="5309741" y="3902360"/>
                <a:ext cx="1459476" cy="369332"/>
              </a:xfrm>
              <a:prstGeom prst="rect">
                <a:avLst/>
              </a:prstGeom>
              <a:blipFill>
                <a:blip r:embed="rId1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D5F9D3B-8DB2-A546-ADBA-815B9D39D8F3}"/>
                  </a:ext>
                </a:extLst>
              </p:cNvPr>
              <p:cNvSpPr/>
              <p:nvPr/>
            </p:nvSpPr>
            <p:spPr>
              <a:xfrm>
                <a:off x="2321936" y="3117120"/>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cs typeface="Times New Roman"/>
                        </a:rPr>
                        <m:t>=</m:t>
                      </m:r>
                      <m:r>
                        <a:rPr lang="en-US" b="0" i="1" smtClean="0">
                          <a:solidFill>
                            <a:schemeClr val="tx1"/>
                          </a:solidFill>
                          <a:latin typeface="Cambria Math" panose="02040503050406030204" pitchFamily="18" charset="0"/>
                          <a:cs typeface="Times New Roman"/>
                        </a:rPr>
                        <m:t>10</m:t>
                      </m:r>
                    </m:oMath>
                  </m:oMathPara>
                </a14:m>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9D5F9D3B-8DB2-A546-ADBA-815B9D39D8F3}"/>
                  </a:ext>
                </a:extLst>
              </p:cNvPr>
              <p:cNvSpPr>
                <a:spLocks noRot="1" noChangeAspect="1" noMove="1" noResize="1" noEditPoints="1" noAdjustHandles="1" noChangeArrowheads="1" noChangeShapeType="1" noTextEdit="1"/>
              </p:cNvSpPr>
              <p:nvPr/>
            </p:nvSpPr>
            <p:spPr>
              <a:xfrm>
                <a:off x="2321936" y="3117120"/>
                <a:ext cx="1250663" cy="369332"/>
              </a:xfrm>
              <a:prstGeom prst="rect">
                <a:avLst/>
              </a:prstGeom>
              <a:blipFill>
                <a:blip r:embed="rId1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44E6E050-7BD9-484D-94F2-84FB2338501C}"/>
                  </a:ext>
                </a:extLst>
              </p:cNvPr>
              <p:cNvSpPr/>
              <p:nvPr/>
            </p:nvSpPr>
            <p:spPr>
              <a:xfrm>
                <a:off x="681160" y="3661404"/>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11</m:t>
                      </m:r>
                    </m:oMath>
                  </m:oMathPara>
                </a14:m>
                <a:endParaRPr lang="en-US" dirty="0">
                  <a:solidFill>
                    <a:schemeClr val="bg1"/>
                  </a:solidFill>
                </a:endParaRPr>
              </a:p>
            </p:txBody>
          </p:sp>
        </mc:Choice>
        <mc:Fallback xmlns="">
          <p:sp>
            <p:nvSpPr>
              <p:cNvPr id="30" name="Rectangle 29">
                <a:extLst>
                  <a:ext uri="{FF2B5EF4-FFF2-40B4-BE49-F238E27FC236}">
                    <a16:creationId xmlns:a16="http://schemas.microsoft.com/office/drawing/2014/main" id="{44E6E050-7BD9-484D-94F2-84FB2338501C}"/>
                  </a:ext>
                </a:extLst>
              </p:cNvPr>
              <p:cNvSpPr>
                <a:spLocks noRot="1" noChangeAspect="1" noMove="1" noResize="1" noEditPoints="1" noAdjustHandles="1" noChangeArrowheads="1" noChangeShapeType="1" noTextEdit="1"/>
              </p:cNvSpPr>
              <p:nvPr/>
            </p:nvSpPr>
            <p:spPr>
              <a:xfrm>
                <a:off x="681160" y="3661404"/>
                <a:ext cx="1250663" cy="369332"/>
              </a:xfrm>
              <a:prstGeom prst="rect">
                <a:avLst/>
              </a:prstGeom>
              <a:blipFill>
                <a:blip r:embed="rId1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C73DD9A-FEE7-DE4A-ADF4-140B08C834BF}"/>
                  </a:ext>
                </a:extLst>
              </p:cNvPr>
              <p:cNvSpPr/>
              <p:nvPr/>
            </p:nvSpPr>
            <p:spPr>
              <a:xfrm>
                <a:off x="2294227" y="3766304"/>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12</m:t>
                      </m:r>
                    </m:oMath>
                  </m:oMathPara>
                </a14:m>
                <a:endParaRPr lang="en-US" dirty="0">
                  <a:solidFill>
                    <a:schemeClr val="bg1"/>
                  </a:solidFill>
                </a:endParaRPr>
              </a:p>
            </p:txBody>
          </p:sp>
        </mc:Choice>
        <mc:Fallback xmlns="">
          <p:sp>
            <p:nvSpPr>
              <p:cNvPr id="31" name="Rectangle 30">
                <a:extLst>
                  <a:ext uri="{FF2B5EF4-FFF2-40B4-BE49-F238E27FC236}">
                    <a16:creationId xmlns:a16="http://schemas.microsoft.com/office/drawing/2014/main" id="{6C73DD9A-FEE7-DE4A-ADF4-140B08C834BF}"/>
                  </a:ext>
                </a:extLst>
              </p:cNvPr>
              <p:cNvSpPr>
                <a:spLocks noRot="1" noChangeAspect="1" noMove="1" noResize="1" noEditPoints="1" noAdjustHandles="1" noChangeArrowheads="1" noChangeShapeType="1" noTextEdit="1"/>
              </p:cNvSpPr>
              <p:nvPr/>
            </p:nvSpPr>
            <p:spPr>
              <a:xfrm>
                <a:off x="2294227" y="3766304"/>
                <a:ext cx="1250663" cy="369332"/>
              </a:xfrm>
              <a:prstGeom prst="rect">
                <a:avLst/>
              </a:prstGeom>
              <a:blipFill>
                <a:blip r:embed="rId1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EF6F6D5-674A-0844-B09B-5EE01079ECE3}"/>
                  </a:ext>
                </a:extLst>
              </p:cNvPr>
              <p:cNvSpPr/>
              <p:nvPr/>
            </p:nvSpPr>
            <p:spPr>
              <a:xfrm>
                <a:off x="3523323" y="4071105"/>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13</m:t>
                      </m:r>
                    </m:oMath>
                  </m:oMathPara>
                </a14:m>
                <a:endParaRPr lang="en-US" dirty="0">
                  <a:solidFill>
                    <a:schemeClr val="bg1"/>
                  </a:solidFill>
                </a:endParaRPr>
              </a:p>
            </p:txBody>
          </p:sp>
        </mc:Choice>
        <mc:Fallback xmlns="">
          <p:sp>
            <p:nvSpPr>
              <p:cNvPr id="32" name="Rectangle 31">
                <a:extLst>
                  <a:ext uri="{FF2B5EF4-FFF2-40B4-BE49-F238E27FC236}">
                    <a16:creationId xmlns:a16="http://schemas.microsoft.com/office/drawing/2014/main" id="{2EF6F6D5-674A-0844-B09B-5EE01079ECE3}"/>
                  </a:ext>
                </a:extLst>
              </p:cNvPr>
              <p:cNvSpPr>
                <a:spLocks noRot="1" noChangeAspect="1" noMove="1" noResize="1" noEditPoints="1" noAdjustHandles="1" noChangeArrowheads="1" noChangeShapeType="1" noTextEdit="1"/>
              </p:cNvSpPr>
              <p:nvPr/>
            </p:nvSpPr>
            <p:spPr>
              <a:xfrm>
                <a:off x="3523323" y="4071105"/>
                <a:ext cx="1250663" cy="369332"/>
              </a:xfrm>
              <a:prstGeom prst="rect">
                <a:avLst/>
              </a:prstGeom>
              <a:blipFill>
                <a:blip r:embed="rId1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3DF0A41E-0523-8643-B356-86A7E5FB261F}"/>
                  </a:ext>
                </a:extLst>
              </p:cNvPr>
              <p:cNvSpPr/>
              <p:nvPr/>
            </p:nvSpPr>
            <p:spPr>
              <a:xfrm>
                <a:off x="1993386" y="4510490"/>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14</m:t>
                      </m:r>
                    </m:oMath>
                  </m:oMathPara>
                </a14:m>
                <a:endParaRPr lang="en-US" dirty="0">
                  <a:solidFill>
                    <a:schemeClr val="bg1"/>
                  </a:solidFill>
                </a:endParaRPr>
              </a:p>
            </p:txBody>
          </p:sp>
        </mc:Choice>
        <mc:Fallback xmlns="">
          <p:sp>
            <p:nvSpPr>
              <p:cNvPr id="33" name="Rectangle 32">
                <a:extLst>
                  <a:ext uri="{FF2B5EF4-FFF2-40B4-BE49-F238E27FC236}">
                    <a16:creationId xmlns:a16="http://schemas.microsoft.com/office/drawing/2014/main" id="{3DF0A41E-0523-8643-B356-86A7E5FB261F}"/>
                  </a:ext>
                </a:extLst>
              </p:cNvPr>
              <p:cNvSpPr>
                <a:spLocks noRot="1" noChangeAspect="1" noMove="1" noResize="1" noEditPoints="1" noAdjustHandles="1" noChangeArrowheads="1" noChangeShapeType="1" noTextEdit="1"/>
              </p:cNvSpPr>
              <p:nvPr/>
            </p:nvSpPr>
            <p:spPr>
              <a:xfrm>
                <a:off x="1993386" y="4510490"/>
                <a:ext cx="1250663" cy="369332"/>
              </a:xfrm>
              <a:prstGeom prst="rect">
                <a:avLst/>
              </a:prstGeom>
              <a:blipFill>
                <a:blip r:embed="rId20"/>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72A3AB6D-6167-9747-A696-F2024429E248}"/>
                  </a:ext>
                </a:extLst>
              </p:cNvPr>
              <p:cNvSpPr/>
              <p:nvPr/>
            </p:nvSpPr>
            <p:spPr>
              <a:xfrm>
                <a:off x="2573297" y="4983523"/>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15</m:t>
                      </m:r>
                    </m:oMath>
                  </m:oMathPara>
                </a14:m>
                <a:endParaRPr lang="en-US" dirty="0">
                  <a:solidFill>
                    <a:schemeClr val="bg1"/>
                  </a:solidFill>
                </a:endParaRPr>
              </a:p>
            </p:txBody>
          </p:sp>
        </mc:Choice>
        <mc:Fallback xmlns="">
          <p:sp>
            <p:nvSpPr>
              <p:cNvPr id="34" name="Rectangle 33">
                <a:extLst>
                  <a:ext uri="{FF2B5EF4-FFF2-40B4-BE49-F238E27FC236}">
                    <a16:creationId xmlns:a16="http://schemas.microsoft.com/office/drawing/2014/main" id="{72A3AB6D-6167-9747-A696-F2024429E248}"/>
                  </a:ext>
                </a:extLst>
              </p:cNvPr>
              <p:cNvSpPr>
                <a:spLocks noRot="1" noChangeAspect="1" noMove="1" noResize="1" noEditPoints="1" noAdjustHandles="1" noChangeArrowheads="1" noChangeShapeType="1" noTextEdit="1"/>
              </p:cNvSpPr>
              <p:nvPr/>
            </p:nvSpPr>
            <p:spPr>
              <a:xfrm>
                <a:off x="2573297" y="4983523"/>
                <a:ext cx="1250663" cy="369332"/>
              </a:xfrm>
              <a:prstGeom prst="rect">
                <a:avLst/>
              </a:prstGeom>
              <a:blipFill>
                <a:blip r:embed="rId2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0A3D4D5-0F35-D344-8A52-3BC8F895FC78}"/>
                  </a:ext>
                </a:extLst>
              </p:cNvPr>
              <p:cNvSpPr/>
              <p:nvPr/>
            </p:nvSpPr>
            <p:spPr>
              <a:xfrm>
                <a:off x="3723224" y="4862791"/>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16</m:t>
                      </m:r>
                    </m:oMath>
                  </m:oMathPara>
                </a14:m>
                <a:endParaRPr lang="en-US" dirty="0">
                  <a:solidFill>
                    <a:schemeClr val="bg1"/>
                  </a:solidFill>
                </a:endParaRPr>
              </a:p>
            </p:txBody>
          </p:sp>
        </mc:Choice>
        <mc:Fallback xmlns="">
          <p:sp>
            <p:nvSpPr>
              <p:cNvPr id="35" name="Rectangle 34">
                <a:extLst>
                  <a:ext uri="{FF2B5EF4-FFF2-40B4-BE49-F238E27FC236}">
                    <a16:creationId xmlns:a16="http://schemas.microsoft.com/office/drawing/2014/main" id="{C0A3D4D5-0F35-D344-8A52-3BC8F895FC78}"/>
                  </a:ext>
                </a:extLst>
              </p:cNvPr>
              <p:cNvSpPr>
                <a:spLocks noRot="1" noChangeAspect="1" noMove="1" noResize="1" noEditPoints="1" noAdjustHandles="1" noChangeArrowheads="1" noChangeShapeType="1" noTextEdit="1"/>
              </p:cNvSpPr>
              <p:nvPr/>
            </p:nvSpPr>
            <p:spPr>
              <a:xfrm>
                <a:off x="3723224" y="4862791"/>
                <a:ext cx="1250663" cy="369332"/>
              </a:xfrm>
              <a:prstGeom prst="rect">
                <a:avLst/>
              </a:prstGeom>
              <a:blipFill>
                <a:blip r:embed="rId22"/>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C2A8DAE-C4E2-294A-BEAD-F611C1B39F1B}"/>
                  </a:ext>
                </a:extLst>
              </p:cNvPr>
              <p:cNvSpPr/>
              <p:nvPr/>
            </p:nvSpPr>
            <p:spPr>
              <a:xfrm>
                <a:off x="4836204" y="5015191"/>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17</m:t>
                      </m:r>
                    </m:oMath>
                  </m:oMathPara>
                </a14:m>
                <a:endParaRPr lang="en-US" dirty="0">
                  <a:solidFill>
                    <a:schemeClr val="bg1"/>
                  </a:solidFill>
                </a:endParaRPr>
              </a:p>
            </p:txBody>
          </p:sp>
        </mc:Choice>
        <mc:Fallback xmlns="">
          <p:sp>
            <p:nvSpPr>
              <p:cNvPr id="36" name="Rectangle 35">
                <a:extLst>
                  <a:ext uri="{FF2B5EF4-FFF2-40B4-BE49-F238E27FC236}">
                    <a16:creationId xmlns:a16="http://schemas.microsoft.com/office/drawing/2014/main" id="{1C2A8DAE-C4E2-294A-BEAD-F611C1B39F1B}"/>
                  </a:ext>
                </a:extLst>
              </p:cNvPr>
              <p:cNvSpPr>
                <a:spLocks noRot="1" noChangeAspect="1" noMove="1" noResize="1" noEditPoints="1" noAdjustHandles="1" noChangeArrowheads="1" noChangeShapeType="1" noTextEdit="1"/>
              </p:cNvSpPr>
              <p:nvPr/>
            </p:nvSpPr>
            <p:spPr>
              <a:xfrm>
                <a:off x="4836204" y="5015191"/>
                <a:ext cx="1250663" cy="369332"/>
              </a:xfrm>
              <a:prstGeom prst="rect">
                <a:avLst/>
              </a:prstGeom>
              <a:blipFill>
                <a:blip r:embed="rId23"/>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B1BA04B-B51B-8641-9D32-F45B203CE406}"/>
                  </a:ext>
                </a:extLst>
              </p:cNvPr>
              <p:cNvSpPr/>
              <p:nvPr/>
            </p:nvSpPr>
            <p:spPr>
              <a:xfrm>
                <a:off x="964190" y="5713855"/>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cs typeface="Times New Roman"/>
                        </a:rPr>
                        <m:t>=</m:t>
                      </m:r>
                      <m:r>
                        <a:rPr lang="en-US" b="0" i="1" smtClean="0">
                          <a:solidFill>
                            <a:schemeClr val="tx1"/>
                          </a:solidFill>
                          <a:latin typeface="Cambria Math" panose="02040503050406030204" pitchFamily="18" charset="0"/>
                          <a:cs typeface="Times New Roman"/>
                        </a:rPr>
                        <m:t>18</m:t>
                      </m:r>
                    </m:oMath>
                  </m:oMathPara>
                </a14:m>
                <a:endParaRPr lang="en-US" dirty="0">
                  <a:solidFill>
                    <a:schemeClr val="tx1"/>
                  </a:solidFill>
                </a:endParaRPr>
              </a:p>
            </p:txBody>
          </p:sp>
        </mc:Choice>
        <mc:Fallback xmlns="">
          <p:sp>
            <p:nvSpPr>
              <p:cNvPr id="37" name="Rectangle 36">
                <a:extLst>
                  <a:ext uri="{FF2B5EF4-FFF2-40B4-BE49-F238E27FC236}">
                    <a16:creationId xmlns:a16="http://schemas.microsoft.com/office/drawing/2014/main" id="{5B1BA04B-B51B-8641-9D32-F45B203CE406}"/>
                  </a:ext>
                </a:extLst>
              </p:cNvPr>
              <p:cNvSpPr>
                <a:spLocks noRot="1" noChangeAspect="1" noMove="1" noResize="1" noEditPoints="1" noAdjustHandles="1" noChangeArrowheads="1" noChangeShapeType="1" noTextEdit="1"/>
              </p:cNvSpPr>
              <p:nvPr/>
            </p:nvSpPr>
            <p:spPr>
              <a:xfrm>
                <a:off x="964190" y="5713855"/>
                <a:ext cx="1250663" cy="369332"/>
              </a:xfrm>
              <a:prstGeom prst="rect">
                <a:avLst/>
              </a:prstGeom>
              <a:blipFill>
                <a:blip r:embed="rId2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2FE7DF0-8A33-2F40-8BB8-A5A280A8BA48}"/>
                  </a:ext>
                </a:extLst>
              </p:cNvPr>
              <p:cNvSpPr/>
              <p:nvPr/>
            </p:nvSpPr>
            <p:spPr>
              <a:xfrm>
                <a:off x="2779136" y="5878130"/>
                <a:ext cx="12506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𝒇</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𝒙</m:t>
                      </m:r>
                      <m:r>
                        <a:rPr lang="en-US" b="1" i="1" dirty="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19</m:t>
                      </m:r>
                    </m:oMath>
                  </m:oMathPara>
                </a14:m>
                <a:endParaRPr lang="en-US" dirty="0">
                  <a:solidFill>
                    <a:schemeClr val="bg1"/>
                  </a:solidFill>
                </a:endParaRPr>
              </a:p>
            </p:txBody>
          </p:sp>
        </mc:Choice>
        <mc:Fallback xmlns="">
          <p:sp>
            <p:nvSpPr>
              <p:cNvPr id="38" name="Rectangle 37">
                <a:extLst>
                  <a:ext uri="{FF2B5EF4-FFF2-40B4-BE49-F238E27FC236}">
                    <a16:creationId xmlns:a16="http://schemas.microsoft.com/office/drawing/2014/main" id="{62FE7DF0-8A33-2F40-8BB8-A5A280A8BA48}"/>
                  </a:ext>
                </a:extLst>
              </p:cNvPr>
              <p:cNvSpPr>
                <a:spLocks noRot="1" noChangeAspect="1" noMove="1" noResize="1" noEditPoints="1" noAdjustHandles="1" noChangeArrowheads="1" noChangeShapeType="1" noTextEdit="1"/>
              </p:cNvSpPr>
              <p:nvPr/>
            </p:nvSpPr>
            <p:spPr>
              <a:xfrm>
                <a:off x="2779136" y="5878130"/>
                <a:ext cx="1250663" cy="369332"/>
              </a:xfrm>
              <a:prstGeom prst="rect">
                <a:avLst/>
              </a:prstGeom>
              <a:blipFill>
                <a:blip r:embed="rId25"/>
                <a:stretch>
                  <a:fillRect b="-12903"/>
                </a:stretch>
              </a:blipFill>
            </p:spPr>
            <p:txBody>
              <a:bodyPr/>
              <a:lstStyle/>
              <a:p>
                <a:r>
                  <a:rPr lang="en-US">
                    <a:noFill/>
                  </a:rPr>
                  <a:t> </a:t>
                </a:r>
              </a:p>
            </p:txBody>
          </p:sp>
        </mc:Fallback>
      </mc:AlternateContent>
    </p:spTree>
    <p:extLst>
      <p:ext uri="{BB962C8B-B14F-4D97-AF65-F5344CB8AC3E}">
        <p14:creationId xmlns:p14="http://schemas.microsoft.com/office/powerpoint/2010/main" val="382389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3336-5A0C-A342-BFA4-4127A208216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66149B-3BAD-B445-8A66-9F8B4DE05EEA}"/>
              </a:ext>
            </a:extLst>
          </p:cNvPr>
          <p:cNvSpPr>
            <a:spLocks noGrp="1"/>
          </p:cNvSpPr>
          <p:nvPr>
            <p:ph idx="1"/>
          </p:nvPr>
        </p:nvSpPr>
        <p:spPr/>
        <p:txBody>
          <a:bodyPr/>
          <a:lstStyle/>
          <a:p>
            <a:r>
              <a:rPr lang="en-US" dirty="0">
                <a:solidFill>
                  <a:schemeClr val="bg1">
                    <a:lumMod val="75000"/>
                  </a:schemeClr>
                </a:solidFill>
              </a:rPr>
              <a:t>Review: perceptron</a:t>
            </a:r>
          </a:p>
          <a:p>
            <a:r>
              <a:rPr lang="en-US" dirty="0"/>
              <a:t>Linear regression: a neuron without the nonlinearity</a:t>
            </a:r>
          </a:p>
          <a:p>
            <a:r>
              <a:rPr lang="en-US" dirty="0"/>
              <a:t>Mean-squared error</a:t>
            </a:r>
          </a:p>
          <a:p>
            <a:r>
              <a:rPr lang="en-US" dirty="0"/>
              <a:t>Learning the solution: stochastic gradient descent</a:t>
            </a:r>
          </a:p>
          <a:p>
            <a:r>
              <a:rPr lang="en-US" dirty="0"/>
              <a:t>Multiple linear regression</a:t>
            </a:r>
          </a:p>
        </p:txBody>
      </p:sp>
    </p:spTree>
    <p:extLst>
      <p:ext uri="{BB962C8B-B14F-4D97-AF65-F5344CB8AC3E}">
        <p14:creationId xmlns:p14="http://schemas.microsoft.com/office/powerpoint/2010/main" val="290441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0B5F-6A05-5A43-BB16-FAF2A091E5B9}"/>
              </a:ext>
            </a:extLst>
          </p:cNvPr>
          <p:cNvSpPr>
            <a:spLocks noGrp="1"/>
          </p:cNvSpPr>
          <p:nvPr>
            <p:ph type="title"/>
          </p:nvPr>
        </p:nvSpPr>
        <p:spPr/>
        <p:txBody>
          <a:bodyPr/>
          <a:lstStyle/>
          <a:p>
            <a:r>
              <a:rPr lang="en-US" dirty="0"/>
              <a:t>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23D25-E349-CB48-932B-0F05802F831A}"/>
                  </a:ext>
                </a:extLst>
              </p:cNvPr>
              <p:cNvSpPr>
                <a:spLocks noGrp="1"/>
              </p:cNvSpPr>
              <p:nvPr>
                <p:ph idx="1"/>
              </p:nvPr>
            </p:nvSpPr>
            <p:spPr>
              <a:xfrm>
                <a:off x="345987" y="1590845"/>
                <a:ext cx="5399903" cy="4351338"/>
              </a:xfrm>
            </p:spPr>
            <p:txBody>
              <a:bodyPr>
                <a:normAutofit/>
              </a:bodyPr>
              <a:lstStyle/>
              <a:p>
                <a:pPr marL="0" indent="0">
                  <a:buNone/>
                </a:pPr>
                <a:r>
                  <a:rPr lang="en-US" dirty="0"/>
                  <a:t>Linear regression is used to estimate a real-valued target variable, </a:t>
                </a:r>
                <a14:m>
                  <m:oMath xmlns:m="http://schemas.openxmlformats.org/officeDocument/2006/math">
                    <m:r>
                      <a:rPr lang="en-US" i="1" dirty="0" smtClean="0">
                        <a:latin typeface="Cambria Math" panose="02040503050406030204" pitchFamily="18" charset="0"/>
                      </a:rPr>
                      <m:t>𝑦</m:t>
                    </m:r>
                  </m:oMath>
                </a14:m>
                <a:r>
                  <a:rPr lang="en-US" dirty="0"/>
                  <a:t>, using a linear combination of real-valued input variables:</a:t>
                </a:r>
              </a:p>
              <a:p>
                <a:pPr>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b="0" i="1" dirty="0" smtClean="0">
                          <a:latin typeface="Cambria Math" panose="02040503050406030204" pitchFamily="18" charset="0"/>
                        </a:rPr>
                        <m:t>=</m:t>
                      </m:r>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a:latin typeface="Cambria Math" panose="02040503050406030204" pitchFamily="18" charset="0"/>
                          <a:ea typeface="Cambria Math" panose="02040503050406030204" pitchFamily="18" charset="0"/>
                          <a:cs typeface="Times New Roman"/>
                        </a:rPr>
                        <m:t>=</m:t>
                      </m:r>
                      <m:r>
                        <a:rPr lang="en-US" i="1">
                          <a:latin typeface="Cambria Math" panose="02040503050406030204" pitchFamily="18" charset="0"/>
                          <a:ea typeface="Cambria Math" panose="02040503050406030204" pitchFamily="18" charset="0"/>
                          <a:cs typeface="Times New Roman"/>
                        </a:rPr>
                        <m:t>𝑏</m:t>
                      </m:r>
                      <m:r>
                        <a:rPr lang="en-US" i="1">
                          <a:latin typeface="Cambria Math" panose="02040503050406030204" pitchFamily="18" charset="0"/>
                          <a:ea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𝑗</m:t>
                              </m:r>
                            </m:sub>
                          </m:sSub>
                        </m:e>
                      </m:nary>
                    </m:oMath>
                  </m:oMathPara>
                </a14:m>
                <a:endParaRPr lang="en-US" dirty="0"/>
              </a:p>
              <a:p>
                <a:pPr>
                  <a:buNone/>
                </a:pPr>
                <a:r>
                  <a:rPr lang="en-US" dirty="0"/>
                  <a:t>… so that …</a:t>
                </a:r>
              </a:p>
              <a:p>
                <a:pPr>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𝑦</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4F23D25-E349-CB48-932B-0F05802F831A}"/>
                  </a:ext>
                </a:extLst>
              </p:cNvPr>
              <p:cNvSpPr>
                <a:spLocks noGrp="1" noRot="1" noChangeAspect="1" noMove="1" noResize="1" noEditPoints="1" noAdjustHandles="1" noChangeArrowheads="1" noChangeShapeType="1" noTextEdit="1"/>
              </p:cNvSpPr>
              <p:nvPr>
                <p:ph idx="1"/>
              </p:nvPr>
            </p:nvSpPr>
            <p:spPr>
              <a:xfrm>
                <a:off x="345987" y="1590845"/>
                <a:ext cx="5399903" cy="4351338"/>
              </a:xfrm>
              <a:blipFill>
                <a:blip r:embed="rId2"/>
                <a:stretch>
                  <a:fillRect l="-2347" t="-2326" b="-19477"/>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C9D87BE0-5247-B24D-8DCB-F2E611041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519" y="1380564"/>
            <a:ext cx="6221481" cy="41058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DAD470E-6B61-0541-8940-40D2154D5470}"/>
              </a:ext>
            </a:extLst>
          </p:cNvPr>
          <p:cNvSpPr txBox="1">
            <a:spLocks/>
          </p:cNvSpPr>
          <p:nvPr/>
        </p:nvSpPr>
        <p:spPr>
          <a:xfrm>
            <a:off x="6604327" y="5456328"/>
            <a:ext cx="2221066" cy="6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Linear regression.  Public domain image, </a:t>
            </a:r>
            <a:r>
              <a:rPr lang="en-US" sz="1200" dirty="0" err="1"/>
              <a:t>Seewaqu</a:t>
            </a:r>
            <a:r>
              <a:rPr lang="en-US" sz="1200" dirty="0"/>
              <a:t>, 2010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E7961C-FD59-324C-93C6-3748C156384E}"/>
                  </a:ext>
                </a:extLst>
              </p:cNvPr>
              <p:cNvSpPr txBox="1"/>
              <p:nvPr/>
            </p:nvSpPr>
            <p:spPr>
              <a:xfrm>
                <a:off x="8711510" y="1267252"/>
                <a:ext cx="583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432FF"/>
                          </a:solidFill>
                          <a:latin typeface="Cambria Math" panose="02040503050406030204" pitchFamily="18" charset="0"/>
                          <a:ea typeface="Cambria Math" panose="02040503050406030204" pitchFamily="18" charset="0"/>
                        </a:rPr>
                        <m:t>𝑦</m:t>
                      </m:r>
                    </m:oMath>
                  </m:oMathPara>
                </a14:m>
                <a:endParaRPr lang="en-US" sz="2800" dirty="0">
                  <a:solidFill>
                    <a:srgbClr val="0432FF"/>
                  </a:solidFill>
                </a:endParaRPr>
              </a:p>
            </p:txBody>
          </p:sp>
        </mc:Choice>
        <mc:Fallback xmlns="">
          <p:sp>
            <p:nvSpPr>
              <p:cNvPr id="7" name="TextBox 6">
                <a:extLst>
                  <a:ext uri="{FF2B5EF4-FFF2-40B4-BE49-F238E27FC236}">
                    <a16:creationId xmlns:a16="http://schemas.microsoft.com/office/drawing/2014/main" id="{BBE7961C-FD59-324C-93C6-3748C156384E}"/>
                  </a:ext>
                </a:extLst>
              </p:cNvPr>
              <p:cNvSpPr txBox="1">
                <a:spLocks noRot="1" noChangeAspect="1" noMove="1" noResize="1" noEditPoints="1" noAdjustHandles="1" noChangeArrowheads="1" noChangeShapeType="1" noTextEdit="1"/>
              </p:cNvSpPr>
              <p:nvPr/>
            </p:nvSpPr>
            <p:spPr>
              <a:xfrm>
                <a:off x="8711510" y="1267252"/>
                <a:ext cx="583856" cy="523220"/>
              </a:xfrm>
              <a:prstGeom prst="rect">
                <a:avLst/>
              </a:prstGeom>
              <a:blipFill>
                <a:blip r:embed="rId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35C8C47-1BE2-364E-9991-08860799428F}"/>
                  </a:ext>
                </a:extLst>
              </p:cNvPr>
              <p:cNvSpPr txBox="1"/>
              <p:nvPr/>
            </p:nvSpPr>
            <p:spPr>
              <a:xfrm>
                <a:off x="8023644" y="2136347"/>
                <a:ext cx="8237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ea typeface="Cambria Math" panose="02040503050406030204" pitchFamily="18" charset="0"/>
                        </a:rPr>
                        <m:t>𝑓</m:t>
                      </m:r>
                      <m:r>
                        <a:rPr lang="en-US" sz="2800" b="0" i="1" dirty="0" smtClean="0">
                          <a:solidFill>
                            <a:srgbClr val="FF0000"/>
                          </a:solidFill>
                          <a:latin typeface="Cambria Math" panose="02040503050406030204" pitchFamily="18" charset="0"/>
                          <a:ea typeface="Cambria Math" panose="02040503050406030204" pitchFamily="18" charset="0"/>
                        </a:rPr>
                        <m:t>(</m:t>
                      </m:r>
                      <m:r>
                        <a:rPr lang="en-US" sz="2800" b="0" i="1" dirty="0" smtClean="0">
                          <a:solidFill>
                            <a:srgbClr val="FF0000"/>
                          </a:solidFill>
                          <a:latin typeface="Cambria Math" panose="02040503050406030204" pitchFamily="18" charset="0"/>
                          <a:ea typeface="Cambria Math" panose="02040503050406030204" pitchFamily="18" charset="0"/>
                        </a:rPr>
                        <m:t>𝑥</m:t>
                      </m:r>
                      <m:r>
                        <a:rPr lang="en-US" sz="2800" b="0" i="1" dirty="0" smtClean="0">
                          <a:solidFill>
                            <a:srgbClr val="FF0000"/>
                          </a:solidFill>
                          <a:latin typeface="Cambria Math" panose="02040503050406030204" pitchFamily="18" charset="0"/>
                          <a:ea typeface="Cambria Math" panose="02040503050406030204" pitchFamily="18" charset="0"/>
                        </a:rPr>
                        <m:t>)</m:t>
                      </m:r>
                    </m:oMath>
                  </m:oMathPara>
                </a14:m>
                <a:endParaRPr lang="en-US" sz="2800" dirty="0">
                  <a:solidFill>
                    <a:srgbClr val="FF0000"/>
                  </a:solidFill>
                </a:endParaRPr>
              </a:p>
            </p:txBody>
          </p:sp>
        </mc:Choice>
        <mc:Fallback xmlns="">
          <p:sp>
            <p:nvSpPr>
              <p:cNvPr id="8" name="TextBox 7">
                <a:extLst>
                  <a:ext uri="{FF2B5EF4-FFF2-40B4-BE49-F238E27FC236}">
                    <a16:creationId xmlns:a16="http://schemas.microsoft.com/office/drawing/2014/main" id="{635C8C47-1BE2-364E-9991-08860799428F}"/>
                  </a:ext>
                </a:extLst>
              </p:cNvPr>
              <p:cNvSpPr txBox="1">
                <a:spLocks noRot="1" noChangeAspect="1" noMove="1" noResize="1" noEditPoints="1" noAdjustHandles="1" noChangeArrowheads="1" noChangeShapeType="1" noTextEdit="1"/>
              </p:cNvSpPr>
              <p:nvPr/>
            </p:nvSpPr>
            <p:spPr>
              <a:xfrm>
                <a:off x="8023644" y="2136347"/>
                <a:ext cx="823793" cy="523220"/>
              </a:xfrm>
              <a:prstGeom prst="rect">
                <a:avLst/>
              </a:prstGeom>
              <a:blipFill>
                <a:blip r:embed="rId5"/>
                <a:stretch>
                  <a:fillRect l="-9091" r="-16667" b="-1666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F9FD8A1-CA6F-774B-A0C8-D18897BEAA7B}"/>
              </a:ext>
            </a:extLst>
          </p:cNvPr>
          <p:cNvCxnSpPr>
            <a:stCxn id="8" idx="2"/>
          </p:cNvCxnSpPr>
          <p:nvPr/>
        </p:nvCxnSpPr>
        <p:spPr>
          <a:xfrm>
            <a:off x="8435541" y="2659567"/>
            <a:ext cx="859825" cy="6273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6754E7-5F7B-5849-A827-AB870F1B496F}"/>
              </a:ext>
            </a:extLst>
          </p:cNvPr>
          <p:cNvCxnSpPr>
            <a:cxnSpLocks/>
            <a:stCxn id="7" idx="2"/>
          </p:cNvCxnSpPr>
          <p:nvPr/>
        </p:nvCxnSpPr>
        <p:spPr>
          <a:xfrm>
            <a:off x="9003438" y="1790472"/>
            <a:ext cx="516557" cy="627330"/>
          </a:xfrm>
          <a:prstGeom prst="straightConnector1">
            <a:avLst/>
          </a:prstGeom>
          <a:ln w="38100">
            <a:solidFill>
              <a:srgbClr val="0432FF"/>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8AAD58-EC0E-B84C-B475-E61F9EB9B780}"/>
                  </a:ext>
                </a:extLst>
              </p:cNvPr>
              <p:cNvSpPr txBox="1"/>
              <p:nvPr/>
            </p:nvSpPr>
            <p:spPr>
              <a:xfrm>
                <a:off x="11642967" y="5238613"/>
                <a:ext cx="58385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panose="02040503050406030204" pitchFamily="18" charset="0"/>
                              <a:ea typeface="Cambria Math" panose="02040503050406030204" pitchFamily="18" charset="0"/>
                            </a:rPr>
                          </m:ctrlPr>
                        </m:sSubPr>
                        <m:e>
                          <m:r>
                            <a:rPr lang="en-US" sz="2800" b="0" i="1" dirty="0" smtClean="0">
                              <a:solidFill>
                                <a:schemeClr val="tx1"/>
                              </a:solidFill>
                              <a:latin typeface="Cambria Math" panose="02040503050406030204" pitchFamily="18" charset="0"/>
                              <a:ea typeface="Cambria Math" panose="02040503050406030204" pitchFamily="18" charset="0"/>
                            </a:rPr>
                            <m:t>𝑥</m:t>
                          </m:r>
                        </m:e>
                        <m:sub>
                          <m:r>
                            <a:rPr lang="en-US" sz="2800" b="0" i="1" dirty="0" smtClean="0">
                              <a:solidFill>
                                <a:schemeClr val="tx1"/>
                              </a:solidFill>
                              <a:latin typeface="Cambria Math" panose="02040503050406030204" pitchFamily="18" charset="0"/>
                              <a:ea typeface="Cambria Math" panose="02040503050406030204" pitchFamily="18" charset="0"/>
                            </a:rPr>
                            <m:t>1</m:t>
                          </m:r>
                        </m:sub>
                      </m:sSub>
                    </m:oMath>
                  </m:oMathPara>
                </a14:m>
                <a:endParaRPr lang="en-US" sz="2800" dirty="0">
                  <a:solidFill>
                    <a:schemeClr val="tx1"/>
                  </a:solidFill>
                </a:endParaRPr>
              </a:p>
            </p:txBody>
          </p:sp>
        </mc:Choice>
        <mc:Fallback xmlns="">
          <p:sp>
            <p:nvSpPr>
              <p:cNvPr id="14" name="TextBox 13">
                <a:extLst>
                  <a:ext uri="{FF2B5EF4-FFF2-40B4-BE49-F238E27FC236}">
                    <a16:creationId xmlns:a16="http://schemas.microsoft.com/office/drawing/2014/main" id="{208AAD58-EC0E-B84C-B475-E61F9EB9B780}"/>
                  </a:ext>
                </a:extLst>
              </p:cNvPr>
              <p:cNvSpPr txBox="1">
                <a:spLocks noRot="1" noChangeAspect="1" noMove="1" noResize="1" noEditPoints="1" noAdjustHandles="1" noChangeArrowheads="1" noChangeShapeType="1" noTextEdit="1"/>
              </p:cNvSpPr>
              <p:nvPr/>
            </p:nvSpPr>
            <p:spPr>
              <a:xfrm>
                <a:off x="11642967" y="5238613"/>
                <a:ext cx="583856"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89E4006-CE71-2040-80D1-5A4D329D189A}"/>
                  </a:ext>
                </a:extLst>
              </p:cNvPr>
              <p:cNvSpPr txBox="1"/>
              <p:nvPr/>
            </p:nvSpPr>
            <p:spPr>
              <a:xfrm>
                <a:off x="6329317" y="2880414"/>
                <a:ext cx="8237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ea typeface="Cambria Math" panose="02040503050406030204" pitchFamily="18" charset="0"/>
                        </a:rPr>
                        <m:t>𝑏</m:t>
                      </m:r>
                    </m:oMath>
                  </m:oMathPara>
                </a14:m>
                <a:endParaRPr lang="en-US" sz="2800" dirty="0">
                  <a:solidFill>
                    <a:srgbClr val="FF0000"/>
                  </a:solidFill>
                </a:endParaRPr>
              </a:p>
            </p:txBody>
          </p:sp>
        </mc:Choice>
        <mc:Fallback xmlns="">
          <p:sp>
            <p:nvSpPr>
              <p:cNvPr id="15" name="TextBox 14">
                <a:extLst>
                  <a:ext uri="{FF2B5EF4-FFF2-40B4-BE49-F238E27FC236}">
                    <a16:creationId xmlns:a16="http://schemas.microsoft.com/office/drawing/2014/main" id="{789E4006-CE71-2040-80D1-5A4D329D189A}"/>
                  </a:ext>
                </a:extLst>
              </p:cNvPr>
              <p:cNvSpPr txBox="1">
                <a:spLocks noRot="1" noChangeAspect="1" noMove="1" noResize="1" noEditPoints="1" noAdjustHandles="1" noChangeArrowheads="1" noChangeShapeType="1" noTextEdit="1"/>
              </p:cNvSpPr>
              <p:nvPr/>
            </p:nvSpPr>
            <p:spPr>
              <a:xfrm>
                <a:off x="6329317" y="2880414"/>
                <a:ext cx="823793" cy="523220"/>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47EC082-C52B-1C4B-BF76-BAEDAC1A9E72}"/>
              </a:ext>
            </a:extLst>
          </p:cNvPr>
          <p:cNvCxnSpPr>
            <a:stCxn id="15" idx="2"/>
          </p:cNvCxnSpPr>
          <p:nvPr/>
        </p:nvCxnSpPr>
        <p:spPr>
          <a:xfrm>
            <a:off x="6741214" y="3403634"/>
            <a:ext cx="859825" cy="627330"/>
          </a:xfrm>
          <a:prstGeom prst="straightConnector1">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01B58F-DDFA-294A-9184-073D2ACC0627}"/>
                  </a:ext>
                </a:extLst>
              </p:cNvPr>
              <p:cNvSpPr txBox="1"/>
              <p:nvPr/>
            </p:nvSpPr>
            <p:spPr>
              <a:xfrm>
                <a:off x="10372397" y="3857566"/>
                <a:ext cx="8237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rgbClr val="FF0000"/>
                              </a:solidFill>
                              <a:latin typeface="Cambria Math" panose="02040503050406030204" pitchFamily="18" charset="0"/>
                              <a:ea typeface="Cambria Math" panose="02040503050406030204" pitchFamily="18" charset="0"/>
                            </a:rPr>
                          </m:ctrlPr>
                        </m:sSubPr>
                        <m:e>
                          <m:r>
                            <a:rPr lang="en-US" sz="2800" b="0" i="1" dirty="0" smtClean="0">
                              <a:solidFill>
                                <a:srgbClr val="FF0000"/>
                              </a:solidFill>
                              <a:latin typeface="Cambria Math" panose="02040503050406030204" pitchFamily="18" charset="0"/>
                              <a:ea typeface="Cambria Math" panose="02040503050406030204" pitchFamily="18" charset="0"/>
                            </a:rPr>
                            <m:t>𝑤</m:t>
                          </m:r>
                        </m:e>
                        <m:sub>
                          <m:r>
                            <a:rPr lang="en-US" sz="2800" b="0" i="1" dirty="0" smtClean="0">
                              <a:solidFill>
                                <a:srgbClr val="FF0000"/>
                              </a:solidFill>
                              <a:latin typeface="Cambria Math" panose="02040503050406030204" pitchFamily="18" charset="0"/>
                              <a:ea typeface="Cambria Math" panose="02040503050406030204" pitchFamily="18" charset="0"/>
                            </a:rPr>
                            <m:t>1</m:t>
                          </m:r>
                        </m:sub>
                      </m:sSub>
                    </m:oMath>
                  </m:oMathPara>
                </a14:m>
                <a:endParaRPr lang="en-US" sz="2800" dirty="0">
                  <a:solidFill>
                    <a:srgbClr val="FF0000"/>
                  </a:solidFill>
                </a:endParaRPr>
              </a:p>
            </p:txBody>
          </p:sp>
        </mc:Choice>
        <mc:Fallback xmlns="">
          <p:sp>
            <p:nvSpPr>
              <p:cNvPr id="17" name="TextBox 16">
                <a:extLst>
                  <a:ext uri="{FF2B5EF4-FFF2-40B4-BE49-F238E27FC236}">
                    <a16:creationId xmlns:a16="http://schemas.microsoft.com/office/drawing/2014/main" id="{B201B58F-DDFA-294A-9184-073D2ACC0627}"/>
                  </a:ext>
                </a:extLst>
              </p:cNvPr>
              <p:cNvSpPr txBox="1">
                <a:spLocks noRot="1" noChangeAspect="1" noMove="1" noResize="1" noEditPoints="1" noAdjustHandles="1" noChangeArrowheads="1" noChangeShapeType="1" noTextEdit="1"/>
              </p:cNvSpPr>
              <p:nvPr/>
            </p:nvSpPr>
            <p:spPr>
              <a:xfrm>
                <a:off x="10372397" y="3857566"/>
                <a:ext cx="823793" cy="523220"/>
              </a:xfrm>
              <a:prstGeom prst="rect">
                <a:avLst/>
              </a:prstGeom>
              <a:blipFill>
                <a:blip r:embed="rId8"/>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B2413B3D-3445-5341-99B1-077D60C6DAA3}"/>
              </a:ext>
            </a:extLst>
          </p:cNvPr>
          <p:cNvCxnSpPr/>
          <p:nvPr/>
        </p:nvCxnSpPr>
        <p:spPr>
          <a:xfrm>
            <a:off x="8023644" y="3878962"/>
            <a:ext cx="979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C215FE-60AC-204D-A1A3-834D6BECDB10}"/>
              </a:ext>
            </a:extLst>
          </p:cNvPr>
          <p:cNvCxnSpPr>
            <a:cxnSpLocks/>
          </p:cNvCxnSpPr>
          <p:nvPr/>
        </p:nvCxnSpPr>
        <p:spPr>
          <a:xfrm flipV="1">
            <a:off x="9003438" y="3429000"/>
            <a:ext cx="0" cy="449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D44AE1-1DF7-6E44-9DD2-CCA5E2ED7928}"/>
              </a:ext>
            </a:extLst>
          </p:cNvPr>
          <p:cNvCxnSpPr>
            <a:cxnSpLocks/>
            <a:stCxn id="17" idx="1"/>
          </p:cNvCxnSpPr>
          <p:nvPr/>
        </p:nvCxnSpPr>
        <p:spPr>
          <a:xfrm flipH="1" flipV="1">
            <a:off x="9021368" y="3733402"/>
            <a:ext cx="1351029" cy="385774"/>
          </a:xfrm>
          <a:prstGeom prst="straightConnector1">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35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7" y="234804"/>
            <a:ext cx="11690456" cy="868682"/>
          </a:xfrm>
        </p:spPr>
        <p:txBody>
          <a:bodyPr>
            <a:normAutofit fontScale="90000"/>
          </a:bodyPr>
          <a:lstStyle/>
          <a:p>
            <a:r>
              <a:rPr lang="en-US" dirty="0"/>
              <a:t>Linear regression is like a neuron without a nonlinearity</a:t>
            </a:r>
          </a:p>
        </p:txBody>
      </p:sp>
      <mc:AlternateContent xmlns:mc="http://schemas.openxmlformats.org/markup-compatibility/2006" xmlns:a14="http://schemas.microsoft.com/office/drawing/2010/main">
        <mc:Choice Requires="a14">
          <p:sp>
            <p:nvSpPr>
              <p:cNvPr id="25" name="Content Placeholder 2"/>
              <p:cNvSpPr>
                <a:spLocks noGrp="1"/>
              </p:cNvSpPr>
              <p:nvPr>
                <p:ph idx="1"/>
              </p:nvPr>
            </p:nvSpPr>
            <p:spPr>
              <a:xfrm>
                <a:off x="6325787" y="1287262"/>
                <a:ext cx="5411296" cy="5000786"/>
              </a:xfrm>
            </p:spPr>
            <p:txBody>
              <a:bodyPr>
                <a:normAutofit/>
              </a:bodyPr>
              <a:lstStyle/>
              <a:p>
                <a:r>
                  <a:rPr lang="en-US" dirty="0"/>
                  <a:t>The neuron’s </a:t>
                </a:r>
                <a:r>
                  <a:rPr lang="en-US" b="1" u="sng" dirty="0"/>
                  <a:t>excitation</a:t>
                </a:r>
                <a:r>
                  <a:rPr lang="en-US" dirty="0"/>
                  <a:t> is</a:t>
                </a:r>
              </a:p>
              <a:p>
                <a:endParaRPr lang="en-US" sz="1200" dirty="0"/>
              </a:p>
              <a:p>
                <a:pP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cs typeface="Times New Roman"/>
                        </a:rPr>
                        <m:t>=</m:t>
                      </m:r>
                      <m:r>
                        <a:rPr lang="en-US" b="0" i="1" smtClean="0">
                          <a:latin typeface="Cambria Math" panose="02040503050406030204" pitchFamily="18" charset="0"/>
                          <a:ea typeface="Cambria Math" panose="02040503050406030204" pitchFamily="18" charset="0"/>
                          <a:cs typeface="Times New Roman"/>
                        </a:rPr>
                        <m:t>𝑏</m:t>
                      </m:r>
                      <m:r>
                        <a:rPr lang="en-US" b="0" i="1" smtClean="0">
                          <a:latin typeface="Cambria Math" panose="02040503050406030204" pitchFamily="18" charset="0"/>
                          <a:ea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𝑗</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𝐷</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𝑤</m:t>
                              </m:r>
                            </m:e>
                            <m:sub>
                              <m:r>
                                <a:rPr lang="en-US" i="1">
                                  <a:latin typeface="Cambria Math" panose="02040503050406030204" pitchFamily="18" charset="0"/>
                                  <a:cs typeface="Times New Roman"/>
                                </a:rPr>
                                <m:t>𝑗</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𝑥</m:t>
                              </m:r>
                            </m:e>
                            <m:sub>
                              <m:r>
                                <a:rPr lang="en-US" i="1">
                                  <a:latin typeface="Cambria Math" panose="02040503050406030204" pitchFamily="18" charset="0"/>
                                  <a:cs typeface="Times New Roman"/>
                                </a:rPr>
                                <m:t>𝑗</m:t>
                              </m:r>
                            </m:sub>
                          </m:sSub>
                        </m:e>
                      </m:nary>
                    </m:oMath>
                  </m:oMathPara>
                </a14:m>
                <a:endParaRPr lang="en-US" dirty="0"/>
              </a:p>
              <a:p>
                <a:pPr>
                  <a:buNone/>
                </a:pPr>
                <a:endParaRPr lang="en-US" dirty="0"/>
              </a:p>
              <a:p>
                <a:r>
                  <a:rPr lang="en-US" dirty="0"/>
                  <a:t>The neuron’s </a:t>
                </a:r>
                <a:r>
                  <a:rPr lang="en-US" b="1" u="sng" dirty="0"/>
                  <a:t>activation</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sSup>
                        <m:sSupPr>
                          <m:ctrlPr>
                            <a:rPr lang="en-US" i="1">
                              <a:latin typeface="Cambria Math" panose="02040503050406030204" pitchFamily="18" charset="0"/>
                              <a:cs typeface="Times New Roman"/>
                            </a:rPr>
                          </m:ctrlPr>
                        </m:sSupPr>
                        <m:e>
                          <m:acc>
                            <m:accPr>
                              <m:chr m:val="⃗"/>
                              <m:ctrlPr>
                                <a:rPr lang="en-US" i="1">
                                  <a:latin typeface="Cambria Math" panose="02040503050406030204" pitchFamily="18" charset="0"/>
                                  <a:cs typeface="Times New Roman"/>
                                </a:rPr>
                              </m:ctrlPr>
                            </m:accPr>
                            <m:e>
                              <m:r>
                                <a:rPr lang="en-US" i="1">
                                  <a:latin typeface="Cambria Math" panose="02040503050406030204" pitchFamily="18" charset="0"/>
                                  <a:cs typeface="Times New Roman"/>
                                </a:rPr>
                                <m:t>𝑤</m:t>
                              </m:r>
                            </m:e>
                          </m:acc>
                        </m:e>
                        <m:sup>
                          <m:r>
                            <a:rPr lang="en-US" i="1">
                              <a:latin typeface="Cambria Math" panose="02040503050406030204" pitchFamily="18" charset="0"/>
                              <a:cs typeface="Times New Roman"/>
                            </a:rPr>
                            <m:t>𝑇</m:t>
                          </m:r>
                        </m:sup>
                      </m:sSup>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m:oMathPara>
                </a14:m>
                <a:endParaRPr lang="en-US" dirty="0"/>
              </a:p>
            </p:txBody>
          </p:sp>
        </mc:Choice>
        <mc:Fallback xmlns="">
          <p:sp>
            <p:nvSpPr>
              <p:cNvPr id="25" name="Content Placeholder 2"/>
              <p:cNvSpPr>
                <a:spLocks noGrp="1" noRot="1" noChangeAspect="1" noMove="1" noResize="1" noEditPoints="1" noAdjustHandles="1" noChangeArrowheads="1" noChangeShapeType="1" noTextEdit="1"/>
              </p:cNvSpPr>
              <p:nvPr>
                <p:ph idx="1"/>
              </p:nvPr>
            </p:nvSpPr>
            <p:spPr>
              <a:xfrm>
                <a:off x="6325787" y="1287262"/>
                <a:ext cx="5411296" cy="5000786"/>
              </a:xfrm>
              <a:blipFill>
                <a:blip r:embed="rId3"/>
                <a:stretch>
                  <a:fillRect l="-2108" t="-15190"/>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1D276254-4C27-5D45-8EA8-67B4FD159BAB}"/>
              </a:ext>
            </a:extLst>
          </p:cNvPr>
          <p:cNvSpPr/>
          <p:nvPr/>
        </p:nvSpPr>
        <p:spPr bwMode="auto">
          <a:xfrm>
            <a:off x="2443309" y="3536082"/>
            <a:ext cx="1143000" cy="1143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28" name="Straight Arrow Connector 27">
            <a:extLst>
              <a:ext uri="{FF2B5EF4-FFF2-40B4-BE49-F238E27FC236}">
                <a16:creationId xmlns:a16="http://schemas.microsoft.com/office/drawing/2014/main" id="{D7A26F22-F31C-2F4B-8745-9067D1F911AD}"/>
              </a:ext>
            </a:extLst>
          </p:cNvPr>
          <p:cNvCxnSpPr/>
          <p:nvPr/>
        </p:nvCxnSpPr>
        <p:spPr bwMode="auto">
          <a:xfrm>
            <a:off x="995509" y="2621682"/>
            <a:ext cx="1524000" cy="1219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25D1154E-25CD-0D42-A2C1-2A1471D088AF}"/>
              </a:ext>
            </a:extLst>
          </p:cNvPr>
          <p:cNvCxnSpPr/>
          <p:nvPr/>
        </p:nvCxnSpPr>
        <p:spPr bwMode="auto">
          <a:xfrm>
            <a:off x="995509" y="3459882"/>
            <a:ext cx="1447800" cy="609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06506025-ABF4-1041-8F58-B63426E6C321}"/>
              </a:ext>
            </a:extLst>
          </p:cNvPr>
          <p:cNvCxnSpPr/>
          <p:nvPr/>
        </p:nvCxnSpPr>
        <p:spPr bwMode="auto">
          <a:xfrm>
            <a:off x="995509" y="4221882"/>
            <a:ext cx="1447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EB4712C7-8268-584D-8421-E5A0324E068E}"/>
              </a:ext>
            </a:extLst>
          </p:cNvPr>
          <p:cNvCxnSpPr>
            <a:endCxn id="27" idx="3"/>
          </p:cNvCxnSpPr>
          <p:nvPr/>
        </p:nvCxnSpPr>
        <p:spPr bwMode="auto">
          <a:xfrm flipV="1">
            <a:off x="995510" y="4511694"/>
            <a:ext cx="1615189" cy="13103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7507007C-B5AD-FF43-9390-58BB266AF5ED}"/>
              </a:ext>
            </a:extLst>
          </p:cNvPr>
          <p:cNvCxnSpPr/>
          <p:nvPr/>
        </p:nvCxnSpPr>
        <p:spPr bwMode="auto">
          <a:xfrm>
            <a:off x="3586309" y="4145682"/>
            <a:ext cx="2209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4" name="TextBox 33">
            <a:extLst>
              <a:ext uri="{FF2B5EF4-FFF2-40B4-BE49-F238E27FC236}">
                <a16:creationId xmlns:a16="http://schemas.microsoft.com/office/drawing/2014/main" id="{EC07DCEA-DB52-7146-8AEB-36628C5EEAE1}"/>
              </a:ext>
            </a:extLst>
          </p:cNvPr>
          <p:cNvSpPr txBox="1"/>
          <p:nvPr/>
        </p:nvSpPr>
        <p:spPr>
          <a:xfrm>
            <a:off x="462109" y="2240682"/>
            <a:ext cx="362600" cy="369332"/>
          </a:xfrm>
          <a:prstGeom prst="rect">
            <a:avLst/>
          </a:prstGeom>
          <a:noFill/>
        </p:spPr>
        <p:txBody>
          <a:bodyPr wrap="none" rtlCol="0">
            <a:spAutoFit/>
          </a:bodyPr>
          <a:lstStyle/>
          <a:p>
            <a:r>
              <a:rPr lang="en-US" dirty="0"/>
              <a:t>1</a:t>
            </a:r>
            <a:endParaRPr lang="en-US" baseline="-25000" dirty="0"/>
          </a:p>
        </p:txBody>
      </p:sp>
      <p:sp>
        <p:nvSpPr>
          <p:cNvPr id="35" name="TextBox 34">
            <a:extLst>
              <a:ext uri="{FF2B5EF4-FFF2-40B4-BE49-F238E27FC236}">
                <a16:creationId xmlns:a16="http://schemas.microsoft.com/office/drawing/2014/main" id="{949FF4C9-9F26-BE42-BE5A-C0113998A33C}"/>
              </a:ext>
            </a:extLst>
          </p:cNvPr>
          <p:cNvSpPr txBox="1"/>
          <p:nvPr/>
        </p:nvSpPr>
        <p:spPr>
          <a:xfrm>
            <a:off x="466941" y="3074417"/>
            <a:ext cx="362600" cy="369332"/>
          </a:xfrm>
          <a:prstGeom prst="rect">
            <a:avLst/>
          </a:prstGeom>
          <a:noFill/>
        </p:spPr>
        <p:txBody>
          <a:bodyPr wrap="none" rtlCol="0">
            <a:spAutoFit/>
          </a:bodyPr>
          <a:lstStyle/>
          <a:p>
            <a:r>
              <a:rPr lang="en-US" dirty="0"/>
              <a:t>x</a:t>
            </a:r>
            <a:r>
              <a:rPr lang="en-US" baseline="-25000" dirty="0"/>
              <a:t>1</a:t>
            </a:r>
          </a:p>
        </p:txBody>
      </p:sp>
      <p:sp>
        <p:nvSpPr>
          <p:cNvPr id="36" name="TextBox 35">
            <a:extLst>
              <a:ext uri="{FF2B5EF4-FFF2-40B4-BE49-F238E27FC236}">
                <a16:creationId xmlns:a16="http://schemas.microsoft.com/office/drawing/2014/main" id="{CD5863F6-9128-D94E-83D8-F4F1E9BAC5B3}"/>
              </a:ext>
            </a:extLst>
          </p:cNvPr>
          <p:cNvSpPr txBox="1"/>
          <p:nvPr/>
        </p:nvSpPr>
        <p:spPr>
          <a:xfrm>
            <a:off x="462109" y="5589017"/>
            <a:ext cx="378630" cy="369332"/>
          </a:xfrm>
          <a:prstGeom prst="rect">
            <a:avLst/>
          </a:prstGeom>
          <a:noFill/>
        </p:spPr>
        <p:txBody>
          <a:bodyPr wrap="none" rtlCol="0">
            <a:spAutoFit/>
          </a:bodyPr>
          <a:lstStyle/>
          <a:p>
            <a:r>
              <a:rPr lang="en-US" dirty="0" err="1"/>
              <a:t>x</a:t>
            </a:r>
            <a:r>
              <a:rPr lang="en-US" baseline="-25000" dirty="0" err="1"/>
              <a:t>D</a:t>
            </a:r>
            <a:endParaRPr lang="en-US" baseline="-25000" dirty="0"/>
          </a:p>
        </p:txBody>
      </p:sp>
      <p:sp>
        <p:nvSpPr>
          <p:cNvPr id="37" name="TextBox 36">
            <a:extLst>
              <a:ext uri="{FF2B5EF4-FFF2-40B4-BE49-F238E27FC236}">
                <a16:creationId xmlns:a16="http://schemas.microsoft.com/office/drawing/2014/main" id="{BA292A02-0D10-0F40-9D84-D2A2E6E653A3}"/>
              </a:ext>
            </a:extLst>
          </p:cNvPr>
          <p:cNvSpPr txBox="1"/>
          <p:nvPr/>
        </p:nvSpPr>
        <p:spPr>
          <a:xfrm>
            <a:off x="1533741" y="2545482"/>
            <a:ext cx="428322" cy="369332"/>
          </a:xfrm>
          <a:prstGeom prst="rect">
            <a:avLst/>
          </a:prstGeom>
          <a:noFill/>
        </p:spPr>
        <p:txBody>
          <a:bodyPr wrap="none" rtlCol="0">
            <a:spAutoFit/>
          </a:bodyPr>
          <a:lstStyle/>
          <a:p>
            <a:r>
              <a:rPr lang="en-US" dirty="0"/>
              <a:t>b</a:t>
            </a:r>
            <a:endParaRPr lang="en-US" baseline="-25000" dirty="0"/>
          </a:p>
        </p:txBody>
      </p:sp>
      <p:sp>
        <p:nvSpPr>
          <p:cNvPr id="38" name="TextBox 37">
            <a:extLst>
              <a:ext uri="{FF2B5EF4-FFF2-40B4-BE49-F238E27FC236}">
                <a16:creationId xmlns:a16="http://schemas.microsoft.com/office/drawing/2014/main" id="{3F6F2824-F7C2-3E47-9535-5911A15A6E99}"/>
              </a:ext>
            </a:extLst>
          </p:cNvPr>
          <p:cNvSpPr txBox="1"/>
          <p:nvPr/>
        </p:nvSpPr>
        <p:spPr>
          <a:xfrm>
            <a:off x="1533741" y="3226817"/>
            <a:ext cx="428322" cy="369332"/>
          </a:xfrm>
          <a:prstGeom prst="rect">
            <a:avLst/>
          </a:prstGeom>
          <a:noFill/>
        </p:spPr>
        <p:txBody>
          <a:bodyPr wrap="none" rtlCol="0">
            <a:spAutoFit/>
          </a:bodyPr>
          <a:lstStyle/>
          <a:p>
            <a:r>
              <a:rPr lang="en-US" dirty="0"/>
              <a:t>w</a:t>
            </a:r>
            <a:r>
              <a:rPr lang="en-US" baseline="-25000" dirty="0"/>
              <a:t>1</a:t>
            </a:r>
          </a:p>
        </p:txBody>
      </p:sp>
      <p:sp>
        <p:nvSpPr>
          <p:cNvPr id="39" name="TextBox 38">
            <a:extLst>
              <a:ext uri="{FF2B5EF4-FFF2-40B4-BE49-F238E27FC236}">
                <a16:creationId xmlns:a16="http://schemas.microsoft.com/office/drawing/2014/main" id="{47D1E95E-7A0B-4641-84B0-64C88693FB59}"/>
              </a:ext>
            </a:extLst>
          </p:cNvPr>
          <p:cNvSpPr txBox="1"/>
          <p:nvPr/>
        </p:nvSpPr>
        <p:spPr>
          <a:xfrm>
            <a:off x="1528909" y="4141217"/>
            <a:ext cx="428322" cy="369332"/>
          </a:xfrm>
          <a:prstGeom prst="rect">
            <a:avLst/>
          </a:prstGeom>
          <a:noFill/>
        </p:spPr>
        <p:txBody>
          <a:bodyPr wrap="none" rtlCol="0">
            <a:spAutoFit/>
          </a:bodyPr>
          <a:lstStyle/>
          <a:p>
            <a:r>
              <a:rPr lang="en-US" dirty="0"/>
              <a:t>w</a:t>
            </a:r>
            <a:r>
              <a:rPr lang="en-US" baseline="-25000" dirty="0"/>
              <a:t>2</a:t>
            </a:r>
          </a:p>
        </p:txBody>
      </p:sp>
      <p:sp>
        <p:nvSpPr>
          <p:cNvPr id="40" name="TextBox 39">
            <a:extLst>
              <a:ext uri="{FF2B5EF4-FFF2-40B4-BE49-F238E27FC236}">
                <a16:creationId xmlns:a16="http://schemas.microsoft.com/office/drawing/2014/main" id="{C2F004C6-A1D1-D546-BFAB-5AE32593CF00}"/>
              </a:ext>
            </a:extLst>
          </p:cNvPr>
          <p:cNvSpPr txBox="1"/>
          <p:nvPr/>
        </p:nvSpPr>
        <p:spPr>
          <a:xfrm>
            <a:off x="462109" y="3912617"/>
            <a:ext cx="362600" cy="369332"/>
          </a:xfrm>
          <a:prstGeom prst="rect">
            <a:avLst/>
          </a:prstGeom>
          <a:noFill/>
        </p:spPr>
        <p:txBody>
          <a:bodyPr wrap="none" rtlCol="0">
            <a:spAutoFit/>
          </a:bodyPr>
          <a:lstStyle/>
          <a:p>
            <a:r>
              <a:rPr lang="en-US" dirty="0"/>
              <a:t>x</a:t>
            </a:r>
            <a:r>
              <a:rPr lang="en-US" baseline="-25000" dirty="0"/>
              <a:t>2</a:t>
            </a:r>
          </a:p>
        </p:txBody>
      </p:sp>
      <p:sp>
        <p:nvSpPr>
          <p:cNvPr id="41" name="TextBox 40">
            <a:extLst>
              <a:ext uri="{FF2B5EF4-FFF2-40B4-BE49-F238E27FC236}">
                <a16:creationId xmlns:a16="http://schemas.microsoft.com/office/drawing/2014/main" id="{A723CE85-FBCC-864D-B9AF-5B92D3B4483E}"/>
              </a:ext>
            </a:extLst>
          </p:cNvPr>
          <p:cNvSpPr txBox="1"/>
          <p:nvPr/>
        </p:nvSpPr>
        <p:spPr>
          <a:xfrm>
            <a:off x="1528909" y="5364882"/>
            <a:ext cx="444352" cy="369332"/>
          </a:xfrm>
          <a:prstGeom prst="rect">
            <a:avLst/>
          </a:prstGeom>
          <a:noFill/>
        </p:spPr>
        <p:txBody>
          <a:bodyPr wrap="none" rtlCol="0">
            <a:spAutoFit/>
          </a:bodyPr>
          <a:lstStyle/>
          <a:p>
            <a:r>
              <a:rPr lang="en-US" dirty="0" err="1"/>
              <a:t>w</a:t>
            </a:r>
            <a:r>
              <a:rPr lang="en-US" baseline="-25000" dirty="0" err="1"/>
              <a:t>D</a:t>
            </a:r>
            <a:endParaRPr lang="en-US" baseline="-25000" dirty="0"/>
          </a:p>
        </p:txBody>
      </p:sp>
      <p:sp>
        <p:nvSpPr>
          <p:cNvPr id="42" name="TextBox 41">
            <a:extLst>
              <a:ext uri="{FF2B5EF4-FFF2-40B4-BE49-F238E27FC236}">
                <a16:creationId xmlns:a16="http://schemas.microsoft.com/office/drawing/2014/main" id="{FEDF9C53-5ABB-984A-82C4-4AA7988A356A}"/>
              </a:ext>
            </a:extLst>
          </p:cNvPr>
          <p:cNvSpPr txBox="1"/>
          <p:nvPr/>
        </p:nvSpPr>
        <p:spPr>
          <a:xfrm>
            <a:off x="233509" y="1402482"/>
            <a:ext cx="696024" cy="369332"/>
          </a:xfrm>
          <a:prstGeom prst="rect">
            <a:avLst/>
          </a:prstGeom>
          <a:noFill/>
        </p:spPr>
        <p:txBody>
          <a:bodyPr wrap="none" rtlCol="0">
            <a:spAutoFit/>
          </a:bodyPr>
          <a:lstStyle/>
          <a:p>
            <a:r>
              <a:rPr lang="en-US" b="1" dirty="0"/>
              <a:t>Input</a:t>
            </a:r>
          </a:p>
        </p:txBody>
      </p:sp>
      <p:sp>
        <p:nvSpPr>
          <p:cNvPr id="43" name="TextBox 42">
            <a:extLst>
              <a:ext uri="{FF2B5EF4-FFF2-40B4-BE49-F238E27FC236}">
                <a16:creationId xmlns:a16="http://schemas.microsoft.com/office/drawing/2014/main" id="{9A0AB868-C46D-104F-A5EF-7888E122EB98}"/>
              </a:ext>
            </a:extLst>
          </p:cNvPr>
          <p:cNvSpPr txBox="1"/>
          <p:nvPr/>
        </p:nvSpPr>
        <p:spPr>
          <a:xfrm>
            <a:off x="1254608" y="6008117"/>
            <a:ext cx="959815" cy="369332"/>
          </a:xfrm>
          <a:prstGeom prst="rect">
            <a:avLst/>
          </a:prstGeom>
          <a:noFill/>
        </p:spPr>
        <p:txBody>
          <a:bodyPr wrap="none" rtlCol="0">
            <a:spAutoFit/>
          </a:bodyPr>
          <a:lstStyle/>
          <a:p>
            <a:r>
              <a:rPr lang="en-US" b="1" dirty="0"/>
              <a:t>Weights</a:t>
            </a:r>
          </a:p>
        </p:txBody>
      </p:sp>
      <p:sp>
        <p:nvSpPr>
          <p:cNvPr id="44" name="TextBox 43">
            <a:extLst>
              <a:ext uri="{FF2B5EF4-FFF2-40B4-BE49-F238E27FC236}">
                <a16:creationId xmlns:a16="http://schemas.microsoft.com/office/drawing/2014/main" id="{55A4ADB7-D908-DE4C-9C26-6C6FED3DD8F4}"/>
              </a:ext>
            </a:extLst>
          </p:cNvPr>
          <p:cNvSpPr txBox="1"/>
          <p:nvPr/>
        </p:nvSpPr>
        <p:spPr>
          <a:xfrm>
            <a:off x="462109" y="4374283"/>
            <a:ext cx="269626" cy="1200329"/>
          </a:xfrm>
          <a:prstGeom prst="rect">
            <a:avLst/>
          </a:prstGeom>
          <a:noFill/>
        </p:spPr>
        <p:txBody>
          <a:bodyPr wrap="non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sp>
        <p:nvSpPr>
          <p:cNvPr id="46" name="TextBox 45">
            <a:extLst>
              <a:ext uri="{FF2B5EF4-FFF2-40B4-BE49-F238E27FC236}">
                <a16:creationId xmlns:a16="http://schemas.microsoft.com/office/drawing/2014/main" id="{19854C50-D5F5-B344-8267-3C701C281A35}"/>
              </a:ext>
            </a:extLst>
          </p:cNvPr>
          <p:cNvSpPr txBox="1"/>
          <p:nvPr/>
        </p:nvSpPr>
        <p:spPr>
          <a:xfrm>
            <a:off x="3738710" y="3596149"/>
            <a:ext cx="1336391" cy="369332"/>
          </a:xfrm>
          <a:prstGeom prst="rect">
            <a:avLst/>
          </a:prstGeom>
          <a:noFill/>
        </p:spPr>
        <p:txBody>
          <a:bodyPr wrap="none" rtlCol="0">
            <a:spAutoFit/>
          </a:bodyPr>
          <a:lstStyle/>
          <a:p>
            <a:r>
              <a:rPr lang="en-US" b="1" dirty="0"/>
              <a:t>Output:</a:t>
            </a:r>
            <a:r>
              <a:rPr lang="en-US" dirty="0"/>
              <a:t> </a:t>
            </a:r>
            <a:r>
              <a:rPr lang="en-US" b="1" dirty="0" err="1"/>
              <a:t>w</a:t>
            </a:r>
            <a:r>
              <a:rPr lang="en-US" b="1" baseline="30000" dirty="0" err="1">
                <a:sym typeface="Symbol"/>
              </a:rPr>
              <a:t>T</a:t>
            </a:r>
            <a:r>
              <a:rPr lang="en-US" b="1" dirty="0" err="1">
                <a:sym typeface="Symbol"/>
              </a:rPr>
              <a:t>x</a:t>
            </a:r>
            <a:endParaRPr lang="en-US" dirty="0"/>
          </a:p>
        </p:txBody>
      </p:sp>
    </p:spTree>
    <p:extLst>
      <p:ext uri="{BB962C8B-B14F-4D97-AF65-F5344CB8AC3E}">
        <p14:creationId xmlns:p14="http://schemas.microsoft.com/office/powerpoint/2010/main" val="404955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1772</Words>
  <Application>Microsoft Macintosh PowerPoint</Application>
  <PresentationFormat>Widescreen</PresentationFormat>
  <Paragraphs>319</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CS440/ECE448  Lecture 7:  Linear Regression</vt:lpstr>
      <vt:lpstr>Outline</vt:lpstr>
      <vt:lpstr>Review: Perceptron Learning Algorithm</vt:lpstr>
      <vt:lpstr>Example</vt:lpstr>
      <vt:lpstr>Review: Multi-Class Perceptron</vt:lpstr>
      <vt:lpstr>Notation: Vector dot product, with bias added</vt:lpstr>
      <vt:lpstr>Outline</vt:lpstr>
      <vt:lpstr>Linear regression</vt:lpstr>
      <vt:lpstr>Linear regression is like a neuron without a nonlinearity</vt:lpstr>
      <vt:lpstr>Polynomial regression = multivariate linear regression</vt:lpstr>
      <vt:lpstr>Multivariate linear regression in general</vt:lpstr>
      <vt:lpstr>Outline</vt:lpstr>
      <vt:lpstr>What does it mean that f(x)≈y?</vt:lpstr>
      <vt:lpstr>First: count the training tokens</vt:lpstr>
      <vt:lpstr>Training token errors</vt:lpstr>
      <vt:lpstr>Mean-squared error</vt:lpstr>
      <vt:lpstr>Outline</vt:lpstr>
      <vt:lpstr>Minimizing the MSE</vt:lpstr>
      <vt:lpstr>MSE = Parabola</vt:lpstr>
      <vt:lpstr>The iterative solution to linear regression</vt:lpstr>
      <vt:lpstr>The gradient descent algorithm</vt:lpstr>
      <vt:lpstr>Stochastic gradient descent</vt:lpstr>
      <vt:lpstr>Stochastic gradient descent</vt:lpstr>
      <vt:lpstr>Comparison of perceptron and linear regression</vt:lpstr>
      <vt:lpstr>Outline</vt:lpstr>
      <vt:lpstr>What if y ⃗ is a vector?</vt:lpstr>
      <vt:lpstr>What if y ⃗ is a vector?</vt:lpstr>
      <vt:lpstr>PowerPoint Presentation</vt:lpstr>
      <vt:lpstr>… and each w ⃗_c has its own gradient.</vt:lpstr>
      <vt:lpstr>Comparison of Multi-Class Perceptron to Multiple Regression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128</cp:revision>
  <cp:lastPrinted>2021-02-21T01:05:12Z</cp:lastPrinted>
  <dcterms:created xsi:type="dcterms:W3CDTF">2017-10-23T18:30:07Z</dcterms:created>
  <dcterms:modified xsi:type="dcterms:W3CDTF">2022-02-02T02:15:25Z</dcterms:modified>
</cp:coreProperties>
</file>