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463" r:id="rId3"/>
    <p:sldId id="349" r:id="rId4"/>
    <p:sldId id="501" r:id="rId5"/>
    <p:sldId id="494" r:id="rId6"/>
    <p:sldId id="495" r:id="rId7"/>
    <p:sldId id="496" r:id="rId8"/>
    <p:sldId id="503" r:id="rId9"/>
    <p:sldId id="504" r:id="rId10"/>
    <p:sldId id="498" r:id="rId11"/>
    <p:sldId id="502" r:id="rId12"/>
    <p:sldId id="499" r:id="rId13"/>
    <p:sldId id="500" r:id="rId14"/>
    <p:sldId id="517" r:id="rId15"/>
    <p:sldId id="438" r:id="rId16"/>
    <p:sldId id="505" r:id="rId17"/>
    <p:sldId id="439" r:id="rId18"/>
    <p:sldId id="506" r:id="rId19"/>
    <p:sldId id="507" r:id="rId20"/>
    <p:sldId id="514" r:id="rId21"/>
    <p:sldId id="515" r:id="rId22"/>
    <p:sldId id="516" r:id="rId23"/>
    <p:sldId id="518" r:id="rId24"/>
    <p:sldId id="441" r:id="rId25"/>
    <p:sldId id="442" r:id="rId26"/>
    <p:sldId id="446" r:id="rId27"/>
    <p:sldId id="443" r:id="rId28"/>
    <p:sldId id="444" r:id="rId29"/>
    <p:sldId id="445" r:id="rId30"/>
    <p:sldId id="447" r:id="rId31"/>
    <p:sldId id="469" r:id="rId32"/>
    <p:sldId id="470" r:id="rId33"/>
    <p:sldId id="471" r:id="rId34"/>
    <p:sldId id="472" r:id="rId35"/>
    <p:sldId id="473" r:id="rId36"/>
    <p:sldId id="519" r:id="rId37"/>
    <p:sldId id="452" r:id="rId38"/>
    <p:sldId id="453" r:id="rId39"/>
    <p:sldId id="454" r:id="rId40"/>
    <p:sldId id="455" r:id="rId41"/>
    <p:sldId id="456" r:id="rId42"/>
    <p:sldId id="474" r:id="rId43"/>
    <p:sldId id="508" r:id="rId44"/>
    <p:sldId id="475" r:id="rId45"/>
    <p:sldId id="476" r:id="rId46"/>
    <p:sldId id="509" r:id="rId47"/>
    <p:sldId id="467" r:id="rId48"/>
    <p:sldId id="459" r:id="rId49"/>
    <p:sldId id="460" r:id="rId50"/>
    <p:sldId id="461" r:id="rId51"/>
    <p:sldId id="323" r:id="rId52"/>
    <p:sldId id="510" r:id="rId53"/>
    <p:sldId id="513" r:id="rId54"/>
    <p:sldId id="512" r:id="rId5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00FE05"/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76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38A699-56E5-40FA-B32B-50BA6BD334D0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45462B-E077-45AE-8546-149D13F1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0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0F1F-090C-4750-A6D8-8D3576AB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5DED9-45CD-4084-888B-5F6C6DEC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415E-2DBF-472E-BF75-D1B6F9C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5109-C6BE-420A-8D67-A101DA5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D746-9115-4669-A3CB-2BB75A7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7AB-248B-4EA1-9C1A-76FA391E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97D4-A4DC-40E2-BDC3-27A31C72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441-7C51-46C8-82C8-A0D2C3A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D440-C6BA-4E44-BCDE-D6E87C1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EB54-E605-4E8A-94C2-6D6A48F4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9DBAB-C0D1-4C8F-85FF-3D662FE1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0A133-162C-43D3-91C4-7EA0371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1944-4E90-44C4-B12F-D003E32E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A0B3-2BA4-4BF1-8F8D-06B3421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33F7-A7CE-4431-8BCF-A561737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54FB-C90A-46E6-826F-B79D895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E5B0-6DAC-4057-9A4F-17FADD2E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56AF-E10D-425A-8716-A1CEFFAC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F4AF-FED8-4CCC-A8D8-94CEEF9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AF49-029D-4DB8-9FFE-EE5CCFB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4792-B21A-4530-B8C8-5DFEA6B2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5736-5A74-46E6-B934-CE02BED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B7D8-9712-4B96-B3EC-B5D83CD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AED3-7C8D-47FD-9C1B-9CD9F6B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71C8-111D-4872-A891-186B6AA3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93C3-7056-44EE-908D-54CCF60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1474-F3E7-4285-84BD-0549C97E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996C-1F64-4E2B-A383-CDDC374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8E118-4326-4741-8AF9-8F8DB6E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5E6C-4021-47A0-A5F5-FEC1339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DF565-7678-4BEC-B41B-952993F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2646-8E2A-4CE2-8C86-CCA829B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CD6F7-2288-4C8E-951F-9D63DA56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6A4DF-43C0-42A2-87B0-9E8DAE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DF4BD-5ECF-4DAB-9BAE-AB8EAB2F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9C860-E1A6-4F4D-807C-54DF414B0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03E0-F82B-4446-9159-A1E9BBF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3ABC8-2E78-46F8-934F-04E610C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B447E-5ED5-491F-A4DE-CFCB9EE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FF99-55CF-4B81-B954-BFF3F96F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576DF-37F7-4D1A-9351-6C348ED1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0E6F3-3C24-40AC-8064-6F4CB69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56D3-62B4-4782-9A99-C98C9AC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6EA9B-A0A7-448F-898D-4C061B22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7E035-3510-4754-B2E7-A70F74B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4FBD-7DF8-42DD-9DF7-403CFE5C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83D8-40F8-4A53-8CC9-6B6FD3D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FF6F-5977-4009-BFBC-E0C8E7B9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B965-EC7B-48F7-93C8-D1F2F1F1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810FA-446B-448F-A841-7646A634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5CB38-EBE9-41B0-A2B5-2342518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8511-7B49-4AFE-8A8A-BC07782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D7E-3C92-4C0E-8E24-333146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84C0-A0E2-4E29-96DA-8E942B441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08549-5EBC-491B-B54B-84472C5B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CBE9-FE08-435F-BDAC-38D50EE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A5D12-4669-4C6E-8196-4C931380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137E-2468-4BB2-A7F5-219B9EC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280A5-BE05-4935-8477-19AC0F7A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85A7E-81BD-48B7-8BBD-6E15A439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FB71-3BFF-4258-A80A-9D13E641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D67-10A8-4945-940A-075EB539D32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937D-DAF9-4007-A282-0154EFE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0855-6D3D-41CD-BCB9-BD510EAB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00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84.png"/><Relationship Id="rId3" Type="http://schemas.openxmlformats.org/officeDocument/2006/relationships/image" Target="../media/image75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8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5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5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54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97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0" Type="http://schemas.openxmlformats.org/officeDocument/2006/relationships/image" Target="../media/image107.png"/><Relationship Id="rId4" Type="http://schemas.openxmlformats.org/officeDocument/2006/relationships/image" Target="../media/image9.png"/><Relationship Id="rId9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3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15" Type="http://schemas.openxmlformats.org/officeDocument/2006/relationships/image" Target="../media/image24.png"/><Relationship Id="rId4" Type="http://schemas.openxmlformats.org/officeDocument/2006/relationships/image" Target="../media/image23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72EE-1D49-49D1-93C4-78DFA0E4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63" y="358795"/>
            <a:ext cx="11857092" cy="14700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CS440/ECE448 Lecture 8: </a:t>
            </a:r>
            <a:br>
              <a:rPr lang="en-US" dirty="0"/>
            </a:br>
            <a:r>
              <a:rPr lang="en-US" dirty="0"/>
              <a:t>Logistic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8BFA0-E61B-4A45-B080-D437D61B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0440" y="196638"/>
            <a:ext cx="3942740" cy="740622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dirty="0"/>
              <a:t>Mark Hasegawa-Johnson, 2/2022</a:t>
            </a:r>
          </a:p>
          <a:p>
            <a:pPr algn="r"/>
            <a:r>
              <a:rPr lang="en-US" sz="2000" dirty="0"/>
              <a:t>License: CC-BY 4.0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31C026-4847-924F-8A28-B6EBDF35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83" y="1990957"/>
            <a:ext cx="6087377" cy="45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BB53-B299-ED47-AFE3-4E7988DD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the perceptron has a vector error, just like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3FA69-987C-B942-85FD-878ECB3FCD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6672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Now we can define an error term for every output: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c</a:t>
                </a:r>
                <a:r>
                  <a:rPr lang="en-US" dirty="0"/>
                  <a:t> was the correct class label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=1</m:t>
                    </m:r>
                  </m:oMath>
                </a14:m>
                <a:r>
                  <a:rPr lang="en-US" dirty="0"/>
                  <a:t>), but the network didn’t get it right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), then it </a:t>
                </a:r>
                <a:r>
                  <a:rPr lang="en-US" b="1" u="sng" dirty="0"/>
                  <a:t>undershot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the network thought the correct answer was </a:t>
                </a:r>
                <a:r>
                  <a:rPr lang="en-US" i="1" dirty="0"/>
                  <a:t>c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), but it wasn’t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r>
                  <a:rPr lang="en-US" dirty="0"/>
                  <a:t>), then it </a:t>
                </a:r>
                <a:r>
                  <a:rPr lang="en-US" b="1" u="sng" dirty="0" err="1"/>
                  <a:t>overershot</a:t>
                </a:r>
                <a:endParaRPr lang="en-US" i="1" dirty="0">
                  <a:latin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Otherwise, </a:t>
                </a:r>
                <a:endParaRPr lang="en-US" i="1" dirty="0">
                  <a:latin typeface="Cambria Math" panose="02040503050406030204" pitchFamily="18" charset="0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3FA69-987C-B942-85FD-878ECB3FC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667250"/>
              </a:xfrm>
              <a:blipFill>
                <a:blip r:embed="rId2"/>
                <a:stretch>
                  <a:fillRect l="-965" t="-2439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49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BB53-B299-ED47-AFE3-4E7988DD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perceptron, written in terms of one-hot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3FA69-987C-B942-85FD-878ECB3FCD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But with this definition, we can write the perceptron update the same as the linear regression update: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=−1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3FA69-987C-B942-85FD-878ECB3FC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515599" cy="4667250"/>
              </a:xfrm>
              <a:blipFill>
                <a:blip r:embed="rId2"/>
                <a:stretch>
                  <a:fillRect l="-1086" t="-54472" b="-7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0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6" y="151881"/>
            <a:ext cx="11688173" cy="660496"/>
          </a:xfrm>
        </p:spPr>
        <p:txBody>
          <a:bodyPr>
            <a:normAutofit/>
          </a:bodyPr>
          <a:lstStyle/>
          <a:p>
            <a:r>
              <a:rPr lang="en-US" sz="3600" dirty="0"/>
              <a:t>Comparison of Multi-Class Perceptron to Multiple Regression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09" y="19168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1483" y="200588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626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6140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61400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480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4805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667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66721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68461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684610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>
            <a:extLst>
              <a:ext uri="{FF2B5EF4-FFF2-40B4-BE49-F238E27FC236}">
                <a16:creationId xmlns:a16="http://schemas.microsoft.com/office/drawing/2014/main" id="{459B513A-25C2-AC45-A0DE-3468871FD72A}"/>
              </a:ext>
            </a:extLst>
          </p:cNvPr>
          <p:cNvSpPr txBox="1">
            <a:spLocks/>
          </p:cNvSpPr>
          <p:nvPr/>
        </p:nvSpPr>
        <p:spPr>
          <a:xfrm>
            <a:off x="65677" y="922044"/>
            <a:ext cx="4353924" cy="11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Multi-Class Perceptron: </a:t>
            </a:r>
          </a:p>
          <a:p>
            <a:r>
              <a:rPr lang="en-US" sz="3200" u="sng" dirty="0"/>
              <a:t>One-hot output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41A2027-9F7E-6E43-A0D0-DE502E4B78D7}"/>
              </a:ext>
            </a:extLst>
          </p:cNvPr>
          <p:cNvSpPr/>
          <p:nvPr/>
        </p:nvSpPr>
        <p:spPr bwMode="auto">
          <a:xfrm>
            <a:off x="951898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D6F05-3C2D-3F42-8250-8583EEFDBF6E}"/>
              </a:ext>
            </a:extLst>
          </p:cNvPr>
          <p:cNvSpPr txBox="1"/>
          <p:nvPr/>
        </p:nvSpPr>
        <p:spPr>
          <a:xfrm>
            <a:off x="762219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0A9903-4A9D-E24C-8F5D-33E325DFAD3B}"/>
              </a:ext>
            </a:extLst>
          </p:cNvPr>
          <p:cNvSpPr txBox="1"/>
          <p:nvPr/>
        </p:nvSpPr>
        <p:spPr>
          <a:xfrm>
            <a:off x="762703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926FC7-EC60-7143-BAE2-4FDB0BCE06DB}"/>
              </a:ext>
            </a:extLst>
          </p:cNvPr>
          <p:cNvSpPr txBox="1"/>
          <p:nvPr/>
        </p:nvSpPr>
        <p:spPr>
          <a:xfrm>
            <a:off x="762219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B3ABCB-27C7-584A-A729-3AB56DDFB031}"/>
              </a:ext>
            </a:extLst>
          </p:cNvPr>
          <p:cNvSpPr txBox="1"/>
          <p:nvPr/>
        </p:nvSpPr>
        <p:spPr>
          <a:xfrm>
            <a:off x="762219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11C388-EF15-344E-B60F-17E53BA8F953}"/>
              </a:ext>
            </a:extLst>
          </p:cNvPr>
          <p:cNvSpPr txBox="1"/>
          <p:nvPr/>
        </p:nvSpPr>
        <p:spPr>
          <a:xfrm>
            <a:off x="7203099" y="19168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0C51C9-701B-F54A-9541-46FF2AEFC6E4}"/>
              </a:ext>
            </a:extLst>
          </p:cNvPr>
          <p:cNvSpPr txBox="1"/>
          <p:nvPr/>
        </p:nvSpPr>
        <p:spPr>
          <a:xfrm>
            <a:off x="8431573" y="200588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9750E2-3D85-794D-9840-65751E247C74}"/>
              </a:ext>
            </a:extLst>
          </p:cNvPr>
          <p:cNvSpPr txBox="1"/>
          <p:nvPr/>
        </p:nvSpPr>
        <p:spPr>
          <a:xfrm>
            <a:off x="762219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D1699F-8196-F74D-8046-DC06A6492453}"/>
              </a:ext>
            </a:extLst>
          </p:cNvPr>
          <p:cNvSpPr/>
          <p:nvPr/>
        </p:nvSpPr>
        <p:spPr bwMode="auto">
          <a:xfrm>
            <a:off x="952887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981E343-8151-0347-8CA8-E8127ED5B8D2}"/>
              </a:ext>
            </a:extLst>
          </p:cNvPr>
          <p:cNvSpPr/>
          <p:nvPr/>
        </p:nvSpPr>
        <p:spPr bwMode="auto">
          <a:xfrm>
            <a:off x="952491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94AFEA-740B-084C-9392-BBDEA00B08FB}"/>
              </a:ext>
            </a:extLst>
          </p:cNvPr>
          <p:cNvSpPr txBox="1"/>
          <p:nvPr/>
        </p:nvSpPr>
        <p:spPr>
          <a:xfrm>
            <a:off x="961398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1CAB26-590D-9C40-84CB-78F0EA20AB0A}"/>
              </a:ext>
            </a:extLst>
          </p:cNvPr>
          <p:cNvCxnSpPr>
            <a:stCxn id="47" idx="3"/>
            <a:endCxn id="44" idx="2"/>
          </p:cNvCxnSpPr>
          <p:nvPr/>
        </p:nvCxnSpPr>
        <p:spPr>
          <a:xfrm>
            <a:off x="798479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0E9E03-437C-0A47-80B3-5AA353AA9FB1}"/>
              </a:ext>
            </a:extLst>
          </p:cNvPr>
          <p:cNvCxnSpPr>
            <a:cxnSpLocks/>
            <a:stCxn id="49" idx="3"/>
            <a:endCxn id="44" idx="2"/>
          </p:cNvCxnSpPr>
          <p:nvPr/>
        </p:nvCxnSpPr>
        <p:spPr>
          <a:xfrm flipV="1">
            <a:off x="798963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36D2A5F-6C89-A047-986A-8756A5E8C31C}"/>
              </a:ext>
            </a:extLst>
          </p:cNvPr>
          <p:cNvCxnSpPr>
            <a:cxnSpLocks/>
            <a:stCxn id="52" idx="3"/>
            <a:endCxn id="44" idx="2"/>
          </p:cNvCxnSpPr>
          <p:nvPr/>
        </p:nvCxnSpPr>
        <p:spPr>
          <a:xfrm flipV="1">
            <a:off x="798479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B7439BD-D6D2-CC4C-BC8F-EE0AE9D4484D}"/>
              </a:ext>
            </a:extLst>
          </p:cNvPr>
          <p:cNvCxnSpPr>
            <a:cxnSpLocks/>
            <a:stCxn id="50" idx="3"/>
            <a:endCxn id="44" idx="2"/>
          </p:cNvCxnSpPr>
          <p:nvPr/>
        </p:nvCxnSpPr>
        <p:spPr>
          <a:xfrm flipV="1">
            <a:off x="800082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2F04F13-022D-0D45-B563-F76B8590BFBC}"/>
              </a:ext>
            </a:extLst>
          </p:cNvPr>
          <p:cNvCxnSpPr>
            <a:cxnSpLocks/>
            <a:stCxn id="47" idx="3"/>
            <a:endCxn id="58" idx="2"/>
          </p:cNvCxnSpPr>
          <p:nvPr/>
        </p:nvCxnSpPr>
        <p:spPr>
          <a:xfrm>
            <a:off x="798479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62FA4A2-BF75-B245-AC4E-16BABFE02A56}"/>
              </a:ext>
            </a:extLst>
          </p:cNvPr>
          <p:cNvCxnSpPr>
            <a:cxnSpLocks/>
            <a:stCxn id="49" idx="3"/>
            <a:endCxn id="58" idx="2"/>
          </p:cNvCxnSpPr>
          <p:nvPr/>
        </p:nvCxnSpPr>
        <p:spPr>
          <a:xfrm>
            <a:off x="798963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2B2AD2-B4C4-A444-B422-E56D6D33F757}"/>
              </a:ext>
            </a:extLst>
          </p:cNvPr>
          <p:cNvCxnSpPr>
            <a:cxnSpLocks/>
            <a:stCxn id="52" idx="3"/>
            <a:endCxn id="58" idx="2"/>
          </p:cNvCxnSpPr>
          <p:nvPr/>
        </p:nvCxnSpPr>
        <p:spPr>
          <a:xfrm flipV="1">
            <a:off x="798479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A25A656-17CA-5143-B785-BE676F897BBC}"/>
              </a:ext>
            </a:extLst>
          </p:cNvPr>
          <p:cNvCxnSpPr>
            <a:cxnSpLocks/>
            <a:stCxn id="50" idx="3"/>
            <a:endCxn id="58" idx="2"/>
          </p:cNvCxnSpPr>
          <p:nvPr/>
        </p:nvCxnSpPr>
        <p:spPr>
          <a:xfrm flipV="1">
            <a:off x="800082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FFC555D-406A-CA41-AD66-2AF310DB4A88}"/>
              </a:ext>
            </a:extLst>
          </p:cNvPr>
          <p:cNvCxnSpPr>
            <a:cxnSpLocks/>
            <a:stCxn id="47" idx="3"/>
            <a:endCxn id="59" idx="2"/>
          </p:cNvCxnSpPr>
          <p:nvPr/>
        </p:nvCxnSpPr>
        <p:spPr>
          <a:xfrm>
            <a:off x="798479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D7F78FE-5B18-AB49-882D-1B097FB86CC2}"/>
              </a:ext>
            </a:extLst>
          </p:cNvPr>
          <p:cNvCxnSpPr>
            <a:cxnSpLocks/>
            <a:stCxn id="49" idx="3"/>
            <a:endCxn id="59" idx="2"/>
          </p:cNvCxnSpPr>
          <p:nvPr/>
        </p:nvCxnSpPr>
        <p:spPr>
          <a:xfrm>
            <a:off x="798963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244A67F-1DFC-5C46-9E3C-F6D519D1D301}"/>
              </a:ext>
            </a:extLst>
          </p:cNvPr>
          <p:cNvCxnSpPr>
            <a:cxnSpLocks/>
            <a:stCxn id="52" idx="3"/>
            <a:endCxn id="59" idx="2"/>
          </p:cNvCxnSpPr>
          <p:nvPr/>
        </p:nvCxnSpPr>
        <p:spPr>
          <a:xfrm>
            <a:off x="798479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F7AC9A-E0F5-B44F-AE58-C6AAB20D3D9E}"/>
              </a:ext>
            </a:extLst>
          </p:cNvPr>
          <p:cNvCxnSpPr>
            <a:cxnSpLocks/>
            <a:stCxn id="50" idx="3"/>
            <a:endCxn id="59" idx="2"/>
          </p:cNvCxnSpPr>
          <p:nvPr/>
        </p:nvCxnSpPr>
        <p:spPr>
          <a:xfrm flipV="1">
            <a:off x="800082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DF27257-504D-584C-B9B6-A20494EA5E14}"/>
                  </a:ext>
                </a:extLst>
              </p:cNvPr>
              <p:cNvSpPr/>
              <p:nvPr/>
            </p:nvSpPr>
            <p:spPr>
              <a:xfrm>
                <a:off x="875952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DF27257-504D-584C-B9B6-A20494EA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27" y="2415661"/>
                <a:ext cx="4626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6A0ECC8-B9B7-D34E-8E4B-3D2FCD76594C}"/>
                  </a:ext>
                </a:extLst>
              </p:cNvPr>
              <p:cNvSpPr/>
              <p:nvPr/>
            </p:nvSpPr>
            <p:spPr>
              <a:xfrm>
                <a:off x="8440434" y="2610922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6A0ECC8-B9B7-D34E-8E4B-3D2FCD765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434" y="2610922"/>
                <a:ext cx="4626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D20D57E-E657-4145-B319-ADF8FDBDCFF2}"/>
                  </a:ext>
                </a:extLst>
              </p:cNvPr>
              <p:cNvSpPr/>
              <p:nvPr/>
            </p:nvSpPr>
            <p:spPr>
              <a:xfrm>
                <a:off x="7849880" y="4820732"/>
                <a:ext cx="66140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D20D57E-E657-4145-B319-ADF8FDBDC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880" y="4820732"/>
                <a:ext cx="661400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8DD7B74-8569-8647-A8CA-87FCC1DB05E7}"/>
                  </a:ext>
                </a:extLst>
              </p:cNvPr>
              <p:cNvSpPr/>
              <p:nvPr/>
            </p:nvSpPr>
            <p:spPr>
              <a:xfrm>
                <a:off x="8935737" y="4406390"/>
                <a:ext cx="480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8DD7B74-8569-8647-A8CA-87FCC1DB0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37" y="4406390"/>
                <a:ext cx="48051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E8AB9C-67AA-B04B-B1CC-9F2A6CF559B1}"/>
                  </a:ext>
                </a:extLst>
              </p:cNvPr>
              <p:cNvSpPr/>
              <p:nvPr/>
            </p:nvSpPr>
            <p:spPr>
              <a:xfrm>
                <a:off x="8216597" y="5201735"/>
                <a:ext cx="6667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E8AB9C-67AA-B04B-B1CC-9F2A6CF55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97" y="5201735"/>
                <a:ext cx="666721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1ECBE5E-75F3-6C4E-AC5C-78AC68AD7D85}"/>
                  </a:ext>
                </a:extLst>
              </p:cNvPr>
              <p:cNvSpPr/>
              <p:nvPr/>
            </p:nvSpPr>
            <p:spPr>
              <a:xfrm>
                <a:off x="8368997" y="5639889"/>
                <a:ext cx="68461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1ECBE5E-75F3-6C4E-AC5C-78AC68AD7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997" y="5639889"/>
                <a:ext cx="684610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9F3B84C-4F1D-7E4E-833C-B8B01CD5EC8C}"/>
              </a:ext>
            </a:extLst>
          </p:cNvPr>
          <p:cNvCxnSpPr>
            <a:cxnSpLocks/>
          </p:cNvCxnSpPr>
          <p:nvPr/>
        </p:nvCxnSpPr>
        <p:spPr>
          <a:xfrm>
            <a:off x="9969988" y="2834050"/>
            <a:ext cx="45720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645F9E5-CBB0-0C4A-AF1E-50626A3ED187}"/>
              </a:ext>
            </a:extLst>
          </p:cNvPr>
          <p:cNvCxnSpPr>
            <a:cxnSpLocks/>
          </p:cNvCxnSpPr>
          <p:nvPr/>
        </p:nvCxnSpPr>
        <p:spPr>
          <a:xfrm>
            <a:off x="9969988" y="3544590"/>
            <a:ext cx="46709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B790547-0FE7-3D4E-9F8E-C41198081DC2}"/>
              </a:ext>
            </a:extLst>
          </p:cNvPr>
          <p:cNvCxnSpPr>
            <a:cxnSpLocks/>
          </p:cNvCxnSpPr>
          <p:nvPr/>
        </p:nvCxnSpPr>
        <p:spPr>
          <a:xfrm>
            <a:off x="9969988" y="5600700"/>
            <a:ext cx="40583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itle 1">
            <a:extLst>
              <a:ext uri="{FF2B5EF4-FFF2-40B4-BE49-F238E27FC236}">
                <a16:creationId xmlns:a16="http://schemas.microsoft.com/office/drawing/2014/main" id="{B6BA4159-9718-5F40-97F7-234B47A54A52}"/>
              </a:ext>
            </a:extLst>
          </p:cNvPr>
          <p:cNvSpPr txBox="1">
            <a:spLocks/>
          </p:cNvSpPr>
          <p:nvPr/>
        </p:nvSpPr>
        <p:spPr>
          <a:xfrm>
            <a:off x="7225767" y="908980"/>
            <a:ext cx="4353924" cy="1163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Multiple Regression:</a:t>
            </a:r>
          </a:p>
          <a:p>
            <a:r>
              <a:rPr lang="en-US" sz="3200" u="sng" dirty="0"/>
              <a:t>Real-valued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AEF2B9-00C0-E14B-A471-B359A1B90CB1}"/>
                  </a:ext>
                </a:extLst>
              </p:cNvPr>
              <p:cNvSpPr txBox="1"/>
              <p:nvPr/>
            </p:nvSpPr>
            <p:spPr>
              <a:xfrm>
                <a:off x="10233560" y="2603057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AEF2B9-00C0-E14B-A471-B359A1B90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60" y="2603057"/>
                <a:ext cx="1864896" cy="403893"/>
              </a:xfrm>
              <a:prstGeom prst="rect">
                <a:avLst/>
              </a:prstGeom>
              <a:blipFill>
                <a:blip r:embed="rId15"/>
                <a:stretch>
                  <a:fillRect t="-121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C5E9E-BADB-2548-885B-FE6636DA33D1}"/>
                  </a:ext>
                </a:extLst>
              </p:cNvPr>
              <p:cNvSpPr txBox="1"/>
              <p:nvPr/>
            </p:nvSpPr>
            <p:spPr>
              <a:xfrm>
                <a:off x="10244291" y="3335009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C5E9E-BADB-2548-885B-FE6636DA3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291" y="3335009"/>
                <a:ext cx="1864896" cy="403893"/>
              </a:xfrm>
              <a:prstGeom prst="rect">
                <a:avLst/>
              </a:prstGeom>
              <a:blipFill>
                <a:blip r:embed="rId16"/>
                <a:stretch>
                  <a:fillRect t="-1515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FD6100-54C7-BA4B-B5EF-1E678A0DBD06}"/>
                  </a:ext>
                </a:extLst>
              </p:cNvPr>
              <p:cNvSpPr txBox="1"/>
              <p:nvPr/>
            </p:nvSpPr>
            <p:spPr>
              <a:xfrm>
                <a:off x="10179896" y="5382748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FD6100-54C7-BA4B-B5EF-1E678A0DB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896" y="5382748"/>
                <a:ext cx="1864896" cy="403893"/>
              </a:xfrm>
              <a:prstGeom prst="rect">
                <a:avLst/>
              </a:prstGeom>
              <a:blipFill>
                <a:blip r:embed="rId17"/>
                <a:stretch>
                  <a:fillRect t="-121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1976B27-5CD6-B34F-A38B-FDA1B46F6D6F}"/>
              </a:ext>
            </a:extLst>
          </p:cNvPr>
          <p:cNvCxnSpPr>
            <a:cxnSpLocks/>
          </p:cNvCxnSpPr>
          <p:nvPr/>
        </p:nvCxnSpPr>
        <p:spPr>
          <a:xfrm>
            <a:off x="2821577" y="2895009"/>
            <a:ext cx="37747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13815C3-E0B1-394E-92D7-3E45304C3365}"/>
              </a:ext>
            </a:extLst>
          </p:cNvPr>
          <p:cNvCxnSpPr>
            <a:cxnSpLocks/>
          </p:cNvCxnSpPr>
          <p:nvPr/>
        </p:nvCxnSpPr>
        <p:spPr>
          <a:xfrm>
            <a:off x="2821577" y="3605549"/>
            <a:ext cx="38736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1503EFB-DF94-6440-BB69-D72E626A7A75}"/>
              </a:ext>
            </a:extLst>
          </p:cNvPr>
          <p:cNvCxnSpPr>
            <a:cxnSpLocks/>
          </p:cNvCxnSpPr>
          <p:nvPr/>
        </p:nvCxnSpPr>
        <p:spPr>
          <a:xfrm>
            <a:off x="2821577" y="5661659"/>
            <a:ext cx="32610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459612-EFD9-8247-B827-9166765FA7EA}"/>
                  </a:ext>
                </a:extLst>
              </p:cNvPr>
              <p:cNvSpPr txBox="1"/>
              <p:nvPr/>
            </p:nvSpPr>
            <p:spPr>
              <a:xfrm>
                <a:off x="3096860" y="2494198"/>
                <a:ext cx="34672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459612-EFD9-8247-B827-9166765F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60" y="2494198"/>
                <a:ext cx="3467244" cy="778868"/>
              </a:xfrm>
              <a:prstGeom prst="rect">
                <a:avLst/>
              </a:prstGeom>
              <a:blipFill>
                <a:blip r:embed="rId18"/>
                <a:stretch>
                  <a:fillRect l="-8029" t="-195161" b="-2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AD5435E-1378-6A4F-9AAC-F7D38E32E05B}"/>
                  </a:ext>
                </a:extLst>
              </p:cNvPr>
              <p:cNvSpPr txBox="1"/>
              <p:nvPr/>
            </p:nvSpPr>
            <p:spPr>
              <a:xfrm>
                <a:off x="3092504" y="3221366"/>
                <a:ext cx="34672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AD5435E-1378-6A4F-9AAC-F7D38E32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04" y="3221366"/>
                <a:ext cx="3467244" cy="778868"/>
              </a:xfrm>
              <a:prstGeom prst="rect">
                <a:avLst/>
              </a:prstGeom>
              <a:blipFill>
                <a:blip r:embed="rId19"/>
                <a:stretch>
                  <a:fillRect l="-8029" t="-195161" b="-2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B1DFC9-FD06-2B42-8E7E-9850F3484634}"/>
                  </a:ext>
                </a:extLst>
              </p:cNvPr>
              <p:cNvSpPr txBox="1"/>
              <p:nvPr/>
            </p:nvSpPr>
            <p:spPr>
              <a:xfrm>
                <a:off x="3062022" y="5254821"/>
                <a:ext cx="34672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B1DFC9-FD06-2B42-8E7E-9850F348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22" y="5254821"/>
                <a:ext cx="3467244" cy="778868"/>
              </a:xfrm>
              <a:prstGeom prst="rect">
                <a:avLst/>
              </a:prstGeom>
              <a:blipFill>
                <a:blip r:embed="rId20"/>
                <a:stretch>
                  <a:fillRect l="-7636" t="-190476" b="-2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7B9B8BD7-9719-334E-91C9-94DCA066A792}"/>
              </a:ext>
            </a:extLst>
          </p:cNvPr>
          <p:cNvSpPr txBox="1"/>
          <p:nvPr/>
        </p:nvSpPr>
        <p:spPr>
          <a:xfrm>
            <a:off x="3311686" y="40971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7378F11-71FC-C84E-ADA7-FB9667A64166}"/>
              </a:ext>
            </a:extLst>
          </p:cNvPr>
          <p:cNvSpPr txBox="1"/>
          <p:nvPr/>
        </p:nvSpPr>
        <p:spPr>
          <a:xfrm>
            <a:off x="10570308" y="4001396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072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459A-C75B-0A4B-A5B6-671D72E9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multi-class perceptron and multiple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136DE-A3DC-A049-BE3E-8C00B8DE88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7111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3200" u="sng" dirty="0"/>
                  <a:t>Multi-class perceptron</a:t>
                </a:r>
                <a:r>
                  <a:rPr lang="en-US" sz="3200" dirty="0"/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3200" dirty="0"/>
                  <a:t>For all classes,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dirty="0">
                  <a:cs typeface="Times New Roman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cs typeface="Times New Roman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136DE-A3DC-A049-BE3E-8C00B8DE8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71118"/>
              </a:xfrm>
              <a:blipFill>
                <a:blip r:embed="rId2"/>
                <a:stretch>
                  <a:fillRect l="-2200" t="-19894" b="-6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9ECFE0-6950-F54B-A165-C22EDBAD68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3200" u="sng" dirty="0"/>
                  <a:t>Multiple linear regression</a:t>
                </a:r>
                <a:r>
                  <a:rPr lang="en-US" sz="3200" dirty="0"/>
                  <a:t>: 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3200" dirty="0"/>
                  <a:t>For all classes,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dirty="0">
                  <a:cs typeface="Times New Roman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9ECFE0-6950-F54B-A165-C22EDBAD6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0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02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One-hot vectors: rewriting the perceptron to look like linear regression</a:t>
            </a:r>
          </a:p>
          <a:p>
            <a:r>
              <a:rPr lang="en-US" dirty="0" err="1"/>
              <a:t>Softmax</a:t>
            </a:r>
            <a:r>
              <a:rPr lang="en-US" dirty="0"/>
              <a:t>: Soft category boundaries</a:t>
            </a:r>
          </a:p>
          <a:p>
            <a:r>
              <a:rPr lang="en-US" dirty="0"/>
              <a:t>Cross-entropy = negative log probability of the training data</a:t>
            </a:r>
          </a:p>
          <a:p>
            <a:r>
              <a:rPr lang="en-US" dirty="0"/>
              <a:t>Stochastic gradient descent for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37340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boundaries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2745"/>
                <a:ext cx="10515600" cy="84899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Instead of trying to find the exact boundaries, logistic regression models the probability that token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belongs to class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2745"/>
                <a:ext cx="10515600" cy="848995"/>
              </a:xfrm>
              <a:blipFill>
                <a:blip r:embed="rId2"/>
                <a:stretch>
                  <a:fillRect l="-1206" t="-1617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9692D-BBDA-EB4B-9D63-11EF8E95DBCA}"/>
              </a:ext>
            </a:extLst>
          </p:cNvPr>
          <p:cNvCxnSpPr>
            <a:cxnSpLocks/>
          </p:cNvCxnSpPr>
          <p:nvPr/>
        </p:nvCxnSpPr>
        <p:spPr>
          <a:xfrm>
            <a:off x="2308860" y="45262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8EA81-9E6F-144E-BBB6-3BBDC17CB192}"/>
              </a:ext>
            </a:extLst>
          </p:cNvPr>
          <p:cNvCxnSpPr>
            <a:cxnSpLocks/>
          </p:cNvCxnSpPr>
          <p:nvPr/>
        </p:nvCxnSpPr>
        <p:spPr>
          <a:xfrm flipV="1">
            <a:off x="5498182" y="29946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B2D0FDD-5A80-9945-81D7-0BB1C130FCD0}"/>
              </a:ext>
            </a:extLst>
          </p:cNvPr>
          <p:cNvSpPr/>
          <p:nvPr/>
        </p:nvSpPr>
        <p:spPr>
          <a:xfrm>
            <a:off x="6878476" y="41846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7B887-40E0-0C4A-A6CC-E93E89AE9F61}"/>
              </a:ext>
            </a:extLst>
          </p:cNvPr>
          <p:cNvSpPr/>
          <p:nvPr/>
        </p:nvSpPr>
        <p:spPr>
          <a:xfrm>
            <a:off x="6403074" y="33134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42B78-ACC5-D64D-AF02-6474FBF7023F}"/>
              </a:ext>
            </a:extLst>
          </p:cNvPr>
          <p:cNvSpPr/>
          <p:nvPr/>
        </p:nvSpPr>
        <p:spPr>
          <a:xfrm>
            <a:off x="5422712" y="32747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313FA-4CDA-5943-9A74-A3C6B3AACECB}"/>
              </a:ext>
            </a:extLst>
          </p:cNvPr>
          <p:cNvSpPr/>
          <p:nvPr/>
        </p:nvSpPr>
        <p:spPr>
          <a:xfrm>
            <a:off x="5627429" y="43939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/>
              <p:nvPr/>
            </p:nvSpPr>
            <p:spPr>
              <a:xfrm>
                <a:off x="8645835" y="42575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42575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/>
              <p:nvPr/>
            </p:nvSpPr>
            <p:spPr>
              <a:xfrm>
                <a:off x="5271167" y="255016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67" y="255016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2703" r="-2162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49AA6FE-A82E-974E-B381-C24C532EEDF7}"/>
              </a:ext>
            </a:extLst>
          </p:cNvPr>
          <p:cNvSpPr/>
          <p:nvPr/>
        </p:nvSpPr>
        <p:spPr>
          <a:xfrm>
            <a:off x="6571402" y="49147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21E3EC-9782-5546-BF3D-DA23BD76926A}"/>
              </a:ext>
            </a:extLst>
          </p:cNvPr>
          <p:cNvSpPr/>
          <p:nvPr/>
        </p:nvSpPr>
        <p:spPr>
          <a:xfrm>
            <a:off x="4947313" y="36319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9EDDC1-B439-034B-AD82-814FDAD1D7F8}"/>
              </a:ext>
            </a:extLst>
          </p:cNvPr>
          <p:cNvSpPr/>
          <p:nvPr/>
        </p:nvSpPr>
        <p:spPr>
          <a:xfrm>
            <a:off x="7788330" y="36751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01FEC7-0B2B-5E46-8068-2311ED8AD987}"/>
              </a:ext>
            </a:extLst>
          </p:cNvPr>
          <p:cNvSpPr/>
          <p:nvPr/>
        </p:nvSpPr>
        <p:spPr>
          <a:xfrm>
            <a:off x="5811676" y="582009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9FEE9-45C8-8F4C-AD2E-BC0D7476CAAD}"/>
              </a:ext>
            </a:extLst>
          </p:cNvPr>
          <p:cNvSpPr/>
          <p:nvPr/>
        </p:nvSpPr>
        <p:spPr>
          <a:xfrm>
            <a:off x="4899548" y="500350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D60E7A-912E-4742-9D5E-ACB1B6F22856}"/>
              </a:ext>
            </a:extLst>
          </p:cNvPr>
          <p:cNvSpPr/>
          <p:nvPr/>
        </p:nvSpPr>
        <p:spPr>
          <a:xfrm>
            <a:off x="5051948" y="55243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38B98-1EB6-9A40-BC6D-334D99507CF7}"/>
              </a:ext>
            </a:extLst>
          </p:cNvPr>
          <p:cNvSpPr/>
          <p:nvPr/>
        </p:nvSpPr>
        <p:spPr>
          <a:xfrm>
            <a:off x="3825922" y="394352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A4434B-F2C9-6440-B46F-C5E2737AE8DC}"/>
              </a:ext>
            </a:extLst>
          </p:cNvPr>
          <p:cNvSpPr/>
          <p:nvPr/>
        </p:nvSpPr>
        <p:spPr>
          <a:xfrm>
            <a:off x="3759956" y="488750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10AA47-6D3C-E34A-B933-AC2E184D5E3A}"/>
              </a:ext>
            </a:extLst>
          </p:cNvPr>
          <p:cNvCxnSpPr/>
          <p:nvPr/>
        </p:nvCxnSpPr>
        <p:spPr>
          <a:xfrm>
            <a:off x="4305982" y="252603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9429F6-E8AC-2F45-AD85-D4ACADD083E6}"/>
              </a:ext>
            </a:extLst>
          </p:cNvPr>
          <p:cNvCxnSpPr/>
          <p:nvPr/>
        </p:nvCxnSpPr>
        <p:spPr>
          <a:xfrm>
            <a:off x="3372532" y="334137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64DA769-7FDB-4E48-A857-FDF3638D3A1D}"/>
              </a:ext>
            </a:extLst>
          </p:cNvPr>
          <p:cNvSpPr/>
          <p:nvPr/>
        </p:nvSpPr>
        <p:spPr>
          <a:xfrm>
            <a:off x="5589158" y="48015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4653D-DB26-8944-9B9D-5D8F4391D6B2}"/>
              </a:ext>
            </a:extLst>
          </p:cNvPr>
          <p:cNvSpPr/>
          <p:nvPr/>
        </p:nvSpPr>
        <p:spPr>
          <a:xfrm>
            <a:off x="5099713" y="444724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2B765E-747E-5F42-A691-FF11EAF46B73}"/>
              </a:ext>
            </a:extLst>
          </p:cNvPr>
          <p:cNvSpPr/>
          <p:nvPr/>
        </p:nvSpPr>
        <p:spPr>
          <a:xfrm>
            <a:off x="5478668" y="406243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3E529E-BB11-1344-8DAB-B5F6F1BF258D}"/>
              </a:ext>
            </a:extLst>
          </p:cNvPr>
          <p:cNvSpPr/>
          <p:nvPr/>
        </p:nvSpPr>
        <p:spPr>
          <a:xfrm>
            <a:off x="4739528" y="41233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CB7B66-1A87-B741-A8EE-DA9AAB6F83A3}"/>
              </a:ext>
            </a:extLst>
          </p:cNvPr>
          <p:cNvSpPr/>
          <p:nvPr/>
        </p:nvSpPr>
        <p:spPr>
          <a:xfrm>
            <a:off x="6723802" y="259831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B8FE75-979F-2445-949C-3C7D3EC8D121}"/>
              </a:ext>
            </a:extLst>
          </p:cNvPr>
          <p:cNvSpPr/>
          <p:nvPr/>
        </p:nvSpPr>
        <p:spPr>
          <a:xfrm>
            <a:off x="3383168" y="604744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54C39-63AD-E349-AE5D-F686145AF0D9}"/>
              </a:ext>
            </a:extLst>
          </p:cNvPr>
          <p:cNvSpPr/>
          <p:nvPr/>
        </p:nvSpPr>
        <p:spPr>
          <a:xfrm>
            <a:off x="4213748" y="30261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503DA5-E90D-5248-821C-711F71E5B2E1}"/>
              </a:ext>
            </a:extLst>
          </p:cNvPr>
          <p:cNvSpPr/>
          <p:nvPr/>
        </p:nvSpPr>
        <p:spPr>
          <a:xfrm>
            <a:off x="3705253" y="330424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0C014-C1EE-7344-8491-17B981C10EF9}"/>
              </a:ext>
            </a:extLst>
          </p:cNvPr>
          <p:cNvSpPr/>
          <p:nvPr/>
        </p:nvSpPr>
        <p:spPr>
          <a:xfrm>
            <a:off x="6446408" y="52359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8383D7E5-2140-B347-A12A-0A978554CA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2870" y="3143885"/>
                <a:ext cx="4254141" cy="122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this region,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8383D7E5-2140-B347-A12A-0A978554C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70" y="3143885"/>
                <a:ext cx="4254141" cy="1222375"/>
              </a:xfrm>
              <a:prstGeom prst="rect">
                <a:avLst/>
              </a:prstGeom>
              <a:blipFill>
                <a:blip r:embed="rId5"/>
                <a:stretch>
                  <a:fillRect l="-2976" t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E31FD5F-5038-084F-8056-BDDF8CC14F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5780" y="4896486"/>
                <a:ext cx="4254141" cy="1237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this region,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E31FD5F-5038-084F-8056-BDDF8CC14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4896486"/>
                <a:ext cx="4254141" cy="1237008"/>
              </a:xfrm>
              <a:prstGeom prst="rect">
                <a:avLst/>
              </a:prstGeom>
              <a:blipFill>
                <a:blip r:embed="rId6"/>
                <a:stretch>
                  <a:fillRect l="-2679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F01DBD58-B72D-0149-AF16-945FA5BA2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1790" y="5574665"/>
                <a:ext cx="4254141" cy="1200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this region,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F01DBD58-B72D-0149-AF16-945FA5BA2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90" y="5574665"/>
                <a:ext cx="4254141" cy="1200369"/>
              </a:xfrm>
              <a:prstGeom prst="rect">
                <a:avLst/>
              </a:prstGeom>
              <a:blipFill>
                <a:blip r:embed="rId7"/>
                <a:stretch>
                  <a:fillRect l="-2381" t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7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Remember that for the perceptron,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For logistic regression,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  <a:blipFill>
                <a:blip r:embed="rId2"/>
                <a:stretch>
                  <a:fillRect l="-1336" t="-37713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220165" y="204243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Perceptron versus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13826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1293223"/>
                <a:ext cx="12012310" cy="5381897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This is called the </a:t>
                </a:r>
                <a:r>
                  <a:rPr lang="en-US" sz="3200" dirty="0" err="1"/>
                  <a:t>softmax</a:t>
                </a:r>
                <a:r>
                  <a:rPr lang="en-US" sz="3200" dirty="0"/>
                  <a:t> function:</a:t>
                </a:r>
              </a:p>
              <a:p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oftmax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dirty="0">
                                            <a:latin typeface="Cambria Math" panose="02040503050406030204" pitchFamily="18" charset="0"/>
                                          </a:rPr>
                                          <m:t>softmax</m:t>
                                        </m:r>
                                      </m:e>
                                      <m:lim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dirty="0">
                                            <a:latin typeface="Cambria Math" panose="02040503050406030204" pitchFamily="18" charset="0"/>
                                          </a:rPr>
                                          <m:t>softmax</m:t>
                                        </m:r>
                                      </m:e>
                                      <m:lim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r>
                  <a:rPr lang="en-US" sz="3200" dirty="0"/>
                  <a:t>…where the matrix W is defined to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1293223"/>
                <a:ext cx="12012310" cy="5381897"/>
              </a:xfrm>
              <a:blipFill>
                <a:blip r:embed="rId2"/>
                <a:stretch>
                  <a:fillRect l="-1162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73072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In both cases, we have: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  <a:blipFill>
                <a:blip r:embed="rId2"/>
                <a:stretch>
                  <a:fillRect l="-3675" t="-47445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Argmax and </a:t>
            </a:r>
            <a:r>
              <a:rPr lang="en-US" dirty="0" err="1"/>
              <a:t>Softmax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In both cases, we can interpret these as probabilities: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Class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  <a:blipFill>
                <a:blip r:embed="rId2"/>
                <a:stretch>
                  <a:fillRect l="-1336" t="-47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Argmax and </a:t>
            </a:r>
            <a:r>
              <a:rPr lang="en-US" dirty="0" err="1"/>
              <a:t>Softmax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9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One-hot vectors: rewriting the perceptron to look like linear regression</a:t>
            </a:r>
          </a:p>
          <a:p>
            <a:r>
              <a:rPr lang="en-US" dirty="0" err="1"/>
              <a:t>Softmax</a:t>
            </a:r>
            <a:r>
              <a:rPr lang="en-US" dirty="0"/>
              <a:t>: Soft category boundaries</a:t>
            </a:r>
          </a:p>
          <a:p>
            <a:r>
              <a:rPr lang="en-US" dirty="0"/>
              <a:t>Cross-entropy = negative log probability of the training data</a:t>
            </a:r>
          </a:p>
          <a:p>
            <a:r>
              <a:rPr lang="en-US" dirty="0"/>
              <a:t>Stochastic gradient descent for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92128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 the two-class case has an interesting form.  It’s called the ”logistic sigmoid” function: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Class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softmax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  <a:blipFill>
                <a:blip r:embed="rId2"/>
                <a:stretch>
                  <a:fillRect l="-114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3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1" y="1825625"/>
                <a:ext cx="927233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function,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Class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called the “logistic sigmoid function.”</a:t>
                </a:r>
              </a:p>
              <a:p>
                <a:r>
                  <a:rPr lang="en-US" dirty="0"/>
                  <a:t>It’s called “sigmoid” because it is S-shaped.</a:t>
                </a:r>
              </a:p>
              <a:p>
                <a:r>
                  <a:rPr lang="en-US" dirty="0"/>
                  <a:t>It was first discovered by Verhulst in the 1830s, as a model of population growth.  The idea was that the population grows exponentially until it runs up against resource limitations, and then starts to stagnate.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1" y="1825625"/>
                <a:ext cx="9272337" cy="4351338"/>
              </a:xfrm>
              <a:blipFill>
                <a:blip r:embed="rId2"/>
                <a:stretch>
                  <a:fillRect l="-1368" t="-2326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D97CD0-07C5-8A4E-AFF0-D79B953EA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01" y="495031"/>
            <a:ext cx="3911957" cy="29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476" y="1228537"/>
                <a:ext cx="7567861" cy="52679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can frame the basic idea of logistic regression in this way: replace the non-differentiable decision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with a differentiable decision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…so that the classifier can be trained using gradient descent.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476" y="1228537"/>
                <a:ext cx="7567861" cy="5267904"/>
              </a:xfrm>
              <a:blipFill>
                <a:blip r:embed="rId2"/>
                <a:stretch>
                  <a:fillRect l="-1675" t="-1923"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492F66-7E8A-FC48-B560-756E04F2B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84" y="107476"/>
            <a:ext cx="4428698" cy="332152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267741-431E-2A41-BEDB-0FB5698C2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96" y="3471868"/>
            <a:ext cx="4428696" cy="33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0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One-hot vectors: rewriting the perceptron to look like linear regression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Soft category boundaries</a:t>
            </a:r>
          </a:p>
          <a:p>
            <a:r>
              <a:rPr lang="en-US" dirty="0"/>
              <a:t>Cross-entropy = negative log probability of the training data</a:t>
            </a:r>
          </a:p>
          <a:p>
            <a:r>
              <a:rPr lang="en-US" dirty="0"/>
              <a:t>Stochastic gradient descent for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2833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570" y="1109946"/>
                <a:ext cx="10515600" cy="199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have some data.  </a:t>
                </a:r>
              </a:p>
              <a:p>
                <a:r>
                  <a:rPr lang="en-US" dirty="0"/>
                  <a:t>We want to learn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softmax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570" y="1109946"/>
                <a:ext cx="10515600" cy="1996400"/>
              </a:xfrm>
              <a:blipFill>
                <a:blip r:embed="rId2"/>
                <a:stretch>
                  <a:fillRect l="-108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9692D-BBDA-EB4B-9D63-11EF8E95DBCA}"/>
              </a:ext>
            </a:extLst>
          </p:cNvPr>
          <p:cNvCxnSpPr>
            <a:cxnSpLocks/>
          </p:cNvCxnSpPr>
          <p:nvPr/>
        </p:nvCxnSpPr>
        <p:spPr>
          <a:xfrm>
            <a:off x="2308860" y="5222305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8EA81-9E6F-144E-BBB6-3BBDC17CB192}"/>
              </a:ext>
            </a:extLst>
          </p:cNvPr>
          <p:cNvCxnSpPr>
            <a:cxnSpLocks/>
          </p:cNvCxnSpPr>
          <p:nvPr/>
        </p:nvCxnSpPr>
        <p:spPr>
          <a:xfrm flipV="1">
            <a:off x="5498182" y="3690685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B2D0FDD-5A80-9945-81D7-0BB1C130FCD0}"/>
              </a:ext>
            </a:extLst>
          </p:cNvPr>
          <p:cNvSpPr/>
          <p:nvPr/>
        </p:nvSpPr>
        <p:spPr>
          <a:xfrm>
            <a:off x="6878476" y="488065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7B887-40E0-0C4A-A6CC-E93E89AE9F61}"/>
              </a:ext>
            </a:extLst>
          </p:cNvPr>
          <p:cNvSpPr/>
          <p:nvPr/>
        </p:nvSpPr>
        <p:spPr>
          <a:xfrm>
            <a:off x="6403074" y="400947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42B78-ACC5-D64D-AF02-6474FBF7023F}"/>
              </a:ext>
            </a:extLst>
          </p:cNvPr>
          <p:cNvSpPr/>
          <p:nvPr/>
        </p:nvSpPr>
        <p:spPr>
          <a:xfrm>
            <a:off x="5422712" y="397080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313FA-4CDA-5943-9A74-A3C6B3AACECB}"/>
              </a:ext>
            </a:extLst>
          </p:cNvPr>
          <p:cNvSpPr/>
          <p:nvPr/>
        </p:nvSpPr>
        <p:spPr>
          <a:xfrm>
            <a:off x="5627429" y="508993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/>
              <p:nvPr/>
            </p:nvSpPr>
            <p:spPr>
              <a:xfrm>
                <a:off x="8645835" y="4953565"/>
                <a:ext cx="460006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4953565"/>
                <a:ext cx="460006" cy="606384"/>
              </a:xfrm>
              <a:prstGeom prst="rect">
                <a:avLst/>
              </a:prstGeom>
              <a:blipFill>
                <a:blip r:embed="rId3"/>
                <a:stretch>
                  <a:fillRect r="-5789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/>
              <p:nvPr/>
            </p:nvSpPr>
            <p:spPr>
              <a:xfrm>
                <a:off x="5271167" y="3246189"/>
                <a:ext cx="467045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67" y="3246189"/>
                <a:ext cx="467045" cy="606384"/>
              </a:xfrm>
              <a:prstGeom prst="rect">
                <a:avLst/>
              </a:prstGeom>
              <a:blipFill>
                <a:blip r:embed="rId4"/>
                <a:stretch>
                  <a:fillRect l="-2703" r="-59459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49AA6FE-A82E-974E-B381-C24C532EEDF7}"/>
              </a:ext>
            </a:extLst>
          </p:cNvPr>
          <p:cNvSpPr/>
          <p:nvPr/>
        </p:nvSpPr>
        <p:spPr>
          <a:xfrm>
            <a:off x="6571402" y="561082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21E3EC-9782-5546-BF3D-DA23BD76926A}"/>
              </a:ext>
            </a:extLst>
          </p:cNvPr>
          <p:cNvSpPr/>
          <p:nvPr/>
        </p:nvSpPr>
        <p:spPr>
          <a:xfrm>
            <a:off x="4947313" y="432792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9EDDC1-B439-034B-AD82-814FDAD1D7F8}"/>
              </a:ext>
            </a:extLst>
          </p:cNvPr>
          <p:cNvSpPr/>
          <p:nvPr/>
        </p:nvSpPr>
        <p:spPr>
          <a:xfrm>
            <a:off x="7788330" y="437114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01FEC7-0B2B-5E46-8068-2311ED8AD987}"/>
              </a:ext>
            </a:extLst>
          </p:cNvPr>
          <p:cNvSpPr/>
          <p:nvPr/>
        </p:nvSpPr>
        <p:spPr>
          <a:xfrm>
            <a:off x="5811676" y="651612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9FEE9-45C8-8F4C-AD2E-BC0D7476CAAD}"/>
              </a:ext>
            </a:extLst>
          </p:cNvPr>
          <p:cNvSpPr/>
          <p:nvPr/>
        </p:nvSpPr>
        <p:spPr>
          <a:xfrm>
            <a:off x="4899548" y="569953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D60E7A-912E-4742-9D5E-ACB1B6F22856}"/>
              </a:ext>
            </a:extLst>
          </p:cNvPr>
          <p:cNvSpPr/>
          <p:nvPr/>
        </p:nvSpPr>
        <p:spPr>
          <a:xfrm>
            <a:off x="5051948" y="622042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38B98-1EB6-9A40-BC6D-334D99507CF7}"/>
              </a:ext>
            </a:extLst>
          </p:cNvPr>
          <p:cNvSpPr/>
          <p:nvPr/>
        </p:nvSpPr>
        <p:spPr>
          <a:xfrm>
            <a:off x="3825922" y="463955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A4434B-F2C9-6440-B46F-C5E2737AE8DC}"/>
              </a:ext>
            </a:extLst>
          </p:cNvPr>
          <p:cNvSpPr/>
          <p:nvPr/>
        </p:nvSpPr>
        <p:spPr>
          <a:xfrm>
            <a:off x="3759956" y="55835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4DA769-7FDB-4E48-A857-FDF3638D3A1D}"/>
              </a:ext>
            </a:extLst>
          </p:cNvPr>
          <p:cNvSpPr/>
          <p:nvPr/>
        </p:nvSpPr>
        <p:spPr>
          <a:xfrm>
            <a:off x="5589158" y="549760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4653D-DB26-8944-9B9D-5D8F4391D6B2}"/>
              </a:ext>
            </a:extLst>
          </p:cNvPr>
          <p:cNvSpPr/>
          <p:nvPr/>
        </p:nvSpPr>
        <p:spPr>
          <a:xfrm>
            <a:off x="5099713" y="514326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2B765E-747E-5F42-A691-FF11EAF46B73}"/>
              </a:ext>
            </a:extLst>
          </p:cNvPr>
          <p:cNvSpPr/>
          <p:nvPr/>
        </p:nvSpPr>
        <p:spPr>
          <a:xfrm>
            <a:off x="5478668" y="475846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3E529E-BB11-1344-8DAB-B5F6F1BF258D}"/>
              </a:ext>
            </a:extLst>
          </p:cNvPr>
          <p:cNvSpPr/>
          <p:nvPr/>
        </p:nvSpPr>
        <p:spPr>
          <a:xfrm>
            <a:off x="4739528" y="481942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CB7B66-1A87-B741-A8EE-DA9AAB6F83A3}"/>
              </a:ext>
            </a:extLst>
          </p:cNvPr>
          <p:cNvSpPr/>
          <p:nvPr/>
        </p:nvSpPr>
        <p:spPr>
          <a:xfrm>
            <a:off x="6723802" y="329434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54C39-63AD-E349-AE5D-F686145AF0D9}"/>
              </a:ext>
            </a:extLst>
          </p:cNvPr>
          <p:cNvSpPr/>
          <p:nvPr/>
        </p:nvSpPr>
        <p:spPr>
          <a:xfrm>
            <a:off x="4213748" y="372214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503DA5-E90D-5248-821C-711F71E5B2E1}"/>
              </a:ext>
            </a:extLst>
          </p:cNvPr>
          <p:cNvSpPr/>
          <p:nvPr/>
        </p:nvSpPr>
        <p:spPr>
          <a:xfrm>
            <a:off x="3705253" y="400026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0C014-C1EE-7344-8491-17B981C10EF9}"/>
              </a:ext>
            </a:extLst>
          </p:cNvPr>
          <p:cNvSpPr/>
          <p:nvPr/>
        </p:nvSpPr>
        <p:spPr>
          <a:xfrm>
            <a:off x="6446408" y="593194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5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regression: Training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Data: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a vector,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a integer encoding the true class label.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  <a:blipFill>
                <a:blip r:embed="rId2"/>
                <a:stretch>
                  <a:fillRect l="-1092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65C50F-5B12-4A4E-9A56-71B7306D3655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3D0FAE-B732-3142-9BE2-1D1DF110A6F0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48661A13-7F5B-2A43-BC6B-455895BF24F6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54F09C-A25F-3449-B542-07DC5CA5F1F6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8B957BD-00FE-0848-A5F6-658F54DE0844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805F2F-820F-7642-A753-67C0FBE79905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2BF0B9-1CAB-9244-A10F-562C722F5AA7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2BF0B9-1CAB-9244-A10F-562C722F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  <a:blipFill>
                <a:blip r:embed="rId3"/>
                <a:stretch>
                  <a:fillRect r="-57895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ACF02A-9D37-7F47-954B-3B9B1C7E7344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ACF02A-9D37-7F47-954B-3B9B1C7E7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  <a:blipFill>
                <a:blip r:embed="rId4"/>
                <a:stretch>
                  <a:fillRect r="-5789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7FE3F79-6ECA-6B4B-BBA8-387FBF00B7D5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EF333B-4F99-B14D-A3E6-D3CE8629351E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79E618B-988C-1A4E-8FD2-45B21E5C094C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F8B6021-1EFB-5947-8530-1457B40BC0C0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249FEA-984D-6741-9CF1-5DF9668EC9FA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A6EB00-6AAF-C343-B6A7-AE07528A2524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CF353CE-F8B0-BF49-9384-3E480AFC8D0C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4A936D-7A95-034D-BDF3-6BD927014A0A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1BD37FB-63F8-454D-88EF-652A231BD8DE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4EE5DC6-540D-D544-9895-C984B50982D5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DEF9B8D-FF0F-CE4E-9F70-9744758227BA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7F8696E-C5D9-8343-BA5A-93E6DB087611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E6C6F8-277E-384F-AC27-66EDB6066160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577533-567A-3140-942F-82101B4C0618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57344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577533-567A-3140-942F-82101B4C0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573444" cy="552459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F55C4C-08AA-1942-8EA0-F2B126AC6438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57344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F55C4C-08AA-1942-8EA0-F2B126AC6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573444" cy="552459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AB25DCD-406B-4B4F-8884-9E201E466EEA}"/>
                  </a:ext>
                </a:extLst>
              </p:cNvPr>
              <p:cNvSpPr/>
              <p:nvPr/>
            </p:nvSpPr>
            <p:spPr>
              <a:xfrm>
                <a:off x="6648445" y="6317073"/>
                <a:ext cx="156357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AB25DCD-406B-4B4F-8884-9E201E466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317073"/>
                <a:ext cx="1563570" cy="552459"/>
              </a:xfrm>
              <a:prstGeom prst="rect">
                <a:avLst/>
              </a:prstGeom>
              <a:blipFill>
                <a:blip r:embed="rId7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41DBAB-1954-9447-95BD-DBB5BDD7AFDB}"/>
                  </a:ext>
                </a:extLst>
              </p:cNvPr>
              <p:cNvSpPr/>
              <p:nvPr/>
            </p:nvSpPr>
            <p:spPr>
              <a:xfrm>
                <a:off x="3913261" y="3764322"/>
                <a:ext cx="156280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41DBAB-1954-9447-95BD-DBB5BDD7A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61" y="3764322"/>
                <a:ext cx="1562800" cy="552459"/>
              </a:xfrm>
              <a:prstGeom prst="rect">
                <a:avLst/>
              </a:prstGeom>
              <a:blipFill>
                <a:blip r:embed="rId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8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1" y="208524"/>
            <a:ext cx="11457811" cy="848995"/>
          </a:xfrm>
        </p:spPr>
        <p:txBody>
          <a:bodyPr>
            <a:normAutofit/>
          </a:bodyPr>
          <a:lstStyle/>
          <a:p>
            <a:r>
              <a:rPr lang="en-US" dirty="0"/>
              <a:t>Learning logistic regression: Model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so that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  <a:blipFill>
                <a:blip r:embed="rId2"/>
                <a:stretch>
                  <a:fillRect l="-1092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1300FA-AA69-964F-A926-AC4514F1C87A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3A0431-72F0-344C-80ED-06EF677D6D6E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6710868-D998-AD4E-98AC-6B7D87AE3B2A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B98C73-0E9B-CF4E-984F-7959D3A21D91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448D42F-1DA3-574F-9300-2532FCECD588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55CF94E-0FA1-9945-8471-9EDF73EA825C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528280-DDD4-5842-BEFE-8F8B64999D90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528280-DDD4-5842-BEFE-8F8B64999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  <a:blipFill>
                <a:blip r:embed="rId3"/>
                <a:stretch>
                  <a:fillRect r="-57895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5977625-F638-BB4A-B2C2-077FC478E1F6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5977625-F638-BB4A-B2C2-077FC478E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  <a:blipFill>
                <a:blip r:embed="rId4"/>
                <a:stretch>
                  <a:fillRect r="-5789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E39F46F4-0AC1-5A4E-AC46-2354CC3F2F76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2F4DFCB-8A87-A845-9071-08D5E8C71254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5DD2963-DD23-1F46-A9C2-C7104AEB781D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D47C72-EADD-7245-9068-601219809BD8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9B9131E-A9DC-DC49-B7CF-8DD17957FF78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FE8E03-DA56-C74E-B85E-D7DCDC988D29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E3ADA72-F8B6-134C-A670-F78C7D0F6E29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969CDA3-7E28-2048-859A-5C4FFF07D959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5A4022E-C13F-7142-976C-D7A441BB42AC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FFD026-267B-0D4B-8729-22E878EBD210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A337EDB-6698-0248-A9C7-97D07D9ADC9E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2E7E3A-3283-FD48-BB3C-D401AB436BE9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E57CC8E-9BD5-5D44-8ED0-79CBCE8DEA18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770C12-ACD1-034F-825A-C7A01480DEF1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770C12-ACD1-034F-825A-C7A01480D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  <a:blipFill>
                <a:blip r:embed="rId5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CCFD29D-83F3-EF4A-828A-CDE2B1CAC4A0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CCFD29D-83F3-EF4A-828A-CDE2B1CAC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  <a:blipFill>
                <a:blip r:embed="rId6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CB74BCA-D32C-BA42-BBBA-AF010BAA4B10}"/>
                  </a:ext>
                </a:extLst>
              </p:cNvPr>
              <p:cNvSpPr/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CB74BCA-D32C-BA42-BBBA-AF010BAA4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  <a:blipFill>
                <a:blip r:embed="rId7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91CD2F4-8799-3B46-B5A4-DFCD2F635717}"/>
                  </a:ext>
                </a:extLst>
              </p:cNvPr>
              <p:cNvSpPr/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91CD2F4-8799-3B46-B5A4-DFCD2F635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  <a:blipFill>
                <a:blip r:embed="rId8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13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regression: Training criterion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 order to maximize the probability of the observed data: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  <a:blipFill>
                <a:blip r:embed="rId2"/>
                <a:stretch>
                  <a:fillRect l="-1065" t="-15589" r="-532" b="-2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BD2840F-2208-8140-9233-52F02BC4DA58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E86D0CE-DBA0-0C49-9DF5-337BCAE13606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4D27CC6E-AF44-3640-896C-5F75897CB63E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FB0A152-D7B5-624E-954D-DD4AA03BE8FD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BB74ECF-F86C-D54F-91FF-53005CF057B1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CF6569-BF15-6641-932E-A5EE1CBB4CEF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14ECC38-B8E3-9845-A2DB-6C120507A7DA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14ECC38-B8E3-9845-A2DB-6C120507A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  <a:blipFill>
                <a:blip r:embed="rId3"/>
                <a:stretch>
                  <a:fillRect r="-57895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8E24F11-47FC-0048-B9B4-FABB6BF00A08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8E24F11-47FC-0048-B9B4-FABB6BF00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  <a:blipFill>
                <a:blip r:embed="rId4"/>
                <a:stretch>
                  <a:fillRect r="-5789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5891E4AD-4891-2949-9157-F9F6BF7F8804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7F08216-2A42-2E4D-ADC9-307CAC39AD0B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7C4BBEB-CBF6-2E41-BAAE-E295E426B368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129930D-9302-B54F-89AD-722F57AEF71F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FC3A0DE-C0E5-934C-A585-1271C836105C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5F677D4-ADEB-B642-B0D6-A4B65D3342D2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0F43FB8-5922-EE41-9BEC-7BFF60D74FA2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3A410E0-5C93-624F-8137-D0217ADEBFAE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500AD08-AEF5-E24E-A1EB-CE3EFB7228ED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4C29D2C-5D6F-E046-ADF2-82C92DC56645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D3E7A3A-6801-C346-BD61-A9074F286F85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9DDFE01-2F8B-7D43-BBC4-7A116384CED2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698B9AA-B31D-C540-9BC1-375C6040BFBE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E9160BD-31DD-6A40-BC85-C59D4AF43034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E9160BD-31DD-6A40-BC85-C59D4AF43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  <a:blipFill>
                <a:blip r:embed="rId5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9100C13-F15C-7041-BCC8-637EEC6B1233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9100C13-F15C-7041-BCC8-637EEC6B1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  <a:blipFill>
                <a:blip r:embed="rId6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0C87407-6CB8-CD46-B970-05264543FFA5}"/>
                  </a:ext>
                </a:extLst>
              </p:cNvPr>
              <p:cNvSpPr/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0C87407-6CB8-CD46-B970-05264543F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  <a:blipFill>
                <a:blip r:embed="rId7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F107B9-9541-5A4D-9E58-A6CC60C02654}"/>
                  </a:ext>
                </a:extLst>
              </p:cNvPr>
              <p:cNvSpPr/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F107B9-9541-5A4D-9E58-A6CC60C02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  <a:blipFill>
                <a:blip r:embed="rId8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523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 order to maximize the probability of the observed data: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softmax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  <a:blipFill>
                <a:blip r:embed="rId2"/>
                <a:stretch>
                  <a:fillRect l="-1065" t="-15589" r="-532" b="-2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DB68A2-F9FD-0042-B245-90A0C52AE5D8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78BE327-B30B-1D48-AB1A-C89945792E40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B1AE99D6-065B-C747-B7D8-C6A961EFAA25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21988BF-50E1-7145-9A7D-2814511B43F8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2362C33-DE3F-A64D-8492-5B0B0E506615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B23F263-0FA2-FF4B-BD44-8692400043E6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F9D58FB-9DE5-7149-9E63-83E1ECA5F04B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F9D58FB-9DE5-7149-9E63-83E1ECA5F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  <a:blipFill>
                <a:blip r:embed="rId3"/>
                <a:stretch>
                  <a:fillRect r="-57895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CEB3840-83F9-9C43-BBBA-45E5F5DDD071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CEB3840-83F9-9C43-BBBA-45E5F5DDD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  <a:blipFill>
                <a:blip r:embed="rId4"/>
                <a:stretch>
                  <a:fillRect r="-5789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8C4640F2-31A8-8947-ADCB-96AE7963E8D9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22C8266-4002-E540-9813-1D02820A4035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D80933E-BDCF-AA48-9FEC-6662444DAECB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D7E0921-0461-AB43-9661-F81612F0702D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884DAB1-4278-1B49-A384-9B143F543DC1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D4DA8CC-D849-3B45-A3D1-59C0AF301979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91D5DE5-D7AA-E141-BB87-86D2143A1B52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1CDD272-0384-EC48-BEDB-6C48DF472434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F9D066F-F377-6047-A36C-CC2A8B80D056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51C039F-4829-E443-A86D-86C1B7CDB284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AF915CA-F97A-7D44-AEA1-07D7AAC2A26B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B31C5C6-863E-AE44-9E92-A408C3FFA347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AA28B56-79B4-5144-ABA1-D4B21B19D0DA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3117262-C017-0648-9CAB-A504232540E8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3117262-C017-0648-9CAB-A50423254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  <a:blipFill>
                <a:blip r:embed="rId5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5707BD4-1B8E-5149-A5C4-544014731939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5707BD4-1B8E-5149-A5C4-544014731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  <a:blipFill>
                <a:blip r:embed="rId6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3838AB8-FB03-0C45-B7EF-40B92EBA7046}"/>
                  </a:ext>
                </a:extLst>
              </p:cNvPr>
              <p:cNvSpPr/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3838AB8-FB03-0C45-B7EF-40B92EBA7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  <a:blipFill>
                <a:blip r:embed="rId7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A97203D-D4E8-9F49-882E-2927317ACAF9}"/>
                  </a:ext>
                </a:extLst>
              </p:cNvPr>
              <p:cNvSpPr/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A97203D-D4E8-9F49-882E-2927317AC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  <a:blipFill>
                <a:blip r:embed="rId8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8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 order to maximize the probability of the observed data: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  <a:blipFill>
                <a:blip r:embed="rId2"/>
                <a:stretch>
                  <a:fillRect l="-1065" t="-15209" r="-532" b="-26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BD3ACA-0224-C942-A069-22DF4D5A0B15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0CA628D-D9BF-8542-A608-58D71B7126B6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0485E330-0C0B-B349-AF34-E7397FF2F6EE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F5242C2-45B5-B749-83FB-0B9C0D952A04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0921229-3743-9B44-92C6-FE63C27B04FA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6BF0BF4-8F22-804A-BD2C-2A0E1967A8E1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DE2343D-ADF6-E84A-B0E9-77A45D1FA497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DE2343D-ADF6-E84A-B0E9-77A45D1FA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606384"/>
              </a:xfrm>
              <a:prstGeom prst="rect">
                <a:avLst/>
              </a:prstGeom>
              <a:blipFill>
                <a:blip r:embed="rId3"/>
                <a:stretch>
                  <a:fillRect r="-57895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C3C1AC-58E5-2A4C-9C04-4DE89CB01945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C3C1AC-58E5-2A4C-9C04-4DE89CB01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606384"/>
              </a:xfrm>
              <a:prstGeom prst="rect">
                <a:avLst/>
              </a:prstGeom>
              <a:blipFill>
                <a:blip r:embed="rId4"/>
                <a:stretch>
                  <a:fillRect r="-5789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6ABCF989-5FBC-0841-854A-E906803387D0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FE0A5FC-8AAF-5D43-B307-80B2C816BA57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D5C5A14-2EB4-DA46-9AE8-FD74D47C6CF1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6C40B68-F1A3-184B-BA20-9334F82D9DD0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3AD5A4C-4C3F-CA40-90BB-D5A85194572B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0EDE72E-5868-FB4A-95E6-4A8231CAFA31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E2C9273-A620-3F40-BCFA-44D623D88529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69B1861-433C-F142-A81F-9C0AEF6E4ACD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487F31B-8E88-AB43-8AAB-1A67B6890E73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9E8627B-92FB-E64C-8A8F-95C6EEE9BC63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98BB005-1C22-E249-AE5D-89B1C92136CC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F3B2B61-E7EC-2846-97D0-72C177A8C7AB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E811C3B-24CA-9F45-ABD2-F42480D0BFA9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611F184-8655-FA4B-8226-FDF8AF8264EB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611F184-8655-FA4B-8226-FDF8AF826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82110" cy="369332"/>
              </a:xfrm>
              <a:prstGeom prst="rect">
                <a:avLst/>
              </a:prstGeom>
              <a:blipFill>
                <a:blip r:embed="rId5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ED444A4-0DB3-D849-9FEF-28EADC066A1A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ED444A4-0DB3-D849-9FEF-28EADC066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82110" cy="369332"/>
              </a:xfrm>
              <a:prstGeom prst="rect">
                <a:avLst/>
              </a:prstGeom>
              <a:blipFill>
                <a:blip r:embed="rId6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82C0295-62D2-9A4C-B3AB-9282BDF950CC}"/>
                  </a:ext>
                </a:extLst>
              </p:cNvPr>
              <p:cNvSpPr/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82C0295-62D2-9A4C-B3AB-9282BDF95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317073"/>
                <a:ext cx="1382109" cy="369332"/>
              </a:xfrm>
              <a:prstGeom prst="rect">
                <a:avLst/>
              </a:prstGeom>
              <a:blipFill>
                <a:blip r:embed="rId7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4573C35-047D-5748-A956-70A4C04ED1C4}"/>
                  </a:ext>
                </a:extLst>
              </p:cNvPr>
              <p:cNvSpPr/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4573C35-047D-5748-A956-70A4C04ED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61" y="3764322"/>
                <a:ext cx="1371466" cy="369332"/>
              </a:xfrm>
              <a:prstGeom prst="rect">
                <a:avLst/>
              </a:prstGeom>
              <a:blipFill>
                <a:blip r:embed="rId8"/>
                <a:stretch>
                  <a:fillRect t="-1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46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6" y="151881"/>
            <a:ext cx="11688173" cy="660496"/>
          </a:xfrm>
        </p:spPr>
        <p:txBody>
          <a:bodyPr>
            <a:normAutofit/>
          </a:bodyPr>
          <a:lstStyle/>
          <a:p>
            <a:r>
              <a:rPr lang="en-US" sz="3600" dirty="0"/>
              <a:t>Comparison of Multi-Class Perceptron to Multiple Regression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4231705" y="3959943"/>
            <a:ext cx="547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09" y="19168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1483" y="200588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blipFill>
                <a:blip r:embed="rId3"/>
                <a:stretch>
                  <a:fillRect l="-2685" t="-384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62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6140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6140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480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4805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667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66721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68461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684610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7EFAD5D3-58FF-8242-80E4-3CF266C52009}"/>
              </a:ext>
            </a:extLst>
          </p:cNvPr>
          <p:cNvSpPr/>
          <p:nvPr/>
        </p:nvSpPr>
        <p:spPr>
          <a:xfrm rot="5400000">
            <a:off x="3057521" y="3713491"/>
            <a:ext cx="1887294" cy="482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argmax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F507B98-ED2D-FD4D-B0AA-7569DB6BC150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816092" y="2873239"/>
            <a:ext cx="933957" cy="4162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192946-FF31-8248-8E97-CF47A18A46DD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825988" y="3568556"/>
            <a:ext cx="947395" cy="152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65FB8-2820-2444-8E12-317AC6F716C3}"/>
              </a:ext>
            </a:extLst>
          </p:cNvPr>
          <p:cNvSpPr txBox="1"/>
          <p:nvPr/>
        </p:nvSpPr>
        <p:spPr>
          <a:xfrm>
            <a:off x="3520698" y="3840022"/>
            <a:ext cx="2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  <a:endParaRPr lang="en-US" sz="12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B6BC83-3045-0847-8F28-2B759EB62BC7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2755074" y="4586290"/>
            <a:ext cx="947395" cy="92250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459B513A-25C2-AC45-A0DE-3468871FD72A}"/>
              </a:ext>
            </a:extLst>
          </p:cNvPr>
          <p:cNvSpPr txBox="1">
            <a:spLocks/>
          </p:cNvSpPr>
          <p:nvPr/>
        </p:nvSpPr>
        <p:spPr>
          <a:xfrm>
            <a:off x="65677" y="1313931"/>
            <a:ext cx="4353924" cy="66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Multi-Class Perceptron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41A2027-9F7E-6E43-A0D0-DE502E4B78D7}"/>
              </a:ext>
            </a:extLst>
          </p:cNvPr>
          <p:cNvSpPr/>
          <p:nvPr/>
        </p:nvSpPr>
        <p:spPr bwMode="auto">
          <a:xfrm>
            <a:off x="847394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D6F05-3C2D-3F42-8250-8583EEFDBF6E}"/>
              </a:ext>
            </a:extLst>
          </p:cNvPr>
          <p:cNvSpPr txBox="1"/>
          <p:nvPr/>
        </p:nvSpPr>
        <p:spPr>
          <a:xfrm>
            <a:off x="657715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0A9903-4A9D-E24C-8F5D-33E325DFAD3B}"/>
              </a:ext>
            </a:extLst>
          </p:cNvPr>
          <p:cNvSpPr txBox="1"/>
          <p:nvPr/>
        </p:nvSpPr>
        <p:spPr>
          <a:xfrm>
            <a:off x="658199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926FC7-EC60-7143-BAE2-4FDB0BCE06DB}"/>
              </a:ext>
            </a:extLst>
          </p:cNvPr>
          <p:cNvSpPr txBox="1"/>
          <p:nvPr/>
        </p:nvSpPr>
        <p:spPr>
          <a:xfrm>
            <a:off x="657715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B3ABCB-27C7-584A-A729-3AB56DDFB031}"/>
              </a:ext>
            </a:extLst>
          </p:cNvPr>
          <p:cNvSpPr txBox="1"/>
          <p:nvPr/>
        </p:nvSpPr>
        <p:spPr>
          <a:xfrm>
            <a:off x="657715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11C388-EF15-344E-B60F-17E53BA8F953}"/>
              </a:ext>
            </a:extLst>
          </p:cNvPr>
          <p:cNvSpPr txBox="1"/>
          <p:nvPr/>
        </p:nvSpPr>
        <p:spPr>
          <a:xfrm>
            <a:off x="6158059" y="19168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0C51C9-701B-F54A-9541-46FF2AEFC6E4}"/>
              </a:ext>
            </a:extLst>
          </p:cNvPr>
          <p:cNvSpPr txBox="1"/>
          <p:nvPr/>
        </p:nvSpPr>
        <p:spPr>
          <a:xfrm>
            <a:off x="7386533" y="200588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9750E2-3D85-794D-9840-65751E247C74}"/>
              </a:ext>
            </a:extLst>
          </p:cNvPr>
          <p:cNvSpPr txBox="1"/>
          <p:nvPr/>
        </p:nvSpPr>
        <p:spPr>
          <a:xfrm>
            <a:off x="657715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D1699F-8196-F74D-8046-DC06A6492453}"/>
              </a:ext>
            </a:extLst>
          </p:cNvPr>
          <p:cNvSpPr/>
          <p:nvPr/>
        </p:nvSpPr>
        <p:spPr bwMode="auto">
          <a:xfrm>
            <a:off x="848383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981E343-8151-0347-8CA8-E8127ED5B8D2}"/>
              </a:ext>
            </a:extLst>
          </p:cNvPr>
          <p:cNvSpPr/>
          <p:nvPr/>
        </p:nvSpPr>
        <p:spPr bwMode="auto">
          <a:xfrm>
            <a:off x="847987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94AFEA-740B-084C-9392-BBDEA00B08FB}"/>
              </a:ext>
            </a:extLst>
          </p:cNvPr>
          <p:cNvSpPr txBox="1"/>
          <p:nvPr/>
        </p:nvSpPr>
        <p:spPr>
          <a:xfrm>
            <a:off x="856894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1CAB26-590D-9C40-84CB-78F0EA20AB0A}"/>
              </a:ext>
            </a:extLst>
          </p:cNvPr>
          <p:cNvCxnSpPr>
            <a:stCxn id="47" idx="3"/>
            <a:endCxn id="44" idx="2"/>
          </p:cNvCxnSpPr>
          <p:nvPr/>
        </p:nvCxnSpPr>
        <p:spPr>
          <a:xfrm>
            <a:off x="693975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0E9E03-437C-0A47-80B3-5AA353AA9FB1}"/>
              </a:ext>
            </a:extLst>
          </p:cNvPr>
          <p:cNvCxnSpPr>
            <a:cxnSpLocks/>
            <a:stCxn id="49" idx="3"/>
            <a:endCxn id="44" idx="2"/>
          </p:cNvCxnSpPr>
          <p:nvPr/>
        </p:nvCxnSpPr>
        <p:spPr>
          <a:xfrm flipV="1">
            <a:off x="694459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36D2A5F-6C89-A047-986A-8756A5E8C31C}"/>
              </a:ext>
            </a:extLst>
          </p:cNvPr>
          <p:cNvCxnSpPr>
            <a:cxnSpLocks/>
            <a:stCxn id="52" idx="3"/>
            <a:endCxn id="44" idx="2"/>
          </p:cNvCxnSpPr>
          <p:nvPr/>
        </p:nvCxnSpPr>
        <p:spPr>
          <a:xfrm flipV="1">
            <a:off x="693975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B7439BD-D6D2-CC4C-BC8F-EE0AE9D4484D}"/>
              </a:ext>
            </a:extLst>
          </p:cNvPr>
          <p:cNvCxnSpPr>
            <a:cxnSpLocks/>
            <a:stCxn id="50" idx="3"/>
            <a:endCxn id="44" idx="2"/>
          </p:cNvCxnSpPr>
          <p:nvPr/>
        </p:nvCxnSpPr>
        <p:spPr>
          <a:xfrm flipV="1">
            <a:off x="695578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2F04F13-022D-0D45-B563-F76B8590BFBC}"/>
              </a:ext>
            </a:extLst>
          </p:cNvPr>
          <p:cNvCxnSpPr>
            <a:cxnSpLocks/>
            <a:stCxn id="47" idx="3"/>
            <a:endCxn id="58" idx="2"/>
          </p:cNvCxnSpPr>
          <p:nvPr/>
        </p:nvCxnSpPr>
        <p:spPr>
          <a:xfrm>
            <a:off x="693975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62FA4A2-BF75-B245-AC4E-16BABFE02A56}"/>
              </a:ext>
            </a:extLst>
          </p:cNvPr>
          <p:cNvCxnSpPr>
            <a:cxnSpLocks/>
            <a:stCxn id="49" idx="3"/>
            <a:endCxn id="58" idx="2"/>
          </p:cNvCxnSpPr>
          <p:nvPr/>
        </p:nvCxnSpPr>
        <p:spPr>
          <a:xfrm>
            <a:off x="694459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2B2AD2-B4C4-A444-B422-E56D6D33F757}"/>
              </a:ext>
            </a:extLst>
          </p:cNvPr>
          <p:cNvCxnSpPr>
            <a:cxnSpLocks/>
            <a:stCxn id="52" idx="3"/>
            <a:endCxn id="58" idx="2"/>
          </p:cNvCxnSpPr>
          <p:nvPr/>
        </p:nvCxnSpPr>
        <p:spPr>
          <a:xfrm flipV="1">
            <a:off x="693975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A25A656-17CA-5143-B785-BE676F897BBC}"/>
              </a:ext>
            </a:extLst>
          </p:cNvPr>
          <p:cNvCxnSpPr>
            <a:cxnSpLocks/>
            <a:stCxn id="50" idx="3"/>
            <a:endCxn id="58" idx="2"/>
          </p:cNvCxnSpPr>
          <p:nvPr/>
        </p:nvCxnSpPr>
        <p:spPr>
          <a:xfrm flipV="1">
            <a:off x="695578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FFC555D-406A-CA41-AD66-2AF310DB4A88}"/>
              </a:ext>
            </a:extLst>
          </p:cNvPr>
          <p:cNvCxnSpPr>
            <a:cxnSpLocks/>
            <a:stCxn id="47" idx="3"/>
            <a:endCxn id="59" idx="2"/>
          </p:cNvCxnSpPr>
          <p:nvPr/>
        </p:nvCxnSpPr>
        <p:spPr>
          <a:xfrm>
            <a:off x="693975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D7F78FE-5B18-AB49-882D-1B097FB86CC2}"/>
              </a:ext>
            </a:extLst>
          </p:cNvPr>
          <p:cNvCxnSpPr>
            <a:cxnSpLocks/>
            <a:stCxn id="49" idx="3"/>
            <a:endCxn id="59" idx="2"/>
          </p:cNvCxnSpPr>
          <p:nvPr/>
        </p:nvCxnSpPr>
        <p:spPr>
          <a:xfrm>
            <a:off x="694459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244A67F-1DFC-5C46-9E3C-F6D519D1D301}"/>
              </a:ext>
            </a:extLst>
          </p:cNvPr>
          <p:cNvCxnSpPr>
            <a:cxnSpLocks/>
            <a:stCxn id="52" idx="3"/>
            <a:endCxn id="59" idx="2"/>
          </p:cNvCxnSpPr>
          <p:nvPr/>
        </p:nvCxnSpPr>
        <p:spPr>
          <a:xfrm>
            <a:off x="693975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F7AC9A-E0F5-B44F-AE58-C6AAB20D3D9E}"/>
              </a:ext>
            </a:extLst>
          </p:cNvPr>
          <p:cNvCxnSpPr>
            <a:cxnSpLocks/>
            <a:stCxn id="50" idx="3"/>
            <a:endCxn id="59" idx="2"/>
          </p:cNvCxnSpPr>
          <p:nvPr/>
        </p:nvCxnSpPr>
        <p:spPr>
          <a:xfrm flipV="1">
            <a:off x="695578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DF27257-504D-584C-B9B6-A20494EA5E14}"/>
                  </a:ext>
                </a:extLst>
              </p:cNvPr>
              <p:cNvSpPr/>
              <p:nvPr/>
            </p:nvSpPr>
            <p:spPr>
              <a:xfrm>
                <a:off x="771448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DF27257-504D-584C-B9B6-A20494EA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487" y="2415661"/>
                <a:ext cx="4626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6A0ECC8-B9B7-D34E-8E4B-3D2FCD76594C}"/>
                  </a:ext>
                </a:extLst>
              </p:cNvPr>
              <p:cNvSpPr/>
              <p:nvPr/>
            </p:nvSpPr>
            <p:spPr>
              <a:xfrm>
                <a:off x="7395394" y="2610922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6A0ECC8-B9B7-D34E-8E4B-3D2FCD765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394" y="2610922"/>
                <a:ext cx="4626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D20D57E-E657-4145-B319-ADF8FDBDCFF2}"/>
                  </a:ext>
                </a:extLst>
              </p:cNvPr>
              <p:cNvSpPr/>
              <p:nvPr/>
            </p:nvSpPr>
            <p:spPr>
              <a:xfrm>
                <a:off x="6804840" y="4820732"/>
                <a:ext cx="66140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D20D57E-E657-4145-B319-ADF8FDBDC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0" y="4820732"/>
                <a:ext cx="661400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8DD7B74-8569-8647-A8CA-87FCC1DB05E7}"/>
                  </a:ext>
                </a:extLst>
              </p:cNvPr>
              <p:cNvSpPr/>
              <p:nvPr/>
            </p:nvSpPr>
            <p:spPr>
              <a:xfrm>
                <a:off x="7890697" y="4406390"/>
                <a:ext cx="480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8DD7B74-8569-8647-A8CA-87FCC1DB0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697" y="4406390"/>
                <a:ext cx="48051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E8AB9C-67AA-B04B-B1CC-9F2A6CF559B1}"/>
                  </a:ext>
                </a:extLst>
              </p:cNvPr>
              <p:cNvSpPr/>
              <p:nvPr/>
            </p:nvSpPr>
            <p:spPr>
              <a:xfrm>
                <a:off x="7171557" y="5201735"/>
                <a:ext cx="6667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E8AB9C-67AA-B04B-B1CC-9F2A6CF55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557" y="5201735"/>
                <a:ext cx="666721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1ECBE5E-75F3-6C4E-AC5C-78AC68AD7D85}"/>
                  </a:ext>
                </a:extLst>
              </p:cNvPr>
              <p:cNvSpPr/>
              <p:nvPr/>
            </p:nvSpPr>
            <p:spPr>
              <a:xfrm>
                <a:off x="7323957" y="5639889"/>
                <a:ext cx="68461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1ECBE5E-75F3-6C4E-AC5C-78AC68AD7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957" y="5639889"/>
                <a:ext cx="684610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9F3B84C-4F1D-7E4E-833C-B8B01CD5EC8C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8931142" y="2873239"/>
            <a:ext cx="947395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645F9E5-CBB0-0C4A-AF1E-50626A3ED187}"/>
              </a:ext>
            </a:extLst>
          </p:cNvPr>
          <p:cNvCxnSpPr>
            <a:cxnSpLocks/>
            <a:stCxn id="58" idx="6"/>
          </p:cNvCxnSpPr>
          <p:nvPr/>
        </p:nvCxnSpPr>
        <p:spPr>
          <a:xfrm>
            <a:off x="8941038" y="3583779"/>
            <a:ext cx="947395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B790547-0FE7-3D4E-9F8E-C41198081DC2}"/>
              </a:ext>
            </a:extLst>
          </p:cNvPr>
          <p:cNvCxnSpPr>
            <a:cxnSpLocks/>
          </p:cNvCxnSpPr>
          <p:nvPr/>
        </p:nvCxnSpPr>
        <p:spPr>
          <a:xfrm flipV="1">
            <a:off x="8934519" y="5639889"/>
            <a:ext cx="892652" cy="1057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itle 1">
            <a:extLst>
              <a:ext uri="{FF2B5EF4-FFF2-40B4-BE49-F238E27FC236}">
                <a16:creationId xmlns:a16="http://schemas.microsoft.com/office/drawing/2014/main" id="{B6BA4159-9718-5F40-97F7-234B47A54A52}"/>
              </a:ext>
            </a:extLst>
          </p:cNvPr>
          <p:cNvSpPr txBox="1">
            <a:spLocks/>
          </p:cNvSpPr>
          <p:nvPr/>
        </p:nvSpPr>
        <p:spPr>
          <a:xfrm>
            <a:off x="6180727" y="1313931"/>
            <a:ext cx="4353924" cy="66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Multiple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AEF2B9-00C0-E14B-A471-B359A1B90CB1}"/>
                  </a:ext>
                </a:extLst>
              </p:cNvPr>
              <p:cNvSpPr txBox="1"/>
              <p:nvPr/>
            </p:nvSpPr>
            <p:spPr>
              <a:xfrm>
                <a:off x="9684909" y="2642246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AEF2B9-00C0-E14B-A471-B359A1B90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09" y="2642246"/>
                <a:ext cx="1864896" cy="403893"/>
              </a:xfrm>
              <a:prstGeom prst="rect">
                <a:avLst/>
              </a:prstGeom>
              <a:blipFill>
                <a:blip r:embed="rId17"/>
                <a:stretch>
                  <a:fillRect t="-1176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C5E9E-BADB-2548-885B-FE6636DA33D1}"/>
                  </a:ext>
                </a:extLst>
              </p:cNvPr>
              <p:cNvSpPr txBox="1"/>
              <p:nvPr/>
            </p:nvSpPr>
            <p:spPr>
              <a:xfrm>
                <a:off x="9695640" y="3374198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C5E9E-BADB-2548-885B-FE6636DA3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640" y="3374198"/>
                <a:ext cx="1864896" cy="403893"/>
              </a:xfrm>
              <a:prstGeom prst="rect">
                <a:avLst/>
              </a:prstGeom>
              <a:blipFill>
                <a:blip r:embed="rId18"/>
                <a:stretch>
                  <a:fillRect t="-121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FD6100-54C7-BA4B-B5EF-1E678A0DBD06}"/>
                  </a:ext>
                </a:extLst>
              </p:cNvPr>
              <p:cNvSpPr txBox="1"/>
              <p:nvPr/>
            </p:nvSpPr>
            <p:spPr>
              <a:xfrm>
                <a:off x="9631245" y="5421937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FD6100-54C7-BA4B-B5EF-1E678A0DB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245" y="5421937"/>
                <a:ext cx="1864896" cy="403893"/>
              </a:xfrm>
              <a:prstGeom prst="rect">
                <a:avLst/>
              </a:prstGeom>
              <a:blipFill>
                <a:blip r:embed="rId19"/>
                <a:stretch>
                  <a:fillRect t="-121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557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maximize a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maximize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are some useful things to know: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Logarithm turns products into sums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thing as minimizing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465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1273-0B57-9649-B5D6-6C5A4024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560"/>
          </a:xfrm>
        </p:spPr>
        <p:txBody>
          <a:bodyPr/>
          <a:lstStyle/>
          <a:p>
            <a:r>
              <a:rPr lang="en-US" dirty="0"/>
              <a:t>1. Logarithms turn products into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8DF03F-20EB-0F46-B813-C5F86A91B0D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70263" y="1394550"/>
                <a:ext cx="5549537" cy="513687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(the natural logarithm of x, shown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in the plot at right) is a monotonically increasing function of x.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Since it’s monotonically increasing,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𝔇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Almost always, maximizing the log probability is easier than maximizing the probability, because logarithms turn products into sums.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8DF03F-20EB-0F46-B813-C5F86A91B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70263" y="1394550"/>
                <a:ext cx="5549537" cy="5136879"/>
              </a:xfrm>
              <a:blipFill>
                <a:blip r:embed="rId2"/>
                <a:stretch>
                  <a:fillRect l="-1822" t="-1724" r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29D6F-84EB-6148-B2CA-AE8DA0040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9519" y="5669282"/>
            <a:ext cx="3907971" cy="638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400" dirty="0" err="1"/>
              <a:t>Logarithm_plots.png</a:t>
            </a:r>
            <a:r>
              <a:rPr lang="en-US" sz="1400" dirty="0"/>
              <a:t>, CC-SA 3.0, Richard F. Lyon, 2011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68BF3B-6322-AD4B-977A-FE3194EB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09" y="1184977"/>
            <a:ext cx="57292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68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Logarithms turn products into sums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maximize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932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EC0584-B01C-6C4D-A367-863C86C70E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39449"/>
                <a:ext cx="11264537" cy="70602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2. Maximizing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the same thing as minimizing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EC0584-B01C-6C4D-A367-863C86C70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39449"/>
                <a:ext cx="11264537" cy="706028"/>
              </a:xfrm>
              <a:blipFill>
                <a:blip r:embed="rId2"/>
                <a:stretch>
                  <a:fillRect l="-1351" t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maximize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Choosing W to maximizing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is kind of obvious: just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A is a scalar that’s as big as possible.  Maximizing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, is not obvious.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11919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379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EC0584-B01C-6C4D-A367-863C86C70E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39449"/>
                <a:ext cx="11264537" cy="70602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2. Maximizing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the same thing as minimizing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EC0584-B01C-6C4D-A367-863C86C70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39449"/>
                <a:ext cx="11264537" cy="706028"/>
              </a:xfrm>
              <a:blipFill>
                <a:blip r:embed="rId2"/>
                <a:stretch>
                  <a:fillRect l="-1351" t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emphasize the hard part of the problem, there is a convention that, instead of maximizing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𝔇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we minimize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𝔇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minimize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curly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𝔏</m:t>
                    </m:r>
                  </m:oMath>
                </a14:m>
                <a:r>
                  <a:rPr lang="en-US" dirty="0"/>
                  <a:t> is a symbol we use to denote a “loss function”.  A loss function is something you want to minimize.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3198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439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Cross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loss function is called “cross entropy,” because it is similar in some ways to the entropy of a thermodynamic system in physics.</a:t>
                </a:r>
              </a:p>
              <a:p>
                <a:r>
                  <a:rPr lang="en-US" dirty="0"/>
                  <a:t>When you implement this in software, it’s a good idea to normalize by the number of training tokens, so that the scale is easier to understand: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809" b="-3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180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One-hot vectors: rewriting the perceptron to look like linear regression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Soft category boundaries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Cross-entropy = negative log probability of the training data</a:t>
            </a:r>
          </a:p>
          <a:p>
            <a:r>
              <a:rPr lang="en-US" dirty="0"/>
              <a:t>Stochastic gradient descent for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54668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training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each iteration, present a batch of training data,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If the batch contains all the data, this is called “gradient descent”</a:t>
                </a:r>
              </a:p>
              <a:p>
                <a:pPr lvl="1"/>
                <a:r>
                  <a:rPr lang="en-US" dirty="0"/>
                  <a:t>If the batch contains a randomly chosen subset of the data, this is called “stochastic gradient descent”</a:t>
                </a:r>
              </a:p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softmax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dirty="0"/>
                  <a:t> for each training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for each class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Update all the weight vectors using stochastic gradient descent.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883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 with the given dataset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.  Here the true class is indicated by both color and shape.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  <a:blipFill>
                <a:blip r:embed="rId2"/>
                <a:stretch>
                  <a:fillRect l="-1206" t="-11688" r="-724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69AE4D-267E-F640-976D-D4E7366350DC}"/>
              </a:ext>
            </a:extLst>
          </p:cNvPr>
          <p:cNvCxnSpPr>
            <a:cxnSpLocks/>
          </p:cNvCxnSpPr>
          <p:nvPr/>
        </p:nvCxnSpPr>
        <p:spPr>
          <a:xfrm>
            <a:off x="3979829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427817-C5DB-8045-A59C-727B184A6CA8}"/>
              </a:ext>
            </a:extLst>
          </p:cNvPr>
          <p:cNvCxnSpPr>
            <a:cxnSpLocks/>
          </p:cNvCxnSpPr>
          <p:nvPr/>
        </p:nvCxnSpPr>
        <p:spPr>
          <a:xfrm flipV="1">
            <a:off x="6157295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969F478-781E-AA4C-9674-B508EC8C1059}"/>
              </a:ext>
            </a:extLst>
          </p:cNvPr>
          <p:cNvSpPr/>
          <p:nvPr/>
        </p:nvSpPr>
        <p:spPr>
          <a:xfrm>
            <a:off x="7537589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D0E925-2BC8-5D45-BD79-BA46EB3447A9}"/>
              </a:ext>
            </a:extLst>
          </p:cNvPr>
          <p:cNvSpPr/>
          <p:nvPr/>
        </p:nvSpPr>
        <p:spPr>
          <a:xfrm>
            <a:off x="7062187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C5C89-40EA-884F-BFA9-E17F57CDAA47}"/>
              </a:ext>
            </a:extLst>
          </p:cNvPr>
          <p:cNvSpPr/>
          <p:nvPr/>
        </p:nvSpPr>
        <p:spPr>
          <a:xfrm>
            <a:off x="6081825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33DAB-EC99-154E-A3CA-CC3B01BEF5A5}"/>
              </a:ext>
            </a:extLst>
          </p:cNvPr>
          <p:cNvSpPr/>
          <p:nvPr/>
        </p:nvSpPr>
        <p:spPr>
          <a:xfrm>
            <a:off x="6286542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/>
              <p:nvPr/>
            </p:nvSpPr>
            <p:spPr>
              <a:xfrm>
                <a:off x="8438677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677" y="4295836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2703" r="-45946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/>
              <p:nvPr/>
            </p:nvSpPr>
            <p:spPr>
              <a:xfrm>
                <a:off x="6138826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26" y="276492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2632"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11D6BDF-01D4-A841-A256-8D143BC19AB2}"/>
              </a:ext>
            </a:extLst>
          </p:cNvPr>
          <p:cNvSpPr/>
          <p:nvPr/>
        </p:nvSpPr>
        <p:spPr>
          <a:xfrm>
            <a:off x="7230515" y="495309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9061B-5662-B94E-9845-DF72D74F7A14}"/>
              </a:ext>
            </a:extLst>
          </p:cNvPr>
          <p:cNvSpPr/>
          <p:nvPr/>
        </p:nvSpPr>
        <p:spPr>
          <a:xfrm>
            <a:off x="5606426" y="36701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D9141-7CBC-FD46-8DDB-5950858C7665}"/>
              </a:ext>
            </a:extLst>
          </p:cNvPr>
          <p:cNvSpPr/>
          <p:nvPr/>
        </p:nvSpPr>
        <p:spPr>
          <a:xfrm>
            <a:off x="8447443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E7E72F-9219-F445-B2F6-02CE0AAAB1AE}"/>
              </a:ext>
            </a:extLst>
          </p:cNvPr>
          <p:cNvSpPr/>
          <p:nvPr/>
        </p:nvSpPr>
        <p:spPr>
          <a:xfrm>
            <a:off x="5558661" y="504180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EB8CF5-9DF1-6F4F-9144-7E37A2DD695D}"/>
              </a:ext>
            </a:extLst>
          </p:cNvPr>
          <p:cNvSpPr/>
          <p:nvPr/>
        </p:nvSpPr>
        <p:spPr>
          <a:xfrm>
            <a:off x="4419069" y="4925796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B60141-F47F-B64D-AFAD-DF629AE4288D}"/>
              </a:ext>
            </a:extLst>
          </p:cNvPr>
          <p:cNvSpPr/>
          <p:nvPr/>
        </p:nvSpPr>
        <p:spPr>
          <a:xfrm>
            <a:off x="6248271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732691-1329-C84A-BDFD-BC56BD817CFE}"/>
              </a:ext>
            </a:extLst>
          </p:cNvPr>
          <p:cNvSpPr/>
          <p:nvPr/>
        </p:nvSpPr>
        <p:spPr>
          <a:xfrm>
            <a:off x="6570915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AD34D0-034D-984F-9E9F-CCDE9DA42AB9}"/>
              </a:ext>
            </a:extLst>
          </p:cNvPr>
          <p:cNvSpPr/>
          <p:nvPr/>
        </p:nvSpPr>
        <p:spPr>
          <a:xfrm>
            <a:off x="5398641" y="591028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4CE57D-CC47-F540-A3E2-9F25A52234A4}"/>
              </a:ext>
            </a:extLst>
          </p:cNvPr>
          <p:cNvSpPr/>
          <p:nvPr/>
        </p:nvSpPr>
        <p:spPr>
          <a:xfrm>
            <a:off x="6752597" y="47448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475776E-B693-3049-93E0-28585FB98EB8}"/>
              </a:ext>
            </a:extLst>
          </p:cNvPr>
          <p:cNvSpPr/>
          <p:nvPr/>
        </p:nvSpPr>
        <p:spPr>
          <a:xfrm>
            <a:off x="4419068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B0A9729-5744-DB4A-8DEB-4828860A3265}"/>
              </a:ext>
            </a:extLst>
          </p:cNvPr>
          <p:cNvSpPr/>
          <p:nvPr/>
        </p:nvSpPr>
        <p:spPr>
          <a:xfrm>
            <a:off x="6047339" y="38658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42F4A01-A46A-AD49-A87E-C04900D4EA72}"/>
              </a:ext>
            </a:extLst>
          </p:cNvPr>
          <p:cNvSpPr/>
          <p:nvPr/>
        </p:nvSpPr>
        <p:spPr>
          <a:xfrm>
            <a:off x="5173045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333E4CF-6AD7-2841-86D3-8475A431F005}"/>
              </a:ext>
            </a:extLst>
          </p:cNvPr>
          <p:cNvSpPr/>
          <p:nvPr/>
        </p:nvSpPr>
        <p:spPr>
          <a:xfrm>
            <a:off x="5325445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9D2ED46-CFF7-134C-8582-AA173842E4B4}"/>
              </a:ext>
            </a:extLst>
          </p:cNvPr>
          <p:cNvSpPr/>
          <p:nvPr/>
        </p:nvSpPr>
        <p:spPr>
          <a:xfrm>
            <a:off x="5477845" y="27508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2EE49807-DB62-4040-B49A-EB4666D522E9}"/>
              </a:ext>
            </a:extLst>
          </p:cNvPr>
          <p:cNvSpPr/>
          <p:nvPr/>
        </p:nvSpPr>
        <p:spPr>
          <a:xfrm>
            <a:off x="4796057" y="29032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118DD2E-7ECC-D648-AB78-9EA4C25CD8F3}"/>
              </a:ext>
            </a:extLst>
          </p:cNvPr>
          <p:cNvSpPr/>
          <p:nvPr/>
        </p:nvSpPr>
        <p:spPr>
          <a:xfrm>
            <a:off x="4499279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EE4A5EA7-3603-964C-97F4-C2309D9D93DB}"/>
              </a:ext>
            </a:extLst>
          </p:cNvPr>
          <p:cNvSpPr/>
          <p:nvPr/>
        </p:nvSpPr>
        <p:spPr>
          <a:xfrm>
            <a:off x="5870876" y="351288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8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148" y="1077667"/>
                <a:ext cx="10515600" cy="1834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Randomly initialize the weight vectors, and then calculate the probabilities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for every training token (shown as transparency and color change, left side)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148" y="1077667"/>
                <a:ext cx="10515600" cy="1834378"/>
              </a:xfrm>
              <a:blipFill>
                <a:blip r:embed="rId2"/>
                <a:stretch>
                  <a:fillRect l="-1206" t="-5479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69AE4D-267E-F640-976D-D4E7366350DC}"/>
              </a:ext>
            </a:extLst>
          </p:cNvPr>
          <p:cNvCxnSpPr>
            <a:cxnSpLocks/>
          </p:cNvCxnSpPr>
          <p:nvPr/>
        </p:nvCxnSpPr>
        <p:spPr>
          <a:xfrm>
            <a:off x="609603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427817-C5DB-8045-A59C-727B184A6CA8}"/>
              </a:ext>
            </a:extLst>
          </p:cNvPr>
          <p:cNvCxnSpPr>
            <a:cxnSpLocks/>
          </p:cNvCxnSpPr>
          <p:nvPr/>
        </p:nvCxnSpPr>
        <p:spPr>
          <a:xfrm flipV="1">
            <a:off x="2787069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969F478-781E-AA4C-9674-B508EC8C1059}"/>
              </a:ext>
            </a:extLst>
          </p:cNvPr>
          <p:cNvSpPr/>
          <p:nvPr/>
        </p:nvSpPr>
        <p:spPr>
          <a:xfrm>
            <a:off x="4167363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D0E925-2BC8-5D45-BD79-BA46EB3447A9}"/>
              </a:ext>
            </a:extLst>
          </p:cNvPr>
          <p:cNvSpPr/>
          <p:nvPr/>
        </p:nvSpPr>
        <p:spPr>
          <a:xfrm>
            <a:off x="3691961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C5C89-40EA-884F-BFA9-E17F57CDAA47}"/>
              </a:ext>
            </a:extLst>
          </p:cNvPr>
          <p:cNvSpPr/>
          <p:nvPr/>
        </p:nvSpPr>
        <p:spPr>
          <a:xfrm>
            <a:off x="2711599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33DAB-EC99-154E-A3CA-CC3B01BEF5A5}"/>
              </a:ext>
            </a:extLst>
          </p:cNvPr>
          <p:cNvSpPr/>
          <p:nvPr/>
        </p:nvSpPr>
        <p:spPr>
          <a:xfrm>
            <a:off x="2916316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/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/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736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11D6BDF-01D4-A841-A256-8D143BC19AB2}"/>
              </a:ext>
            </a:extLst>
          </p:cNvPr>
          <p:cNvSpPr/>
          <p:nvPr/>
        </p:nvSpPr>
        <p:spPr>
          <a:xfrm>
            <a:off x="3860289" y="4953093"/>
            <a:ext cx="272956" cy="254465"/>
          </a:xfrm>
          <a:prstGeom prst="ellipse">
            <a:avLst/>
          </a:prstGeom>
          <a:solidFill>
            <a:srgbClr val="FF85FF"/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9061B-5662-B94E-9845-DF72D74F7A14}"/>
              </a:ext>
            </a:extLst>
          </p:cNvPr>
          <p:cNvSpPr/>
          <p:nvPr/>
        </p:nvSpPr>
        <p:spPr>
          <a:xfrm>
            <a:off x="2236200" y="3670197"/>
            <a:ext cx="272956" cy="2544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D9141-7CBC-FD46-8DDB-5950858C7665}"/>
              </a:ext>
            </a:extLst>
          </p:cNvPr>
          <p:cNvSpPr/>
          <p:nvPr/>
        </p:nvSpPr>
        <p:spPr>
          <a:xfrm>
            <a:off x="5077217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E7E72F-9219-F445-B2F6-02CE0AAAB1AE}"/>
              </a:ext>
            </a:extLst>
          </p:cNvPr>
          <p:cNvSpPr/>
          <p:nvPr/>
        </p:nvSpPr>
        <p:spPr>
          <a:xfrm>
            <a:off x="2188435" y="504180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EB8CF5-9DF1-6F4F-9144-7E37A2DD695D}"/>
              </a:ext>
            </a:extLst>
          </p:cNvPr>
          <p:cNvSpPr/>
          <p:nvPr/>
        </p:nvSpPr>
        <p:spPr>
          <a:xfrm>
            <a:off x="1048843" y="4925796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B60141-F47F-B64D-AFAD-DF629AE4288D}"/>
              </a:ext>
            </a:extLst>
          </p:cNvPr>
          <p:cNvSpPr/>
          <p:nvPr/>
        </p:nvSpPr>
        <p:spPr>
          <a:xfrm>
            <a:off x="2878045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732691-1329-C84A-BDFD-BC56BD817CFE}"/>
              </a:ext>
            </a:extLst>
          </p:cNvPr>
          <p:cNvSpPr/>
          <p:nvPr/>
        </p:nvSpPr>
        <p:spPr>
          <a:xfrm>
            <a:off x="3200689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AD34D0-034D-984F-9E9F-CCDE9DA42AB9}"/>
              </a:ext>
            </a:extLst>
          </p:cNvPr>
          <p:cNvSpPr/>
          <p:nvPr/>
        </p:nvSpPr>
        <p:spPr>
          <a:xfrm>
            <a:off x="2028415" y="591028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4CE57D-CC47-F540-A3E2-9F25A52234A4}"/>
              </a:ext>
            </a:extLst>
          </p:cNvPr>
          <p:cNvSpPr/>
          <p:nvPr/>
        </p:nvSpPr>
        <p:spPr>
          <a:xfrm>
            <a:off x="3382371" y="47448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475776E-B693-3049-93E0-28585FB98EB8}"/>
              </a:ext>
            </a:extLst>
          </p:cNvPr>
          <p:cNvSpPr/>
          <p:nvPr/>
        </p:nvSpPr>
        <p:spPr>
          <a:xfrm>
            <a:off x="1048842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B0A9729-5744-DB4A-8DEB-4828860A3265}"/>
              </a:ext>
            </a:extLst>
          </p:cNvPr>
          <p:cNvSpPr/>
          <p:nvPr/>
        </p:nvSpPr>
        <p:spPr>
          <a:xfrm>
            <a:off x="2677113" y="386582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42F4A01-A46A-AD49-A87E-C04900D4EA72}"/>
              </a:ext>
            </a:extLst>
          </p:cNvPr>
          <p:cNvSpPr/>
          <p:nvPr/>
        </p:nvSpPr>
        <p:spPr>
          <a:xfrm>
            <a:off x="1802819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333E4CF-6AD7-2841-86D3-8475A431F005}"/>
              </a:ext>
            </a:extLst>
          </p:cNvPr>
          <p:cNvSpPr/>
          <p:nvPr/>
        </p:nvSpPr>
        <p:spPr>
          <a:xfrm>
            <a:off x="1955219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9D2ED46-CFF7-134C-8582-AA173842E4B4}"/>
              </a:ext>
            </a:extLst>
          </p:cNvPr>
          <p:cNvSpPr/>
          <p:nvPr/>
        </p:nvSpPr>
        <p:spPr>
          <a:xfrm>
            <a:off x="2107619" y="27508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2EE49807-DB62-4040-B49A-EB4666D522E9}"/>
              </a:ext>
            </a:extLst>
          </p:cNvPr>
          <p:cNvSpPr/>
          <p:nvPr/>
        </p:nvSpPr>
        <p:spPr>
          <a:xfrm>
            <a:off x="1425831" y="29032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118DD2E-7ECC-D648-AB78-9EA4C25CD8F3}"/>
              </a:ext>
            </a:extLst>
          </p:cNvPr>
          <p:cNvSpPr/>
          <p:nvPr/>
        </p:nvSpPr>
        <p:spPr>
          <a:xfrm>
            <a:off x="1129053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EE4A5EA7-3603-964C-97F4-C2309D9D93DB}"/>
              </a:ext>
            </a:extLst>
          </p:cNvPr>
          <p:cNvSpPr/>
          <p:nvPr/>
        </p:nvSpPr>
        <p:spPr>
          <a:xfrm>
            <a:off x="2500650" y="3512888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F731EB-56C9-C544-83F4-5C5C6B98B2E8}"/>
              </a:ext>
            </a:extLst>
          </p:cNvPr>
          <p:cNvCxnSpPr>
            <a:cxnSpLocks/>
          </p:cNvCxnSpPr>
          <p:nvPr/>
        </p:nvCxnSpPr>
        <p:spPr>
          <a:xfrm>
            <a:off x="6761745" y="457856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38AA518-00A9-CE4A-9865-88D5B605DC00}"/>
              </a:ext>
            </a:extLst>
          </p:cNvPr>
          <p:cNvCxnSpPr>
            <a:cxnSpLocks/>
          </p:cNvCxnSpPr>
          <p:nvPr/>
        </p:nvCxnSpPr>
        <p:spPr>
          <a:xfrm flipV="1">
            <a:off x="8939211" y="302493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AE5853F8-3FC8-3544-BB4A-79E804439F83}"/>
              </a:ext>
            </a:extLst>
          </p:cNvPr>
          <p:cNvSpPr/>
          <p:nvPr/>
        </p:nvSpPr>
        <p:spPr>
          <a:xfrm>
            <a:off x="10319505" y="421491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D6E0164-0841-2441-B336-29C754624975}"/>
                  </a:ext>
                </a:extLst>
              </p:cNvPr>
              <p:cNvSpPr/>
              <p:nvPr/>
            </p:nvSpPr>
            <p:spPr>
              <a:xfrm>
                <a:off x="9343667" y="4624698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D6E0164-0841-2441-B336-29C754624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667" y="4624698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4054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0839B68-8254-FA45-8BA8-0297C9D18076}"/>
                  </a:ext>
                </a:extLst>
              </p:cNvPr>
              <p:cNvSpPr/>
              <p:nvPr/>
            </p:nvSpPr>
            <p:spPr>
              <a:xfrm>
                <a:off x="10444741" y="378359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0839B68-8254-FA45-8BA8-0297C9D18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41" y="3783596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l="-2632" r="-342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F023CBE5-B75E-BD4D-87B9-8F985571DAA8}"/>
              </a:ext>
            </a:extLst>
          </p:cNvPr>
          <p:cNvSpPr/>
          <p:nvPr/>
        </p:nvSpPr>
        <p:spPr>
          <a:xfrm>
            <a:off x="9030187" y="48318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angle 51">
            <a:extLst>
              <a:ext uri="{FF2B5EF4-FFF2-40B4-BE49-F238E27FC236}">
                <a16:creationId xmlns:a16="http://schemas.microsoft.com/office/drawing/2014/main" id="{7F777008-E648-5B4C-BDE3-5E7317B76E27}"/>
              </a:ext>
            </a:extLst>
          </p:cNvPr>
          <p:cNvSpPr/>
          <p:nvPr/>
        </p:nvSpPr>
        <p:spPr>
          <a:xfrm>
            <a:off x="8652792" y="6328279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38EDD4-D045-0340-8A7C-6859E58176AB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8939211" y="4342143"/>
            <a:ext cx="1380294" cy="262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F6DCE9-0404-B648-B15D-5718E664795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8892838" y="4586582"/>
            <a:ext cx="177322" cy="2825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B7A254-3B90-C245-AD97-89B1DB352750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8831758" y="4557236"/>
            <a:ext cx="88776" cy="17710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207A376-22D4-E440-8103-1806DE5BE6AA}"/>
                  </a:ext>
                </a:extLst>
              </p:cNvPr>
              <p:cNvSpPr/>
              <p:nvPr/>
            </p:nvSpPr>
            <p:spPr>
              <a:xfrm>
                <a:off x="8982723" y="610859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207A376-22D4-E440-8103-1806DE5BE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23" y="6108590"/>
                <a:ext cx="460006" cy="584775"/>
              </a:xfrm>
              <a:prstGeom prst="rect">
                <a:avLst/>
              </a:prstGeom>
              <a:blipFill>
                <a:blip r:embed="rId7"/>
                <a:stretch>
                  <a:fillRect l="-2703" r="-4054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6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E1F4-F545-D24D-96CD-5BF2DB2D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Here’s a weird question: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Can we come up with some new notation that can be used to write both the multi-class perceptron AND the linear regression algorithm?</a:t>
            </a:r>
          </a:p>
        </p:txBody>
      </p:sp>
    </p:spTree>
    <p:extLst>
      <p:ext uri="{BB962C8B-B14F-4D97-AF65-F5344CB8AC3E}">
        <p14:creationId xmlns:p14="http://schemas.microsoft.com/office/powerpoint/2010/main" val="3162300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Modify the weight vectors to reduce the loss function,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  <a:blipFill>
                <a:blip r:embed="rId2"/>
                <a:stretch>
                  <a:fillRect l="-1206" t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69AE4D-267E-F640-976D-D4E7366350DC}"/>
              </a:ext>
            </a:extLst>
          </p:cNvPr>
          <p:cNvCxnSpPr>
            <a:cxnSpLocks/>
          </p:cNvCxnSpPr>
          <p:nvPr/>
        </p:nvCxnSpPr>
        <p:spPr>
          <a:xfrm>
            <a:off x="609603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427817-C5DB-8045-A59C-727B184A6CA8}"/>
              </a:ext>
            </a:extLst>
          </p:cNvPr>
          <p:cNvCxnSpPr>
            <a:cxnSpLocks/>
          </p:cNvCxnSpPr>
          <p:nvPr/>
        </p:nvCxnSpPr>
        <p:spPr>
          <a:xfrm flipV="1">
            <a:off x="2787069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969F478-781E-AA4C-9674-B508EC8C1059}"/>
              </a:ext>
            </a:extLst>
          </p:cNvPr>
          <p:cNvSpPr/>
          <p:nvPr/>
        </p:nvSpPr>
        <p:spPr>
          <a:xfrm>
            <a:off x="4167363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D0E925-2BC8-5D45-BD79-BA46EB3447A9}"/>
              </a:ext>
            </a:extLst>
          </p:cNvPr>
          <p:cNvSpPr/>
          <p:nvPr/>
        </p:nvSpPr>
        <p:spPr>
          <a:xfrm>
            <a:off x="3691961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C5C89-40EA-884F-BFA9-E17F57CDAA47}"/>
              </a:ext>
            </a:extLst>
          </p:cNvPr>
          <p:cNvSpPr/>
          <p:nvPr/>
        </p:nvSpPr>
        <p:spPr>
          <a:xfrm>
            <a:off x="2711599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33DAB-EC99-154E-A3CA-CC3B01BEF5A5}"/>
              </a:ext>
            </a:extLst>
          </p:cNvPr>
          <p:cNvSpPr/>
          <p:nvPr/>
        </p:nvSpPr>
        <p:spPr>
          <a:xfrm>
            <a:off x="2916316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/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/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736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11D6BDF-01D4-A841-A256-8D143BC19AB2}"/>
              </a:ext>
            </a:extLst>
          </p:cNvPr>
          <p:cNvSpPr/>
          <p:nvPr/>
        </p:nvSpPr>
        <p:spPr>
          <a:xfrm>
            <a:off x="3860289" y="4953093"/>
            <a:ext cx="272956" cy="254465"/>
          </a:xfrm>
          <a:prstGeom prst="ellipse">
            <a:avLst/>
          </a:prstGeom>
          <a:solidFill>
            <a:srgbClr val="FF85FF"/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9061B-5662-B94E-9845-DF72D74F7A14}"/>
              </a:ext>
            </a:extLst>
          </p:cNvPr>
          <p:cNvSpPr/>
          <p:nvPr/>
        </p:nvSpPr>
        <p:spPr>
          <a:xfrm>
            <a:off x="2236200" y="3670197"/>
            <a:ext cx="272956" cy="2544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D9141-7CBC-FD46-8DDB-5950858C7665}"/>
              </a:ext>
            </a:extLst>
          </p:cNvPr>
          <p:cNvSpPr/>
          <p:nvPr/>
        </p:nvSpPr>
        <p:spPr>
          <a:xfrm>
            <a:off x="5077217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E7E72F-9219-F445-B2F6-02CE0AAAB1AE}"/>
              </a:ext>
            </a:extLst>
          </p:cNvPr>
          <p:cNvSpPr/>
          <p:nvPr/>
        </p:nvSpPr>
        <p:spPr>
          <a:xfrm>
            <a:off x="2188435" y="504180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EB8CF5-9DF1-6F4F-9144-7E37A2DD695D}"/>
              </a:ext>
            </a:extLst>
          </p:cNvPr>
          <p:cNvSpPr/>
          <p:nvPr/>
        </p:nvSpPr>
        <p:spPr>
          <a:xfrm>
            <a:off x="1048843" y="4925796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B60141-F47F-B64D-AFAD-DF629AE4288D}"/>
              </a:ext>
            </a:extLst>
          </p:cNvPr>
          <p:cNvSpPr/>
          <p:nvPr/>
        </p:nvSpPr>
        <p:spPr>
          <a:xfrm>
            <a:off x="2878045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732691-1329-C84A-BDFD-BC56BD817CFE}"/>
              </a:ext>
            </a:extLst>
          </p:cNvPr>
          <p:cNvSpPr/>
          <p:nvPr/>
        </p:nvSpPr>
        <p:spPr>
          <a:xfrm>
            <a:off x="3200689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AD34D0-034D-984F-9E9F-CCDE9DA42AB9}"/>
              </a:ext>
            </a:extLst>
          </p:cNvPr>
          <p:cNvSpPr/>
          <p:nvPr/>
        </p:nvSpPr>
        <p:spPr>
          <a:xfrm>
            <a:off x="2028415" y="591028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4CE57D-CC47-F540-A3E2-9F25A52234A4}"/>
              </a:ext>
            </a:extLst>
          </p:cNvPr>
          <p:cNvSpPr/>
          <p:nvPr/>
        </p:nvSpPr>
        <p:spPr>
          <a:xfrm>
            <a:off x="3382371" y="47448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475776E-B693-3049-93E0-28585FB98EB8}"/>
              </a:ext>
            </a:extLst>
          </p:cNvPr>
          <p:cNvSpPr/>
          <p:nvPr/>
        </p:nvSpPr>
        <p:spPr>
          <a:xfrm>
            <a:off x="1048842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B0A9729-5744-DB4A-8DEB-4828860A3265}"/>
              </a:ext>
            </a:extLst>
          </p:cNvPr>
          <p:cNvSpPr/>
          <p:nvPr/>
        </p:nvSpPr>
        <p:spPr>
          <a:xfrm>
            <a:off x="2677113" y="386582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42F4A01-A46A-AD49-A87E-C04900D4EA72}"/>
              </a:ext>
            </a:extLst>
          </p:cNvPr>
          <p:cNvSpPr/>
          <p:nvPr/>
        </p:nvSpPr>
        <p:spPr>
          <a:xfrm>
            <a:off x="1802819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333E4CF-6AD7-2841-86D3-8475A431F005}"/>
              </a:ext>
            </a:extLst>
          </p:cNvPr>
          <p:cNvSpPr/>
          <p:nvPr/>
        </p:nvSpPr>
        <p:spPr>
          <a:xfrm>
            <a:off x="1955219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9D2ED46-CFF7-134C-8582-AA173842E4B4}"/>
              </a:ext>
            </a:extLst>
          </p:cNvPr>
          <p:cNvSpPr/>
          <p:nvPr/>
        </p:nvSpPr>
        <p:spPr>
          <a:xfrm>
            <a:off x="2107619" y="27508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2EE49807-DB62-4040-B49A-EB4666D522E9}"/>
              </a:ext>
            </a:extLst>
          </p:cNvPr>
          <p:cNvSpPr/>
          <p:nvPr/>
        </p:nvSpPr>
        <p:spPr>
          <a:xfrm>
            <a:off x="1425831" y="29032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118DD2E-7ECC-D648-AB78-9EA4C25CD8F3}"/>
              </a:ext>
            </a:extLst>
          </p:cNvPr>
          <p:cNvSpPr/>
          <p:nvPr/>
        </p:nvSpPr>
        <p:spPr>
          <a:xfrm>
            <a:off x="1129053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EE4A5EA7-3603-964C-97F4-C2309D9D93DB}"/>
              </a:ext>
            </a:extLst>
          </p:cNvPr>
          <p:cNvSpPr/>
          <p:nvPr/>
        </p:nvSpPr>
        <p:spPr>
          <a:xfrm>
            <a:off x="2500650" y="3512888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A10EFD-D454-2E45-A3C5-78D44F326F84}"/>
              </a:ext>
            </a:extLst>
          </p:cNvPr>
          <p:cNvCxnSpPr>
            <a:cxnSpLocks/>
          </p:cNvCxnSpPr>
          <p:nvPr/>
        </p:nvCxnSpPr>
        <p:spPr>
          <a:xfrm>
            <a:off x="6761745" y="457856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7E9DBF-752B-5440-B716-31AFF6C2E4E6}"/>
              </a:ext>
            </a:extLst>
          </p:cNvPr>
          <p:cNvCxnSpPr>
            <a:cxnSpLocks/>
          </p:cNvCxnSpPr>
          <p:nvPr/>
        </p:nvCxnSpPr>
        <p:spPr>
          <a:xfrm flipV="1">
            <a:off x="8939211" y="302493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F285F6E-BAEE-3846-8484-6DDF4BF956D5}"/>
              </a:ext>
            </a:extLst>
          </p:cNvPr>
          <p:cNvSpPr/>
          <p:nvPr/>
        </p:nvSpPr>
        <p:spPr>
          <a:xfrm rot="19838422">
            <a:off x="10171785" y="35090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/>
              <p:nvPr/>
            </p:nvSpPr>
            <p:spPr>
              <a:xfrm>
                <a:off x="9006785" y="500970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785" y="5009706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3684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/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l="-2632" r="-342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314DDC0-895F-EA49-B389-081E19B3FCBB}"/>
              </a:ext>
            </a:extLst>
          </p:cNvPr>
          <p:cNvSpPr/>
          <p:nvPr/>
        </p:nvSpPr>
        <p:spPr>
          <a:xfrm rot="3220877">
            <a:off x="8693301" y="524894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id="{10C68167-A62A-5F48-A7D1-7F640CCD3E15}"/>
              </a:ext>
            </a:extLst>
          </p:cNvPr>
          <p:cNvSpPr/>
          <p:nvPr/>
        </p:nvSpPr>
        <p:spPr>
          <a:xfrm rot="6718308">
            <a:off x="7289213" y="4114467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1949D6-5D0E-0D4D-9A65-B783997D1084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892838" y="3703149"/>
            <a:ext cx="1296477" cy="8709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86B6E7-AF95-0648-B74C-F42DD6043173}"/>
              </a:ext>
            </a:extLst>
          </p:cNvPr>
          <p:cNvCxnSpPr>
            <a:cxnSpLocks/>
            <a:endCxn id="53" idx="1"/>
          </p:cNvCxnSpPr>
          <p:nvPr/>
        </p:nvCxnSpPr>
        <p:spPr>
          <a:xfrm flipH="1">
            <a:off x="8845111" y="4518392"/>
            <a:ext cx="93314" cy="72674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EC0E41-ADCA-C94B-A0B6-EDDAC60A1056}"/>
              </a:ext>
            </a:extLst>
          </p:cNvPr>
          <p:cNvCxnSpPr>
            <a:cxnSpLocks/>
            <a:endCxn id="65" idx="0"/>
          </p:cNvCxnSpPr>
          <p:nvPr/>
        </p:nvCxnSpPr>
        <p:spPr>
          <a:xfrm flipH="1" flipV="1">
            <a:off x="7584221" y="4286416"/>
            <a:ext cx="1354204" cy="300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/>
              <p:nvPr/>
            </p:nvSpPr>
            <p:spPr>
              <a:xfrm>
                <a:off x="7490808" y="3606021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808" y="3606021"/>
                <a:ext cx="460006" cy="584775"/>
              </a:xfrm>
              <a:prstGeom prst="rect">
                <a:avLst/>
              </a:prstGeom>
              <a:blipFill>
                <a:blip r:embed="rId7"/>
                <a:stretch>
                  <a:fillRect r="-4054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919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Repeat until the loss stops decreasing: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  <a:blipFill>
                <a:blip r:embed="rId2"/>
                <a:stretch>
                  <a:fillRect l="-1206" t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A10EFD-D454-2E45-A3C5-78D44F326F84}"/>
              </a:ext>
            </a:extLst>
          </p:cNvPr>
          <p:cNvCxnSpPr>
            <a:cxnSpLocks/>
          </p:cNvCxnSpPr>
          <p:nvPr/>
        </p:nvCxnSpPr>
        <p:spPr>
          <a:xfrm>
            <a:off x="6761745" y="457856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7E9DBF-752B-5440-B716-31AFF6C2E4E6}"/>
              </a:ext>
            </a:extLst>
          </p:cNvPr>
          <p:cNvCxnSpPr>
            <a:cxnSpLocks/>
          </p:cNvCxnSpPr>
          <p:nvPr/>
        </p:nvCxnSpPr>
        <p:spPr>
          <a:xfrm flipV="1">
            <a:off x="8939211" y="302493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F285F6E-BAEE-3846-8484-6DDF4BF956D5}"/>
              </a:ext>
            </a:extLst>
          </p:cNvPr>
          <p:cNvSpPr/>
          <p:nvPr/>
        </p:nvSpPr>
        <p:spPr>
          <a:xfrm rot="19447627">
            <a:off x="10171785" y="339670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/>
              <p:nvPr/>
            </p:nvSpPr>
            <p:spPr>
              <a:xfrm>
                <a:off x="9135121" y="5667432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121" y="5667432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2703" r="-3783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/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2632" r="-342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314DDC0-895F-EA49-B389-081E19B3FCBB}"/>
              </a:ext>
            </a:extLst>
          </p:cNvPr>
          <p:cNvSpPr/>
          <p:nvPr/>
        </p:nvSpPr>
        <p:spPr>
          <a:xfrm rot="2421063">
            <a:off x="8805595" y="582645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id="{10C68167-A62A-5F48-A7D1-7F640CCD3E15}"/>
              </a:ext>
            </a:extLst>
          </p:cNvPr>
          <p:cNvSpPr/>
          <p:nvPr/>
        </p:nvSpPr>
        <p:spPr>
          <a:xfrm rot="7806494">
            <a:off x="7289213" y="339257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1949D6-5D0E-0D4D-9A65-B783997D1084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982723" y="3603916"/>
            <a:ext cx="1214950" cy="953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86B6E7-AF95-0648-B74C-F42DD6043173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8926778" y="4557236"/>
            <a:ext cx="0" cy="126540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EC0E41-ADCA-C94B-A0B6-EDDAC60A1056}"/>
              </a:ext>
            </a:extLst>
          </p:cNvPr>
          <p:cNvCxnSpPr>
            <a:cxnSpLocks/>
            <a:endCxn id="65" idx="0"/>
          </p:cNvCxnSpPr>
          <p:nvPr/>
        </p:nvCxnSpPr>
        <p:spPr>
          <a:xfrm flipH="1" flipV="1">
            <a:off x="7563882" y="3598315"/>
            <a:ext cx="1375329" cy="9882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/>
              <p:nvPr/>
            </p:nvSpPr>
            <p:spPr>
              <a:xfrm>
                <a:off x="7490806" y="2900168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806" y="2900168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4054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977BD4-12A8-A24F-A08E-7F17F774E89A}"/>
              </a:ext>
            </a:extLst>
          </p:cNvPr>
          <p:cNvCxnSpPr>
            <a:cxnSpLocks/>
          </p:cNvCxnSpPr>
          <p:nvPr/>
        </p:nvCxnSpPr>
        <p:spPr>
          <a:xfrm>
            <a:off x="609603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87CB27-5C64-354D-AC91-E18182DBFD10}"/>
              </a:ext>
            </a:extLst>
          </p:cNvPr>
          <p:cNvCxnSpPr>
            <a:cxnSpLocks/>
          </p:cNvCxnSpPr>
          <p:nvPr/>
        </p:nvCxnSpPr>
        <p:spPr>
          <a:xfrm flipV="1">
            <a:off x="2787069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FDA104C-B1FC-8341-BF0A-538DBF8EF2B4}"/>
              </a:ext>
            </a:extLst>
          </p:cNvPr>
          <p:cNvSpPr/>
          <p:nvPr/>
        </p:nvSpPr>
        <p:spPr>
          <a:xfrm>
            <a:off x="4167363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2030AF1-5127-1B4C-B627-C472CB6532B2}"/>
              </a:ext>
            </a:extLst>
          </p:cNvPr>
          <p:cNvSpPr/>
          <p:nvPr/>
        </p:nvSpPr>
        <p:spPr>
          <a:xfrm>
            <a:off x="3691961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E18530-DD5B-3D4A-85A1-72A505A12EE0}"/>
              </a:ext>
            </a:extLst>
          </p:cNvPr>
          <p:cNvSpPr/>
          <p:nvPr/>
        </p:nvSpPr>
        <p:spPr>
          <a:xfrm>
            <a:off x="2711599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0E7C21E-175F-C24D-B973-8F52A1039EEE}"/>
              </a:ext>
            </a:extLst>
          </p:cNvPr>
          <p:cNvSpPr/>
          <p:nvPr/>
        </p:nvSpPr>
        <p:spPr>
          <a:xfrm>
            <a:off x="2916316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DC2A8E-7D04-4948-A26B-16152DC06115}"/>
                  </a:ext>
                </a:extLst>
              </p:cNvPr>
              <p:cNvSpPr/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DC2A8E-7D04-4948-A26B-16152DC06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  <a:blipFill>
                <a:blip r:embed="rId6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EB96437-3198-F443-8011-78B885E0CE3D}"/>
                  </a:ext>
                </a:extLst>
              </p:cNvPr>
              <p:cNvSpPr/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EB96437-3198-F443-8011-78B885E0C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  <a:blipFill>
                <a:blip r:embed="rId7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07A32DA-ED21-D84A-9D81-9FB5D2F22AF8}"/>
              </a:ext>
            </a:extLst>
          </p:cNvPr>
          <p:cNvSpPr/>
          <p:nvPr/>
        </p:nvSpPr>
        <p:spPr>
          <a:xfrm>
            <a:off x="3860289" y="4953093"/>
            <a:ext cx="272956" cy="254465"/>
          </a:xfrm>
          <a:prstGeom prst="ellipse">
            <a:avLst/>
          </a:prstGeom>
          <a:solidFill>
            <a:srgbClr val="FF85FF"/>
          </a:solidFill>
          <a:ln>
            <a:solidFill>
              <a:srgbClr val="FF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D223BCC-F4A8-9E49-9EC4-BF26E0B74B53}"/>
              </a:ext>
            </a:extLst>
          </p:cNvPr>
          <p:cNvSpPr/>
          <p:nvPr/>
        </p:nvSpPr>
        <p:spPr>
          <a:xfrm>
            <a:off x="2236200" y="3670197"/>
            <a:ext cx="272956" cy="2544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AF6404-2662-4B42-8E45-EEC061667E5B}"/>
              </a:ext>
            </a:extLst>
          </p:cNvPr>
          <p:cNvSpPr/>
          <p:nvPr/>
        </p:nvSpPr>
        <p:spPr>
          <a:xfrm>
            <a:off x="5077217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22368E-163D-C940-860D-58A9CEA6AF1C}"/>
              </a:ext>
            </a:extLst>
          </p:cNvPr>
          <p:cNvSpPr/>
          <p:nvPr/>
        </p:nvSpPr>
        <p:spPr>
          <a:xfrm>
            <a:off x="2188435" y="504180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21D455-0AB4-8B44-AA04-DBA063C66852}"/>
              </a:ext>
            </a:extLst>
          </p:cNvPr>
          <p:cNvSpPr/>
          <p:nvPr/>
        </p:nvSpPr>
        <p:spPr>
          <a:xfrm>
            <a:off x="1048843" y="4925796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2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BEF82A3-BC42-0042-B9E7-636B05A0099E}"/>
              </a:ext>
            </a:extLst>
          </p:cNvPr>
          <p:cNvSpPr/>
          <p:nvPr/>
        </p:nvSpPr>
        <p:spPr>
          <a:xfrm>
            <a:off x="2878045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E83DD16-D383-5840-AB8F-5CCB75C8FFA5}"/>
              </a:ext>
            </a:extLst>
          </p:cNvPr>
          <p:cNvSpPr/>
          <p:nvPr/>
        </p:nvSpPr>
        <p:spPr>
          <a:xfrm>
            <a:off x="3200689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456939B-AEF8-1646-B9E7-D3922655174C}"/>
              </a:ext>
            </a:extLst>
          </p:cNvPr>
          <p:cNvSpPr/>
          <p:nvPr/>
        </p:nvSpPr>
        <p:spPr>
          <a:xfrm>
            <a:off x="2028415" y="591028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96AD7F1-662A-E84E-8BBF-EE1FB80AEA80}"/>
              </a:ext>
            </a:extLst>
          </p:cNvPr>
          <p:cNvSpPr/>
          <p:nvPr/>
        </p:nvSpPr>
        <p:spPr>
          <a:xfrm>
            <a:off x="3382371" y="4744825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D26E2DFB-DA91-6447-AE35-26D31388A817}"/>
              </a:ext>
            </a:extLst>
          </p:cNvPr>
          <p:cNvSpPr/>
          <p:nvPr/>
        </p:nvSpPr>
        <p:spPr>
          <a:xfrm>
            <a:off x="1048842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iangle 63">
            <a:extLst>
              <a:ext uri="{FF2B5EF4-FFF2-40B4-BE49-F238E27FC236}">
                <a16:creationId xmlns:a16="http://schemas.microsoft.com/office/drawing/2014/main" id="{24C9A8F5-1669-D140-B56B-D4B188E2F0BE}"/>
              </a:ext>
            </a:extLst>
          </p:cNvPr>
          <p:cNvSpPr/>
          <p:nvPr/>
        </p:nvSpPr>
        <p:spPr>
          <a:xfrm>
            <a:off x="2677113" y="386582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riangle 65">
            <a:extLst>
              <a:ext uri="{FF2B5EF4-FFF2-40B4-BE49-F238E27FC236}">
                <a16:creationId xmlns:a16="http://schemas.microsoft.com/office/drawing/2014/main" id="{A18F02D9-7781-1948-903D-58D60E8EC982}"/>
              </a:ext>
            </a:extLst>
          </p:cNvPr>
          <p:cNvSpPr/>
          <p:nvPr/>
        </p:nvSpPr>
        <p:spPr>
          <a:xfrm>
            <a:off x="1802819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id="{03DFD87E-4F86-D743-808F-2B2C6A053951}"/>
              </a:ext>
            </a:extLst>
          </p:cNvPr>
          <p:cNvSpPr/>
          <p:nvPr/>
        </p:nvSpPr>
        <p:spPr>
          <a:xfrm>
            <a:off x="1955219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iangle 69">
            <a:extLst>
              <a:ext uri="{FF2B5EF4-FFF2-40B4-BE49-F238E27FC236}">
                <a16:creationId xmlns:a16="http://schemas.microsoft.com/office/drawing/2014/main" id="{D1086F51-E081-EC47-9CB0-11A59419A2BA}"/>
              </a:ext>
            </a:extLst>
          </p:cNvPr>
          <p:cNvSpPr/>
          <p:nvPr/>
        </p:nvSpPr>
        <p:spPr>
          <a:xfrm>
            <a:off x="2107619" y="27508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968C0AA2-CEA9-CA46-99DD-46519BC020D2}"/>
              </a:ext>
            </a:extLst>
          </p:cNvPr>
          <p:cNvSpPr/>
          <p:nvPr/>
        </p:nvSpPr>
        <p:spPr>
          <a:xfrm>
            <a:off x="1425831" y="29032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4EC7752D-EDFF-FE4C-B3F5-3019F615BCCD}"/>
              </a:ext>
            </a:extLst>
          </p:cNvPr>
          <p:cNvSpPr/>
          <p:nvPr/>
        </p:nvSpPr>
        <p:spPr>
          <a:xfrm>
            <a:off x="1129053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470B9679-1D65-6141-B7BC-464662156AE8}"/>
              </a:ext>
            </a:extLst>
          </p:cNvPr>
          <p:cNvSpPr/>
          <p:nvPr/>
        </p:nvSpPr>
        <p:spPr>
          <a:xfrm>
            <a:off x="2500650" y="351288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1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5" y="313509"/>
            <a:ext cx="11264537" cy="886641"/>
          </a:xfrm>
        </p:spPr>
        <p:txBody>
          <a:bodyPr>
            <a:noAutofit/>
          </a:bodyPr>
          <a:lstStyle/>
          <a:p>
            <a:r>
              <a:rPr lang="en-US" sz="3200" dirty="0"/>
              <a:t>Stochastic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minimize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Just like in linear regression, let’s do that one token at a time.  Choose a training token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try to minimize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  <a:blipFill>
                <a:blip r:embed="rId2"/>
                <a:stretch>
                  <a:fillRect l="-1206" t="-10049" r="-156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81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510"/>
            <a:ext cx="11264537" cy="862148"/>
          </a:xfrm>
        </p:spPr>
        <p:txBody>
          <a:bodyPr>
            <a:noAutofit/>
          </a:bodyPr>
          <a:lstStyle/>
          <a:p>
            <a:r>
              <a:rPr lang="en-US" sz="3200" dirty="0"/>
              <a:t>Stochastic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minimize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do that by adjusting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called the learning rate. Typically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≈0.001</m:t>
                    </m:r>
                  </m:oMath>
                </a14:m>
                <a:r>
                  <a:rPr lang="en-US" dirty="0"/>
                  <a:t>, but it’s very hard to know in advance what learning rate will work for a particular problem; you need to experiment to see what works.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gradient of the loss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  <a:blipFill>
                <a:blip r:embed="rId2"/>
                <a:stretch>
                  <a:fillRect l="-1206" t="-10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019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509"/>
            <a:ext cx="11264537" cy="692331"/>
          </a:xfrm>
        </p:spPr>
        <p:txBody>
          <a:bodyPr>
            <a:noAutofit/>
          </a:bodyPr>
          <a:lstStyle/>
          <a:p>
            <a:r>
              <a:rPr lang="en-US" sz="3600" dirty="0"/>
              <a:t>The gradient of the cross-entropy of a </a:t>
            </a:r>
            <a:r>
              <a:rPr lang="en-US" sz="3600" dirty="0" err="1"/>
              <a:t>softmax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Now, let’s calculate that gradient.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our old friend the one-hot vector: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  <a:blipFill>
                <a:blip r:embed="rId2"/>
                <a:stretch>
                  <a:fillRect l="-1206" t="-10049" b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497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509"/>
            <a:ext cx="11264537" cy="692331"/>
          </a:xfrm>
        </p:spPr>
        <p:txBody>
          <a:bodyPr>
            <a:noAutofit/>
          </a:bodyPr>
          <a:lstStyle/>
          <a:p>
            <a:r>
              <a:rPr lang="en-US" sz="3600" dirty="0"/>
              <a:t>The gradient of the cross-entropy of a </a:t>
            </a:r>
            <a:r>
              <a:rPr lang="en-US" sz="3600" dirty="0" err="1"/>
              <a:t>softmax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487"/>
                <a:ext cx="10515600" cy="5163003"/>
              </a:xfrm>
              <a:blipFill>
                <a:blip r:embed="rId2"/>
                <a:stretch>
                  <a:fillRect t="-27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570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F778-4C48-FB4C-AC8C-F5A95B3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perceptron, linear regression, and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2E210-20C2-4E4C-8045-15430935D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Perceptron: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Linear Regression: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Logistic Regression: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only difference is how you define the network output (argmax, linear, or </a:t>
                </a:r>
                <a:r>
                  <a:rPr lang="en-US" dirty="0" err="1"/>
                  <a:t>softmax</a:t>
                </a:r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2E210-20C2-4E4C-8045-15430935D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765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One-hot vectors: rewriting the perceptron to look like linear regression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Probabilistic-boundary classifiers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do you maximize a function?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Learning a logistic regression</a:t>
            </a:r>
          </a:p>
          <a:p>
            <a:r>
              <a:rPr lang="en-US" dirty="0"/>
              <a:t>Two-class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23646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Binary cross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</p:spPr>
            <p:txBody>
              <a:bodyPr/>
              <a:lstStyle/>
              <a:p>
                <a:r>
                  <a:rPr lang="en-US" dirty="0"/>
                  <a:t>For two-class problems, it’s wasteful to compute 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so sometimes we don’t.</a:t>
                </a:r>
              </a:p>
              <a:p>
                <a:r>
                  <a:rPr lang="en-US" dirty="0"/>
                  <a:t>Instead, we use binary cross entropy, which is: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  <a:blipFill>
                <a:blip r:embed="rId2"/>
                <a:stretch>
                  <a:fillRect l="-1034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421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 the two-class case is particularly simple.  It’s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softmax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  <a:blipFill>
                <a:blip r:embed="rId2"/>
                <a:stretch>
                  <a:fillRect l="-1149" t="-2326" r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6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459A-C75B-0A4B-A5B6-671D72E9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multi-class perceptron and multiple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136DE-A3DC-A049-BE3E-8C00B8DE88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7111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3200" u="sng" dirty="0"/>
                  <a:t>Multi-class perceptron</a:t>
                </a:r>
                <a:r>
                  <a:rPr lang="en-US" sz="3200" dirty="0"/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/>
                      </a:rPr>
                      <m:t>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/>
                      </a:rPr>
                      <m:t>𝑦</m:t>
                    </m:r>
                  </m:oMath>
                </a14:m>
                <a:r>
                  <a:rPr lang="en-US" sz="3200" dirty="0"/>
                  <a:t>, the class that should have been the output but wasn’t: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acc>
                        <m:accPr>
                          <m:chr m:val="⃗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14000"/>
                  </a:lnSpc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, the class that shouldn’t have been the output but was: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acc>
                        <m:accPr>
                          <m:chr m:val="⃗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14000"/>
                  </a:lnSpc>
                </a:pPr>
                <a:r>
                  <a:rPr lang="en-US" sz="3200" dirty="0"/>
                  <a:t>For all other classes c,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E136DE-A3DC-A049-BE3E-8C00B8DE8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71118"/>
              </a:xfrm>
              <a:blipFill>
                <a:blip r:embed="rId2"/>
                <a:stretch>
                  <a:fillRect l="-2200" t="-1592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9ECFE0-6950-F54B-A165-C22EDBAD68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n-US" sz="3200" u="sng" dirty="0"/>
                  <a:t>Multiple linear regression</a:t>
                </a:r>
                <a:r>
                  <a:rPr lang="en-US" sz="3200" dirty="0"/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3200" dirty="0"/>
                  <a:t>For all classes, 1&lt;=c&lt;=V,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dirty="0">
                  <a:cs typeface="Times New Roman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9ECFE0-6950-F54B-A165-C22EDBAD6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992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Logistic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1" y="1825625"/>
                <a:ext cx="927233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function,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called the “logistic sigmoid function.”</a:t>
                </a:r>
              </a:p>
              <a:p>
                <a:r>
                  <a:rPr lang="en-US" dirty="0"/>
                  <a:t>It’s called “sigmoid” because it is S-shaped.</a:t>
                </a:r>
              </a:p>
              <a:p>
                <a:r>
                  <a:rPr lang="en-US" dirty="0"/>
                  <a:t>It was first discovered by Verhulst in the 1830s, as a model of population growth.  The idea was that the population grows exponentially until it runs up against resource limitations, and then starts to stagnate.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1" y="1825625"/>
                <a:ext cx="9272337" cy="4351338"/>
              </a:xfrm>
              <a:blipFill>
                <a:blip r:embed="rId2"/>
                <a:stretch>
                  <a:fillRect l="-1368" t="-2326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D97CD0-07C5-8A4E-AFF0-D79B953EA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01" y="495031"/>
            <a:ext cx="3911957" cy="29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4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476" y="1228537"/>
                <a:ext cx="7567861" cy="52679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can frame the basic idea of logistic regression in this way: replace the non-differentiable decision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with a differentiable decision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…so that the classifier can be trained using gradient descent.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476" y="1228537"/>
                <a:ext cx="7567861" cy="5267904"/>
              </a:xfrm>
              <a:blipFill>
                <a:blip r:embed="rId2"/>
                <a:stretch>
                  <a:fillRect l="-1675" t="-1923"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492F66-7E8A-FC48-B560-756E04F2B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84" y="107476"/>
            <a:ext cx="4428698" cy="332152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267741-431E-2A41-BEDB-0FB5698C2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96" y="3471868"/>
            <a:ext cx="4428696" cy="33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7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F778-4C48-FB4C-AC8C-F5A95B3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2E210-20C2-4E4C-8045-15430935D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Perceptron: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Linear Regression: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Logistic Regression: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only difference is how you define the network output (argmax, linear, or </a:t>
                </a:r>
                <a:r>
                  <a:rPr lang="en-US" dirty="0" err="1"/>
                  <a:t>softmax</a:t>
                </a:r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2E210-20C2-4E4C-8045-15430935D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784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6" y="151881"/>
            <a:ext cx="11688173" cy="660496"/>
          </a:xfrm>
        </p:spPr>
        <p:txBody>
          <a:bodyPr>
            <a:normAutofit/>
          </a:bodyPr>
          <a:lstStyle/>
          <a:p>
            <a:r>
              <a:rPr lang="en-US" sz="3600" dirty="0"/>
              <a:t>Comparison of Multi-Class Perceptron to Multiple Regression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09" y="19168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1483" y="200588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626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6140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61400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480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4805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667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66721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68461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684610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>
            <a:extLst>
              <a:ext uri="{FF2B5EF4-FFF2-40B4-BE49-F238E27FC236}">
                <a16:creationId xmlns:a16="http://schemas.microsoft.com/office/drawing/2014/main" id="{459B513A-25C2-AC45-A0DE-3468871FD72A}"/>
              </a:ext>
            </a:extLst>
          </p:cNvPr>
          <p:cNvSpPr txBox="1">
            <a:spLocks/>
          </p:cNvSpPr>
          <p:nvPr/>
        </p:nvSpPr>
        <p:spPr>
          <a:xfrm>
            <a:off x="65677" y="922044"/>
            <a:ext cx="4353924" cy="11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Multi-Class Perceptron: </a:t>
            </a:r>
          </a:p>
          <a:p>
            <a:r>
              <a:rPr lang="en-US" sz="3200" u="sng" dirty="0"/>
              <a:t>One-hot output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41A2027-9F7E-6E43-A0D0-DE502E4B78D7}"/>
              </a:ext>
            </a:extLst>
          </p:cNvPr>
          <p:cNvSpPr/>
          <p:nvPr/>
        </p:nvSpPr>
        <p:spPr bwMode="auto">
          <a:xfrm>
            <a:off x="951898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D6F05-3C2D-3F42-8250-8583EEFDBF6E}"/>
              </a:ext>
            </a:extLst>
          </p:cNvPr>
          <p:cNvSpPr txBox="1"/>
          <p:nvPr/>
        </p:nvSpPr>
        <p:spPr>
          <a:xfrm>
            <a:off x="762219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0A9903-4A9D-E24C-8F5D-33E325DFAD3B}"/>
              </a:ext>
            </a:extLst>
          </p:cNvPr>
          <p:cNvSpPr txBox="1"/>
          <p:nvPr/>
        </p:nvSpPr>
        <p:spPr>
          <a:xfrm>
            <a:off x="762703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926FC7-EC60-7143-BAE2-4FDB0BCE06DB}"/>
              </a:ext>
            </a:extLst>
          </p:cNvPr>
          <p:cNvSpPr txBox="1"/>
          <p:nvPr/>
        </p:nvSpPr>
        <p:spPr>
          <a:xfrm>
            <a:off x="762219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B3ABCB-27C7-584A-A729-3AB56DDFB031}"/>
              </a:ext>
            </a:extLst>
          </p:cNvPr>
          <p:cNvSpPr txBox="1"/>
          <p:nvPr/>
        </p:nvSpPr>
        <p:spPr>
          <a:xfrm>
            <a:off x="762219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11C388-EF15-344E-B60F-17E53BA8F953}"/>
              </a:ext>
            </a:extLst>
          </p:cNvPr>
          <p:cNvSpPr txBox="1"/>
          <p:nvPr/>
        </p:nvSpPr>
        <p:spPr>
          <a:xfrm>
            <a:off x="7203099" y="19168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0C51C9-701B-F54A-9541-46FF2AEFC6E4}"/>
              </a:ext>
            </a:extLst>
          </p:cNvPr>
          <p:cNvSpPr txBox="1"/>
          <p:nvPr/>
        </p:nvSpPr>
        <p:spPr>
          <a:xfrm>
            <a:off x="8431573" y="200588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9750E2-3D85-794D-9840-65751E247C74}"/>
              </a:ext>
            </a:extLst>
          </p:cNvPr>
          <p:cNvSpPr txBox="1"/>
          <p:nvPr/>
        </p:nvSpPr>
        <p:spPr>
          <a:xfrm>
            <a:off x="762219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D1699F-8196-F74D-8046-DC06A6492453}"/>
              </a:ext>
            </a:extLst>
          </p:cNvPr>
          <p:cNvSpPr/>
          <p:nvPr/>
        </p:nvSpPr>
        <p:spPr bwMode="auto">
          <a:xfrm>
            <a:off x="952887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981E343-8151-0347-8CA8-E8127ED5B8D2}"/>
              </a:ext>
            </a:extLst>
          </p:cNvPr>
          <p:cNvSpPr/>
          <p:nvPr/>
        </p:nvSpPr>
        <p:spPr bwMode="auto">
          <a:xfrm>
            <a:off x="952491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94AFEA-740B-084C-9392-BBDEA00B08FB}"/>
              </a:ext>
            </a:extLst>
          </p:cNvPr>
          <p:cNvSpPr txBox="1"/>
          <p:nvPr/>
        </p:nvSpPr>
        <p:spPr>
          <a:xfrm>
            <a:off x="961398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1CAB26-590D-9C40-84CB-78F0EA20AB0A}"/>
              </a:ext>
            </a:extLst>
          </p:cNvPr>
          <p:cNvCxnSpPr>
            <a:stCxn id="47" idx="3"/>
            <a:endCxn id="44" idx="2"/>
          </p:cNvCxnSpPr>
          <p:nvPr/>
        </p:nvCxnSpPr>
        <p:spPr>
          <a:xfrm>
            <a:off x="798479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0E9E03-437C-0A47-80B3-5AA353AA9FB1}"/>
              </a:ext>
            </a:extLst>
          </p:cNvPr>
          <p:cNvCxnSpPr>
            <a:cxnSpLocks/>
            <a:stCxn id="49" idx="3"/>
            <a:endCxn id="44" idx="2"/>
          </p:cNvCxnSpPr>
          <p:nvPr/>
        </p:nvCxnSpPr>
        <p:spPr>
          <a:xfrm flipV="1">
            <a:off x="798963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36D2A5F-6C89-A047-986A-8756A5E8C31C}"/>
              </a:ext>
            </a:extLst>
          </p:cNvPr>
          <p:cNvCxnSpPr>
            <a:cxnSpLocks/>
            <a:stCxn id="52" idx="3"/>
            <a:endCxn id="44" idx="2"/>
          </p:cNvCxnSpPr>
          <p:nvPr/>
        </p:nvCxnSpPr>
        <p:spPr>
          <a:xfrm flipV="1">
            <a:off x="798479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B7439BD-D6D2-CC4C-BC8F-EE0AE9D4484D}"/>
              </a:ext>
            </a:extLst>
          </p:cNvPr>
          <p:cNvCxnSpPr>
            <a:cxnSpLocks/>
            <a:stCxn id="50" idx="3"/>
            <a:endCxn id="44" idx="2"/>
          </p:cNvCxnSpPr>
          <p:nvPr/>
        </p:nvCxnSpPr>
        <p:spPr>
          <a:xfrm flipV="1">
            <a:off x="800082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2F04F13-022D-0D45-B563-F76B8590BFBC}"/>
              </a:ext>
            </a:extLst>
          </p:cNvPr>
          <p:cNvCxnSpPr>
            <a:cxnSpLocks/>
            <a:stCxn id="47" idx="3"/>
            <a:endCxn id="58" idx="2"/>
          </p:cNvCxnSpPr>
          <p:nvPr/>
        </p:nvCxnSpPr>
        <p:spPr>
          <a:xfrm>
            <a:off x="798479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62FA4A2-BF75-B245-AC4E-16BABFE02A56}"/>
              </a:ext>
            </a:extLst>
          </p:cNvPr>
          <p:cNvCxnSpPr>
            <a:cxnSpLocks/>
            <a:stCxn id="49" idx="3"/>
            <a:endCxn id="58" idx="2"/>
          </p:cNvCxnSpPr>
          <p:nvPr/>
        </p:nvCxnSpPr>
        <p:spPr>
          <a:xfrm>
            <a:off x="798963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2B2AD2-B4C4-A444-B422-E56D6D33F757}"/>
              </a:ext>
            </a:extLst>
          </p:cNvPr>
          <p:cNvCxnSpPr>
            <a:cxnSpLocks/>
            <a:stCxn id="52" idx="3"/>
            <a:endCxn id="58" idx="2"/>
          </p:cNvCxnSpPr>
          <p:nvPr/>
        </p:nvCxnSpPr>
        <p:spPr>
          <a:xfrm flipV="1">
            <a:off x="798479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A25A656-17CA-5143-B785-BE676F897BBC}"/>
              </a:ext>
            </a:extLst>
          </p:cNvPr>
          <p:cNvCxnSpPr>
            <a:cxnSpLocks/>
            <a:stCxn id="50" idx="3"/>
            <a:endCxn id="58" idx="2"/>
          </p:cNvCxnSpPr>
          <p:nvPr/>
        </p:nvCxnSpPr>
        <p:spPr>
          <a:xfrm flipV="1">
            <a:off x="800082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FFC555D-406A-CA41-AD66-2AF310DB4A88}"/>
              </a:ext>
            </a:extLst>
          </p:cNvPr>
          <p:cNvCxnSpPr>
            <a:cxnSpLocks/>
            <a:stCxn id="47" idx="3"/>
            <a:endCxn id="59" idx="2"/>
          </p:cNvCxnSpPr>
          <p:nvPr/>
        </p:nvCxnSpPr>
        <p:spPr>
          <a:xfrm>
            <a:off x="798479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D7F78FE-5B18-AB49-882D-1B097FB86CC2}"/>
              </a:ext>
            </a:extLst>
          </p:cNvPr>
          <p:cNvCxnSpPr>
            <a:cxnSpLocks/>
            <a:stCxn id="49" idx="3"/>
            <a:endCxn id="59" idx="2"/>
          </p:cNvCxnSpPr>
          <p:nvPr/>
        </p:nvCxnSpPr>
        <p:spPr>
          <a:xfrm>
            <a:off x="798963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244A67F-1DFC-5C46-9E3C-F6D519D1D301}"/>
              </a:ext>
            </a:extLst>
          </p:cNvPr>
          <p:cNvCxnSpPr>
            <a:cxnSpLocks/>
            <a:stCxn id="52" idx="3"/>
            <a:endCxn id="59" idx="2"/>
          </p:cNvCxnSpPr>
          <p:nvPr/>
        </p:nvCxnSpPr>
        <p:spPr>
          <a:xfrm>
            <a:off x="798479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F7AC9A-E0F5-B44F-AE58-C6AAB20D3D9E}"/>
              </a:ext>
            </a:extLst>
          </p:cNvPr>
          <p:cNvCxnSpPr>
            <a:cxnSpLocks/>
            <a:stCxn id="50" idx="3"/>
            <a:endCxn id="59" idx="2"/>
          </p:cNvCxnSpPr>
          <p:nvPr/>
        </p:nvCxnSpPr>
        <p:spPr>
          <a:xfrm flipV="1">
            <a:off x="800082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DF27257-504D-584C-B9B6-A20494EA5E14}"/>
                  </a:ext>
                </a:extLst>
              </p:cNvPr>
              <p:cNvSpPr/>
              <p:nvPr/>
            </p:nvSpPr>
            <p:spPr>
              <a:xfrm>
                <a:off x="875952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DF27257-504D-584C-B9B6-A20494EA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27" y="2415661"/>
                <a:ext cx="4626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6A0ECC8-B9B7-D34E-8E4B-3D2FCD76594C}"/>
                  </a:ext>
                </a:extLst>
              </p:cNvPr>
              <p:cNvSpPr/>
              <p:nvPr/>
            </p:nvSpPr>
            <p:spPr>
              <a:xfrm>
                <a:off x="8440434" y="2610922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6A0ECC8-B9B7-D34E-8E4B-3D2FCD765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434" y="2610922"/>
                <a:ext cx="4626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D20D57E-E657-4145-B319-ADF8FDBDCFF2}"/>
                  </a:ext>
                </a:extLst>
              </p:cNvPr>
              <p:cNvSpPr/>
              <p:nvPr/>
            </p:nvSpPr>
            <p:spPr>
              <a:xfrm>
                <a:off x="7849880" y="4820732"/>
                <a:ext cx="66140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D20D57E-E657-4145-B319-ADF8FDBDC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880" y="4820732"/>
                <a:ext cx="661400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8DD7B74-8569-8647-A8CA-87FCC1DB05E7}"/>
                  </a:ext>
                </a:extLst>
              </p:cNvPr>
              <p:cNvSpPr/>
              <p:nvPr/>
            </p:nvSpPr>
            <p:spPr>
              <a:xfrm>
                <a:off x="8935737" y="4406390"/>
                <a:ext cx="480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8DD7B74-8569-8647-A8CA-87FCC1DB0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37" y="4406390"/>
                <a:ext cx="48051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E8AB9C-67AA-B04B-B1CC-9F2A6CF559B1}"/>
                  </a:ext>
                </a:extLst>
              </p:cNvPr>
              <p:cNvSpPr/>
              <p:nvPr/>
            </p:nvSpPr>
            <p:spPr>
              <a:xfrm>
                <a:off x="8216597" y="5201735"/>
                <a:ext cx="6667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E8AB9C-67AA-B04B-B1CC-9F2A6CF55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97" y="5201735"/>
                <a:ext cx="666721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1ECBE5E-75F3-6C4E-AC5C-78AC68AD7D85}"/>
                  </a:ext>
                </a:extLst>
              </p:cNvPr>
              <p:cNvSpPr/>
              <p:nvPr/>
            </p:nvSpPr>
            <p:spPr>
              <a:xfrm>
                <a:off x="8368997" y="5639889"/>
                <a:ext cx="68461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1ECBE5E-75F3-6C4E-AC5C-78AC68AD7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997" y="5639889"/>
                <a:ext cx="684610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9F3B84C-4F1D-7E4E-833C-B8B01CD5EC8C}"/>
              </a:ext>
            </a:extLst>
          </p:cNvPr>
          <p:cNvCxnSpPr>
            <a:cxnSpLocks/>
          </p:cNvCxnSpPr>
          <p:nvPr/>
        </p:nvCxnSpPr>
        <p:spPr>
          <a:xfrm>
            <a:off x="9969988" y="2834050"/>
            <a:ext cx="45720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645F9E5-CBB0-0C4A-AF1E-50626A3ED187}"/>
              </a:ext>
            </a:extLst>
          </p:cNvPr>
          <p:cNvCxnSpPr>
            <a:cxnSpLocks/>
          </p:cNvCxnSpPr>
          <p:nvPr/>
        </p:nvCxnSpPr>
        <p:spPr>
          <a:xfrm>
            <a:off x="9969988" y="3544590"/>
            <a:ext cx="46709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B790547-0FE7-3D4E-9F8E-C41198081DC2}"/>
              </a:ext>
            </a:extLst>
          </p:cNvPr>
          <p:cNvCxnSpPr>
            <a:cxnSpLocks/>
          </p:cNvCxnSpPr>
          <p:nvPr/>
        </p:nvCxnSpPr>
        <p:spPr>
          <a:xfrm>
            <a:off x="9969988" y="5600700"/>
            <a:ext cx="40583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itle 1">
            <a:extLst>
              <a:ext uri="{FF2B5EF4-FFF2-40B4-BE49-F238E27FC236}">
                <a16:creationId xmlns:a16="http://schemas.microsoft.com/office/drawing/2014/main" id="{B6BA4159-9718-5F40-97F7-234B47A54A52}"/>
              </a:ext>
            </a:extLst>
          </p:cNvPr>
          <p:cNvSpPr txBox="1">
            <a:spLocks/>
          </p:cNvSpPr>
          <p:nvPr/>
        </p:nvSpPr>
        <p:spPr>
          <a:xfrm>
            <a:off x="7225767" y="908980"/>
            <a:ext cx="4353924" cy="1163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Multiple Regression:</a:t>
            </a:r>
          </a:p>
          <a:p>
            <a:r>
              <a:rPr lang="en-US" sz="3200" u="sng" dirty="0"/>
              <a:t>Real-valued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AEF2B9-00C0-E14B-A471-B359A1B90CB1}"/>
                  </a:ext>
                </a:extLst>
              </p:cNvPr>
              <p:cNvSpPr txBox="1"/>
              <p:nvPr/>
            </p:nvSpPr>
            <p:spPr>
              <a:xfrm>
                <a:off x="10233560" y="2603057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AEF2B9-00C0-E14B-A471-B359A1B90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60" y="2603057"/>
                <a:ext cx="1864896" cy="403893"/>
              </a:xfrm>
              <a:prstGeom prst="rect">
                <a:avLst/>
              </a:prstGeom>
              <a:blipFill>
                <a:blip r:embed="rId15"/>
                <a:stretch>
                  <a:fillRect t="-121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C5E9E-BADB-2548-885B-FE6636DA33D1}"/>
                  </a:ext>
                </a:extLst>
              </p:cNvPr>
              <p:cNvSpPr txBox="1"/>
              <p:nvPr/>
            </p:nvSpPr>
            <p:spPr>
              <a:xfrm>
                <a:off x="10244291" y="3335009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B8C5E9E-BADB-2548-885B-FE6636DA3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291" y="3335009"/>
                <a:ext cx="1864896" cy="403893"/>
              </a:xfrm>
              <a:prstGeom prst="rect">
                <a:avLst/>
              </a:prstGeom>
              <a:blipFill>
                <a:blip r:embed="rId16"/>
                <a:stretch>
                  <a:fillRect t="-1515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FD6100-54C7-BA4B-B5EF-1E678A0DBD06}"/>
                  </a:ext>
                </a:extLst>
              </p:cNvPr>
              <p:cNvSpPr txBox="1"/>
              <p:nvPr/>
            </p:nvSpPr>
            <p:spPr>
              <a:xfrm>
                <a:off x="10179896" y="5382748"/>
                <a:ext cx="1864896" cy="40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AFD6100-54C7-BA4B-B5EF-1E678A0DB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896" y="5382748"/>
                <a:ext cx="1864896" cy="403893"/>
              </a:xfrm>
              <a:prstGeom prst="rect">
                <a:avLst/>
              </a:prstGeom>
              <a:blipFill>
                <a:blip r:embed="rId17"/>
                <a:stretch>
                  <a:fillRect t="-1212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1976B27-5CD6-B34F-A38B-FDA1B46F6D6F}"/>
              </a:ext>
            </a:extLst>
          </p:cNvPr>
          <p:cNvCxnSpPr>
            <a:cxnSpLocks/>
          </p:cNvCxnSpPr>
          <p:nvPr/>
        </p:nvCxnSpPr>
        <p:spPr>
          <a:xfrm>
            <a:off x="2821577" y="2895009"/>
            <a:ext cx="37747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13815C3-E0B1-394E-92D7-3E45304C3365}"/>
              </a:ext>
            </a:extLst>
          </p:cNvPr>
          <p:cNvCxnSpPr>
            <a:cxnSpLocks/>
          </p:cNvCxnSpPr>
          <p:nvPr/>
        </p:nvCxnSpPr>
        <p:spPr>
          <a:xfrm>
            <a:off x="2821577" y="3605549"/>
            <a:ext cx="38736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1503EFB-DF94-6440-BB69-D72E626A7A75}"/>
              </a:ext>
            </a:extLst>
          </p:cNvPr>
          <p:cNvCxnSpPr>
            <a:cxnSpLocks/>
          </p:cNvCxnSpPr>
          <p:nvPr/>
        </p:nvCxnSpPr>
        <p:spPr>
          <a:xfrm>
            <a:off x="2821577" y="5661659"/>
            <a:ext cx="32610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459612-EFD9-8247-B827-9166765FA7EA}"/>
                  </a:ext>
                </a:extLst>
              </p:cNvPr>
              <p:cNvSpPr txBox="1"/>
              <p:nvPr/>
            </p:nvSpPr>
            <p:spPr>
              <a:xfrm>
                <a:off x="3096860" y="2494198"/>
                <a:ext cx="34672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459612-EFD9-8247-B827-9166765F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60" y="2494198"/>
                <a:ext cx="3467244" cy="778868"/>
              </a:xfrm>
              <a:prstGeom prst="rect">
                <a:avLst/>
              </a:prstGeom>
              <a:blipFill>
                <a:blip r:embed="rId18"/>
                <a:stretch>
                  <a:fillRect l="-8029" t="-195161" b="-2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AD5435E-1378-6A4F-9AAC-F7D38E32E05B}"/>
                  </a:ext>
                </a:extLst>
              </p:cNvPr>
              <p:cNvSpPr txBox="1"/>
              <p:nvPr/>
            </p:nvSpPr>
            <p:spPr>
              <a:xfrm>
                <a:off x="3092504" y="3221366"/>
                <a:ext cx="34672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AD5435E-1378-6A4F-9AAC-F7D38E32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04" y="3221366"/>
                <a:ext cx="3467244" cy="778868"/>
              </a:xfrm>
              <a:prstGeom prst="rect">
                <a:avLst/>
              </a:prstGeom>
              <a:blipFill>
                <a:blip r:embed="rId19"/>
                <a:stretch>
                  <a:fillRect l="-8029" t="-195161" b="-2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B1DFC9-FD06-2B42-8E7E-9850F3484634}"/>
                  </a:ext>
                </a:extLst>
              </p:cNvPr>
              <p:cNvSpPr txBox="1"/>
              <p:nvPr/>
            </p:nvSpPr>
            <p:spPr>
              <a:xfrm>
                <a:off x="3062022" y="5254821"/>
                <a:ext cx="34672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B1DFC9-FD06-2B42-8E7E-9850F348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22" y="5254821"/>
                <a:ext cx="3467244" cy="778868"/>
              </a:xfrm>
              <a:prstGeom prst="rect">
                <a:avLst/>
              </a:prstGeom>
              <a:blipFill>
                <a:blip r:embed="rId20"/>
                <a:stretch>
                  <a:fillRect l="-7636" t="-190476" b="-2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7B9B8BD7-9719-334E-91C9-94DCA066A792}"/>
              </a:ext>
            </a:extLst>
          </p:cNvPr>
          <p:cNvSpPr txBox="1"/>
          <p:nvPr/>
        </p:nvSpPr>
        <p:spPr>
          <a:xfrm>
            <a:off x="3311686" y="40971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7378F11-71FC-C84E-ADA7-FB9667A64166}"/>
              </a:ext>
            </a:extLst>
          </p:cNvPr>
          <p:cNvSpPr txBox="1"/>
          <p:nvPr/>
        </p:nvSpPr>
        <p:spPr>
          <a:xfrm>
            <a:off x="10570308" y="4001396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7372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6" y="151881"/>
            <a:ext cx="11688173" cy="660496"/>
          </a:xfrm>
        </p:spPr>
        <p:txBody>
          <a:bodyPr>
            <a:normAutofit/>
          </a:bodyPr>
          <a:lstStyle/>
          <a:p>
            <a:r>
              <a:rPr lang="en-US" sz="3600" dirty="0"/>
              <a:t>Logistic Regression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08304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625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9109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625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8625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7159" y="19168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5633" y="200588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8625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509293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508897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517804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354885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355369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354885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356488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354885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355369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354885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356488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354885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355369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354885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356488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432358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87" y="2415661"/>
                <a:ext cx="4626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4004494" y="2610922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94" y="2610922"/>
                <a:ext cx="4626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3413940" y="4820732"/>
                <a:ext cx="66140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40" y="4820732"/>
                <a:ext cx="661400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4499797" y="4406390"/>
                <a:ext cx="480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797" y="4406390"/>
                <a:ext cx="4805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3780657" y="5201735"/>
                <a:ext cx="66672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657" y="5201735"/>
                <a:ext cx="666721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3933057" y="5639889"/>
                <a:ext cx="68461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57" y="5639889"/>
                <a:ext cx="684610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>
            <a:extLst>
              <a:ext uri="{FF2B5EF4-FFF2-40B4-BE49-F238E27FC236}">
                <a16:creationId xmlns:a16="http://schemas.microsoft.com/office/drawing/2014/main" id="{459B513A-25C2-AC45-A0DE-3468871FD72A}"/>
              </a:ext>
            </a:extLst>
          </p:cNvPr>
          <p:cNvSpPr txBox="1">
            <a:spLocks/>
          </p:cNvSpPr>
          <p:nvPr/>
        </p:nvSpPr>
        <p:spPr>
          <a:xfrm>
            <a:off x="2789826" y="922044"/>
            <a:ext cx="7592423" cy="11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Logistic Regression: </a:t>
            </a:r>
          </a:p>
          <a:p>
            <a:r>
              <a:rPr lang="en-US" sz="3200" u="sng" dirty="0"/>
              <a:t>Output is a vector of probabilities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1976B27-5CD6-B34F-A38B-FDA1B46F6D6F}"/>
              </a:ext>
            </a:extLst>
          </p:cNvPr>
          <p:cNvCxnSpPr>
            <a:cxnSpLocks/>
          </p:cNvCxnSpPr>
          <p:nvPr/>
        </p:nvCxnSpPr>
        <p:spPr>
          <a:xfrm>
            <a:off x="5545727" y="2895009"/>
            <a:ext cx="37747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13815C3-E0B1-394E-92D7-3E45304C3365}"/>
              </a:ext>
            </a:extLst>
          </p:cNvPr>
          <p:cNvCxnSpPr>
            <a:cxnSpLocks/>
          </p:cNvCxnSpPr>
          <p:nvPr/>
        </p:nvCxnSpPr>
        <p:spPr>
          <a:xfrm>
            <a:off x="5545727" y="3605549"/>
            <a:ext cx="387366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1503EFB-DF94-6440-BB69-D72E626A7A75}"/>
              </a:ext>
            </a:extLst>
          </p:cNvPr>
          <p:cNvCxnSpPr>
            <a:cxnSpLocks/>
          </p:cNvCxnSpPr>
          <p:nvPr/>
        </p:nvCxnSpPr>
        <p:spPr>
          <a:xfrm>
            <a:off x="5545727" y="5661659"/>
            <a:ext cx="326104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459612-EFD9-8247-B827-9166765FA7EA}"/>
                  </a:ext>
                </a:extLst>
              </p:cNvPr>
              <p:cNvSpPr txBox="1"/>
              <p:nvPr/>
            </p:nvSpPr>
            <p:spPr>
              <a:xfrm>
                <a:off x="5592410" y="2665648"/>
                <a:ext cx="3467244" cy="499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459612-EFD9-8247-B827-9166765F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410" y="2665648"/>
                <a:ext cx="3467244" cy="499752"/>
              </a:xfrm>
              <a:prstGeom prst="rect">
                <a:avLst/>
              </a:prstGeom>
              <a:blipFill>
                <a:blip r:embed="rId9"/>
                <a:stretch>
                  <a:fillRect t="-975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AD5435E-1378-6A4F-9AAC-F7D38E32E05B}"/>
                  </a:ext>
                </a:extLst>
              </p:cNvPr>
              <p:cNvSpPr txBox="1"/>
              <p:nvPr/>
            </p:nvSpPr>
            <p:spPr>
              <a:xfrm>
                <a:off x="5588054" y="3392816"/>
                <a:ext cx="3467244" cy="499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AD5435E-1378-6A4F-9AAC-F7D38E32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54" y="3392816"/>
                <a:ext cx="3467244" cy="499752"/>
              </a:xfrm>
              <a:prstGeom prst="rect">
                <a:avLst/>
              </a:prstGeom>
              <a:blipFill>
                <a:blip r:embed="rId10"/>
                <a:stretch>
                  <a:fillRect t="-125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B1DFC9-FD06-2B42-8E7E-9850F3484634}"/>
                  </a:ext>
                </a:extLst>
              </p:cNvPr>
              <p:cNvSpPr txBox="1"/>
              <p:nvPr/>
            </p:nvSpPr>
            <p:spPr>
              <a:xfrm>
                <a:off x="5595672" y="5407221"/>
                <a:ext cx="3467244" cy="50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B1DFC9-FD06-2B42-8E7E-9850F348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672" y="5407221"/>
                <a:ext cx="3467244" cy="501484"/>
              </a:xfrm>
              <a:prstGeom prst="rect">
                <a:avLst/>
              </a:prstGeom>
              <a:blipFill>
                <a:blip r:embed="rId11"/>
                <a:stretch>
                  <a:fillRect t="-12195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7B9B8BD7-9719-334E-91C9-94DCA066A792}"/>
              </a:ext>
            </a:extLst>
          </p:cNvPr>
          <p:cNvSpPr txBox="1"/>
          <p:nvPr/>
        </p:nvSpPr>
        <p:spPr>
          <a:xfrm>
            <a:off x="6035836" y="40971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71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C284-4B00-D546-97B1-46A4CCBC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notation: Don’t change the multi-class perceptron algorithm, but make it easier to write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03803-B230-0E4F-8448-FE199DF210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0431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Instead of 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an integer, let’s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a vector: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 multi-class perceptron, this only makes sense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what’s called a </a:t>
                </a:r>
                <a:r>
                  <a:rPr lang="en-US" b="1" u="sng" dirty="0"/>
                  <a:t>one-hot</a:t>
                </a:r>
                <a:r>
                  <a:rPr lang="en-US" dirty="0"/>
                  <a:t> vector: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class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label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𝑡h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token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03803-B230-0E4F-8448-FE199DF21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043160" cy="4351338"/>
              </a:xfrm>
              <a:blipFill>
                <a:blip r:embed="rId2"/>
                <a:stretch>
                  <a:fillRect l="-1138" t="-3488" b="-7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57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C284-4B00-D546-97B1-46A4CCBC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notation: Don’t change the multi-class perceptron algorithm, but make it easier to write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03803-B230-0E4F-8448-FE199DF210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043160" cy="4351338"/>
              </a:xfrm>
            </p:spPr>
            <p:txBody>
              <a:bodyPr/>
              <a:lstStyle/>
              <a:p>
                <a:r>
                  <a:rPr lang="en-US" dirty="0"/>
                  <a:t>Let’s also define the output to be a one-hot vector: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 where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03803-B230-0E4F-8448-FE199DF21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043160" cy="4351338"/>
              </a:xfrm>
              <a:blipFill>
                <a:blip r:embed="rId2"/>
                <a:stretch>
                  <a:fillRect l="-1264" t="-4360" b="-40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92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73728"/>
          </a:xfrm>
        </p:spPr>
        <p:txBody>
          <a:bodyPr/>
          <a:lstStyle/>
          <a:p>
            <a:r>
              <a:rPr lang="en-US" dirty="0"/>
              <a:t>Example: Binary classifier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80756"/>
                <a:ext cx="10744200" cy="31877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cs typeface="Times New Roman"/>
                  </a:rPr>
                  <a:t>Consider the classifier  </a:t>
                </a:r>
                <a:endParaRPr lang="en-US" sz="3200" i="1" dirty="0">
                  <a:latin typeface="Cambria Math" panose="02040503050406030204" pitchFamily="18" charset="0"/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0" dirty="0">
                  <a:cs typeface="Times New Roman"/>
                </a:endParaRPr>
              </a:p>
              <a:p>
                <a:pPr marL="0" indent="0" algn="ctr">
                  <a:buNone/>
                </a:pPr>
                <a:r>
                  <a:rPr lang="en-US" sz="3200" dirty="0">
                    <a:cs typeface="Times New Roman"/>
                  </a:rPr>
                  <a:t>… with only two classes.  Then the classification regions might look like this: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80756"/>
                <a:ext cx="10744200" cy="3187710"/>
              </a:xfrm>
              <a:blipFill>
                <a:blip r:embed="rId2"/>
                <a:stretch>
                  <a:fillRect l="-1417" t="-66270" r="-472" b="-5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4" y="4393054"/>
            <a:ext cx="5855365" cy="2055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6716" y="6336127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16" y="6336127"/>
                <a:ext cx="460006" cy="584775"/>
              </a:xfrm>
              <a:prstGeom prst="rect">
                <a:avLst/>
              </a:prstGeom>
              <a:blipFill>
                <a:blip r:embed="rId4"/>
                <a:stretch>
                  <a:fillRect l="-2703" r="-2162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9399" y="4997643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399" y="4997643"/>
                <a:ext cx="467045" cy="584775"/>
              </a:xfrm>
              <a:prstGeom prst="rect">
                <a:avLst/>
              </a:prstGeom>
              <a:blipFill>
                <a:blip r:embed="rId5"/>
                <a:stretch>
                  <a:fillRect l="-2632" r="-210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146736" y="4522785"/>
                <a:ext cx="2148409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36" y="4522785"/>
                <a:ext cx="2148409" cy="910314"/>
              </a:xfrm>
              <a:prstGeom prst="rect">
                <a:avLst/>
              </a:prstGeom>
              <a:blipFill>
                <a:blip r:embed="rId6"/>
                <a:stretch>
                  <a:fillRect l="-176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D16AC6-2281-EC4D-8FC5-1348A84C7A72}"/>
                  </a:ext>
                </a:extLst>
              </p:cNvPr>
              <p:cNvSpPr/>
              <p:nvPr/>
            </p:nvSpPr>
            <p:spPr>
              <a:xfrm>
                <a:off x="6937376" y="5254531"/>
                <a:ext cx="2148409" cy="91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D16AC6-2281-EC4D-8FC5-1348A84C7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76" y="5254531"/>
                <a:ext cx="2148409" cy="913520"/>
              </a:xfrm>
              <a:prstGeom prst="rect">
                <a:avLst/>
              </a:prstGeom>
              <a:blipFill>
                <a:blip r:embed="rId7"/>
                <a:stretch>
                  <a:fillRect l="-1765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4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6" y="37580"/>
            <a:ext cx="11250375" cy="1325563"/>
          </a:xfrm>
        </p:spPr>
        <p:txBody>
          <a:bodyPr/>
          <a:lstStyle/>
          <a:p>
            <a:r>
              <a:rPr lang="en-US" dirty="0"/>
              <a:t>Multi-Class Linear Classifiers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6072" y="1268929"/>
                <a:ext cx="6457892" cy="36232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the classifier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argmax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… with 20 classes.  Then some of the classifications might look like this.</a:t>
                </a:r>
              </a:p>
            </p:txBody>
          </p:sp>
        </mc:Choice>
        <mc:Fallback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6072" y="1268929"/>
                <a:ext cx="6457892" cy="3623227"/>
              </a:xfrm>
              <a:blipFill>
                <a:blip r:embed="rId3"/>
                <a:stretch>
                  <a:fillRect l="-1965" t="-5226" b="-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D61D0084-9034-5C43-AA00-6976E137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" y="1321895"/>
            <a:ext cx="5429847" cy="5429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/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736C03B-BFFA-914D-9331-4D721A44C575}"/>
              </a:ext>
            </a:extLst>
          </p:cNvPr>
          <p:cNvCxnSpPr>
            <a:cxnSpLocks/>
          </p:cNvCxnSpPr>
          <p:nvPr/>
        </p:nvCxnSpPr>
        <p:spPr>
          <a:xfrm flipV="1">
            <a:off x="42232" y="6751742"/>
            <a:ext cx="605376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0D26C2C-345B-8049-A4CF-5390B76089A6}"/>
              </a:ext>
            </a:extLst>
          </p:cNvPr>
          <p:cNvCxnSpPr>
            <a:cxnSpLocks/>
          </p:cNvCxnSpPr>
          <p:nvPr/>
        </p:nvCxnSpPr>
        <p:spPr>
          <a:xfrm flipV="1">
            <a:off x="42232" y="900113"/>
            <a:ext cx="0" cy="5851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/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  <a:blipFill>
                <a:blip r:embed="rId14"/>
                <a:stretch>
                  <a:fillRect r="-24324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4800EF4-4BE1-8240-82ED-5D9A294B11C8}"/>
              </a:ext>
            </a:extLst>
          </p:cNvPr>
          <p:cNvSpPr/>
          <p:nvPr/>
        </p:nvSpPr>
        <p:spPr>
          <a:xfrm>
            <a:off x="5419726" y="59204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Balu</a:t>
            </a:r>
            <a:r>
              <a:rPr lang="en-US" sz="1200" dirty="0"/>
              <a:t> </a:t>
            </a:r>
            <a:r>
              <a:rPr lang="en-US" sz="1200" dirty="0" err="1"/>
              <a:t>Ertl</a:t>
            </a:r>
            <a:r>
              <a:rPr lang="en-US" sz="1200" dirty="0"/>
              <a:t> - Own work, CC BY-SA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=38534275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623883-B8E2-2745-8EF6-B51B18986226}"/>
                  </a:ext>
                </a:extLst>
              </p:cNvPr>
              <p:cNvSpPr/>
              <p:nvPr/>
            </p:nvSpPr>
            <p:spPr>
              <a:xfrm>
                <a:off x="4200190" y="4935403"/>
                <a:ext cx="1284903" cy="12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623883-B8E2-2745-8EF6-B51B18986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90" y="4935403"/>
                <a:ext cx="1284903" cy="1285288"/>
              </a:xfrm>
              <a:prstGeom prst="rect">
                <a:avLst/>
              </a:prstGeom>
              <a:blipFill>
                <a:blip r:embed="rId1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5C3656-D40C-E14A-84F1-9AF721516578}"/>
                  </a:ext>
                </a:extLst>
              </p:cNvPr>
              <p:cNvSpPr/>
              <p:nvPr/>
            </p:nvSpPr>
            <p:spPr>
              <a:xfrm>
                <a:off x="2928737" y="4787355"/>
                <a:ext cx="1284903" cy="12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5C3656-D40C-E14A-84F1-9AF721516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737" y="4787355"/>
                <a:ext cx="1284903" cy="1285288"/>
              </a:xfrm>
              <a:prstGeom prst="rect">
                <a:avLst/>
              </a:prstGeom>
              <a:blipFill>
                <a:blip r:embed="rId1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AE06EDC-BA5E-B444-975F-B60C2F77B8BA}"/>
                  </a:ext>
                </a:extLst>
              </p:cNvPr>
              <p:cNvSpPr/>
              <p:nvPr/>
            </p:nvSpPr>
            <p:spPr>
              <a:xfrm>
                <a:off x="-80081" y="1556467"/>
                <a:ext cx="1284903" cy="12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AE06EDC-BA5E-B444-975F-B60C2F77B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081" y="1556467"/>
                <a:ext cx="1284903" cy="1285288"/>
              </a:xfrm>
              <a:prstGeom prst="rect">
                <a:avLst/>
              </a:prstGeom>
              <a:blipFill>
                <a:blip r:embed="rId1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95DB134-BD52-1043-99EF-7A36770A6B09}"/>
                  </a:ext>
                </a:extLst>
              </p:cNvPr>
              <p:cNvSpPr/>
              <p:nvPr/>
            </p:nvSpPr>
            <p:spPr>
              <a:xfrm>
                <a:off x="-58309" y="3485417"/>
                <a:ext cx="1284903" cy="12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95DB134-BD52-1043-99EF-7A36770A6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309" y="3485417"/>
                <a:ext cx="1284903" cy="1285288"/>
              </a:xfrm>
              <a:prstGeom prst="rect">
                <a:avLst/>
              </a:prstGeom>
              <a:blipFill>
                <a:blip r:embed="rId1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87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2810</Words>
  <Application>Microsoft Macintosh PowerPoint</Application>
  <PresentationFormat>Widescreen</PresentationFormat>
  <Paragraphs>545</Paragraphs>
  <Slides>54</Slides>
  <Notes>5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Office Theme</vt:lpstr>
      <vt:lpstr>CS440/ECE448 Lecture 8:  Logistic Regression</vt:lpstr>
      <vt:lpstr>Outline</vt:lpstr>
      <vt:lpstr>Comparison of Multi-Class Perceptron to Multiple Regression</vt:lpstr>
      <vt:lpstr>PowerPoint Presentation</vt:lpstr>
      <vt:lpstr>Comparison of multi-class perceptron and multiple linear regression</vt:lpstr>
      <vt:lpstr>New notation: Don’t change the multi-class perceptron algorithm, but make it easier to write</vt:lpstr>
      <vt:lpstr>New notation: Don’t change the multi-class perceptron algorithm, but make it easier to write</vt:lpstr>
      <vt:lpstr>Example: Binary classifier</vt:lpstr>
      <vt:lpstr>Multi-Class Linear Classifiers</vt:lpstr>
      <vt:lpstr>Now the perceptron has a vector error, just like linear regression</vt:lpstr>
      <vt:lpstr>Multi-class perceptron, written in terms of one-hot vectors</vt:lpstr>
      <vt:lpstr>Comparison of Multi-Class Perceptron to Multiple Regression</vt:lpstr>
      <vt:lpstr>Comparison of multi-class perceptron and multiple linear regression</vt:lpstr>
      <vt:lpstr>Outline</vt:lpstr>
      <vt:lpstr>Probabilistic boundaries</vt:lpstr>
      <vt:lpstr>PowerPoint Presentation</vt:lpstr>
      <vt:lpstr>PowerPoint Presentation</vt:lpstr>
      <vt:lpstr>PowerPoint Presentation</vt:lpstr>
      <vt:lpstr>PowerPoint Presentation</vt:lpstr>
      <vt:lpstr>Some details: Logistic function</vt:lpstr>
      <vt:lpstr>Some details: Logistic function</vt:lpstr>
      <vt:lpstr>Logistic Regression</vt:lpstr>
      <vt:lpstr>Outline</vt:lpstr>
      <vt:lpstr>Learning logistic regression</vt:lpstr>
      <vt:lpstr>Learning logistic regression: Training data</vt:lpstr>
      <vt:lpstr>Learning logistic regression: Model parameters</vt:lpstr>
      <vt:lpstr>Learning logistic regression: Training criterion</vt:lpstr>
      <vt:lpstr>Learning logistic regression</vt:lpstr>
      <vt:lpstr>Learning logistic regression</vt:lpstr>
      <vt:lpstr>How do you maximize a function?</vt:lpstr>
      <vt:lpstr>1. Logarithms turn products into sums</vt:lpstr>
      <vt:lpstr>1. Logarithms turn products into sums</vt:lpstr>
      <vt:lpstr>2. Maximizing f(W) is the same thing as minimizing -f(W). </vt:lpstr>
      <vt:lpstr>2. Maximizing f(W) is the same thing as minimizing -f(W). </vt:lpstr>
      <vt:lpstr>Some details: Cross entropy</vt:lpstr>
      <vt:lpstr>Outline</vt:lpstr>
      <vt:lpstr>Logistic regression training</vt:lpstr>
      <vt:lpstr>Logistic regression training example</vt:lpstr>
      <vt:lpstr>Logistic regression training example</vt:lpstr>
      <vt:lpstr>Logistic regression training example</vt:lpstr>
      <vt:lpstr>Logistic regression training example</vt:lpstr>
      <vt:lpstr>Stochastic gradient descent</vt:lpstr>
      <vt:lpstr>Stochastic gradient descent</vt:lpstr>
      <vt:lpstr>The gradient of the cross-entropy of a softmax</vt:lpstr>
      <vt:lpstr>The gradient of the cross-entropy of a softmax</vt:lpstr>
      <vt:lpstr>Comparison of perceptron, linear regression, and logistic regression</vt:lpstr>
      <vt:lpstr>Outline</vt:lpstr>
      <vt:lpstr>Some details: Binary cross entropy</vt:lpstr>
      <vt:lpstr>Some details: Logistic function</vt:lpstr>
      <vt:lpstr>Some details: Logistic function</vt:lpstr>
      <vt:lpstr>Logistic Regression</vt:lpstr>
      <vt:lpstr>Conclusion</vt:lpstr>
      <vt:lpstr>Comparison of Multi-Class Perceptron to Multiple Regression</vt:lpstr>
      <vt:lpstr>Logistic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17: Bayesian Inference</dc:title>
  <dc:creator>Mark Hasegawa-Johnson</dc:creator>
  <cp:lastModifiedBy>Hasegawa-Johnson, Mark Allan</cp:lastModifiedBy>
  <cp:revision>132</cp:revision>
  <cp:lastPrinted>2019-03-04T17:16:09Z</cp:lastPrinted>
  <dcterms:created xsi:type="dcterms:W3CDTF">2017-10-23T18:30:07Z</dcterms:created>
  <dcterms:modified xsi:type="dcterms:W3CDTF">2022-02-03T03:55:12Z</dcterms:modified>
</cp:coreProperties>
</file>