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470" r:id="rId3"/>
    <p:sldId id="315" r:id="rId4"/>
    <p:sldId id="259" r:id="rId5"/>
    <p:sldId id="310" r:id="rId6"/>
    <p:sldId id="369" r:id="rId7"/>
    <p:sldId id="484" r:id="rId8"/>
    <p:sldId id="378" r:id="rId9"/>
    <p:sldId id="477" r:id="rId10"/>
    <p:sldId id="478" r:id="rId11"/>
    <p:sldId id="479" r:id="rId12"/>
    <p:sldId id="480" r:id="rId13"/>
    <p:sldId id="481" r:id="rId14"/>
    <p:sldId id="482" r:id="rId15"/>
    <p:sldId id="483" r:id="rId16"/>
    <p:sldId id="485" r:id="rId17"/>
    <p:sldId id="437" r:id="rId18"/>
    <p:sldId id="438" r:id="rId19"/>
    <p:sldId id="439" r:id="rId20"/>
    <p:sldId id="486" r:id="rId21"/>
    <p:sldId id="487" r:id="rId22"/>
    <p:sldId id="440" r:id="rId23"/>
    <p:sldId id="488" r:id="rId24"/>
    <p:sldId id="489" r:id="rId25"/>
    <p:sldId id="490" r:id="rId26"/>
    <p:sldId id="491" r:id="rId27"/>
    <p:sldId id="492" r:id="rId28"/>
    <p:sldId id="494" r:id="rId29"/>
    <p:sldId id="493" r:id="rId30"/>
    <p:sldId id="495" r:id="rId31"/>
    <p:sldId id="496" r:id="rId32"/>
    <p:sldId id="497" r:id="rId33"/>
    <p:sldId id="49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6"/>
    <p:restoredTop sz="95921"/>
  </p:normalViewPr>
  <p:slideViewPr>
    <p:cSldViewPr snapToGrid="0" snapToObjects="1">
      <p:cViewPr varScale="1">
        <p:scale>
          <a:sx n="86" d="100"/>
          <a:sy n="86" d="100"/>
        </p:scale>
        <p:origin x="240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23AC5-0A81-9846-B7A6-4CF288B4D515}" type="datetimeFigureOut">
              <a:rPr lang="en-US" smtClean="0"/>
              <a:t>2/6/22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BCCAE-C6C8-E745-A6DB-2F6851F45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42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61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14088-368B-C545-9241-2CB9C4515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6891B1-AC96-6A48-9C8C-46FD7D9D1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5804C-2C5B-1845-B089-38F7DFB35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6FEC8-542D-E941-9EF8-5B131DC88CF1}" type="datetimeFigureOut">
              <a:rPr lang="en-US" smtClean="0"/>
              <a:t>2/6/22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BE663-3F28-504C-B921-951F00CD6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03D7B-3F16-2F4D-9D7C-D763AC8E9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6653-52E5-1D4D-8911-DFF6B8A7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40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F706-4A7E-B24C-8987-781CD8191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F5A92E-FCBA-8E4A-8AAB-819A8890D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924F1-941E-634A-90F1-3ACC569F4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6FEC8-542D-E941-9EF8-5B131DC88CF1}" type="datetimeFigureOut">
              <a:rPr lang="en-US" smtClean="0"/>
              <a:t>2/6/22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476BF-3C4B-5241-A06C-F73ABD561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953E1-3E6E-DA47-B1CB-EFBDF2DD4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6653-52E5-1D4D-8911-DFF6B8A7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20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987523-023D-C34E-BFD7-C203D86D56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5355CC-BC52-D64B-84D4-4DC8B2180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E9023-2203-474F-AD5F-40D235EB3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6FEC8-542D-E941-9EF8-5B131DC88CF1}" type="datetimeFigureOut">
              <a:rPr lang="en-US" smtClean="0"/>
              <a:t>2/6/22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3DF8C-D45D-C346-9586-A78708BC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1991C-41FA-674E-B0F0-483462DD6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6653-52E5-1D4D-8911-DFF6B8A7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50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0BC69-56AB-A848-B5C0-7367C04F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ED163-3C42-1B4D-A5D2-AC233752E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585B4-041B-E948-B894-DB86BC84B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6FEC8-542D-E941-9EF8-5B131DC88CF1}" type="datetimeFigureOut">
              <a:rPr lang="en-US" smtClean="0"/>
              <a:t>2/6/22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6A864-4E23-5B43-BC66-B0A5058D1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3C4F5-EC30-FC4E-8978-DFB77B9BE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6653-52E5-1D4D-8911-DFF6B8A7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5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836AA-656A-034D-97AE-05209A7B9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10550-1144-8042-9BF3-1EED0A121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B8824-8AB4-F144-A0EB-CD8626A2A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6FEC8-542D-E941-9EF8-5B131DC88CF1}" type="datetimeFigureOut">
              <a:rPr lang="en-US" smtClean="0"/>
              <a:t>2/6/22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660CB-B474-6947-9D71-A9B983ECD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99040-30E7-E64C-BFAD-297A33E2B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6653-52E5-1D4D-8911-DFF6B8A7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56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7EFA-86DE-474F-8673-D08BEA5A2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AB2EE-5F79-494F-9DBF-4B8722FDCA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9C85AE-42AE-4044-9CDB-B3BC3092C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6E7783-D53D-A647-BA7B-291A78419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6FEC8-542D-E941-9EF8-5B131DC88CF1}" type="datetimeFigureOut">
              <a:rPr lang="en-US" smtClean="0"/>
              <a:t>2/6/22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5F757-5D05-F14D-AFB5-15A739917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5FEEFC-145A-954C-B1B9-DA1B12100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6653-52E5-1D4D-8911-DFF6B8A7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33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5B1AB-BAA3-084D-BCFE-324676291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11084-0122-7246-BF4C-DA112DC4A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38842F-BE75-0B42-8A0B-EF214EEA8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41CC0C-A0C1-7E47-96FD-2CD1F8B5ED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540FC2-9D3E-BB4A-8340-2FDA1785D8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A0AAEE-9C99-9540-B943-A0A4EEA0F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6FEC8-542D-E941-9EF8-5B131DC88CF1}" type="datetimeFigureOut">
              <a:rPr lang="en-US" smtClean="0"/>
              <a:t>2/6/22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CE1055-9861-554A-8654-82EF56C64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AEFC85-BFDF-BA42-9590-203116B46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6653-52E5-1D4D-8911-DFF6B8A7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4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19254-CA00-2A4A-ACBC-E37F908E6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600CF8-1578-5C44-B49D-3DE4CEB78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6FEC8-542D-E941-9EF8-5B131DC88CF1}" type="datetimeFigureOut">
              <a:rPr lang="en-US" smtClean="0"/>
              <a:t>2/6/22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02ACD-23DB-4547-A51D-D722F3E74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DDE90E-CEB1-5B48-A028-105866383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6653-52E5-1D4D-8911-DFF6B8A7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98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95E9CD-1A1A-E14C-ADC1-68827324F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6FEC8-542D-E941-9EF8-5B131DC88CF1}" type="datetimeFigureOut">
              <a:rPr lang="en-US" smtClean="0"/>
              <a:t>2/6/22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E610FF-2E2C-2D4E-BEA5-17622B71F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E25ED-4A31-4545-9CE5-D7F2A4F9D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6653-52E5-1D4D-8911-DFF6B8A7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36DC3-0D26-2D4A-A0DF-3671793A6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2D242-9BD3-D64B-8C05-7FFC9CECD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E3A7C6-43B6-4848-8660-29658E531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FC7F4E-B872-B440-BD5C-E8B80F938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6FEC8-542D-E941-9EF8-5B131DC88CF1}" type="datetimeFigureOut">
              <a:rPr lang="en-US" smtClean="0"/>
              <a:t>2/6/22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373F8D-25E8-DB4F-9B9C-DB0F1EE9E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CB43C-449E-634F-87DC-2A90C68FD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6653-52E5-1D4D-8911-DFF6B8A7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8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4FE88-17D3-E142-8B69-8DF475A8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5A98C1-DF04-0B43-8E3D-F53ACB5CBA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F12EF9-4586-324E-B52A-02BC53B9E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EB5FF0-1266-214C-A2B6-D81C680BC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6FEC8-542D-E941-9EF8-5B131DC88CF1}" type="datetimeFigureOut">
              <a:rPr lang="en-US" smtClean="0"/>
              <a:t>2/6/22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5F7542-B55F-024A-95F0-F26692727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C38B2D-09DD-FE40-A1E7-3780E4955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6653-52E5-1D4D-8911-DFF6B8A7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82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9DB131-E649-AE48-9E77-40E4F28A9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5277C-5F5D-8F4B-8FC8-0F6303E48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D29E1-6935-5F4C-BB3B-0A0E2ED8D0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6FEC8-542D-E941-9EF8-5B131DC88CF1}" type="datetimeFigureOut">
              <a:rPr lang="en-US" smtClean="0"/>
              <a:t>2/6/22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55607-F7F1-A54C-B8A7-03C2A6B587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04B2F-EAD6-B241-A94C-931FFBC20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76653-52E5-1D4D-8911-DFF6B8A7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8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17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32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17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48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17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49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png"/><Relationship Id="rId3" Type="http://schemas.openxmlformats.org/officeDocument/2006/relationships/image" Target="../media/image70.png"/><Relationship Id="rId12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5.png"/><Relationship Id="rId10" Type="http://schemas.openxmlformats.org/officeDocument/2006/relationships/image" Target="../media/image1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9.png"/><Relationship Id="rId2" Type="http://schemas.openxmlformats.org/officeDocument/2006/relationships/image" Target="../media/image54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25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9.png"/><Relationship Id="rId2" Type="http://schemas.openxmlformats.org/officeDocument/2006/relationships/image" Target="../media/image60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25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291.png"/><Relationship Id="rId18" Type="http://schemas.openxmlformats.org/officeDocument/2006/relationships/image" Target="../media/image340.png"/><Relationship Id="rId3" Type="http://schemas.openxmlformats.org/officeDocument/2006/relationships/image" Target="../media/image190.png"/><Relationship Id="rId7" Type="http://schemas.openxmlformats.org/officeDocument/2006/relationships/image" Target="../media/image230.png"/><Relationship Id="rId12" Type="http://schemas.openxmlformats.org/officeDocument/2006/relationships/image" Target="../media/image281.png"/><Relationship Id="rId17" Type="http://schemas.openxmlformats.org/officeDocument/2006/relationships/image" Target="../media/image330.png"/><Relationship Id="rId2" Type="http://schemas.openxmlformats.org/officeDocument/2006/relationships/image" Target="../media/image63.png"/><Relationship Id="rId16" Type="http://schemas.openxmlformats.org/officeDocument/2006/relationships/image" Target="../media/image3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11" Type="http://schemas.openxmlformats.org/officeDocument/2006/relationships/image" Target="../media/image270.png"/><Relationship Id="rId5" Type="http://schemas.openxmlformats.org/officeDocument/2006/relationships/image" Target="../media/image210.png"/><Relationship Id="rId15" Type="http://schemas.openxmlformats.org/officeDocument/2006/relationships/image" Target="../media/image311.png"/><Relationship Id="rId10" Type="http://schemas.openxmlformats.org/officeDocument/2006/relationships/image" Target="../media/image66.png"/><Relationship Id="rId4" Type="http://schemas.openxmlformats.org/officeDocument/2006/relationships/image" Target="../media/image200.png"/><Relationship Id="rId9" Type="http://schemas.openxmlformats.org/officeDocument/2006/relationships/image" Target="../media/image65.png"/><Relationship Id="rId14" Type="http://schemas.openxmlformats.org/officeDocument/2006/relationships/image" Target="../media/image30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76.png"/><Relationship Id="rId18" Type="http://schemas.openxmlformats.org/officeDocument/2006/relationships/image" Target="../media/image82.png"/><Relationship Id="rId3" Type="http://schemas.openxmlformats.org/officeDocument/2006/relationships/image" Target="../media/image68.png"/><Relationship Id="rId7" Type="http://schemas.openxmlformats.org/officeDocument/2006/relationships/image" Target="../media/image73.png"/><Relationship Id="rId12" Type="http://schemas.openxmlformats.org/officeDocument/2006/relationships/image" Target="../media/image75.png"/><Relationship Id="rId17" Type="http://schemas.openxmlformats.org/officeDocument/2006/relationships/image" Target="../media/image81.png"/><Relationship Id="rId2" Type="http://schemas.openxmlformats.org/officeDocument/2006/relationships/image" Target="../media/image67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4.png"/><Relationship Id="rId5" Type="http://schemas.openxmlformats.org/officeDocument/2006/relationships/image" Target="../media/image71.png"/><Relationship Id="rId15" Type="http://schemas.openxmlformats.org/officeDocument/2006/relationships/image" Target="../media/image78.png"/><Relationship Id="rId10" Type="http://schemas.openxmlformats.org/officeDocument/2006/relationships/image" Target="../media/image66.png"/><Relationship Id="rId4" Type="http://schemas.openxmlformats.org/officeDocument/2006/relationships/image" Target="../media/image69.png"/><Relationship Id="rId9" Type="http://schemas.openxmlformats.org/officeDocument/2006/relationships/image" Target="../media/image65.png"/><Relationship Id="rId14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291.png"/><Relationship Id="rId18" Type="http://schemas.openxmlformats.org/officeDocument/2006/relationships/image" Target="../media/image340.png"/><Relationship Id="rId3" Type="http://schemas.openxmlformats.org/officeDocument/2006/relationships/image" Target="../media/image190.png"/><Relationship Id="rId7" Type="http://schemas.openxmlformats.org/officeDocument/2006/relationships/image" Target="../media/image230.png"/><Relationship Id="rId12" Type="http://schemas.openxmlformats.org/officeDocument/2006/relationships/image" Target="../media/image281.png"/><Relationship Id="rId17" Type="http://schemas.openxmlformats.org/officeDocument/2006/relationships/image" Target="../media/image330.png"/><Relationship Id="rId2" Type="http://schemas.openxmlformats.org/officeDocument/2006/relationships/image" Target="../media/image83.png"/><Relationship Id="rId16" Type="http://schemas.openxmlformats.org/officeDocument/2006/relationships/image" Target="../media/image3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11" Type="http://schemas.openxmlformats.org/officeDocument/2006/relationships/image" Target="../media/image270.png"/><Relationship Id="rId5" Type="http://schemas.openxmlformats.org/officeDocument/2006/relationships/image" Target="../media/image210.png"/><Relationship Id="rId15" Type="http://schemas.openxmlformats.org/officeDocument/2006/relationships/image" Target="../media/image311.png"/><Relationship Id="rId10" Type="http://schemas.openxmlformats.org/officeDocument/2006/relationships/image" Target="../media/image66.png"/><Relationship Id="rId4" Type="http://schemas.openxmlformats.org/officeDocument/2006/relationships/image" Target="../media/image200.png"/><Relationship Id="rId9" Type="http://schemas.openxmlformats.org/officeDocument/2006/relationships/image" Target="../media/image65.png"/><Relationship Id="rId14" Type="http://schemas.openxmlformats.org/officeDocument/2006/relationships/image" Target="../media/image30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5" Type="http://schemas.openxmlformats.org/officeDocument/2006/relationships/image" Target="../media/image10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6.png"/><Relationship Id="rId7" Type="http://schemas.openxmlformats.org/officeDocument/2006/relationships/image" Target="../media/image121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10" Type="http://schemas.openxmlformats.org/officeDocument/2006/relationships/image" Target="../media/image124.png"/><Relationship Id="rId4" Type="http://schemas.openxmlformats.org/officeDocument/2006/relationships/image" Target="../media/image117.png"/><Relationship Id="rId9" Type="http://schemas.openxmlformats.org/officeDocument/2006/relationships/image" Target="../media/image12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6.png"/><Relationship Id="rId7" Type="http://schemas.openxmlformats.org/officeDocument/2006/relationships/image" Target="../media/image121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10" Type="http://schemas.openxmlformats.org/officeDocument/2006/relationships/image" Target="../media/image124.png"/><Relationship Id="rId4" Type="http://schemas.openxmlformats.org/officeDocument/2006/relationships/image" Target="../media/image117.png"/><Relationship Id="rId9" Type="http://schemas.openxmlformats.org/officeDocument/2006/relationships/image" Target="../media/image12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27.png"/><Relationship Id="rId18" Type="http://schemas.openxmlformats.org/officeDocument/2006/relationships/image" Target="../media/image13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126.png"/><Relationship Id="rId17" Type="http://schemas.openxmlformats.org/officeDocument/2006/relationships/image" Target="../media/image130.png"/><Relationship Id="rId2" Type="http://schemas.openxmlformats.org/officeDocument/2006/relationships/image" Target="../media/image105.png"/><Relationship Id="rId16" Type="http://schemas.openxmlformats.org/officeDocument/2006/relationships/image" Target="../media/image78.png"/><Relationship Id="rId20" Type="http://schemas.openxmlformats.org/officeDocument/2006/relationships/image" Target="../media/image1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5" Type="http://schemas.openxmlformats.org/officeDocument/2006/relationships/image" Target="../media/image129.png"/><Relationship Id="rId10" Type="http://schemas.openxmlformats.org/officeDocument/2006/relationships/image" Target="../media/image113.png"/><Relationship Id="rId19" Type="http://schemas.openxmlformats.org/officeDocument/2006/relationships/image" Target="../media/image132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Relationship Id="rId14" Type="http://schemas.openxmlformats.org/officeDocument/2006/relationships/image" Target="../media/image1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27.png"/><Relationship Id="rId18" Type="http://schemas.openxmlformats.org/officeDocument/2006/relationships/image" Target="../media/image152.png"/><Relationship Id="rId26" Type="http://schemas.openxmlformats.org/officeDocument/2006/relationships/image" Target="../media/image159.png"/><Relationship Id="rId3" Type="http://schemas.openxmlformats.org/officeDocument/2006/relationships/image" Target="../media/image105.png"/><Relationship Id="rId21" Type="http://schemas.openxmlformats.org/officeDocument/2006/relationships/image" Target="../media/image154.png"/><Relationship Id="rId7" Type="http://schemas.openxmlformats.org/officeDocument/2006/relationships/image" Target="../media/image144.png"/><Relationship Id="rId12" Type="http://schemas.openxmlformats.org/officeDocument/2006/relationships/image" Target="../media/image149.png"/><Relationship Id="rId17" Type="http://schemas.openxmlformats.org/officeDocument/2006/relationships/image" Target="../media/image130.png"/><Relationship Id="rId25" Type="http://schemas.openxmlformats.org/officeDocument/2006/relationships/image" Target="../media/image158.png"/><Relationship Id="rId2" Type="http://schemas.openxmlformats.org/officeDocument/2006/relationships/image" Target="../media/image141.png"/><Relationship Id="rId16" Type="http://schemas.openxmlformats.org/officeDocument/2006/relationships/image" Target="../media/image78.png"/><Relationship Id="rId20" Type="http://schemas.openxmlformats.org/officeDocument/2006/relationships/image" Target="../media/image153.png"/><Relationship Id="rId29" Type="http://schemas.openxmlformats.org/officeDocument/2006/relationships/image" Target="../media/image16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3.png"/><Relationship Id="rId11" Type="http://schemas.openxmlformats.org/officeDocument/2006/relationships/image" Target="../media/image148.png"/><Relationship Id="rId24" Type="http://schemas.openxmlformats.org/officeDocument/2006/relationships/image" Target="../media/image157.png"/><Relationship Id="rId5" Type="http://schemas.openxmlformats.org/officeDocument/2006/relationships/image" Target="../media/image107.png"/><Relationship Id="rId15" Type="http://schemas.openxmlformats.org/officeDocument/2006/relationships/image" Target="../media/image151.png"/><Relationship Id="rId23" Type="http://schemas.openxmlformats.org/officeDocument/2006/relationships/image" Target="../media/image156.png"/><Relationship Id="rId28" Type="http://schemas.openxmlformats.org/officeDocument/2006/relationships/image" Target="../media/image161.png"/><Relationship Id="rId10" Type="http://schemas.openxmlformats.org/officeDocument/2006/relationships/image" Target="../media/image147.png"/><Relationship Id="rId19" Type="http://schemas.openxmlformats.org/officeDocument/2006/relationships/image" Target="../media/image132.png"/><Relationship Id="rId4" Type="http://schemas.openxmlformats.org/officeDocument/2006/relationships/image" Target="../media/image142.png"/><Relationship Id="rId9" Type="http://schemas.openxmlformats.org/officeDocument/2006/relationships/image" Target="../media/image146.png"/><Relationship Id="rId14" Type="http://schemas.openxmlformats.org/officeDocument/2006/relationships/image" Target="../media/image150.png"/><Relationship Id="rId22" Type="http://schemas.openxmlformats.org/officeDocument/2006/relationships/image" Target="../media/image155.png"/><Relationship Id="rId27" Type="http://schemas.openxmlformats.org/officeDocument/2006/relationships/image" Target="../media/image160.png"/><Relationship Id="rId30" Type="http://schemas.openxmlformats.org/officeDocument/2006/relationships/image" Target="../media/image16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7" Type="http://schemas.openxmlformats.org/officeDocument/2006/relationships/image" Target="../media/image3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12.png"/><Relationship Id="rId4" Type="http://schemas.openxmlformats.org/officeDocument/2006/relationships/image" Target="../media/image29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0.png"/><Relationship Id="rId11" Type="http://schemas.openxmlformats.org/officeDocument/2006/relationships/image" Target="../media/image15.png"/><Relationship Id="rId5" Type="http://schemas.openxmlformats.org/officeDocument/2006/relationships/image" Target="../media/image120.png"/><Relationship Id="rId10" Type="http://schemas.openxmlformats.org/officeDocument/2006/relationships/image" Target="../media/image1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14706-42DE-6542-BB70-55136872F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76" y="1122363"/>
            <a:ext cx="6529387" cy="2387600"/>
          </a:xfrm>
        </p:spPr>
        <p:txBody>
          <a:bodyPr/>
          <a:lstStyle/>
          <a:p>
            <a:r>
              <a:rPr lang="en-US" dirty="0"/>
              <a:t>Lecture 9: Two-Layer Neural Nets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C0B09C-AC32-9542-AB70-363B49D2E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76" y="3602038"/>
            <a:ext cx="6415087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Mark Hasegawa-Johnson</a:t>
            </a:r>
          </a:p>
          <a:p>
            <a:r>
              <a:rPr lang="en-US" dirty="0"/>
              <a:t>2/2022</a:t>
            </a:r>
          </a:p>
          <a:p>
            <a:r>
              <a:rPr lang="en-US" dirty="0"/>
              <a:t>License: CC-BY 4.0. You may remix or redistribute if you cite the source.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79899F3-6B31-3B45-A5F1-94912CEC8301}"/>
                  </a:ext>
                </a:extLst>
              </p:cNvPr>
              <p:cNvSpPr/>
              <p:nvPr/>
            </p:nvSpPr>
            <p:spPr>
              <a:xfrm>
                <a:off x="7389943" y="272395"/>
                <a:ext cx="950901" cy="7192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79899F3-6B31-3B45-A5F1-94912CEC83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943" y="272395"/>
                <a:ext cx="950901" cy="719236"/>
              </a:xfrm>
              <a:prstGeom prst="rect">
                <a:avLst/>
              </a:prstGeom>
              <a:blipFill>
                <a:blip r:embed="rId2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8BF642B-BD6D-7841-B84B-B83FC8FC7659}"/>
              </a:ext>
            </a:extLst>
          </p:cNvPr>
          <p:cNvCxnSpPr>
            <a:cxnSpLocks/>
            <a:stCxn id="6" idx="0"/>
            <a:endCxn id="37" idx="4"/>
          </p:cNvCxnSpPr>
          <p:nvPr/>
        </p:nvCxnSpPr>
        <p:spPr>
          <a:xfrm flipH="1" flipV="1">
            <a:off x="7364280" y="5619749"/>
            <a:ext cx="3522" cy="50590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9DB7ADC-BE47-5143-B48C-87502F2A3E04}"/>
                  </a:ext>
                </a:extLst>
              </p:cNvPr>
              <p:cNvSpPr/>
              <p:nvPr/>
            </p:nvSpPr>
            <p:spPr>
              <a:xfrm>
                <a:off x="6891549" y="6125653"/>
                <a:ext cx="952505" cy="7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9DB7ADC-BE47-5143-B48C-87502F2A3E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549" y="6125653"/>
                <a:ext cx="952505" cy="707373"/>
              </a:xfrm>
              <a:prstGeom prst="rect">
                <a:avLst/>
              </a:prstGeom>
              <a:blipFill>
                <a:blip r:embed="rId3"/>
                <a:stretch>
                  <a:fillRect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7D3D19F-B6CE-974C-9649-FD92780F548C}"/>
              </a:ext>
            </a:extLst>
          </p:cNvPr>
          <p:cNvCxnSpPr>
            <a:cxnSpLocks/>
            <a:stCxn id="8" idx="0"/>
            <a:endCxn id="38" idx="4"/>
          </p:cNvCxnSpPr>
          <p:nvPr/>
        </p:nvCxnSpPr>
        <p:spPr>
          <a:xfrm flipH="1" flipV="1">
            <a:off x="8502521" y="5614985"/>
            <a:ext cx="3526" cy="53448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973D090-764F-9848-98F2-2B95741262E9}"/>
                  </a:ext>
                </a:extLst>
              </p:cNvPr>
              <p:cNvSpPr/>
              <p:nvPr/>
            </p:nvSpPr>
            <p:spPr>
              <a:xfrm>
                <a:off x="8029795" y="6149465"/>
                <a:ext cx="952504" cy="7296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973D090-764F-9848-98F2-2B95741262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9795" y="6149465"/>
                <a:ext cx="952504" cy="729687"/>
              </a:xfrm>
              <a:prstGeom prst="rect">
                <a:avLst/>
              </a:prstGeom>
              <a:blipFill>
                <a:blip r:embed="rId4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2FB4F3A-0AA1-E147-A29C-ED53C4C05612}"/>
              </a:ext>
            </a:extLst>
          </p:cNvPr>
          <p:cNvCxnSpPr>
            <a:cxnSpLocks/>
            <a:stCxn id="10" idx="0"/>
            <a:endCxn id="39" idx="4"/>
          </p:cNvCxnSpPr>
          <p:nvPr/>
        </p:nvCxnSpPr>
        <p:spPr>
          <a:xfrm flipV="1">
            <a:off x="10301515" y="5624509"/>
            <a:ext cx="25050" cy="52019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8ABCDEF-18F4-F14E-919F-EC25F6F80A9C}"/>
                  </a:ext>
                </a:extLst>
              </p:cNvPr>
              <p:cNvSpPr/>
              <p:nvPr/>
            </p:nvSpPr>
            <p:spPr>
              <a:xfrm>
                <a:off x="9825262" y="6144699"/>
                <a:ext cx="952505" cy="7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8ABCDEF-18F4-F14E-919F-EC25F6F80A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5262" y="6144699"/>
                <a:ext cx="952505" cy="707373"/>
              </a:xfrm>
              <a:prstGeom prst="rect">
                <a:avLst/>
              </a:prstGeom>
              <a:blipFill>
                <a:blip r:embed="rId5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3DAA4AB-D05B-3C4C-A396-E314D643D304}"/>
              </a:ext>
            </a:extLst>
          </p:cNvPr>
          <p:cNvCxnSpPr>
            <a:cxnSpLocks/>
            <a:stCxn id="12" idx="0"/>
            <a:endCxn id="40" idx="4"/>
          </p:cNvCxnSpPr>
          <p:nvPr/>
        </p:nvCxnSpPr>
        <p:spPr>
          <a:xfrm flipH="1" flipV="1">
            <a:off x="11321933" y="5605458"/>
            <a:ext cx="5911" cy="57734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4E3BF6-07FE-3E4E-9DE7-F264997046E4}"/>
                  </a:ext>
                </a:extLst>
              </p:cNvPr>
              <p:cNvSpPr/>
              <p:nvPr/>
            </p:nvSpPr>
            <p:spPr>
              <a:xfrm>
                <a:off x="11075210" y="6182798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4E3BF6-07FE-3E4E-9DE7-F264997046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5210" y="6182798"/>
                <a:ext cx="50526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C580FD9-FB5E-C347-9F2E-A6A580E0034E}"/>
                  </a:ext>
                </a:extLst>
              </p:cNvPr>
              <p:cNvSpPr/>
              <p:nvPr/>
            </p:nvSpPr>
            <p:spPr>
              <a:xfrm>
                <a:off x="9039456" y="6173275"/>
                <a:ext cx="58702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C580FD9-FB5E-C347-9F2E-A6A580E003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9456" y="6173275"/>
                <a:ext cx="58702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DA49DE1-AE74-1E43-B2D4-C78382D1BE54}"/>
              </a:ext>
            </a:extLst>
          </p:cNvPr>
          <p:cNvCxnSpPr>
            <a:cxnSpLocks/>
            <a:stCxn id="31" idx="0"/>
            <a:endCxn id="4" idx="2"/>
          </p:cNvCxnSpPr>
          <p:nvPr/>
        </p:nvCxnSpPr>
        <p:spPr>
          <a:xfrm flipH="1" flipV="1">
            <a:off x="7865394" y="991631"/>
            <a:ext cx="3315" cy="4403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3B09226-64C8-CE42-8E2A-B2F6B5DC6E3A}"/>
              </a:ext>
            </a:extLst>
          </p:cNvPr>
          <p:cNvCxnSpPr>
            <a:cxnSpLocks/>
            <a:stCxn id="32" idx="0"/>
            <a:endCxn id="17" idx="2"/>
          </p:cNvCxnSpPr>
          <p:nvPr/>
        </p:nvCxnSpPr>
        <p:spPr>
          <a:xfrm flipH="1" flipV="1">
            <a:off x="9003635" y="989806"/>
            <a:ext cx="3319" cy="43740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D42A133-AB58-1540-88AE-F29DAA19F1C8}"/>
              </a:ext>
            </a:extLst>
          </p:cNvPr>
          <p:cNvCxnSpPr>
            <a:cxnSpLocks/>
            <a:stCxn id="33" idx="0"/>
            <a:endCxn id="18" idx="2"/>
          </p:cNvCxnSpPr>
          <p:nvPr/>
        </p:nvCxnSpPr>
        <p:spPr>
          <a:xfrm flipH="1" flipV="1">
            <a:off x="10827674" y="1016567"/>
            <a:ext cx="17616" cy="42016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104E2BE-5104-AE4E-B645-6C1510E53E99}"/>
                  </a:ext>
                </a:extLst>
              </p:cNvPr>
              <p:cNvSpPr/>
              <p:nvPr/>
            </p:nvSpPr>
            <p:spPr>
              <a:xfrm>
                <a:off x="8528184" y="281920"/>
                <a:ext cx="95090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104E2BE-5104-AE4E-B645-6C1510E53E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8184" y="281920"/>
                <a:ext cx="950901" cy="707886"/>
              </a:xfrm>
              <a:prstGeom prst="rect">
                <a:avLst/>
              </a:prstGeom>
              <a:blipFill>
                <a:blip r:embed="rId8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DF12BD0-A308-6B46-94E3-06CC4D454546}"/>
                  </a:ext>
                </a:extLst>
              </p:cNvPr>
              <p:cNvSpPr/>
              <p:nvPr/>
            </p:nvSpPr>
            <p:spPr>
              <a:xfrm>
                <a:off x="10352223" y="305731"/>
                <a:ext cx="950901" cy="7108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DF12BD0-A308-6B46-94E3-06CC4D4545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2223" y="305731"/>
                <a:ext cx="950901" cy="710836"/>
              </a:xfrm>
              <a:prstGeom prst="rect">
                <a:avLst/>
              </a:prstGeom>
              <a:blipFill>
                <a:blip r:embed="rId9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3D2CC2CC-8C68-1646-80A4-5290FDBB7470}"/>
              </a:ext>
            </a:extLst>
          </p:cNvPr>
          <p:cNvSpPr/>
          <p:nvPr/>
        </p:nvSpPr>
        <p:spPr>
          <a:xfrm>
            <a:off x="6984740" y="4241867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30BA172-7E04-F14F-B0FB-F25BC4D3913D}"/>
              </a:ext>
            </a:extLst>
          </p:cNvPr>
          <p:cNvSpPr/>
          <p:nvPr/>
        </p:nvSpPr>
        <p:spPr>
          <a:xfrm>
            <a:off x="8122985" y="4237101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686ED16-8B2B-D247-9533-42602B00EC69}"/>
              </a:ext>
            </a:extLst>
          </p:cNvPr>
          <p:cNvSpPr/>
          <p:nvPr/>
        </p:nvSpPr>
        <p:spPr>
          <a:xfrm>
            <a:off x="9947033" y="4246625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id="{690CD5EB-D54A-EE4A-A17B-13504CA0B30A}"/>
              </a:ext>
            </a:extLst>
          </p:cNvPr>
          <p:cNvCxnSpPr>
            <a:cxnSpLocks/>
          </p:cNvCxnSpPr>
          <p:nvPr/>
        </p:nvCxnSpPr>
        <p:spPr>
          <a:xfrm flipV="1">
            <a:off x="7133081" y="4369176"/>
            <a:ext cx="509591" cy="459754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D824B4E7-A985-0647-8521-DCE56B008A99}"/>
              </a:ext>
            </a:extLst>
          </p:cNvPr>
          <p:cNvCxnSpPr>
            <a:cxnSpLocks/>
          </p:cNvCxnSpPr>
          <p:nvPr/>
        </p:nvCxnSpPr>
        <p:spPr>
          <a:xfrm flipV="1">
            <a:off x="8257039" y="4378699"/>
            <a:ext cx="509591" cy="459754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27C47CCA-B55A-0B49-B467-CFF3CECEFE77}"/>
              </a:ext>
            </a:extLst>
          </p:cNvPr>
          <p:cNvCxnSpPr>
            <a:cxnSpLocks/>
          </p:cNvCxnSpPr>
          <p:nvPr/>
        </p:nvCxnSpPr>
        <p:spPr>
          <a:xfrm flipV="1">
            <a:off x="10052511" y="4359649"/>
            <a:ext cx="509591" cy="459754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01E485B3-A86C-1243-913F-A785F2FDAB1A}"/>
              </a:ext>
            </a:extLst>
          </p:cNvPr>
          <p:cNvSpPr/>
          <p:nvPr/>
        </p:nvSpPr>
        <p:spPr>
          <a:xfrm>
            <a:off x="6979975" y="2851211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FD0CEC2-3817-E54F-B9EB-AC1DFB0D3980}"/>
              </a:ext>
            </a:extLst>
          </p:cNvPr>
          <p:cNvSpPr/>
          <p:nvPr/>
        </p:nvSpPr>
        <p:spPr>
          <a:xfrm>
            <a:off x="8132508" y="2846445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7DBF287-BC56-894E-8681-FD9109CBBB08}"/>
              </a:ext>
            </a:extLst>
          </p:cNvPr>
          <p:cNvSpPr/>
          <p:nvPr/>
        </p:nvSpPr>
        <p:spPr>
          <a:xfrm>
            <a:off x="9942268" y="2855969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id="{38BBCDAD-B3E8-CB41-AB21-C0B9BFBE6F02}"/>
              </a:ext>
            </a:extLst>
          </p:cNvPr>
          <p:cNvCxnSpPr>
            <a:cxnSpLocks/>
          </p:cNvCxnSpPr>
          <p:nvPr/>
        </p:nvCxnSpPr>
        <p:spPr>
          <a:xfrm flipV="1">
            <a:off x="7128316" y="2978520"/>
            <a:ext cx="509591" cy="459754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21A7FF9E-946F-D24F-97D4-F75D06B27E88}"/>
              </a:ext>
            </a:extLst>
          </p:cNvPr>
          <p:cNvCxnSpPr>
            <a:cxnSpLocks/>
          </p:cNvCxnSpPr>
          <p:nvPr/>
        </p:nvCxnSpPr>
        <p:spPr>
          <a:xfrm flipV="1">
            <a:off x="8266562" y="2988043"/>
            <a:ext cx="509591" cy="459754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33DB020F-F081-2F4F-9DCB-1B2BC8F8BCF7}"/>
              </a:ext>
            </a:extLst>
          </p:cNvPr>
          <p:cNvCxnSpPr>
            <a:cxnSpLocks/>
          </p:cNvCxnSpPr>
          <p:nvPr/>
        </p:nvCxnSpPr>
        <p:spPr>
          <a:xfrm flipV="1">
            <a:off x="10047746" y="2968993"/>
            <a:ext cx="509591" cy="459754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DBD11BC2-B6AB-5C49-AEAB-01ADB13FD14D}"/>
              </a:ext>
            </a:extLst>
          </p:cNvPr>
          <p:cNvSpPr/>
          <p:nvPr/>
        </p:nvSpPr>
        <p:spPr>
          <a:xfrm>
            <a:off x="7489567" y="1431974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829000E-21CE-054B-8ED7-C02C39949369}"/>
              </a:ext>
            </a:extLst>
          </p:cNvPr>
          <p:cNvSpPr/>
          <p:nvPr/>
        </p:nvSpPr>
        <p:spPr>
          <a:xfrm>
            <a:off x="8627812" y="1427208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209EA41-86A9-EE44-A0A3-237E85064E5B}"/>
              </a:ext>
            </a:extLst>
          </p:cNvPr>
          <p:cNvSpPr/>
          <p:nvPr/>
        </p:nvSpPr>
        <p:spPr>
          <a:xfrm>
            <a:off x="10466148" y="1436732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99F2C5AB-B6C2-E548-A4BE-BFD6EB8AA9B4}"/>
              </a:ext>
            </a:extLst>
          </p:cNvPr>
          <p:cNvCxnSpPr>
            <a:cxnSpLocks/>
          </p:cNvCxnSpPr>
          <p:nvPr/>
        </p:nvCxnSpPr>
        <p:spPr>
          <a:xfrm flipV="1">
            <a:off x="7637908" y="1559283"/>
            <a:ext cx="509591" cy="459754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89E0BAC6-7B7A-B843-90FE-E94F4D2730AE}"/>
              </a:ext>
            </a:extLst>
          </p:cNvPr>
          <p:cNvCxnSpPr>
            <a:cxnSpLocks/>
          </p:cNvCxnSpPr>
          <p:nvPr/>
        </p:nvCxnSpPr>
        <p:spPr>
          <a:xfrm flipV="1">
            <a:off x="8761866" y="1568806"/>
            <a:ext cx="509591" cy="459754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61BCAC03-2DE1-5241-8AAA-F218A7A17114}"/>
              </a:ext>
            </a:extLst>
          </p:cNvPr>
          <p:cNvCxnSpPr>
            <a:cxnSpLocks/>
          </p:cNvCxnSpPr>
          <p:nvPr/>
        </p:nvCxnSpPr>
        <p:spPr>
          <a:xfrm flipV="1">
            <a:off x="10571626" y="1549756"/>
            <a:ext cx="509591" cy="459754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33B8EFA8-75E9-3D41-9756-7672DC8C4354}"/>
              </a:ext>
            </a:extLst>
          </p:cNvPr>
          <p:cNvSpPr/>
          <p:nvPr/>
        </p:nvSpPr>
        <p:spPr>
          <a:xfrm>
            <a:off x="7296144" y="5472113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B414073-F628-3648-8709-68F88B63C725}"/>
              </a:ext>
            </a:extLst>
          </p:cNvPr>
          <p:cNvSpPr/>
          <p:nvPr/>
        </p:nvSpPr>
        <p:spPr>
          <a:xfrm>
            <a:off x="8434385" y="5467349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E8AD31E-CC43-EF4F-81EC-AF259DCAD771}"/>
              </a:ext>
            </a:extLst>
          </p:cNvPr>
          <p:cNvSpPr/>
          <p:nvPr/>
        </p:nvSpPr>
        <p:spPr>
          <a:xfrm>
            <a:off x="10258429" y="5476873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2C682DC-D0AC-694B-8F30-9428B82ABEB7}"/>
              </a:ext>
            </a:extLst>
          </p:cNvPr>
          <p:cNvSpPr/>
          <p:nvPr/>
        </p:nvSpPr>
        <p:spPr>
          <a:xfrm>
            <a:off x="11253797" y="5457822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9C0EC6B-E5BD-2A4B-8ECA-A4ECE3DB55A8}"/>
              </a:ext>
            </a:extLst>
          </p:cNvPr>
          <p:cNvCxnSpPr>
            <a:cxnSpLocks/>
            <a:stCxn id="37" idx="0"/>
            <a:endCxn id="19" idx="4"/>
          </p:cNvCxnSpPr>
          <p:nvPr/>
        </p:nvCxnSpPr>
        <p:spPr>
          <a:xfrm flipH="1" flipV="1">
            <a:off x="7363882" y="4944394"/>
            <a:ext cx="398" cy="527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63DE4F6-0EA1-B949-A0A0-1992DE94FDCE}"/>
              </a:ext>
            </a:extLst>
          </p:cNvPr>
          <p:cNvCxnSpPr>
            <a:cxnSpLocks/>
            <a:stCxn id="38" idx="0"/>
            <a:endCxn id="20" idx="4"/>
          </p:cNvCxnSpPr>
          <p:nvPr/>
        </p:nvCxnSpPr>
        <p:spPr>
          <a:xfrm flipH="1" flipV="1">
            <a:off x="8502127" y="4939628"/>
            <a:ext cx="394" cy="52772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1932B33-17E1-E747-B3E8-7CDCB484FE76}"/>
              </a:ext>
            </a:extLst>
          </p:cNvPr>
          <p:cNvCxnSpPr>
            <a:cxnSpLocks/>
            <a:stCxn id="39" idx="0"/>
            <a:endCxn id="21" idx="4"/>
          </p:cNvCxnSpPr>
          <p:nvPr/>
        </p:nvCxnSpPr>
        <p:spPr>
          <a:xfrm flipH="1" flipV="1">
            <a:off x="10326175" y="4949152"/>
            <a:ext cx="390" cy="52772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9700DE8-1059-FF47-B40F-6299E3A8C86B}"/>
              </a:ext>
            </a:extLst>
          </p:cNvPr>
          <p:cNvCxnSpPr>
            <a:cxnSpLocks/>
            <a:stCxn id="19" idx="0"/>
            <a:endCxn id="25" idx="4"/>
          </p:cNvCxnSpPr>
          <p:nvPr/>
        </p:nvCxnSpPr>
        <p:spPr>
          <a:xfrm flipH="1" flipV="1">
            <a:off x="7359117" y="3553738"/>
            <a:ext cx="4765" cy="6881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CBD983C-94D0-D240-BCB9-D068638DD482}"/>
              </a:ext>
            </a:extLst>
          </p:cNvPr>
          <p:cNvCxnSpPr>
            <a:cxnSpLocks/>
            <a:stCxn id="20" idx="0"/>
            <a:endCxn id="26" idx="4"/>
          </p:cNvCxnSpPr>
          <p:nvPr/>
        </p:nvCxnSpPr>
        <p:spPr>
          <a:xfrm flipV="1">
            <a:off x="8502127" y="3548972"/>
            <a:ext cx="9523" cy="6881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CCF2C05-BC39-AC46-8AE7-FF070E6A8E0E}"/>
              </a:ext>
            </a:extLst>
          </p:cNvPr>
          <p:cNvCxnSpPr>
            <a:cxnSpLocks/>
            <a:stCxn id="21" idx="0"/>
            <a:endCxn id="27" idx="4"/>
          </p:cNvCxnSpPr>
          <p:nvPr/>
        </p:nvCxnSpPr>
        <p:spPr>
          <a:xfrm flipH="1" flipV="1">
            <a:off x="10321410" y="3558496"/>
            <a:ext cx="4765" cy="6881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4F7635E-52F5-654E-AAEA-705141106CE5}"/>
              </a:ext>
            </a:extLst>
          </p:cNvPr>
          <p:cNvCxnSpPr>
            <a:cxnSpLocks/>
            <a:stCxn id="25" idx="0"/>
            <a:endCxn id="31" idx="4"/>
          </p:cNvCxnSpPr>
          <p:nvPr/>
        </p:nvCxnSpPr>
        <p:spPr>
          <a:xfrm flipV="1">
            <a:off x="7359117" y="2134501"/>
            <a:ext cx="509592" cy="71671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D3D56E3-0D7E-A744-9EDA-E89D0E376251}"/>
              </a:ext>
            </a:extLst>
          </p:cNvPr>
          <p:cNvCxnSpPr>
            <a:cxnSpLocks/>
            <a:stCxn id="26" idx="0"/>
            <a:endCxn id="32" idx="4"/>
          </p:cNvCxnSpPr>
          <p:nvPr/>
        </p:nvCxnSpPr>
        <p:spPr>
          <a:xfrm flipV="1">
            <a:off x="8511650" y="2129735"/>
            <a:ext cx="495304" cy="71671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BA4B0DF-7996-B84A-B00C-958850AAEF33}"/>
              </a:ext>
            </a:extLst>
          </p:cNvPr>
          <p:cNvCxnSpPr>
            <a:cxnSpLocks/>
            <a:stCxn id="27" idx="0"/>
            <a:endCxn id="33" idx="4"/>
          </p:cNvCxnSpPr>
          <p:nvPr/>
        </p:nvCxnSpPr>
        <p:spPr>
          <a:xfrm flipV="1">
            <a:off x="10321410" y="2139259"/>
            <a:ext cx="523880" cy="71671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DE185DB-DE89-AB4A-BAF2-8D42EAEDA3DA}"/>
                  </a:ext>
                </a:extLst>
              </p:cNvPr>
              <p:cNvSpPr/>
              <p:nvPr/>
            </p:nvSpPr>
            <p:spPr>
              <a:xfrm>
                <a:off x="11070447" y="4663560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DE185DB-DE89-AB4A-BAF2-8D42EAEDA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0447" y="4663560"/>
                <a:ext cx="505267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50">
            <a:extLst>
              <a:ext uri="{FF2B5EF4-FFF2-40B4-BE49-F238E27FC236}">
                <a16:creationId xmlns:a16="http://schemas.microsoft.com/office/drawing/2014/main" id="{098AC2D5-684A-CF43-BCE8-04AB98145BCD}"/>
              </a:ext>
            </a:extLst>
          </p:cNvPr>
          <p:cNvSpPr/>
          <p:nvPr/>
        </p:nvSpPr>
        <p:spPr>
          <a:xfrm>
            <a:off x="11249034" y="4252908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31EA938-FCB9-4541-A8C8-4AC7B5C4408D}"/>
                  </a:ext>
                </a:extLst>
              </p:cNvPr>
              <p:cNvSpPr/>
              <p:nvPr/>
            </p:nvSpPr>
            <p:spPr>
              <a:xfrm>
                <a:off x="11079969" y="3287186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31EA938-FCB9-4541-A8C8-4AC7B5C440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9969" y="3287186"/>
                <a:ext cx="50526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id="{AB053445-F886-2E47-86B2-D8E8DA2BEAD7}"/>
              </a:ext>
            </a:extLst>
          </p:cNvPr>
          <p:cNvSpPr/>
          <p:nvPr/>
        </p:nvSpPr>
        <p:spPr>
          <a:xfrm>
            <a:off x="11258556" y="2890822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5D3C438-DCEF-5848-A9DF-C2FA00EFFE14}"/>
              </a:ext>
            </a:extLst>
          </p:cNvPr>
          <p:cNvCxnSpPr>
            <a:cxnSpLocks/>
            <a:stCxn id="40" idx="7"/>
            <a:endCxn id="21" idx="4"/>
          </p:cNvCxnSpPr>
          <p:nvPr/>
        </p:nvCxnSpPr>
        <p:spPr>
          <a:xfrm flipH="1" flipV="1">
            <a:off x="10326175" y="4949152"/>
            <a:ext cx="1043937" cy="53029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A51CD63-1DCF-4743-9B8B-7416BDB48FC1}"/>
              </a:ext>
            </a:extLst>
          </p:cNvPr>
          <p:cNvCxnSpPr>
            <a:cxnSpLocks/>
            <a:stCxn id="40" idx="0"/>
            <a:endCxn id="20" idx="4"/>
          </p:cNvCxnSpPr>
          <p:nvPr/>
        </p:nvCxnSpPr>
        <p:spPr>
          <a:xfrm flipH="1" flipV="1">
            <a:off x="8502127" y="4939628"/>
            <a:ext cx="2819806" cy="518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465AF56-76D3-034A-AC6F-12C723F0E449}"/>
              </a:ext>
            </a:extLst>
          </p:cNvPr>
          <p:cNvCxnSpPr>
            <a:cxnSpLocks/>
            <a:stCxn id="40" idx="1"/>
            <a:endCxn id="19" idx="4"/>
          </p:cNvCxnSpPr>
          <p:nvPr/>
        </p:nvCxnSpPr>
        <p:spPr>
          <a:xfrm flipH="1" flipV="1">
            <a:off x="7363882" y="4944394"/>
            <a:ext cx="3909872" cy="53504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6D88238-54DC-4F4F-A728-B4AA1171B9D8}"/>
              </a:ext>
            </a:extLst>
          </p:cNvPr>
          <p:cNvCxnSpPr>
            <a:cxnSpLocks/>
            <a:stCxn id="37" idx="1"/>
            <a:endCxn id="20" idx="4"/>
          </p:cNvCxnSpPr>
          <p:nvPr/>
        </p:nvCxnSpPr>
        <p:spPr>
          <a:xfrm flipV="1">
            <a:off x="7316101" y="4939628"/>
            <a:ext cx="1186026" cy="55410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7C291D6-7C5C-2F4F-9CC9-78AE45D813FF}"/>
              </a:ext>
            </a:extLst>
          </p:cNvPr>
          <p:cNvCxnSpPr>
            <a:cxnSpLocks/>
            <a:stCxn id="37" idx="1"/>
            <a:endCxn id="21" idx="4"/>
          </p:cNvCxnSpPr>
          <p:nvPr/>
        </p:nvCxnSpPr>
        <p:spPr>
          <a:xfrm flipV="1">
            <a:off x="7316101" y="4949152"/>
            <a:ext cx="3010074" cy="54458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5200DC9-96D1-5849-9BEB-D272E53B95A9}"/>
              </a:ext>
            </a:extLst>
          </p:cNvPr>
          <p:cNvCxnSpPr>
            <a:cxnSpLocks/>
            <a:stCxn id="38" idx="0"/>
            <a:endCxn id="19" idx="4"/>
          </p:cNvCxnSpPr>
          <p:nvPr/>
        </p:nvCxnSpPr>
        <p:spPr>
          <a:xfrm flipH="1" flipV="1">
            <a:off x="7363882" y="4944394"/>
            <a:ext cx="1138639" cy="52295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D4FA692-11FB-EC46-A8E9-4723C7F64DAF}"/>
              </a:ext>
            </a:extLst>
          </p:cNvPr>
          <p:cNvCxnSpPr>
            <a:cxnSpLocks/>
            <a:stCxn id="38" idx="0"/>
            <a:endCxn id="21" idx="4"/>
          </p:cNvCxnSpPr>
          <p:nvPr/>
        </p:nvCxnSpPr>
        <p:spPr>
          <a:xfrm flipV="1">
            <a:off x="8502521" y="4949152"/>
            <a:ext cx="1823654" cy="51819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6844E65-A889-744F-ACFE-0D3D52B7FAA3}"/>
              </a:ext>
            </a:extLst>
          </p:cNvPr>
          <p:cNvCxnSpPr>
            <a:cxnSpLocks/>
            <a:stCxn id="20" idx="0"/>
            <a:endCxn id="25" idx="4"/>
          </p:cNvCxnSpPr>
          <p:nvPr/>
        </p:nvCxnSpPr>
        <p:spPr>
          <a:xfrm flipH="1" flipV="1">
            <a:off x="7359117" y="3553738"/>
            <a:ext cx="1143010" cy="6833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C888DB86-36D5-3A4F-968A-944CF938F8C5}"/>
              </a:ext>
            </a:extLst>
          </p:cNvPr>
          <p:cNvCxnSpPr>
            <a:cxnSpLocks/>
            <a:stCxn id="21" idx="0"/>
            <a:endCxn id="25" idx="4"/>
          </p:cNvCxnSpPr>
          <p:nvPr/>
        </p:nvCxnSpPr>
        <p:spPr>
          <a:xfrm flipH="1" flipV="1">
            <a:off x="7359117" y="3553738"/>
            <a:ext cx="2967058" cy="69288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04C98A5-6E3B-4E4D-B530-B8B56584F1C4}"/>
              </a:ext>
            </a:extLst>
          </p:cNvPr>
          <p:cNvCxnSpPr>
            <a:cxnSpLocks/>
            <a:stCxn id="51" idx="7"/>
            <a:endCxn id="25" idx="4"/>
          </p:cNvCxnSpPr>
          <p:nvPr/>
        </p:nvCxnSpPr>
        <p:spPr>
          <a:xfrm flipH="1" flipV="1">
            <a:off x="7359117" y="3553738"/>
            <a:ext cx="4006232" cy="72079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37D6F97-0D66-2F49-B369-BAC221C3F950}"/>
              </a:ext>
            </a:extLst>
          </p:cNvPr>
          <p:cNvCxnSpPr>
            <a:cxnSpLocks/>
            <a:stCxn id="19" idx="0"/>
            <a:endCxn id="26" idx="4"/>
          </p:cNvCxnSpPr>
          <p:nvPr/>
        </p:nvCxnSpPr>
        <p:spPr>
          <a:xfrm flipV="1">
            <a:off x="7363882" y="3548972"/>
            <a:ext cx="1147768" cy="69289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F824C60C-70CD-2A46-B3DC-80232C6114C3}"/>
              </a:ext>
            </a:extLst>
          </p:cNvPr>
          <p:cNvCxnSpPr>
            <a:cxnSpLocks/>
            <a:stCxn id="19" idx="0"/>
            <a:endCxn id="27" idx="4"/>
          </p:cNvCxnSpPr>
          <p:nvPr/>
        </p:nvCxnSpPr>
        <p:spPr>
          <a:xfrm flipV="1">
            <a:off x="7363882" y="3558496"/>
            <a:ext cx="2957528" cy="68337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E8CA884-2AD6-C947-BF2F-0C0E76E0BC42}"/>
              </a:ext>
            </a:extLst>
          </p:cNvPr>
          <p:cNvCxnSpPr>
            <a:cxnSpLocks/>
            <a:stCxn id="51" idx="0"/>
            <a:endCxn id="26" idx="4"/>
          </p:cNvCxnSpPr>
          <p:nvPr/>
        </p:nvCxnSpPr>
        <p:spPr>
          <a:xfrm flipH="1" flipV="1">
            <a:off x="8511650" y="3548972"/>
            <a:ext cx="2805520" cy="703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2A6B1CC5-BA83-0A4B-977F-7A086BA1A109}"/>
              </a:ext>
            </a:extLst>
          </p:cNvPr>
          <p:cNvCxnSpPr>
            <a:cxnSpLocks/>
            <a:stCxn id="51" idx="0"/>
            <a:endCxn id="27" idx="4"/>
          </p:cNvCxnSpPr>
          <p:nvPr/>
        </p:nvCxnSpPr>
        <p:spPr>
          <a:xfrm flipH="1" flipV="1">
            <a:off x="10321410" y="3558496"/>
            <a:ext cx="995760" cy="6944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EC2E94C-0335-F741-BB19-0B5FE2283055}"/>
              </a:ext>
            </a:extLst>
          </p:cNvPr>
          <p:cNvCxnSpPr>
            <a:cxnSpLocks/>
            <a:stCxn id="50" idx="0"/>
            <a:endCxn id="51" idx="4"/>
          </p:cNvCxnSpPr>
          <p:nvPr/>
        </p:nvCxnSpPr>
        <p:spPr>
          <a:xfrm flipH="1" flipV="1">
            <a:off x="11317170" y="4400544"/>
            <a:ext cx="5911" cy="26301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54E08674-D428-8E4C-BE11-777985D1AD9C}"/>
              </a:ext>
            </a:extLst>
          </p:cNvPr>
          <p:cNvCxnSpPr>
            <a:cxnSpLocks/>
            <a:stCxn id="53" idx="0"/>
            <a:endCxn id="33" idx="4"/>
          </p:cNvCxnSpPr>
          <p:nvPr/>
        </p:nvCxnSpPr>
        <p:spPr>
          <a:xfrm flipH="1" flipV="1">
            <a:off x="10845290" y="2139259"/>
            <a:ext cx="481402" cy="7515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B9581944-C963-114F-AB83-02412F92795D}"/>
              </a:ext>
            </a:extLst>
          </p:cNvPr>
          <p:cNvCxnSpPr>
            <a:cxnSpLocks/>
            <a:stCxn id="52" idx="0"/>
            <a:endCxn id="53" idx="4"/>
          </p:cNvCxnSpPr>
          <p:nvPr/>
        </p:nvCxnSpPr>
        <p:spPr>
          <a:xfrm flipH="1" flipV="1">
            <a:off x="11326692" y="3038458"/>
            <a:ext cx="5911" cy="24872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790B8D4-2D51-4245-8FC0-C86BA49A7EFD}"/>
              </a:ext>
            </a:extLst>
          </p:cNvPr>
          <p:cNvCxnSpPr>
            <a:cxnSpLocks/>
            <a:stCxn id="53" idx="1"/>
            <a:endCxn id="32" idx="4"/>
          </p:cNvCxnSpPr>
          <p:nvPr/>
        </p:nvCxnSpPr>
        <p:spPr>
          <a:xfrm flipH="1" flipV="1">
            <a:off x="9006954" y="2129735"/>
            <a:ext cx="2271559" cy="78270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FD4272-04F8-BB4C-89A0-D9ECD38C1593}"/>
              </a:ext>
            </a:extLst>
          </p:cNvPr>
          <p:cNvCxnSpPr>
            <a:cxnSpLocks/>
            <a:stCxn id="53" idx="1"/>
            <a:endCxn id="31" idx="4"/>
          </p:cNvCxnSpPr>
          <p:nvPr/>
        </p:nvCxnSpPr>
        <p:spPr>
          <a:xfrm flipH="1" flipV="1">
            <a:off x="7868709" y="2134501"/>
            <a:ext cx="3409804" cy="7779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D50224C-773D-E244-A5CE-BB27429B09FB}"/>
              </a:ext>
            </a:extLst>
          </p:cNvPr>
          <p:cNvCxnSpPr>
            <a:cxnSpLocks/>
            <a:stCxn id="26" idx="0"/>
            <a:endCxn id="33" idx="4"/>
          </p:cNvCxnSpPr>
          <p:nvPr/>
        </p:nvCxnSpPr>
        <p:spPr>
          <a:xfrm flipV="1">
            <a:off x="8511650" y="2139259"/>
            <a:ext cx="2333640" cy="70718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607B3FD-79F4-5D48-A1C0-89208BB37382}"/>
              </a:ext>
            </a:extLst>
          </p:cNvPr>
          <p:cNvCxnSpPr>
            <a:cxnSpLocks/>
            <a:stCxn id="25" idx="0"/>
            <a:endCxn id="33" idx="4"/>
          </p:cNvCxnSpPr>
          <p:nvPr/>
        </p:nvCxnSpPr>
        <p:spPr>
          <a:xfrm flipV="1">
            <a:off x="7359117" y="2139259"/>
            <a:ext cx="3486173" cy="71195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D9567063-2BB1-8546-AF62-4C7DF07C0C97}"/>
              </a:ext>
            </a:extLst>
          </p:cNvPr>
          <p:cNvCxnSpPr>
            <a:cxnSpLocks/>
            <a:stCxn id="27" idx="0"/>
            <a:endCxn id="32" idx="4"/>
          </p:cNvCxnSpPr>
          <p:nvPr/>
        </p:nvCxnSpPr>
        <p:spPr>
          <a:xfrm flipH="1" flipV="1">
            <a:off x="9006954" y="2129735"/>
            <a:ext cx="1314456" cy="72623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697A764-F72A-C14D-809F-D840E249B229}"/>
              </a:ext>
            </a:extLst>
          </p:cNvPr>
          <p:cNvCxnSpPr>
            <a:cxnSpLocks/>
            <a:stCxn id="27" idx="0"/>
            <a:endCxn id="31" idx="4"/>
          </p:cNvCxnSpPr>
          <p:nvPr/>
        </p:nvCxnSpPr>
        <p:spPr>
          <a:xfrm flipH="1" flipV="1">
            <a:off x="7868709" y="2134501"/>
            <a:ext cx="2452701" cy="72146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75298967-03E7-CE42-8409-4313C983DD87}"/>
              </a:ext>
            </a:extLst>
          </p:cNvPr>
          <p:cNvCxnSpPr>
            <a:cxnSpLocks/>
            <a:stCxn id="25" idx="0"/>
            <a:endCxn id="32" idx="4"/>
          </p:cNvCxnSpPr>
          <p:nvPr/>
        </p:nvCxnSpPr>
        <p:spPr>
          <a:xfrm flipV="1">
            <a:off x="7359117" y="2129735"/>
            <a:ext cx="1647837" cy="72147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4DDB8D65-B89C-684E-918D-F17527897AAF}"/>
              </a:ext>
            </a:extLst>
          </p:cNvPr>
          <p:cNvCxnSpPr>
            <a:cxnSpLocks/>
            <a:stCxn id="26" idx="0"/>
            <a:endCxn id="31" idx="4"/>
          </p:cNvCxnSpPr>
          <p:nvPr/>
        </p:nvCxnSpPr>
        <p:spPr>
          <a:xfrm flipH="1" flipV="1">
            <a:off x="7868709" y="2134501"/>
            <a:ext cx="642941" cy="711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CB6DFDF-BCA5-CE47-B772-E2C3A1A73558}"/>
              </a:ext>
            </a:extLst>
          </p:cNvPr>
          <p:cNvCxnSpPr>
            <a:cxnSpLocks/>
            <a:stCxn id="20" idx="0"/>
            <a:endCxn id="27" idx="4"/>
          </p:cNvCxnSpPr>
          <p:nvPr/>
        </p:nvCxnSpPr>
        <p:spPr>
          <a:xfrm flipV="1">
            <a:off x="8502127" y="3558496"/>
            <a:ext cx="1819283" cy="67860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E68EB31-FC4E-C940-B41C-BE8039D1EC5F}"/>
              </a:ext>
            </a:extLst>
          </p:cNvPr>
          <p:cNvCxnSpPr>
            <a:cxnSpLocks/>
            <a:stCxn id="39" idx="0"/>
            <a:endCxn id="19" idx="4"/>
          </p:cNvCxnSpPr>
          <p:nvPr/>
        </p:nvCxnSpPr>
        <p:spPr>
          <a:xfrm flipH="1" flipV="1">
            <a:off x="7363882" y="4944394"/>
            <a:ext cx="2962683" cy="5324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FA2D586-7B6B-5546-ACC7-C46BFCFA9D91}"/>
              </a:ext>
            </a:extLst>
          </p:cNvPr>
          <p:cNvCxnSpPr>
            <a:cxnSpLocks/>
            <a:stCxn id="39" idx="0"/>
            <a:endCxn id="20" idx="4"/>
          </p:cNvCxnSpPr>
          <p:nvPr/>
        </p:nvCxnSpPr>
        <p:spPr>
          <a:xfrm flipH="1" flipV="1">
            <a:off x="8502127" y="4939628"/>
            <a:ext cx="1824438" cy="53724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839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1AB8BCEA-187D-8A42-AC24-E6C07D21581B}"/>
              </a:ext>
            </a:extLst>
          </p:cNvPr>
          <p:cNvSpPr/>
          <p:nvPr/>
        </p:nvSpPr>
        <p:spPr>
          <a:xfrm>
            <a:off x="7598979" y="1336195"/>
            <a:ext cx="1671145" cy="1576552"/>
          </a:xfrm>
          <a:custGeom>
            <a:avLst/>
            <a:gdLst>
              <a:gd name="connsiteX0" fmla="*/ 0 w 1671145"/>
              <a:gd name="connsiteY0" fmla="*/ 0 h 1576552"/>
              <a:gd name="connsiteX1" fmla="*/ 1671145 w 1671145"/>
              <a:gd name="connsiteY1" fmla="*/ 1576552 h 1576552"/>
              <a:gd name="connsiteX2" fmla="*/ 63062 w 1671145"/>
              <a:gd name="connsiteY2" fmla="*/ 1560787 h 1576552"/>
              <a:gd name="connsiteX3" fmla="*/ 0 w 1671145"/>
              <a:gd name="connsiteY3" fmla="*/ 0 h 157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145" h="1576552">
                <a:moveTo>
                  <a:pt x="0" y="0"/>
                </a:moveTo>
                <a:lnTo>
                  <a:pt x="1671145" y="1576552"/>
                </a:lnTo>
                <a:lnTo>
                  <a:pt x="63062" y="1560787"/>
                </a:lnTo>
                <a:lnTo>
                  <a:pt x="0" y="0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D4C91825-08FA-0E43-B67A-728E76BCDA5B}"/>
              </a:ext>
            </a:extLst>
          </p:cNvPr>
          <p:cNvSpPr/>
          <p:nvPr/>
        </p:nvSpPr>
        <p:spPr>
          <a:xfrm>
            <a:off x="8012430" y="132104"/>
            <a:ext cx="2651760" cy="2286000"/>
          </a:xfrm>
          <a:custGeom>
            <a:avLst/>
            <a:gdLst>
              <a:gd name="connsiteX0" fmla="*/ 194310 w 2651760"/>
              <a:gd name="connsiteY0" fmla="*/ 560070 h 2286000"/>
              <a:gd name="connsiteX1" fmla="*/ 1977390 w 2651760"/>
              <a:gd name="connsiteY1" fmla="*/ 2286000 h 2286000"/>
              <a:gd name="connsiteX2" fmla="*/ 2640330 w 2651760"/>
              <a:gd name="connsiteY2" fmla="*/ 2251710 h 2286000"/>
              <a:gd name="connsiteX3" fmla="*/ 2651760 w 2651760"/>
              <a:gd name="connsiteY3" fmla="*/ 0 h 2286000"/>
              <a:gd name="connsiteX4" fmla="*/ 0 w 2651760"/>
              <a:gd name="connsiteY4" fmla="*/ 0 h 2286000"/>
              <a:gd name="connsiteX5" fmla="*/ 22860 w 2651760"/>
              <a:gd name="connsiteY5" fmla="*/ 422910 h 2286000"/>
              <a:gd name="connsiteX6" fmla="*/ 194310 w 2651760"/>
              <a:gd name="connsiteY6" fmla="*/ 56007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1760" h="2286000">
                <a:moveTo>
                  <a:pt x="194310" y="560070"/>
                </a:moveTo>
                <a:lnTo>
                  <a:pt x="1977390" y="2286000"/>
                </a:lnTo>
                <a:lnTo>
                  <a:pt x="2640330" y="2251710"/>
                </a:lnTo>
                <a:lnTo>
                  <a:pt x="2651760" y="0"/>
                </a:lnTo>
                <a:lnTo>
                  <a:pt x="0" y="0"/>
                </a:lnTo>
                <a:lnTo>
                  <a:pt x="22860" y="422910"/>
                </a:lnTo>
                <a:lnTo>
                  <a:pt x="194310" y="560070"/>
                </a:ln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05" y="101886"/>
            <a:ext cx="10515600" cy="912058"/>
          </a:xfrm>
        </p:spPr>
        <p:txBody>
          <a:bodyPr>
            <a:normAutofit/>
          </a:bodyPr>
          <a:lstStyle/>
          <a:p>
            <a:r>
              <a:rPr lang="en-US" sz="4000" dirty="0"/>
              <a:t>Flow diagrams</a:t>
            </a:r>
            <a:endParaRPr lang="en-US" sz="4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4299" y="1100413"/>
                <a:ext cx="6262184" cy="5550769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cs typeface="Times New Roman"/>
                  </a:rPr>
                  <a:t>A flow diagram is a way to represent the computations performed by a neural network.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>
                    <a:cs typeface="Times New Roman"/>
                  </a:rPr>
                  <a:t>Circles, a.k.a. “nodes,” a.k.a. “neurons,” represent scalar operations.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>
                    <a:cs typeface="Times New Roman"/>
                  </a:rPr>
                  <a:t>The circles above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represent the scalar operation of “read this datum in from the dataset.”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>
                    <a:cs typeface="Times New Roman"/>
                  </a:rPr>
                  <a:t>The circles labeled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represent the scalar operation of “unit step function.”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Lines represent multiplication by a scalar.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Where arrowheads come together, the corresponding variables are added.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299" y="1100413"/>
                <a:ext cx="6262184" cy="5550769"/>
              </a:xfrm>
              <a:blipFill>
                <a:blip r:embed="rId2"/>
                <a:stretch>
                  <a:fillRect l="-1619" t="-913" b="-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>
            <a:cxnSpLocks/>
          </p:cNvCxnSpPr>
          <p:nvPr/>
        </p:nvCxnSpPr>
        <p:spPr>
          <a:xfrm>
            <a:off x="7491245" y="2388210"/>
            <a:ext cx="295744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cxnSpLocks/>
          </p:cNvCxnSpPr>
          <p:nvPr/>
        </p:nvCxnSpPr>
        <p:spPr>
          <a:xfrm flipH="1" flipV="1">
            <a:off x="8068146" y="679910"/>
            <a:ext cx="37250" cy="21299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8265328" y="791420"/>
            <a:ext cx="1665028" cy="156802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897877" y="2227357"/>
            <a:ext cx="350293" cy="350107"/>
          </a:xfrm>
          <a:prstGeom prst="ellipse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9194350" y="1142349"/>
            <a:ext cx="369876" cy="389931"/>
          </a:xfrm>
          <a:prstGeom prst="ellipse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/>
              <p:cNvSpPr/>
              <p:nvPr/>
            </p:nvSpPr>
            <p:spPr>
              <a:xfrm>
                <a:off x="10553476" y="2035553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3476" y="2035553"/>
                <a:ext cx="460006" cy="584775"/>
              </a:xfrm>
              <a:prstGeom prst="rect">
                <a:avLst/>
              </a:prstGeom>
              <a:blipFill>
                <a:blip r:embed="rId3"/>
                <a:stretch>
                  <a:fillRect r="-21053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/>
              <p:cNvSpPr/>
              <p:nvPr/>
            </p:nvSpPr>
            <p:spPr>
              <a:xfrm>
                <a:off x="7540943" y="208786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943" y="208786"/>
                <a:ext cx="467045" cy="584775"/>
              </a:xfrm>
              <a:prstGeom prst="rect">
                <a:avLst/>
              </a:prstGeom>
              <a:blipFill>
                <a:blip r:embed="rId4"/>
                <a:stretch>
                  <a:fillRect r="-21053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ECDC11D-0569-C743-AEB3-19D182ECCED6}"/>
              </a:ext>
            </a:extLst>
          </p:cNvPr>
          <p:cNvCxnSpPr/>
          <p:nvPr/>
        </p:nvCxnSpPr>
        <p:spPr>
          <a:xfrm flipH="1" flipV="1">
            <a:off x="7589051" y="1343875"/>
            <a:ext cx="1665028" cy="156802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89750424-AEB5-8048-AA5A-E88625285F64}"/>
              </a:ext>
            </a:extLst>
          </p:cNvPr>
          <p:cNvSpPr/>
          <p:nvPr/>
        </p:nvSpPr>
        <p:spPr>
          <a:xfrm>
            <a:off x="7911906" y="1122885"/>
            <a:ext cx="369876" cy="389925"/>
          </a:xfrm>
          <a:prstGeom prst="ellipse">
            <a:avLst/>
          </a:prstGeom>
          <a:pattFill prst="ltVert">
            <a:fgClr>
              <a:srgbClr val="0432FF"/>
            </a:fgClr>
            <a:bgClr>
              <a:schemeClr val="bg1"/>
            </a:bgClr>
          </a:pattFill>
          <a:ln w="635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2F02664-EF25-9F48-BC2C-32855FF12997}"/>
              </a:ext>
            </a:extLst>
          </p:cNvPr>
          <p:cNvSpPr/>
          <p:nvPr/>
        </p:nvSpPr>
        <p:spPr>
          <a:xfrm>
            <a:off x="9221598" y="2203980"/>
            <a:ext cx="369876" cy="389925"/>
          </a:xfrm>
          <a:prstGeom prst="ellipse">
            <a:avLst/>
          </a:prstGeom>
          <a:pattFill prst="ltHorz">
            <a:fgClr>
              <a:srgbClr val="0432FF"/>
            </a:fgClr>
            <a:bgClr>
              <a:schemeClr val="bg1"/>
            </a:bgClr>
          </a:pattFill>
          <a:ln w="635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AE842F5-2EED-6B41-A577-680AAF5A0C5E}"/>
                  </a:ext>
                </a:extLst>
              </p:cNvPr>
              <p:cNvSpPr/>
              <p:nvPr/>
            </p:nvSpPr>
            <p:spPr>
              <a:xfrm>
                <a:off x="8720762" y="342129"/>
                <a:ext cx="1627914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AE842F5-2EED-6B41-A577-680AAF5A0C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0762" y="342129"/>
                <a:ext cx="1627914" cy="523220"/>
              </a:xfrm>
              <a:prstGeom prst="rect">
                <a:avLst/>
              </a:prstGeom>
              <a:blipFill>
                <a:blip r:embed="rId5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B723E21-3747-1A49-ABB8-6A93794862A3}"/>
                  </a:ext>
                </a:extLst>
              </p:cNvPr>
              <p:cNvSpPr/>
              <p:nvPr/>
            </p:nvSpPr>
            <p:spPr>
              <a:xfrm>
                <a:off x="7524115" y="2158677"/>
                <a:ext cx="1312573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B723E21-3747-1A49-ABB8-6A93794862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115" y="2158677"/>
                <a:ext cx="1312573" cy="523220"/>
              </a:xfrm>
              <a:prstGeom prst="rect">
                <a:avLst/>
              </a:prstGeom>
              <a:blipFill>
                <a:blip r:embed="rId6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79D9121-203C-0B4F-B3BA-C73134EBFDEE}"/>
                  </a:ext>
                </a:extLst>
              </p:cNvPr>
              <p:cNvSpPr/>
              <p:nvPr/>
            </p:nvSpPr>
            <p:spPr>
              <a:xfrm>
                <a:off x="9471017" y="2549985"/>
                <a:ext cx="237189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0" dirty="0"/>
                  <a:t>Here in the middle,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are zero.</a:t>
                </a:r>
              </a:p>
            </p:txBody>
          </p:sp>
        </mc:Choice>
        <mc:Fallback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79D9121-203C-0B4F-B3BA-C73134EBFD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017" y="2549985"/>
                <a:ext cx="2371897" cy="923330"/>
              </a:xfrm>
              <a:prstGeom prst="rect">
                <a:avLst/>
              </a:prstGeom>
              <a:blipFill>
                <a:blip r:embed="rId7"/>
                <a:stretch>
                  <a:fillRect l="-2128" t="-2703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041779D-3F08-2744-9A90-291E6622E4AF}"/>
                  </a:ext>
                </a:extLst>
              </p:cNvPr>
              <p:cNvSpPr/>
              <p:nvPr/>
            </p:nvSpPr>
            <p:spPr>
              <a:xfrm>
                <a:off x="7607941" y="6303973"/>
                <a:ext cx="6818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041779D-3F08-2744-9A90-291E6622E4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941" y="6303973"/>
                <a:ext cx="681853" cy="584775"/>
              </a:xfrm>
              <a:prstGeom prst="rect">
                <a:avLst/>
              </a:prstGeom>
              <a:blipFill>
                <a:blip r:embed="rId8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B9E7DA6-1344-C24E-BCE8-76A34BE2F2E4}"/>
                  </a:ext>
                </a:extLst>
              </p:cNvPr>
              <p:cNvSpPr/>
              <p:nvPr/>
            </p:nvSpPr>
            <p:spPr>
              <a:xfrm>
                <a:off x="9581629" y="6299207"/>
                <a:ext cx="6818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B9E7DA6-1344-C24E-BCE8-76A34BE2F2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629" y="6299207"/>
                <a:ext cx="681853" cy="584775"/>
              </a:xfrm>
              <a:prstGeom prst="rect">
                <a:avLst/>
              </a:prstGeom>
              <a:blipFill>
                <a:blip r:embed="rId9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657FA2D-F9D4-2243-9D2B-DEA5A45514F5}"/>
                  </a:ext>
                </a:extLst>
              </p:cNvPr>
              <p:cNvSpPr/>
              <p:nvPr/>
            </p:nvSpPr>
            <p:spPr>
              <a:xfrm>
                <a:off x="11625261" y="6337306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657FA2D-F9D4-2243-9D2B-DEA5A45514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5261" y="6337306"/>
                <a:ext cx="505267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>
            <a:extLst>
              <a:ext uri="{FF2B5EF4-FFF2-40B4-BE49-F238E27FC236}">
                <a16:creationId xmlns:a16="http://schemas.microsoft.com/office/drawing/2014/main" id="{5A7F89D6-3988-6941-A739-4857DA3EDF9C}"/>
              </a:ext>
            </a:extLst>
          </p:cNvPr>
          <p:cNvSpPr/>
          <p:nvPr/>
        </p:nvSpPr>
        <p:spPr>
          <a:xfrm>
            <a:off x="7512450" y="4581870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8679950C-7188-5D42-908E-4BC0907E3913}"/>
              </a:ext>
            </a:extLst>
          </p:cNvPr>
          <p:cNvSpPr/>
          <p:nvPr/>
        </p:nvSpPr>
        <p:spPr>
          <a:xfrm>
            <a:off x="9477649" y="4591394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66EA503-A054-7246-A93C-7818733B46E9}"/>
              </a:ext>
            </a:extLst>
          </p:cNvPr>
          <p:cNvSpPr/>
          <p:nvPr/>
        </p:nvSpPr>
        <p:spPr>
          <a:xfrm>
            <a:off x="7823850" y="6290076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26C1199-85F2-C548-96DD-DC080DE2E4DA}"/>
              </a:ext>
            </a:extLst>
          </p:cNvPr>
          <p:cNvSpPr/>
          <p:nvPr/>
        </p:nvSpPr>
        <p:spPr>
          <a:xfrm>
            <a:off x="9789045" y="6299600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7CE02A4-8CF2-A746-B30B-722ACE3CE79A}"/>
              </a:ext>
            </a:extLst>
          </p:cNvPr>
          <p:cNvSpPr/>
          <p:nvPr/>
        </p:nvSpPr>
        <p:spPr>
          <a:xfrm>
            <a:off x="11751093" y="6280549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8559358-241E-664F-BCBA-318635B7E718}"/>
              </a:ext>
            </a:extLst>
          </p:cNvPr>
          <p:cNvCxnSpPr>
            <a:cxnSpLocks/>
            <a:stCxn id="63" idx="0"/>
            <a:endCxn id="57" idx="4"/>
          </p:cNvCxnSpPr>
          <p:nvPr/>
        </p:nvCxnSpPr>
        <p:spPr>
          <a:xfrm flipH="1" flipV="1">
            <a:off x="7891592" y="5284397"/>
            <a:ext cx="394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C14E3F2-2398-1F43-BEBA-145C68F62E16}"/>
              </a:ext>
            </a:extLst>
          </p:cNvPr>
          <p:cNvCxnSpPr>
            <a:cxnSpLocks/>
            <a:stCxn id="64" idx="0"/>
            <a:endCxn id="58" idx="4"/>
          </p:cNvCxnSpPr>
          <p:nvPr/>
        </p:nvCxnSpPr>
        <p:spPr>
          <a:xfrm flipH="1" flipV="1">
            <a:off x="9856791" y="5293921"/>
            <a:ext cx="390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64FBF1D-813D-7440-B932-4632005F7818}"/>
              </a:ext>
            </a:extLst>
          </p:cNvPr>
          <p:cNvCxnSpPr>
            <a:cxnSpLocks/>
            <a:stCxn id="65" idx="7"/>
            <a:endCxn id="58" idx="4"/>
          </p:cNvCxnSpPr>
          <p:nvPr/>
        </p:nvCxnSpPr>
        <p:spPr>
          <a:xfrm flipH="1" flipV="1">
            <a:off x="9856791" y="5293921"/>
            <a:ext cx="2010617" cy="100824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AE4FC7D0-6D62-6C46-ACE9-8CE669BE6127}"/>
              </a:ext>
            </a:extLst>
          </p:cNvPr>
          <p:cNvCxnSpPr>
            <a:cxnSpLocks/>
            <a:stCxn id="65" idx="0"/>
            <a:endCxn id="57" idx="4"/>
          </p:cNvCxnSpPr>
          <p:nvPr/>
        </p:nvCxnSpPr>
        <p:spPr>
          <a:xfrm flipH="1" flipV="1">
            <a:off x="7891592" y="5284397"/>
            <a:ext cx="3927637" cy="99615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6B2441EB-D773-5544-BC42-F16CE2367753}"/>
              </a:ext>
            </a:extLst>
          </p:cNvPr>
          <p:cNvCxnSpPr>
            <a:cxnSpLocks/>
            <a:stCxn id="63" idx="0"/>
            <a:endCxn id="58" idx="4"/>
          </p:cNvCxnSpPr>
          <p:nvPr/>
        </p:nvCxnSpPr>
        <p:spPr>
          <a:xfrm flipV="1">
            <a:off x="7891986" y="5293921"/>
            <a:ext cx="1964805" cy="99615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15E34190-FAA8-C645-8D45-DFE25A02C98D}"/>
              </a:ext>
            </a:extLst>
          </p:cNvPr>
          <p:cNvCxnSpPr>
            <a:cxnSpLocks/>
            <a:stCxn id="64" idx="0"/>
            <a:endCxn id="57" idx="4"/>
          </p:cNvCxnSpPr>
          <p:nvPr/>
        </p:nvCxnSpPr>
        <p:spPr>
          <a:xfrm flipH="1" flipV="1">
            <a:off x="7891592" y="5284397"/>
            <a:ext cx="1965589" cy="101520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3DCD05C6-64C4-3B46-8B26-7F395E7984D1}"/>
              </a:ext>
            </a:extLst>
          </p:cNvPr>
          <p:cNvCxnSpPr>
            <a:stCxn id="57" idx="3"/>
            <a:endCxn id="57" idx="7"/>
          </p:cNvCxnSpPr>
          <p:nvPr/>
        </p:nvCxnSpPr>
        <p:spPr>
          <a:xfrm rot="5400000" flipH="1" flipV="1">
            <a:off x="7643210" y="4665040"/>
            <a:ext cx="496761" cy="536187"/>
          </a:xfrm>
          <a:prstGeom prst="bentConnector5">
            <a:avLst>
              <a:gd name="adj1" fmla="val 1244"/>
              <a:gd name="adj2" fmla="val 50422"/>
              <a:gd name="adj3" fmla="val 9875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>
            <a:extLst>
              <a:ext uri="{FF2B5EF4-FFF2-40B4-BE49-F238E27FC236}">
                <a16:creationId xmlns:a16="http://schemas.microsoft.com/office/drawing/2014/main" id="{F4F06C4B-04C1-EB4D-B459-FDD135A78FDF}"/>
              </a:ext>
            </a:extLst>
          </p:cNvPr>
          <p:cNvCxnSpPr/>
          <p:nvPr/>
        </p:nvCxnSpPr>
        <p:spPr>
          <a:xfrm rot="5400000" flipH="1" flipV="1">
            <a:off x="9624412" y="4694347"/>
            <a:ext cx="496761" cy="536187"/>
          </a:xfrm>
          <a:prstGeom prst="bentConnector5">
            <a:avLst>
              <a:gd name="adj1" fmla="val 1244"/>
              <a:gd name="adj2" fmla="val 50422"/>
              <a:gd name="adj3" fmla="val 9875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71598E1-EF32-E84C-814B-A80E33A67162}"/>
                  </a:ext>
                </a:extLst>
              </p:cNvPr>
              <p:cNvSpPr/>
              <p:nvPr/>
            </p:nvSpPr>
            <p:spPr>
              <a:xfrm>
                <a:off x="7352962" y="5695225"/>
                <a:ext cx="6527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71598E1-EF32-E84C-814B-A80E33A671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962" y="5695225"/>
                <a:ext cx="652743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3F4C55B-CA31-5848-83CC-584D0CF8B965}"/>
                  </a:ext>
                </a:extLst>
              </p:cNvPr>
              <p:cNvSpPr/>
              <p:nvPr/>
            </p:nvSpPr>
            <p:spPr>
              <a:xfrm>
                <a:off x="8863986" y="6016549"/>
                <a:ext cx="6527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3F4C55B-CA31-5848-83CC-584D0CF8B9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3986" y="6016549"/>
                <a:ext cx="652743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40F092F-C355-9F41-8E2B-2340AD2B4953}"/>
                  </a:ext>
                </a:extLst>
              </p:cNvPr>
              <p:cNvSpPr/>
              <p:nvPr/>
            </p:nvSpPr>
            <p:spPr>
              <a:xfrm>
                <a:off x="8057021" y="5659285"/>
                <a:ext cx="4235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40F092F-C355-9F41-8E2B-2340AD2B49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021" y="5659285"/>
                <a:ext cx="423514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75C967F-73D3-A645-BC1F-5B02D0B6B5E6}"/>
                  </a:ext>
                </a:extLst>
              </p:cNvPr>
              <p:cNvSpPr/>
              <p:nvPr/>
            </p:nvSpPr>
            <p:spPr>
              <a:xfrm>
                <a:off x="9573525" y="5781705"/>
                <a:ext cx="4235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75C967F-73D3-A645-BC1F-5B02D0B6B5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3525" y="5781705"/>
                <a:ext cx="423514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906F22AB-013A-CE44-B70E-B83D2BD11090}"/>
                  </a:ext>
                </a:extLst>
              </p:cNvPr>
              <p:cNvSpPr/>
              <p:nvPr/>
            </p:nvSpPr>
            <p:spPr>
              <a:xfrm>
                <a:off x="10355509" y="6039035"/>
                <a:ext cx="6559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906F22AB-013A-CE44-B70E-B83D2BD110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5509" y="6039035"/>
                <a:ext cx="655949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5B4BF5FD-7726-3E4D-9683-3C18815E933F}"/>
                  </a:ext>
                </a:extLst>
              </p:cNvPr>
              <p:cNvSpPr/>
              <p:nvPr/>
            </p:nvSpPr>
            <p:spPr>
              <a:xfrm>
                <a:off x="10507909" y="5307016"/>
                <a:ext cx="8851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−1.5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5B4BF5FD-7726-3E4D-9683-3C18815E93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7909" y="5307016"/>
                <a:ext cx="885179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3451CE37-E7D6-854D-A379-437E63B37A4C}"/>
                  </a:ext>
                </a:extLst>
              </p:cNvPr>
              <p:cNvSpPr/>
              <p:nvPr/>
            </p:nvSpPr>
            <p:spPr>
              <a:xfrm>
                <a:off x="6950878" y="4597597"/>
                <a:ext cx="68595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3451CE37-E7D6-854D-A379-437E63B37A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878" y="4597597"/>
                <a:ext cx="685957" cy="584775"/>
              </a:xfrm>
              <a:prstGeom prst="rect">
                <a:avLst/>
              </a:prstGeom>
              <a:blipFill>
                <a:blip r:embed="rId17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65618D4D-7506-FD41-A8C4-A8674A481337}"/>
                  </a:ext>
                </a:extLst>
              </p:cNvPr>
              <p:cNvSpPr/>
              <p:nvPr/>
            </p:nvSpPr>
            <p:spPr>
              <a:xfrm>
                <a:off x="8917088" y="4630077"/>
                <a:ext cx="6954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65618D4D-7506-FD41-A8C4-A8674A4813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7088" y="4630077"/>
                <a:ext cx="695447" cy="584775"/>
              </a:xfrm>
              <a:prstGeom prst="rect">
                <a:avLst/>
              </a:prstGeom>
              <a:blipFill>
                <a:blip r:embed="rId18"/>
                <a:stretch>
                  <a:fillRect l="-1818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6532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1AB8BCEA-187D-8A42-AC24-E6C07D21581B}"/>
              </a:ext>
            </a:extLst>
          </p:cNvPr>
          <p:cNvSpPr/>
          <p:nvPr/>
        </p:nvSpPr>
        <p:spPr>
          <a:xfrm>
            <a:off x="7598979" y="1336195"/>
            <a:ext cx="1671145" cy="1576552"/>
          </a:xfrm>
          <a:custGeom>
            <a:avLst/>
            <a:gdLst>
              <a:gd name="connsiteX0" fmla="*/ 0 w 1671145"/>
              <a:gd name="connsiteY0" fmla="*/ 0 h 1576552"/>
              <a:gd name="connsiteX1" fmla="*/ 1671145 w 1671145"/>
              <a:gd name="connsiteY1" fmla="*/ 1576552 h 1576552"/>
              <a:gd name="connsiteX2" fmla="*/ 63062 w 1671145"/>
              <a:gd name="connsiteY2" fmla="*/ 1560787 h 1576552"/>
              <a:gd name="connsiteX3" fmla="*/ 0 w 1671145"/>
              <a:gd name="connsiteY3" fmla="*/ 0 h 157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145" h="1576552">
                <a:moveTo>
                  <a:pt x="0" y="0"/>
                </a:moveTo>
                <a:lnTo>
                  <a:pt x="1671145" y="1576552"/>
                </a:lnTo>
                <a:lnTo>
                  <a:pt x="63062" y="1560787"/>
                </a:lnTo>
                <a:lnTo>
                  <a:pt x="0" y="0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D4C91825-08FA-0E43-B67A-728E76BCDA5B}"/>
              </a:ext>
            </a:extLst>
          </p:cNvPr>
          <p:cNvSpPr/>
          <p:nvPr/>
        </p:nvSpPr>
        <p:spPr>
          <a:xfrm>
            <a:off x="8012430" y="132104"/>
            <a:ext cx="2651760" cy="2286000"/>
          </a:xfrm>
          <a:custGeom>
            <a:avLst/>
            <a:gdLst>
              <a:gd name="connsiteX0" fmla="*/ 194310 w 2651760"/>
              <a:gd name="connsiteY0" fmla="*/ 560070 h 2286000"/>
              <a:gd name="connsiteX1" fmla="*/ 1977390 w 2651760"/>
              <a:gd name="connsiteY1" fmla="*/ 2286000 h 2286000"/>
              <a:gd name="connsiteX2" fmla="*/ 2640330 w 2651760"/>
              <a:gd name="connsiteY2" fmla="*/ 2251710 h 2286000"/>
              <a:gd name="connsiteX3" fmla="*/ 2651760 w 2651760"/>
              <a:gd name="connsiteY3" fmla="*/ 0 h 2286000"/>
              <a:gd name="connsiteX4" fmla="*/ 0 w 2651760"/>
              <a:gd name="connsiteY4" fmla="*/ 0 h 2286000"/>
              <a:gd name="connsiteX5" fmla="*/ 22860 w 2651760"/>
              <a:gd name="connsiteY5" fmla="*/ 422910 h 2286000"/>
              <a:gd name="connsiteX6" fmla="*/ 194310 w 2651760"/>
              <a:gd name="connsiteY6" fmla="*/ 56007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1760" h="2286000">
                <a:moveTo>
                  <a:pt x="194310" y="560070"/>
                </a:moveTo>
                <a:lnTo>
                  <a:pt x="1977390" y="2286000"/>
                </a:lnTo>
                <a:lnTo>
                  <a:pt x="2640330" y="2251710"/>
                </a:lnTo>
                <a:lnTo>
                  <a:pt x="2651760" y="0"/>
                </a:lnTo>
                <a:lnTo>
                  <a:pt x="0" y="0"/>
                </a:lnTo>
                <a:lnTo>
                  <a:pt x="22860" y="422910"/>
                </a:lnTo>
                <a:lnTo>
                  <a:pt x="194310" y="560070"/>
                </a:ln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05" y="101886"/>
            <a:ext cx="10515600" cy="912058"/>
          </a:xfrm>
        </p:spPr>
        <p:txBody>
          <a:bodyPr>
            <a:normAutofit/>
          </a:bodyPr>
          <a:lstStyle/>
          <a:p>
            <a:r>
              <a:rPr lang="en-US" sz="4000" dirty="0"/>
              <a:t>Flow diagrams</a:t>
            </a:r>
            <a:endParaRPr lang="en-US" sz="4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4299" y="1100413"/>
                <a:ext cx="6262184" cy="555076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cs typeface="Times New Roman"/>
                  </a:rPr>
                  <a:t>It’s often useful to distinguish two types of hidden variables at each neuron: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>
                    <a:cs typeface="Times New Roman"/>
                  </a:rPr>
                  <a:t>The neural excitation,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, is the result of adding together all of the inputs to the neuron.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The neural activation,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, is the result of passing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through a scalar nonlinearity.</a:t>
                </a:r>
              </a:p>
              <a:p>
                <a:pPr>
                  <a:lnSpc>
                    <a:spcPct val="100000"/>
                  </a:lnSpc>
                </a:pPr>
                <a:endParaRPr lang="en-US" dirty="0">
                  <a:cs typeface="Times New Roman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299" y="1100413"/>
                <a:ext cx="6262184" cy="5550769"/>
              </a:xfrm>
              <a:blipFill>
                <a:blip r:embed="rId2"/>
                <a:stretch>
                  <a:fillRect l="-2024" t="-1142" r="-1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>
            <a:cxnSpLocks/>
          </p:cNvCxnSpPr>
          <p:nvPr/>
        </p:nvCxnSpPr>
        <p:spPr>
          <a:xfrm>
            <a:off x="7491245" y="2388210"/>
            <a:ext cx="295744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cxnSpLocks/>
          </p:cNvCxnSpPr>
          <p:nvPr/>
        </p:nvCxnSpPr>
        <p:spPr>
          <a:xfrm flipH="1" flipV="1">
            <a:off x="8068146" y="679910"/>
            <a:ext cx="37250" cy="21299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8265328" y="791420"/>
            <a:ext cx="1665028" cy="156802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897877" y="2227357"/>
            <a:ext cx="350293" cy="350107"/>
          </a:xfrm>
          <a:prstGeom prst="ellipse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9194350" y="1142349"/>
            <a:ext cx="369876" cy="389931"/>
          </a:xfrm>
          <a:prstGeom prst="ellipse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/>
              <p:cNvSpPr/>
              <p:nvPr/>
            </p:nvSpPr>
            <p:spPr>
              <a:xfrm>
                <a:off x="10553476" y="2035553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3476" y="2035553"/>
                <a:ext cx="460006" cy="584775"/>
              </a:xfrm>
              <a:prstGeom prst="rect">
                <a:avLst/>
              </a:prstGeom>
              <a:blipFill>
                <a:blip r:embed="rId3"/>
                <a:stretch>
                  <a:fillRect r="-21053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/>
              <p:cNvSpPr/>
              <p:nvPr/>
            </p:nvSpPr>
            <p:spPr>
              <a:xfrm>
                <a:off x="7540943" y="208786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943" y="208786"/>
                <a:ext cx="467045" cy="584775"/>
              </a:xfrm>
              <a:prstGeom prst="rect">
                <a:avLst/>
              </a:prstGeom>
              <a:blipFill>
                <a:blip r:embed="rId4"/>
                <a:stretch>
                  <a:fillRect r="-21053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ECDC11D-0569-C743-AEB3-19D182ECCED6}"/>
              </a:ext>
            </a:extLst>
          </p:cNvPr>
          <p:cNvCxnSpPr/>
          <p:nvPr/>
        </p:nvCxnSpPr>
        <p:spPr>
          <a:xfrm flipH="1" flipV="1">
            <a:off x="7589051" y="1343875"/>
            <a:ext cx="1665028" cy="156802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89750424-AEB5-8048-AA5A-E88625285F64}"/>
              </a:ext>
            </a:extLst>
          </p:cNvPr>
          <p:cNvSpPr/>
          <p:nvPr/>
        </p:nvSpPr>
        <p:spPr>
          <a:xfrm>
            <a:off x="7911906" y="1122885"/>
            <a:ext cx="369876" cy="389925"/>
          </a:xfrm>
          <a:prstGeom prst="ellipse">
            <a:avLst/>
          </a:prstGeom>
          <a:pattFill prst="ltVert">
            <a:fgClr>
              <a:srgbClr val="0432FF"/>
            </a:fgClr>
            <a:bgClr>
              <a:schemeClr val="bg1"/>
            </a:bgClr>
          </a:pattFill>
          <a:ln w="635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2F02664-EF25-9F48-BC2C-32855FF12997}"/>
              </a:ext>
            </a:extLst>
          </p:cNvPr>
          <p:cNvSpPr/>
          <p:nvPr/>
        </p:nvSpPr>
        <p:spPr>
          <a:xfrm>
            <a:off x="9221598" y="2203980"/>
            <a:ext cx="369876" cy="389925"/>
          </a:xfrm>
          <a:prstGeom prst="ellipse">
            <a:avLst/>
          </a:prstGeom>
          <a:pattFill prst="ltHorz">
            <a:fgClr>
              <a:srgbClr val="0432FF"/>
            </a:fgClr>
            <a:bgClr>
              <a:schemeClr val="bg1"/>
            </a:bgClr>
          </a:pattFill>
          <a:ln w="635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AE842F5-2EED-6B41-A577-680AAF5A0C5E}"/>
                  </a:ext>
                </a:extLst>
              </p:cNvPr>
              <p:cNvSpPr/>
              <p:nvPr/>
            </p:nvSpPr>
            <p:spPr>
              <a:xfrm>
                <a:off x="8720762" y="342129"/>
                <a:ext cx="1627914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AE842F5-2EED-6B41-A577-680AAF5A0C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0762" y="342129"/>
                <a:ext cx="1627914" cy="523220"/>
              </a:xfrm>
              <a:prstGeom prst="rect">
                <a:avLst/>
              </a:prstGeom>
              <a:blipFill>
                <a:blip r:embed="rId5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B723E21-3747-1A49-ABB8-6A93794862A3}"/>
                  </a:ext>
                </a:extLst>
              </p:cNvPr>
              <p:cNvSpPr/>
              <p:nvPr/>
            </p:nvSpPr>
            <p:spPr>
              <a:xfrm>
                <a:off x="7524115" y="2158677"/>
                <a:ext cx="1312573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B723E21-3747-1A49-ABB8-6A93794862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115" y="2158677"/>
                <a:ext cx="1312573" cy="523220"/>
              </a:xfrm>
              <a:prstGeom prst="rect">
                <a:avLst/>
              </a:prstGeom>
              <a:blipFill>
                <a:blip r:embed="rId6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79D9121-203C-0B4F-B3BA-C73134EBFDEE}"/>
                  </a:ext>
                </a:extLst>
              </p:cNvPr>
              <p:cNvSpPr/>
              <p:nvPr/>
            </p:nvSpPr>
            <p:spPr>
              <a:xfrm>
                <a:off x="9471017" y="2549985"/>
                <a:ext cx="237189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0" dirty="0"/>
                  <a:t>Here in the middle,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are zero.</a:t>
                </a:r>
              </a:p>
            </p:txBody>
          </p:sp>
        </mc:Choice>
        <mc:Fallback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79D9121-203C-0B4F-B3BA-C73134EBFD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017" y="2549985"/>
                <a:ext cx="2371897" cy="923330"/>
              </a:xfrm>
              <a:prstGeom prst="rect">
                <a:avLst/>
              </a:prstGeom>
              <a:blipFill>
                <a:blip r:embed="rId7"/>
                <a:stretch>
                  <a:fillRect l="-2128" t="-2703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041779D-3F08-2744-9A90-291E6622E4AF}"/>
                  </a:ext>
                </a:extLst>
              </p:cNvPr>
              <p:cNvSpPr/>
              <p:nvPr/>
            </p:nvSpPr>
            <p:spPr>
              <a:xfrm>
                <a:off x="7607941" y="6303973"/>
                <a:ext cx="6818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041779D-3F08-2744-9A90-291E6622E4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941" y="6303973"/>
                <a:ext cx="681853" cy="584775"/>
              </a:xfrm>
              <a:prstGeom prst="rect">
                <a:avLst/>
              </a:prstGeom>
              <a:blipFill>
                <a:blip r:embed="rId8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B9E7DA6-1344-C24E-BCE8-76A34BE2F2E4}"/>
                  </a:ext>
                </a:extLst>
              </p:cNvPr>
              <p:cNvSpPr/>
              <p:nvPr/>
            </p:nvSpPr>
            <p:spPr>
              <a:xfrm>
                <a:off x="9581629" y="6299207"/>
                <a:ext cx="6818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B9E7DA6-1344-C24E-BCE8-76A34BE2F2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629" y="6299207"/>
                <a:ext cx="681853" cy="584775"/>
              </a:xfrm>
              <a:prstGeom prst="rect">
                <a:avLst/>
              </a:prstGeom>
              <a:blipFill>
                <a:blip r:embed="rId9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657FA2D-F9D4-2243-9D2B-DEA5A45514F5}"/>
                  </a:ext>
                </a:extLst>
              </p:cNvPr>
              <p:cNvSpPr/>
              <p:nvPr/>
            </p:nvSpPr>
            <p:spPr>
              <a:xfrm>
                <a:off x="11625261" y="6337306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657FA2D-F9D4-2243-9D2B-DEA5A45514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5261" y="6337306"/>
                <a:ext cx="505267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>
            <a:extLst>
              <a:ext uri="{FF2B5EF4-FFF2-40B4-BE49-F238E27FC236}">
                <a16:creationId xmlns:a16="http://schemas.microsoft.com/office/drawing/2014/main" id="{5A7F89D6-3988-6941-A739-4857DA3EDF9C}"/>
              </a:ext>
            </a:extLst>
          </p:cNvPr>
          <p:cNvSpPr/>
          <p:nvPr/>
        </p:nvSpPr>
        <p:spPr>
          <a:xfrm>
            <a:off x="7512450" y="4581870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8679950C-7188-5D42-908E-4BC0907E3913}"/>
              </a:ext>
            </a:extLst>
          </p:cNvPr>
          <p:cNvSpPr/>
          <p:nvPr/>
        </p:nvSpPr>
        <p:spPr>
          <a:xfrm>
            <a:off x="9477649" y="4591394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66EA503-A054-7246-A93C-7818733B46E9}"/>
              </a:ext>
            </a:extLst>
          </p:cNvPr>
          <p:cNvSpPr/>
          <p:nvPr/>
        </p:nvSpPr>
        <p:spPr>
          <a:xfrm>
            <a:off x="7823850" y="6290076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26C1199-85F2-C548-96DD-DC080DE2E4DA}"/>
              </a:ext>
            </a:extLst>
          </p:cNvPr>
          <p:cNvSpPr/>
          <p:nvPr/>
        </p:nvSpPr>
        <p:spPr>
          <a:xfrm>
            <a:off x="9789045" y="6299600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7CE02A4-8CF2-A746-B30B-722ACE3CE79A}"/>
              </a:ext>
            </a:extLst>
          </p:cNvPr>
          <p:cNvSpPr/>
          <p:nvPr/>
        </p:nvSpPr>
        <p:spPr>
          <a:xfrm>
            <a:off x="11751093" y="6280549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8559358-241E-664F-BCBA-318635B7E718}"/>
              </a:ext>
            </a:extLst>
          </p:cNvPr>
          <p:cNvCxnSpPr>
            <a:cxnSpLocks/>
            <a:stCxn id="63" idx="0"/>
            <a:endCxn id="57" idx="4"/>
          </p:cNvCxnSpPr>
          <p:nvPr/>
        </p:nvCxnSpPr>
        <p:spPr>
          <a:xfrm flipH="1" flipV="1">
            <a:off x="7891592" y="5284397"/>
            <a:ext cx="394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C14E3F2-2398-1F43-BEBA-145C68F62E16}"/>
              </a:ext>
            </a:extLst>
          </p:cNvPr>
          <p:cNvCxnSpPr>
            <a:cxnSpLocks/>
            <a:stCxn id="64" idx="0"/>
            <a:endCxn id="58" idx="4"/>
          </p:cNvCxnSpPr>
          <p:nvPr/>
        </p:nvCxnSpPr>
        <p:spPr>
          <a:xfrm flipH="1" flipV="1">
            <a:off x="9856791" y="5293921"/>
            <a:ext cx="390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64FBF1D-813D-7440-B932-4632005F7818}"/>
              </a:ext>
            </a:extLst>
          </p:cNvPr>
          <p:cNvCxnSpPr>
            <a:cxnSpLocks/>
            <a:stCxn id="65" idx="7"/>
            <a:endCxn id="58" idx="4"/>
          </p:cNvCxnSpPr>
          <p:nvPr/>
        </p:nvCxnSpPr>
        <p:spPr>
          <a:xfrm flipH="1" flipV="1">
            <a:off x="9856791" y="5293921"/>
            <a:ext cx="2010617" cy="100824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AE4FC7D0-6D62-6C46-ACE9-8CE669BE6127}"/>
              </a:ext>
            </a:extLst>
          </p:cNvPr>
          <p:cNvCxnSpPr>
            <a:cxnSpLocks/>
            <a:stCxn id="65" idx="0"/>
            <a:endCxn id="57" idx="4"/>
          </p:cNvCxnSpPr>
          <p:nvPr/>
        </p:nvCxnSpPr>
        <p:spPr>
          <a:xfrm flipH="1" flipV="1">
            <a:off x="7891592" y="5284397"/>
            <a:ext cx="3927637" cy="99615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6B2441EB-D773-5544-BC42-F16CE2367753}"/>
              </a:ext>
            </a:extLst>
          </p:cNvPr>
          <p:cNvCxnSpPr>
            <a:cxnSpLocks/>
            <a:stCxn id="63" idx="0"/>
            <a:endCxn id="58" idx="4"/>
          </p:cNvCxnSpPr>
          <p:nvPr/>
        </p:nvCxnSpPr>
        <p:spPr>
          <a:xfrm flipV="1">
            <a:off x="7891986" y="5293921"/>
            <a:ext cx="1964805" cy="99615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15E34190-FAA8-C645-8D45-DFE25A02C98D}"/>
              </a:ext>
            </a:extLst>
          </p:cNvPr>
          <p:cNvCxnSpPr>
            <a:cxnSpLocks/>
            <a:stCxn id="64" idx="0"/>
            <a:endCxn id="57" idx="4"/>
          </p:cNvCxnSpPr>
          <p:nvPr/>
        </p:nvCxnSpPr>
        <p:spPr>
          <a:xfrm flipH="1" flipV="1">
            <a:off x="7891592" y="5284397"/>
            <a:ext cx="1965589" cy="101520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3DCD05C6-64C4-3B46-8B26-7F395E7984D1}"/>
              </a:ext>
            </a:extLst>
          </p:cNvPr>
          <p:cNvCxnSpPr>
            <a:stCxn id="57" idx="3"/>
            <a:endCxn id="57" idx="7"/>
          </p:cNvCxnSpPr>
          <p:nvPr/>
        </p:nvCxnSpPr>
        <p:spPr>
          <a:xfrm rot="5400000" flipH="1" flipV="1">
            <a:off x="7643210" y="4665040"/>
            <a:ext cx="496761" cy="536187"/>
          </a:xfrm>
          <a:prstGeom prst="bentConnector5">
            <a:avLst>
              <a:gd name="adj1" fmla="val 1244"/>
              <a:gd name="adj2" fmla="val 50422"/>
              <a:gd name="adj3" fmla="val 9875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>
            <a:extLst>
              <a:ext uri="{FF2B5EF4-FFF2-40B4-BE49-F238E27FC236}">
                <a16:creationId xmlns:a16="http://schemas.microsoft.com/office/drawing/2014/main" id="{F4F06C4B-04C1-EB4D-B459-FDD135A78FDF}"/>
              </a:ext>
            </a:extLst>
          </p:cNvPr>
          <p:cNvCxnSpPr/>
          <p:nvPr/>
        </p:nvCxnSpPr>
        <p:spPr>
          <a:xfrm rot="5400000" flipH="1" flipV="1">
            <a:off x="9624412" y="4694347"/>
            <a:ext cx="496761" cy="536187"/>
          </a:xfrm>
          <a:prstGeom prst="bentConnector5">
            <a:avLst>
              <a:gd name="adj1" fmla="val 1244"/>
              <a:gd name="adj2" fmla="val 50422"/>
              <a:gd name="adj3" fmla="val 9875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71598E1-EF32-E84C-814B-A80E33A67162}"/>
                  </a:ext>
                </a:extLst>
              </p:cNvPr>
              <p:cNvSpPr/>
              <p:nvPr/>
            </p:nvSpPr>
            <p:spPr>
              <a:xfrm>
                <a:off x="7352962" y="5695225"/>
                <a:ext cx="6527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71598E1-EF32-E84C-814B-A80E33A671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962" y="5695225"/>
                <a:ext cx="652743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3F4C55B-CA31-5848-83CC-584D0CF8B965}"/>
                  </a:ext>
                </a:extLst>
              </p:cNvPr>
              <p:cNvSpPr/>
              <p:nvPr/>
            </p:nvSpPr>
            <p:spPr>
              <a:xfrm>
                <a:off x="8863986" y="6016549"/>
                <a:ext cx="6527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3F4C55B-CA31-5848-83CC-584D0CF8B9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3986" y="6016549"/>
                <a:ext cx="652743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40F092F-C355-9F41-8E2B-2340AD2B4953}"/>
                  </a:ext>
                </a:extLst>
              </p:cNvPr>
              <p:cNvSpPr/>
              <p:nvPr/>
            </p:nvSpPr>
            <p:spPr>
              <a:xfrm>
                <a:off x="8057021" y="5659285"/>
                <a:ext cx="4235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40F092F-C355-9F41-8E2B-2340AD2B49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021" y="5659285"/>
                <a:ext cx="423514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75C967F-73D3-A645-BC1F-5B02D0B6B5E6}"/>
                  </a:ext>
                </a:extLst>
              </p:cNvPr>
              <p:cNvSpPr/>
              <p:nvPr/>
            </p:nvSpPr>
            <p:spPr>
              <a:xfrm>
                <a:off x="9573525" y="5781705"/>
                <a:ext cx="4235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75C967F-73D3-A645-BC1F-5B02D0B6B5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3525" y="5781705"/>
                <a:ext cx="423514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906F22AB-013A-CE44-B70E-B83D2BD11090}"/>
                  </a:ext>
                </a:extLst>
              </p:cNvPr>
              <p:cNvSpPr/>
              <p:nvPr/>
            </p:nvSpPr>
            <p:spPr>
              <a:xfrm>
                <a:off x="10355509" y="6039035"/>
                <a:ext cx="6559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906F22AB-013A-CE44-B70E-B83D2BD110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5509" y="6039035"/>
                <a:ext cx="655949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5B4BF5FD-7726-3E4D-9683-3C18815E933F}"/>
                  </a:ext>
                </a:extLst>
              </p:cNvPr>
              <p:cNvSpPr/>
              <p:nvPr/>
            </p:nvSpPr>
            <p:spPr>
              <a:xfrm>
                <a:off x="10507909" y="5307016"/>
                <a:ext cx="8851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−1.5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5B4BF5FD-7726-3E4D-9683-3C18815E93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7909" y="5307016"/>
                <a:ext cx="885179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3451CE37-E7D6-854D-A379-437E63B37A4C}"/>
                  </a:ext>
                </a:extLst>
              </p:cNvPr>
              <p:cNvSpPr/>
              <p:nvPr/>
            </p:nvSpPr>
            <p:spPr>
              <a:xfrm>
                <a:off x="6950878" y="4597597"/>
                <a:ext cx="68595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3451CE37-E7D6-854D-A379-437E63B37A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878" y="4597597"/>
                <a:ext cx="685957" cy="584775"/>
              </a:xfrm>
              <a:prstGeom prst="rect">
                <a:avLst/>
              </a:prstGeom>
              <a:blipFill>
                <a:blip r:embed="rId17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65618D4D-7506-FD41-A8C4-A8674A481337}"/>
                  </a:ext>
                </a:extLst>
              </p:cNvPr>
              <p:cNvSpPr/>
              <p:nvPr/>
            </p:nvSpPr>
            <p:spPr>
              <a:xfrm>
                <a:off x="8917088" y="4630077"/>
                <a:ext cx="6954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65618D4D-7506-FD41-A8C4-A8674A4813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7088" y="4630077"/>
                <a:ext cx="695447" cy="584775"/>
              </a:xfrm>
              <a:prstGeom prst="rect">
                <a:avLst/>
              </a:prstGeom>
              <a:blipFill>
                <a:blip r:embed="rId18"/>
                <a:stretch>
                  <a:fillRect l="-1818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2329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1AB8BCEA-187D-8A42-AC24-E6C07D21581B}"/>
              </a:ext>
            </a:extLst>
          </p:cNvPr>
          <p:cNvSpPr/>
          <p:nvPr/>
        </p:nvSpPr>
        <p:spPr>
          <a:xfrm>
            <a:off x="7598979" y="1336195"/>
            <a:ext cx="1671145" cy="1576552"/>
          </a:xfrm>
          <a:custGeom>
            <a:avLst/>
            <a:gdLst>
              <a:gd name="connsiteX0" fmla="*/ 0 w 1671145"/>
              <a:gd name="connsiteY0" fmla="*/ 0 h 1576552"/>
              <a:gd name="connsiteX1" fmla="*/ 1671145 w 1671145"/>
              <a:gd name="connsiteY1" fmla="*/ 1576552 h 1576552"/>
              <a:gd name="connsiteX2" fmla="*/ 63062 w 1671145"/>
              <a:gd name="connsiteY2" fmla="*/ 1560787 h 1576552"/>
              <a:gd name="connsiteX3" fmla="*/ 0 w 1671145"/>
              <a:gd name="connsiteY3" fmla="*/ 0 h 157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145" h="1576552">
                <a:moveTo>
                  <a:pt x="0" y="0"/>
                </a:moveTo>
                <a:lnTo>
                  <a:pt x="1671145" y="1576552"/>
                </a:lnTo>
                <a:lnTo>
                  <a:pt x="63062" y="1560787"/>
                </a:lnTo>
                <a:lnTo>
                  <a:pt x="0" y="0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D4C91825-08FA-0E43-B67A-728E76BCDA5B}"/>
              </a:ext>
            </a:extLst>
          </p:cNvPr>
          <p:cNvSpPr/>
          <p:nvPr/>
        </p:nvSpPr>
        <p:spPr>
          <a:xfrm>
            <a:off x="8012430" y="132104"/>
            <a:ext cx="2651760" cy="2286000"/>
          </a:xfrm>
          <a:custGeom>
            <a:avLst/>
            <a:gdLst>
              <a:gd name="connsiteX0" fmla="*/ 194310 w 2651760"/>
              <a:gd name="connsiteY0" fmla="*/ 560070 h 2286000"/>
              <a:gd name="connsiteX1" fmla="*/ 1977390 w 2651760"/>
              <a:gd name="connsiteY1" fmla="*/ 2286000 h 2286000"/>
              <a:gd name="connsiteX2" fmla="*/ 2640330 w 2651760"/>
              <a:gd name="connsiteY2" fmla="*/ 2251710 h 2286000"/>
              <a:gd name="connsiteX3" fmla="*/ 2651760 w 2651760"/>
              <a:gd name="connsiteY3" fmla="*/ 0 h 2286000"/>
              <a:gd name="connsiteX4" fmla="*/ 0 w 2651760"/>
              <a:gd name="connsiteY4" fmla="*/ 0 h 2286000"/>
              <a:gd name="connsiteX5" fmla="*/ 22860 w 2651760"/>
              <a:gd name="connsiteY5" fmla="*/ 422910 h 2286000"/>
              <a:gd name="connsiteX6" fmla="*/ 194310 w 2651760"/>
              <a:gd name="connsiteY6" fmla="*/ 56007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1760" h="2286000">
                <a:moveTo>
                  <a:pt x="194310" y="560070"/>
                </a:moveTo>
                <a:lnTo>
                  <a:pt x="1977390" y="2286000"/>
                </a:lnTo>
                <a:lnTo>
                  <a:pt x="2640330" y="2251710"/>
                </a:lnTo>
                <a:lnTo>
                  <a:pt x="2651760" y="0"/>
                </a:lnTo>
                <a:lnTo>
                  <a:pt x="0" y="0"/>
                </a:lnTo>
                <a:lnTo>
                  <a:pt x="22860" y="422910"/>
                </a:lnTo>
                <a:lnTo>
                  <a:pt x="194310" y="560070"/>
                </a:ln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05" y="101886"/>
            <a:ext cx="10515600" cy="912058"/>
          </a:xfrm>
        </p:spPr>
        <p:txBody>
          <a:bodyPr>
            <a:normAutofit/>
          </a:bodyPr>
          <a:lstStyle/>
          <a:p>
            <a:r>
              <a:rPr lang="en-US" sz="4000" dirty="0"/>
              <a:t>Flow diagrams</a:t>
            </a:r>
            <a:endParaRPr lang="en-US" sz="4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4299" y="1100413"/>
                <a:ext cx="6262184" cy="555076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cs typeface="Times New Roman"/>
                  </a:rPr>
                  <a:t>So in this flow diagram, for example, we can see that: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=0.5−1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.5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cs typeface="Times New Roman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>
                  <a:cs typeface="Times New Roman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cs typeface="Times New Roman"/>
                  </a:rPr>
                  <a:t>… and then …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cs typeface="Times New Roman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>
                  <a:cs typeface="Times New Roman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cs typeface="Times New Roman"/>
                  </a:rPr>
                  <a:t>… 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 is the unit step function.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>
                  <a:cs typeface="Times New Roman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299" y="1100413"/>
                <a:ext cx="6262184" cy="5550769"/>
              </a:xfrm>
              <a:blipFill>
                <a:blip r:embed="rId2"/>
                <a:stretch>
                  <a:fillRect l="-2024" t="-1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>
            <a:cxnSpLocks/>
          </p:cNvCxnSpPr>
          <p:nvPr/>
        </p:nvCxnSpPr>
        <p:spPr>
          <a:xfrm>
            <a:off x="7491245" y="2388210"/>
            <a:ext cx="295744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cxnSpLocks/>
          </p:cNvCxnSpPr>
          <p:nvPr/>
        </p:nvCxnSpPr>
        <p:spPr>
          <a:xfrm flipH="1" flipV="1">
            <a:off x="8068146" y="679910"/>
            <a:ext cx="37250" cy="21299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8265328" y="791420"/>
            <a:ext cx="1665028" cy="156802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897877" y="2227357"/>
            <a:ext cx="350293" cy="350107"/>
          </a:xfrm>
          <a:prstGeom prst="ellipse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9194350" y="1142349"/>
            <a:ext cx="369876" cy="389931"/>
          </a:xfrm>
          <a:prstGeom prst="ellipse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/>
              <p:cNvSpPr/>
              <p:nvPr/>
            </p:nvSpPr>
            <p:spPr>
              <a:xfrm>
                <a:off x="10553476" y="2035553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3476" y="2035553"/>
                <a:ext cx="460006" cy="584775"/>
              </a:xfrm>
              <a:prstGeom prst="rect">
                <a:avLst/>
              </a:prstGeom>
              <a:blipFill>
                <a:blip r:embed="rId3"/>
                <a:stretch>
                  <a:fillRect r="-21053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/>
              <p:cNvSpPr/>
              <p:nvPr/>
            </p:nvSpPr>
            <p:spPr>
              <a:xfrm>
                <a:off x="7540943" y="208786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943" y="208786"/>
                <a:ext cx="467045" cy="584775"/>
              </a:xfrm>
              <a:prstGeom prst="rect">
                <a:avLst/>
              </a:prstGeom>
              <a:blipFill>
                <a:blip r:embed="rId4"/>
                <a:stretch>
                  <a:fillRect r="-21053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ECDC11D-0569-C743-AEB3-19D182ECCED6}"/>
              </a:ext>
            </a:extLst>
          </p:cNvPr>
          <p:cNvCxnSpPr/>
          <p:nvPr/>
        </p:nvCxnSpPr>
        <p:spPr>
          <a:xfrm flipH="1" flipV="1">
            <a:off x="7589051" y="1343875"/>
            <a:ext cx="1665028" cy="156802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89750424-AEB5-8048-AA5A-E88625285F64}"/>
              </a:ext>
            </a:extLst>
          </p:cNvPr>
          <p:cNvSpPr/>
          <p:nvPr/>
        </p:nvSpPr>
        <p:spPr>
          <a:xfrm>
            <a:off x="7911906" y="1122885"/>
            <a:ext cx="369876" cy="389925"/>
          </a:xfrm>
          <a:prstGeom prst="ellipse">
            <a:avLst/>
          </a:prstGeom>
          <a:pattFill prst="ltVert">
            <a:fgClr>
              <a:srgbClr val="0432FF"/>
            </a:fgClr>
            <a:bgClr>
              <a:schemeClr val="bg1"/>
            </a:bgClr>
          </a:pattFill>
          <a:ln w="635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2F02664-EF25-9F48-BC2C-32855FF12997}"/>
              </a:ext>
            </a:extLst>
          </p:cNvPr>
          <p:cNvSpPr/>
          <p:nvPr/>
        </p:nvSpPr>
        <p:spPr>
          <a:xfrm>
            <a:off x="9221598" y="2203980"/>
            <a:ext cx="369876" cy="389925"/>
          </a:xfrm>
          <a:prstGeom prst="ellipse">
            <a:avLst/>
          </a:prstGeom>
          <a:pattFill prst="ltHorz">
            <a:fgClr>
              <a:srgbClr val="0432FF"/>
            </a:fgClr>
            <a:bgClr>
              <a:schemeClr val="bg1"/>
            </a:bgClr>
          </a:pattFill>
          <a:ln w="635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AE842F5-2EED-6B41-A577-680AAF5A0C5E}"/>
                  </a:ext>
                </a:extLst>
              </p:cNvPr>
              <p:cNvSpPr/>
              <p:nvPr/>
            </p:nvSpPr>
            <p:spPr>
              <a:xfrm>
                <a:off x="8720762" y="342129"/>
                <a:ext cx="1627914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AE842F5-2EED-6B41-A577-680AAF5A0C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0762" y="342129"/>
                <a:ext cx="1627914" cy="523220"/>
              </a:xfrm>
              <a:prstGeom prst="rect">
                <a:avLst/>
              </a:prstGeom>
              <a:blipFill>
                <a:blip r:embed="rId5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B723E21-3747-1A49-ABB8-6A93794862A3}"/>
                  </a:ext>
                </a:extLst>
              </p:cNvPr>
              <p:cNvSpPr/>
              <p:nvPr/>
            </p:nvSpPr>
            <p:spPr>
              <a:xfrm>
                <a:off x="7524115" y="2158677"/>
                <a:ext cx="1312573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B723E21-3747-1A49-ABB8-6A93794862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115" y="2158677"/>
                <a:ext cx="1312573" cy="523220"/>
              </a:xfrm>
              <a:prstGeom prst="rect">
                <a:avLst/>
              </a:prstGeom>
              <a:blipFill>
                <a:blip r:embed="rId6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79D9121-203C-0B4F-B3BA-C73134EBFDEE}"/>
                  </a:ext>
                </a:extLst>
              </p:cNvPr>
              <p:cNvSpPr/>
              <p:nvPr/>
            </p:nvSpPr>
            <p:spPr>
              <a:xfrm>
                <a:off x="9471017" y="2549985"/>
                <a:ext cx="237189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0" dirty="0"/>
                  <a:t>Here in the middle,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are zero.</a:t>
                </a:r>
              </a:p>
            </p:txBody>
          </p:sp>
        </mc:Choice>
        <mc:Fallback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79D9121-203C-0B4F-B3BA-C73134EBFD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017" y="2549985"/>
                <a:ext cx="2371897" cy="923330"/>
              </a:xfrm>
              <a:prstGeom prst="rect">
                <a:avLst/>
              </a:prstGeom>
              <a:blipFill>
                <a:blip r:embed="rId7"/>
                <a:stretch>
                  <a:fillRect l="-2128" t="-2703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041779D-3F08-2744-9A90-291E6622E4AF}"/>
                  </a:ext>
                </a:extLst>
              </p:cNvPr>
              <p:cNvSpPr/>
              <p:nvPr/>
            </p:nvSpPr>
            <p:spPr>
              <a:xfrm>
                <a:off x="7607941" y="6303973"/>
                <a:ext cx="6818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041779D-3F08-2744-9A90-291E6622E4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941" y="6303973"/>
                <a:ext cx="681853" cy="584775"/>
              </a:xfrm>
              <a:prstGeom prst="rect">
                <a:avLst/>
              </a:prstGeom>
              <a:blipFill>
                <a:blip r:embed="rId8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B9E7DA6-1344-C24E-BCE8-76A34BE2F2E4}"/>
                  </a:ext>
                </a:extLst>
              </p:cNvPr>
              <p:cNvSpPr/>
              <p:nvPr/>
            </p:nvSpPr>
            <p:spPr>
              <a:xfrm>
                <a:off x="9581629" y="6299207"/>
                <a:ext cx="6818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B9E7DA6-1344-C24E-BCE8-76A34BE2F2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629" y="6299207"/>
                <a:ext cx="681853" cy="584775"/>
              </a:xfrm>
              <a:prstGeom prst="rect">
                <a:avLst/>
              </a:prstGeom>
              <a:blipFill>
                <a:blip r:embed="rId9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657FA2D-F9D4-2243-9D2B-DEA5A45514F5}"/>
                  </a:ext>
                </a:extLst>
              </p:cNvPr>
              <p:cNvSpPr/>
              <p:nvPr/>
            </p:nvSpPr>
            <p:spPr>
              <a:xfrm>
                <a:off x="11625261" y="6337306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657FA2D-F9D4-2243-9D2B-DEA5A45514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5261" y="6337306"/>
                <a:ext cx="505267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>
            <a:extLst>
              <a:ext uri="{FF2B5EF4-FFF2-40B4-BE49-F238E27FC236}">
                <a16:creationId xmlns:a16="http://schemas.microsoft.com/office/drawing/2014/main" id="{5A7F89D6-3988-6941-A739-4857DA3EDF9C}"/>
              </a:ext>
            </a:extLst>
          </p:cNvPr>
          <p:cNvSpPr/>
          <p:nvPr/>
        </p:nvSpPr>
        <p:spPr>
          <a:xfrm>
            <a:off x="7512450" y="4581870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8679950C-7188-5D42-908E-4BC0907E3913}"/>
              </a:ext>
            </a:extLst>
          </p:cNvPr>
          <p:cNvSpPr/>
          <p:nvPr/>
        </p:nvSpPr>
        <p:spPr>
          <a:xfrm>
            <a:off x="9477649" y="4591394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66EA503-A054-7246-A93C-7818733B46E9}"/>
              </a:ext>
            </a:extLst>
          </p:cNvPr>
          <p:cNvSpPr/>
          <p:nvPr/>
        </p:nvSpPr>
        <p:spPr>
          <a:xfrm>
            <a:off x="7823850" y="6290076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26C1199-85F2-C548-96DD-DC080DE2E4DA}"/>
              </a:ext>
            </a:extLst>
          </p:cNvPr>
          <p:cNvSpPr/>
          <p:nvPr/>
        </p:nvSpPr>
        <p:spPr>
          <a:xfrm>
            <a:off x="9789045" y="6299600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7CE02A4-8CF2-A746-B30B-722ACE3CE79A}"/>
              </a:ext>
            </a:extLst>
          </p:cNvPr>
          <p:cNvSpPr/>
          <p:nvPr/>
        </p:nvSpPr>
        <p:spPr>
          <a:xfrm>
            <a:off x="11751093" y="6280549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8559358-241E-664F-BCBA-318635B7E718}"/>
              </a:ext>
            </a:extLst>
          </p:cNvPr>
          <p:cNvCxnSpPr>
            <a:cxnSpLocks/>
            <a:stCxn id="63" idx="0"/>
            <a:endCxn id="57" idx="4"/>
          </p:cNvCxnSpPr>
          <p:nvPr/>
        </p:nvCxnSpPr>
        <p:spPr>
          <a:xfrm flipH="1" flipV="1">
            <a:off x="7891592" y="5284397"/>
            <a:ext cx="394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C14E3F2-2398-1F43-BEBA-145C68F62E16}"/>
              </a:ext>
            </a:extLst>
          </p:cNvPr>
          <p:cNvCxnSpPr>
            <a:cxnSpLocks/>
            <a:stCxn id="64" idx="0"/>
            <a:endCxn id="58" idx="4"/>
          </p:cNvCxnSpPr>
          <p:nvPr/>
        </p:nvCxnSpPr>
        <p:spPr>
          <a:xfrm flipH="1" flipV="1">
            <a:off x="9856791" y="5293921"/>
            <a:ext cx="390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64FBF1D-813D-7440-B932-4632005F7818}"/>
              </a:ext>
            </a:extLst>
          </p:cNvPr>
          <p:cNvCxnSpPr>
            <a:cxnSpLocks/>
            <a:stCxn id="65" idx="7"/>
            <a:endCxn id="58" idx="4"/>
          </p:cNvCxnSpPr>
          <p:nvPr/>
        </p:nvCxnSpPr>
        <p:spPr>
          <a:xfrm flipH="1" flipV="1">
            <a:off x="9856791" y="5293921"/>
            <a:ext cx="2010617" cy="100824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AE4FC7D0-6D62-6C46-ACE9-8CE669BE6127}"/>
              </a:ext>
            </a:extLst>
          </p:cNvPr>
          <p:cNvCxnSpPr>
            <a:cxnSpLocks/>
            <a:stCxn id="65" idx="0"/>
            <a:endCxn id="57" idx="4"/>
          </p:cNvCxnSpPr>
          <p:nvPr/>
        </p:nvCxnSpPr>
        <p:spPr>
          <a:xfrm flipH="1" flipV="1">
            <a:off x="7891592" y="5284397"/>
            <a:ext cx="3927637" cy="99615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6B2441EB-D773-5544-BC42-F16CE2367753}"/>
              </a:ext>
            </a:extLst>
          </p:cNvPr>
          <p:cNvCxnSpPr>
            <a:cxnSpLocks/>
            <a:stCxn id="63" idx="0"/>
            <a:endCxn id="58" idx="4"/>
          </p:cNvCxnSpPr>
          <p:nvPr/>
        </p:nvCxnSpPr>
        <p:spPr>
          <a:xfrm flipV="1">
            <a:off x="7891986" y="5293921"/>
            <a:ext cx="1964805" cy="99615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15E34190-FAA8-C645-8D45-DFE25A02C98D}"/>
              </a:ext>
            </a:extLst>
          </p:cNvPr>
          <p:cNvCxnSpPr>
            <a:cxnSpLocks/>
            <a:stCxn id="64" idx="0"/>
            <a:endCxn id="57" idx="4"/>
          </p:cNvCxnSpPr>
          <p:nvPr/>
        </p:nvCxnSpPr>
        <p:spPr>
          <a:xfrm flipH="1" flipV="1">
            <a:off x="7891592" y="5284397"/>
            <a:ext cx="1965589" cy="101520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3DCD05C6-64C4-3B46-8B26-7F395E7984D1}"/>
              </a:ext>
            </a:extLst>
          </p:cNvPr>
          <p:cNvCxnSpPr>
            <a:stCxn id="57" idx="3"/>
            <a:endCxn id="57" idx="7"/>
          </p:cNvCxnSpPr>
          <p:nvPr/>
        </p:nvCxnSpPr>
        <p:spPr>
          <a:xfrm rot="5400000" flipH="1" flipV="1">
            <a:off x="7643210" y="4665040"/>
            <a:ext cx="496761" cy="536187"/>
          </a:xfrm>
          <a:prstGeom prst="bentConnector5">
            <a:avLst>
              <a:gd name="adj1" fmla="val 1244"/>
              <a:gd name="adj2" fmla="val 50422"/>
              <a:gd name="adj3" fmla="val 9875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>
            <a:extLst>
              <a:ext uri="{FF2B5EF4-FFF2-40B4-BE49-F238E27FC236}">
                <a16:creationId xmlns:a16="http://schemas.microsoft.com/office/drawing/2014/main" id="{F4F06C4B-04C1-EB4D-B459-FDD135A78FDF}"/>
              </a:ext>
            </a:extLst>
          </p:cNvPr>
          <p:cNvCxnSpPr/>
          <p:nvPr/>
        </p:nvCxnSpPr>
        <p:spPr>
          <a:xfrm rot="5400000" flipH="1" flipV="1">
            <a:off x="9624412" y="4694347"/>
            <a:ext cx="496761" cy="536187"/>
          </a:xfrm>
          <a:prstGeom prst="bentConnector5">
            <a:avLst>
              <a:gd name="adj1" fmla="val 1244"/>
              <a:gd name="adj2" fmla="val 50422"/>
              <a:gd name="adj3" fmla="val 9875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71598E1-EF32-E84C-814B-A80E33A67162}"/>
                  </a:ext>
                </a:extLst>
              </p:cNvPr>
              <p:cNvSpPr/>
              <p:nvPr/>
            </p:nvSpPr>
            <p:spPr>
              <a:xfrm>
                <a:off x="7352962" y="5695225"/>
                <a:ext cx="6527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71598E1-EF32-E84C-814B-A80E33A671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962" y="5695225"/>
                <a:ext cx="652743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3F4C55B-CA31-5848-83CC-584D0CF8B965}"/>
                  </a:ext>
                </a:extLst>
              </p:cNvPr>
              <p:cNvSpPr/>
              <p:nvPr/>
            </p:nvSpPr>
            <p:spPr>
              <a:xfrm>
                <a:off x="8863986" y="6016549"/>
                <a:ext cx="6527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3F4C55B-CA31-5848-83CC-584D0CF8B9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3986" y="6016549"/>
                <a:ext cx="652743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40F092F-C355-9F41-8E2B-2340AD2B4953}"/>
                  </a:ext>
                </a:extLst>
              </p:cNvPr>
              <p:cNvSpPr/>
              <p:nvPr/>
            </p:nvSpPr>
            <p:spPr>
              <a:xfrm>
                <a:off x="8057021" y="5659285"/>
                <a:ext cx="4235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40F092F-C355-9F41-8E2B-2340AD2B49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021" y="5659285"/>
                <a:ext cx="423514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75C967F-73D3-A645-BC1F-5B02D0B6B5E6}"/>
                  </a:ext>
                </a:extLst>
              </p:cNvPr>
              <p:cNvSpPr/>
              <p:nvPr/>
            </p:nvSpPr>
            <p:spPr>
              <a:xfrm>
                <a:off x="9573525" y="5781705"/>
                <a:ext cx="4235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75C967F-73D3-A645-BC1F-5B02D0B6B5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3525" y="5781705"/>
                <a:ext cx="423514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906F22AB-013A-CE44-B70E-B83D2BD11090}"/>
                  </a:ext>
                </a:extLst>
              </p:cNvPr>
              <p:cNvSpPr/>
              <p:nvPr/>
            </p:nvSpPr>
            <p:spPr>
              <a:xfrm>
                <a:off x="10355509" y="6039035"/>
                <a:ext cx="6559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906F22AB-013A-CE44-B70E-B83D2BD110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5509" y="6039035"/>
                <a:ext cx="655949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5B4BF5FD-7726-3E4D-9683-3C18815E933F}"/>
                  </a:ext>
                </a:extLst>
              </p:cNvPr>
              <p:cNvSpPr/>
              <p:nvPr/>
            </p:nvSpPr>
            <p:spPr>
              <a:xfrm>
                <a:off x="10507909" y="5307016"/>
                <a:ext cx="8851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−1.5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5B4BF5FD-7726-3E4D-9683-3C18815E93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7909" y="5307016"/>
                <a:ext cx="885179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3451CE37-E7D6-854D-A379-437E63B37A4C}"/>
                  </a:ext>
                </a:extLst>
              </p:cNvPr>
              <p:cNvSpPr/>
              <p:nvPr/>
            </p:nvSpPr>
            <p:spPr>
              <a:xfrm>
                <a:off x="6950878" y="4597597"/>
                <a:ext cx="68595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3451CE37-E7D6-854D-A379-437E63B37A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878" y="4597597"/>
                <a:ext cx="685957" cy="584775"/>
              </a:xfrm>
              <a:prstGeom prst="rect">
                <a:avLst/>
              </a:prstGeom>
              <a:blipFill>
                <a:blip r:embed="rId17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65618D4D-7506-FD41-A8C4-A8674A481337}"/>
                  </a:ext>
                </a:extLst>
              </p:cNvPr>
              <p:cNvSpPr/>
              <p:nvPr/>
            </p:nvSpPr>
            <p:spPr>
              <a:xfrm>
                <a:off x="8917088" y="4630077"/>
                <a:ext cx="6954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65618D4D-7506-FD41-A8C4-A8674A4813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7088" y="4630077"/>
                <a:ext cx="695447" cy="584775"/>
              </a:xfrm>
              <a:prstGeom prst="rect">
                <a:avLst/>
              </a:prstGeom>
              <a:blipFill>
                <a:blip r:embed="rId18"/>
                <a:stretch>
                  <a:fillRect l="-1818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6972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2C14364A-27EA-1A46-AE52-C6D26EB23EF6}"/>
              </a:ext>
            </a:extLst>
          </p:cNvPr>
          <p:cNvSpPr/>
          <p:nvPr/>
        </p:nvSpPr>
        <p:spPr>
          <a:xfrm>
            <a:off x="7567448" y="4414345"/>
            <a:ext cx="2317531" cy="2270234"/>
          </a:xfrm>
          <a:custGeom>
            <a:avLst/>
            <a:gdLst>
              <a:gd name="connsiteX0" fmla="*/ 0 w 2317531"/>
              <a:gd name="connsiteY0" fmla="*/ 630621 h 2270234"/>
              <a:gd name="connsiteX1" fmla="*/ 1718442 w 2317531"/>
              <a:gd name="connsiteY1" fmla="*/ 2254469 h 2270234"/>
              <a:gd name="connsiteX2" fmla="*/ 2301766 w 2317531"/>
              <a:gd name="connsiteY2" fmla="*/ 2270234 h 2270234"/>
              <a:gd name="connsiteX3" fmla="*/ 2317531 w 2317531"/>
              <a:gd name="connsiteY3" fmla="*/ 1655379 h 2270234"/>
              <a:gd name="connsiteX4" fmla="*/ 520262 w 2317531"/>
              <a:gd name="connsiteY4" fmla="*/ 0 h 2270234"/>
              <a:gd name="connsiteX5" fmla="*/ 31531 w 2317531"/>
              <a:gd name="connsiteY5" fmla="*/ 0 h 2270234"/>
              <a:gd name="connsiteX6" fmla="*/ 0 w 2317531"/>
              <a:gd name="connsiteY6" fmla="*/ 630621 h 227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7531" h="2270234">
                <a:moveTo>
                  <a:pt x="0" y="630621"/>
                </a:moveTo>
                <a:lnTo>
                  <a:pt x="1718442" y="2254469"/>
                </a:lnTo>
                <a:lnTo>
                  <a:pt x="2301766" y="2270234"/>
                </a:lnTo>
                <a:lnTo>
                  <a:pt x="2317531" y="1655379"/>
                </a:lnTo>
                <a:lnTo>
                  <a:pt x="520262" y="0"/>
                </a:lnTo>
                <a:lnTo>
                  <a:pt x="31531" y="0"/>
                </a:lnTo>
                <a:lnTo>
                  <a:pt x="0" y="630621"/>
                </a:lnTo>
                <a:close/>
              </a:path>
            </a:pathLst>
          </a:custGeom>
          <a:pattFill prst="lgGri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1AB8BCEA-187D-8A42-AC24-E6C07D21581B}"/>
              </a:ext>
            </a:extLst>
          </p:cNvPr>
          <p:cNvSpPr/>
          <p:nvPr/>
        </p:nvSpPr>
        <p:spPr>
          <a:xfrm>
            <a:off x="7598979" y="2175641"/>
            <a:ext cx="1671145" cy="1576552"/>
          </a:xfrm>
          <a:custGeom>
            <a:avLst/>
            <a:gdLst>
              <a:gd name="connsiteX0" fmla="*/ 0 w 1671145"/>
              <a:gd name="connsiteY0" fmla="*/ 0 h 1576552"/>
              <a:gd name="connsiteX1" fmla="*/ 1671145 w 1671145"/>
              <a:gd name="connsiteY1" fmla="*/ 1576552 h 1576552"/>
              <a:gd name="connsiteX2" fmla="*/ 63062 w 1671145"/>
              <a:gd name="connsiteY2" fmla="*/ 1560787 h 1576552"/>
              <a:gd name="connsiteX3" fmla="*/ 0 w 1671145"/>
              <a:gd name="connsiteY3" fmla="*/ 0 h 157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145" h="1576552">
                <a:moveTo>
                  <a:pt x="0" y="0"/>
                </a:moveTo>
                <a:lnTo>
                  <a:pt x="1671145" y="1576552"/>
                </a:lnTo>
                <a:lnTo>
                  <a:pt x="63062" y="1560787"/>
                </a:lnTo>
                <a:lnTo>
                  <a:pt x="0" y="0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D4C91825-08FA-0E43-B67A-728E76BCDA5B}"/>
              </a:ext>
            </a:extLst>
          </p:cNvPr>
          <p:cNvSpPr/>
          <p:nvPr/>
        </p:nvSpPr>
        <p:spPr>
          <a:xfrm>
            <a:off x="8012430" y="971550"/>
            <a:ext cx="2651760" cy="2286000"/>
          </a:xfrm>
          <a:custGeom>
            <a:avLst/>
            <a:gdLst>
              <a:gd name="connsiteX0" fmla="*/ 194310 w 2651760"/>
              <a:gd name="connsiteY0" fmla="*/ 560070 h 2286000"/>
              <a:gd name="connsiteX1" fmla="*/ 1977390 w 2651760"/>
              <a:gd name="connsiteY1" fmla="*/ 2286000 h 2286000"/>
              <a:gd name="connsiteX2" fmla="*/ 2640330 w 2651760"/>
              <a:gd name="connsiteY2" fmla="*/ 2251710 h 2286000"/>
              <a:gd name="connsiteX3" fmla="*/ 2651760 w 2651760"/>
              <a:gd name="connsiteY3" fmla="*/ 0 h 2286000"/>
              <a:gd name="connsiteX4" fmla="*/ 0 w 2651760"/>
              <a:gd name="connsiteY4" fmla="*/ 0 h 2286000"/>
              <a:gd name="connsiteX5" fmla="*/ 22860 w 2651760"/>
              <a:gd name="connsiteY5" fmla="*/ 422910 h 2286000"/>
              <a:gd name="connsiteX6" fmla="*/ 194310 w 2651760"/>
              <a:gd name="connsiteY6" fmla="*/ 56007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1760" h="2286000">
                <a:moveTo>
                  <a:pt x="194310" y="560070"/>
                </a:moveTo>
                <a:lnTo>
                  <a:pt x="1977390" y="2286000"/>
                </a:lnTo>
                <a:lnTo>
                  <a:pt x="2640330" y="2251710"/>
                </a:lnTo>
                <a:lnTo>
                  <a:pt x="2651760" y="0"/>
                </a:lnTo>
                <a:lnTo>
                  <a:pt x="0" y="0"/>
                </a:lnTo>
                <a:lnTo>
                  <a:pt x="22860" y="422910"/>
                </a:lnTo>
                <a:lnTo>
                  <a:pt x="194310" y="560070"/>
                </a:ln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55" y="26936"/>
            <a:ext cx="10515600" cy="912058"/>
          </a:xfrm>
        </p:spPr>
        <p:txBody>
          <a:bodyPr>
            <a:normAutofit/>
          </a:bodyPr>
          <a:lstStyle/>
          <a:p>
            <a:r>
              <a:rPr lang="en-US" sz="4000" dirty="0"/>
              <a:t>Flow diagrams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4299" y="1205344"/>
                <a:ext cx="6074992" cy="5480591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cs typeface="Times New Roman"/>
                  </a:rPr>
                  <a:t>Now suppose that we want to compute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⊕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r>
                  <a:rPr lang="en-US" dirty="0">
                    <a:cs typeface="Times New Roman"/>
                  </a:rPr>
                  <a:t>. We could write this as: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0.5−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cs typeface="Times New Roman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299" y="1205344"/>
                <a:ext cx="6074992" cy="5480591"/>
              </a:xfrm>
              <a:blipFill>
                <a:blip r:embed="rId2"/>
                <a:stretch>
                  <a:fillRect l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>
            <a:cxnSpLocks/>
          </p:cNvCxnSpPr>
          <p:nvPr/>
        </p:nvCxnSpPr>
        <p:spPr>
          <a:xfrm>
            <a:off x="7491245" y="3227656"/>
            <a:ext cx="295744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cxnSpLocks/>
          </p:cNvCxnSpPr>
          <p:nvPr/>
        </p:nvCxnSpPr>
        <p:spPr>
          <a:xfrm flipH="1" flipV="1">
            <a:off x="8068146" y="1519356"/>
            <a:ext cx="37250" cy="21299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8265328" y="1630866"/>
            <a:ext cx="1665028" cy="156802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897877" y="3066803"/>
            <a:ext cx="350293" cy="350107"/>
          </a:xfrm>
          <a:prstGeom prst="ellipse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9194350" y="1981795"/>
            <a:ext cx="369876" cy="389931"/>
          </a:xfrm>
          <a:prstGeom prst="ellipse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0553476" y="2874999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3476" y="2874999"/>
                <a:ext cx="460006" cy="584775"/>
              </a:xfrm>
              <a:prstGeom prst="rect">
                <a:avLst/>
              </a:prstGeom>
              <a:blipFill>
                <a:blip r:embed="rId3"/>
                <a:stretch>
                  <a:fillRect r="-21622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7540943" y="1048232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943" y="1048232"/>
                <a:ext cx="467045" cy="584775"/>
              </a:xfrm>
              <a:prstGeom prst="rect">
                <a:avLst/>
              </a:prstGeom>
              <a:blipFill>
                <a:blip r:embed="rId4"/>
                <a:stretch>
                  <a:fillRect r="-18421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ECDC11D-0569-C743-AEB3-19D182ECCED6}"/>
              </a:ext>
            </a:extLst>
          </p:cNvPr>
          <p:cNvCxnSpPr/>
          <p:nvPr/>
        </p:nvCxnSpPr>
        <p:spPr>
          <a:xfrm flipH="1" flipV="1">
            <a:off x="7589051" y="2183321"/>
            <a:ext cx="1665028" cy="156802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CBD139C-82C7-974B-9F8A-3BBAADC5DA30}"/>
              </a:ext>
            </a:extLst>
          </p:cNvPr>
          <p:cNvCxnSpPr>
            <a:cxnSpLocks/>
          </p:cNvCxnSpPr>
          <p:nvPr/>
        </p:nvCxnSpPr>
        <p:spPr>
          <a:xfrm>
            <a:off x="7515055" y="6166126"/>
            <a:ext cx="295744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724362C-1E1B-1848-95F2-AEBD4784E2AD}"/>
              </a:ext>
            </a:extLst>
          </p:cNvPr>
          <p:cNvCxnSpPr>
            <a:cxnSpLocks/>
          </p:cNvCxnSpPr>
          <p:nvPr/>
        </p:nvCxnSpPr>
        <p:spPr>
          <a:xfrm flipH="1" flipV="1">
            <a:off x="8084923" y="4495643"/>
            <a:ext cx="44283" cy="20920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450CAB00-3FDA-EC44-B512-B08A9FF6A6A5}"/>
              </a:ext>
            </a:extLst>
          </p:cNvPr>
          <p:cNvSpPr/>
          <p:nvPr/>
        </p:nvSpPr>
        <p:spPr>
          <a:xfrm>
            <a:off x="9236138" y="6005273"/>
            <a:ext cx="350293" cy="350107"/>
          </a:xfrm>
          <a:prstGeom prst="ellipse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D2CED3A-1EA1-D54F-A49A-4A362C0DE1C3}"/>
              </a:ext>
            </a:extLst>
          </p:cNvPr>
          <p:cNvSpPr/>
          <p:nvPr/>
        </p:nvSpPr>
        <p:spPr>
          <a:xfrm>
            <a:off x="7917993" y="4863116"/>
            <a:ext cx="369876" cy="389931"/>
          </a:xfrm>
          <a:prstGeom prst="ellipse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7D230BF-BB0F-724E-A5A6-991AA02933F6}"/>
              </a:ext>
            </a:extLst>
          </p:cNvPr>
          <p:cNvSpPr/>
          <p:nvPr/>
        </p:nvSpPr>
        <p:spPr>
          <a:xfrm>
            <a:off x="7945247" y="5967603"/>
            <a:ext cx="369876" cy="389925"/>
          </a:xfrm>
          <a:prstGeom prst="ellipse">
            <a:avLst/>
          </a:prstGeom>
          <a:pattFill prst="smGrid">
            <a:fgClr>
              <a:srgbClr val="0432FF"/>
            </a:fgClr>
            <a:bgClr>
              <a:schemeClr val="bg1"/>
            </a:bgClr>
          </a:pattFill>
          <a:ln w="635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9750424-AEB5-8048-AA5A-E88625285F64}"/>
              </a:ext>
            </a:extLst>
          </p:cNvPr>
          <p:cNvSpPr/>
          <p:nvPr/>
        </p:nvSpPr>
        <p:spPr>
          <a:xfrm>
            <a:off x="7911906" y="1962331"/>
            <a:ext cx="369876" cy="389925"/>
          </a:xfrm>
          <a:prstGeom prst="ellipse">
            <a:avLst/>
          </a:prstGeom>
          <a:pattFill prst="ltVert">
            <a:fgClr>
              <a:srgbClr val="0432FF"/>
            </a:fgClr>
            <a:bgClr>
              <a:schemeClr val="bg1"/>
            </a:bgClr>
          </a:pattFill>
          <a:ln w="635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2F02664-EF25-9F48-BC2C-32855FF12997}"/>
              </a:ext>
            </a:extLst>
          </p:cNvPr>
          <p:cNvSpPr/>
          <p:nvPr/>
        </p:nvSpPr>
        <p:spPr>
          <a:xfrm>
            <a:off x="9221598" y="3043426"/>
            <a:ext cx="369876" cy="389925"/>
          </a:xfrm>
          <a:prstGeom prst="ellipse">
            <a:avLst/>
          </a:prstGeom>
          <a:pattFill prst="ltHorz">
            <a:fgClr>
              <a:srgbClr val="0432FF"/>
            </a:fgClr>
            <a:bgClr>
              <a:schemeClr val="bg1"/>
            </a:bgClr>
          </a:pattFill>
          <a:ln w="635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79D9121-203C-0B4F-B3BA-C73134EBFDEE}"/>
                  </a:ext>
                </a:extLst>
              </p:cNvPr>
              <p:cNvSpPr/>
              <p:nvPr/>
            </p:nvSpPr>
            <p:spPr>
              <a:xfrm>
                <a:off x="9471017" y="3329475"/>
                <a:ext cx="237189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0" dirty="0"/>
                  <a:t>Here in the middle,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are zero.</a:t>
                </a: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79D9121-203C-0B4F-B3BA-C73134EBFD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017" y="3329475"/>
                <a:ext cx="2371897" cy="923330"/>
              </a:xfrm>
              <a:prstGeom prst="rect">
                <a:avLst/>
              </a:prstGeom>
              <a:blipFill>
                <a:blip r:embed="rId9"/>
                <a:stretch>
                  <a:fillRect l="-2128" t="-1351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C938217-5A06-EA48-BB21-14E78238DA7E}"/>
              </a:ext>
            </a:extLst>
          </p:cNvPr>
          <p:cNvCxnSpPr/>
          <p:nvPr/>
        </p:nvCxnSpPr>
        <p:spPr>
          <a:xfrm flipH="1" flipV="1">
            <a:off x="7536499" y="5047394"/>
            <a:ext cx="1665028" cy="156802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6A4FF5B-5232-8C42-B8F1-CE043EA7DDDC}"/>
              </a:ext>
            </a:extLst>
          </p:cNvPr>
          <p:cNvCxnSpPr/>
          <p:nvPr/>
        </p:nvCxnSpPr>
        <p:spPr>
          <a:xfrm flipH="1" flipV="1">
            <a:off x="8230183" y="4511376"/>
            <a:ext cx="1665028" cy="156802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1F141AA7-D0C2-884A-91B0-FFAA45D90890}"/>
              </a:ext>
            </a:extLst>
          </p:cNvPr>
          <p:cNvSpPr/>
          <p:nvPr/>
        </p:nvSpPr>
        <p:spPr>
          <a:xfrm>
            <a:off x="9167895" y="4905236"/>
            <a:ext cx="369876" cy="389925"/>
          </a:xfrm>
          <a:prstGeom prst="ellipse">
            <a:avLst/>
          </a:prstGeom>
          <a:pattFill prst="ltVert">
            <a:fgClr>
              <a:srgbClr val="0432FF"/>
            </a:fgClr>
            <a:bgClr>
              <a:schemeClr val="bg1"/>
            </a:bgClr>
          </a:pattFill>
          <a:ln w="635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F865461-2831-8D48-A45A-31E938AD0EAD}"/>
                  </a:ext>
                </a:extLst>
              </p:cNvPr>
              <p:cNvSpPr/>
              <p:nvPr/>
            </p:nvSpPr>
            <p:spPr>
              <a:xfrm>
                <a:off x="10453625" y="5833664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F865461-2831-8D48-A45A-31E938AD0E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3625" y="5833664"/>
                <a:ext cx="460006" cy="584775"/>
              </a:xfrm>
              <a:prstGeom prst="rect">
                <a:avLst/>
              </a:prstGeom>
              <a:blipFill>
                <a:blip r:embed="rId10"/>
                <a:stretch>
                  <a:fillRect l="-2703" r="-18919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405D099-8A5A-4D4C-8B16-509482516E7F}"/>
                  </a:ext>
                </a:extLst>
              </p:cNvPr>
              <p:cNvSpPr/>
              <p:nvPr/>
            </p:nvSpPr>
            <p:spPr>
              <a:xfrm>
                <a:off x="7709110" y="3912311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405D099-8A5A-4D4C-8B16-509482516E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110" y="3912311"/>
                <a:ext cx="467045" cy="584775"/>
              </a:xfrm>
              <a:prstGeom prst="rect">
                <a:avLst/>
              </a:prstGeom>
              <a:blipFill>
                <a:blip r:embed="rId11"/>
                <a:stretch>
                  <a:fillRect l="-2703" r="-21622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FDC3E1D-8EA5-C44A-8D91-DDA222A7EA4F}"/>
                  </a:ext>
                </a:extLst>
              </p:cNvPr>
              <p:cNvSpPr/>
              <p:nvPr/>
            </p:nvSpPr>
            <p:spPr>
              <a:xfrm>
                <a:off x="7524115" y="3148023"/>
                <a:ext cx="1312573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FDC3E1D-8EA5-C44A-8D91-DDA222A7EA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115" y="3148023"/>
                <a:ext cx="1312573" cy="523220"/>
              </a:xfrm>
              <a:prstGeom prst="rect">
                <a:avLst/>
              </a:prstGeom>
              <a:blipFill>
                <a:blip r:embed="rId12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50AA454-4939-A843-896E-F4EBBA97208A}"/>
                  </a:ext>
                </a:extLst>
              </p:cNvPr>
              <p:cNvSpPr/>
              <p:nvPr/>
            </p:nvSpPr>
            <p:spPr>
              <a:xfrm>
                <a:off x="8720762" y="1136606"/>
                <a:ext cx="1627914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50AA454-4939-A843-896E-F4EBBA9720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0762" y="1136606"/>
                <a:ext cx="1627914" cy="523220"/>
              </a:xfrm>
              <a:prstGeom prst="rect">
                <a:avLst/>
              </a:prstGeom>
              <a:blipFill>
                <a:blip r:embed="rId1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5889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05" y="101886"/>
            <a:ext cx="10515600" cy="912058"/>
          </a:xfrm>
        </p:spPr>
        <p:txBody>
          <a:bodyPr>
            <a:normAutofit/>
          </a:bodyPr>
          <a:lstStyle/>
          <a:p>
            <a:r>
              <a:rPr lang="en-US" sz="4000" dirty="0"/>
              <a:t>Flow diagrams</a:t>
            </a:r>
            <a:endParaRPr lang="en-US" sz="4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4299" y="1100413"/>
                <a:ext cx="6262184" cy="555076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cs typeface="Times New Roman"/>
                  </a:rPr>
                  <a:t>We can write the XOR function as: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=0.5−1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cs typeface="Times New Roman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>
                  <a:cs typeface="Times New Roman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>
                  <a:cs typeface="Times New Roman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299" y="1100413"/>
                <a:ext cx="6262184" cy="5550769"/>
              </a:xfrm>
              <a:blipFill>
                <a:blip r:embed="rId2"/>
                <a:stretch>
                  <a:fillRect l="-2024" t="-1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041779D-3F08-2744-9A90-291E6622E4AF}"/>
                  </a:ext>
                </a:extLst>
              </p:cNvPr>
              <p:cNvSpPr/>
              <p:nvPr/>
            </p:nvSpPr>
            <p:spPr>
              <a:xfrm>
                <a:off x="7607941" y="6303973"/>
                <a:ext cx="6818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041779D-3F08-2744-9A90-291E6622E4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941" y="6303973"/>
                <a:ext cx="681853" cy="584775"/>
              </a:xfrm>
              <a:prstGeom prst="rect">
                <a:avLst/>
              </a:prstGeom>
              <a:blipFill>
                <a:blip r:embed="rId3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B9E7DA6-1344-C24E-BCE8-76A34BE2F2E4}"/>
                  </a:ext>
                </a:extLst>
              </p:cNvPr>
              <p:cNvSpPr/>
              <p:nvPr/>
            </p:nvSpPr>
            <p:spPr>
              <a:xfrm>
                <a:off x="9581629" y="6299207"/>
                <a:ext cx="6818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B9E7DA6-1344-C24E-BCE8-76A34BE2F2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629" y="6299207"/>
                <a:ext cx="681853" cy="584775"/>
              </a:xfrm>
              <a:prstGeom prst="rect">
                <a:avLst/>
              </a:prstGeom>
              <a:blipFill>
                <a:blip r:embed="rId4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657FA2D-F9D4-2243-9D2B-DEA5A45514F5}"/>
                  </a:ext>
                </a:extLst>
              </p:cNvPr>
              <p:cNvSpPr/>
              <p:nvPr/>
            </p:nvSpPr>
            <p:spPr>
              <a:xfrm>
                <a:off x="11625261" y="6337306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657FA2D-F9D4-2243-9D2B-DEA5A45514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5261" y="6337306"/>
                <a:ext cx="50526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>
            <a:extLst>
              <a:ext uri="{FF2B5EF4-FFF2-40B4-BE49-F238E27FC236}">
                <a16:creationId xmlns:a16="http://schemas.microsoft.com/office/drawing/2014/main" id="{5A7F89D6-3988-6941-A739-4857DA3EDF9C}"/>
              </a:ext>
            </a:extLst>
          </p:cNvPr>
          <p:cNvSpPr/>
          <p:nvPr/>
        </p:nvSpPr>
        <p:spPr>
          <a:xfrm>
            <a:off x="7512450" y="4581870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8679950C-7188-5D42-908E-4BC0907E3913}"/>
              </a:ext>
            </a:extLst>
          </p:cNvPr>
          <p:cNvSpPr/>
          <p:nvPr/>
        </p:nvSpPr>
        <p:spPr>
          <a:xfrm>
            <a:off x="9477649" y="4591394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66EA503-A054-7246-A93C-7818733B46E9}"/>
              </a:ext>
            </a:extLst>
          </p:cNvPr>
          <p:cNvSpPr/>
          <p:nvPr/>
        </p:nvSpPr>
        <p:spPr>
          <a:xfrm>
            <a:off x="7823850" y="6290076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26C1199-85F2-C548-96DD-DC080DE2E4DA}"/>
              </a:ext>
            </a:extLst>
          </p:cNvPr>
          <p:cNvSpPr/>
          <p:nvPr/>
        </p:nvSpPr>
        <p:spPr>
          <a:xfrm>
            <a:off x="9789045" y="6299600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7CE02A4-8CF2-A746-B30B-722ACE3CE79A}"/>
              </a:ext>
            </a:extLst>
          </p:cNvPr>
          <p:cNvSpPr/>
          <p:nvPr/>
        </p:nvSpPr>
        <p:spPr>
          <a:xfrm>
            <a:off x="11751093" y="6280549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8559358-241E-664F-BCBA-318635B7E718}"/>
              </a:ext>
            </a:extLst>
          </p:cNvPr>
          <p:cNvCxnSpPr>
            <a:cxnSpLocks/>
            <a:stCxn id="63" idx="0"/>
            <a:endCxn id="57" idx="4"/>
          </p:cNvCxnSpPr>
          <p:nvPr/>
        </p:nvCxnSpPr>
        <p:spPr>
          <a:xfrm flipH="1" flipV="1">
            <a:off x="7891592" y="5284397"/>
            <a:ext cx="394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C14E3F2-2398-1F43-BEBA-145C68F62E16}"/>
              </a:ext>
            </a:extLst>
          </p:cNvPr>
          <p:cNvCxnSpPr>
            <a:cxnSpLocks/>
            <a:stCxn id="64" idx="0"/>
            <a:endCxn id="58" idx="4"/>
          </p:cNvCxnSpPr>
          <p:nvPr/>
        </p:nvCxnSpPr>
        <p:spPr>
          <a:xfrm flipH="1" flipV="1">
            <a:off x="9856791" y="5293921"/>
            <a:ext cx="390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64FBF1D-813D-7440-B932-4632005F7818}"/>
              </a:ext>
            </a:extLst>
          </p:cNvPr>
          <p:cNvCxnSpPr>
            <a:cxnSpLocks/>
            <a:stCxn id="65" idx="7"/>
            <a:endCxn id="58" idx="4"/>
          </p:cNvCxnSpPr>
          <p:nvPr/>
        </p:nvCxnSpPr>
        <p:spPr>
          <a:xfrm flipH="1" flipV="1">
            <a:off x="9856791" y="5293921"/>
            <a:ext cx="2010617" cy="100824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AE4FC7D0-6D62-6C46-ACE9-8CE669BE6127}"/>
              </a:ext>
            </a:extLst>
          </p:cNvPr>
          <p:cNvCxnSpPr>
            <a:cxnSpLocks/>
            <a:stCxn id="65" idx="0"/>
            <a:endCxn id="57" idx="4"/>
          </p:cNvCxnSpPr>
          <p:nvPr/>
        </p:nvCxnSpPr>
        <p:spPr>
          <a:xfrm flipH="1" flipV="1">
            <a:off x="7891592" y="5284397"/>
            <a:ext cx="3927637" cy="99615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6B2441EB-D773-5544-BC42-F16CE2367753}"/>
              </a:ext>
            </a:extLst>
          </p:cNvPr>
          <p:cNvCxnSpPr>
            <a:cxnSpLocks/>
            <a:stCxn id="63" idx="0"/>
            <a:endCxn id="58" idx="4"/>
          </p:cNvCxnSpPr>
          <p:nvPr/>
        </p:nvCxnSpPr>
        <p:spPr>
          <a:xfrm flipV="1">
            <a:off x="7891986" y="5293921"/>
            <a:ext cx="1964805" cy="99615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15E34190-FAA8-C645-8D45-DFE25A02C98D}"/>
              </a:ext>
            </a:extLst>
          </p:cNvPr>
          <p:cNvCxnSpPr>
            <a:cxnSpLocks/>
            <a:stCxn id="64" idx="0"/>
            <a:endCxn id="57" idx="4"/>
          </p:cNvCxnSpPr>
          <p:nvPr/>
        </p:nvCxnSpPr>
        <p:spPr>
          <a:xfrm flipH="1" flipV="1">
            <a:off x="7891592" y="5284397"/>
            <a:ext cx="1965589" cy="101520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3DCD05C6-64C4-3B46-8B26-7F395E7984D1}"/>
              </a:ext>
            </a:extLst>
          </p:cNvPr>
          <p:cNvCxnSpPr>
            <a:stCxn id="57" idx="3"/>
            <a:endCxn id="57" idx="7"/>
          </p:cNvCxnSpPr>
          <p:nvPr/>
        </p:nvCxnSpPr>
        <p:spPr>
          <a:xfrm rot="5400000" flipH="1" flipV="1">
            <a:off x="7643210" y="4665040"/>
            <a:ext cx="496761" cy="536187"/>
          </a:xfrm>
          <a:prstGeom prst="bentConnector5">
            <a:avLst>
              <a:gd name="adj1" fmla="val 1244"/>
              <a:gd name="adj2" fmla="val 50422"/>
              <a:gd name="adj3" fmla="val 9875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>
            <a:extLst>
              <a:ext uri="{FF2B5EF4-FFF2-40B4-BE49-F238E27FC236}">
                <a16:creationId xmlns:a16="http://schemas.microsoft.com/office/drawing/2014/main" id="{F4F06C4B-04C1-EB4D-B459-FDD135A78FDF}"/>
              </a:ext>
            </a:extLst>
          </p:cNvPr>
          <p:cNvCxnSpPr/>
          <p:nvPr/>
        </p:nvCxnSpPr>
        <p:spPr>
          <a:xfrm rot="5400000" flipH="1" flipV="1">
            <a:off x="9624412" y="4694347"/>
            <a:ext cx="496761" cy="536187"/>
          </a:xfrm>
          <a:prstGeom prst="bentConnector5">
            <a:avLst>
              <a:gd name="adj1" fmla="val 1244"/>
              <a:gd name="adj2" fmla="val 50422"/>
              <a:gd name="adj3" fmla="val 9875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71598E1-EF32-E84C-814B-A80E33A67162}"/>
                  </a:ext>
                </a:extLst>
              </p:cNvPr>
              <p:cNvSpPr/>
              <p:nvPr/>
            </p:nvSpPr>
            <p:spPr>
              <a:xfrm>
                <a:off x="7352962" y="5695225"/>
                <a:ext cx="6527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71598E1-EF32-E84C-814B-A80E33A671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962" y="5695225"/>
                <a:ext cx="652743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3F4C55B-CA31-5848-83CC-584D0CF8B965}"/>
                  </a:ext>
                </a:extLst>
              </p:cNvPr>
              <p:cNvSpPr/>
              <p:nvPr/>
            </p:nvSpPr>
            <p:spPr>
              <a:xfrm>
                <a:off x="8863986" y="6016549"/>
                <a:ext cx="6527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3F4C55B-CA31-5848-83CC-584D0CF8B9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3986" y="6016549"/>
                <a:ext cx="652743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40F092F-C355-9F41-8E2B-2340AD2B4953}"/>
                  </a:ext>
                </a:extLst>
              </p:cNvPr>
              <p:cNvSpPr/>
              <p:nvPr/>
            </p:nvSpPr>
            <p:spPr>
              <a:xfrm>
                <a:off x="8101991" y="5479405"/>
                <a:ext cx="4235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40F092F-C355-9F41-8E2B-2340AD2B49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991" y="5479405"/>
                <a:ext cx="42351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75C967F-73D3-A645-BC1F-5B02D0B6B5E6}"/>
                  </a:ext>
                </a:extLst>
              </p:cNvPr>
              <p:cNvSpPr/>
              <p:nvPr/>
            </p:nvSpPr>
            <p:spPr>
              <a:xfrm>
                <a:off x="9573525" y="5781705"/>
                <a:ext cx="4235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75C967F-73D3-A645-BC1F-5B02D0B6B5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3525" y="5781705"/>
                <a:ext cx="423514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906F22AB-013A-CE44-B70E-B83D2BD11090}"/>
                  </a:ext>
                </a:extLst>
              </p:cNvPr>
              <p:cNvSpPr/>
              <p:nvPr/>
            </p:nvSpPr>
            <p:spPr>
              <a:xfrm>
                <a:off x="10355509" y="6039035"/>
                <a:ext cx="6559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906F22AB-013A-CE44-B70E-B83D2BD110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5509" y="6039035"/>
                <a:ext cx="655949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5B4BF5FD-7726-3E4D-9683-3C18815E933F}"/>
                  </a:ext>
                </a:extLst>
              </p:cNvPr>
              <p:cNvSpPr/>
              <p:nvPr/>
            </p:nvSpPr>
            <p:spPr>
              <a:xfrm>
                <a:off x="10507909" y="5307016"/>
                <a:ext cx="8851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−1.5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5B4BF5FD-7726-3E4D-9683-3C18815E93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7909" y="5307016"/>
                <a:ext cx="885179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3451CE37-E7D6-854D-A379-437E63B37A4C}"/>
                  </a:ext>
                </a:extLst>
              </p:cNvPr>
              <p:cNvSpPr/>
              <p:nvPr/>
            </p:nvSpPr>
            <p:spPr>
              <a:xfrm>
                <a:off x="6950878" y="4597597"/>
                <a:ext cx="68595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3451CE37-E7D6-854D-A379-437E63B37A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878" y="4597597"/>
                <a:ext cx="685957" cy="584775"/>
              </a:xfrm>
              <a:prstGeom prst="rect">
                <a:avLst/>
              </a:prstGeom>
              <a:blipFill>
                <a:blip r:embed="rId12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65618D4D-7506-FD41-A8C4-A8674A481337}"/>
                  </a:ext>
                </a:extLst>
              </p:cNvPr>
              <p:cNvSpPr/>
              <p:nvPr/>
            </p:nvSpPr>
            <p:spPr>
              <a:xfrm>
                <a:off x="8917088" y="4630077"/>
                <a:ext cx="6954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65618D4D-7506-FD41-A8C4-A8674A4813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7088" y="4630077"/>
                <a:ext cx="695447" cy="584775"/>
              </a:xfrm>
              <a:prstGeom prst="rect">
                <a:avLst/>
              </a:prstGeom>
              <a:blipFill>
                <a:blip r:embed="rId13"/>
                <a:stretch>
                  <a:fillRect l="-1818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Freeform 42">
            <a:extLst>
              <a:ext uri="{FF2B5EF4-FFF2-40B4-BE49-F238E27FC236}">
                <a16:creationId xmlns:a16="http://schemas.microsoft.com/office/drawing/2014/main" id="{AFE7219B-BF72-AE4C-88D2-65080CCAA035}"/>
              </a:ext>
            </a:extLst>
          </p:cNvPr>
          <p:cNvSpPr/>
          <p:nvPr/>
        </p:nvSpPr>
        <p:spPr>
          <a:xfrm>
            <a:off x="9621096" y="82189"/>
            <a:ext cx="2317531" cy="2270234"/>
          </a:xfrm>
          <a:custGeom>
            <a:avLst/>
            <a:gdLst>
              <a:gd name="connsiteX0" fmla="*/ 0 w 2317531"/>
              <a:gd name="connsiteY0" fmla="*/ 630621 h 2270234"/>
              <a:gd name="connsiteX1" fmla="*/ 1718442 w 2317531"/>
              <a:gd name="connsiteY1" fmla="*/ 2254469 h 2270234"/>
              <a:gd name="connsiteX2" fmla="*/ 2301766 w 2317531"/>
              <a:gd name="connsiteY2" fmla="*/ 2270234 h 2270234"/>
              <a:gd name="connsiteX3" fmla="*/ 2317531 w 2317531"/>
              <a:gd name="connsiteY3" fmla="*/ 1655379 h 2270234"/>
              <a:gd name="connsiteX4" fmla="*/ 520262 w 2317531"/>
              <a:gd name="connsiteY4" fmla="*/ 0 h 2270234"/>
              <a:gd name="connsiteX5" fmla="*/ 31531 w 2317531"/>
              <a:gd name="connsiteY5" fmla="*/ 0 h 2270234"/>
              <a:gd name="connsiteX6" fmla="*/ 0 w 2317531"/>
              <a:gd name="connsiteY6" fmla="*/ 630621 h 227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7531" h="2270234">
                <a:moveTo>
                  <a:pt x="0" y="630621"/>
                </a:moveTo>
                <a:lnTo>
                  <a:pt x="1718442" y="2254469"/>
                </a:lnTo>
                <a:lnTo>
                  <a:pt x="2301766" y="2270234"/>
                </a:lnTo>
                <a:lnTo>
                  <a:pt x="2317531" y="1655379"/>
                </a:lnTo>
                <a:lnTo>
                  <a:pt x="520262" y="0"/>
                </a:lnTo>
                <a:lnTo>
                  <a:pt x="31531" y="0"/>
                </a:lnTo>
                <a:lnTo>
                  <a:pt x="0" y="630621"/>
                </a:lnTo>
                <a:close/>
              </a:path>
            </a:pathLst>
          </a:custGeom>
          <a:pattFill prst="lgGri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CAFE61F-3BE5-F04D-8DB5-16C9046BE357}"/>
              </a:ext>
            </a:extLst>
          </p:cNvPr>
          <p:cNvCxnSpPr>
            <a:cxnSpLocks/>
          </p:cNvCxnSpPr>
          <p:nvPr/>
        </p:nvCxnSpPr>
        <p:spPr>
          <a:xfrm>
            <a:off x="9568703" y="1833970"/>
            <a:ext cx="259620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9A4DB07-06C3-F64E-A953-ABEEC47CAE76}"/>
              </a:ext>
            </a:extLst>
          </p:cNvPr>
          <p:cNvCxnSpPr>
            <a:cxnSpLocks/>
          </p:cNvCxnSpPr>
          <p:nvPr/>
        </p:nvCxnSpPr>
        <p:spPr>
          <a:xfrm flipH="1" flipV="1">
            <a:off x="10138571" y="163487"/>
            <a:ext cx="44283" cy="20920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D73B0DF0-5C7E-214A-AD0F-19972F0088D1}"/>
              </a:ext>
            </a:extLst>
          </p:cNvPr>
          <p:cNvSpPr/>
          <p:nvPr/>
        </p:nvSpPr>
        <p:spPr>
          <a:xfrm>
            <a:off x="11289786" y="1673117"/>
            <a:ext cx="350293" cy="350107"/>
          </a:xfrm>
          <a:prstGeom prst="ellipse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C1F5EED-A58F-0C4C-8BCC-5B504792624C}"/>
              </a:ext>
            </a:extLst>
          </p:cNvPr>
          <p:cNvSpPr/>
          <p:nvPr/>
        </p:nvSpPr>
        <p:spPr>
          <a:xfrm>
            <a:off x="9971641" y="530960"/>
            <a:ext cx="369876" cy="389931"/>
          </a:xfrm>
          <a:prstGeom prst="ellipse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4825B0C-BA05-D949-BA6D-4F4A40DDBE2E}"/>
              </a:ext>
            </a:extLst>
          </p:cNvPr>
          <p:cNvSpPr/>
          <p:nvPr/>
        </p:nvSpPr>
        <p:spPr>
          <a:xfrm>
            <a:off x="9998895" y="1635447"/>
            <a:ext cx="369876" cy="389925"/>
          </a:xfrm>
          <a:prstGeom prst="ellipse">
            <a:avLst/>
          </a:prstGeom>
          <a:pattFill prst="smGrid">
            <a:fgClr>
              <a:srgbClr val="0432FF"/>
            </a:fgClr>
            <a:bgClr>
              <a:schemeClr val="bg1"/>
            </a:bgClr>
          </a:pattFill>
          <a:ln w="635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81833249-28C0-B543-AC65-0E7A18AEE16C}"/>
              </a:ext>
            </a:extLst>
          </p:cNvPr>
          <p:cNvCxnSpPr/>
          <p:nvPr/>
        </p:nvCxnSpPr>
        <p:spPr>
          <a:xfrm flipH="1" flipV="1">
            <a:off x="9590147" y="715238"/>
            <a:ext cx="1665028" cy="156802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997BEDC-23CE-D046-82BA-63E06A1AC1C9}"/>
              </a:ext>
            </a:extLst>
          </p:cNvPr>
          <p:cNvCxnSpPr/>
          <p:nvPr/>
        </p:nvCxnSpPr>
        <p:spPr>
          <a:xfrm flipH="1" flipV="1">
            <a:off x="10283831" y="179220"/>
            <a:ext cx="1665028" cy="156802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CBC3DC36-F41E-294E-8557-97552180DA93}"/>
              </a:ext>
            </a:extLst>
          </p:cNvPr>
          <p:cNvSpPr/>
          <p:nvPr/>
        </p:nvSpPr>
        <p:spPr>
          <a:xfrm>
            <a:off x="11221543" y="573080"/>
            <a:ext cx="369876" cy="389925"/>
          </a:xfrm>
          <a:prstGeom prst="ellipse">
            <a:avLst/>
          </a:prstGeom>
          <a:pattFill prst="ltVert">
            <a:fgClr>
              <a:srgbClr val="0432FF"/>
            </a:fgClr>
            <a:bgClr>
              <a:schemeClr val="bg1"/>
            </a:bgClr>
          </a:pattFill>
          <a:ln w="635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96F53D-07B8-264E-9E86-C429AC420C73}"/>
                  </a:ext>
                </a:extLst>
              </p:cNvPr>
              <p:cNvSpPr/>
              <p:nvPr/>
            </p:nvSpPr>
            <p:spPr>
              <a:xfrm>
                <a:off x="11777661" y="4091282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96F53D-07B8-264E-9E86-C429AC420C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7661" y="4091282"/>
                <a:ext cx="50526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Oval 74">
            <a:extLst>
              <a:ext uri="{FF2B5EF4-FFF2-40B4-BE49-F238E27FC236}">
                <a16:creationId xmlns:a16="http://schemas.microsoft.com/office/drawing/2014/main" id="{5ACB265A-12CA-D04B-9FB9-A7A0F2EFE7B0}"/>
              </a:ext>
            </a:extLst>
          </p:cNvPr>
          <p:cNvSpPr/>
          <p:nvPr/>
        </p:nvSpPr>
        <p:spPr>
          <a:xfrm>
            <a:off x="7514950" y="2875492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AA435CD2-868D-A74B-A204-3811F8C05046}"/>
              </a:ext>
            </a:extLst>
          </p:cNvPr>
          <p:cNvSpPr/>
          <p:nvPr/>
        </p:nvSpPr>
        <p:spPr>
          <a:xfrm>
            <a:off x="11753593" y="4574171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C1DA2502-089C-1240-92CF-5F49CA4ACB63}"/>
              </a:ext>
            </a:extLst>
          </p:cNvPr>
          <p:cNvCxnSpPr>
            <a:cxnSpLocks/>
            <a:endCxn id="75" idx="4"/>
          </p:cNvCxnSpPr>
          <p:nvPr/>
        </p:nvCxnSpPr>
        <p:spPr>
          <a:xfrm flipH="1" flipV="1">
            <a:off x="7894092" y="3578019"/>
            <a:ext cx="394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9F9A1762-8AED-8942-A3B2-ABF4DAA98667}"/>
              </a:ext>
            </a:extLst>
          </p:cNvPr>
          <p:cNvCxnSpPr>
            <a:cxnSpLocks/>
            <a:stCxn id="88" idx="0"/>
            <a:endCxn id="75" idx="4"/>
          </p:cNvCxnSpPr>
          <p:nvPr/>
        </p:nvCxnSpPr>
        <p:spPr>
          <a:xfrm flipH="1" flipV="1">
            <a:off x="7894092" y="3578019"/>
            <a:ext cx="3927637" cy="99615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17C590FC-D857-C245-A09E-96EC513E8565}"/>
              </a:ext>
            </a:extLst>
          </p:cNvPr>
          <p:cNvCxnSpPr>
            <a:cxnSpLocks/>
            <a:endCxn id="75" idx="4"/>
          </p:cNvCxnSpPr>
          <p:nvPr/>
        </p:nvCxnSpPr>
        <p:spPr>
          <a:xfrm flipH="1" flipV="1">
            <a:off x="7894092" y="3578019"/>
            <a:ext cx="1965589" cy="101520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96">
            <a:extLst>
              <a:ext uri="{FF2B5EF4-FFF2-40B4-BE49-F238E27FC236}">
                <a16:creationId xmlns:a16="http://schemas.microsoft.com/office/drawing/2014/main" id="{95E35598-37E6-3349-85E6-DC413FECC820}"/>
              </a:ext>
            </a:extLst>
          </p:cNvPr>
          <p:cNvCxnSpPr>
            <a:stCxn id="75" idx="3"/>
            <a:endCxn id="75" idx="7"/>
          </p:cNvCxnSpPr>
          <p:nvPr/>
        </p:nvCxnSpPr>
        <p:spPr>
          <a:xfrm rot="5400000" flipH="1" flipV="1">
            <a:off x="7645710" y="2958662"/>
            <a:ext cx="496761" cy="536187"/>
          </a:xfrm>
          <a:prstGeom prst="bentConnector5">
            <a:avLst>
              <a:gd name="adj1" fmla="val 1244"/>
              <a:gd name="adj2" fmla="val 50422"/>
              <a:gd name="adj3" fmla="val 9875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D974AAB9-0409-F547-A9C9-CB29FDBE0057}"/>
                  </a:ext>
                </a:extLst>
              </p:cNvPr>
              <p:cNvSpPr/>
              <p:nvPr/>
            </p:nvSpPr>
            <p:spPr>
              <a:xfrm>
                <a:off x="7355462" y="3988847"/>
                <a:ext cx="6527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D974AAB9-0409-F547-A9C9-CB29FDBE00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5462" y="3988847"/>
                <a:ext cx="652743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B63B919-E7CE-1F45-B0E9-E3170C771217}"/>
                  </a:ext>
                </a:extLst>
              </p:cNvPr>
              <p:cNvSpPr/>
              <p:nvPr/>
            </p:nvSpPr>
            <p:spPr>
              <a:xfrm>
                <a:off x="8326842" y="3965400"/>
                <a:ext cx="6527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B63B919-E7CE-1F45-B0E9-E3170C7712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842" y="3965400"/>
                <a:ext cx="652743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A29BEA5-4481-604A-A7F4-71417AE5DF01}"/>
                  </a:ext>
                </a:extLst>
              </p:cNvPr>
              <p:cNvSpPr/>
              <p:nvPr/>
            </p:nvSpPr>
            <p:spPr>
              <a:xfrm>
                <a:off x="10358009" y="3867964"/>
                <a:ext cx="6559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A29BEA5-4481-604A-A7F4-71417AE5DF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8009" y="3867964"/>
                <a:ext cx="655949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AF1105ED-BADC-694A-84E8-4AAC4B9DB6F8}"/>
                  </a:ext>
                </a:extLst>
              </p:cNvPr>
              <p:cNvSpPr/>
              <p:nvPr/>
            </p:nvSpPr>
            <p:spPr>
              <a:xfrm>
                <a:off x="6953378" y="2891219"/>
                <a:ext cx="51571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AF1105ED-BADC-694A-84E8-4AAC4B9DB6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378" y="2891219"/>
                <a:ext cx="515718" cy="584775"/>
              </a:xfrm>
              <a:prstGeom prst="rect">
                <a:avLst/>
              </a:prstGeom>
              <a:blipFill>
                <a:blip r:embed="rId17"/>
                <a:stretch>
                  <a:fillRect l="-9756" r="-7317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768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05" y="101886"/>
            <a:ext cx="10515600" cy="912058"/>
          </a:xfrm>
        </p:spPr>
        <p:txBody>
          <a:bodyPr>
            <a:normAutofit/>
          </a:bodyPr>
          <a:lstStyle/>
          <a:p>
            <a:r>
              <a:rPr lang="en-US" sz="4000" dirty="0"/>
              <a:t>Flow diagrams</a:t>
            </a:r>
            <a:endParaRPr lang="en-US" sz="4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4299" y="1100413"/>
                <a:ext cx="6262184" cy="555076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cs typeface="Times New Roman"/>
                  </a:rPr>
                  <a:t>Putting it all together: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=0.5−1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.5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cs typeface="Times New Roman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>
                  <a:cs typeface="Times New Roman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cs typeface="Times New Roman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>
                  <a:cs typeface="Times New Roman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=0.5−1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cs typeface="Times New Roman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>
                  <a:cs typeface="Times New Roman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>
                  <a:cs typeface="Times New Roman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299" y="1100413"/>
                <a:ext cx="6262184" cy="5550769"/>
              </a:xfrm>
              <a:blipFill>
                <a:blip r:embed="rId2"/>
                <a:stretch>
                  <a:fillRect l="-2024" t="-1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041779D-3F08-2744-9A90-291E6622E4AF}"/>
                  </a:ext>
                </a:extLst>
              </p:cNvPr>
              <p:cNvSpPr/>
              <p:nvPr/>
            </p:nvSpPr>
            <p:spPr>
              <a:xfrm>
                <a:off x="7607941" y="6303973"/>
                <a:ext cx="6818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041779D-3F08-2744-9A90-291E6622E4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941" y="6303973"/>
                <a:ext cx="681853" cy="584775"/>
              </a:xfrm>
              <a:prstGeom prst="rect">
                <a:avLst/>
              </a:prstGeom>
              <a:blipFill>
                <a:blip r:embed="rId3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B9E7DA6-1344-C24E-BCE8-76A34BE2F2E4}"/>
                  </a:ext>
                </a:extLst>
              </p:cNvPr>
              <p:cNvSpPr/>
              <p:nvPr/>
            </p:nvSpPr>
            <p:spPr>
              <a:xfrm>
                <a:off x="9581629" y="6299207"/>
                <a:ext cx="6818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B9E7DA6-1344-C24E-BCE8-76A34BE2F2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629" y="6299207"/>
                <a:ext cx="681853" cy="584775"/>
              </a:xfrm>
              <a:prstGeom prst="rect">
                <a:avLst/>
              </a:prstGeom>
              <a:blipFill>
                <a:blip r:embed="rId4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657FA2D-F9D4-2243-9D2B-DEA5A45514F5}"/>
                  </a:ext>
                </a:extLst>
              </p:cNvPr>
              <p:cNvSpPr/>
              <p:nvPr/>
            </p:nvSpPr>
            <p:spPr>
              <a:xfrm>
                <a:off x="11625261" y="6337306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657FA2D-F9D4-2243-9D2B-DEA5A45514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5261" y="6337306"/>
                <a:ext cx="50526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>
            <a:extLst>
              <a:ext uri="{FF2B5EF4-FFF2-40B4-BE49-F238E27FC236}">
                <a16:creationId xmlns:a16="http://schemas.microsoft.com/office/drawing/2014/main" id="{5A7F89D6-3988-6941-A739-4857DA3EDF9C}"/>
              </a:ext>
            </a:extLst>
          </p:cNvPr>
          <p:cNvSpPr/>
          <p:nvPr/>
        </p:nvSpPr>
        <p:spPr>
          <a:xfrm>
            <a:off x="7512450" y="4581870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8679950C-7188-5D42-908E-4BC0907E3913}"/>
              </a:ext>
            </a:extLst>
          </p:cNvPr>
          <p:cNvSpPr/>
          <p:nvPr/>
        </p:nvSpPr>
        <p:spPr>
          <a:xfrm>
            <a:off x="9477649" y="4591394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66EA503-A054-7246-A93C-7818733B46E9}"/>
              </a:ext>
            </a:extLst>
          </p:cNvPr>
          <p:cNvSpPr/>
          <p:nvPr/>
        </p:nvSpPr>
        <p:spPr>
          <a:xfrm>
            <a:off x="7823850" y="6290076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26C1199-85F2-C548-96DD-DC080DE2E4DA}"/>
              </a:ext>
            </a:extLst>
          </p:cNvPr>
          <p:cNvSpPr/>
          <p:nvPr/>
        </p:nvSpPr>
        <p:spPr>
          <a:xfrm>
            <a:off x="9789045" y="6299600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7CE02A4-8CF2-A746-B30B-722ACE3CE79A}"/>
              </a:ext>
            </a:extLst>
          </p:cNvPr>
          <p:cNvSpPr/>
          <p:nvPr/>
        </p:nvSpPr>
        <p:spPr>
          <a:xfrm>
            <a:off x="11751093" y="6280549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8559358-241E-664F-BCBA-318635B7E718}"/>
              </a:ext>
            </a:extLst>
          </p:cNvPr>
          <p:cNvCxnSpPr>
            <a:cxnSpLocks/>
            <a:stCxn id="63" idx="0"/>
            <a:endCxn id="57" idx="4"/>
          </p:cNvCxnSpPr>
          <p:nvPr/>
        </p:nvCxnSpPr>
        <p:spPr>
          <a:xfrm flipH="1" flipV="1">
            <a:off x="7891592" y="5284397"/>
            <a:ext cx="394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C14E3F2-2398-1F43-BEBA-145C68F62E16}"/>
              </a:ext>
            </a:extLst>
          </p:cNvPr>
          <p:cNvCxnSpPr>
            <a:cxnSpLocks/>
            <a:stCxn id="64" idx="0"/>
            <a:endCxn id="58" idx="4"/>
          </p:cNvCxnSpPr>
          <p:nvPr/>
        </p:nvCxnSpPr>
        <p:spPr>
          <a:xfrm flipH="1" flipV="1">
            <a:off x="9856791" y="5293921"/>
            <a:ext cx="390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64FBF1D-813D-7440-B932-4632005F7818}"/>
              </a:ext>
            </a:extLst>
          </p:cNvPr>
          <p:cNvCxnSpPr>
            <a:cxnSpLocks/>
            <a:stCxn id="65" idx="7"/>
            <a:endCxn id="58" idx="4"/>
          </p:cNvCxnSpPr>
          <p:nvPr/>
        </p:nvCxnSpPr>
        <p:spPr>
          <a:xfrm flipH="1" flipV="1">
            <a:off x="9856791" y="5293921"/>
            <a:ext cx="2010617" cy="100824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AE4FC7D0-6D62-6C46-ACE9-8CE669BE6127}"/>
              </a:ext>
            </a:extLst>
          </p:cNvPr>
          <p:cNvCxnSpPr>
            <a:cxnSpLocks/>
            <a:stCxn id="65" idx="0"/>
            <a:endCxn id="57" idx="4"/>
          </p:cNvCxnSpPr>
          <p:nvPr/>
        </p:nvCxnSpPr>
        <p:spPr>
          <a:xfrm flipH="1" flipV="1">
            <a:off x="7891592" y="5284397"/>
            <a:ext cx="3927637" cy="99615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6B2441EB-D773-5544-BC42-F16CE2367753}"/>
              </a:ext>
            </a:extLst>
          </p:cNvPr>
          <p:cNvCxnSpPr>
            <a:cxnSpLocks/>
            <a:stCxn id="63" idx="0"/>
            <a:endCxn id="58" idx="4"/>
          </p:cNvCxnSpPr>
          <p:nvPr/>
        </p:nvCxnSpPr>
        <p:spPr>
          <a:xfrm flipV="1">
            <a:off x="7891986" y="5293921"/>
            <a:ext cx="1964805" cy="99615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15E34190-FAA8-C645-8D45-DFE25A02C98D}"/>
              </a:ext>
            </a:extLst>
          </p:cNvPr>
          <p:cNvCxnSpPr>
            <a:cxnSpLocks/>
            <a:stCxn id="64" idx="0"/>
            <a:endCxn id="57" idx="4"/>
          </p:cNvCxnSpPr>
          <p:nvPr/>
        </p:nvCxnSpPr>
        <p:spPr>
          <a:xfrm flipH="1" flipV="1">
            <a:off x="7891592" y="5284397"/>
            <a:ext cx="1965589" cy="101520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3DCD05C6-64C4-3B46-8B26-7F395E7984D1}"/>
              </a:ext>
            </a:extLst>
          </p:cNvPr>
          <p:cNvCxnSpPr>
            <a:stCxn id="57" idx="3"/>
            <a:endCxn id="57" idx="7"/>
          </p:cNvCxnSpPr>
          <p:nvPr/>
        </p:nvCxnSpPr>
        <p:spPr>
          <a:xfrm rot="5400000" flipH="1" flipV="1">
            <a:off x="7643210" y="4665040"/>
            <a:ext cx="496761" cy="536187"/>
          </a:xfrm>
          <a:prstGeom prst="bentConnector5">
            <a:avLst>
              <a:gd name="adj1" fmla="val 1244"/>
              <a:gd name="adj2" fmla="val 50422"/>
              <a:gd name="adj3" fmla="val 9875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>
            <a:extLst>
              <a:ext uri="{FF2B5EF4-FFF2-40B4-BE49-F238E27FC236}">
                <a16:creationId xmlns:a16="http://schemas.microsoft.com/office/drawing/2014/main" id="{F4F06C4B-04C1-EB4D-B459-FDD135A78FDF}"/>
              </a:ext>
            </a:extLst>
          </p:cNvPr>
          <p:cNvCxnSpPr/>
          <p:nvPr/>
        </p:nvCxnSpPr>
        <p:spPr>
          <a:xfrm rot="5400000" flipH="1" flipV="1">
            <a:off x="9624412" y="4694347"/>
            <a:ext cx="496761" cy="536187"/>
          </a:xfrm>
          <a:prstGeom prst="bentConnector5">
            <a:avLst>
              <a:gd name="adj1" fmla="val 1244"/>
              <a:gd name="adj2" fmla="val 50422"/>
              <a:gd name="adj3" fmla="val 9875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71598E1-EF32-E84C-814B-A80E33A67162}"/>
                  </a:ext>
                </a:extLst>
              </p:cNvPr>
              <p:cNvSpPr/>
              <p:nvPr/>
            </p:nvSpPr>
            <p:spPr>
              <a:xfrm>
                <a:off x="7352962" y="5695225"/>
                <a:ext cx="6527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71598E1-EF32-E84C-814B-A80E33A671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962" y="5695225"/>
                <a:ext cx="652743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3F4C55B-CA31-5848-83CC-584D0CF8B965}"/>
                  </a:ext>
                </a:extLst>
              </p:cNvPr>
              <p:cNvSpPr/>
              <p:nvPr/>
            </p:nvSpPr>
            <p:spPr>
              <a:xfrm>
                <a:off x="8863986" y="6016549"/>
                <a:ext cx="6527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3F4C55B-CA31-5848-83CC-584D0CF8B9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3986" y="6016549"/>
                <a:ext cx="652743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40F092F-C355-9F41-8E2B-2340AD2B4953}"/>
                  </a:ext>
                </a:extLst>
              </p:cNvPr>
              <p:cNvSpPr/>
              <p:nvPr/>
            </p:nvSpPr>
            <p:spPr>
              <a:xfrm>
                <a:off x="8101991" y="5479405"/>
                <a:ext cx="4235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40F092F-C355-9F41-8E2B-2340AD2B49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991" y="5479405"/>
                <a:ext cx="42351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75C967F-73D3-A645-BC1F-5B02D0B6B5E6}"/>
                  </a:ext>
                </a:extLst>
              </p:cNvPr>
              <p:cNvSpPr/>
              <p:nvPr/>
            </p:nvSpPr>
            <p:spPr>
              <a:xfrm>
                <a:off x="9573525" y="5781705"/>
                <a:ext cx="4235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75C967F-73D3-A645-BC1F-5B02D0B6B5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3525" y="5781705"/>
                <a:ext cx="423514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906F22AB-013A-CE44-B70E-B83D2BD11090}"/>
                  </a:ext>
                </a:extLst>
              </p:cNvPr>
              <p:cNvSpPr/>
              <p:nvPr/>
            </p:nvSpPr>
            <p:spPr>
              <a:xfrm>
                <a:off x="10355509" y="6039035"/>
                <a:ext cx="6559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906F22AB-013A-CE44-B70E-B83D2BD110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5509" y="6039035"/>
                <a:ext cx="655949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5B4BF5FD-7726-3E4D-9683-3C18815E933F}"/>
                  </a:ext>
                </a:extLst>
              </p:cNvPr>
              <p:cNvSpPr/>
              <p:nvPr/>
            </p:nvSpPr>
            <p:spPr>
              <a:xfrm>
                <a:off x="10507909" y="5307016"/>
                <a:ext cx="8851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−1.5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5B4BF5FD-7726-3E4D-9683-3C18815E93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7909" y="5307016"/>
                <a:ext cx="885179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3451CE37-E7D6-854D-A379-437E63B37A4C}"/>
                  </a:ext>
                </a:extLst>
              </p:cNvPr>
              <p:cNvSpPr/>
              <p:nvPr/>
            </p:nvSpPr>
            <p:spPr>
              <a:xfrm>
                <a:off x="6950878" y="4597597"/>
                <a:ext cx="68595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3451CE37-E7D6-854D-A379-437E63B37A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878" y="4597597"/>
                <a:ext cx="685957" cy="584775"/>
              </a:xfrm>
              <a:prstGeom prst="rect">
                <a:avLst/>
              </a:prstGeom>
              <a:blipFill>
                <a:blip r:embed="rId12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65618D4D-7506-FD41-A8C4-A8674A481337}"/>
                  </a:ext>
                </a:extLst>
              </p:cNvPr>
              <p:cNvSpPr/>
              <p:nvPr/>
            </p:nvSpPr>
            <p:spPr>
              <a:xfrm>
                <a:off x="8917088" y="4630077"/>
                <a:ext cx="6954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65618D4D-7506-FD41-A8C4-A8674A4813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7088" y="4630077"/>
                <a:ext cx="695447" cy="584775"/>
              </a:xfrm>
              <a:prstGeom prst="rect">
                <a:avLst/>
              </a:prstGeom>
              <a:blipFill>
                <a:blip r:embed="rId13"/>
                <a:stretch>
                  <a:fillRect l="-1818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Freeform 42">
            <a:extLst>
              <a:ext uri="{FF2B5EF4-FFF2-40B4-BE49-F238E27FC236}">
                <a16:creationId xmlns:a16="http://schemas.microsoft.com/office/drawing/2014/main" id="{AFE7219B-BF72-AE4C-88D2-65080CCAA035}"/>
              </a:ext>
            </a:extLst>
          </p:cNvPr>
          <p:cNvSpPr/>
          <p:nvPr/>
        </p:nvSpPr>
        <p:spPr>
          <a:xfrm>
            <a:off x="9621096" y="82189"/>
            <a:ext cx="2317531" cy="2270234"/>
          </a:xfrm>
          <a:custGeom>
            <a:avLst/>
            <a:gdLst>
              <a:gd name="connsiteX0" fmla="*/ 0 w 2317531"/>
              <a:gd name="connsiteY0" fmla="*/ 630621 h 2270234"/>
              <a:gd name="connsiteX1" fmla="*/ 1718442 w 2317531"/>
              <a:gd name="connsiteY1" fmla="*/ 2254469 h 2270234"/>
              <a:gd name="connsiteX2" fmla="*/ 2301766 w 2317531"/>
              <a:gd name="connsiteY2" fmla="*/ 2270234 h 2270234"/>
              <a:gd name="connsiteX3" fmla="*/ 2317531 w 2317531"/>
              <a:gd name="connsiteY3" fmla="*/ 1655379 h 2270234"/>
              <a:gd name="connsiteX4" fmla="*/ 520262 w 2317531"/>
              <a:gd name="connsiteY4" fmla="*/ 0 h 2270234"/>
              <a:gd name="connsiteX5" fmla="*/ 31531 w 2317531"/>
              <a:gd name="connsiteY5" fmla="*/ 0 h 2270234"/>
              <a:gd name="connsiteX6" fmla="*/ 0 w 2317531"/>
              <a:gd name="connsiteY6" fmla="*/ 630621 h 227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7531" h="2270234">
                <a:moveTo>
                  <a:pt x="0" y="630621"/>
                </a:moveTo>
                <a:lnTo>
                  <a:pt x="1718442" y="2254469"/>
                </a:lnTo>
                <a:lnTo>
                  <a:pt x="2301766" y="2270234"/>
                </a:lnTo>
                <a:lnTo>
                  <a:pt x="2317531" y="1655379"/>
                </a:lnTo>
                <a:lnTo>
                  <a:pt x="520262" y="0"/>
                </a:lnTo>
                <a:lnTo>
                  <a:pt x="31531" y="0"/>
                </a:lnTo>
                <a:lnTo>
                  <a:pt x="0" y="630621"/>
                </a:lnTo>
                <a:close/>
              </a:path>
            </a:pathLst>
          </a:custGeom>
          <a:pattFill prst="lgGri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CAFE61F-3BE5-F04D-8DB5-16C9046BE357}"/>
              </a:ext>
            </a:extLst>
          </p:cNvPr>
          <p:cNvCxnSpPr>
            <a:cxnSpLocks/>
          </p:cNvCxnSpPr>
          <p:nvPr/>
        </p:nvCxnSpPr>
        <p:spPr>
          <a:xfrm>
            <a:off x="9568703" y="1833970"/>
            <a:ext cx="259620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9A4DB07-06C3-F64E-A953-ABEEC47CAE76}"/>
              </a:ext>
            </a:extLst>
          </p:cNvPr>
          <p:cNvCxnSpPr>
            <a:cxnSpLocks/>
          </p:cNvCxnSpPr>
          <p:nvPr/>
        </p:nvCxnSpPr>
        <p:spPr>
          <a:xfrm flipH="1" flipV="1">
            <a:off x="10138571" y="163487"/>
            <a:ext cx="44283" cy="20920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D73B0DF0-5C7E-214A-AD0F-19972F0088D1}"/>
              </a:ext>
            </a:extLst>
          </p:cNvPr>
          <p:cNvSpPr/>
          <p:nvPr/>
        </p:nvSpPr>
        <p:spPr>
          <a:xfrm>
            <a:off x="11289786" y="1673117"/>
            <a:ext cx="350293" cy="350107"/>
          </a:xfrm>
          <a:prstGeom prst="ellipse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C1F5EED-A58F-0C4C-8BCC-5B504792624C}"/>
              </a:ext>
            </a:extLst>
          </p:cNvPr>
          <p:cNvSpPr/>
          <p:nvPr/>
        </p:nvSpPr>
        <p:spPr>
          <a:xfrm>
            <a:off x="9971641" y="530960"/>
            <a:ext cx="369876" cy="389931"/>
          </a:xfrm>
          <a:prstGeom prst="ellipse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4825B0C-BA05-D949-BA6D-4F4A40DDBE2E}"/>
              </a:ext>
            </a:extLst>
          </p:cNvPr>
          <p:cNvSpPr/>
          <p:nvPr/>
        </p:nvSpPr>
        <p:spPr>
          <a:xfrm>
            <a:off x="9998895" y="1635447"/>
            <a:ext cx="369876" cy="389925"/>
          </a:xfrm>
          <a:prstGeom prst="ellipse">
            <a:avLst/>
          </a:prstGeom>
          <a:pattFill prst="smGrid">
            <a:fgClr>
              <a:srgbClr val="0432FF"/>
            </a:fgClr>
            <a:bgClr>
              <a:schemeClr val="bg1"/>
            </a:bgClr>
          </a:pattFill>
          <a:ln w="635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81833249-28C0-B543-AC65-0E7A18AEE16C}"/>
              </a:ext>
            </a:extLst>
          </p:cNvPr>
          <p:cNvCxnSpPr/>
          <p:nvPr/>
        </p:nvCxnSpPr>
        <p:spPr>
          <a:xfrm flipH="1" flipV="1">
            <a:off x="9590147" y="715238"/>
            <a:ext cx="1665028" cy="156802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997BEDC-23CE-D046-82BA-63E06A1AC1C9}"/>
              </a:ext>
            </a:extLst>
          </p:cNvPr>
          <p:cNvCxnSpPr/>
          <p:nvPr/>
        </p:nvCxnSpPr>
        <p:spPr>
          <a:xfrm flipH="1" flipV="1">
            <a:off x="10283831" y="179220"/>
            <a:ext cx="1665028" cy="156802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CBC3DC36-F41E-294E-8557-97552180DA93}"/>
              </a:ext>
            </a:extLst>
          </p:cNvPr>
          <p:cNvSpPr/>
          <p:nvPr/>
        </p:nvSpPr>
        <p:spPr>
          <a:xfrm>
            <a:off x="11221543" y="573080"/>
            <a:ext cx="369876" cy="389925"/>
          </a:xfrm>
          <a:prstGeom prst="ellipse">
            <a:avLst/>
          </a:prstGeom>
          <a:pattFill prst="ltVert">
            <a:fgClr>
              <a:srgbClr val="0432FF"/>
            </a:fgClr>
            <a:bgClr>
              <a:schemeClr val="bg1"/>
            </a:bgClr>
          </a:pattFill>
          <a:ln w="635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96F53D-07B8-264E-9E86-C429AC420C73}"/>
                  </a:ext>
                </a:extLst>
              </p:cNvPr>
              <p:cNvSpPr/>
              <p:nvPr/>
            </p:nvSpPr>
            <p:spPr>
              <a:xfrm>
                <a:off x="11777661" y="4091282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96F53D-07B8-264E-9E86-C429AC420C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7661" y="4091282"/>
                <a:ext cx="50526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Oval 74">
            <a:extLst>
              <a:ext uri="{FF2B5EF4-FFF2-40B4-BE49-F238E27FC236}">
                <a16:creationId xmlns:a16="http://schemas.microsoft.com/office/drawing/2014/main" id="{5ACB265A-12CA-D04B-9FB9-A7A0F2EFE7B0}"/>
              </a:ext>
            </a:extLst>
          </p:cNvPr>
          <p:cNvSpPr/>
          <p:nvPr/>
        </p:nvSpPr>
        <p:spPr>
          <a:xfrm>
            <a:off x="7514950" y="2875492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AA435CD2-868D-A74B-A204-3811F8C05046}"/>
              </a:ext>
            </a:extLst>
          </p:cNvPr>
          <p:cNvSpPr/>
          <p:nvPr/>
        </p:nvSpPr>
        <p:spPr>
          <a:xfrm>
            <a:off x="11753593" y="4574171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C1DA2502-089C-1240-92CF-5F49CA4ACB63}"/>
              </a:ext>
            </a:extLst>
          </p:cNvPr>
          <p:cNvCxnSpPr>
            <a:cxnSpLocks/>
            <a:endCxn id="75" idx="4"/>
          </p:cNvCxnSpPr>
          <p:nvPr/>
        </p:nvCxnSpPr>
        <p:spPr>
          <a:xfrm flipH="1" flipV="1">
            <a:off x="7894092" y="3578019"/>
            <a:ext cx="394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9F9A1762-8AED-8942-A3B2-ABF4DAA98667}"/>
              </a:ext>
            </a:extLst>
          </p:cNvPr>
          <p:cNvCxnSpPr>
            <a:cxnSpLocks/>
            <a:stCxn id="88" idx="0"/>
            <a:endCxn id="75" idx="4"/>
          </p:cNvCxnSpPr>
          <p:nvPr/>
        </p:nvCxnSpPr>
        <p:spPr>
          <a:xfrm flipH="1" flipV="1">
            <a:off x="7894092" y="3578019"/>
            <a:ext cx="3927637" cy="99615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17C590FC-D857-C245-A09E-96EC513E8565}"/>
              </a:ext>
            </a:extLst>
          </p:cNvPr>
          <p:cNvCxnSpPr>
            <a:cxnSpLocks/>
            <a:endCxn id="75" idx="4"/>
          </p:cNvCxnSpPr>
          <p:nvPr/>
        </p:nvCxnSpPr>
        <p:spPr>
          <a:xfrm flipH="1" flipV="1">
            <a:off x="7894092" y="3578019"/>
            <a:ext cx="1965589" cy="101520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96">
            <a:extLst>
              <a:ext uri="{FF2B5EF4-FFF2-40B4-BE49-F238E27FC236}">
                <a16:creationId xmlns:a16="http://schemas.microsoft.com/office/drawing/2014/main" id="{95E35598-37E6-3349-85E6-DC413FECC820}"/>
              </a:ext>
            </a:extLst>
          </p:cNvPr>
          <p:cNvCxnSpPr>
            <a:stCxn id="75" idx="3"/>
            <a:endCxn id="75" idx="7"/>
          </p:cNvCxnSpPr>
          <p:nvPr/>
        </p:nvCxnSpPr>
        <p:spPr>
          <a:xfrm rot="5400000" flipH="1" flipV="1">
            <a:off x="7645710" y="2958662"/>
            <a:ext cx="496761" cy="536187"/>
          </a:xfrm>
          <a:prstGeom prst="bentConnector5">
            <a:avLst>
              <a:gd name="adj1" fmla="val 1244"/>
              <a:gd name="adj2" fmla="val 50422"/>
              <a:gd name="adj3" fmla="val 9875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D974AAB9-0409-F547-A9C9-CB29FDBE0057}"/>
                  </a:ext>
                </a:extLst>
              </p:cNvPr>
              <p:cNvSpPr/>
              <p:nvPr/>
            </p:nvSpPr>
            <p:spPr>
              <a:xfrm>
                <a:off x="7355462" y="3988847"/>
                <a:ext cx="6527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D974AAB9-0409-F547-A9C9-CB29FDBE00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5462" y="3988847"/>
                <a:ext cx="652743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B63B919-E7CE-1F45-B0E9-E3170C771217}"/>
                  </a:ext>
                </a:extLst>
              </p:cNvPr>
              <p:cNvSpPr/>
              <p:nvPr/>
            </p:nvSpPr>
            <p:spPr>
              <a:xfrm>
                <a:off x="8326842" y="3965400"/>
                <a:ext cx="6527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B63B919-E7CE-1F45-B0E9-E3170C7712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842" y="3965400"/>
                <a:ext cx="652743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A29BEA5-4481-604A-A7F4-71417AE5DF01}"/>
                  </a:ext>
                </a:extLst>
              </p:cNvPr>
              <p:cNvSpPr/>
              <p:nvPr/>
            </p:nvSpPr>
            <p:spPr>
              <a:xfrm>
                <a:off x="10358009" y="3867964"/>
                <a:ext cx="6559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A29BEA5-4481-604A-A7F4-71417AE5DF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8009" y="3867964"/>
                <a:ext cx="655949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AF1105ED-BADC-694A-84E8-4AAC4B9DB6F8}"/>
                  </a:ext>
                </a:extLst>
              </p:cNvPr>
              <p:cNvSpPr/>
              <p:nvPr/>
            </p:nvSpPr>
            <p:spPr>
              <a:xfrm>
                <a:off x="6953378" y="2891219"/>
                <a:ext cx="51571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AF1105ED-BADC-694A-84E8-4AAC4B9DB6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378" y="2891219"/>
                <a:ext cx="515718" cy="584775"/>
              </a:xfrm>
              <a:prstGeom prst="rect">
                <a:avLst/>
              </a:prstGeom>
              <a:blipFill>
                <a:blip r:embed="rId17"/>
                <a:stretch>
                  <a:fillRect l="-9756" r="-7317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106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7AD5A-DC4A-3247-91C6-A8E247459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E9497-082B-C745-AEC3-B1C3833C4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Breaking the constraints of linearity: multi-layer neural nets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Flow diagram for the XOR problem</a:t>
            </a:r>
          </a:p>
          <a:p>
            <a:r>
              <a:rPr lang="en-US" dirty="0"/>
              <a:t>Flow diagram for a multi-layer neural net</a:t>
            </a:r>
          </a:p>
          <a:p>
            <a:r>
              <a:rPr lang="en-US" dirty="0"/>
              <a:t>Forward-propagation example</a:t>
            </a:r>
          </a:p>
        </p:txBody>
      </p:sp>
    </p:spTree>
    <p:extLst>
      <p:ext uri="{BB962C8B-B14F-4D97-AF65-F5344CB8AC3E}">
        <p14:creationId xmlns:p14="http://schemas.microsoft.com/office/powerpoint/2010/main" val="1268778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449C6-9F5E-A243-9132-BDC5AA648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Multi-layer neural net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056BD9-8801-7349-BF19-94D419227D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u="sng" dirty="0"/>
                  <a:t>excitation</a:t>
                </a:r>
                <a:r>
                  <a:rPr lang="en-US" dirty="0"/>
                  <a:t> of the </a:t>
                </a:r>
                <a:r>
                  <a:rPr lang="en-US" dirty="0" err="1"/>
                  <a:t>j</a:t>
                </a:r>
                <a:r>
                  <a:rPr lang="en-US" baseline="30000" dirty="0" err="1"/>
                  <a:t>th</a:t>
                </a:r>
                <a:r>
                  <a:rPr lang="en-US" dirty="0"/>
                  <a:t> neuron (a.k.a. “node”) in the l</a:t>
                </a:r>
                <a:r>
                  <a:rPr lang="en-US" baseline="30000" dirty="0"/>
                  <a:t>th</a:t>
                </a:r>
                <a:r>
                  <a:rPr lang="en-US" dirty="0"/>
                  <a:t> layer</a:t>
                </a:r>
              </a:p>
              <a:p>
                <a:pPr lvl="1"/>
                <a:r>
                  <a:rPr lang="en-US" dirty="0"/>
                  <a:t>Computed by adding together inputs from many other neurons, each weighted by a corresponding connection strength or connection weight,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b="1" u="sng" dirty="0"/>
                  <a:t>activation</a:t>
                </a:r>
                <a:r>
                  <a:rPr lang="en-US" dirty="0"/>
                  <a:t> of the </a:t>
                </a:r>
                <a:r>
                  <a:rPr lang="en-US" dirty="0" err="1"/>
                  <a:t>j</a:t>
                </a:r>
                <a:r>
                  <a:rPr lang="en-US" baseline="30000" dirty="0" err="1"/>
                  <a:t>th</a:t>
                </a:r>
                <a:r>
                  <a:rPr lang="en-US" dirty="0"/>
                  <a:t> node in the l</a:t>
                </a:r>
                <a:r>
                  <a:rPr lang="en-US" baseline="30000" dirty="0"/>
                  <a:t>th</a:t>
                </a:r>
                <a:r>
                  <a:rPr lang="en-US" dirty="0"/>
                  <a:t> layer</a:t>
                </a:r>
              </a:p>
              <a:p>
                <a:pPr lvl="1"/>
                <a:r>
                  <a:rPr lang="en-US" dirty="0"/>
                  <a:t>This is computed by just passing the excitation through a scalar nonlinear activation function, thus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 The activation functions in different layers differ, so to be pedantic, sometimes we’ll write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056BD9-8801-7349-BF19-94D419227D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0180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BD15F-D2F9-C94C-926D-F58F44F11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Multi-layer neural net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E268A1-9F45-DF4B-BAB8-394FE5046A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Given: some training token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,1]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and its target label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Initialize: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Forward propagate: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dirty="0"/>
                  <a:t>:</a:t>
                </a:r>
              </a:p>
              <a:p>
                <a:pPr marL="914400" lvl="1" indent="-457200">
                  <a:buFont typeface="+mj-lt"/>
                  <a:buAutoNum type="alphaLcPeriod"/>
                </a:pPr>
                <a:r>
                  <a:rPr lang="en-US" dirty="0"/>
                  <a:t>Compute the excitations as weighted sums of the previous-layer activations: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  <a:p>
                <a:pPr marL="914400" lvl="1" indent="-457200">
                  <a:buFont typeface="+mj-lt"/>
                  <a:buAutoNum type="alphaLcPeriod" startAt="2"/>
                </a:pPr>
                <a:r>
                  <a:rPr lang="en-US" dirty="0"/>
                  <a:t>Compute the activations by applying scalar nonlinearities: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Output: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E268A1-9F45-DF4B-BAB8-394FE5046A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3488" r="-603" b="-6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4279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3D82E-899C-F440-A345-E216E1DB4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propagation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EBB288-9D88-F84C-BF2E-646738E627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061364" cy="4351338"/>
              </a:xfrm>
            </p:spPr>
            <p:txBody>
              <a:bodyPr/>
              <a:lstStyle/>
              <a:p>
                <a:r>
                  <a:rPr lang="en-US" dirty="0"/>
                  <a:t>From activation to excitation is a matrix multiply: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From excitation to activation is a scalar nonlinearity: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EBB288-9D88-F84C-BF2E-646738E62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061364" cy="4351338"/>
              </a:xfrm>
              <a:blipFill>
                <a:blip r:embed="rId2"/>
                <a:stretch>
                  <a:fillRect l="-1883" t="-18314" r="-2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215C4564-31F2-DB48-8EA6-7AE02D7E5659}"/>
              </a:ext>
            </a:extLst>
          </p:cNvPr>
          <p:cNvSpPr/>
          <p:nvPr/>
        </p:nvSpPr>
        <p:spPr>
          <a:xfrm>
            <a:off x="6979975" y="2851211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92BC60-E161-4946-9C3F-9EAEFA95B68E}"/>
              </a:ext>
            </a:extLst>
          </p:cNvPr>
          <p:cNvSpPr/>
          <p:nvPr/>
        </p:nvSpPr>
        <p:spPr>
          <a:xfrm>
            <a:off x="8132508" y="2846445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1352A6-3657-CE40-83F0-C5EA97BE4262}"/>
              </a:ext>
            </a:extLst>
          </p:cNvPr>
          <p:cNvSpPr/>
          <p:nvPr/>
        </p:nvSpPr>
        <p:spPr>
          <a:xfrm>
            <a:off x="9942268" y="2855969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BC5A193-07D5-E142-8C1E-8DFA36A75437}"/>
              </a:ext>
            </a:extLst>
          </p:cNvPr>
          <p:cNvCxnSpPr>
            <a:cxnSpLocks/>
          </p:cNvCxnSpPr>
          <p:nvPr/>
        </p:nvCxnSpPr>
        <p:spPr>
          <a:xfrm flipH="1" flipV="1">
            <a:off x="7359117" y="4373135"/>
            <a:ext cx="4765" cy="6881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5B96F0E-D35F-AF43-9A35-9423191E3EEC}"/>
              </a:ext>
            </a:extLst>
          </p:cNvPr>
          <p:cNvCxnSpPr>
            <a:cxnSpLocks/>
          </p:cNvCxnSpPr>
          <p:nvPr/>
        </p:nvCxnSpPr>
        <p:spPr>
          <a:xfrm flipV="1">
            <a:off x="8502127" y="4368369"/>
            <a:ext cx="9523" cy="6881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B42EF81-4295-AE47-B3D4-4B190EC90189}"/>
              </a:ext>
            </a:extLst>
          </p:cNvPr>
          <p:cNvCxnSpPr>
            <a:cxnSpLocks/>
          </p:cNvCxnSpPr>
          <p:nvPr/>
        </p:nvCxnSpPr>
        <p:spPr>
          <a:xfrm flipH="1" flipV="1">
            <a:off x="10321410" y="4377893"/>
            <a:ext cx="4765" cy="6881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CC2C660-1965-4741-9B9F-DEBABAE160FC}"/>
                  </a:ext>
                </a:extLst>
              </p:cNvPr>
              <p:cNvSpPr/>
              <p:nvPr/>
            </p:nvSpPr>
            <p:spPr>
              <a:xfrm>
                <a:off x="11070447" y="5482957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CC2C660-1965-4741-9B9F-DEBABAE160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0447" y="5482957"/>
                <a:ext cx="50526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1660826B-9849-D148-89A5-E4EE22275577}"/>
              </a:ext>
            </a:extLst>
          </p:cNvPr>
          <p:cNvSpPr/>
          <p:nvPr/>
        </p:nvSpPr>
        <p:spPr>
          <a:xfrm>
            <a:off x="11249034" y="5072305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FF242E4-C308-9245-89A2-856BA50298E6}"/>
              </a:ext>
            </a:extLst>
          </p:cNvPr>
          <p:cNvCxnSpPr>
            <a:cxnSpLocks/>
          </p:cNvCxnSpPr>
          <p:nvPr/>
        </p:nvCxnSpPr>
        <p:spPr>
          <a:xfrm flipH="1" flipV="1">
            <a:off x="7359117" y="4373135"/>
            <a:ext cx="1143010" cy="6833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EDF30B3-1361-F240-8D92-E77756D7E096}"/>
              </a:ext>
            </a:extLst>
          </p:cNvPr>
          <p:cNvCxnSpPr>
            <a:cxnSpLocks/>
          </p:cNvCxnSpPr>
          <p:nvPr/>
        </p:nvCxnSpPr>
        <p:spPr>
          <a:xfrm flipH="1" flipV="1">
            <a:off x="7359117" y="4373135"/>
            <a:ext cx="2967058" cy="69288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0DE97D7-A0FB-2840-AE4C-9B9E95ED00CB}"/>
              </a:ext>
            </a:extLst>
          </p:cNvPr>
          <p:cNvCxnSpPr>
            <a:cxnSpLocks/>
            <a:stCxn id="20" idx="7"/>
          </p:cNvCxnSpPr>
          <p:nvPr/>
        </p:nvCxnSpPr>
        <p:spPr>
          <a:xfrm flipH="1" flipV="1">
            <a:off x="7359117" y="4373135"/>
            <a:ext cx="4006232" cy="72079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EC5FEF0-0A1A-3A47-99E1-09408091D51C}"/>
              </a:ext>
            </a:extLst>
          </p:cNvPr>
          <p:cNvCxnSpPr>
            <a:cxnSpLocks/>
          </p:cNvCxnSpPr>
          <p:nvPr/>
        </p:nvCxnSpPr>
        <p:spPr>
          <a:xfrm flipV="1">
            <a:off x="7363882" y="4368369"/>
            <a:ext cx="1147768" cy="69289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199B914-BCCA-EB44-84C0-7215EFEE1554}"/>
              </a:ext>
            </a:extLst>
          </p:cNvPr>
          <p:cNvCxnSpPr>
            <a:cxnSpLocks/>
          </p:cNvCxnSpPr>
          <p:nvPr/>
        </p:nvCxnSpPr>
        <p:spPr>
          <a:xfrm flipV="1">
            <a:off x="7363882" y="4377893"/>
            <a:ext cx="2957528" cy="68337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224972F-18BA-EF4D-870C-CFA777E45C65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8511650" y="4368369"/>
            <a:ext cx="2805520" cy="703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4A223EB-8970-BC4A-AA8E-FE1F06828014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10321410" y="4377893"/>
            <a:ext cx="995760" cy="6944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1882BD6-A1F7-464A-BC0F-832EB57D9DAC}"/>
              </a:ext>
            </a:extLst>
          </p:cNvPr>
          <p:cNvCxnSpPr>
            <a:cxnSpLocks/>
            <a:stCxn id="19" idx="0"/>
            <a:endCxn id="20" idx="4"/>
          </p:cNvCxnSpPr>
          <p:nvPr/>
        </p:nvCxnSpPr>
        <p:spPr>
          <a:xfrm flipH="1" flipV="1">
            <a:off x="11317170" y="5219941"/>
            <a:ext cx="5911" cy="26301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733B60F-1674-8C42-9407-B60CEDB878CE}"/>
              </a:ext>
            </a:extLst>
          </p:cNvPr>
          <p:cNvCxnSpPr>
            <a:cxnSpLocks/>
          </p:cNvCxnSpPr>
          <p:nvPr/>
        </p:nvCxnSpPr>
        <p:spPr>
          <a:xfrm flipV="1">
            <a:off x="8502127" y="4377893"/>
            <a:ext cx="1819283" cy="67860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3812069-CF7B-6044-AF59-7D6E29957369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7359117" y="2588821"/>
            <a:ext cx="0" cy="26239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77DC968-C040-8B46-8CCB-4EACC25996A3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8502127" y="2588821"/>
            <a:ext cx="9523" cy="25762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4C33E0D-1628-7E4C-AE0B-E01638E79ADF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10321410" y="2588821"/>
            <a:ext cx="0" cy="26714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D5C99F4-6D48-CB49-9AC1-566BC450F377}"/>
                  </a:ext>
                </a:extLst>
              </p:cNvPr>
              <p:cNvSpPr/>
              <p:nvPr/>
            </p:nvSpPr>
            <p:spPr>
              <a:xfrm>
                <a:off x="6975987" y="5024485"/>
                <a:ext cx="1149161" cy="637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D5C99F4-6D48-CB49-9AC1-566BC450F3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987" y="5024485"/>
                <a:ext cx="1149161" cy="637675"/>
              </a:xfrm>
              <a:prstGeom prst="rect">
                <a:avLst/>
              </a:prstGeom>
              <a:blipFill>
                <a:blip r:embed="rId4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C39DC41-452D-F244-ABF7-527E72E4BAFD}"/>
                  </a:ext>
                </a:extLst>
              </p:cNvPr>
              <p:cNvSpPr/>
              <p:nvPr/>
            </p:nvSpPr>
            <p:spPr>
              <a:xfrm>
                <a:off x="8173416" y="5034380"/>
                <a:ext cx="1149161" cy="637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C39DC41-452D-F244-ABF7-527E72E4BA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3416" y="5034380"/>
                <a:ext cx="1149161" cy="637675"/>
              </a:xfrm>
              <a:prstGeom prst="rect">
                <a:avLst/>
              </a:prstGeom>
              <a:blipFill>
                <a:blip r:embed="rId5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8A4575F-CDD4-A447-82C2-0BE66B1F8DA6}"/>
                  </a:ext>
                </a:extLst>
              </p:cNvPr>
              <p:cNvSpPr/>
              <p:nvPr/>
            </p:nvSpPr>
            <p:spPr>
              <a:xfrm>
                <a:off x="10035864" y="4996774"/>
                <a:ext cx="1149161" cy="637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8A4575F-CDD4-A447-82C2-0BE66B1F8D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5864" y="4996774"/>
                <a:ext cx="1149161" cy="637675"/>
              </a:xfrm>
              <a:prstGeom prst="rect">
                <a:avLst/>
              </a:prstGeom>
              <a:blipFill>
                <a:blip r:embed="rId6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51FBE66-58E4-8843-981A-2DE1F9CD3DD6}"/>
                  </a:ext>
                </a:extLst>
              </p:cNvPr>
              <p:cNvSpPr/>
              <p:nvPr/>
            </p:nvSpPr>
            <p:spPr>
              <a:xfrm>
                <a:off x="9335217" y="4984900"/>
                <a:ext cx="5357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51FBE66-58E4-8843-981A-2DE1F9CD3D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5217" y="4984900"/>
                <a:ext cx="53572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126F6E2-010C-384B-9363-4FF978584184}"/>
                  </a:ext>
                </a:extLst>
              </p:cNvPr>
              <p:cNvSpPr/>
              <p:nvPr/>
            </p:nvSpPr>
            <p:spPr>
              <a:xfrm>
                <a:off x="7021510" y="3739971"/>
                <a:ext cx="791883" cy="630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126F6E2-010C-384B-9363-4FF9785841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510" y="3739971"/>
                <a:ext cx="791883" cy="630429"/>
              </a:xfrm>
              <a:prstGeom prst="rect">
                <a:avLst/>
              </a:prstGeom>
              <a:blipFill>
                <a:blip r:embed="rId8"/>
                <a:stretch>
                  <a:fillRect l="-3125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BB7CA2FF-6B51-9140-AE78-FF4A60CAD3F7}"/>
                  </a:ext>
                </a:extLst>
              </p:cNvPr>
              <p:cNvSpPr/>
              <p:nvPr/>
            </p:nvSpPr>
            <p:spPr>
              <a:xfrm>
                <a:off x="8218939" y="3749866"/>
                <a:ext cx="791883" cy="630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BB7CA2FF-6B51-9140-AE78-FF4A60CAD3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939" y="3749866"/>
                <a:ext cx="791883" cy="630878"/>
              </a:xfrm>
              <a:prstGeom prst="rect">
                <a:avLst/>
              </a:prstGeom>
              <a:blipFill>
                <a:blip r:embed="rId9"/>
                <a:stretch>
                  <a:fillRect l="-4762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E6A8766A-4D19-6246-81DA-24FE2BC97FED}"/>
                  </a:ext>
                </a:extLst>
              </p:cNvPr>
              <p:cNvSpPr/>
              <p:nvPr/>
            </p:nvSpPr>
            <p:spPr>
              <a:xfrm>
                <a:off x="10081387" y="3712260"/>
                <a:ext cx="791883" cy="6310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E6A8766A-4D19-6246-81DA-24FE2BC97F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1387" y="3712260"/>
                <a:ext cx="791883" cy="631007"/>
              </a:xfrm>
              <a:prstGeom prst="rect">
                <a:avLst/>
              </a:prstGeom>
              <a:blipFill>
                <a:blip r:embed="rId10"/>
                <a:stretch>
                  <a:fillRect l="-3125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8DEE14F-097D-E745-84A3-0C53CA285730}"/>
                  </a:ext>
                </a:extLst>
              </p:cNvPr>
              <p:cNvSpPr/>
              <p:nvPr/>
            </p:nvSpPr>
            <p:spPr>
              <a:xfrm>
                <a:off x="9368865" y="3724136"/>
                <a:ext cx="5357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8DEE14F-097D-E745-84A3-0C53CA2857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865" y="3724136"/>
                <a:ext cx="535723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C41AA4B-802C-0E41-8AA3-2D6EB6D1279B}"/>
                  </a:ext>
                </a:extLst>
              </p:cNvPr>
              <p:cNvSpPr/>
              <p:nvPr/>
            </p:nvSpPr>
            <p:spPr>
              <a:xfrm>
                <a:off x="7067030" y="1992320"/>
                <a:ext cx="798424" cy="630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C41AA4B-802C-0E41-8AA3-2D6EB6D12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030" y="1992320"/>
                <a:ext cx="798424" cy="630429"/>
              </a:xfrm>
              <a:prstGeom prst="rect">
                <a:avLst/>
              </a:prstGeom>
              <a:blipFill>
                <a:blip r:embed="rId12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AFBD181-D774-914A-9B9C-90C31B5D7EFD}"/>
                  </a:ext>
                </a:extLst>
              </p:cNvPr>
              <p:cNvSpPr/>
              <p:nvPr/>
            </p:nvSpPr>
            <p:spPr>
              <a:xfrm>
                <a:off x="8264459" y="2002215"/>
                <a:ext cx="798424" cy="630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AFBD181-D774-914A-9B9C-90C31B5D7E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4459" y="2002215"/>
                <a:ext cx="798424" cy="630878"/>
              </a:xfrm>
              <a:prstGeom prst="rect">
                <a:avLst/>
              </a:prstGeom>
              <a:blipFill>
                <a:blip r:embed="rId13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B66AC2BB-0381-9F42-AA9C-07FD2A9F0A9F}"/>
                  </a:ext>
                </a:extLst>
              </p:cNvPr>
              <p:cNvSpPr/>
              <p:nvPr/>
            </p:nvSpPr>
            <p:spPr>
              <a:xfrm>
                <a:off x="10126907" y="1964609"/>
                <a:ext cx="798424" cy="6310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B66AC2BB-0381-9F42-AA9C-07FD2A9F0A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6907" y="1964609"/>
                <a:ext cx="798424" cy="631007"/>
              </a:xfrm>
              <a:prstGeom prst="rect">
                <a:avLst/>
              </a:prstGeom>
              <a:blipFill>
                <a:blip r:embed="rId14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2344655-EBD6-E24C-9520-F08F7BFE8466}"/>
                  </a:ext>
                </a:extLst>
              </p:cNvPr>
              <p:cNvSpPr/>
              <p:nvPr/>
            </p:nvSpPr>
            <p:spPr>
              <a:xfrm>
                <a:off x="9426260" y="1952735"/>
                <a:ext cx="5357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2344655-EBD6-E24C-9520-F08F7BFE84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6260" y="1952735"/>
                <a:ext cx="535723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E6DBFB1-6C59-B24A-8A01-1404C8172A88}"/>
                  </a:ext>
                </a:extLst>
              </p:cNvPr>
              <p:cNvSpPr/>
              <p:nvPr/>
            </p:nvSpPr>
            <p:spPr>
              <a:xfrm>
                <a:off x="6970051" y="2916615"/>
                <a:ext cx="826957" cy="541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E6DBFB1-6C59-B24A-8A01-1404C8172A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051" y="2916615"/>
                <a:ext cx="826957" cy="541110"/>
              </a:xfrm>
              <a:prstGeom prst="rect">
                <a:avLst/>
              </a:prstGeom>
              <a:blipFill>
                <a:blip r:embed="rId1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7345A6C-13B8-0F47-9912-DD0BE0982938}"/>
              </a:ext>
            </a:extLst>
          </p:cNvPr>
          <p:cNvCxnSpPr>
            <a:cxnSpLocks/>
          </p:cNvCxnSpPr>
          <p:nvPr/>
        </p:nvCxnSpPr>
        <p:spPr>
          <a:xfrm flipV="1">
            <a:off x="7357139" y="3536867"/>
            <a:ext cx="0" cy="26239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DEEF4A58-1D8C-3F44-A90B-B64F35AD2D4F}"/>
              </a:ext>
            </a:extLst>
          </p:cNvPr>
          <p:cNvCxnSpPr>
            <a:cxnSpLocks/>
          </p:cNvCxnSpPr>
          <p:nvPr/>
        </p:nvCxnSpPr>
        <p:spPr>
          <a:xfrm flipH="1" flipV="1">
            <a:off x="8500149" y="3536867"/>
            <a:ext cx="9523" cy="25762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8D28BED-94E1-BE45-A028-94966E86194E}"/>
              </a:ext>
            </a:extLst>
          </p:cNvPr>
          <p:cNvCxnSpPr>
            <a:cxnSpLocks/>
          </p:cNvCxnSpPr>
          <p:nvPr/>
        </p:nvCxnSpPr>
        <p:spPr>
          <a:xfrm flipV="1">
            <a:off x="10319432" y="3536867"/>
            <a:ext cx="0" cy="26714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D7A2417-689F-324F-8AE1-00A9221CC79F}"/>
                  </a:ext>
                </a:extLst>
              </p:cNvPr>
              <p:cNvSpPr/>
              <p:nvPr/>
            </p:nvSpPr>
            <p:spPr>
              <a:xfrm>
                <a:off x="8131853" y="2926511"/>
                <a:ext cx="826957" cy="541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D7A2417-689F-324F-8AE1-00A9221CC7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853" y="2926511"/>
                <a:ext cx="826957" cy="541110"/>
              </a:xfrm>
              <a:prstGeom prst="rect">
                <a:avLst/>
              </a:prstGeom>
              <a:blipFill>
                <a:blip r:embed="rId1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C47CEFDD-0252-354B-A8B5-79D2B00543C1}"/>
                  </a:ext>
                </a:extLst>
              </p:cNvPr>
              <p:cNvSpPr/>
              <p:nvPr/>
            </p:nvSpPr>
            <p:spPr>
              <a:xfrm>
                <a:off x="9946798" y="2936405"/>
                <a:ext cx="826957" cy="541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C47CEFDD-0252-354B-A8B5-79D2B00543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6798" y="2936405"/>
                <a:ext cx="826957" cy="541110"/>
              </a:xfrm>
              <a:prstGeom prst="rect">
                <a:avLst/>
              </a:prstGeom>
              <a:blipFill>
                <a:blip r:embed="rId18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19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7AD5A-DC4A-3247-91C6-A8E247459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E9497-082B-C745-AEC3-B1C3833C4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Breaking the constraints of linearity: multi-layer neural nets</a:t>
            </a:r>
          </a:p>
          <a:p>
            <a:r>
              <a:rPr lang="en-US" dirty="0"/>
              <a:t>Flow diagram for the XOR problem</a:t>
            </a:r>
          </a:p>
          <a:p>
            <a:r>
              <a:rPr lang="en-US" dirty="0"/>
              <a:t>Flow diagram for a multi-layer neural net</a:t>
            </a:r>
          </a:p>
          <a:p>
            <a:r>
              <a:rPr lang="en-US" dirty="0"/>
              <a:t>Forward-propagation example</a:t>
            </a:r>
          </a:p>
        </p:txBody>
      </p:sp>
    </p:spTree>
    <p:extLst>
      <p:ext uri="{BB962C8B-B14F-4D97-AF65-F5344CB8AC3E}">
        <p14:creationId xmlns:p14="http://schemas.microsoft.com/office/powerpoint/2010/main" val="1406230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3D82E-899C-F440-A345-E216E1DB4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3" y="170254"/>
            <a:ext cx="10515600" cy="806873"/>
          </a:xfrm>
        </p:spPr>
        <p:txBody>
          <a:bodyPr/>
          <a:lstStyle/>
          <a:p>
            <a:r>
              <a:rPr lang="en-US" dirty="0"/>
              <a:t>Forward propagation: Matrix multiply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EBB288-9D88-F84C-BF2E-646738E627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4734" y="977128"/>
                <a:ext cx="6494830" cy="571061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From activation to excitation is a matrix multiply: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…where…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b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b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</m: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EBB288-9D88-F84C-BF2E-646738E62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4734" y="977128"/>
                <a:ext cx="6494830" cy="5710618"/>
              </a:xfrm>
              <a:blipFill>
                <a:blip r:embed="rId2"/>
                <a:stretch>
                  <a:fillRect l="-1559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215C4564-31F2-DB48-8EA6-7AE02D7E5659}"/>
              </a:ext>
            </a:extLst>
          </p:cNvPr>
          <p:cNvSpPr/>
          <p:nvPr/>
        </p:nvSpPr>
        <p:spPr>
          <a:xfrm>
            <a:off x="6979975" y="2851211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92BC60-E161-4946-9C3F-9EAEFA95B68E}"/>
              </a:ext>
            </a:extLst>
          </p:cNvPr>
          <p:cNvSpPr/>
          <p:nvPr/>
        </p:nvSpPr>
        <p:spPr>
          <a:xfrm>
            <a:off x="8132508" y="2846445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1352A6-3657-CE40-83F0-C5EA97BE4262}"/>
              </a:ext>
            </a:extLst>
          </p:cNvPr>
          <p:cNvSpPr/>
          <p:nvPr/>
        </p:nvSpPr>
        <p:spPr>
          <a:xfrm>
            <a:off x="9942268" y="2855969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BC5A193-07D5-E142-8C1E-8DFA36A75437}"/>
              </a:ext>
            </a:extLst>
          </p:cNvPr>
          <p:cNvCxnSpPr>
            <a:cxnSpLocks/>
          </p:cNvCxnSpPr>
          <p:nvPr/>
        </p:nvCxnSpPr>
        <p:spPr>
          <a:xfrm flipH="1" flipV="1">
            <a:off x="7359117" y="4373135"/>
            <a:ext cx="4765" cy="6881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5B96F0E-D35F-AF43-9A35-9423191E3EEC}"/>
              </a:ext>
            </a:extLst>
          </p:cNvPr>
          <p:cNvCxnSpPr>
            <a:cxnSpLocks/>
          </p:cNvCxnSpPr>
          <p:nvPr/>
        </p:nvCxnSpPr>
        <p:spPr>
          <a:xfrm flipV="1">
            <a:off x="8502127" y="4368369"/>
            <a:ext cx="9523" cy="6881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B42EF81-4295-AE47-B3D4-4B190EC90189}"/>
              </a:ext>
            </a:extLst>
          </p:cNvPr>
          <p:cNvCxnSpPr>
            <a:cxnSpLocks/>
          </p:cNvCxnSpPr>
          <p:nvPr/>
        </p:nvCxnSpPr>
        <p:spPr>
          <a:xfrm flipH="1" flipV="1">
            <a:off x="10321410" y="4377893"/>
            <a:ext cx="4765" cy="6881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CC2C660-1965-4741-9B9F-DEBABAE160FC}"/>
                  </a:ext>
                </a:extLst>
              </p:cNvPr>
              <p:cNvSpPr/>
              <p:nvPr/>
            </p:nvSpPr>
            <p:spPr>
              <a:xfrm>
                <a:off x="11070447" y="5482957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CC2C660-1965-4741-9B9F-DEBABAE160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0447" y="5482957"/>
                <a:ext cx="50526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1660826B-9849-D148-89A5-E4EE22275577}"/>
              </a:ext>
            </a:extLst>
          </p:cNvPr>
          <p:cNvSpPr/>
          <p:nvPr/>
        </p:nvSpPr>
        <p:spPr>
          <a:xfrm>
            <a:off x="11249034" y="5072305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FF242E4-C308-9245-89A2-856BA50298E6}"/>
              </a:ext>
            </a:extLst>
          </p:cNvPr>
          <p:cNvCxnSpPr>
            <a:cxnSpLocks/>
          </p:cNvCxnSpPr>
          <p:nvPr/>
        </p:nvCxnSpPr>
        <p:spPr>
          <a:xfrm flipH="1" flipV="1">
            <a:off x="7359117" y="4373135"/>
            <a:ext cx="1143010" cy="6833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EDF30B3-1361-F240-8D92-E77756D7E096}"/>
              </a:ext>
            </a:extLst>
          </p:cNvPr>
          <p:cNvCxnSpPr>
            <a:cxnSpLocks/>
          </p:cNvCxnSpPr>
          <p:nvPr/>
        </p:nvCxnSpPr>
        <p:spPr>
          <a:xfrm flipH="1" flipV="1">
            <a:off x="7359117" y="4373135"/>
            <a:ext cx="2967058" cy="69288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0DE97D7-A0FB-2840-AE4C-9B9E95ED00CB}"/>
              </a:ext>
            </a:extLst>
          </p:cNvPr>
          <p:cNvCxnSpPr>
            <a:cxnSpLocks/>
            <a:stCxn id="20" idx="7"/>
          </p:cNvCxnSpPr>
          <p:nvPr/>
        </p:nvCxnSpPr>
        <p:spPr>
          <a:xfrm flipH="1" flipV="1">
            <a:off x="7359117" y="4373135"/>
            <a:ext cx="4006232" cy="72079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EC5FEF0-0A1A-3A47-99E1-09408091D51C}"/>
              </a:ext>
            </a:extLst>
          </p:cNvPr>
          <p:cNvCxnSpPr>
            <a:cxnSpLocks/>
          </p:cNvCxnSpPr>
          <p:nvPr/>
        </p:nvCxnSpPr>
        <p:spPr>
          <a:xfrm flipV="1">
            <a:off x="7363882" y="4368369"/>
            <a:ext cx="1147768" cy="69289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199B914-BCCA-EB44-84C0-7215EFEE1554}"/>
              </a:ext>
            </a:extLst>
          </p:cNvPr>
          <p:cNvCxnSpPr>
            <a:cxnSpLocks/>
          </p:cNvCxnSpPr>
          <p:nvPr/>
        </p:nvCxnSpPr>
        <p:spPr>
          <a:xfrm flipV="1">
            <a:off x="7363882" y="4377893"/>
            <a:ext cx="2957528" cy="68337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224972F-18BA-EF4D-870C-CFA777E45C65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8511650" y="4368369"/>
            <a:ext cx="2805520" cy="703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4A223EB-8970-BC4A-AA8E-FE1F06828014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10321410" y="4377893"/>
            <a:ext cx="995760" cy="6944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1882BD6-A1F7-464A-BC0F-832EB57D9DAC}"/>
              </a:ext>
            </a:extLst>
          </p:cNvPr>
          <p:cNvCxnSpPr>
            <a:cxnSpLocks/>
            <a:stCxn id="19" idx="0"/>
            <a:endCxn id="20" idx="4"/>
          </p:cNvCxnSpPr>
          <p:nvPr/>
        </p:nvCxnSpPr>
        <p:spPr>
          <a:xfrm flipH="1" flipV="1">
            <a:off x="11317170" y="5219941"/>
            <a:ext cx="5911" cy="26301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733B60F-1674-8C42-9407-B60CEDB878CE}"/>
              </a:ext>
            </a:extLst>
          </p:cNvPr>
          <p:cNvCxnSpPr>
            <a:cxnSpLocks/>
          </p:cNvCxnSpPr>
          <p:nvPr/>
        </p:nvCxnSpPr>
        <p:spPr>
          <a:xfrm flipV="1">
            <a:off x="8502127" y="4377893"/>
            <a:ext cx="1819283" cy="67860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3812069-CF7B-6044-AF59-7D6E29957369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7359117" y="2588821"/>
            <a:ext cx="0" cy="26239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77DC968-C040-8B46-8CCB-4EACC25996A3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8502127" y="2588821"/>
            <a:ext cx="9523" cy="25762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4C33E0D-1628-7E4C-AE0B-E01638E79ADF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10321410" y="2588821"/>
            <a:ext cx="0" cy="26714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D5C99F4-6D48-CB49-9AC1-566BC450F377}"/>
                  </a:ext>
                </a:extLst>
              </p:cNvPr>
              <p:cNvSpPr/>
              <p:nvPr/>
            </p:nvSpPr>
            <p:spPr>
              <a:xfrm>
                <a:off x="6975987" y="5024485"/>
                <a:ext cx="1149161" cy="637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D5C99F4-6D48-CB49-9AC1-566BC450F3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987" y="5024485"/>
                <a:ext cx="1149161" cy="637675"/>
              </a:xfrm>
              <a:prstGeom prst="rect">
                <a:avLst/>
              </a:prstGeom>
              <a:blipFill>
                <a:blip r:embed="rId4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C39DC41-452D-F244-ABF7-527E72E4BAFD}"/>
                  </a:ext>
                </a:extLst>
              </p:cNvPr>
              <p:cNvSpPr/>
              <p:nvPr/>
            </p:nvSpPr>
            <p:spPr>
              <a:xfrm>
                <a:off x="8173416" y="5034380"/>
                <a:ext cx="1149161" cy="637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C39DC41-452D-F244-ABF7-527E72E4BA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3416" y="5034380"/>
                <a:ext cx="1149161" cy="637675"/>
              </a:xfrm>
              <a:prstGeom prst="rect">
                <a:avLst/>
              </a:prstGeom>
              <a:blipFill>
                <a:blip r:embed="rId5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8A4575F-CDD4-A447-82C2-0BE66B1F8DA6}"/>
                  </a:ext>
                </a:extLst>
              </p:cNvPr>
              <p:cNvSpPr/>
              <p:nvPr/>
            </p:nvSpPr>
            <p:spPr>
              <a:xfrm>
                <a:off x="10035864" y="4996774"/>
                <a:ext cx="1149161" cy="637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8A4575F-CDD4-A447-82C2-0BE66B1F8D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5864" y="4996774"/>
                <a:ext cx="1149161" cy="637675"/>
              </a:xfrm>
              <a:prstGeom prst="rect">
                <a:avLst/>
              </a:prstGeom>
              <a:blipFill>
                <a:blip r:embed="rId6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51FBE66-58E4-8843-981A-2DE1F9CD3DD6}"/>
                  </a:ext>
                </a:extLst>
              </p:cNvPr>
              <p:cNvSpPr/>
              <p:nvPr/>
            </p:nvSpPr>
            <p:spPr>
              <a:xfrm>
                <a:off x="9335217" y="4984900"/>
                <a:ext cx="5357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51FBE66-58E4-8843-981A-2DE1F9CD3D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5217" y="4984900"/>
                <a:ext cx="53572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126F6E2-010C-384B-9363-4FF978584184}"/>
                  </a:ext>
                </a:extLst>
              </p:cNvPr>
              <p:cNvSpPr/>
              <p:nvPr/>
            </p:nvSpPr>
            <p:spPr>
              <a:xfrm>
                <a:off x="7021510" y="3739971"/>
                <a:ext cx="791883" cy="630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126F6E2-010C-384B-9363-4FF9785841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510" y="3739971"/>
                <a:ext cx="791883" cy="630429"/>
              </a:xfrm>
              <a:prstGeom prst="rect">
                <a:avLst/>
              </a:prstGeom>
              <a:blipFill>
                <a:blip r:embed="rId8"/>
                <a:stretch>
                  <a:fillRect l="-3125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BB7CA2FF-6B51-9140-AE78-FF4A60CAD3F7}"/>
                  </a:ext>
                </a:extLst>
              </p:cNvPr>
              <p:cNvSpPr/>
              <p:nvPr/>
            </p:nvSpPr>
            <p:spPr>
              <a:xfrm>
                <a:off x="8218939" y="3749866"/>
                <a:ext cx="791883" cy="630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BB7CA2FF-6B51-9140-AE78-FF4A60CAD3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939" y="3749866"/>
                <a:ext cx="791883" cy="630878"/>
              </a:xfrm>
              <a:prstGeom prst="rect">
                <a:avLst/>
              </a:prstGeom>
              <a:blipFill>
                <a:blip r:embed="rId9"/>
                <a:stretch>
                  <a:fillRect l="-4762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E6A8766A-4D19-6246-81DA-24FE2BC97FED}"/>
                  </a:ext>
                </a:extLst>
              </p:cNvPr>
              <p:cNvSpPr/>
              <p:nvPr/>
            </p:nvSpPr>
            <p:spPr>
              <a:xfrm>
                <a:off x="10081387" y="3712260"/>
                <a:ext cx="791883" cy="6310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E6A8766A-4D19-6246-81DA-24FE2BC97F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1387" y="3712260"/>
                <a:ext cx="791883" cy="631007"/>
              </a:xfrm>
              <a:prstGeom prst="rect">
                <a:avLst/>
              </a:prstGeom>
              <a:blipFill>
                <a:blip r:embed="rId10"/>
                <a:stretch>
                  <a:fillRect l="-3125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8DEE14F-097D-E745-84A3-0C53CA285730}"/>
                  </a:ext>
                </a:extLst>
              </p:cNvPr>
              <p:cNvSpPr/>
              <p:nvPr/>
            </p:nvSpPr>
            <p:spPr>
              <a:xfrm>
                <a:off x="9368865" y="3724136"/>
                <a:ext cx="5357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8DEE14F-097D-E745-84A3-0C53CA2857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865" y="3724136"/>
                <a:ext cx="535723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C41AA4B-802C-0E41-8AA3-2D6EB6D1279B}"/>
                  </a:ext>
                </a:extLst>
              </p:cNvPr>
              <p:cNvSpPr/>
              <p:nvPr/>
            </p:nvSpPr>
            <p:spPr>
              <a:xfrm>
                <a:off x="7067030" y="1992320"/>
                <a:ext cx="798424" cy="630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C41AA4B-802C-0E41-8AA3-2D6EB6D12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030" y="1992320"/>
                <a:ext cx="798424" cy="630429"/>
              </a:xfrm>
              <a:prstGeom prst="rect">
                <a:avLst/>
              </a:prstGeom>
              <a:blipFill>
                <a:blip r:embed="rId12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AFBD181-D774-914A-9B9C-90C31B5D7EFD}"/>
                  </a:ext>
                </a:extLst>
              </p:cNvPr>
              <p:cNvSpPr/>
              <p:nvPr/>
            </p:nvSpPr>
            <p:spPr>
              <a:xfrm>
                <a:off x="8264459" y="2002215"/>
                <a:ext cx="798424" cy="630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AFBD181-D774-914A-9B9C-90C31B5D7E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4459" y="2002215"/>
                <a:ext cx="798424" cy="630878"/>
              </a:xfrm>
              <a:prstGeom prst="rect">
                <a:avLst/>
              </a:prstGeom>
              <a:blipFill>
                <a:blip r:embed="rId13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B66AC2BB-0381-9F42-AA9C-07FD2A9F0A9F}"/>
                  </a:ext>
                </a:extLst>
              </p:cNvPr>
              <p:cNvSpPr/>
              <p:nvPr/>
            </p:nvSpPr>
            <p:spPr>
              <a:xfrm>
                <a:off x="10126907" y="1964609"/>
                <a:ext cx="798424" cy="6310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B66AC2BB-0381-9F42-AA9C-07FD2A9F0A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6907" y="1964609"/>
                <a:ext cx="798424" cy="631007"/>
              </a:xfrm>
              <a:prstGeom prst="rect">
                <a:avLst/>
              </a:prstGeom>
              <a:blipFill>
                <a:blip r:embed="rId14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2344655-EBD6-E24C-9520-F08F7BFE8466}"/>
                  </a:ext>
                </a:extLst>
              </p:cNvPr>
              <p:cNvSpPr/>
              <p:nvPr/>
            </p:nvSpPr>
            <p:spPr>
              <a:xfrm>
                <a:off x="9426260" y="1952735"/>
                <a:ext cx="5357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2344655-EBD6-E24C-9520-F08F7BFE84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6260" y="1952735"/>
                <a:ext cx="535723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E6DBFB1-6C59-B24A-8A01-1404C8172A88}"/>
                  </a:ext>
                </a:extLst>
              </p:cNvPr>
              <p:cNvSpPr/>
              <p:nvPr/>
            </p:nvSpPr>
            <p:spPr>
              <a:xfrm>
                <a:off x="6970051" y="2916615"/>
                <a:ext cx="826957" cy="541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E6DBFB1-6C59-B24A-8A01-1404C8172A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051" y="2916615"/>
                <a:ext cx="826957" cy="541110"/>
              </a:xfrm>
              <a:prstGeom prst="rect">
                <a:avLst/>
              </a:prstGeom>
              <a:blipFill>
                <a:blip r:embed="rId1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7345A6C-13B8-0F47-9912-DD0BE0982938}"/>
              </a:ext>
            </a:extLst>
          </p:cNvPr>
          <p:cNvCxnSpPr>
            <a:cxnSpLocks/>
          </p:cNvCxnSpPr>
          <p:nvPr/>
        </p:nvCxnSpPr>
        <p:spPr>
          <a:xfrm flipV="1">
            <a:off x="7357139" y="3536867"/>
            <a:ext cx="0" cy="26239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DEEF4A58-1D8C-3F44-A90B-B64F35AD2D4F}"/>
              </a:ext>
            </a:extLst>
          </p:cNvPr>
          <p:cNvCxnSpPr>
            <a:cxnSpLocks/>
          </p:cNvCxnSpPr>
          <p:nvPr/>
        </p:nvCxnSpPr>
        <p:spPr>
          <a:xfrm flipH="1" flipV="1">
            <a:off x="8500149" y="3536867"/>
            <a:ext cx="9523" cy="25762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8D28BED-94E1-BE45-A028-94966E86194E}"/>
              </a:ext>
            </a:extLst>
          </p:cNvPr>
          <p:cNvCxnSpPr>
            <a:cxnSpLocks/>
          </p:cNvCxnSpPr>
          <p:nvPr/>
        </p:nvCxnSpPr>
        <p:spPr>
          <a:xfrm flipV="1">
            <a:off x="10319432" y="3536867"/>
            <a:ext cx="0" cy="26714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D7A2417-689F-324F-8AE1-00A9221CC79F}"/>
                  </a:ext>
                </a:extLst>
              </p:cNvPr>
              <p:cNvSpPr/>
              <p:nvPr/>
            </p:nvSpPr>
            <p:spPr>
              <a:xfrm>
                <a:off x="8131853" y="2926511"/>
                <a:ext cx="826957" cy="541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D7A2417-689F-324F-8AE1-00A9221CC7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853" y="2926511"/>
                <a:ext cx="826957" cy="541110"/>
              </a:xfrm>
              <a:prstGeom prst="rect">
                <a:avLst/>
              </a:prstGeom>
              <a:blipFill>
                <a:blip r:embed="rId1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C47CEFDD-0252-354B-A8B5-79D2B00543C1}"/>
                  </a:ext>
                </a:extLst>
              </p:cNvPr>
              <p:cNvSpPr/>
              <p:nvPr/>
            </p:nvSpPr>
            <p:spPr>
              <a:xfrm>
                <a:off x="9946798" y="2936405"/>
                <a:ext cx="826957" cy="541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C47CEFDD-0252-354B-A8B5-79D2B00543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6798" y="2936405"/>
                <a:ext cx="826957" cy="541110"/>
              </a:xfrm>
              <a:prstGeom prst="rect">
                <a:avLst/>
              </a:prstGeom>
              <a:blipFill>
                <a:blip r:embed="rId18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8797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3D82E-899C-F440-A345-E216E1DB4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propagation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EBB288-9D88-F84C-BF2E-646738E627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061364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From excitation to activation is a scalar nonlinearity: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What type of nonlinearity?</a:t>
                </a:r>
              </a:p>
              <a:p>
                <a:pPr marL="0" indent="0">
                  <a:buNone/>
                </a:pPr>
                <a:r>
                  <a:rPr lang="en-US" dirty="0"/>
                  <a:t>Answer: it depends on what task you want your neural net to learn.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EBB288-9D88-F84C-BF2E-646738E62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061364" cy="4351338"/>
              </a:xfrm>
              <a:blipFill>
                <a:blip r:embed="rId2"/>
                <a:stretch>
                  <a:fillRect l="-2092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215C4564-31F2-DB48-8EA6-7AE02D7E5659}"/>
              </a:ext>
            </a:extLst>
          </p:cNvPr>
          <p:cNvSpPr/>
          <p:nvPr/>
        </p:nvSpPr>
        <p:spPr>
          <a:xfrm>
            <a:off x="6979975" y="2851211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92BC60-E161-4946-9C3F-9EAEFA95B68E}"/>
              </a:ext>
            </a:extLst>
          </p:cNvPr>
          <p:cNvSpPr/>
          <p:nvPr/>
        </p:nvSpPr>
        <p:spPr>
          <a:xfrm>
            <a:off x="8132508" y="2846445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1352A6-3657-CE40-83F0-C5EA97BE4262}"/>
              </a:ext>
            </a:extLst>
          </p:cNvPr>
          <p:cNvSpPr/>
          <p:nvPr/>
        </p:nvSpPr>
        <p:spPr>
          <a:xfrm>
            <a:off x="9942268" y="2855969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BC5A193-07D5-E142-8C1E-8DFA36A75437}"/>
              </a:ext>
            </a:extLst>
          </p:cNvPr>
          <p:cNvCxnSpPr>
            <a:cxnSpLocks/>
          </p:cNvCxnSpPr>
          <p:nvPr/>
        </p:nvCxnSpPr>
        <p:spPr>
          <a:xfrm flipH="1" flipV="1">
            <a:off x="7359117" y="4373135"/>
            <a:ext cx="4765" cy="6881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5B96F0E-D35F-AF43-9A35-9423191E3EEC}"/>
              </a:ext>
            </a:extLst>
          </p:cNvPr>
          <p:cNvCxnSpPr>
            <a:cxnSpLocks/>
          </p:cNvCxnSpPr>
          <p:nvPr/>
        </p:nvCxnSpPr>
        <p:spPr>
          <a:xfrm flipV="1">
            <a:off x="8502127" y="4368369"/>
            <a:ext cx="9523" cy="6881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B42EF81-4295-AE47-B3D4-4B190EC90189}"/>
              </a:ext>
            </a:extLst>
          </p:cNvPr>
          <p:cNvCxnSpPr>
            <a:cxnSpLocks/>
          </p:cNvCxnSpPr>
          <p:nvPr/>
        </p:nvCxnSpPr>
        <p:spPr>
          <a:xfrm flipH="1" flipV="1">
            <a:off x="10321410" y="4377893"/>
            <a:ext cx="4765" cy="6881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CC2C660-1965-4741-9B9F-DEBABAE160FC}"/>
                  </a:ext>
                </a:extLst>
              </p:cNvPr>
              <p:cNvSpPr/>
              <p:nvPr/>
            </p:nvSpPr>
            <p:spPr>
              <a:xfrm>
                <a:off x="11070447" y="5482957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CC2C660-1965-4741-9B9F-DEBABAE160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0447" y="5482957"/>
                <a:ext cx="50526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1660826B-9849-D148-89A5-E4EE22275577}"/>
              </a:ext>
            </a:extLst>
          </p:cNvPr>
          <p:cNvSpPr/>
          <p:nvPr/>
        </p:nvSpPr>
        <p:spPr>
          <a:xfrm>
            <a:off x="11249034" y="5072305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FF242E4-C308-9245-89A2-856BA50298E6}"/>
              </a:ext>
            </a:extLst>
          </p:cNvPr>
          <p:cNvCxnSpPr>
            <a:cxnSpLocks/>
          </p:cNvCxnSpPr>
          <p:nvPr/>
        </p:nvCxnSpPr>
        <p:spPr>
          <a:xfrm flipH="1" flipV="1">
            <a:off x="7359117" y="4373135"/>
            <a:ext cx="1143010" cy="6833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EDF30B3-1361-F240-8D92-E77756D7E096}"/>
              </a:ext>
            </a:extLst>
          </p:cNvPr>
          <p:cNvCxnSpPr>
            <a:cxnSpLocks/>
          </p:cNvCxnSpPr>
          <p:nvPr/>
        </p:nvCxnSpPr>
        <p:spPr>
          <a:xfrm flipH="1" flipV="1">
            <a:off x="7359117" y="4373135"/>
            <a:ext cx="2967058" cy="69288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0DE97D7-A0FB-2840-AE4C-9B9E95ED00CB}"/>
              </a:ext>
            </a:extLst>
          </p:cNvPr>
          <p:cNvCxnSpPr>
            <a:cxnSpLocks/>
            <a:stCxn id="20" idx="7"/>
          </p:cNvCxnSpPr>
          <p:nvPr/>
        </p:nvCxnSpPr>
        <p:spPr>
          <a:xfrm flipH="1" flipV="1">
            <a:off x="7359117" y="4373135"/>
            <a:ext cx="4006232" cy="72079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EC5FEF0-0A1A-3A47-99E1-09408091D51C}"/>
              </a:ext>
            </a:extLst>
          </p:cNvPr>
          <p:cNvCxnSpPr>
            <a:cxnSpLocks/>
          </p:cNvCxnSpPr>
          <p:nvPr/>
        </p:nvCxnSpPr>
        <p:spPr>
          <a:xfrm flipV="1">
            <a:off x="7363882" y="4368369"/>
            <a:ext cx="1147768" cy="69289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199B914-BCCA-EB44-84C0-7215EFEE1554}"/>
              </a:ext>
            </a:extLst>
          </p:cNvPr>
          <p:cNvCxnSpPr>
            <a:cxnSpLocks/>
          </p:cNvCxnSpPr>
          <p:nvPr/>
        </p:nvCxnSpPr>
        <p:spPr>
          <a:xfrm flipV="1">
            <a:off x="7363882" y="4377893"/>
            <a:ext cx="2957528" cy="68337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224972F-18BA-EF4D-870C-CFA777E45C65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8511650" y="4368369"/>
            <a:ext cx="2805520" cy="703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4A223EB-8970-BC4A-AA8E-FE1F06828014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10321410" y="4377893"/>
            <a:ext cx="995760" cy="6944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1882BD6-A1F7-464A-BC0F-832EB57D9DAC}"/>
              </a:ext>
            </a:extLst>
          </p:cNvPr>
          <p:cNvCxnSpPr>
            <a:cxnSpLocks/>
            <a:stCxn id="19" idx="0"/>
            <a:endCxn id="20" idx="4"/>
          </p:cNvCxnSpPr>
          <p:nvPr/>
        </p:nvCxnSpPr>
        <p:spPr>
          <a:xfrm flipH="1" flipV="1">
            <a:off x="11317170" y="5219941"/>
            <a:ext cx="5911" cy="26301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733B60F-1674-8C42-9407-B60CEDB878CE}"/>
              </a:ext>
            </a:extLst>
          </p:cNvPr>
          <p:cNvCxnSpPr>
            <a:cxnSpLocks/>
          </p:cNvCxnSpPr>
          <p:nvPr/>
        </p:nvCxnSpPr>
        <p:spPr>
          <a:xfrm flipV="1">
            <a:off x="8502127" y="4377893"/>
            <a:ext cx="1819283" cy="67860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3812069-CF7B-6044-AF59-7D6E29957369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7359117" y="2588821"/>
            <a:ext cx="0" cy="26239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77DC968-C040-8B46-8CCB-4EACC25996A3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8502127" y="2588821"/>
            <a:ext cx="9523" cy="25762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4C33E0D-1628-7E4C-AE0B-E01638E79ADF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10321410" y="2588821"/>
            <a:ext cx="0" cy="26714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D5C99F4-6D48-CB49-9AC1-566BC450F377}"/>
                  </a:ext>
                </a:extLst>
              </p:cNvPr>
              <p:cNvSpPr/>
              <p:nvPr/>
            </p:nvSpPr>
            <p:spPr>
              <a:xfrm>
                <a:off x="6975987" y="5024485"/>
                <a:ext cx="1149161" cy="637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D5C99F4-6D48-CB49-9AC1-566BC450F3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987" y="5024485"/>
                <a:ext cx="1149161" cy="637675"/>
              </a:xfrm>
              <a:prstGeom prst="rect">
                <a:avLst/>
              </a:prstGeom>
              <a:blipFill>
                <a:blip r:embed="rId4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C39DC41-452D-F244-ABF7-527E72E4BAFD}"/>
                  </a:ext>
                </a:extLst>
              </p:cNvPr>
              <p:cNvSpPr/>
              <p:nvPr/>
            </p:nvSpPr>
            <p:spPr>
              <a:xfrm>
                <a:off x="8173416" y="5034380"/>
                <a:ext cx="1149161" cy="637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C39DC41-452D-F244-ABF7-527E72E4BA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3416" y="5034380"/>
                <a:ext cx="1149161" cy="637675"/>
              </a:xfrm>
              <a:prstGeom prst="rect">
                <a:avLst/>
              </a:prstGeom>
              <a:blipFill>
                <a:blip r:embed="rId5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8A4575F-CDD4-A447-82C2-0BE66B1F8DA6}"/>
                  </a:ext>
                </a:extLst>
              </p:cNvPr>
              <p:cNvSpPr/>
              <p:nvPr/>
            </p:nvSpPr>
            <p:spPr>
              <a:xfrm>
                <a:off x="10035864" y="4996774"/>
                <a:ext cx="1149161" cy="637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8A4575F-CDD4-A447-82C2-0BE66B1F8D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5864" y="4996774"/>
                <a:ext cx="1149161" cy="637675"/>
              </a:xfrm>
              <a:prstGeom prst="rect">
                <a:avLst/>
              </a:prstGeom>
              <a:blipFill>
                <a:blip r:embed="rId6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51FBE66-58E4-8843-981A-2DE1F9CD3DD6}"/>
                  </a:ext>
                </a:extLst>
              </p:cNvPr>
              <p:cNvSpPr/>
              <p:nvPr/>
            </p:nvSpPr>
            <p:spPr>
              <a:xfrm>
                <a:off x="9335217" y="4984900"/>
                <a:ext cx="5357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51FBE66-58E4-8843-981A-2DE1F9CD3D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5217" y="4984900"/>
                <a:ext cx="53572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126F6E2-010C-384B-9363-4FF978584184}"/>
                  </a:ext>
                </a:extLst>
              </p:cNvPr>
              <p:cNvSpPr/>
              <p:nvPr/>
            </p:nvSpPr>
            <p:spPr>
              <a:xfrm>
                <a:off x="7021510" y="3739971"/>
                <a:ext cx="791883" cy="630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126F6E2-010C-384B-9363-4FF9785841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510" y="3739971"/>
                <a:ext cx="791883" cy="630429"/>
              </a:xfrm>
              <a:prstGeom prst="rect">
                <a:avLst/>
              </a:prstGeom>
              <a:blipFill>
                <a:blip r:embed="rId8"/>
                <a:stretch>
                  <a:fillRect l="-3125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BB7CA2FF-6B51-9140-AE78-FF4A60CAD3F7}"/>
                  </a:ext>
                </a:extLst>
              </p:cNvPr>
              <p:cNvSpPr/>
              <p:nvPr/>
            </p:nvSpPr>
            <p:spPr>
              <a:xfrm>
                <a:off x="8218939" y="3749866"/>
                <a:ext cx="791883" cy="630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BB7CA2FF-6B51-9140-AE78-FF4A60CAD3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939" y="3749866"/>
                <a:ext cx="791883" cy="630878"/>
              </a:xfrm>
              <a:prstGeom prst="rect">
                <a:avLst/>
              </a:prstGeom>
              <a:blipFill>
                <a:blip r:embed="rId9"/>
                <a:stretch>
                  <a:fillRect l="-4762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E6A8766A-4D19-6246-81DA-24FE2BC97FED}"/>
                  </a:ext>
                </a:extLst>
              </p:cNvPr>
              <p:cNvSpPr/>
              <p:nvPr/>
            </p:nvSpPr>
            <p:spPr>
              <a:xfrm>
                <a:off x="10081387" y="3712260"/>
                <a:ext cx="791883" cy="6310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E6A8766A-4D19-6246-81DA-24FE2BC97F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1387" y="3712260"/>
                <a:ext cx="791883" cy="631007"/>
              </a:xfrm>
              <a:prstGeom prst="rect">
                <a:avLst/>
              </a:prstGeom>
              <a:blipFill>
                <a:blip r:embed="rId10"/>
                <a:stretch>
                  <a:fillRect l="-3125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8DEE14F-097D-E745-84A3-0C53CA285730}"/>
                  </a:ext>
                </a:extLst>
              </p:cNvPr>
              <p:cNvSpPr/>
              <p:nvPr/>
            </p:nvSpPr>
            <p:spPr>
              <a:xfrm>
                <a:off x="9368865" y="3724136"/>
                <a:ext cx="5357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8DEE14F-097D-E745-84A3-0C53CA2857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865" y="3724136"/>
                <a:ext cx="535723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C41AA4B-802C-0E41-8AA3-2D6EB6D1279B}"/>
                  </a:ext>
                </a:extLst>
              </p:cNvPr>
              <p:cNvSpPr/>
              <p:nvPr/>
            </p:nvSpPr>
            <p:spPr>
              <a:xfrm>
                <a:off x="7067030" y="1992320"/>
                <a:ext cx="798424" cy="630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C41AA4B-802C-0E41-8AA3-2D6EB6D12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030" y="1992320"/>
                <a:ext cx="798424" cy="630429"/>
              </a:xfrm>
              <a:prstGeom prst="rect">
                <a:avLst/>
              </a:prstGeom>
              <a:blipFill>
                <a:blip r:embed="rId12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AFBD181-D774-914A-9B9C-90C31B5D7EFD}"/>
                  </a:ext>
                </a:extLst>
              </p:cNvPr>
              <p:cNvSpPr/>
              <p:nvPr/>
            </p:nvSpPr>
            <p:spPr>
              <a:xfrm>
                <a:off x="8264459" y="2002215"/>
                <a:ext cx="798424" cy="630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AFBD181-D774-914A-9B9C-90C31B5D7E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4459" y="2002215"/>
                <a:ext cx="798424" cy="630878"/>
              </a:xfrm>
              <a:prstGeom prst="rect">
                <a:avLst/>
              </a:prstGeom>
              <a:blipFill>
                <a:blip r:embed="rId13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B66AC2BB-0381-9F42-AA9C-07FD2A9F0A9F}"/>
                  </a:ext>
                </a:extLst>
              </p:cNvPr>
              <p:cNvSpPr/>
              <p:nvPr/>
            </p:nvSpPr>
            <p:spPr>
              <a:xfrm>
                <a:off x="10126907" y="1964609"/>
                <a:ext cx="798424" cy="6310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B66AC2BB-0381-9F42-AA9C-07FD2A9F0A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6907" y="1964609"/>
                <a:ext cx="798424" cy="631007"/>
              </a:xfrm>
              <a:prstGeom prst="rect">
                <a:avLst/>
              </a:prstGeom>
              <a:blipFill>
                <a:blip r:embed="rId14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2344655-EBD6-E24C-9520-F08F7BFE8466}"/>
                  </a:ext>
                </a:extLst>
              </p:cNvPr>
              <p:cNvSpPr/>
              <p:nvPr/>
            </p:nvSpPr>
            <p:spPr>
              <a:xfrm>
                <a:off x="9426260" y="1952735"/>
                <a:ext cx="5357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2344655-EBD6-E24C-9520-F08F7BFE84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6260" y="1952735"/>
                <a:ext cx="535723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E6DBFB1-6C59-B24A-8A01-1404C8172A88}"/>
                  </a:ext>
                </a:extLst>
              </p:cNvPr>
              <p:cNvSpPr/>
              <p:nvPr/>
            </p:nvSpPr>
            <p:spPr>
              <a:xfrm>
                <a:off x="6970051" y="2916615"/>
                <a:ext cx="826957" cy="541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E6DBFB1-6C59-B24A-8A01-1404C8172A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051" y="2916615"/>
                <a:ext cx="826957" cy="541110"/>
              </a:xfrm>
              <a:prstGeom prst="rect">
                <a:avLst/>
              </a:prstGeom>
              <a:blipFill>
                <a:blip r:embed="rId1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7345A6C-13B8-0F47-9912-DD0BE0982938}"/>
              </a:ext>
            </a:extLst>
          </p:cNvPr>
          <p:cNvCxnSpPr>
            <a:cxnSpLocks/>
          </p:cNvCxnSpPr>
          <p:nvPr/>
        </p:nvCxnSpPr>
        <p:spPr>
          <a:xfrm flipV="1">
            <a:off x="7357139" y="3536867"/>
            <a:ext cx="0" cy="26239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DEEF4A58-1D8C-3F44-A90B-B64F35AD2D4F}"/>
              </a:ext>
            </a:extLst>
          </p:cNvPr>
          <p:cNvCxnSpPr>
            <a:cxnSpLocks/>
          </p:cNvCxnSpPr>
          <p:nvPr/>
        </p:nvCxnSpPr>
        <p:spPr>
          <a:xfrm flipH="1" flipV="1">
            <a:off x="8500149" y="3536867"/>
            <a:ext cx="9523" cy="25762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8D28BED-94E1-BE45-A028-94966E86194E}"/>
              </a:ext>
            </a:extLst>
          </p:cNvPr>
          <p:cNvCxnSpPr>
            <a:cxnSpLocks/>
          </p:cNvCxnSpPr>
          <p:nvPr/>
        </p:nvCxnSpPr>
        <p:spPr>
          <a:xfrm flipV="1">
            <a:off x="10319432" y="3536867"/>
            <a:ext cx="0" cy="26714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D7A2417-689F-324F-8AE1-00A9221CC79F}"/>
                  </a:ext>
                </a:extLst>
              </p:cNvPr>
              <p:cNvSpPr/>
              <p:nvPr/>
            </p:nvSpPr>
            <p:spPr>
              <a:xfrm>
                <a:off x="8131853" y="2926511"/>
                <a:ext cx="826957" cy="541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D7A2417-689F-324F-8AE1-00A9221CC7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853" y="2926511"/>
                <a:ext cx="826957" cy="541110"/>
              </a:xfrm>
              <a:prstGeom prst="rect">
                <a:avLst/>
              </a:prstGeom>
              <a:blipFill>
                <a:blip r:embed="rId1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C47CEFDD-0252-354B-A8B5-79D2B00543C1}"/>
                  </a:ext>
                </a:extLst>
              </p:cNvPr>
              <p:cNvSpPr/>
              <p:nvPr/>
            </p:nvSpPr>
            <p:spPr>
              <a:xfrm>
                <a:off x="9946798" y="2936405"/>
                <a:ext cx="826957" cy="541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C47CEFDD-0252-354B-A8B5-79D2B00543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6798" y="2936405"/>
                <a:ext cx="826957" cy="541110"/>
              </a:xfrm>
              <a:prstGeom prst="rect">
                <a:avLst/>
              </a:prstGeom>
              <a:blipFill>
                <a:blip r:embed="rId18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1494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4600B-1A60-F844-9536-0B2CA6A71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2" y="207468"/>
            <a:ext cx="5355328" cy="801523"/>
          </a:xfrm>
        </p:spPr>
        <p:txBody>
          <a:bodyPr/>
          <a:lstStyle/>
          <a:p>
            <a:r>
              <a:rPr lang="en-US" dirty="0"/>
              <a:t>Activation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72D226-DA3E-3944-9889-FEB1D73A6A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12828" y="1064303"/>
                <a:ext cx="8469438" cy="567377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The “activation function,”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</m:oMath>
                </a14:m>
                <a:r>
                  <a:rPr lang="en-US" dirty="0"/>
                  <a:t>, can be any scalar nonlinearity.  Common ones that you should know include the </a:t>
                </a:r>
                <a:r>
                  <a:rPr lang="en-US" b="1" u="sng" dirty="0"/>
                  <a:t>unit step</a:t>
                </a:r>
                <a:r>
                  <a:rPr lang="en-US" dirty="0"/>
                  <a:t> and </a:t>
                </a:r>
                <a:r>
                  <a:rPr lang="en-US" b="1" u="sng" dirty="0"/>
                  <a:t>signum</a:t>
                </a:r>
                <a:r>
                  <a:rPr lang="en-US" dirty="0"/>
                  <a:t> functions, and:</a:t>
                </a:r>
              </a:p>
              <a:p>
                <a:pPr marL="0" indent="0">
                  <a:buNone/>
                </a:pPr>
                <a:r>
                  <a:rPr lang="en-US" b="1" u="sng" dirty="0"/>
                  <a:t>Logistic Sigmoid: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u="sng" dirty="0"/>
                  <a:t>Hyperbolic Tangent (tanh):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tanh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u="sng" dirty="0"/>
                  <a:t>Rectified Linear Unit (</a:t>
                </a:r>
                <a:r>
                  <a:rPr lang="en-US" b="1" u="sng" dirty="0" err="1"/>
                  <a:t>ReLU</a:t>
                </a:r>
                <a:r>
                  <a:rPr lang="en-US" b="1" u="sng" dirty="0"/>
                  <a:t>):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ReLU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72D226-DA3E-3944-9889-FEB1D73A6A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2828" y="1064303"/>
                <a:ext cx="8469438" cy="5673777"/>
              </a:xfrm>
              <a:blipFill>
                <a:blip r:embed="rId2"/>
                <a:stretch>
                  <a:fillRect l="-1347" t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8634E4B-BE80-B545-BE35-31CC19B0F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71" y="978670"/>
            <a:ext cx="2743200" cy="2057400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D94EC7F-724E-144A-B8E8-ADF966B6C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771" y="2809063"/>
            <a:ext cx="2743200" cy="2057400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D9A83F5A-9BBB-0F4C-A00B-34CA6DD7A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71" y="4637863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13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7AD5A-DC4A-3247-91C6-A8E247459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E9497-082B-C745-AEC3-B1C3833C4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Breaking the constraints of linearity: multi-layer neural nets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Flow diagram for the XOR problem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Flow diagram for a multi-layer neural net</a:t>
            </a:r>
          </a:p>
          <a:p>
            <a:r>
              <a:rPr lang="en-US" dirty="0"/>
              <a:t>Forward-propagation example</a:t>
            </a:r>
          </a:p>
        </p:txBody>
      </p:sp>
    </p:spTree>
    <p:extLst>
      <p:ext uri="{BB962C8B-B14F-4D97-AF65-F5344CB8AC3E}">
        <p14:creationId xmlns:p14="http://schemas.microsoft.com/office/powerpoint/2010/main" val="1945698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08A215A-83FD-2E42-9C2B-95E10BA20E65}"/>
              </a:ext>
            </a:extLst>
          </p:cNvPr>
          <p:cNvSpPr/>
          <p:nvPr/>
        </p:nvSpPr>
        <p:spPr>
          <a:xfrm>
            <a:off x="7685672" y="2103622"/>
            <a:ext cx="2560096" cy="225835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1A3139-6F6B-E240-92EC-80607F71A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Square smiley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CFD9D2-0B0A-4E46-9001-8C3FB19FC81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4"/>
                <a:ext cx="5181600" cy="4815017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Input: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,1]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Output: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Remember that yellow = red + green, so we just need to compute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as functions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This could be done using a two-layer network, but I it’s easier using a three-layer network, so let’s do it that way.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CFD9D2-0B0A-4E46-9001-8C3FB19FC8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4"/>
                <a:ext cx="5181600" cy="4815017"/>
              </a:xfrm>
              <a:blipFill>
                <a:blip r:embed="rId2"/>
                <a:stretch>
                  <a:fillRect l="-2200" t="-2895" r="-2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D9E1228-E7E6-214F-81BF-48961F9CAEE1}"/>
              </a:ext>
            </a:extLst>
          </p:cNvPr>
          <p:cNvCxnSpPr>
            <a:cxnSpLocks/>
          </p:cNvCxnSpPr>
          <p:nvPr/>
        </p:nvCxnSpPr>
        <p:spPr>
          <a:xfrm>
            <a:off x="7491245" y="4361991"/>
            <a:ext cx="291192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346B691-F043-F441-9D37-34859D729F0F}"/>
              </a:ext>
            </a:extLst>
          </p:cNvPr>
          <p:cNvCxnSpPr>
            <a:cxnSpLocks/>
          </p:cNvCxnSpPr>
          <p:nvPr/>
        </p:nvCxnSpPr>
        <p:spPr>
          <a:xfrm flipV="1">
            <a:off x="7685672" y="1600775"/>
            <a:ext cx="0" cy="29933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279EB60-24A9-5D49-AD3D-B506ED3EACEB}"/>
                  </a:ext>
                </a:extLst>
              </p:cNvPr>
              <p:cNvSpPr/>
              <p:nvPr/>
            </p:nvSpPr>
            <p:spPr>
              <a:xfrm>
                <a:off x="10598445" y="4009334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279EB60-24A9-5D49-AD3D-B506ED3EAC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8445" y="4009334"/>
                <a:ext cx="460006" cy="584775"/>
              </a:xfrm>
              <a:prstGeom prst="rect">
                <a:avLst/>
              </a:prstGeom>
              <a:blipFill>
                <a:blip r:embed="rId3"/>
                <a:stretch>
                  <a:fillRect l="-2703" r="-21622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5B3070E-DF2C-AD48-A82A-395AEA4DB641}"/>
                  </a:ext>
                </a:extLst>
              </p:cNvPr>
              <p:cNvSpPr/>
              <p:nvPr/>
            </p:nvSpPr>
            <p:spPr>
              <a:xfrm>
                <a:off x="7465993" y="1013574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5B3070E-DF2C-AD48-A82A-395AEA4DB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993" y="1013574"/>
                <a:ext cx="467045" cy="584775"/>
              </a:xfrm>
              <a:prstGeom prst="rect">
                <a:avLst/>
              </a:prstGeom>
              <a:blipFill>
                <a:blip r:embed="rId4"/>
                <a:stretch>
                  <a:fillRect l="-2703" r="-21622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8ED87A8-A01B-F345-A9CE-5B0D8A3E19A0}"/>
              </a:ext>
            </a:extLst>
          </p:cNvPr>
          <p:cNvCxnSpPr/>
          <p:nvPr/>
        </p:nvCxnSpPr>
        <p:spPr>
          <a:xfrm>
            <a:off x="7685672" y="353767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8F7F562-10F3-6B4C-A182-CA81430F10C8}"/>
              </a:ext>
            </a:extLst>
          </p:cNvPr>
          <p:cNvCxnSpPr>
            <a:cxnSpLocks/>
          </p:cNvCxnSpPr>
          <p:nvPr/>
        </p:nvCxnSpPr>
        <p:spPr>
          <a:xfrm flipH="1">
            <a:off x="7598232" y="3240375"/>
            <a:ext cx="1666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DFDB4C-A097-4549-96D7-F2A573BA5361}"/>
              </a:ext>
            </a:extLst>
          </p:cNvPr>
          <p:cNvCxnSpPr>
            <a:cxnSpLocks/>
          </p:cNvCxnSpPr>
          <p:nvPr/>
        </p:nvCxnSpPr>
        <p:spPr>
          <a:xfrm flipH="1">
            <a:off x="7600732" y="2103622"/>
            <a:ext cx="1666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D7854CE-566B-E442-B315-62AA485EE313}"/>
              </a:ext>
            </a:extLst>
          </p:cNvPr>
          <p:cNvCxnSpPr>
            <a:cxnSpLocks/>
          </p:cNvCxnSpPr>
          <p:nvPr/>
        </p:nvCxnSpPr>
        <p:spPr>
          <a:xfrm>
            <a:off x="9059052" y="4249708"/>
            <a:ext cx="0" cy="213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7222CEE-08F1-364A-BD19-210764402BF8}"/>
              </a:ext>
            </a:extLst>
          </p:cNvPr>
          <p:cNvCxnSpPr>
            <a:cxnSpLocks/>
          </p:cNvCxnSpPr>
          <p:nvPr/>
        </p:nvCxnSpPr>
        <p:spPr>
          <a:xfrm>
            <a:off x="10245768" y="4237218"/>
            <a:ext cx="0" cy="213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D61FAEED-9298-464C-82CF-4C7A80193B5D}"/>
              </a:ext>
            </a:extLst>
          </p:cNvPr>
          <p:cNvSpPr/>
          <p:nvPr/>
        </p:nvSpPr>
        <p:spPr>
          <a:xfrm>
            <a:off x="8337772" y="2615929"/>
            <a:ext cx="1255916" cy="12131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29E3C90-169C-3245-A57E-6CFD488C8321}"/>
              </a:ext>
            </a:extLst>
          </p:cNvPr>
          <p:cNvSpPr/>
          <p:nvPr/>
        </p:nvSpPr>
        <p:spPr>
          <a:xfrm>
            <a:off x="8596850" y="2960555"/>
            <a:ext cx="157406" cy="1573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F5B331B-3EA2-474C-8B55-8A9337F5BE40}"/>
              </a:ext>
            </a:extLst>
          </p:cNvPr>
          <p:cNvSpPr/>
          <p:nvPr/>
        </p:nvSpPr>
        <p:spPr>
          <a:xfrm>
            <a:off x="9198954" y="2963055"/>
            <a:ext cx="157406" cy="1573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BED20D7-1BAD-AC4A-9F91-29062B9B124E}"/>
              </a:ext>
            </a:extLst>
          </p:cNvPr>
          <p:cNvSpPr/>
          <p:nvPr/>
        </p:nvSpPr>
        <p:spPr>
          <a:xfrm>
            <a:off x="9201454" y="3325316"/>
            <a:ext cx="157406" cy="1573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9F818C2-71FC-0441-84D4-F6CA4789ACA4}"/>
              </a:ext>
            </a:extLst>
          </p:cNvPr>
          <p:cNvSpPr/>
          <p:nvPr/>
        </p:nvSpPr>
        <p:spPr>
          <a:xfrm>
            <a:off x="8589358" y="3327816"/>
            <a:ext cx="157406" cy="1573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BB4ACCE-CC6C-A649-A3B7-A73AD9B5EDD9}"/>
              </a:ext>
            </a:extLst>
          </p:cNvPr>
          <p:cNvSpPr/>
          <p:nvPr/>
        </p:nvSpPr>
        <p:spPr>
          <a:xfrm>
            <a:off x="8596850" y="3470225"/>
            <a:ext cx="762009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74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08A215A-83FD-2E42-9C2B-95E10BA20E65}"/>
              </a:ext>
            </a:extLst>
          </p:cNvPr>
          <p:cNvSpPr/>
          <p:nvPr/>
        </p:nvSpPr>
        <p:spPr>
          <a:xfrm>
            <a:off x="7685672" y="2103622"/>
            <a:ext cx="2560096" cy="225835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1A3139-6F6B-E240-92EC-80607F71A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CFD9D2-0B0A-4E46-9001-8C3FB19FC81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In layer 1, let’s find all the different ways in which we need to bisect the image plane: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/>
                        </a:rPr>
                        <m:t>sign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−0.5</m:t>
                          </m:r>
                        </m:e>
                      </m:d>
                    </m:oMath>
                  </m:oMathPara>
                </a14:m>
                <a:endParaRPr lang="en-US" b="0" dirty="0">
                  <a:cs typeface="Times New Roman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⋮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cs typeface="Times New Roman"/>
                        </a:rPr>
                        <m:t>sign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.5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CFD9D2-0B0A-4E46-9001-8C3FB19FC8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445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D9E1228-E7E6-214F-81BF-48961F9CAEE1}"/>
              </a:ext>
            </a:extLst>
          </p:cNvPr>
          <p:cNvCxnSpPr>
            <a:cxnSpLocks/>
          </p:cNvCxnSpPr>
          <p:nvPr/>
        </p:nvCxnSpPr>
        <p:spPr>
          <a:xfrm>
            <a:off x="7491245" y="4361991"/>
            <a:ext cx="291192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346B691-F043-F441-9D37-34859D729F0F}"/>
              </a:ext>
            </a:extLst>
          </p:cNvPr>
          <p:cNvCxnSpPr>
            <a:cxnSpLocks/>
          </p:cNvCxnSpPr>
          <p:nvPr/>
        </p:nvCxnSpPr>
        <p:spPr>
          <a:xfrm flipV="1">
            <a:off x="7685672" y="1600775"/>
            <a:ext cx="0" cy="29933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5B3070E-DF2C-AD48-A82A-395AEA4DB641}"/>
                  </a:ext>
                </a:extLst>
              </p:cNvPr>
              <p:cNvSpPr/>
              <p:nvPr/>
            </p:nvSpPr>
            <p:spPr>
              <a:xfrm>
                <a:off x="7960669" y="1313377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5B3070E-DF2C-AD48-A82A-395AEA4DB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0669" y="1313377"/>
                <a:ext cx="467045" cy="584775"/>
              </a:xfrm>
              <a:prstGeom prst="rect">
                <a:avLst/>
              </a:prstGeom>
              <a:blipFill>
                <a:blip r:embed="rId3"/>
                <a:stretch>
                  <a:fillRect l="-10526" r="-21053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8ED87A8-A01B-F345-A9CE-5B0D8A3E19A0}"/>
              </a:ext>
            </a:extLst>
          </p:cNvPr>
          <p:cNvCxnSpPr/>
          <p:nvPr/>
        </p:nvCxnSpPr>
        <p:spPr>
          <a:xfrm>
            <a:off x="7685672" y="353767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8F7F562-10F3-6B4C-A182-CA81430F10C8}"/>
              </a:ext>
            </a:extLst>
          </p:cNvPr>
          <p:cNvCxnSpPr>
            <a:cxnSpLocks/>
          </p:cNvCxnSpPr>
          <p:nvPr/>
        </p:nvCxnSpPr>
        <p:spPr>
          <a:xfrm flipH="1">
            <a:off x="7598232" y="3240375"/>
            <a:ext cx="1666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DFDB4C-A097-4549-96D7-F2A573BA5361}"/>
              </a:ext>
            </a:extLst>
          </p:cNvPr>
          <p:cNvCxnSpPr>
            <a:cxnSpLocks/>
          </p:cNvCxnSpPr>
          <p:nvPr/>
        </p:nvCxnSpPr>
        <p:spPr>
          <a:xfrm flipH="1">
            <a:off x="7600732" y="2103622"/>
            <a:ext cx="1666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D7854CE-566B-E442-B315-62AA485EE313}"/>
              </a:ext>
            </a:extLst>
          </p:cNvPr>
          <p:cNvCxnSpPr>
            <a:cxnSpLocks/>
          </p:cNvCxnSpPr>
          <p:nvPr/>
        </p:nvCxnSpPr>
        <p:spPr>
          <a:xfrm>
            <a:off x="9059052" y="4249708"/>
            <a:ext cx="0" cy="213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7222CEE-08F1-364A-BD19-210764402BF8}"/>
              </a:ext>
            </a:extLst>
          </p:cNvPr>
          <p:cNvCxnSpPr>
            <a:cxnSpLocks/>
          </p:cNvCxnSpPr>
          <p:nvPr/>
        </p:nvCxnSpPr>
        <p:spPr>
          <a:xfrm>
            <a:off x="10245768" y="4237218"/>
            <a:ext cx="0" cy="213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D61FAEED-9298-464C-82CF-4C7A80193B5D}"/>
              </a:ext>
            </a:extLst>
          </p:cNvPr>
          <p:cNvSpPr/>
          <p:nvPr/>
        </p:nvSpPr>
        <p:spPr>
          <a:xfrm>
            <a:off x="8337772" y="2615929"/>
            <a:ext cx="1255916" cy="12131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29E3C90-169C-3245-A57E-6CFD488C8321}"/>
              </a:ext>
            </a:extLst>
          </p:cNvPr>
          <p:cNvSpPr/>
          <p:nvPr/>
        </p:nvSpPr>
        <p:spPr>
          <a:xfrm>
            <a:off x="8596850" y="2960555"/>
            <a:ext cx="157406" cy="1573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F5B331B-3EA2-474C-8B55-8A9337F5BE40}"/>
              </a:ext>
            </a:extLst>
          </p:cNvPr>
          <p:cNvSpPr/>
          <p:nvPr/>
        </p:nvSpPr>
        <p:spPr>
          <a:xfrm>
            <a:off x="9198954" y="2963055"/>
            <a:ext cx="157406" cy="1573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BED20D7-1BAD-AC4A-9F91-29062B9B124E}"/>
              </a:ext>
            </a:extLst>
          </p:cNvPr>
          <p:cNvSpPr/>
          <p:nvPr/>
        </p:nvSpPr>
        <p:spPr>
          <a:xfrm>
            <a:off x="9201454" y="3325316"/>
            <a:ext cx="157406" cy="1573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9F818C2-71FC-0441-84D4-F6CA4789ACA4}"/>
              </a:ext>
            </a:extLst>
          </p:cNvPr>
          <p:cNvSpPr/>
          <p:nvPr/>
        </p:nvSpPr>
        <p:spPr>
          <a:xfrm>
            <a:off x="8589358" y="3327816"/>
            <a:ext cx="157406" cy="1573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BB4ACCE-CC6C-A649-A3B7-A73AD9B5EDD9}"/>
              </a:ext>
            </a:extLst>
          </p:cNvPr>
          <p:cNvSpPr/>
          <p:nvPr/>
        </p:nvSpPr>
        <p:spPr>
          <a:xfrm>
            <a:off x="8596850" y="3470225"/>
            <a:ext cx="762009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69536B4-8EB6-324A-9972-41D94F5DA703}"/>
              </a:ext>
            </a:extLst>
          </p:cNvPr>
          <p:cNvCxnSpPr>
            <a:cxnSpLocks/>
          </p:cNvCxnSpPr>
          <p:nvPr/>
        </p:nvCxnSpPr>
        <p:spPr>
          <a:xfrm flipH="1" flipV="1">
            <a:off x="8332745" y="1798149"/>
            <a:ext cx="5027" cy="2795960"/>
          </a:xfrm>
          <a:prstGeom prst="straightConnector1">
            <a:avLst/>
          </a:prstGeom>
          <a:ln w="63500">
            <a:solidFill>
              <a:srgbClr val="FFC00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21F9321-2F47-7946-8208-FD64B91BFD85}"/>
              </a:ext>
            </a:extLst>
          </p:cNvPr>
          <p:cNvCxnSpPr>
            <a:cxnSpLocks/>
            <a:endCxn id="26" idx="2"/>
          </p:cNvCxnSpPr>
          <p:nvPr/>
        </p:nvCxnSpPr>
        <p:spPr>
          <a:xfrm flipV="1">
            <a:off x="8556452" y="1495919"/>
            <a:ext cx="0" cy="3098190"/>
          </a:xfrm>
          <a:prstGeom prst="straightConnector1">
            <a:avLst/>
          </a:prstGeom>
          <a:ln w="63500">
            <a:solidFill>
              <a:srgbClr val="FFC00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5478BDA-C1A2-6040-9E0E-5CD2CAF4FAEB}"/>
                  </a:ext>
                </a:extLst>
              </p:cNvPr>
              <p:cNvSpPr/>
              <p:nvPr/>
            </p:nvSpPr>
            <p:spPr>
              <a:xfrm>
                <a:off x="8322929" y="911144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5478BDA-C1A2-6040-9E0E-5CD2CAF4FA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929" y="911144"/>
                <a:ext cx="467045" cy="584775"/>
              </a:xfrm>
              <a:prstGeom prst="rect">
                <a:avLst/>
              </a:prstGeom>
              <a:blipFill>
                <a:blip r:embed="rId4"/>
                <a:stretch>
                  <a:fillRect l="-10526" r="-21053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C65B71C-12C6-4944-B6FD-E16D38769A59}"/>
              </a:ext>
            </a:extLst>
          </p:cNvPr>
          <p:cNvCxnSpPr>
            <a:cxnSpLocks/>
          </p:cNvCxnSpPr>
          <p:nvPr/>
        </p:nvCxnSpPr>
        <p:spPr>
          <a:xfrm flipV="1">
            <a:off x="8754256" y="779489"/>
            <a:ext cx="35718" cy="3814620"/>
          </a:xfrm>
          <a:prstGeom prst="straightConnector1">
            <a:avLst/>
          </a:prstGeom>
          <a:ln w="63500">
            <a:solidFill>
              <a:srgbClr val="FFC00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E1CA5D5-A473-D94E-92CB-84FB137E7E7A}"/>
                  </a:ext>
                </a:extLst>
              </p:cNvPr>
              <p:cNvSpPr/>
              <p:nvPr/>
            </p:nvSpPr>
            <p:spPr>
              <a:xfrm>
                <a:off x="8505309" y="284057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E1CA5D5-A473-D94E-92CB-84FB137E7E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5309" y="284057"/>
                <a:ext cx="467045" cy="584775"/>
              </a:xfrm>
              <a:prstGeom prst="rect">
                <a:avLst/>
              </a:prstGeom>
              <a:blipFill>
                <a:blip r:embed="rId5"/>
                <a:stretch>
                  <a:fillRect l="-10526" r="-23684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6CACE2D-24F2-BB4F-BE1B-BA5455BE1FC8}"/>
              </a:ext>
            </a:extLst>
          </p:cNvPr>
          <p:cNvCxnSpPr>
            <a:cxnSpLocks/>
            <a:endCxn id="36" idx="2"/>
          </p:cNvCxnSpPr>
          <p:nvPr/>
        </p:nvCxnSpPr>
        <p:spPr>
          <a:xfrm flipH="1" flipV="1">
            <a:off x="9158556" y="1648319"/>
            <a:ext cx="40398" cy="2945790"/>
          </a:xfrm>
          <a:prstGeom prst="straightConnector1">
            <a:avLst/>
          </a:prstGeom>
          <a:ln w="63500">
            <a:solidFill>
              <a:srgbClr val="FFC00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C52BDB2-6E6B-4542-88C8-144EB55C764B}"/>
                  </a:ext>
                </a:extLst>
              </p:cNvPr>
              <p:cNvSpPr/>
              <p:nvPr/>
            </p:nvSpPr>
            <p:spPr>
              <a:xfrm>
                <a:off x="8925033" y="1063544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C52BDB2-6E6B-4542-88C8-144EB55C76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5033" y="1063544"/>
                <a:ext cx="467045" cy="584775"/>
              </a:xfrm>
              <a:prstGeom prst="rect">
                <a:avLst/>
              </a:prstGeom>
              <a:blipFill>
                <a:blip r:embed="rId6"/>
                <a:stretch>
                  <a:fillRect l="-10526" r="-23684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1643A5F-D750-6643-BDBC-5067E1F0739A}"/>
              </a:ext>
            </a:extLst>
          </p:cNvPr>
          <p:cNvCxnSpPr>
            <a:cxnSpLocks/>
          </p:cNvCxnSpPr>
          <p:nvPr/>
        </p:nvCxnSpPr>
        <p:spPr>
          <a:xfrm flipV="1">
            <a:off x="9356360" y="931889"/>
            <a:ext cx="35718" cy="3662220"/>
          </a:xfrm>
          <a:prstGeom prst="straightConnector1">
            <a:avLst/>
          </a:prstGeom>
          <a:ln w="63500">
            <a:solidFill>
              <a:srgbClr val="FFC00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AD53E0C-FFEA-214D-A092-6EB61A172177}"/>
                  </a:ext>
                </a:extLst>
              </p:cNvPr>
              <p:cNvSpPr/>
              <p:nvPr/>
            </p:nvSpPr>
            <p:spPr>
              <a:xfrm>
                <a:off x="9107413" y="436457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AD53E0C-FFEA-214D-A092-6EB61A1721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7413" y="436457"/>
                <a:ext cx="467045" cy="584775"/>
              </a:xfrm>
              <a:prstGeom prst="rect">
                <a:avLst/>
              </a:prstGeom>
              <a:blipFill>
                <a:blip r:embed="rId7"/>
                <a:stretch>
                  <a:fillRect l="-10526" r="-23684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5E72D4D-1560-594F-897D-861FDAB2ED69}"/>
                  </a:ext>
                </a:extLst>
              </p:cNvPr>
              <p:cNvSpPr/>
              <p:nvPr/>
            </p:nvSpPr>
            <p:spPr>
              <a:xfrm>
                <a:off x="9537130" y="1300887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5E72D4D-1560-594F-897D-861FDAB2ED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7130" y="1300887"/>
                <a:ext cx="467045" cy="584775"/>
              </a:xfrm>
              <a:prstGeom prst="rect">
                <a:avLst/>
              </a:prstGeom>
              <a:blipFill>
                <a:blip r:embed="rId8"/>
                <a:stretch>
                  <a:fillRect l="-10526" r="-26316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4B22194-E01B-4742-B2C3-CC08F4F28548}"/>
              </a:ext>
            </a:extLst>
          </p:cNvPr>
          <p:cNvCxnSpPr>
            <a:cxnSpLocks/>
          </p:cNvCxnSpPr>
          <p:nvPr/>
        </p:nvCxnSpPr>
        <p:spPr>
          <a:xfrm flipV="1">
            <a:off x="9579426" y="1725699"/>
            <a:ext cx="0" cy="2868410"/>
          </a:xfrm>
          <a:prstGeom prst="straightConnector1">
            <a:avLst/>
          </a:prstGeom>
          <a:ln w="63500">
            <a:solidFill>
              <a:srgbClr val="FFC00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06413AA-3AA3-9D47-B01D-C51DC0C5FDAB}"/>
              </a:ext>
            </a:extLst>
          </p:cNvPr>
          <p:cNvCxnSpPr>
            <a:cxnSpLocks/>
          </p:cNvCxnSpPr>
          <p:nvPr/>
        </p:nvCxnSpPr>
        <p:spPr>
          <a:xfrm flipH="1">
            <a:off x="6745577" y="3842475"/>
            <a:ext cx="3908143" cy="0"/>
          </a:xfrm>
          <a:prstGeom prst="straightConnector1">
            <a:avLst/>
          </a:prstGeom>
          <a:ln w="63500">
            <a:solidFill>
              <a:srgbClr val="FFC00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A5FA856-027A-5F4E-9EA1-EA2B2CD301C8}"/>
                  </a:ext>
                </a:extLst>
              </p:cNvPr>
              <p:cNvSpPr/>
              <p:nvPr/>
            </p:nvSpPr>
            <p:spPr>
              <a:xfrm>
                <a:off x="10558958" y="3611864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A5FA856-027A-5F4E-9EA1-EA2B2CD301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8958" y="3611864"/>
                <a:ext cx="467045" cy="584775"/>
              </a:xfrm>
              <a:prstGeom prst="rect">
                <a:avLst/>
              </a:prstGeom>
              <a:blipFill>
                <a:blip r:embed="rId9"/>
                <a:stretch>
                  <a:fillRect l="-10526" r="-23684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A5CFC1D-21CD-3E40-8F5F-698B8E8F3356}"/>
              </a:ext>
            </a:extLst>
          </p:cNvPr>
          <p:cNvCxnSpPr>
            <a:cxnSpLocks/>
          </p:cNvCxnSpPr>
          <p:nvPr/>
        </p:nvCxnSpPr>
        <p:spPr>
          <a:xfrm flipH="1">
            <a:off x="6897977" y="3605133"/>
            <a:ext cx="3908143" cy="0"/>
          </a:xfrm>
          <a:prstGeom prst="straightConnector1">
            <a:avLst/>
          </a:prstGeom>
          <a:ln w="63500">
            <a:solidFill>
              <a:srgbClr val="FFC00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9F696C1-7609-6745-BA75-4CAE3909951E}"/>
                  </a:ext>
                </a:extLst>
              </p:cNvPr>
              <p:cNvSpPr/>
              <p:nvPr/>
            </p:nvSpPr>
            <p:spPr>
              <a:xfrm>
                <a:off x="10711358" y="3374522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9F696C1-7609-6745-BA75-4CAE390995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1358" y="3374522"/>
                <a:ext cx="467045" cy="584775"/>
              </a:xfrm>
              <a:prstGeom prst="rect">
                <a:avLst/>
              </a:prstGeom>
              <a:blipFill>
                <a:blip r:embed="rId10"/>
                <a:stretch>
                  <a:fillRect l="-10526" r="-23684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79AF05E-24DB-DF47-ADA4-87E4AC1F9F6D}"/>
              </a:ext>
            </a:extLst>
          </p:cNvPr>
          <p:cNvCxnSpPr>
            <a:cxnSpLocks/>
          </p:cNvCxnSpPr>
          <p:nvPr/>
        </p:nvCxnSpPr>
        <p:spPr>
          <a:xfrm flipH="1">
            <a:off x="7305207" y="3457733"/>
            <a:ext cx="3908143" cy="0"/>
          </a:xfrm>
          <a:prstGeom prst="straightConnector1">
            <a:avLst/>
          </a:prstGeom>
          <a:ln w="63500">
            <a:solidFill>
              <a:srgbClr val="FFC00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993F71F-E6E9-404E-AEEF-3FD5400CE74D}"/>
                  </a:ext>
                </a:extLst>
              </p:cNvPr>
              <p:cNvSpPr/>
              <p:nvPr/>
            </p:nvSpPr>
            <p:spPr>
              <a:xfrm>
                <a:off x="11118588" y="3227122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993F71F-E6E9-404E-AEEF-3FD5400CE7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8588" y="3227122"/>
                <a:ext cx="467045" cy="584775"/>
              </a:xfrm>
              <a:prstGeom prst="rect">
                <a:avLst/>
              </a:prstGeom>
              <a:blipFill>
                <a:blip r:embed="rId11"/>
                <a:stretch>
                  <a:fillRect l="-10526" r="-23684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180EF5F-AE72-F547-8FE9-B9144EC4CE02}"/>
              </a:ext>
            </a:extLst>
          </p:cNvPr>
          <p:cNvCxnSpPr>
            <a:cxnSpLocks/>
          </p:cNvCxnSpPr>
          <p:nvPr/>
        </p:nvCxnSpPr>
        <p:spPr>
          <a:xfrm flipH="1">
            <a:off x="7697447" y="3310333"/>
            <a:ext cx="3908143" cy="0"/>
          </a:xfrm>
          <a:prstGeom prst="straightConnector1">
            <a:avLst/>
          </a:prstGeom>
          <a:ln w="63500">
            <a:solidFill>
              <a:srgbClr val="FFC00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4D6D4DA-93AF-AB4F-89D3-F967E1E8125B}"/>
                  </a:ext>
                </a:extLst>
              </p:cNvPr>
              <p:cNvSpPr/>
              <p:nvPr/>
            </p:nvSpPr>
            <p:spPr>
              <a:xfrm>
                <a:off x="11510828" y="3079722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4D6D4DA-93AF-AB4F-89D3-F967E1E81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0828" y="3079722"/>
                <a:ext cx="467045" cy="584775"/>
              </a:xfrm>
              <a:prstGeom prst="rect">
                <a:avLst/>
              </a:prstGeom>
              <a:blipFill>
                <a:blip r:embed="rId12"/>
                <a:stretch>
                  <a:fillRect l="-10526" r="-57895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AE09A82-E9FA-4F41-A93A-C1824A186990}"/>
              </a:ext>
            </a:extLst>
          </p:cNvPr>
          <p:cNvCxnSpPr>
            <a:cxnSpLocks/>
          </p:cNvCxnSpPr>
          <p:nvPr/>
        </p:nvCxnSpPr>
        <p:spPr>
          <a:xfrm flipH="1">
            <a:off x="6740576" y="3102970"/>
            <a:ext cx="3908143" cy="0"/>
          </a:xfrm>
          <a:prstGeom prst="straightConnector1">
            <a:avLst/>
          </a:prstGeom>
          <a:ln w="63500">
            <a:solidFill>
              <a:srgbClr val="FFC00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F0B4460-100F-874E-9C53-44077A23A6E2}"/>
                  </a:ext>
                </a:extLst>
              </p:cNvPr>
              <p:cNvSpPr/>
              <p:nvPr/>
            </p:nvSpPr>
            <p:spPr>
              <a:xfrm>
                <a:off x="10553957" y="2872359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F0B4460-100F-874E-9C53-44077A23A6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3957" y="2872359"/>
                <a:ext cx="467045" cy="584775"/>
              </a:xfrm>
              <a:prstGeom prst="rect">
                <a:avLst/>
              </a:prstGeom>
              <a:blipFill>
                <a:blip r:embed="rId13"/>
                <a:stretch>
                  <a:fillRect l="-7895" r="-57895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05D66E7-F8E9-AD4D-A6C0-077D70298580}"/>
              </a:ext>
            </a:extLst>
          </p:cNvPr>
          <p:cNvCxnSpPr>
            <a:cxnSpLocks/>
          </p:cNvCxnSpPr>
          <p:nvPr/>
        </p:nvCxnSpPr>
        <p:spPr>
          <a:xfrm flipH="1">
            <a:off x="7297708" y="2940580"/>
            <a:ext cx="3908143" cy="0"/>
          </a:xfrm>
          <a:prstGeom prst="straightConnector1">
            <a:avLst/>
          </a:prstGeom>
          <a:ln w="63500">
            <a:solidFill>
              <a:srgbClr val="FFC00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5DB61C1-539E-9649-B4CD-AEAEBC66AA0F}"/>
                  </a:ext>
                </a:extLst>
              </p:cNvPr>
              <p:cNvSpPr/>
              <p:nvPr/>
            </p:nvSpPr>
            <p:spPr>
              <a:xfrm>
                <a:off x="11111089" y="2709969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5DB61C1-539E-9649-B4CD-AEAEBC66AA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1089" y="2709969"/>
                <a:ext cx="467045" cy="584775"/>
              </a:xfrm>
              <a:prstGeom prst="rect">
                <a:avLst/>
              </a:prstGeom>
              <a:blipFill>
                <a:blip r:embed="rId14"/>
                <a:stretch>
                  <a:fillRect l="-13514" r="-59459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F7FDC13-1C21-9D45-A934-53130C691E3D}"/>
              </a:ext>
            </a:extLst>
          </p:cNvPr>
          <p:cNvCxnSpPr>
            <a:cxnSpLocks/>
          </p:cNvCxnSpPr>
          <p:nvPr/>
        </p:nvCxnSpPr>
        <p:spPr>
          <a:xfrm flipH="1">
            <a:off x="7674958" y="2628289"/>
            <a:ext cx="3908143" cy="0"/>
          </a:xfrm>
          <a:prstGeom prst="straightConnector1">
            <a:avLst/>
          </a:prstGeom>
          <a:ln w="63500">
            <a:solidFill>
              <a:srgbClr val="FFC00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82D7FC77-77A4-DD49-BEA9-072BC3B38CE8}"/>
                  </a:ext>
                </a:extLst>
              </p:cNvPr>
              <p:cNvSpPr/>
              <p:nvPr/>
            </p:nvSpPr>
            <p:spPr>
              <a:xfrm>
                <a:off x="11488339" y="2397678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82D7FC77-77A4-DD49-BEA9-072BC3B38C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8339" y="2397678"/>
                <a:ext cx="467045" cy="584775"/>
              </a:xfrm>
              <a:prstGeom prst="rect">
                <a:avLst/>
              </a:prstGeom>
              <a:blipFill>
                <a:blip r:embed="rId15"/>
                <a:stretch>
                  <a:fillRect l="-10526" r="-57895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95123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A3139-6F6B-E240-92EC-80607F71A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CFD9D2-0B0A-4E46-9001-8C3FB19FC81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In layer 1, let’s find all the different ways in which we need to bisect the image plane: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cs typeface="Times New Roman"/>
                        </a:rPr>
                        <m:t>sign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−0.5</m:t>
                          </m:r>
                        </m:e>
                      </m:d>
                    </m:oMath>
                  </m:oMathPara>
                </a14:m>
                <a:endParaRPr lang="en-US" b="0" dirty="0">
                  <a:cs typeface="Times New Roman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⋮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cs typeface="Times New Roman"/>
                        </a:rPr>
                        <m:t>sign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.5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CFD9D2-0B0A-4E46-9001-8C3FB19FC8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445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>
            <a:extLst>
              <a:ext uri="{FF2B5EF4-FFF2-40B4-BE49-F238E27FC236}">
                <a16:creationId xmlns:a16="http://schemas.microsoft.com/office/drawing/2014/main" id="{0B1FD9E5-5F71-9E41-A5C0-61C99053E412}"/>
              </a:ext>
            </a:extLst>
          </p:cNvPr>
          <p:cNvSpPr/>
          <p:nvPr/>
        </p:nvSpPr>
        <p:spPr>
          <a:xfrm>
            <a:off x="6979975" y="4545090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3A8ED96-47B6-CD4F-96C0-D314FCCF3A00}"/>
              </a:ext>
            </a:extLst>
          </p:cNvPr>
          <p:cNvSpPr/>
          <p:nvPr/>
        </p:nvSpPr>
        <p:spPr>
          <a:xfrm>
            <a:off x="9942268" y="4549848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DEEDF92-A40E-854B-8985-2E1ACBE0F494}"/>
              </a:ext>
            </a:extLst>
          </p:cNvPr>
          <p:cNvCxnSpPr>
            <a:cxnSpLocks/>
            <a:stCxn id="75" idx="0"/>
            <a:endCxn id="55" idx="4"/>
          </p:cNvCxnSpPr>
          <p:nvPr/>
        </p:nvCxnSpPr>
        <p:spPr>
          <a:xfrm flipV="1">
            <a:off x="7357207" y="5247617"/>
            <a:ext cx="1910" cy="97607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68DCD639-0FD8-3E43-AAFB-B0B2FBF7AF6C}"/>
                  </a:ext>
                </a:extLst>
              </p:cNvPr>
              <p:cNvSpPr/>
              <p:nvPr/>
            </p:nvSpPr>
            <p:spPr>
              <a:xfrm>
                <a:off x="11070447" y="6262444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68DCD639-0FD8-3E43-AAFB-B0B2FBF7AF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0447" y="6262444"/>
                <a:ext cx="50526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0C383D6-B31D-7848-BE1C-49553D01B910}"/>
              </a:ext>
            </a:extLst>
          </p:cNvPr>
          <p:cNvCxnSpPr>
            <a:cxnSpLocks/>
            <a:stCxn id="61" idx="0"/>
            <a:endCxn id="55" idx="4"/>
          </p:cNvCxnSpPr>
          <p:nvPr/>
        </p:nvCxnSpPr>
        <p:spPr>
          <a:xfrm flipH="1" flipV="1">
            <a:off x="7359117" y="5247617"/>
            <a:ext cx="3963964" cy="101482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49F8E41-BC94-FB40-8B89-48220AC02D43}"/>
              </a:ext>
            </a:extLst>
          </p:cNvPr>
          <p:cNvCxnSpPr>
            <a:cxnSpLocks/>
            <a:stCxn id="61" idx="0"/>
            <a:endCxn id="57" idx="4"/>
          </p:cNvCxnSpPr>
          <p:nvPr/>
        </p:nvCxnSpPr>
        <p:spPr>
          <a:xfrm flipH="1" flipV="1">
            <a:off x="10321410" y="5252375"/>
            <a:ext cx="1001671" cy="101006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D0E82BB-78C0-FC4B-869F-4CFE5448FEF2}"/>
              </a:ext>
            </a:extLst>
          </p:cNvPr>
          <p:cNvCxnSpPr>
            <a:cxnSpLocks/>
            <a:stCxn id="76" idx="0"/>
            <a:endCxn id="57" idx="4"/>
          </p:cNvCxnSpPr>
          <p:nvPr/>
        </p:nvCxnSpPr>
        <p:spPr>
          <a:xfrm flipV="1">
            <a:off x="9278296" y="5252375"/>
            <a:ext cx="1043114" cy="98121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2DC8A4A-E592-034D-97B3-5BB6154FD53A}"/>
                  </a:ext>
                </a:extLst>
              </p:cNvPr>
              <p:cNvSpPr/>
              <p:nvPr/>
            </p:nvSpPr>
            <p:spPr>
              <a:xfrm>
                <a:off x="7050937" y="6223694"/>
                <a:ext cx="6125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2DC8A4A-E592-034D-97B3-5BB6154FD5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937" y="6223694"/>
                <a:ext cx="612540" cy="523220"/>
              </a:xfrm>
              <a:prstGeom prst="rect">
                <a:avLst/>
              </a:prstGeom>
              <a:blipFill>
                <a:blip r:embed="rId4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52CA59C-83B2-DC44-AD63-04F86B1B1A1E}"/>
                  </a:ext>
                </a:extLst>
              </p:cNvPr>
              <p:cNvSpPr/>
              <p:nvPr/>
            </p:nvSpPr>
            <p:spPr>
              <a:xfrm>
                <a:off x="8967890" y="6233589"/>
                <a:ext cx="6208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52CA59C-83B2-DC44-AD63-04F86B1B1A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7890" y="6233589"/>
                <a:ext cx="620811" cy="523220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DA759563-8795-8040-B433-DEBB29A19001}"/>
                  </a:ext>
                </a:extLst>
              </p:cNvPr>
              <p:cNvSpPr/>
              <p:nvPr/>
            </p:nvSpPr>
            <p:spPr>
              <a:xfrm>
                <a:off x="6992080" y="4555629"/>
                <a:ext cx="856517" cy="6330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DA759563-8795-8040-B433-DEBB29A190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080" y="4555629"/>
                <a:ext cx="856517" cy="633058"/>
              </a:xfrm>
              <a:prstGeom prst="rect">
                <a:avLst/>
              </a:prstGeom>
              <a:blipFill>
                <a:blip r:embed="rId6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A59548B-D990-264E-9AA0-2CBC66A8EDA2}"/>
                  </a:ext>
                </a:extLst>
              </p:cNvPr>
              <p:cNvSpPr/>
              <p:nvPr/>
            </p:nvSpPr>
            <p:spPr>
              <a:xfrm>
                <a:off x="9932037" y="4557895"/>
                <a:ext cx="856517" cy="6330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A59548B-D990-264E-9AA0-2CBC66A8ED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2037" y="4557895"/>
                <a:ext cx="856517" cy="633058"/>
              </a:xfrm>
              <a:prstGeom prst="rect">
                <a:avLst/>
              </a:prstGeom>
              <a:blipFill>
                <a:blip r:embed="rId7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9C88D957-6945-B94D-B5C4-01EED8CF7652}"/>
                  </a:ext>
                </a:extLst>
              </p:cNvPr>
              <p:cNvSpPr/>
              <p:nvPr/>
            </p:nvSpPr>
            <p:spPr>
              <a:xfrm>
                <a:off x="8481882" y="4471074"/>
                <a:ext cx="5357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9C88D957-6945-B94D-B5C4-01EED8CF76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1882" y="4471074"/>
                <a:ext cx="53572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10E44AA-2298-CB4E-8785-CFE4EE3E5641}"/>
                  </a:ext>
                </a:extLst>
              </p:cNvPr>
              <p:cNvSpPr txBox="1"/>
              <p:nvPr/>
            </p:nvSpPr>
            <p:spPr>
              <a:xfrm>
                <a:off x="7854848" y="5496601"/>
                <a:ext cx="8019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−0.5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10E44AA-2298-CB4E-8785-CFE4EE3E5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848" y="5496601"/>
                <a:ext cx="80197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92C1B5A-35A4-564A-919B-3AF9E53D49CF}"/>
                  </a:ext>
                </a:extLst>
              </p:cNvPr>
              <p:cNvSpPr txBox="1"/>
              <p:nvPr/>
            </p:nvSpPr>
            <p:spPr>
              <a:xfrm>
                <a:off x="10675494" y="5439141"/>
                <a:ext cx="8019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−1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92C1B5A-35A4-564A-919B-3AF9E53D4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5494" y="5439141"/>
                <a:ext cx="80197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7FDE0830-113D-AC48-9C99-B7723F16AC06}"/>
                  </a:ext>
                </a:extLst>
              </p:cNvPr>
              <p:cNvSpPr txBox="1"/>
              <p:nvPr/>
            </p:nvSpPr>
            <p:spPr>
              <a:xfrm>
                <a:off x="6900103" y="5501602"/>
                <a:ext cx="4275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7FDE0830-113D-AC48-9C99-B7723F16A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103" y="5501602"/>
                <a:ext cx="42758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E6E18D9-42E3-FF4F-95D8-020502D36913}"/>
                  </a:ext>
                </a:extLst>
              </p:cNvPr>
              <p:cNvSpPr txBox="1"/>
              <p:nvPr/>
            </p:nvSpPr>
            <p:spPr>
              <a:xfrm>
                <a:off x="9106155" y="5728952"/>
                <a:ext cx="4275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E6E18D9-42E3-FF4F-95D8-020502D36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6155" y="5728952"/>
                <a:ext cx="42758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67375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08A215A-83FD-2E42-9C2B-95E10BA20E65}"/>
              </a:ext>
            </a:extLst>
          </p:cNvPr>
          <p:cNvSpPr/>
          <p:nvPr/>
        </p:nvSpPr>
        <p:spPr>
          <a:xfrm>
            <a:off x="7865558" y="4307167"/>
            <a:ext cx="2560096" cy="225835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1A3139-6F6B-E240-92EC-80607F71A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CFD9D2-0B0A-4E46-9001-8C3FB19FC81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54834" y="1825625"/>
                <a:ext cx="6855472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In layer 2, let’s compute rectangles of solid color.  We can compute those using logical operations: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∧¬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∧¬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US" b="0" dirty="0">
                  <a:cs typeface="Times New Roman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⋮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∧¬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∧¬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US" dirty="0">
                  <a:cs typeface="Times New Roman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CFD9D2-0B0A-4E46-9001-8C3FB19FC8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54834" y="1825625"/>
                <a:ext cx="6855472" cy="4351338"/>
              </a:xfrm>
              <a:blipFill>
                <a:blip r:embed="rId2"/>
                <a:stretch>
                  <a:fillRect l="-1852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D9E1228-E7E6-214F-81BF-48961F9CAEE1}"/>
              </a:ext>
            </a:extLst>
          </p:cNvPr>
          <p:cNvCxnSpPr>
            <a:cxnSpLocks/>
          </p:cNvCxnSpPr>
          <p:nvPr/>
        </p:nvCxnSpPr>
        <p:spPr>
          <a:xfrm>
            <a:off x="7671131" y="6565536"/>
            <a:ext cx="291192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346B691-F043-F441-9D37-34859D729F0F}"/>
              </a:ext>
            </a:extLst>
          </p:cNvPr>
          <p:cNvCxnSpPr>
            <a:cxnSpLocks/>
          </p:cNvCxnSpPr>
          <p:nvPr/>
        </p:nvCxnSpPr>
        <p:spPr>
          <a:xfrm flipV="1">
            <a:off x="7865558" y="3804320"/>
            <a:ext cx="0" cy="29933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8ED87A8-A01B-F345-A9CE-5B0D8A3E19A0}"/>
              </a:ext>
            </a:extLst>
          </p:cNvPr>
          <p:cNvCxnSpPr/>
          <p:nvPr/>
        </p:nvCxnSpPr>
        <p:spPr>
          <a:xfrm>
            <a:off x="7865558" y="574122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8F7F562-10F3-6B4C-A182-CA81430F10C8}"/>
              </a:ext>
            </a:extLst>
          </p:cNvPr>
          <p:cNvCxnSpPr>
            <a:cxnSpLocks/>
          </p:cNvCxnSpPr>
          <p:nvPr/>
        </p:nvCxnSpPr>
        <p:spPr>
          <a:xfrm flipH="1">
            <a:off x="7778118" y="5443920"/>
            <a:ext cx="1666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DFDB4C-A097-4549-96D7-F2A573BA5361}"/>
              </a:ext>
            </a:extLst>
          </p:cNvPr>
          <p:cNvCxnSpPr>
            <a:cxnSpLocks/>
          </p:cNvCxnSpPr>
          <p:nvPr/>
        </p:nvCxnSpPr>
        <p:spPr>
          <a:xfrm flipH="1">
            <a:off x="7780618" y="4307167"/>
            <a:ext cx="1666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D7854CE-566B-E442-B315-62AA485EE313}"/>
              </a:ext>
            </a:extLst>
          </p:cNvPr>
          <p:cNvCxnSpPr>
            <a:cxnSpLocks/>
          </p:cNvCxnSpPr>
          <p:nvPr/>
        </p:nvCxnSpPr>
        <p:spPr>
          <a:xfrm>
            <a:off x="9238938" y="6453253"/>
            <a:ext cx="0" cy="213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7222CEE-08F1-364A-BD19-210764402BF8}"/>
              </a:ext>
            </a:extLst>
          </p:cNvPr>
          <p:cNvCxnSpPr>
            <a:cxnSpLocks/>
          </p:cNvCxnSpPr>
          <p:nvPr/>
        </p:nvCxnSpPr>
        <p:spPr>
          <a:xfrm>
            <a:off x="10425654" y="6440763"/>
            <a:ext cx="0" cy="213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D61FAEED-9298-464C-82CF-4C7A80193B5D}"/>
              </a:ext>
            </a:extLst>
          </p:cNvPr>
          <p:cNvSpPr/>
          <p:nvPr/>
        </p:nvSpPr>
        <p:spPr>
          <a:xfrm>
            <a:off x="8517658" y="4819474"/>
            <a:ext cx="1255916" cy="12131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29E3C90-169C-3245-A57E-6CFD488C8321}"/>
              </a:ext>
            </a:extLst>
          </p:cNvPr>
          <p:cNvSpPr/>
          <p:nvPr/>
        </p:nvSpPr>
        <p:spPr>
          <a:xfrm>
            <a:off x="8776736" y="5164100"/>
            <a:ext cx="157406" cy="1573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F5B331B-3EA2-474C-8B55-8A9337F5BE40}"/>
              </a:ext>
            </a:extLst>
          </p:cNvPr>
          <p:cNvSpPr/>
          <p:nvPr/>
        </p:nvSpPr>
        <p:spPr>
          <a:xfrm>
            <a:off x="9378840" y="5166600"/>
            <a:ext cx="157406" cy="1573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BED20D7-1BAD-AC4A-9F91-29062B9B124E}"/>
              </a:ext>
            </a:extLst>
          </p:cNvPr>
          <p:cNvSpPr/>
          <p:nvPr/>
        </p:nvSpPr>
        <p:spPr>
          <a:xfrm>
            <a:off x="9381340" y="5528861"/>
            <a:ext cx="157406" cy="1573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9F818C2-71FC-0441-84D4-F6CA4789ACA4}"/>
              </a:ext>
            </a:extLst>
          </p:cNvPr>
          <p:cNvSpPr/>
          <p:nvPr/>
        </p:nvSpPr>
        <p:spPr>
          <a:xfrm>
            <a:off x="8769244" y="5531361"/>
            <a:ext cx="157406" cy="1573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BB4ACCE-CC6C-A649-A3B7-A73AD9B5EDD9}"/>
              </a:ext>
            </a:extLst>
          </p:cNvPr>
          <p:cNvSpPr/>
          <p:nvPr/>
        </p:nvSpPr>
        <p:spPr>
          <a:xfrm>
            <a:off x="8776736" y="5673770"/>
            <a:ext cx="762009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CC2F44-0F97-9145-8051-9D6D8AA6EC0A}"/>
              </a:ext>
            </a:extLst>
          </p:cNvPr>
          <p:cNvSpPr/>
          <p:nvPr/>
        </p:nvSpPr>
        <p:spPr>
          <a:xfrm>
            <a:off x="8517658" y="4819474"/>
            <a:ext cx="259078" cy="1213199"/>
          </a:xfrm>
          <a:prstGeom prst="rect">
            <a:avLst/>
          </a:prstGeom>
          <a:noFill/>
          <a:ln w="635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6D0FFCD-C269-F342-9D7D-D3F8B24CDABF}"/>
              </a:ext>
            </a:extLst>
          </p:cNvPr>
          <p:cNvSpPr/>
          <p:nvPr/>
        </p:nvSpPr>
        <p:spPr>
          <a:xfrm>
            <a:off x="9509508" y="4821974"/>
            <a:ext cx="259078" cy="1213199"/>
          </a:xfrm>
          <a:prstGeom prst="rect">
            <a:avLst/>
          </a:prstGeom>
          <a:noFill/>
          <a:ln w="635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EE61469-E701-0D49-9BF9-3C13A5F3504E}"/>
              </a:ext>
            </a:extLst>
          </p:cNvPr>
          <p:cNvSpPr/>
          <p:nvPr/>
        </p:nvSpPr>
        <p:spPr>
          <a:xfrm>
            <a:off x="8784228" y="5811033"/>
            <a:ext cx="720292" cy="229998"/>
          </a:xfrm>
          <a:prstGeom prst="rect">
            <a:avLst/>
          </a:prstGeom>
          <a:noFill/>
          <a:ln w="635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CFE3B96-14BC-8145-812E-2F08FD9229ED}"/>
              </a:ext>
            </a:extLst>
          </p:cNvPr>
          <p:cNvSpPr/>
          <p:nvPr/>
        </p:nvSpPr>
        <p:spPr>
          <a:xfrm>
            <a:off x="8771738" y="5686259"/>
            <a:ext cx="720292" cy="117431"/>
          </a:xfrm>
          <a:prstGeom prst="rect">
            <a:avLst/>
          </a:prstGeom>
          <a:noFill/>
          <a:ln w="635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BFDCA93-E49F-1646-B743-192466FEA630}"/>
              </a:ext>
            </a:extLst>
          </p:cNvPr>
          <p:cNvSpPr/>
          <p:nvPr/>
        </p:nvSpPr>
        <p:spPr>
          <a:xfrm>
            <a:off x="8804218" y="5548849"/>
            <a:ext cx="129924" cy="92450"/>
          </a:xfrm>
          <a:prstGeom prst="rect">
            <a:avLst/>
          </a:prstGeom>
          <a:noFill/>
          <a:ln w="635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79DDED6-CE43-CD4C-A97B-7D12227D2B1F}"/>
              </a:ext>
            </a:extLst>
          </p:cNvPr>
          <p:cNvSpPr/>
          <p:nvPr/>
        </p:nvSpPr>
        <p:spPr>
          <a:xfrm>
            <a:off x="9391332" y="5566339"/>
            <a:ext cx="129924" cy="92450"/>
          </a:xfrm>
          <a:prstGeom prst="rect">
            <a:avLst/>
          </a:prstGeom>
          <a:noFill/>
          <a:ln w="635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DC96C3B-5EBF-774C-8D37-EBF7DB50F50B}"/>
              </a:ext>
            </a:extLst>
          </p:cNvPr>
          <p:cNvSpPr/>
          <p:nvPr/>
        </p:nvSpPr>
        <p:spPr>
          <a:xfrm>
            <a:off x="8959117" y="5206799"/>
            <a:ext cx="432215" cy="64745"/>
          </a:xfrm>
          <a:prstGeom prst="rect">
            <a:avLst/>
          </a:prstGeom>
          <a:noFill/>
          <a:ln w="635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F9A478B-78BC-4B40-A70F-25AA800492E6}"/>
              </a:ext>
            </a:extLst>
          </p:cNvPr>
          <p:cNvSpPr/>
          <p:nvPr/>
        </p:nvSpPr>
        <p:spPr>
          <a:xfrm>
            <a:off x="8804218" y="5296744"/>
            <a:ext cx="720292" cy="254611"/>
          </a:xfrm>
          <a:prstGeom prst="rect">
            <a:avLst/>
          </a:prstGeom>
          <a:noFill/>
          <a:ln w="635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D26F720-384B-514B-9569-E09109EF56F8}"/>
              </a:ext>
            </a:extLst>
          </p:cNvPr>
          <p:cNvSpPr/>
          <p:nvPr/>
        </p:nvSpPr>
        <p:spPr>
          <a:xfrm>
            <a:off x="8776738" y="4817688"/>
            <a:ext cx="720292" cy="331434"/>
          </a:xfrm>
          <a:prstGeom prst="rect">
            <a:avLst/>
          </a:prstGeom>
          <a:noFill/>
          <a:ln w="635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093DFBB-F369-524A-9D69-7668F06F6013}"/>
              </a:ext>
            </a:extLst>
          </p:cNvPr>
          <p:cNvSpPr/>
          <p:nvPr/>
        </p:nvSpPr>
        <p:spPr>
          <a:xfrm>
            <a:off x="7835572" y="1728872"/>
            <a:ext cx="2560096" cy="225835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447BD061-E30D-EF45-9D40-3C370B3EB01A}"/>
              </a:ext>
            </a:extLst>
          </p:cNvPr>
          <p:cNvCxnSpPr>
            <a:cxnSpLocks/>
          </p:cNvCxnSpPr>
          <p:nvPr/>
        </p:nvCxnSpPr>
        <p:spPr>
          <a:xfrm>
            <a:off x="7641145" y="3987241"/>
            <a:ext cx="291192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0BA71307-5FAD-3343-8CF5-60BA534CAB8D}"/>
              </a:ext>
            </a:extLst>
          </p:cNvPr>
          <p:cNvCxnSpPr>
            <a:cxnSpLocks/>
          </p:cNvCxnSpPr>
          <p:nvPr/>
        </p:nvCxnSpPr>
        <p:spPr>
          <a:xfrm flipV="1">
            <a:off x="7835572" y="1226025"/>
            <a:ext cx="0" cy="29933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DE343DA-D8E8-304D-B001-CBBC3F4A8C01}"/>
              </a:ext>
            </a:extLst>
          </p:cNvPr>
          <p:cNvCxnSpPr/>
          <p:nvPr/>
        </p:nvCxnSpPr>
        <p:spPr>
          <a:xfrm>
            <a:off x="7835572" y="31629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EEAF8ED-7849-694B-852A-D9A1AFF86C8E}"/>
              </a:ext>
            </a:extLst>
          </p:cNvPr>
          <p:cNvCxnSpPr>
            <a:cxnSpLocks/>
          </p:cNvCxnSpPr>
          <p:nvPr/>
        </p:nvCxnSpPr>
        <p:spPr>
          <a:xfrm flipH="1">
            <a:off x="7748132" y="2865625"/>
            <a:ext cx="1666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0A4109B-990B-B94E-ABBA-A054321473DF}"/>
              </a:ext>
            </a:extLst>
          </p:cNvPr>
          <p:cNvCxnSpPr>
            <a:cxnSpLocks/>
          </p:cNvCxnSpPr>
          <p:nvPr/>
        </p:nvCxnSpPr>
        <p:spPr>
          <a:xfrm flipH="1">
            <a:off x="7750632" y="1728872"/>
            <a:ext cx="1666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98E3128-D975-6149-B3A1-55BD0DFD2594}"/>
              </a:ext>
            </a:extLst>
          </p:cNvPr>
          <p:cNvCxnSpPr>
            <a:cxnSpLocks/>
          </p:cNvCxnSpPr>
          <p:nvPr/>
        </p:nvCxnSpPr>
        <p:spPr>
          <a:xfrm>
            <a:off x="9208952" y="3874958"/>
            <a:ext cx="0" cy="213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F423B05-F6D2-A946-9E8E-4B982CD852B8}"/>
              </a:ext>
            </a:extLst>
          </p:cNvPr>
          <p:cNvCxnSpPr>
            <a:cxnSpLocks/>
          </p:cNvCxnSpPr>
          <p:nvPr/>
        </p:nvCxnSpPr>
        <p:spPr>
          <a:xfrm>
            <a:off x="10395668" y="3862468"/>
            <a:ext cx="0" cy="213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086616D2-4E36-6F43-A22D-BC25731D22A9}"/>
              </a:ext>
            </a:extLst>
          </p:cNvPr>
          <p:cNvSpPr/>
          <p:nvPr/>
        </p:nvSpPr>
        <p:spPr>
          <a:xfrm>
            <a:off x="8487672" y="2241179"/>
            <a:ext cx="1255916" cy="12131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F73547E-0798-E241-AB09-F1D4DDA2C96A}"/>
              </a:ext>
            </a:extLst>
          </p:cNvPr>
          <p:cNvSpPr/>
          <p:nvPr/>
        </p:nvSpPr>
        <p:spPr>
          <a:xfrm>
            <a:off x="8746750" y="2585805"/>
            <a:ext cx="157406" cy="1573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B3947FA-FE14-CD40-A3A0-63BB19381791}"/>
              </a:ext>
            </a:extLst>
          </p:cNvPr>
          <p:cNvSpPr/>
          <p:nvPr/>
        </p:nvSpPr>
        <p:spPr>
          <a:xfrm>
            <a:off x="9348854" y="2588305"/>
            <a:ext cx="157406" cy="1573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A9D477B-7AB4-EC45-86CC-FB0F04861896}"/>
              </a:ext>
            </a:extLst>
          </p:cNvPr>
          <p:cNvSpPr/>
          <p:nvPr/>
        </p:nvSpPr>
        <p:spPr>
          <a:xfrm>
            <a:off x="9351354" y="2950566"/>
            <a:ext cx="157406" cy="1573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FBC9D5-0E6E-0541-9529-5569B5CFA962}"/>
              </a:ext>
            </a:extLst>
          </p:cNvPr>
          <p:cNvSpPr/>
          <p:nvPr/>
        </p:nvSpPr>
        <p:spPr>
          <a:xfrm>
            <a:off x="8739258" y="2953066"/>
            <a:ext cx="157406" cy="1573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F66C4B8-E4CD-F446-83C9-74756645A499}"/>
              </a:ext>
            </a:extLst>
          </p:cNvPr>
          <p:cNvSpPr/>
          <p:nvPr/>
        </p:nvSpPr>
        <p:spPr>
          <a:xfrm>
            <a:off x="8746750" y="3095475"/>
            <a:ext cx="762009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555F034-90A3-8849-A9FD-34C10E6D285B}"/>
              </a:ext>
            </a:extLst>
          </p:cNvPr>
          <p:cNvCxnSpPr>
            <a:cxnSpLocks/>
          </p:cNvCxnSpPr>
          <p:nvPr/>
        </p:nvCxnSpPr>
        <p:spPr>
          <a:xfrm flipH="1" flipV="1">
            <a:off x="8482645" y="1423399"/>
            <a:ext cx="5027" cy="2795960"/>
          </a:xfrm>
          <a:prstGeom prst="straightConnector1">
            <a:avLst/>
          </a:prstGeom>
          <a:ln w="63500">
            <a:solidFill>
              <a:srgbClr val="FFC00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DC831CBC-2386-924B-B310-1A86B0ABC5F6}"/>
              </a:ext>
            </a:extLst>
          </p:cNvPr>
          <p:cNvCxnSpPr>
            <a:cxnSpLocks/>
          </p:cNvCxnSpPr>
          <p:nvPr/>
        </p:nvCxnSpPr>
        <p:spPr>
          <a:xfrm flipV="1">
            <a:off x="8706352" y="1121169"/>
            <a:ext cx="0" cy="3098190"/>
          </a:xfrm>
          <a:prstGeom prst="straightConnector1">
            <a:avLst/>
          </a:prstGeom>
          <a:ln w="63500">
            <a:solidFill>
              <a:srgbClr val="FFC00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EF6464EE-6A40-FB49-A896-C7E240F7A7FC}"/>
              </a:ext>
            </a:extLst>
          </p:cNvPr>
          <p:cNvCxnSpPr>
            <a:cxnSpLocks/>
          </p:cNvCxnSpPr>
          <p:nvPr/>
        </p:nvCxnSpPr>
        <p:spPr>
          <a:xfrm flipV="1">
            <a:off x="8904156" y="404739"/>
            <a:ext cx="35718" cy="3814620"/>
          </a:xfrm>
          <a:prstGeom prst="straightConnector1">
            <a:avLst/>
          </a:prstGeom>
          <a:ln w="63500">
            <a:solidFill>
              <a:srgbClr val="FFC00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97911A98-3B2C-AD40-AB72-2E507B09BF2B}"/>
              </a:ext>
            </a:extLst>
          </p:cNvPr>
          <p:cNvCxnSpPr>
            <a:cxnSpLocks/>
          </p:cNvCxnSpPr>
          <p:nvPr/>
        </p:nvCxnSpPr>
        <p:spPr>
          <a:xfrm flipH="1" flipV="1">
            <a:off x="9308456" y="1273569"/>
            <a:ext cx="40398" cy="2945790"/>
          </a:xfrm>
          <a:prstGeom prst="straightConnector1">
            <a:avLst/>
          </a:prstGeom>
          <a:ln w="63500">
            <a:solidFill>
              <a:srgbClr val="FFC00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5DCCDDF1-2A19-E744-B400-11D58615EF16}"/>
              </a:ext>
            </a:extLst>
          </p:cNvPr>
          <p:cNvCxnSpPr>
            <a:cxnSpLocks/>
          </p:cNvCxnSpPr>
          <p:nvPr/>
        </p:nvCxnSpPr>
        <p:spPr>
          <a:xfrm flipV="1">
            <a:off x="9506260" y="1031830"/>
            <a:ext cx="29986" cy="3187529"/>
          </a:xfrm>
          <a:prstGeom prst="straightConnector1">
            <a:avLst/>
          </a:prstGeom>
          <a:ln w="63500">
            <a:solidFill>
              <a:srgbClr val="FFC00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E66C8ADA-2A05-664A-9401-01730F962BE6}"/>
              </a:ext>
            </a:extLst>
          </p:cNvPr>
          <p:cNvCxnSpPr>
            <a:cxnSpLocks/>
          </p:cNvCxnSpPr>
          <p:nvPr/>
        </p:nvCxnSpPr>
        <p:spPr>
          <a:xfrm flipV="1">
            <a:off x="9729326" y="1350949"/>
            <a:ext cx="0" cy="2868410"/>
          </a:xfrm>
          <a:prstGeom prst="straightConnector1">
            <a:avLst/>
          </a:prstGeom>
          <a:ln w="63500">
            <a:solidFill>
              <a:srgbClr val="FFC00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33D880EF-5A44-214A-A337-75AC8E592054}"/>
              </a:ext>
            </a:extLst>
          </p:cNvPr>
          <p:cNvCxnSpPr>
            <a:cxnSpLocks/>
          </p:cNvCxnSpPr>
          <p:nvPr/>
        </p:nvCxnSpPr>
        <p:spPr>
          <a:xfrm flipH="1">
            <a:off x="6895477" y="3467725"/>
            <a:ext cx="3908143" cy="0"/>
          </a:xfrm>
          <a:prstGeom prst="straightConnector1">
            <a:avLst/>
          </a:prstGeom>
          <a:ln w="63500">
            <a:solidFill>
              <a:srgbClr val="FFC00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6BB8EB29-8870-D746-9669-1BC973BE61F4}"/>
              </a:ext>
            </a:extLst>
          </p:cNvPr>
          <p:cNvCxnSpPr>
            <a:cxnSpLocks/>
          </p:cNvCxnSpPr>
          <p:nvPr/>
        </p:nvCxnSpPr>
        <p:spPr>
          <a:xfrm flipH="1">
            <a:off x="7047877" y="3230383"/>
            <a:ext cx="3908143" cy="0"/>
          </a:xfrm>
          <a:prstGeom prst="straightConnector1">
            <a:avLst/>
          </a:prstGeom>
          <a:ln w="63500">
            <a:solidFill>
              <a:srgbClr val="FFC00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91BEBC2E-308D-654B-9167-56A397C70BF3}"/>
              </a:ext>
            </a:extLst>
          </p:cNvPr>
          <p:cNvCxnSpPr>
            <a:cxnSpLocks/>
          </p:cNvCxnSpPr>
          <p:nvPr/>
        </p:nvCxnSpPr>
        <p:spPr>
          <a:xfrm flipH="1">
            <a:off x="7455107" y="3082983"/>
            <a:ext cx="3908143" cy="0"/>
          </a:xfrm>
          <a:prstGeom prst="straightConnector1">
            <a:avLst/>
          </a:prstGeom>
          <a:ln w="63500">
            <a:solidFill>
              <a:srgbClr val="FFC00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3599FCCB-F6F3-AB42-A21F-597AD68E76F2}"/>
              </a:ext>
            </a:extLst>
          </p:cNvPr>
          <p:cNvCxnSpPr>
            <a:cxnSpLocks/>
          </p:cNvCxnSpPr>
          <p:nvPr/>
        </p:nvCxnSpPr>
        <p:spPr>
          <a:xfrm flipH="1">
            <a:off x="7847347" y="2935583"/>
            <a:ext cx="3908143" cy="0"/>
          </a:xfrm>
          <a:prstGeom prst="straightConnector1">
            <a:avLst/>
          </a:prstGeom>
          <a:ln w="63500">
            <a:solidFill>
              <a:srgbClr val="FFC00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C43334E5-05FE-8B41-BD79-170CEF22C86E}"/>
              </a:ext>
            </a:extLst>
          </p:cNvPr>
          <p:cNvCxnSpPr>
            <a:cxnSpLocks/>
          </p:cNvCxnSpPr>
          <p:nvPr/>
        </p:nvCxnSpPr>
        <p:spPr>
          <a:xfrm flipH="1">
            <a:off x="6890476" y="2728220"/>
            <a:ext cx="3908143" cy="0"/>
          </a:xfrm>
          <a:prstGeom prst="straightConnector1">
            <a:avLst/>
          </a:prstGeom>
          <a:ln w="63500">
            <a:solidFill>
              <a:srgbClr val="FFC00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73CA0660-C270-B047-BB84-8FA807316C36}"/>
              </a:ext>
            </a:extLst>
          </p:cNvPr>
          <p:cNvCxnSpPr>
            <a:cxnSpLocks/>
          </p:cNvCxnSpPr>
          <p:nvPr/>
        </p:nvCxnSpPr>
        <p:spPr>
          <a:xfrm flipH="1">
            <a:off x="7447608" y="2565830"/>
            <a:ext cx="3908143" cy="0"/>
          </a:xfrm>
          <a:prstGeom prst="straightConnector1">
            <a:avLst/>
          </a:prstGeom>
          <a:ln w="63500">
            <a:solidFill>
              <a:srgbClr val="FFC00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35BADAF9-3D10-CC4F-BD6B-4C8E7FB5A5E9}"/>
              </a:ext>
            </a:extLst>
          </p:cNvPr>
          <p:cNvCxnSpPr>
            <a:cxnSpLocks/>
          </p:cNvCxnSpPr>
          <p:nvPr/>
        </p:nvCxnSpPr>
        <p:spPr>
          <a:xfrm flipH="1">
            <a:off x="7824858" y="2253539"/>
            <a:ext cx="3346044" cy="0"/>
          </a:xfrm>
          <a:prstGeom prst="straightConnector1">
            <a:avLst/>
          </a:prstGeom>
          <a:ln w="63500">
            <a:solidFill>
              <a:srgbClr val="FFC00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DC49278C-9555-B545-A24E-E520749F8D9C}"/>
                  </a:ext>
                </a:extLst>
              </p:cNvPr>
              <p:cNvSpPr txBox="1"/>
              <p:nvPr/>
            </p:nvSpPr>
            <p:spPr>
              <a:xfrm>
                <a:off x="8042957" y="1159964"/>
                <a:ext cx="523922" cy="5536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DC49278C-9555-B545-A24E-E520749F8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2957" y="1159964"/>
                <a:ext cx="523922" cy="553613"/>
              </a:xfrm>
              <a:prstGeom prst="rect">
                <a:avLst/>
              </a:prstGeom>
              <a:blipFill>
                <a:blip r:embed="rId3"/>
                <a:stretch>
                  <a:fillRect l="-4762" r="-30952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054C490E-670A-E543-89D6-3055BCDACB31}"/>
                  </a:ext>
                </a:extLst>
              </p:cNvPr>
              <p:cNvSpPr txBox="1"/>
              <p:nvPr/>
            </p:nvSpPr>
            <p:spPr>
              <a:xfrm>
                <a:off x="8405218" y="622818"/>
                <a:ext cx="523922" cy="5536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054C490E-670A-E543-89D6-3055BCDAC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5218" y="622818"/>
                <a:ext cx="523922" cy="553613"/>
              </a:xfrm>
              <a:prstGeom prst="rect">
                <a:avLst/>
              </a:prstGeom>
              <a:blipFill>
                <a:blip r:embed="rId4"/>
                <a:stretch>
                  <a:fillRect l="-2326" r="-30233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5F03CF17-012E-414B-A5B1-27A483019921}"/>
                  </a:ext>
                </a:extLst>
              </p:cNvPr>
              <p:cNvSpPr txBox="1"/>
              <p:nvPr/>
            </p:nvSpPr>
            <p:spPr>
              <a:xfrm>
                <a:off x="9307126" y="505398"/>
                <a:ext cx="523922" cy="5536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5F03CF17-012E-414B-A5B1-27A483019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7126" y="505398"/>
                <a:ext cx="523922" cy="553613"/>
              </a:xfrm>
              <a:prstGeom prst="rect">
                <a:avLst/>
              </a:prstGeom>
              <a:blipFill>
                <a:blip r:embed="rId5"/>
                <a:stretch>
                  <a:fillRect l="-2326" r="-30233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8BD97722-E5CA-2342-9A20-7FA5E354CE57}"/>
                  </a:ext>
                </a:extLst>
              </p:cNvPr>
              <p:cNvSpPr txBox="1"/>
              <p:nvPr/>
            </p:nvSpPr>
            <p:spPr>
              <a:xfrm>
                <a:off x="9744336" y="1002569"/>
                <a:ext cx="523922" cy="5536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8BD97722-E5CA-2342-9A20-7FA5E354C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4336" y="1002569"/>
                <a:ext cx="523922" cy="553613"/>
              </a:xfrm>
              <a:prstGeom prst="rect">
                <a:avLst/>
              </a:prstGeom>
              <a:blipFill>
                <a:blip r:embed="rId6"/>
                <a:stretch>
                  <a:fillRect l="-4762" r="-30952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F3050E5A-B01C-8E4B-896B-1FA38EA851B5}"/>
                  </a:ext>
                </a:extLst>
              </p:cNvPr>
              <p:cNvSpPr txBox="1"/>
              <p:nvPr/>
            </p:nvSpPr>
            <p:spPr>
              <a:xfrm>
                <a:off x="10661233" y="3328543"/>
                <a:ext cx="523922" cy="5536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F3050E5A-B01C-8E4B-896B-1FA38EA85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1233" y="3328543"/>
                <a:ext cx="523922" cy="553613"/>
              </a:xfrm>
              <a:prstGeom prst="rect">
                <a:avLst/>
              </a:prstGeom>
              <a:blipFill>
                <a:blip r:embed="rId7"/>
                <a:stretch>
                  <a:fillRect l="-2381" r="-30952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229C6A0F-0F99-E840-9536-D525ECE286D3}"/>
                  </a:ext>
                </a:extLst>
              </p:cNvPr>
              <p:cNvSpPr txBox="1"/>
              <p:nvPr/>
            </p:nvSpPr>
            <p:spPr>
              <a:xfrm>
                <a:off x="11155906" y="1934456"/>
                <a:ext cx="523922" cy="5536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229C6A0F-0F99-E840-9536-D525ECE28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5906" y="1934456"/>
                <a:ext cx="523922" cy="553613"/>
              </a:xfrm>
              <a:prstGeom prst="rect">
                <a:avLst/>
              </a:prstGeom>
              <a:blipFill>
                <a:blip r:embed="rId8"/>
                <a:stretch>
                  <a:fillRect l="-4762" r="-30952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7C9CA404-3033-AC43-849B-FDDCB3B5E8F8}"/>
                  </a:ext>
                </a:extLst>
              </p:cNvPr>
              <p:cNvSpPr txBox="1"/>
              <p:nvPr/>
            </p:nvSpPr>
            <p:spPr>
              <a:xfrm>
                <a:off x="10856105" y="4842549"/>
                <a:ext cx="523922" cy="5536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7C9CA404-3033-AC43-849B-FDDCB3B5E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6105" y="4842549"/>
                <a:ext cx="523922" cy="553613"/>
              </a:xfrm>
              <a:prstGeom prst="rect">
                <a:avLst/>
              </a:prstGeom>
              <a:blipFill>
                <a:blip r:embed="rId9"/>
                <a:stretch>
                  <a:fillRect l="-2326" r="-30233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A766F9B1-1D60-F94A-8D4E-E2E0A0D487B3}"/>
                  </a:ext>
                </a:extLst>
              </p:cNvPr>
              <p:cNvSpPr txBox="1"/>
              <p:nvPr/>
            </p:nvSpPr>
            <p:spPr>
              <a:xfrm>
                <a:off x="7066094" y="5534593"/>
                <a:ext cx="523922" cy="5536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A766F9B1-1D60-F94A-8D4E-E2E0A0D48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094" y="5534593"/>
                <a:ext cx="523922" cy="553613"/>
              </a:xfrm>
              <a:prstGeom prst="rect">
                <a:avLst/>
              </a:prstGeom>
              <a:blipFill>
                <a:blip r:embed="rId10"/>
                <a:stretch>
                  <a:fillRect l="-4762" r="-30952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86A6BBB-68A5-594F-AC60-57CE0B264FD8}"/>
              </a:ext>
            </a:extLst>
          </p:cNvPr>
          <p:cNvCxnSpPr>
            <a:stCxn id="111" idx="3"/>
          </p:cNvCxnSpPr>
          <p:nvPr/>
        </p:nvCxnSpPr>
        <p:spPr>
          <a:xfrm flipV="1">
            <a:off x="7590016" y="5528861"/>
            <a:ext cx="1030795" cy="282539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0F7ECEE4-5908-8C4A-84F9-D66006061774}"/>
              </a:ext>
            </a:extLst>
          </p:cNvPr>
          <p:cNvCxnSpPr>
            <a:cxnSpLocks/>
            <a:stCxn id="110" idx="1"/>
          </p:cNvCxnSpPr>
          <p:nvPr/>
        </p:nvCxnSpPr>
        <p:spPr>
          <a:xfrm flipH="1">
            <a:off x="9600189" y="5119356"/>
            <a:ext cx="1255916" cy="348296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9510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A3139-6F6B-E240-92EC-80607F71A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CFD9D2-0B0A-4E46-9001-8C3FB19FC81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54834" y="1825625"/>
                <a:ext cx="6855472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… and then convert the logical operations into linear functions: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/>
                        </a:rPr>
                        <m:t>u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.5</m:t>
                          </m:r>
                        </m:e>
                      </m:d>
                    </m:oMath>
                  </m:oMathPara>
                </a14:m>
                <a:endParaRPr lang="en-US" b="0" dirty="0">
                  <a:cs typeface="Times New Roman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⋮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/>
                        </a:rPr>
                        <m:t>u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.5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CFD9D2-0B0A-4E46-9001-8C3FB19FC8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54834" y="1825625"/>
                <a:ext cx="6855472" cy="4351338"/>
              </a:xfrm>
              <a:blipFill>
                <a:blip r:embed="rId2"/>
                <a:stretch>
                  <a:fillRect l="-1852" t="-2326" r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4DB04488-62E8-8040-8C34-1DAC378C5B9C}"/>
              </a:ext>
            </a:extLst>
          </p:cNvPr>
          <p:cNvSpPr/>
          <p:nvPr/>
        </p:nvSpPr>
        <p:spPr>
          <a:xfrm>
            <a:off x="7865558" y="4307167"/>
            <a:ext cx="2560096" cy="225835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ABBD48A-73CB-D24A-9DD1-EF372813619E}"/>
              </a:ext>
            </a:extLst>
          </p:cNvPr>
          <p:cNvCxnSpPr>
            <a:cxnSpLocks/>
          </p:cNvCxnSpPr>
          <p:nvPr/>
        </p:nvCxnSpPr>
        <p:spPr>
          <a:xfrm>
            <a:off x="7671131" y="6565536"/>
            <a:ext cx="291192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F854215-CE64-BA49-BAD8-D065EE5887F3}"/>
              </a:ext>
            </a:extLst>
          </p:cNvPr>
          <p:cNvCxnSpPr>
            <a:cxnSpLocks/>
          </p:cNvCxnSpPr>
          <p:nvPr/>
        </p:nvCxnSpPr>
        <p:spPr>
          <a:xfrm flipV="1">
            <a:off x="7865558" y="3804320"/>
            <a:ext cx="0" cy="29933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4048DAA-8223-9744-A60B-DF1A72E49504}"/>
              </a:ext>
            </a:extLst>
          </p:cNvPr>
          <p:cNvCxnSpPr/>
          <p:nvPr/>
        </p:nvCxnSpPr>
        <p:spPr>
          <a:xfrm>
            <a:off x="7865558" y="574122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2C6D206-C735-4F48-AC87-CB6FC165E18D}"/>
              </a:ext>
            </a:extLst>
          </p:cNvPr>
          <p:cNvCxnSpPr>
            <a:cxnSpLocks/>
          </p:cNvCxnSpPr>
          <p:nvPr/>
        </p:nvCxnSpPr>
        <p:spPr>
          <a:xfrm flipH="1">
            <a:off x="7778118" y="5443920"/>
            <a:ext cx="1666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50D61FA-1427-6346-9004-E8214A188057}"/>
              </a:ext>
            </a:extLst>
          </p:cNvPr>
          <p:cNvCxnSpPr>
            <a:cxnSpLocks/>
          </p:cNvCxnSpPr>
          <p:nvPr/>
        </p:nvCxnSpPr>
        <p:spPr>
          <a:xfrm flipH="1">
            <a:off x="7780618" y="4307167"/>
            <a:ext cx="1666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F56CBBD-B5BA-0547-8857-7B8C95597DC4}"/>
              </a:ext>
            </a:extLst>
          </p:cNvPr>
          <p:cNvCxnSpPr>
            <a:cxnSpLocks/>
          </p:cNvCxnSpPr>
          <p:nvPr/>
        </p:nvCxnSpPr>
        <p:spPr>
          <a:xfrm>
            <a:off x="9238938" y="6453253"/>
            <a:ext cx="0" cy="213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897B1C4-84FC-E540-ADBF-816AF187FB09}"/>
              </a:ext>
            </a:extLst>
          </p:cNvPr>
          <p:cNvCxnSpPr>
            <a:cxnSpLocks/>
          </p:cNvCxnSpPr>
          <p:nvPr/>
        </p:nvCxnSpPr>
        <p:spPr>
          <a:xfrm>
            <a:off x="10425654" y="6440763"/>
            <a:ext cx="0" cy="213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ED8C87B5-5964-1546-8D4E-0D47FC6E2AC2}"/>
              </a:ext>
            </a:extLst>
          </p:cNvPr>
          <p:cNvSpPr/>
          <p:nvPr/>
        </p:nvSpPr>
        <p:spPr>
          <a:xfrm>
            <a:off x="8517658" y="4819474"/>
            <a:ext cx="1255916" cy="12131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A22F6FB-4F0D-354A-AED0-1CC56F8AA9C9}"/>
              </a:ext>
            </a:extLst>
          </p:cNvPr>
          <p:cNvSpPr/>
          <p:nvPr/>
        </p:nvSpPr>
        <p:spPr>
          <a:xfrm>
            <a:off x="8776736" y="5164100"/>
            <a:ext cx="157406" cy="1573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0A5D9A5-CF65-E342-A92F-8FD284F9D22F}"/>
              </a:ext>
            </a:extLst>
          </p:cNvPr>
          <p:cNvSpPr/>
          <p:nvPr/>
        </p:nvSpPr>
        <p:spPr>
          <a:xfrm>
            <a:off x="9378840" y="5166600"/>
            <a:ext cx="157406" cy="1573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3A1AA54-F117-7444-AC25-23134F853C06}"/>
              </a:ext>
            </a:extLst>
          </p:cNvPr>
          <p:cNvSpPr/>
          <p:nvPr/>
        </p:nvSpPr>
        <p:spPr>
          <a:xfrm>
            <a:off x="9381340" y="5528861"/>
            <a:ext cx="157406" cy="1573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9AFEC55-1557-B544-BE50-406ED140AA3D}"/>
              </a:ext>
            </a:extLst>
          </p:cNvPr>
          <p:cNvSpPr/>
          <p:nvPr/>
        </p:nvSpPr>
        <p:spPr>
          <a:xfrm>
            <a:off x="8769244" y="5531361"/>
            <a:ext cx="157406" cy="1573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7CB44DF-526B-A341-9D38-FE0BFD73451D}"/>
              </a:ext>
            </a:extLst>
          </p:cNvPr>
          <p:cNvSpPr/>
          <p:nvPr/>
        </p:nvSpPr>
        <p:spPr>
          <a:xfrm>
            <a:off x="8776736" y="5673770"/>
            <a:ext cx="762009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C73EEF0-9614-8743-B8FD-D11644AF1986}"/>
              </a:ext>
            </a:extLst>
          </p:cNvPr>
          <p:cNvSpPr/>
          <p:nvPr/>
        </p:nvSpPr>
        <p:spPr>
          <a:xfrm>
            <a:off x="8517658" y="4819474"/>
            <a:ext cx="259078" cy="1213199"/>
          </a:xfrm>
          <a:prstGeom prst="rect">
            <a:avLst/>
          </a:prstGeom>
          <a:noFill/>
          <a:ln w="635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77EFEF8-B4A7-EF47-AF0A-B6A324A7FDB4}"/>
              </a:ext>
            </a:extLst>
          </p:cNvPr>
          <p:cNvSpPr/>
          <p:nvPr/>
        </p:nvSpPr>
        <p:spPr>
          <a:xfrm>
            <a:off x="9509508" y="4821974"/>
            <a:ext cx="259078" cy="1213199"/>
          </a:xfrm>
          <a:prstGeom prst="rect">
            <a:avLst/>
          </a:prstGeom>
          <a:noFill/>
          <a:ln w="635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57D11D7-1990-714F-B063-7FCC5B64E730}"/>
              </a:ext>
            </a:extLst>
          </p:cNvPr>
          <p:cNvSpPr/>
          <p:nvPr/>
        </p:nvSpPr>
        <p:spPr>
          <a:xfrm>
            <a:off x="8784228" y="5811033"/>
            <a:ext cx="720292" cy="229998"/>
          </a:xfrm>
          <a:prstGeom prst="rect">
            <a:avLst/>
          </a:prstGeom>
          <a:noFill/>
          <a:ln w="635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B9758BB-20BE-9741-A94E-5737B540514F}"/>
              </a:ext>
            </a:extLst>
          </p:cNvPr>
          <p:cNvSpPr/>
          <p:nvPr/>
        </p:nvSpPr>
        <p:spPr>
          <a:xfrm>
            <a:off x="8771738" y="5686259"/>
            <a:ext cx="720292" cy="117431"/>
          </a:xfrm>
          <a:prstGeom prst="rect">
            <a:avLst/>
          </a:prstGeom>
          <a:noFill/>
          <a:ln w="635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F7495B2-4D32-DD41-9770-ED8019214070}"/>
              </a:ext>
            </a:extLst>
          </p:cNvPr>
          <p:cNvSpPr/>
          <p:nvPr/>
        </p:nvSpPr>
        <p:spPr>
          <a:xfrm>
            <a:off x="8804218" y="5548849"/>
            <a:ext cx="129924" cy="92450"/>
          </a:xfrm>
          <a:prstGeom prst="rect">
            <a:avLst/>
          </a:prstGeom>
          <a:noFill/>
          <a:ln w="635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C7C0E7A-4259-2B4C-AF6A-BDA5D61052FA}"/>
              </a:ext>
            </a:extLst>
          </p:cNvPr>
          <p:cNvSpPr/>
          <p:nvPr/>
        </p:nvSpPr>
        <p:spPr>
          <a:xfrm>
            <a:off x="9391332" y="5566339"/>
            <a:ext cx="129924" cy="92450"/>
          </a:xfrm>
          <a:prstGeom prst="rect">
            <a:avLst/>
          </a:prstGeom>
          <a:noFill/>
          <a:ln w="635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77DB9DC-EDA8-3043-9648-13EB4DA83542}"/>
              </a:ext>
            </a:extLst>
          </p:cNvPr>
          <p:cNvSpPr/>
          <p:nvPr/>
        </p:nvSpPr>
        <p:spPr>
          <a:xfrm>
            <a:off x="8959117" y="5206799"/>
            <a:ext cx="432215" cy="64745"/>
          </a:xfrm>
          <a:prstGeom prst="rect">
            <a:avLst/>
          </a:prstGeom>
          <a:noFill/>
          <a:ln w="635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F243E97-0A39-7243-A7FB-2EA9DEF41170}"/>
              </a:ext>
            </a:extLst>
          </p:cNvPr>
          <p:cNvSpPr/>
          <p:nvPr/>
        </p:nvSpPr>
        <p:spPr>
          <a:xfrm>
            <a:off x="8804218" y="5296744"/>
            <a:ext cx="720292" cy="254611"/>
          </a:xfrm>
          <a:prstGeom prst="rect">
            <a:avLst/>
          </a:prstGeom>
          <a:noFill/>
          <a:ln w="635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6868232-02F8-7948-A621-28EDD65CF2BE}"/>
              </a:ext>
            </a:extLst>
          </p:cNvPr>
          <p:cNvSpPr/>
          <p:nvPr/>
        </p:nvSpPr>
        <p:spPr>
          <a:xfrm>
            <a:off x="8776738" y="4817688"/>
            <a:ext cx="720292" cy="331434"/>
          </a:xfrm>
          <a:prstGeom prst="rect">
            <a:avLst/>
          </a:prstGeom>
          <a:noFill/>
          <a:ln w="635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290160C-77AD-4447-8878-67250337555E}"/>
              </a:ext>
            </a:extLst>
          </p:cNvPr>
          <p:cNvSpPr/>
          <p:nvPr/>
        </p:nvSpPr>
        <p:spPr>
          <a:xfrm>
            <a:off x="7835572" y="1728872"/>
            <a:ext cx="2560096" cy="225835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44A20E1-3BBD-D342-AE9B-C4158225D170}"/>
              </a:ext>
            </a:extLst>
          </p:cNvPr>
          <p:cNvCxnSpPr>
            <a:cxnSpLocks/>
          </p:cNvCxnSpPr>
          <p:nvPr/>
        </p:nvCxnSpPr>
        <p:spPr>
          <a:xfrm>
            <a:off x="7641145" y="3987241"/>
            <a:ext cx="291192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280D24B-468A-7E43-8A17-01B294E9CFE8}"/>
              </a:ext>
            </a:extLst>
          </p:cNvPr>
          <p:cNvCxnSpPr>
            <a:cxnSpLocks/>
          </p:cNvCxnSpPr>
          <p:nvPr/>
        </p:nvCxnSpPr>
        <p:spPr>
          <a:xfrm flipV="1">
            <a:off x="7835572" y="1226025"/>
            <a:ext cx="0" cy="29933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0B57AC2-6D77-CE42-8E16-EB8D2533D3D2}"/>
              </a:ext>
            </a:extLst>
          </p:cNvPr>
          <p:cNvCxnSpPr/>
          <p:nvPr/>
        </p:nvCxnSpPr>
        <p:spPr>
          <a:xfrm>
            <a:off x="7835572" y="31629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275FA8F-12ED-6B4E-BF1B-1D19DCFE7DE4}"/>
              </a:ext>
            </a:extLst>
          </p:cNvPr>
          <p:cNvCxnSpPr>
            <a:cxnSpLocks/>
          </p:cNvCxnSpPr>
          <p:nvPr/>
        </p:nvCxnSpPr>
        <p:spPr>
          <a:xfrm flipH="1">
            <a:off x="7748132" y="2865625"/>
            <a:ext cx="1666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B076F3F-3427-4A4A-9BA2-5EDA560AEC11}"/>
              </a:ext>
            </a:extLst>
          </p:cNvPr>
          <p:cNvCxnSpPr>
            <a:cxnSpLocks/>
          </p:cNvCxnSpPr>
          <p:nvPr/>
        </p:nvCxnSpPr>
        <p:spPr>
          <a:xfrm flipH="1">
            <a:off x="7750632" y="1728872"/>
            <a:ext cx="1666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3A45F3C-0779-8942-B217-79F31CAAA363}"/>
              </a:ext>
            </a:extLst>
          </p:cNvPr>
          <p:cNvCxnSpPr>
            <a:cxnSpLocks/>
          </p:cNvCxnSpPr>
          <p:nvPr/>
        </p:nvCxnSpPr>
        <p:spPr>
          <a:xfrm>
            <a:off x="9208952" y="3874958"/>
            <a:ext cx="0" cy="213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D2C24B7-75FC-D848-98B6-F10A72B1F118}"/>
              </a:ext>
            </a:extLst>
          </p:cNvPr>
          <p:cNvCxnSpPr>
            <a:cxnSpLocks/>
          </p:cNvCxnSpPr>
          <p:nvPr/>
        </p:nvCxnSpPr>
        <p:spPr>
          <a:xfrm>
            <a:off x="10395668" y="3862468"/>
            <a:ext cx="0" cy="213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C6878F30-D380-C54C-A15B-5F598FBD76A0}"/>
              </a:ext>
            </a:extLst>
          </p:cNvPr>
          <p:cNvSpPr/>
          <p:nvPr/>
        </p:nvSpPr>
        <p:spPr>
          <a:xfrm>
            <a:off x="8487672" y="2241179"/>
            <a:ext cx="1255916" cy="12131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46D853C-0807-3D46-852D-4FD47CE53E1B}"/>
              </a:ext>
            </a:extLst>
          </p:cNvPr>
          <p:cNvSpPr/>
          <p:nvPr/>
        </p:nvSpPr>
        <p:spPr>
          <a:xfrm>
            <a:off x="8746750" y="2585805"/>
            <a:ext cx="157406" cy="1573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8172CC4-ECAB-A745-B2C9-6359E39C565E}"/>
              </a:ext>
            </a:extLst>
          </p:cNvPr>
          <p:cNvSpPr/>
          <p:nvPr/>
        </p:nvSpPr>
        <p:spPr>
          <a:xfrm>
            <a:off x="9348854" y="2588305"/>
            <a:ext cx="157406" cy="1573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F5FF1E8-AC0B-0B4F-A90B-C821A02FE87D}"/>
              </a:ext>
            </a:extLst>
          </p:cNvPr>
          <p:cNvSpPr/>
          <p:nvPr/>
        </p:nvSpPr>
        <p:spPr>
          <a:xfrm>
            <a:off x="9351354" y="2950566"/>
            <a:ext cx="157406" cy="1573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7DC5CD0-94C5-7F41-B1DD-B6D019D00361}"/>
              </a:ext>
            </a:extLst>
          </p:cNvPr>
          <p:cNvSpPr/>
          <p:nvPr/>
        </p:nvSpPr>
        <p:spPr>
          <a:xfrm>
            <a:off x="8739258" y="2953066"/>
            <a:ext cx="157406" cy="1573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48B0CE7-82A8-0B46-B91A-BA00A06C1647}"/>
              </a:ext>
            </a:extLst>
          </p:cNvPr>
          <p:cNvSpPr/>
          <p:nvPr/>
        </p:nvSpPr>
        <p:spPr>
          <a:xfrm>
            <a:off x="8746750" y="3095475"/>
            <a:ext cx="762009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158D3610-025D-DA42-88C7-17E42B0A56A4}"/>
              </a:ext>
            </a:extLst>
          </p:cNvPr>
          <p:cNvCxnSpPr>
            <a:cxnSpLocks/>
          </p:cNvCxnSpPr>
          <p:nvPr/>
        </p:nvCxnSpPr>
        <p:spPr>
          <a:xfrm flipH="1" flipV="1">
            <a:off x="8482645" y="1423399"/>
            <a:ext cx="5027" cy="2795960"/>
          </a:xfrm>
          <a:prstGeom prst="straightConnector1">
            <a:avLst/>
          </a:prstGeom>
          <a:ln w="63500">
            <a:solidFill>
              <a:srgbClr val="FFC00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F72C93B8-0202-1241-B0FF-872373F8100E}"/>
              </a:ext>
            </a:extLst>
          </p:cNvPr>
          <p:cNvCxnSpPr>
            <a:cxnSpLocks/>
          </p:cNvCxnSpPr>
          <p:nvPr/>
        </p:nvCxnSpPr>
        <p:spPr>
          <a:xfrm flipV="1">
            <a:off x="8706352" y="1121169"/>
            <a:ext cx="0" cy="3098190"/>
          </a:xfrm>
          <a:prstGeom prst="straightConnector1">
            <a:avLst/>
          </a:prstGeom>
          <a:ln w="63500">
            <a:solidFill>
              <a:srgbClr val="FFC00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85C39321-8FE9-634A-B622-89A980551A18}"/>
              </a:ext>
            </a:extLst>
          </p:cNvPr>
          <p:cNvCxnSpPr>
            <a:cxnSpLocks/>
          </p:cNvCxnSpPr>
          <p:nvPr/>
        </p:nvCxnSpPr>
        <p:spPr>
          <a:xfrm flipV="1">
            <a:off x="8904156" y="404739"/>
            <a:ext cx="35718" cy="3814620"/>
          </a:xfrm>
          <a:prstGeom prst="straightConnector1">
            <a:avLst/>
          </a:prstGeom>
          <a:ln w="63500">
            <a:solidFill>
              <a:srgbClr val="FFC00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C2FE0055-4289-3441-A903-2DDAFCBBE081}"/>
              </a:ext>
            </a:extLst>
          </p:cNvPr>
          <p:cNvCxnSpPr>
            <a:cxnSpLocks/>
          </p:cNvCxnSpPr>
          <p:nvPr/>
        </p:nvCxnSpPr>
        <p:spPr>
          <a:xfrm flipH="1" flipV="1">
            <a:off x="9308456" y="1273569"/>
            <a:ext cx="40398" cy="2945790"/>
          </a:xfrm>
          <a:prstGeom prst="straightConnector1">
            <a:avLst/>
          </a:prstGeom>
          <a:ln w="63500">
            <a:solidFill>
              <a:srgbClr val="FFC00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34B07E9E-6742-5A4C-B148-38C70CEAF272}"/>
              </a:ext>
            </a:extLst>
          </p:cNvPr>
          <p:cNvCxnSpPr>
            <a:cxnSpLocks/>
          </p:cNvCxnSpPr>
          <p:nvPr/>
        </p:nvCxnSpPr>
        <p:spPr>
          <a:xfrm flipV="1">
            <a:off x="9506260" y="1031830"/>
            <a:ext cx="29986" cy="3187529"/>
          </a:xfrm>
          <a:prstGeom prst="straightConnector1">
            <a:avLst/>
          </a:prstGeom>
          <a:ln w="63500">
            <a:solidFill>
              <a:srgbClr val="FFC00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A4BBC12-91A6-2348-B7A6-C7F98EC99915}"/>
              </a:ext>
            </a:extLst>
          </p:cNvPr>
          <p:cNvCxnSpPr>
            <a:cxnSpLocks/>
          </p:cNvCxnSpPr>
          <p:nvPr/>
        </p:nvCxnSpPr>
        <p:spPr>
          <a:xfrm flipV="1">
            <a:off x="9729326" y="1350949"/>
            <a:ext cx="0" cy="2868410"/>
          </a:xfrm>
          <a:prstGeom prst="straightConnector1">
            <a:avLst/>
          </a:prstGeom>
          <a:ln w="63500">
            <a:solidFill>
              <a:srgbClr val="FFC00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7746142C-1AB5-8347-A3B5-880E78EA1E67}"/>
              </a:ext>
            </a:extLst>
          </p:cNvPr>
          <p:cNvCxnSpPr>
            <a:cxnSpLocks/>
          </p:cNvCxnSpPr>
          <p:nvPr/>
        </p:nvCxnSpPr>
        <p:spPr>
          <a:xfrm flipH="1">
            <a:off x="6895477" y="3467725"/>
            <a:ext cx="3908143" cy="0"/>
          </a:xfrm>
          <a:prstGeom prst="straightConnector1">
            <a:avLst/>
          </a:prstGeom>
          <a:ln w="63500">
            <a:solidFill>
              <a:srgbClr val="FFC00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E3D94091-8F2B-AE4B-B8E7-E3E83F1E011D}"/>
              </a:ext>
            </a:extLst>
          </p:cNvPr>
          <p:cNvCxnSpPr>
            <a:cxnSpLocks/>
          </p:cNvCxnSpPr>
          <p:nvPr/>
        </p:nvCxnSpPr>
        <p:spPr>
          <a:xfrm flipH="1">
            <a:off x="7047877" y="3230383"/>
            <a:ext cx="3908143" cy="0"/>
          </a:xfrm>
          <a:prstGeom prst="straightConnector1">
            <a:avLst/>
          </a:prstGeom>
          <a:ln w="63500">
            <a:solidFill>
              <a:srgbClr val="FFC00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ACB5845-E443-3044-A705-B86F27873070}"/>
              </a:ext>
            </a:extLst>
          </p:cNvPr>
          <p:cNvCxnSpPr>
            <a:cxnSpLocks/>
          </p:cNvCxnSpPr>
          <p:nvPr/>
        </p:nvCxnSpPr>
        <p:spPr>
          <a:xfrm flipH="1">
            <a:off x="7455107" y="3082983"/>
            <a:ext cx="3908143" cy="0"/>
          </a:xfrm>
          <a:prstGeom prst="straightConnector1">
            <a:avLst/>
          </a:prstGeom>
          <a:ln w="63500">
            <a:solidFill>
              <a:srgbClr val="FFC00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A8706AA6-9450-FF49-B280-906DEB93ADFB}"/>
              </a:ext>
            </a:extLst>
          </p:cNvPr>
          <p:cNvCxnSpPr>
            <a:cxnSpLocks/>
          </p:cNvCxnSpPr>
          <p:nvPr/>
        </p:nvCxnSpPr>
        <p:spPr>
          <a:xfrm flipH="1">
            <a:off x="7847347" y="2935583"/>
            <a:ext cx="3908143" cy="0"/>
          </a:xfrm>
          <a:prstGeom prst="straightConnector1">
            <a:avLst/>
          </a:prstGeom>
          <a:ln w="63500">
            <a:solidFill>
              <a:srgbClr val="FFC00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B9F9A701-33B1-DD4B-AAA7-C941C3D96EC6}"/>
              </a:ext>
            </a:extLst>
          </p:cNvPr>
          <p:cNvCxnSpPr>
            <a:cxnSpLocks/>
          </p:cNvCxnSpPr>
          <p:nvPr/>
        </p:nvCxnSpPr>
        <p:spPr>
          <a:xfrm flipH="1">
            <a:off x="6890476" y="2728220"/>
            <a:ext cx="3908143" cy="0"/>
          </a:xfrm>
          <a:prstGeom prst="straightConnector1">
            <a:avLst/>
          </a:prstGeom>
          <a:ln w="63500">
            <a:solidFill>
              <a:srgbClr val="FFC00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8551273C-2908-4242-B90D-C92AD5B05C62}"/>
              </a:ext>
            </a:extLst>
          </p:cNvPr>
          <p:cNvCxnSpPr>
            <a:cxnSpLocks/>
          </p:cNvCxnSpPr>
          <p:nvPr/>
        </p:nvCxnSpPr>
        <p:spPr>
          <a:xfrm flipH="1">
            <a:off x="7447608" y="2565830"/>
            <a:ext cx="3908143" cy="0"/>
          </a:xfrm>
          <a:prstGeom prst="straightConnector1">
            <a:avLst/>
          </a:prstGeom>
          <a:ln w="63500">
            <a:solidFill>
              <a:srgbClr val="FFC00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1BF3A9E3-E4B9-AD41-A957-AB4706959859}"/>
              </a:ext>
            </a:extLst>
          </p:cNvPr>
          <p:cNvCxnSpPr>
            <a:cxnSpLocks/>
          </p:cNvCxnSpPr>
          <p:nvPr/>
        </p:nvCxnSpPr>
        <p:spPr>
          <a:xfrm flipH="1">
            <a:off x="7824858" y="2253539"/>
            <a:ext cx="3346044" cy="0"/>
          </a:xfrm>
          <a:prstGeom prst="straightConnector1">
            <a:avLst/>
          </a:prstGeom>
          <a:ln w="63500">
            <a:solidFill>
              <a:srgbClr val="FFC00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9609E13-E5AF-144B-8044-3DFAD1CAC2E8}"/>
                  </a:ext>
                </a:extLst>
              </p:cNvPr>
              <p:cNvSpPr txBox="1"/>
              <p:nvPr/>
            </p:nvSpPr>
            <p:spPr>
              <a:xfrm>
                <a:off x="8042957" y="1159964"/>
                <a:ext cx="523922" cy="5536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9609E13-E5AF-144B-8044-3DFAD1CAC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2957" y="1159964"/>
                <a:ext cx="523922" cy="553613"/>
              </a:xfrm>
              <a:prstGeom prst="rect">
                <a:avLst/>
              </a:prstGeom>
              <a:blipFill>
                <a:blip r:embed="rId3"/>
                <a:stretch>
                  <a:fillRect l="-4762" r="-30952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81A6C8C-8B1B-E742-9952-CBB8BA12DD51}"/>
                  </a:ext>
                </a:extLst>
              </p:cNvPr>
              <p:cNvSpPr txBox="1"/>
              <p:nvPr/>
            </p:nvSpPr>
            <p:spPr>
              <a:xfrm>
                <a:off x="8405218" y="622818"/>
                <a:ext cx="523922" cy="5536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81A6C8C-8B1B-E742-9952-CBB8BA12D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5218" y="622818"/>
                <a:ext cx="523922" cy="553613"/>
              </a:xfrm>
              <a:prstGeom prst="rect">
                <a:avLst/>
              </a:prstGeom>
              <a:blipFill>
                <a:blip r:embed="rId4"/>
                <a:stretch>
                  <a:fillRect l="-2326" r="-30233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336E7A3-6F21-7943-97F3-34A0B03B6B47}"/>
                  </a:ext>
                </a:extLst>
              </p:cNvPr>
              <p:cNvSpPr txBox="1"/>
              <p:nvPr/>
            </p:nvSpPr>
            <p:spPr>
              <a:xfrm>
                <a:off x="9307126" y="505398"/>
                <a:ext cx="523922" cy="5536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336E7A3-6F21-7943-97F3-34A0B03B6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7126" y="505398"/>
                <a:ext cx="523922" cy="553613"/>
              </a:xfrm>
              <a:prstGeom prst="rect">
                <a:avLst/>
              </a:prstGeom>
              <a:blipFill>
                <a:blip r:embed="rId5"/>
                <a:stretch>
                  <a:fillRect l="-2326" r="-30233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C79D4404-735D-6345-B561-B1550452BDBA}"/>
                  </a:ext>
                </a:extLst>
              </p:cNvPr>
              <p:cNvSpPr txBox="1"/>
              <p:nvPr/>
            </p:nvSpPr>
            <p:spPr>
              <a:xfrm>
                <a:off x="9744336" y="1002569"/>
                <a:ext cx="523922" cy="5536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C79D4404-735D-6345-B561-B1550452B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4336" y="1002569"/>
                <a:ext cx="523922" cy="553613"/>
              </a:xfrm>
              <a:prstGeom prst="rect">
                <a:avLst/>
              </a:prstGeom>
              <a:blipFill>
                <a:blip r:embed="rId6"/>
                <a:stretch>
                  <a:fillRect l="-4762" r="-30952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9EF963F-3454-E94B-9905-67EFB0F9FABF}"/>
                  </a:ext>
                </a:extLst>
              </p:cNvPr>
              <p:cNvSpPr txBox="1"/>
              <p:nvPr/>
            </p:nvSpPr>
            <p:spPr>
              <a:xfrm>
                <a:off x="10661233" y="3328543"/>
                <a:ext cx="523922" cy="5536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9EF963F-3454-E94B-9905-67EFB0F9F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1233" y="3328543"/>
                <a:ext cx="523922" cy="553613"/>
              </a:xfrm>
              <a:prstGeom prst="rect">
                <a:avLst/>
              </a:prstGeom>
              <a:blipFill>
                <a:blip r:embed="rId7"/>
                <a:stretch>
                  <a:fillRect l="-2381" r="-30952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43E8C318-4882-F346-B2E7-623CE5924805}"/>
                  </a:ext>
                </a:extLst>
              </p:cNvPr>
              <p:cNvSpPr txBox="1"/>
              <p:nvPr/>
            </p:nvSpPr>
            <p:spPr>
              <a:xfrm>
                <a:off x="11155906" y="1934456"/>
                <a:ext cx="523922" cy="5536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43E8C318-4882-F346-B2E7-623CE5924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5906" y="1934456"/>
                <a:ext cx="523922" cy="553613"/>
              </a:xfrm>
              <a:prstGeom prst="rect">
                <a:avLst/>
              </a:prstGeom>
              <a:blipFill>
                <a:blip r:embed="rId8"/>
                <a:stretch>
                  <a:fillRect l="-4762" r="-30952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1B9589F2-906F-464A-9218-FD3D79379645}"/>
                  </a:ext>
                </a:extLst>
              </p:cNvPr>
              <p:cNvSpPr txBox="1"/>
              <p:nvPr/>
            </p:nvSpPr>
            <p:spPr>
              <a:xfrm>
                <a:off x="10856105" y="4842549"/>
                <a:ext cx="523922" cy="5536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1B9589F2-906F-464A-9218-FD3D79379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6105" y="4842549"/>
                <a:ext cx="523922" cy="553613"/>
              </a:xfrm>
              <a:prstGeom prst="rect">
                <a:avLst/>
              </a:prstGeom>
              <a:blipFill>
                <a:blip r:embed="rId9"/>
                <a:stretch>
                  <a:fillRect l="-2326" r="-30233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DFF3DF52-EED0-B84E-8317-715539480D8D}"/>
                  </a:ext>
                </a:extLst>
              </p:cNvPr>
              <p:cNvSpPr txBox="1"/>
              <p:nvPr/>
            </p:nvSpPr>
            <p:spPr>
              <a:xfrm>
                <a:off x="7066094" y="5534593"/>
                <a:ext cx="523922" cy="5536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DFF3DF52-EED0-B84E-8317-715539480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094" y="5534593"/>
                <a:ext cx="523922" cy="553613"/>
              </a:xfrm>
              <a:prstGeom prst="rect">
                <a:avLst/>
              </a:prstGeom>
              <a:blipFill>
                <a:blip r:embed="rId10"/>
                <a:stretch>
                  <a:fillRect l="-4762" r="-30952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F06475C-4D58-5F44-9868-6A3114A2D18D}"/>
              </a:ext>
            </a:extLst>
          </p:cNvPr>
          <p:cNvCxnSpPr>
            <a:stCxn id="98" idx="3"/>
          </p:cNvCxnSpPr>
          <p:nvPr/>
        </p:nvCxnSpPr>
        <p:spPr>
          <a:xfrm flipV="1">
            <a:off x="7590016" y="5528861"/>
            <a:ext cx="1030795" cy="282539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721F6A9-1F05-7548-9E61-38FB87D9F4C8}"/>
              </a:ext>
            </a:extLst>
          </p:cNvPr>
          <p:cNvCxnSpPr>
            <a:cxnSpLocks/>
            <a:stCxn id="97" idx="1"/>
          </p:cNvCxnSpPr>
          <p:nvPr/>
        </p:nvCxnSpPr>
        <p:spPr>
          <a:xfrm flipH="1">
            <a:off x="9600189" y="5119356"/>
            <a:ext cx="1255916" cy="348296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016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A3139-6F6B-E240-92EC-80607F71A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 2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B1FD9E5-5F71-9E41-A5C0-61C99053E412}"/>
              </a:ext>
            </a:extLst>
          </p:cNvPr>
          <p:cNvSpPr/>
          <p:nvPr/>
        </p:nvSpPr>
        <p:spPr>
          <a:xfrm>
            <a:off x="6979975" y="4545090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3A8ED96-47B6-CD4F-96C0-D314FCCF3A00}"/>
              </a:ext>
            </a:extLst>
          </p:cNvPr>
          <p:cNvSpPr/>
          <p:nvPr/>
        </p:nvSpPr>
        <p:spPr>
          <a:xfrm>
            <a:off x="9942268" y="4549848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DEEDF92-A40E-854B-8985-2E1ACBE0F494}"/>
              </a:ext>
            </a:extLst>
          </p:cNvPr>
          <p:cNvCxnSpPr>
            <a:cxnSpLocks/>
            <a:stCxn id="75" idx="0"/>
            <a:endCxn id="55" idx="4"/>
          </p:cNvCxnSpPr>
          <p:nvPr/>
        </p:nvCxnSpPr>
        <p:spPr>
          <a:xfrm flipH="1" flipV="1">
            <a:off x="7359117" y="5247617"/>
            <a:ext cx="13080" cy="97607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68DCD639-0FD8-3E43-AAFB-B0B2FBF7AF6C}"/>
                  </a:ext>
                </a:extLst>
              </p:cNvPr>
              <p:cNvSpPr/>
              <p:nvPr/>
            </p:nvSpPr>
            <p:spPr>
              <a:xfrm>
                <a:off x="11070447" y="6262444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68DCD639-0FD8-3E43-AAFB-B0B2FBF7AF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0447" y="6262444"/>
                <a:ext cx="505267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0C383D6-B31D-7848-BE1C-49553D01B910}"/>
              </a:ext>
            </a:extLst>
          </p:cNvPr>
          <p:cNvCxnSpPr>
            <a:cxnSpLocks/>
            <a:stCxn id="61" idx="0"/>
            <a:endCxn id="55" idx="4"/>
          </p:cNvCxnSpPr>
          <p:nvPr/>
        </p:nvCxnSpPr>
        <p:spPr>
          <a:xfrm flipH="1" flipV="1">
            <a:off x="7359117" y="5247617"/>
            <a:ext cx="3963964" cy="101482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49F8E41-BC94-FB40-8B89-48220AC02D43}"/>
              </a:ext>
            </a:extLst>
          </p:cNvPr>
          <p:cNvCxnSpPr>
            <a:cxnSpLocks/>
            <a:stCxn id="61" idx="0"/>
            <a:endCxn id="57" idx="4"/>
          </p:cNvCxnSpPr>
          <p:nvPr/>
        </p:nvCxnSpPr>
        <p:spPr>
          <a:xfrm flipH="1" flipV="1">
            <a:off x="10321410" y="5252375"/>
            <a:ext cx="1001671" cy="101006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D0E82BB-78C0-FC4B-869F-4CFE5448FEF2}"/>
              </a:ext>
            </a:extLst>
          </p:cNvPr>
          <p:cNvCxnSpPr>
            <a:cxnSpLocks/>
            <a:stCxn id="76" idx="0"/>
            <a:endCxn id="57" idx="4"/>
          </p:cNvCxnSpPr>
          <p:nvPr/>
        </p:nvCxnSpPr>
        <p:spPr>
          <a:xfrm flipV="1">
            <a:off x="9278296" y="5252375"/>
            <a:ext cx="1043114" cy="98121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2DC8A4A-E592-034D-97B3-5BB6154FD53A}"/>
                  </a:ext>
                </a:extLst>
              </p:cNvPr>
              <p:cNvSpPr/>
              <p:nvPr/>
            </p:nvSpPr>
            <p:spPr>
              <a:xfrm>
                <a:off x="7065927" y="6223694"/>
                <a:ext cx="6125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2DC8A4A-E592-034D-97B3-5BB6154FD5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927" y="6223694"/>
                <a:ext cx="612540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52CA59C-83B2-DC44-AD63-04F86B1B1A1E}"/>
                  </a:ext>
                </a:extLst>
              </p:cNvPr>
              <p:cNvSpPr/>
              <p:nvPr/>
            </p:nvSpPr>
            <p:spPr>
              <a:xfrm>
                <a:off x="8967890" y="6233589"/>
                <a:ext cx="6208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52CA59C-83B2-DC44-AD63-04F86B1B1A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7890" y="6233589"/>
                <a:ext cx="620811" cy="523220"/>
              </a:xfrm>
              <a:prstGeom prst="rect">
                <a:avLst/>
              </a:prstGeom>
              <a:blipFill>
                <a:blip r:embed="rId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DA759563-8795-8040-B433-DEBB29A19001}"/>
                  </a:ext>
                </a:extLst>
              </p:cNvPr>
              <p:cNvSpPr/>
              <p:nvPr/>
            </p:nvSpPr>
            <p:spPr>
              <a:xfrm>
                <a:off x="6992080" y="4555629"/>
                <a:ext cx="856517" cy="6330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DA759563-8795-8040-B433-DEBB29A190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080" y="4555629"/>
                <a:ext cx="856517" cy="633058"/>
              </a:xfrm>
              <a:prstGeom prst="rect">
                <a:avLst/>
              </a:prstGeom>
              <a:blipFill>
                <a:blip r:embed="rId5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A59548B-D990-264E-9AA0-2CBC66A8EDA2}"/>
                  </a:ext>
                </a:extLst>
              </p:cNvPr>
              <p:cNvSpPr/>
              <p:nvPr/>
            </p:nvSpPr>
            <p:spPr>
              <a:xfrm>
                <a:off x="9932037" y="4557895"/>
                <a:ext cx="856517" cy="6330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A59548B-D990-264E-9AA0-2CBC66A8ED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2037" y="4557895"/>
                <a:ext cx="856517" cy="633058"/>
              </a:xfrm>
              <a:prstGeom prst="rect">
                <a:avLst/>
              </a:prstGeom>
              <a:blipFill>
                <a:blip r:embed="rId6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9C88D957-6945-B94D-B5C4-01EED8CF7652}"/>
                  </a:ext>
                </a:extLst>
              </p:cNvPr>
              <p:cNvSpPr/>
              <p:nvPr/>
            </p:nvSpPr>
            <p:spPr>
              <a:xfrm>
                <a:off x="8481882" y="4471074"/>
                <a:ext cx="5357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9C88D957-6945-B94D-B5C4-01EED8CF76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1882" y="4471074"/>
                <a:ext cx="53572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10E44AA-2298-CB4E-8785-CFE4EE3E5641}"/>
                  </a:ext>
                </a:extLst>
              </p:cNvPr>
              <p:cNvSpPr txBox="1"/>
              <p:nvPr/>
            </p:nvSpPr>
            <p:spPr>
              <a:xfrm>
                <a:off x="7854848" y="5496601"/>
                <a:ext cx="8019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−0.5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10E44AA-2298-CB4E-8785-CFE4EE3E5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848" y="5496601"/>
                <a:ext cx="80197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92C1B5A-35A4-564A-919B-3AF9E53D49CF}"/>
                  </a:ext>
                </a:extLst>
              </p:cNvPr>
              <p:cNvSpPr txBox="1"/>
              <p:nvPr/>
            </p:nvSpPr>
            <p:spPr>
              <a:xfrm>
                <a:off x="10675494" y="5439141"/>
                <a:ext cx="8019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−1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92C1B5A-35A4-564A-919B-3AF9E53D4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5494" y="5439141"/>
                <a:ext cx="80197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7FDE0830-113D-AC48-9C99-B7723F16AC06}"/>
                  </a:ext>
                </a:extLst>
              </p:cNvPr>
              <p:cNvSpPr txBox="1"/>
              <p:nvPr/>
            </p:nvSpPr>
            <p:spPr>
              <a:xfrm>
                <a:off x="6900103" y="5501602"/>
                <a:ext cx="4275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7FDE0830-113D-AC48-9C99-B7723F16A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103" y="5501602"/>
                <a:ext cx="42758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E6E18D9-42E3-FF4F-95D8-020502D36913}"/>
                  </a:ext>
                </a:extLst>
              </p:cNvPr>
              <p:cNvSpPr txBox="1"/>
              <p:nvPr/>
            </p:nvSpPr>
            <p:spPr>
              <a:xfrm>
                <a:off x="9106155" y="5728952"/>
                <a:ext cx="4275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E6E18D9-42E3-FF4F-95D8-020502D36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6155" y="5728952"/>
                <a:ext cx="42758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2E5659B4-B71D-3B48-9D53-AEDE9824260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54834" y="1825625"/>
                <a:ext cx="6855472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In layer 2, let’s compute rectangles of solid color: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/>
                        </a:rPr>
                        <m:t>u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−3.5</m:t>
                          </m:r>
                        </m:e>
                      </m:d>
                    </m:oMath>
                  </m:oMathPara>
                </a14:m>
                <a:endParaRPr lang="en-US" b="0" dirty="0">
                  <a:cs typeface="Times New Roman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⋮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/>
                        </a:rPr>
                        <m:t>u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.5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2E5659B4-B71D-3B48-9D53-AEDE982426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54834" y="1825625"/>
                <a:ext cx="6855472" cy="4351338"/>
              </a:xfrm>
              <a:blipFill>
                <a:blip r:embed="rId12"/>
                <a:stretch>
                  <a:fillRect l="-1852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13A3DFD2-51BD-A240-AB95-DF3415DA730E}"/>
              </a:ext>
            </a:extLst>
          </p:cNvPr>
          <p:cNvSpPr/>
          <p:nvPr/>
        </p:nvSpPr>
        <p:spPr>
          <a:xfrm>
            <a:off x="6997465" y="2823726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DFF7F89-4348-CA44-9264-DDDC35FC85C7}"/>
              </a:ext>
            </a:extLst>
          </p:cNvPr>
          <p:cNvSpPr/>
          <p:nvPr/>
        </p:nvSpPr>
        <p:spPr>
          <a:xfrm>
            <a:off x="9959758" y="2828484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AC13878-F444-364E-AFE1-4784DA4F861A}"/>
              </a:ext>
            </a:extLst>
          </p:cNvPr>
          <p:cNvCxnSpPr>
            <a:cxnSpLocks/>
            <a:stCxn id="55" idx="0"/>
            <a:endCxn id="23" idx="4"/>
          </p:cNvCxnSpPr>
          <p:nvPr/>
        </p:nvCxnSpPr>
        <p:spPr>
          <a:xfrm flipV="1">
            <a:off x="7359117" y="3526253"/>
            <a:ext cx="17490" cy="101883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B7F8705-BAB7-C042-A2E1-02C8393F73AA}"/>
                  </a:ext>
                </a:extLst>
              </p:cNvPr>
              <p:cNvSpPr/>
              <p:nvPr/>
            </p:nvSpPr>
            <p:spPr>
              <a:xfrm>
                <a:off x="11132907" y="4601036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B7F8705-BAB7-C042-A2E1-02C8393F73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2907" y="4601036"/>
                <a:ext cx="505267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B0F714B-3D89-3B46-B22F-5050838F1BB5}"/>
              </a:ext>
            </a:extLst>
          </p:cNvPr>
          <p:cNvCxnSpPr>
            <a:cxnSpLocks/>
            <a:stCxn id="26" idx="0"/>
            <a:endCxn id="23" idx="4"/>
          </p:cNvCxnSpPr>
          <p:nvPr/>
        </p:nvCxnSpPr>
        <p:spPr>
          <a:xfrm flipH="1" flipV="1">
            <a:off x="7376607" y="3526253"/>
            <a:ext cx="4008934" cy="107478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0CAE41F-1D26-A846-BF21-1012CDBC1703}"/>
              </a:ext>
            </a:extLst>
          </p:cNvPr>
          <p:cNvCxnSpPr>
            <a:cxnSpLocks/>
            <a:stCxn id="26" idx="0"/>
            <a:endCxn id="24" idx="4"/>
          </p:cNvCxnSpPr>
          <p:nvPr/>
        </p:nvCxnSpPr>
        <p:spPr>
          <a:xfrm flipH="1" flipV="1">
            <a:off x="10338900" y="3531011"/>
            <a:ext cx="1046641" cy="107002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631FB62-2742-7848-998B-4AF618EB88D6}"/>
              </a:ext>
            </a:extLst>
          </p:cNvPr>
          <p:cNvCxnSpPr>
            <a:cxnSpLocks/>
            <a:stCxn id="57" idx="0"/>
            <a:endCxn id="24" idx="4"/>
          </p:cNvCxnSpPr>
          <p:nvPr/>
        </p:nvCxnSpPr>
        <p:spPr>
          <a:xfrm flipV="1">
            <a:off x="10321410" y="3531011"/>
            <a:ext cx="17490" cy="101883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6DD97B2-5875-C549-B147-80BD58CCB7C6}"/>
                  </a:ext>
                </a:extLst>
              </p:cNvPr>
              <p:cNvSpPr/>
              <p:nvPr/>
            </p:nvSpPr>
            <p:spPr>
              <a:xfrm>
                <a:off x="7009570" y="2834265"/>
                <a:ext cx="856517" cy="630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6DD97B2-5875-C549-B147-80BD58CCB7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570" y="2834265"/>
                <a:ext cx="856517" cy="630429"/>
              </a:xfrm>
              <a:prstGeom prst="rect">
                <a:avLst/>
              </a:prstGeom>
              <a:blipFill>
                <a:blip r:embed="rId14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C1CC301-D1F5-FC43-BAF7-BDDB47F31CF8}"/>
                  </a:ext>
                </a:extLst>
              </p:cNvPr>
              <p:cNvSpPr/>
              <p:nvPr/>
            </p:nvSpPr>
            <p:spPr>
              <a:xfrm>
                <a:off x="9949527" y="2836531"/>
                <a:ext cx="856517" cy="6330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C1CC301-D1F5-FC43-BAF7-BDDB47F31C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9527" y="2836531"/>
                <a:ext cx="856517" cy="633058"/>
              </a:xfrm>
              <a:prstGeom prst="rect">
                <a:avLst/>
              </a:prstGeom>
              <a:blipFill>
                <a:blip r:embed="rId15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D946A56-A320-BC41-8A81-8ADDF1888639}"/>
                  </a:ext>
                </a:extLst>
              </p:cNvPr>
              <p:cNvSpPr/>
              <p:nvPr/>
            </p:nvSpPr>
            <p:spPr>
              <a:xfrm>
                <a:off x="8499372" y="2749710"/>
                <a:ext cx="5357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D946A56-A320-BC41-8A81-8ADDF18886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372" y="2749710"/>
                <a:ext cx="535723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46E489E-9A5A-C446-8818-DA0AEEB511DE}"/>
                  </a:ext>
                </a:extLst>
              </p:cNvPr>
              <p:cNvSpPr txBox="1"/>
              <p:nvPr/>
            </p:nvSpPr>
            <p:spPr>
              <a:xfrm>
                <a:off x="8606855" y="3580367"/>
                <a:ext cx="8019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46E489E-9A5A-C446-8818-DA0AEEB51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6855" y="3580367"/>
                <a:ext cx="801973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29B8D0D-8D78-A549-AEE9-C7566A599475}"/>
                  </a:ext>
                </a:extLst>
              </p:cNvPr>
              <p:cNvSpPr txBox="1"/>
              <p:nvPr/>
            </p:nvSpPr>
            <p:spPr>
              <a:xfrm>
                <a:off x="10648014" y="3717777"/>
                <a:ext cx="8019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29B8D0D-8D78-A549-AEE9-C7566A599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8014" y="3717777"/>
                <a:ext cx="801973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0D2B4A6-3377-2746-8B6F-63AF7B18929A}"/>
                  </a:ext>
                </a:extLst>
              </p:cNvPr>
              <p:cNvSpPr txBox="1"/>
              <p:nvPr/>
            </p:nvSpPr>
            <p:spPr>
              <a:xfrm>
                <a:off x="7052503" y="3885168"/>
                <a:ext cx="4275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0D2B4A6-3377-2746-8B6F-63AF7B189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503" y="3885168"/>
                <a:ext cx="42758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D0FCD9A-0587-B243-A1BA-9891C41C7C38}"/>
                  </a:ext>
                </a:extLst>
              </p:cNvPr>
              <p:cNvSpPr txBox="1"/>
              <p:nvPr/>
            </p:nvSpPr>
            <p:spPr>
              <a:xfrm>
                <a:off x="9888143" y="3707788"/>
                <a:ext cx="4275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D0FCD9A-0587-B243-A1BA-9891C41C7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8143" y="3707788"/>
                <a:ext cx="427588" cy="369332"/>
              </a:xfrm>
              <a:prstGeom prst="rect">
                <a:avLst/>
              </a:prstGeom>
              <a:blipFill>
                <a:blip r:embed="rId19"/>
                <a:stretch>
                  <a:fillRect r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BBC3E35-3ECA-1F47-AF9C-F49AE9DBF730}"/>
              </a:ext>
            </a:extLst>
          </p:cNvPr>
          <p:cNvCxnSpPr>
            <a:cxnSpLocks/>
            <a:stCxn id="85" idx="0"/>
            <a:endCxn id="23" idx="4"/>
          </p:cNvCxnSpPr>
          <p:nvPr/>
        </p:nvCxnSpPr>
        <p:spPr>
          <a:xfrm flipH="1" flipV="1">
            <a:off x="7376607" y="3526253"/>
            <a:ext cx="2983689" cy="10316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2482414-207A-F841-8621-579A9FDECA9E}"/>
                  </a:ext>
                </a:extLst>
              </p:cNvPr>
              <p:cNvSpPr txBox="1"/>
              <p:nvPr/>
            </p:nvSpPr>
            <p:spPr>
              <a:xfrm>
                <a:off x="8354523" y="4002587"/>
                <a:ext cx="8019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2482414-207A-F841-8621-579A9FDEC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4523" y="4002587"/>
                <a:ext cx="801973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9453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7" y="37580"/>
            <a:ext cx="10515600" cy="1325563"/>
          </a:xfrm>
        </p:spPr>
        <p:txBody>
          <a:bodyPr/>
          <a:lstStyle/>
          <a:p>
            <a:r>
              <a:rPr lang="en-US" dirty="0"/>
              <a:t>Biological Inspiration: McCulloch-Pitts Artificial Neuron, 1943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2443309" y="3536082"/>
            <a:ext cx="1143000" cy="11430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cs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995509" y="2621682"/>
            <a:ext cx="1524000" cy="1219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995509" y="3459882"/>
            <a:ext cx="1447800" cy="609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995509" y="4221882"/>
            <a:ext cx="1447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endCxn id="5" idx="3"/>
          </p:cNvCxnSpPr>
          <p:nvPr/>
        </p:nvCxnSpPr>
        <p:spPr bwMode="auto">
          <a:xfrm flipV="1">
            <a:off x="995510" y="4511694"/>
            <a:ext cx="1615189" cy="13103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586309" y="4145682"/>
            <a:ext cx="2209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62109" y="2240682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6941" y="3074417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2109" y="5589017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1533741" y="254548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33741" y="3226817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8909" y="4141217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2109" y="3912617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8909" y="5364882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233509" y="1402482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Input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51738" y="2007617"/>
            <a:ext cx="959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Weights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2109" y="4374283"/>
            <a:ext cx="2696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  <a:endParaRPr lang="en-US" sz="2400" dirty="0"/>
          </a:p>
        </p:txBody>
      </p:sp>
      <p:cxnSp>
        <p:nvCxnSpPr>
          <p:cNvPr id="26" name="Elbow Connector 25"/>
          <p:cNvCxnSpPr/>
          <p:nvPr/>
        </p:nvCxnSpPr>
        <p:spPr>
          <a:xfrm flipV="1">
            <a:off x="2671909" y="3824749"/>
            <a:ext cx="685800" cy="6096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738710" y="3596149"/>
            <a:ext cx="15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Output: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u</a:t>
            </a:r>
            <a:r>
              <a:rPr lang="en-US" dirty="0"/>
              <a:t>(</a:t>
            </a:r>
            <a:r>
              <a:rPr lang="en-US" b="1" dirty="0" err="1"/>
              <a:t>w</a:t>
            </a:r>
            <a:r>
              <a:rPr lang="en-US" b="1" dirty="0" err="1">
                <a:sym typeface="Symbol"/>
              </a:rPr>
              <a:t>x</a:t>
            </a:r>
            <a:r>
              <a:rPr lang="en-US" dirty="0">
                <a:sym typeface="Symbol"/>
              </a:rPr>
              <a:t>)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6325787" y="1457718"/>
            <a:ext cx="5411296" cy="5000786"/>
          </a:xfrm>
        </p:spPr>
        <p:txBody>
          <a:bodyPr>
            <a:normAutofit/>
          </a:bodyPr>
          <a:lstStyle/>
          <a:p>
            <a:r>
              <a:rPr lang="en-US" dirty="0"/>
              <a:t>In 1943, McCulloch &amp; Pitts proposed that biological neurons have a nonlinear activation function (a step function) whose input is a weighted linear combination of the currents generated by other neurons.</a:t>
            </a:r>
          </a:p>
          <a:p>
            <a:r>
              <a:rPr lang="en-US" dirty="0"/>
              <a:t>They showed lots of examples of mathematical and logical functions that could be computed using networks of simple neurons like this.</a:t>
            </a:r>
          </a:p>
        </p:txBody>
      </p:sp>
    </p:spTree>
    <p:extLst>
      <p:ext uri="{BB962C8B-B14F-4D97-AF65-F5344CB8AC3E}">
        <p14:creationId xmlns:p14="http://schemas.microsoft.com/office/powerpoint/2010/main" val="3581084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A3139-6F6B-E240-92EC-80607F71A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CFD9D2-0B0A-4E46-9001-8C3FB19FC81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54834" y="1825625"/>
                <a:ext cx="746684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In layer 3, let’s compute the red, green, and blue regions using the inclusive-OR of these rectangles: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US" dirty="0">
                  <a:cs typeface="Times New Roman"/>
                </a:endParaRPr>
              </a:p>
              <a:p>
                <a:pPr marL="0" indent="0">
                  <a:buNone/>
                </a:pPr>
                <a:endParaRPr lang="en-US" dirty="0">
                  <a:cs typeface="Times New Roman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US" dirty="0">
                  <a:cs typeface="Times New Roman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CFD9D2-0B0A-4E46-9001-8C3FB19FC8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54834" y="1825625"/>
                <a:ext cx="7466840" cy="4351338"/>
              </a:xfrm>
              <a:blipFill>
                <a:blip r:embed="rId2"/>
                <a:stretch>
                  <a:fillRect l="-1698" t="-2326" r="-1019" b="-1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4DB04488-62E8-8040-8C34-1DAC378C5B9C}"/>
              </a:ext>
            </a:extLst>
          </p:cNvPr>
          <p:cNvSpPr/>
          <p:nvPr/>
        </p:nvSpPr>
        <p:spPr>
          <a:xfrm>
            <a:off x="8555104" y="949371"/>
            <a:ext cx="2560096" cy="225835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ABBD48A-73CB-D24A-9DD1-EF372813619E}"/>
              </a:ext>
            </a:extLst>
          </p:cNvPr>
          <p:cNvCxnSpPr>
            <a:cxnSpLocks/>
          </p:cNvCxnSpPr>
          <p:nvPr/>
        </p:nvCxnSpPr>
        <p:spPr>
          <a:xfrm>
            <a:off x="8360677" y="3207740"/>
            <a:ext cx="291192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F854215-CE64-BA49-BAD8-D065EE5887F3}"/>
              </a:ext>
            </a:extLst>
          </p:cNvPr>
          <p:cNvCxnSpPr>
            <a:cxnSpLocks/>
          </p:cNvCxnSpPr>
          <p:nvPr/>
        </p:nvCxnSpPr>
        <p:spPr>
          <a:xfrm flipV="1">
            <a:off x="8555104" y="446524"/>
            <a:ext cx="0" cy="29933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4048DAA-8223-9744-A60B-DF1A72E49504}"/>
              </a:ext>
            </a:extLst>
          </p:cNvPr>
          <p:cNvCxnSpPr/>
          <p:nvPr/>
        </p:nvCxnSpPr>
        <p:spPr>
          <a:xfrm>
            <a:off x="8555104" y="23834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2C6D206-C735-4F48-AC87-CB6FC165E18D}"/>
              </a:ext>
            </a:extLst>
          </p:cNvPr>
          <p:cNvCxnSpPr>
            <a:cxnSpLocks/>
          </p:cNvCxnSpPr>
          <p:nvPr/>
        </p:nvCxnSpPr>
        <p:spPr>
          <a:xfrm flipH="1">
            <a:off x="8467664" y="2086124"/>
            <a:ext cx="1666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F56CBBD-B5BA-0547-8857-7B8C95597DC4}"/>
              </a:ext>
            </a:extLst>
          </p:cNvPr>
          <p:cNvCxnSpPr>
            <a:cxnSpLocks/>
          </p:cNvCxnSpPr>
          <p:nvPr/>
        </p:nvCxnSpPr>
        <p:spPr>
          <a:xfrm>
            <a:off x="9928484" y="3095457"/>
            <a:ext cx="0" cy="213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897B1C4-84FC-E540-ADBF-816AF187FB09}"/>
              </a:ext>
            </a:extLst>
          </p:cNvPr>
          <p:cNvCxnSpPr>
            <a:cxnSpLocks/>
          </p:cNvCxnSpPr>
          <p:nvPr/>
        </p:nvCxnSpPr>
        <p:spPr>
          <a:xfrm>
            <a:off x="11115200" y="3082967"/>
            <a:ext cx="0" cy="213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ED8C87B5-5964-1546-8D4E-0D47FC6E2AC2}"/>
              </a:ext>
            </a:extLst>
          </p:cNvPr>
          <p:cNvSpPr/>
          <p:nvPr/>
        </p:nvSpPr>
        <p:spPr>
          <a:xfrm>
            <a:off x="9207204" y="1461678"/>
            <a:ext cx="1255916" cy="12131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A22F6FB-4F0D-354A-AED0-1CC56F8AA9C9}"/>
              </a:ext>
            </a:extLst>
          </p:cNvPr>
          <p:cNvSpPr/>
          <p:nvPr/>
        </p:nvSpPr>
        <p:spPr>
          <a:xfrm>
            <a:off x="9466282" y="1806304"/>
            <a:ext cx="157406" cy="1573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0A5D9A5-CF65-E342-A92F-8FD284F9D22F}"/>
              </a:ext>
            </a:extLst>
          </p:cNvPr>
          <p:cNvSpPr/>
          <p:nvPr/>
        </p:nvSpPr>
        <p:spPr>
          <a:xfrm>
            <a:off x="10068386" y="1808804"/>
            <a:ext cx="157406" cy="1573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3A1AA54-F117-7444-AC25-23134F853C06}"/>
              </a:ext>
            </a:extLst>
          </p:cNvPr>
          <p:cNvSpPr/>
          <p:nvPr/>
        </p:nvSpPr>
        <p:spPr>
          <a:xfrm>
            <a:off x="10070886" y="2171065"/>
            <a:ext cx="157406" cy="1573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9AFEC55-1557-B544-BE50-406ED140AA3D}"/>
              </a:ext>
            </a:extLst>
          </p:cNvPr>
          <p:cNvSpPr/>
          <p:nvPr/>
        </p:nvSpPr>
        <p:spPr>
          <a:xfrm>
            <a:off x="9458790" y="2173565"/>
            <a:ext cx="157406" cy="1573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7CB44DF-526B-A341-9D38-FE0BFD73451D}"/>
              </a:ext>
            </a:extLst>
          </p:cNvPr>
          <p:cNvSpPr/>
          <p:nvPr/>
        </p:nvSpPr>
        <p:spPr>
          <a:xfrm>
            <a:off x="9466282" y="2315974"/>
            <a:ext cx="762009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C73EEF0-9614-8743-B8FD-D11644AF1986}"/>
              </a:ext>
            </a:extLst>
          </p:cNvPr>
          <p:cNvSpPr/>
          <p:nvPr/>
        </p:nvSpPr>
        <p:spPr>
          <a:xfrm>
            <a:off x="9207204" y="1461678"/>
            <a:ext cx="259078" cy="1213199"/>
          </a:xfrm>
          <a:prstGeom prst="rect">
            <a:avLst/>
          </a:prstGeom>
          <a:noFill/>
          <a:ln w="635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77EFEF8-B4A7-EF47-AF0A-B6A324A7FDB4}"/>
              </a:ext>
            </a:extLst>
          </p:cNvPr>
          <p:cNvSpPr/>
          <p:nvPr/>
        </p:nvSpPr>
        <p:spPr>
          <a:xfrm>
            <a:off x="10199054" y="1464178"/>
            <a:ext cx="259078" cy="1213199"/>
          </a:xfrm>
          <a:prstGeom prst="rect">
            <a:avLst/>
          </a:prstGeom>
          <a:noFill/>
          <a:ln w="635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57D11D7-1990-714F-B063-7FCC5B64E730}"/>
              </a:ext>
            </a:extLst>
          </p:cNvPr>
          <p:cNvSpPr/>
          <p:nvPr/>
        </p:nvSpPr>
        <p:spPr>
          <a:xfrm>
            <a:off x="9473774" y="2453237"/>
            <a:ext cx="720292" cy="229998"/>
          </a:xfrm>
          <a:prstGeom prst="rect">
            <a:avLst/>
          </a:prstGeom>
          <a:noFill/>
          <a:ln w="635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B9758BB-20BE-9741-A94E-5737B540514F}"/>
              </a:ext>
            </a:extLst>
          </p:cNvPr>
          <p:cNvSpPr/>
          <p:nvPr/>
        </p:nvSpPr>
        <p:spPr>
          <a:xfrm>
            <a:off x="9461284" y="2328463"/>
            <a:ext cx="720292" cy="117431"/>
          </a:xfrm>
          <a:prstGeom prst="rect">
            <a:avLst/>
          </a:prstGeom>
          <a:noFill/>
          <a:ln w="635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F7495B2-4D32-DD41-9770-ED8019214070}"/>
              </a:ext>
            </a:extLst>
          </p:cNvPr>
          <p:cNvSpPr/>
          <p:nvPr/>
        </p:nvSpPr>
        <p:spPr>
          <a:xfrm>
            <a:off x="9493764" y="2191053"/>
            <a:ext cx="129924" cy="92450"/>
          </a:xfrm>
          <a:prstGeom prst="rect">
            <a:avLst/>
          </a:prstGeom>
          <a:noFill/>
          <a:ln w="635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C7C0E7A-4259-2B4C-AF6A-BDA5D61052FA}"/>
              </a:ext>
            </a:extLst>
          </p:cNvPr>
          <p:cNvSpPr/>
          <p:nvPr/>
        </p:nvSpPr>
        <p:spPr>
          <a:xfrm>
            <a:off x="10080878" y="2208543"/>
            <a:ext cx="129924" cy="92450"/>
          </a:xfrm>
          <a:prstGeom prst="rect">
            <a:avLst/>
          </a:prstGeom>
          <a:noFill/>
          <a:ln w="635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77DB9DC-EDA8-3043-9648-13EB4DA83542}"/>
              </a:ext>
            </a:extLst>
          </p:cNvPr>
          <p:cNvSpPr/>
          <p:nvPr/>
        </p:nvSpPr>
        <p:spPr>
          <a:xfrm>
            <a:off x="9648663" y="1849003"/>
            <a:ext cx="432215" cy="64745"/>
          </a:xfrm>
          <a:prstGeom prst="rect">
            <a:avLst/>
          </a:prstGeom>
          <a:noFill/>
          <a:ln w="635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F243E97-0A39-7243-A7FB-2EA9DEF41170}"/>
              </a:ext>
            </a:extLst>
          </p:cNvPr>
          <p:cNvSpPr/>
          <p:nvPr/>
        </p:nvSpPr>
        <p:spPr>
          <a:xfrm>
            <a:off x="9493764" y="1938948"/>
            <a:ext cx="720292" cy="254611"/>
          </a:xfrm>
          <a:prstGeom prst="rect">
            <a:avLst/>
          </a:prstGeom>
          <a:noFill/>
          <a:ln w="635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6868232-02F8-7948-A621-28EDD65CF2BE}"/>
              </a:ext>
            </a:extLst>
          </p:cNvPr>
          <p:cNvSpPr/>
          <p:nvPr/>
        </p:nvSpPr>
        <p:spPr>
          <a:xfrm>
            <a:off x="9466284" y="1459892"/>
            <a:ext cx="720292" cy="331434"/>
          </a:xfrm>
          <a:prstGeom prst="rect">
            <a:avLst/>
          </a:prstGeom>
          <a:noFill/>
          <a:ln w="635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1B9589F2-906F-464A-9218-FD3D79379645}"/>
                  </a:ext>
                </a:extLst>
              </p:cNvPr>
              <p:cNvSpPr txBox="1"/>
              <p:nvPr/>
            </p:nvSpPr>
            <p:spPr>
              <a:xfrm>
                <a:off x="11545651" y="1484753"/>
                <a:ext cx="523922" cy="5536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1B9589F2-906F-464A-9218-FD3D79379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5651" y="1484753"/>
                <a:ext cx="523922" cy="553613"/>
              </a:xfrm>
              <a:prstGeom prst="rect">
                <a:avLst/>
              </a:prstGeom>
              <a:blipFill>
                <a:blip r:embed="rId3"/>
                <a:stretch>
                  <a:fillRect l="-4762" r="-30952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DFF3DF52-EED0-B84E-8317-715539480D8D}"/>
                  </a:ext>
                </a:extLst>
              </p:cNvPr>
              <p:cNvSpPr txBox="1"/>
              <p:nvPr/>
            </p:nvSpPr>
            <p:spPr>
              <a:xfrm>
                <a:off x="7755640" y="2176797"/>
                <a:ext cx="523922" cy="5536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DFF3DF52-EED0-B84E-8317-715539480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640" y="2176797"/>
                <a:ext cx="523922" cy="553613"/>
              </a:xfrm>
              <a:prstGeom prst="rect">
                <a:avLst/>
              </a:prstGeom>
              <a:blipFill>
                <a:blip r:embed="rId4"/>
                <a:stretch>
                  <a:fillRect l="-2381" r="-30952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F06475C-4D58-5F44-9868-6A3114A2D18D}"/>
              </a:ext>
            </a:extLst>
          </p:cNvPr>
          <p:cNvCxnSpPr>
            <a:stCxn id="98" idx="3"/>
          </p:cNvCxnSpPr>
          <p:nvPr/>
        </p:nvCxnSpPr>
        <p:spPr>
          <a:xfrm flipV="1">
            <a:off x="8279562" y="2171065"/>
            <a:ext cx="1030795" cy="282539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721F6A9-1F05-7548-9E61-38FB87D9F4C8}"/>
              </a:ext>
            </a:extLst>
          </p:cNvPr>
          <p:cNvCxnSpPr>
            <a:cxnSpLocks/>
            <a:stCxn id="97" idx="1"/>
          </p:cNvCxnSpPr>
          <p:nvPr/>
        </p:nvCxnSpPr>
        <p:spPr>
          <a:xfrm flipH="1">
            <a:off x="10289735" y="1761560"/>
            <a:ext cx="1255916" cy="348296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2DFBEE58-E55E-974E-ABCF-9DDE325B8018}"/>
                  </a:ext>
                </a:extLst>
              </p:cNvPr>
              <p:cNvSpPr txBox="1"/>
              <p:nvPr/>
            </p:nvSpPr>
            <p:spPr>
              <a:xfrm>
                <a:off x="8685032" y="318021"/>
                <a:ext cx="523922" cy="5536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2DFBEE58-E55E-974E-ABCF-9DDE325B8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5032" y="318021"/>
                <a:ext cx="523922" cy="553613"/>
              </a:xfrm>
              <a:prstGeom prst="rect">
                <a:avLst/>
              </a:prstGeom>
              <a:blipFill>
                <a:blip r:embed="rId5"/>
                <a:stretch>
                  <a:fillRect l="-4762" r="-30952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AD70AA4-BEB5-F44A-B5B4-803DFAE37D9C}"/>
                  </a:ext>
                </a:extLst>
              </p:cNvPr>
              <p:cNvSpPr txBox="1"/>
              <p:nvPr/>
            </p:nvSpPr>
            <p:spPr>
              <a:xfrm>
                <a:off x="9407057" y="320521"/>
                <a:ext cx="523922" cy="5536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AD70AA4-BEB5-F44A-B5B4-803DFAE37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7057" y="320521"/>
                <a:ext cx="523922" cy="553613"/>
              </a:xfrm>
              <a:prstGeom prst="rect">
                <a:avLst/>
              </a:prstGeom>
              <a:blipFill>
                <a:blip r:embed="rId6"/>
                <a:stretch>
                  <a:fillRect l="-2381" r="-30952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5C0B52AC-60AA-3945-8617-044A0FE86FE3}"/>
                  </a:ext>
                </a:extLst>
              </p:cNvPr>
              <p:cNvSpPr txBox="1"/>
              <p:nvPr/>
            </p:nvSpPr>
            <p:spPr>
              <a:xfrm>
                <a:off x="10144070" y="278051"/>
                <a:ext cx="523922" cy="5536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5C0B52AC-60AA-3945-8617-044A0FE86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4070" y="278051"/>
                <a:ext cx="523922" cy="553613"/>
              </a:xfrm>
              <a:prstGeom prst="rect">
                <a:avLst/>
              </a:prstGeom>
              <a:blipFill>
                <a:blip r:embed="rId7"/>
                <a:stretch>
                  <a:fillRect l="-2326" r="-27907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A8DAB8F0-51E1-6F45-9ACA-C2BC28D6BF45}"/>
              </a:ext>
            </a:extLst>
          </p:cNvPr>
          <p:cNvCxnSpPr>
            <a:cxnSpLocks/>
            <a:stCxn id="101" idx="2"/>
            <a:endCxn id="42" idx="0"/>
          </p:cNvCxnSpPr>
          <p:nvPr/>
        </p:nvCxnSpPr>
        <p:spPr>
          <a:xfrm>
            <a:off x="8946993" y="871634"/>
            <a:ext cx="597992" cy="934670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3C9A17E9-CEBF-F54D-A12B-88A9FD4FE37F}"/>
              </a:ext>
            </a:extLst>
          </p:cNvPr>
          <p:cNvCxnSpPr>
            <a:cxnSpLocks/>
            <a:stCxn id="102" idx="2"/>
            <a:endCxn id="55" idx="2"/>
          </p:cNvCxnSpPr>
          <p:nvPr/>
        </p:nvCxnSpPr>
        <p:spPr>
          <a:xfrm>
            <a:off x="9669018" y="874134"/>
            <a:ext cx="157412" cy="917192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29C314C9-F8D0-EE44-B440-3B7F2337EC70}"/>
              </a:ext>
            </a:extLst>
          </p:cNvPr>
          <p:cNvCxnSpPr>
            <a:cxnSpLocks/>
            <a:stCxn id="103" idx="2"/>
          </p:cNvCxnSpPr>
          <p:nvPr/>
        </p:nvCxnSpPr>
        <p:spPr>
          <a:xfrm flipH="1">
            <a:off x="10181576" y="831664"/>
            <a:ext cx="224455" cy="974640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0E683288-1716-A04A-BEED-67070E5940D5}"/>
                  </a:ext>
                </a:extLst>
              </p:cNvPr>
              <p:cNvSpPr txBox="1"/>
              <p:nvPr/>
            </p:nvSpPr>
            <p:spPr>
              <a:xfrm>
                <a:off x="9706860" y="3453459"/>
                <a:ext cx="523922" cy="5536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0E683288-1716-A04A-BEED-67070E594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6860" y="3453459"/>
                <a:ext cx="523922" cy="553613"/>
              </a:xfrm>
              <a:prstGeom prst="rect">
                <a:avLst/>
              </a:prstGeom>
              <a:blipFill>
                <a:blip r:embed="rId8"/>
                <a:stretch>
                  <a:fillRect l="-4762" r="-30952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22A2F070-90AB-B443-8E45-88D531366CAB}"/>
              </a:ext>
            </a:extLst>
          </p:cNvPr>
          <p:cNvCxnSpPr>
            <a:cxnSpLocks/>
            <a:stCxn id="108" idx="0"/>
          </p:cNvCxnSpPr>
          <p:nvPr/>
        </p:nvCxnSpPr>
        <p:spPr>
          <a:xfrm flipH="1" flipV="1">
            <a:off x="9928484" y="2674877"/>
            <a:ext cx="40337" cy="778582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6779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A3139-6F6B-E240-92EC-80607F71A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CFD9D2-0B0A-4E46-9001-8C3FB19FC81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54834" y="1825625"/>
                <a:ext cx="7466840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In layer 3, let’s compute the red, green, and blue regions using the inclusive-OR of these rectangles: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−0.5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cs typeface="Times New Roman"/>
                </a:endParaRPr>
              </a:p>
              <a:p>
                <a:pPr marL="0" indent="0">
                  <a:buNone/>
                </a:pPr>
                <a:endParaRPr lang="en-US" dirty="0">
                  <a:cs typeface="Times New Roman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(2)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−0.5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b="0" i="0" dirty="0" smtClean="0"/>
                        <m:t>u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−0.5</m:t>
                          </m:r>
                        </m:e>
                      </m:d>
                    </m:oMath>
                  </m:oMathPara>
                </a14:m>
                <a:endParaRPr lang="en-US" dirty="0">
                  <a:cs typeface="Times New Roman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CFD9D2-0B0A-4E46-9001-8C3FB19FC8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54834" y="1825625"/>
                <a:ext cx="7466840" cy="4351338"/>
              </a:xfrm>
              <a:blipFill>
                <a:blip r:embed="rId2"/>
                <a:stretch>
                  <a:fillRect l="-1528" t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4DB04488-62E8-8040-8C34-1DAC378C5B9C}"/>
              </a:ext>
            </a:extLst>
          </p:cNvPr>
          <p:cNvSpPr/>
          <p:nvPr/>
        </p:nvSpPr>
        <p:spPr>
          <a:xfrm>
            <a:off x="8555104" y="949371"/>
            <a:ext cx="2560096" cy="225835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ABBD48A-73CB-D24A-9DD1-EF372813619E}"/>
              </a:ext>
            </a:extLst>
          </p:cNvPr>
          <p:cNvCxnSpPr>
            <a:cxnSpLocks/>
          </p:cNvCxnSpPr>
          <p:nvPr/>
        </p:nvCxnSpPr>
        <p:spPr>
          <a:xfrm>
            <a:off x="8360677" y="3207740"/>
            <a:ext cx="291192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F854215-CE64-BA49-BAD8-D065EE5887F3}"/>
              </a:ext>
            </a:extLst>
          </p:cNvPr>
          <p:cNvCxnSpPr>
            <a:cxnSpLocks/>
          </p:cNvCxnSpPr>
          <p:nvPr/>
        </p:nvCxnSpPr>
        <p:spPr>
          <a:xfrm flipV="1">
            <a:off x="8555104" y="446524"/>
            <a:ext cx="0" cy="29933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4048DAA-8223-9744-A60B-DF1A72E49504}"/>
              </a:ext>
            </a:extLst>
          </p:cNvPr>
          <p:cNvCxnSpPr/>
          <p:nvPr/>
        </p:nvCxnSpPr>
        <p:spPr>
          <a:xfrm>
            <a:off x="8555104" y="23834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2C6D206-C735-4F48-AC87-CB6FC165E18D}"/>
              </a:ext>
            </a:extLst>
          </p:cNvPr>
          <p:cNvCxnSpPr>
            <a:cxnSpLocks/>
          </p:cNvCxnSpPr>
          <p:nvPr/>
        </p:nvCxnSpPr>
        <p:spPr>
          <a:xfrm flipH="1">
            <a:off x="8467664" y="2086124"/>
            <a:ext cx="1666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F56CBBD-B5BA-0547-8857-7B8C95597DC4}"/>
              </a:ext>
            </a:extLst>
          </p:cNvPr>
          <p:cNvCxnSpPr>
            <a:cxnSpLocks/>
          </p:cNvCxnSpPr>
          <p:nvPr/>
        </p:nvCxnSpPr>
        <p:spPr>
          <a:xfrm>
            <a:off x="9928484" y="3095457"/>
            <a:ext cx="0" cy="213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897B1C4-84FC-E540-ADBF-816AF187FB09}"/>
              </a:ext>
            </a:extLst>
          </p:cNvPr>
          <p:cNvCxnSpPr>
            <a:cxnSpLocks/>
          </p:cNvCxnSpPr>
          <p:nvPr/>
        </p:nvCxnSpPr>
        <p:spPr>
          <a:xfrm>
            <a:off x="11115200" y="3082967"/>
            <a:ext cx="0" cy="213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ED8C87B5-5964-1546-8D4E-0D47FC6E2AC2}"/>
              </a:ext>
            </a:extLst>
          </p:cNvPr>
          <p:cNvSpPr/>
          <p:nvPr/>
        </p:nvSpPr>
        <p:spPr>
          <a:xfrm>
            <a:off x="9207204" y="1461678"/>
            <a:ext cx="1255916" cy="12131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A22F6FB-4F0D-354A-AED0-1CC56F8AA9C9}"/>
              </a:ext>
            </a:extLst>
          </p:cNvPr>
          <p:cNvSpPr/>
          <p:nvPr/>
        </p:nvSpPr>
        <p:spPr>
          <a:xfrm>
            <a:off x="9466282" y="1806304"/>
            <a:ext cx="157406" cy="1573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0A5D9A5-CF65-E342-A92F-8FD284F9D22F}"/>
              </a:ext>
            </a:extLst>
          </p:cNvPr>
          <p:cNvSpPr/>
          <p:nvPr/>
        </p:nvSpPr>
        <p:spPr>
          <a:xfrm>
            <a:off x="10068386" y="1808804"/>
            <a:ext cx="157406" cy="1573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3A1AA54-F117-7444-AC25-23134F853C06}"/>
              </a:ext>
            </a:extLst>
          </p:cNvPr>
          <p:cNvSpPr/>
          <p:nvPr/>
        </p:nvSpPr>
        <p:spPr>
          <a:xfrm>
            <a:off x="10070886" y="2171065"/>
            <a:ext cx="157406" cy="1573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9AFEC55-1557-B544-BE50-406ED140AA3D}"/>
              </a:ext>
            </a:extLst>
          </p:cNvPr>
          <p:cNvSpPr/>
          <p:nvPr/>
        </p:nvSpPr>
        <p:spPr>
          <a:xfrm>
            <a:off x="9458790" y="2173565"/>
            <a:ext cx="157406" cy="1573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7CB44DF-526B-A341-9D38-FE0BFD73451D}"/>
              </a:ext>
            </a:extLst>
          </p:cNvPr>
          <p:cNvSpPr/>
          <p:nvPr/>
        </p:nvSpPr>
        <p:spPr>
          <a:xfrm>
            <a:off x="9466282" y="2315974"/>
            <a:ext cx="762009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C73EEF0-9614-8743-B8FD-D11644AF1986}"/>
              </a:ext>
            </a:extLst>
          </p:cNvPr>
          <p:cNvSpPr/>
          <p:nvPr/>
        </p:nvSpPr>
        <p:spPr>
          <a:xfrm>
            <a:off x="9207204" y="1461678"/>
            <a:ext cx="259078" cy="1213199"/>
          </a:xfrm>
          <a:prstGeom prst="rect">
            <a:avLst/>
          </a:prstGeom>
          <a:noFill/>
          <a:ln w="635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77EFEF8-B4A7-EF47-AF0A-B6A324A7FDB4}"/>
              </a:ext>
            </a:extLst>
          </p:cNvPr>
          <p:cNvSpPr/>
          <p:nvPr/>
        </p:nvSpPr>
        <p:spPr>
          <a:xfrm>
            <a:off x="10199054" y="1464178"/>
            <a:ext cx="259078" cy="1213199"/>
          </a:xfrm>
          <a:prstGeom prst="rect">
            <a:avLst/>
          </a:prstGeom>
          <a:noFill/>
          <a:ln w="635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57D11D7-1990-714F-B063-7FCC5B64E730}"/>
              </a:ext>
            </a:extLst>
          </p:cNvPr>
          <p:cNvSpPr/>
          <p:nvPr/>
        </p:nvSpPr>
        <p:spPr>
          <a:xfrm>
            <a:off x="9473774" y="2453237"/>
            <a:ext cx="720292" cy="229998"/>
          </a:xfrm>
          <a:prstGeom prst="rect">
            <a:avLst/>
          </a:prstGeom>
          <a:noFill/>
          <a:ln w="635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B9758BB-20BE-9741-A94E-5737B540514F}"/>
              </a:ext>
            </a:extLst>
          </p:cNvPr>
          <p:cNvSpPr/>
          <p:nvPr/>
        </p:nvSpPr>
        <p:spPr>
          <a:xfrm>
            <a:off x="9461284" y="2328463"/>
            <a:ext cx="720292" cy="117431"/>
          </a:xfrm>
          <a:prstGeom prst="rect">
            <a:avLst/>
          </a:prstGeom>
          <a:noFill/>
          <a:ln w="635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F7495B2-4D32-DD41-9770-ED8019214070}"/>
              </a:ext>
            </a:extLst>
          </p:cNvPr>
          <p:cNvSpPr/>
          <p:nvPr/>
        </p:nvSpPr>
        <p:spPr>
          <a:xfrm>
            <a:off x="9493764" y="2191053"/>
            <a:ext cx="129924" cy="92450"/>
          </a:xfrm>
          <a:prstGeom prst="rect">
            <a:avLst/>
          </a:prstGeom>
          <a:noFill/>
          <a:ln w="635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C7C0E7A-4259-2B4C-AF6A-BDA5D61052FA}"/>
              </a:ext>
            </a:extLst>
          </p:cNvPr>
          <p:cNvSpPr/>
          <p:nvPr/>
        </p:nvSpPr>
        <p:spPr>
          <a:xfrm>
            <a:off x="10080878" y="2208543"/>
            <a:ext cx="129924" cy="92450"/>
          </a:xfrm>
          <a:prstGeom prst="rect">
            <a:avLst/>
          </a:prstGeom>
          <a:noFill/>
          <a:ln w="635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77DB9DC-EDA8-3043-9648-13EB4DA83542}"/>
              </a:ext>
            </a:extLst>
          </p:cNvPr>
          <p:cNvSpPr/>
          <p:nvPr/>
        </p:nvSpPr>
        <p:spPr>
          <a:xfrm>
            <a:off x="9648663" y="1849003"/>
            <a:ext cx="432215" cy="64745"/>
          </a:xfrm>
          <a:prstGeom prst="rect">
            <a:avLst/>
          </a:prstGeom>
          <a:noFill/>
          <a:ln w="635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F243E97-0A39-7243-A7FB-2EA9DEF41170}"/>
              </a:ext>
            </a:extLst>
          </p:cNvPr>
          <p:cNvSpPr/>
          <p:nvPr/>
        </p:nvSpPr>
        <p:spPr>
          <a:xfrm>
            <a:off x="9493764" y="1938948"/>
            <a:ext cx="720292" cy="254611"/>
          </a:xfrm>
          <a:prstGeom prst="rect">
            <a:avLst/>
          </a:prstGeom>
          <a:noFill/>
          <a:ln w="635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6868232-02F8-7948-A621-28EDD65CF2BE}"/>
              </a:ext>
            </a:extLst>
          </p:cNvPr>
          <p:cNvSpPr/>
          <p:nvPr/>
        </p:nvSpPr>
        <p:spPr>
          <a:xfrm>
            <a:off x="9466284" y="1459892"/>
            <a:ext cx="720292" cy="331434"/>
          </a:xfrm>
          <a:prstGeom prst="rect">
            <a:avLst/>
          </a:prstGeom>
          <a:noFill/>
          <a:ln w="635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1B9589F2-906F-464A-9218-FD3D79379645}"/>
                  </a:ext>
                </a:extLst>
              </p:cNvPr>
              <p:cNvSpPr txBox="1"/>
              <p:nvPr/>
            </p:nvSpPr>
            <p:spPr>
              <a:xfrm>
                <a:off x="11545651" y="1484753"/>
                <a:ext cx="523922" cy="5536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1B9589F2-906F-464A-9218-FD3D79379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5651" y="1484753"/>
                <a:ext cx="523922" cy="553613"/>
              </a:xfrm>
              <a:prstGeom prst="rect">
                <a:avLst/>
              </a:prstGeom>
              <a:blipFill>
                <a:blip r:embed="rId3"/>
                <a:stretch>
                  <a:fillRect l="-4762" r="-30952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DFF3DF52-EED0-B84E-8317-715539480D8D}"/>
                  </a:ext>
                </a:extLst>
              </p:cNvPr>
              <p:cNvSpPr txBox="1"/>
              <p:nvPr/>
            </p:nvSpPr>
            <p:spPr>
              <a:xfrm>
                <a:off x="7755640" y="2176797"/>
                <a:ext cx="523922" cy="5536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DFF3DF52-EED0-B84E-8317-715539480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640" y="2176797"/>
                <a:ext cx="523922" cy="553613"/>
              </a:xfrm>
              <a:prstGeom prst="rect">
                <a:avLst/>
              </a:prstGeom>
              <a:blipFill>
                <a:blip r:embed="rId4"/>
                <a:stretch>
                  <a:fillRect l="-2381" r="-30952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F06475C-4D58-5F44-9868-6A3114A2D18D}"/>
              </a:ext>
            </a:extLst>
          </p:cNvPr>
          <p:cNvCxnSpPr>
            <a:stCxn id="98" idx="3"/>
          </p:cNvCxnSpPr>
          <p:nvPr/>
        </p:nvCxnSpPr>
        <p:spPr>
          <a:xfrm flipV="1">
            <a:off x="8279562" y="2171065"/>
            <a:ext cx="1030795" cy="282539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721F6A9-1F05-7548-9E61-38FB87D9F4C8}"/>
              </a:ext>
            </a:extLst>
          </p:cNvPr>
          <p:cNvCxnSpPr>
            <a:cxnSpLocks/>
            <a:stCxn id="97" idx="1"/>
          </p:cNvCxnSpPr>
          <p:nvPr/>
        </p:nvCxnSpPr>
        <p:spPr>
          <a:xfrm flipH="1">
            <a:off x="10289735" y="1761560"/>
            <a:ext cx="1255916" cy="348296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2DFBEE58-E55E-974E-ABCF-9DDE325B8018}"/>
                  </a:ext>
                </a:extLst>
              </p:cNvPr>
              <p:cNvSpPr txBox="1"/>
              <p:nvPr/>
            </p:nvSpPr>
            <p:spPr>
              <a:xfrm>
                <a:off x="8685032" y="318021"/>
                <a:ext cx="523922" cy="5536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2DFBEE58-E55E-974E-ABCF-9DDE325B8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5032" y="318021"/>
                <a:ext cx="523922" cy="553613"/>
              </a:xfrm>
              <a:prstGeom prst="rect">
                <a:avLst/>
              </a:prstGeom>
              <a:blipFill>
                <a:blip r:embed="rId5"/>
                <a:stretch>
                  <a:fillRect l="-4762" r="-30952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AD70AA4-BEB5-F44A-B5B4-803DFAE37D9C}"/>
                  </a:ext>
                </a:extLst>
              </p:cNvPr>
              <p:cNvSpPr txBox="1"/>
              <p:nvPr/>
            </p:nvSpPr>
            <p:spPr>
              <a:xfrm>
                <a:off x="9407057" y="320521"/>
                <a:ext cx="523922" cy="5536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AD70AA4-BEB5-F44A-B5B4-803DFAE37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7057" y="320521"/>
                <a:ext cx="523922" cy="553613"/>
              </a:xfrm>
              <a:prstGeom prst="rect">
                <a:avLst/>
              </a:prstGeom>
              <a:blipFill>
                <a:blip r:embed="rId6"/>
                <a:stretch>
                  <a:fillRect l="-2381" r="-30952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5C0B52AC-60AA-3945-8617-044A0FE86FE3}"/>
                  </a:ext>
                </a:extLst>
              </p:cNvPr>
              <p:cNvSpPr txBox="1"/>
              <p:nvPr/>
            </p:nvSpPr>
            <p:spPr>
              <a:xfrm>
                <a:off x="10144070" y="278051"/>
                <a:ext cx="523922" cy="5536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5C0B52AC-60AA-3945-8617-044A0FE86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4070" y="278051"/>
                <a:ext cx="523922" cy="553613"/>
              </a:xfrm>
              <a:prstGeom prst="rect">
                <a:avLst/>
              </a:prstGeom>
              <a:blipFill>
                <a:blip r:embed="rId7"/>
                <a:stretch>
                  <a:fillRect l="-2326" r="-27907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A8DAB8F0-51E1-6F45-9ACA-C2BC28D6BF45}"/>
              </a:ext>
            </a:extLst>
          </p:cNvPr>
          <p:cNvCxnSpPr>
            <a:cxnSpLocks/>
            <a:stCxn id="101" idx="2"/>
            <a:endCxn id="42" idx="0"/>
          </p:cNvCxnSpPr>
          <p:nvPr/>
        </p:nvCxnSpPr>
        <p:spPr>
          <a:xfrm>
            <a:off x="8946993" y="871634"/>
            <a:ext cx="597992" cy="934670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3C9A17E9-CEBF-F54D-A12B-88A9FD4FE37F}"/>
              </a:ext>
            </a:extLst>
          </p:cNvPr>
          <p:cNvCxnSpPr>
            <a:cxnSpLocks/>
            <a:stCxn id="102" idx="2"/>
            <a:endCxn id="55" idx="2"/>
          </p:cNvCxnSpPr>
          <p:nvPr/>
        </p:nvCxnSpPr>
        <p:spPr>
          <a:xfrm>
            <a:off x="9669018" y="874134"/>
            <a:ext cx="157412" cy="917192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29C314C9-F8D0-EE44-B440-3B7F2337EC70}"/>
              </a:ext>
            </a:extLst>
          </p:cNvPr>
          <p:cNvCxnSpPr>
            <a:cxnSpLocks/>
            <a:stCxn id="103" idx="2"/>
          </p:cNvCxnSpPr>
          <p:nvPr/>
        </p:nvCxnSpPr>
        <p:spPr>
          <a:xfrm flipH="1">
            <a:off x="10181576" y="831664"/>
            <a:ext cx="224455" cy="974640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0E683288-1716-A04A-BEED-67070E5940D5}"/>
                  </a:ext>
                </a:extLst>
              </p:cNvPr>
              <p:cNvSpPr txBox="1"/>
              <p:nvPr/>
            </p:nvSpPr>
            <p:spPr>
              <a:xfrm>
                <a:off x="9706860" y="3453459"/>
                <a:ext cx="523922" cy="5536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0E683288-1716-A04A-BEED-67070E594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6860" y="3453459"/>
                <a:ext cx="523922" cy="553613"/>
              </a:xfrm>
              <a:prstGeom prst="rect">
                <a:avLst/>
              </a:prstGeom>
              <a:blipFill>
                <a:blip r:embed="rId8"/>
                <a:stretch>
                  <a:fillRect l="-4762" r="-30952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22A2F070-90AB-B443-8E45-88D531366CAB}"/>
              </a:ext>
            </a:extLst>
          </p:cNvPr>
          <p:cNvCxnSpPr>
            <a:cxnSpLocks/>
            <a:stCxn id="108" idx="0"/>
          </p:cNvCxnSpPr>
          <p:nvPr/>
        </p:nvCxnSpPr>
        <p:spPr>
          <a:xfrm flipH="1" flipV="1">
            <a:off x="9928484" y="2674877"/>
            <a:ext cx="40337" cy="778582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917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A3139-6F6B-E240-92EC-80607F71A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CFD9D2-0B0A-4E46-9001-8C3FB19FC81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54834" y="1825625"/>
                <a:ext cx="7466840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In layer 3, let’s compute the red, green, and blue regions using the inclusive-OR of these rectangles: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(2)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−0.5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cs typeface="Times New Roman"/>
                </a:endParaRPr>
              </a:p>
              <a:p>
                <a:pPr marL="0" indent="0">
                  <a:buNone/>
                </a:pPr>
                <a:endParaRPr lang="en-US" dirty="0">
                  <a:cs typeface="Times New Roman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(2)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−0.5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b="0" i="0" dirty="0" smtClean="0"/>
                        <m:t>u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−0.5</m:t>
                          </m:r>
                        </m:e>
                      </m:d>
                    </m:oMath>
                  </m:oMathPara>
                </a14:m>
                <a:endParaRPr lang="en-US" dirty="0">
                  <a:cs typeface="Times New Roman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CFD9D2-0B0A-4E46-9001-8C3FB19FC8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54834" y="1825625"/>
                <a:ext cx="7466840" cy="4351338"/>
              </a:xfrm>
              <a:blipFill>
                <a:blip r:embed="rId2"/>
                <a:stretch>
                  <a:fillRect l="-1528" t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>
            <a:extLst>
              <a:ext uri="{FF2B5EF4-FFF2-40B4-BE49-F238E27FC236}">
                <a16:creationId xmlns:a16="http://schemas.microsoft.com/office/drawing/2014/main" id="{0AB84430-E443-B043-8F71-F98FD372E13B}"/>
              </a:ext>
            </a:extLst>
          </p:cNvPr>
          <p:cNvSpPr/>
          <p:nvPr/>
        </p:nvSpPr>
        <p:spPr>
          <a:xfrm>
            <a:off x="7489635" y="4545090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9B7C144-3A53-E846-8025-C45BFDD4979D}"/>
              </a:ext>
            </a:extLst>
          </p:cNvPr>
          <p:cNvSpPr/>
          <p:nvPr/>
        </p:nvSpPr>
        <p:spPr>
          <a:xfrm>
            <a:off x="10451928" y="4549848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65A7EB0-F0CB-F241-98D0-17B237F116A6}"/>
              </a:ext>
            </a:extLst>
          </p:cNvPr>
          <p:cNvCxnSpPr>
            <a:cxnSpLocks/>
            <a:stCxn id="62" idx="0"/>
            <a:endCxn id="38" idx="4"/>
          </p:cNvCxnSpPr>
          <p:nvPr/>
        </p:nvCxnSpPr>
        <p:spPr>
          <a:xfrm flipH="1" flipV="1">
            <a:off x="7868777" y="5247617"/>
            <a:ext cx="13080" cy="97607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0AA952D1-5470-8E47-AA0A-A465F534BEF2}"/>
                  </a:ext>
                </a:extLst>
              </p:cNvPr>
              <p:cNvSpPr/>
              <p:nvPr/>
            </p:nvSpPr>
            <p:spPr>
              <a:xfrm>
                <a:off x="11580107" y="6262444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0AA952D1-5470-8E47-AA0A-A465F534BE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0107" y="6262444"/>
                <a:ext cx="505267" cy="584775"/>
              </a:xfrm>
              <a:prstGeom prst="rect">
                <a:avLst/>
              </a:prstGeom>
              <a:blipFill>
                <a:blip r:embed="rId3"/>
                <a:stretch>
                  <a:fillRect l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EF696A6-EF6C-A746-A83B-93AF28117845}"/>
              </a:ext>
            </a:extLst>
          </p:cNvPr>
          <p:cNvCxnSpPr>
            <a:cxnSpLocks/>
            <a:stCxn id="58" idx="0"/>
            <a:endCxn id="38" idx="4"/>
          </p:cNvCxnSpPr>
          <p:nvPr/>
        </p:nvCxnSpPr>
        <p:spPr>
          <a:xfrm flipH="1" flipV="1">
            <a:off x="7868777" y="5247617"/>
            <a:ext cx="3963964" cy="101482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1FE36F7-EBDB-B541-A1C1-8DA59FB1F506}"/>
              </a:ext>
            </a:extLst>
          </p:cNvPr>
          <p:cNvCxnSpPr>
            <a:cxnSpLocks/>
            <a:stCxn id="58" idx="0"/>
            <a:endCxn id="56" idx="4"/>
          </p:cNvCxnSpPr>
          <p:nvPr/>
        </p:nvCxnSpPr>
        <p:spPr>
          <a:xfrm flipH="1" flipV="1">
            <a:off x="10831070" y="5252375"/>
            <a:ext cx="1001671" cy="101006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6C580C1-8EFB-D042-A14D-B50DEF33A159}"/>
              </a:ext>
            </a:extLst>
          </p:cNvPr>
          <p:cNvCxnSpPr>
            <a:cxnSpLocks/>
            <a:stCxn id="63" idx="0"/>
            <a:endCxn id="56" idx="4"/>
          </p:cNvCxnSpPr>
          <p:nvPr/>
        </p:nvCxnSpPr>
        <p:spPr>
          <a:xfrm flipV="1">
            <a:off x="9787956" y="5252375"/>
            <a:ext cx="1043114" cy="98121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E8794216-7802-8440-8F0A-4B4153348517}"/>
                  </a:ext>
                </a:extLst>
              </p:cNvPr>
              <p:cNvSpPr/>
              <p:nvPr/>
            </p:nvSpPr>
            <p:spPr>
              <a:xfrm>
                <a:off x="7575587" y="6223694"/>
                <a:ext cx="6125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E8794216-7802-8440-8F0A-4B41533485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587" y="6223694"/>
                <a:ext cx="612540" cy="523220"/>
              </a:xfrm>
              <a:prstGeom prst="rect">
                <a:avLst/>
              </a:prstGeom>
              <a:blipFill>
                <a:blip r:embed="rId4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C22CFEA-C5F3-C04E-B222-2EF8A290009E}"/>
                  </a:ext>
                </a:extLst>
              </p:cNvPr>
              <p:cNvSpPr/>
              <p:nvPr/>
            </p:nvSpPr>
            <p:spPr>
              <a:xfrm>
                <a:off x="9477550" y="6233589"/>
                <a:ext cx="6208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C22CFEA-C5F3-C04E-B222-2EF8A29000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7550" y="6233589"/>
                <a:ext cx="620811" cy="523220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2E76894-632A-A748-B455-94E7C585F2B1}"/>
                  </a:ext>
                </a:extLst>
              </p:cNvPr>
              <p:cNvSpPr/>
              <p:nvPr/>
            </p:nvSpPr>
            <p:spPr>
              <a:xfrm>
                <a:off x="7501740" y="4555629"/>
                <a:ext cx="856517" cy="6330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2E76894-632A-A748-B455-94E7C585F2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740" y="4555629"/>
                <a:ext cx="856517" cy="633058"/>
              </a:xfrm>
              <a:prstGeom prst="rect">
                <a:avLst/>
              </a:prstGeom>
              <a:blipFill>
                <a:blip r:embed="rId6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445A3C-EE6A-194D-B56A-7D768A5122B6}"/>
                  </a:ext>
                </a:extLst>
              </p:cNvPr>
              <p:cNvSpPr/>
              <p:nvPr/>
            </p:nvSpPr>
            <p:spPr>
              <a:xfrm>
                <a:off x="10441697" y="4557895"/>
                <a:ext cx="856517" cy="6330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445A3C-EE6A-194D-B56A-7D768A5122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1697" y="4557895"/>
                <a:ext cx="856517" cy="633058"/>
              </a:xfrm>
              <a:prstGeom prst="rect">
                <a:avLst/>
              </a:prstGeom>
              <a:blipFill>
                <a:blip r:embed="rId7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7DB9AF1D-7AE5-D94A-BB3C-1EF61392B2F7}"/>
                  </a:ext>
                </a:extLst>
              </p:cNvPr>
              <p:cNvSpPr/>
              <p:nvPr/>
            </p:nvSpPr>
            <p:spPr>
              <a:xfrm>
                <a:off x="8991542" y="4471074"/>
                <a:ext cx="5357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7DB9AF1D-7AE5-D94A-BB3C-1EF61392B2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542" y="4471074"/>
                <a:ext cx="53572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4FF921C-FF5E-FB4D-8867-8205E583D95C}"/>
                  </a:ext>
                </a:extLst>
              </p:cNvPr>
              <p:cNvSpPr txBox="1"/>
              <p:nvPr/>
            </p:nvSpPr>
            <p:spPr>
              <a:xfrm>
                <a:off x="8364508" y="5496601"/>
                <a:ext cx="8019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−0.5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4FF921C-FF5E-FB4D-8867-8205E583D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4508" y="5496601"/>
                <a:ext cx="80197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3FFFA64-F637-704A-9A27-171BAC803891}"/>
                  </a:ext>
                </a:extLst>
              </p:cNvPr>
              <p:cNvSpPr txBox="1"/>
              <p:nvPr/>
            </p:nvSpPr>
            <p:spPr>
              <a:xfrm>
                <a:off x="11185154" y="5439141"/>
                <a:ext cx="8019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−1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3FFFA64-F637-704A-9A27-171BAC803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5154" y="5439141"/>
                <a:ext cx="80197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51119C2-0931-F549-A16A-275E57C2FD97}"/>
                  </a:ext>
                </a:extLst>
              </p:cNvPr>
              <p:cNvSpPr txBox="1"/>
              <p:nvPr/>
            </p:nvSpPr>
            <p:spPr>
              <a:xfrm>
                <a:off x="7409763" y="5501602"/>
                <a:ext cx="4275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51119C2-0931-F549-A16A-275E57C2F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763" y="5501602"/>
                <a:ext cx="42758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77EC12C-BEA2-1149-B09C-063716B0E194}"/>
                  </a:ext>
                </a:extLst>
              </p:cNvPr>
              <p:cNvSpPr txBox="1"/>
              <p:nvPr/>
            </p:nvSpPr>
            <p:spPr>
              <a:xfrm>
                <a:off x="9615815" y="5728952"/>
                <a:ext cx="4275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77EC12C-BEA2-1149-B09C-063716B0E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5815" y="5728952"/>
                <a:ext cx="42758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Oval 70">
            <a:extLst>
              <a:ext uri="{FF2B5EF4-FFF2-40B4-BE49-F238E27FC236}">
                <a16:creationId xmlns:a16="http://schemas.microsoft.com/office/drawing/2014/main" id="{F4DFDFF0-91B3-5E4E-A763-F7F7E4FFBE08}"/>
              </a:ext>
            </a:extLst>
          </p:cNvPr>
          <p:cNvSpPr/>
          <p:nvPr/>
        </p:nvSpPr>
        <p:spPr>
          <a:xfrm>
            <a:off x="7507125" y="2823726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4D8A8704-364E-D244-93B9-61926284C275}"/>
              </a:ext>
            </a:extLst>
          </p:cNvPr>
          <p:cNvSpPr/>
          <p:nvPr/>
        </p:nvSpPr>
        <p:spPr>
          <a:xfrm>
            <a:off x="10469418" y="2828484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42E98C2B-B4D3-3B49-8D22-2D3AA9C22AD1}"/>
              </a:ext>
            </a:extLst>
          </p:cNvPr>
          <p:cNvCxnSpPr>
            <a:cxnSpLocks/>
            <a:stCxn id="38" idx="0"/>
            <a:endCxn id="71" idx="4"/>
          </p:cNvCxnSpPr>
          <p:nvPr/>
        </p:nvCxnSpPr>
        <p:spPr>
          <a:xfrm flipV="1">
            <a:off x="7868777" y="3526253"/>
            <a:ext cx="17490" cy="101883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CD88061-055F-F84E-9982-65E439B9BA40}"/>
                  </a:ext>
                </a:extLst>
              </p:cNvPr>
              <p:cNvSpPr/>
              <p:nvPr/>
            </p:nvSpPr>
            <p:spPr>
              <a:xfrm>
                <a:off x="11642567" y="4601036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CD88061-055F-F84E-9982-65E439B9BA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2567" y="4601036"/>
                <a:ext cx="505267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3A85C32-B5A6-B54C-852F-1187E0748E49}"/>
              </a:ext>
            </a:extLst>
          </p:cNvPr>
          <p:cNvCxnSpPr>
            <a:cxnSpLocks/>
            <a:stCxn id="74" idx="0"/>
            <a:endCxn id="71" idx="4"/>
          </p:cNvCxnSpPr>
          <p:nvPr/>
        </p:nvCxnSpPr>
        <p:spPr>
          <a:xfrm flipH="1" flipV="1">
            <a:off x="7886267" y="3526253"/>
            <a:ext cx="4008934" cy="107478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CCBF5C6-B43A-B542-88BB-691C67589D50}"/>
              </a:ext>
            </a:extLst>
          </p:cNvPr>
          <p:cNvCxnSpPr>
            <a:cxnSpLocks/>
            <a:stCxn id="74" idx="0"/>
            <a:endCxn id="72" idx="4"/>
          </p:cNvCxnSpPr>
          <p:nvPr/>
        </p:nvCxnSpPr>
        <p:spPr>
          <a:xfrm flipH="1" flipV="1">
            <a:off x="10848560" y="3531011"/>
            <a:ext cx="1046641" cy="107002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01EA2540-4C70-604A-9A1C-2EA31C235BAE}"/>
              </a:ext>
            </a:extLst>
          </p:cNvPr>
          <p:cNvCxnSpPr>
            <a:cxnSpLocks/>
            <a:stCxn id="56" idx="0"/>
            <a:endCxn id="72" idx="4"/>
          </p:cNvCxnSpPr>
          <p:nvPr/>
        </p:nvCxnSpPr>
        <p:spPr>
          <a:xfrm flipV="1">
            <a:off x="10831070" y="3531011"/>
            <a:ext cx="17490" cy="101883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F9DE729-64BA-8A45-8C81-5DB5C74BA621}"/>
                  </a:ext>
                </a:extLst>
              </p:cNvPr>
              <p:cNvSpPr/>
              <p:nvPr/>
            </p:nvSpPr>
            <p:spPr>
              <a:xfrm>
                <a:off x="7519230" y="2834265"/>
                <a:ext cx="856517" cy="630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F9DE729-64BA-8A45-8C81-5DB5C74BA6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9230" y="2834265"/>
                <a:ext cx="856517" cy="630429"/>
              </a:xfrm>
              <a:prstGeom prst="rect">
                <a:avLst/>
              </a:prstGeom>
              <a:blipFill>
                <a:blip r:embed="rId14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88280C03-B264-C143-95E0-0DADC511A573}"/>
                  </a:ext>
                </a:extLst>
              </p:cNvPr>
              <p:cNvSpPr/>
              <p:nvPr/>
            </p:nvSpPr>
            <p:spPr>
              <a:xfrm>
                <a:off x="10459187" y="2836531"/>
                <a:ext cx="856517" cy="6330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88280C03-B264-C143-95E0-0DADC511A5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9187" y="2836531"/>
                <a:ext cx="856517" cy="633058"/>
              </a:xfrm>
              <a:prstGeom prst="rect">
                <a:avLst/>
              </a:prstGeom>
              <a:blipFill>
                <a:blip r:embed="rId15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7DBC5FC-B583-5148-B5E8-B7D6FFBB9733}"/>
                  </a:ext>
                </a:extLst>
              </p:cNvPr>
              <p:cNvSpPr/>
              <p:nvPr/>
            </p:nvSpPr>
            <p:spPr>
              <a:xfrm>
                <a:off x="9009032" y="2749710"/>
                <a:ext cx="5357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7DBC5FC-B583-5148-B5E8-B7D6FFBB97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9032" y="2749710"/>
                <a:ext cx="535723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9EB8E902-C319-9443-81D5-910190B0BF95}"/>
                  </a:ext>
                </a:extLst>
              </p:cNvPr>
              <p:cNvSpPr txBox="1"/>
              <p:nvPr/>
            </p:nvSpPr>
            <p:spPr>
              <a:xfrm>
                <a:off x="9116515" y="3580367"/>
                <a:ext cx="8019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9EB8E902-C319-9443-81D5-910190B0B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6515" y="3580367"/>
                <a:ext cx="801973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21D2243-92A2-EC4F-AC1B-F39A19021AF7}"/>
                  </a:ext>
                </a:extLst>
              </p:cNvPr>
              <p:cNvSpPr txBox="1"/>
              <p:nvPr/>
            </p:nvSpPr>
            <p:spPr>
              <a:xfrm>
                <a:off x="11157674" y="3717777"/>
                <a:ext cx="8019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21D2243-92A2-EC4F-AC1B-F39A19021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7674" y="3717777"/>
                <a:ext cx="801973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1B5DAB7F-C0AD-D740-BBDE-AB9674AC91CD}"/>
                  </a:ext>
                </a:extLst>
              </p:cNvPr>
              <p:cNvSpPr txBox="1"/>
              <p:nvPr/>
            </p:nvSpPr>
            <p:spPr>
              <a:xfrm>
                <a:off x="7562163" y="3885168"/>
                <a:ext cx="4275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1B5DAB7F-C0AD-D740-BBDE-AB9674AC9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163" y="3885168"/>
                <a:ext cx="42758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F2243EB0-BBCE-024D-A183-C33F4A3848BD}"/>
                  </a:ext>
                </a:extLst>
              </p:cNvPr>
              <p:cNvSpPr txBox="1"/>
              <p:nvPr/>
            </p:nvSpPr>
            <p:spPr>
              <a:xfrm>
                <a:off x="10397803" y="3707788"/>
                <a:ext cx="4275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F2243EB0-BBCE-024D-A183-C33F4A384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803" y="3707788"/>
                <a:ext cx="427588" cy="369332"/>
              </a:xfrm>
              <a:prstGeom prst="rect">
                <a:avLst/>
              </a:prstGeom>
              <a:blipFill>
                <a:blip r:embed="rId19"/>
                <a:stretch>
                  <a:fillRect r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9E3025B-9AD2-CB4B-9EF4-E26084903C09}"/>
              </a:ext>
            </a:extLst>
          </p:cNvPr>
          <p:cNvCxnSpPr>
            <a:cxnSpLocks/>
            <a:stCxn id="65" idx="0"/>
            <a:endCxn id="71" idx="4"/>
          </p:cNvCxnSpPr>
          <p:nvPr/>
        </p:nvCxnSpPr>
        <p:spPr>
          <a:xfrm flipH="1" flipV="1">
            <a:off x="7886267" y="3526253"/>
            <a:ext cx="2983689" cy="10316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D6F8D3DF-632A-C440-8DFB-422E58BED447}"/>
                  </a:ext>
                </a:extLst>
              </p:cNvPr>
              <p:cNvSpPr txBox="1"/>
              <p:nvPr/>
            </p:nvSpPr>
            <p:spPr>
              <a:xfrm>
                <a:off x="8864183" y="4002587"/>
                <a:ext cx="8019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D6F8D3DF-632A-C440-8DFB-422E58BED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4183" y="4002587"/>
                <a:ext cx="801973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Oval 86">
            <a:extLst>
              <a:ext uri="{FF2B5EF4-FFF2-40B4-BE49-F238E27FC236}">
                <a16:creationId xmlns:a16="http://schemas.microsoft.com/office/drawing/2014/main" id="{CEEB26B8-11A5-E94F-89ED-77A512330F14}"/>
              </a:ext>
            </a:extLst>
          </p:cNvPr>
          <p:cNvSpPr/>
          <p:nvPr/>
        </p:nvSpPr>
        <p:spPr>
          <a:xfrm>
            <a:off x="7509625" y="1087366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66A52C76-4896-904E-9671-AD0101CFEA62}"/>
              </a:ext>
            </a:extLst>
          </p:cNvPr>
          <p:cNvSpPr/>
          <p:nvPr/>
        </p:nvSpPr>
        <p:spPr>
          <a:xfrm>
            <a:off x="10471918" y="1092124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DA24D8E5-B538-2A4B-8B15-3163A8236279}"/>
              </a:ext>
            </a:extLst>
          </p:cNvPr>
          <p:cNvCxnSpPr>
            <a:cxnSpLocks/>
            <a:stCxn id="71" idx="0"/>
            <a:endCxn id="87" idx="4"/>
          </p:cNvCxnSpPr>
          <p:nvPr/>
        </p:nvCxnSpPr>
        <p:spPr>
          <a:xfrm flipV="1">
            <a:off x="7886267" y="1789893"/>
            <a:ext cx="2500" cy="103383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959D955E-C73A-F946-9E4B-80182623CB3D}"/>
              </a:ext>
            </a:extLst>
          </p:cNvPr>
          <p:cNvCxnSpPr>
            <a:cxnSpLocks/>
            <a:stCxn id="114" idx="0"/>
            <a:endCxn id="87" idx="4"/>
          </p:cNvCxnSpPr>
          <p:nvPr/>
        </p:nvCxnSpPr>
        <p:spPr>
          <a:xfrm flipH="1" flipV="1">
            <a:off x="7888767" y="1789893"/>
            <a:ext cx="4008934" cy="107478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F6346590-328E-C748-AFF5-E0E8CB3BF96F}"/>
              </a:ext>
            </a:extLst>
          </p:cNvPr>
          <p:cNvCxnSpPr>
            <a:cxnSpLocks/>
            <a:stCxn id="114" idx="0"/>
            <a:endCxn id="88" idx="4"/>
          </p:cNvCxnSpPr>
          <p:nvPr/>
        </p:nvCxnSpPr>
        <p:spPr>
          <a:xfrm flipH="1" flipV="1">
            <a:off x="10851060" y="1794651"/>
            <a:ext cx="1046641" cy="10700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EC7633D3-9E43-BD41-BECB-4DD83E32BB95}"/>
              </a:ext>
            </a:extLst>
          </p:cNvPr>
          <p:cNvCxnSpPr>
            <a:cxnSpLocks/>
            <a:endCxn id="118" idx="1"/>
          </p:cNvCxnSpPr>
          <p:nvPr/>
        </p:nvCxnSpPr>
        <p:spPr>
          <a:xfrm flipH="1" flipV="1">
            <a:off x="9496264" y="1806321"/>
            <a:ext cx="1337306" cy="100716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A78968DC-96BC-1A44-B61D-8B94AD533AAC}"/>
                  </a:ext>
                </a:extLst>
              </p:cNvPr>
              <p:cNvSpPr/>
              <p:nvPr/>
            </p:nvSpPr>
            <p:spPr>
              <a:xfrm>
                <a:off x="7626660" y="1187845"/>
                <a:ext cx="5061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A78968DC-96BC-1A44-B61D-8B94AD533A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660" y="1187845"/>
                <a:ext cx="506164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B3F9D2DD-E61D-B04B-B233-7D421C44D88C}"/>
                  </a:ext>
                </a:extLst>
              </p:cNvPr>
              <p:cNvSpPr/>
              <p:nvPr/>
            </p:nvSpPr>
            <p:spPr>
              <a:xfrm>
                <a:off x="10596597" y="1190111"/>
                <a:ext cx="51167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B3F9D2DD-E61D-B04B-B233-7D421C44D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6597" y="1190111"/>
                <a:ext cx="511679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E480986-1CF8-084B-8106-4E72827037FE}"/>
                  </a:ext>
                </a:extLst>
              </p:cNvPr>
              <p:cNvSpPr txBox="1"/>
              <p:nvPr/>
            </p:nvSpPr>
            <p:spPr>
              <a:xfrm>
                <a:off x="7994751" y="1619155"/>
                <a:ext cx="8019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−0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E480986-1CF8-084B-8106-4E7282703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751" y="1619155"/>
                <a:ext cx="801973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AD6C7AB2-99DD-474B-9687-8DAB5F0F98E0}"/>
                  </a:ext>
                </a:extLst>
              </p:cNvPr>
              <p:cNvSpPr txBox="1"/>
              <p:nvPr/>
            </p:nvSpPr>
            <p:spPr>
              <a:xfrm>
                <a:off x="11160174" y="1981417"/>
                <a:ext cx="8019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−0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AD6C7AB2-99DD-474B-9687-8DAB5F0F9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0174" y="1981417"/>
                <a:ext cx="801973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211C8809-D4B9-254B-95D2-19DD60AD29C6}"/>
                  </a:ext>
                </a:extLst>
              </p:cNvPr>
              <p:cNvSpPr txBox="1"/>
              <p:nvPr/>
            </p:nvSpPr>
            <p:spPr>
              <a:xfrm>
                <a:off x="7564663" y="2148808"/>
                <a:ext cx="4275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211C8809-D4B9-254B-95D2-19DD60AD2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4663" y="2148808"/>
                <a:ext cx="42758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E17CC969-B8E1-E346-B792-526C3DFE146F}"/>
                  </a:ext>
                </a:extLst>
              </p:cNvPr>
              <p:cNvSpPr txBox="1"/>
              <p:nvPr/>
            </p:nvSpPr>
            <p:spPr>
              <a:xfrm>
                <a:off x="9613705" y="1971428"/>
                <a:ext cx="28480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E17CC969-B8E1-E346-B792-526C3DFE1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3705" y="1971428"/>
                <a:ext cx="284803" cy="369332"/>
              </a:xfrm>
              <a:prstGeom prst="rect">
                <a:avLst/>
              </a:prstGeom>
              <a:blipFill>
                <a:blip r:embed="rId25"/>
                <a:stretch>
                  <a:fillRect r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1A348018-7A36-D040-88C6-0678025A78B9}"/>
              </a:ext>
            </a:extLst>
          </p:cNvPr>
          <p:cNvCxnSpPr>
            <a:cxnSpLocks/>
            <a:endCxn id="87" idx="4"/>
          </p:cNvCxnSpPr>
          <p:nvPr/>
        </p:nvCxnSpPr>
        <p:spPr>
          <a:xfrm flipH="1" flipV="1">
            <a:off x="7888767" y="1789893"/>
            <a:ext cx="2983689" cy="10316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CE7FBC89-CC85-1A49-A92B-CBA16D563E9F}"/>
                  </a:ext>
                </a:extLst>
              </p:cNvPr>
              <p:cNvSpPr txBox="1"/>
              <p:nvPr/>
            </p:nvSpPr>
            <p:spPr>
              <a:xfrm>
                <a:off x="9211845" y="2266227"/>
                <a:ext cx="33689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CE7FBC89-CC85-1A49-A92B-CBA16D563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1845" y="2266227"/>
                <a:ext cx="336891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453E48D3-BE69-0243-A2B4-6C645FD37D31}"/>
                  </a:ext>
                </a:extLst>
              </p:cNvPr>
              <p:cNvSpPr/>
              <p:nvPr/>
            </p:nvSpPr>
            <p:spPr>
              <a:xfrm>
                <a:off x="11645067" y="2864680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453E48D3-BE69-0243-A2B4-6C645FD37D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5067" y="2864680"/>
                <a:ext cx="505267" cy="584775"/>
              </a:xfrm>
              <a:prstGeom prst="rect">
                <a:avLst/>
              </a:prstGeom>
              <a:blipFill>
                <a:blip r:embed="rId27"/>
                <a:stretch>
                  <a:fillRect r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Oval 114">
            <a:extLst>
              <a:ext uri="{FF2B5EF4-FFF2-40B4-BE49-F238E27FC236}">
                <a16:creationId xmlns:a16="http://schemas.microsoft.com/office/drawing/2014/main" id="{F0ABDBA8-6854-AA47-9C66-67816D803326}"/>
              </a:ext>
            </a:extLst>
          </p:cNvPr>
          <p:cNvSpPr/>
          <p:nvPr/>
        </p:nvSpPr>
        <p:spPr>
          <a:xfrm>
            <a:off x="9056107" y="1089866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D170D3B6-50F9-7143-85D6-A3FCF675692B}"/>
                  </a:ext>
                </a:extLst>
              </p:cNvPr>
              <p:cNvSpPr/>
              <p:nvPr/>
            </p:nvSpPr>
            <p:spPr>
              <a:xfrm>
                <a:off x="9188132" y="1205335"/>
                <a:ext cx="5061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D170D3B6-50F9-7143-85D6-A3FCF67569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8132" y="1205335"/>
                <a:ext cx="506164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5B683E5A-F137-B54A-9A2B-0EED3742C716}"/>
              </a:ext>
            </a:extLst>
          </p:cNvPr>
          <p:cNvCxnSpPr>
            <a:cxnSpLocks/>
            <a:stCxn id="114" idx="0"/>
            <a:endCxn id="115" idx="4"/>
          </p:cNvCxnSpPr>
          <p:nvPr/>
        </p:nvCxnSpPr>
        <p:spPr>
          <a:xfrm flipH="1" flipV="1">
            <a:off x="9435249" y="1792393"/>
            <a:ext cx="2462452" cy="107228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5834179B-3373-7049-AE63-EF1114B9B7B6}"/>
                  </a:ext>
                </a:extLst>
              </p:cNvPr>
              <p:cNvSpPr txBox="1"/>
              <p:nvPr/>
            </p:nvSpPr>
            <p:spPr>
              <a:xfrm>
                <a:off x="9496264" y="1621655"/>
                <a:ext cx="8019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−0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5834179B-3373-7049-AE63-EF1114B9B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6264" y="1621655"/>
                <a:ext cx="801973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73BFAC54-D647-BC4B-AD71-D6311CD7E5E0}"/>
              </a:ext>
            </a:extLst>
          </p:cNvPr>
          <p:cNvCxnSpPr>
            <a:cxnSpLocks/>
            <a:stCxn id="71" idx="0"/>
            <a:endCxn id="118" idx="1"/>
          </p:cNvCxnSpPr>
          <p:nvPr/>
        </p:nvCxnSpPr>
        <p:spPr>
          <a:xfrm flipV="1">
            <a:off x="7886267" y="1806321"/>
            <a:ext cx="1609997" cy="101740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AFFBCA2D-57CB-F447-8ED1-C3879E05FC52}"/>
                  </a:ext>
                </a:extLst>
              </p:cNvPr>
              <p:cNvSpPr txBox="1"/>
              <p:nvPr/>
            </p:nvSpPr>
            <p:spPr>
              <a:xfrm>
                <a:off x="8105075" y="2208767"/>
                <a:ext cx="33689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AFFBCA2D-57CB-F447-8ED1-C3879E05F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5075" y="2208767"/>
                <a:ext cx="336891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16034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7AD5A-DC4A-3247-91C6-A8E247459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1E9497-082B-C745-AEC3-B1C3833C41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Breaking the constraints of linearity: multi-layer neural nets</a:t>
                </a:r>
              </a:p>
              <a:p>
                <a:r>
                  <a:rPr lang="en-US" dirty="0"/>
                  <a:t>Flow diagram for the XOR problem: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binary</a:t>
                </a:r>
                <a:r>
                  <a:rPr lang="en-US"/>
                  <a:t>, then</a:t>
                </a: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/>
                        </a:rPr>
                        <m:t>𝑢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−0.5</m:t>
                          </m:r>
                        </m:e>
                      </m:d>
                    </m:oMath>
                  </m:oMathPara>
                </a14:m>
                <a:endParaRPr lang="en-US" dirty="0">
                  <a:cs typeface="Times New Roman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/>
                        </a:rPr>
                        <m:t>𝑢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.5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Flow diagram for a multi-layer neural net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Forward-propagation example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1E9497-082B-C745-AEC3-B1C3833C41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b="-22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2434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AAC06-83C0-004E-8C7F-6DCA5BEB0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Biological Inspiration: Neuronal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7870A-7F95-B343-B40D-3200B7F23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431" y="1825624"/>
            <a:ext cx="5137807" cy="4875213"/>
          </a:xfrm>
        </p:spPr>
        <p:txBody>
          <a:bodyPr>
            <a:normAutofit/>
          </a:bodyPr>
          <a:lstStyle/>
          <a:p>
            <a:r>
              <a:rPr lang="en-US" dirty="0"/>
              <a:t>Even the simplest actions involve more than one neuron, acting in sequence in a neuronal circuit. </a:t>
            </a:r>
          </a:p>
          <a:p>
            <a:r>
              <a:rPr lang="en-US" dirty="0"/>
              <a:t>One of the simplest neuronal circuits is a reflex arc, which may contain just two neurons:</a:t>
            </a:r>
          </a:p>
          <a:p>
            <a:pPr lvl="1"/>
            <a:r>
              <a:rPr lang="en-US" dirty="0"/>
              <a:t>The </a:t>
            </a:r>
            <a:r>
              <a:rPr lang="en-US" b="1" u="sng" dirty="0"/>
              <a:t>sensor neuron</a:t>
            </a:r>
            <a:r>
              <a:rPr lang="en-US" dirty="0"/>
              <a:t> detects a stimulus, and communicates an electrical signal to …</a:t>
            </a:r>
          </a:p>
          <a:p>
            <a:pPr lvl="1"/>
            <a:r>
              <a:rPr lang="en-US" dirty="0"/>
              <a:t>The </a:t>
            </a:r>
            <a:r>
              <a:rPr lang="en-US" b="1" u="sng" dirty="0"/>
              <a:t>motor neuron</a:t>
            </a:r>
            <a:r>
              <a:rPr lang="en-US" dirty="0"/>
              <a:t>, which activates the muscle.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46852BC-825F-274D-8255-BFBB2D5D4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8" y="1261495"/>
            <a:ext cx="6840549" cy="439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F48BC42-5038-4240-8540-1602F2C0F547}"/>
              </a:ext>
            </a:extLst>
          </p:cNvPr>
          <p:cNvSpPr/>
          <p:nvPr/>
        </p:nvSpPr>
        <p:spPr>
          <a:xfrm>
            <a:off x="5291978" y="5659468"/>
            <a:ext cx="68405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Illustration of a reflex arc: sensor neuron sends a voltage spike to the spinal column, where the resulting current causes a spike in a motor neuron, whose spike activates the muscle.</a:t>
            </a:r>
          </a:p>
          <a:p>
            <a:pPr algn="ctr"/>
            <a:r>
              <a:rPr lang="en-US" sz="1200" dirty="0"/>
              <a:t>By </a:t>
            </a:r>
            <a:r>
              <a:rPr lang="en-US" sz="1200" dirty="0" err="1"/>
              <a:t>MartaAguayo</a:t>
            </a:r>
            <a:r>
              <a:rPr lang="en-US" sz="1200" dirty="0"/>
              <a:t> - Own work, CC BY-SA 3.0,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=39181552</a:t>
            </a:r>
          </a:p>
        </p:txBody>
      </p:sp>
    </p:spTree>
    <p:extLst>
      <p:ext uri="{BB962C8B-B14F-4D97-AF65-F5344CB8AC3E}">
        <p14:creationId xmlns:p14="http://schemas.microsoft.com/office/powerpoint/2010/main" val="3723481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86" y="101885"/>
            <a:ext cx="12028228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 McCulloch-Pitts Neuron can compute some logical functions…</a:t>
            </a:r>
            <a:endParaRPr lang="en-US" sz="3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4299" y="1205344"/>
                <a:ext cx="6074992" cy="54805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cs typeface="Times New Roman"/>
                  </a:rPr>
                  <a:t>When the features are binary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𝑗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{0,1}</m:t>
                    </m:r>
                  </m:oMath>
                </a14:m>
                <a:r>
                  <a:rPr lang="en-US" dirty="0"/>
                  <a:t>)</a:t>
                </a:r>
                <a:r>
                  <a:rPr lang="en-US" dirty="0">
                    <a:cs typeface="Times New Roman"/>
                  </a:rPr>
                  <a:t>, many (but not all!) binary functions can be re-written as linear functions.  For example, the function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=(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en-US" dirty="0">
                  <a:cs typeface="Times New Roman"/>
                </a:endParaRPr>
              </a:p>
              <a:p>
                <a:pPr marL="0" indent="0">
                  <a:buNone/>
                </a:pPr>
                <a:r>
                  <a:rPr lang="en-US" dirty="0">
                    <a:cs typeface="Times New Roman"/>
                  </a:rPr>
                  <a:t> can be re-written as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−0.5</m:t>
                          </m:r>
                        </m:e>
                      </m:d>
                    </m:oMath>
                  </m:oMathPara>
                </a14:m>
                <a:endParaRPr lang="en-US" dirty="0">
                  <a:cs typeface="Times New Roman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299" y="1205344"/>
                <a:ext cx="6074992" cy="5480591"/>
              </a:xfrm>
              <a:blipFill>
                <a:blip r:embed="rId2"/>
                <a:stretch>
                  <a:fillRect l="-2083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914399" y="6264322"/>
            <a:ext cx="3575714" cy="272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1487606" y="4804013"/>
            <a:ext cx="40943" cy="18819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914399" y="5117910"/>
            <a:ext cx="1665028" cy="156802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811436" y="6146333"/>
            <a:ext cx="272956" cy="254465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759116" y="5056787"/>
            <a:ext cx="272956" cy="254465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355672" y="5018115"/>
            <a:ext cx="272956" cy="254465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FF"/>
              </a:highlight>
            </a:endParaRPr>
          </a:p>
        </p:txBody>
      </p:sp>
      <p:sp>
        <p:nvSpPr>
          <p:cNvPr id="34" name="Oval 33"/>
          <p:cNvSpPr/>
          <p:nvPr/>
        </p:nvSpPr>
        <p:spPr>
          <a:xfrm>
            <a:off x="1382966" y="6137239"/>
            <a:ext cx="272956" cy="254465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4578795" y="6000873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795" y="6000873"/>
                <a:ext cx="460006" cy="584775"/>
              </a:xfrm>
              <a:prstGeom prst="rect">
                <a:avLst/>
              </a:prstGeom>
              <a:blipFill>
                <a:blip r:embed="rId3"/>
                <a:stretch>
                  <a:fillRect r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964097" y="4384937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097" y="4384937"/>
                <a:ext cx="467045" cy="584775"/>
              </a:xfrm>
              <a:prstGeom prst="rect">
                <a:avLst/>
              </a:prstGeom>
              <a:blipFill>
                <a:blip r:embed="rId4"/>
                <a:stretch>
                  <a:fillRect r="-18421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Content Placeholder 2"/>
              <p:cNvSpPr txBox="1">
                <a:spLocks/>
              </p:cNvSpPr>
              <p:nvPr/>
            </p:nvSpPr>
            <p:spPr>
              <a:xfrm>
                <a:off x="6121355" y="1234917"/>
                <a:ext cx="6074992" cy="54805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>
                    <a:cs typeface="Times New Roman"/>
                  </a:rPr>
                  <a:t>Similarly, the function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cs typeface="Times New Roman"/>
                        </a:rPr>
                        <m:t>=(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en-US" dirty="0">
                  <a:cs typeface="Times New Roman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>
                    <a:cs typeface="Times New Roman"/>
                  </a:rPr>
                  <a:t> can be re-written as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/>
                        </a:rPr>
                        <m:t>𝑢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.5</m:t>
                          </m:r>
                        </m:e>
                      </m:d>
                    </m:oMath>
                  </m:oMathPara>
                </a14:m>
                <a:endParaRPr lang="en-US" dirty="0">
                  <a:cs typeface="Times New Roman"/>
                </a:endParaRPr>
              </a:p>
              <a:p>
                <a:pPr marL="0" indent="0" algn="ctr">
                  <a:buNone/>
                </a:pPr>
                <a:endParaRPr lang="en-US" dirty="0">
                  <a:cs typeface="Times New Roman"/>
                </a:endParaRPr>
              </a:p>
            </p:txBody>
          </p:sp>
        </mc:Choice>
        <mc:Fallback>
          <p:sp>
            <p:nvSpPr>
              <p:cNvPr id="3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355" y="1234917"/>
                <a:ext cx="6074992" cy="5480591"/>
              </a:xfrm>
              <a:prstGeom prst="rect">
                <a:avLst/>
              </a:prstGeom>
              <a:blipFill>
                <a:blip r:embed="rId5"/>
                <a:stretch>
                  <a:fillRect l="-2083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>
          <a:xfrm>
            <a:off x="6621455" y="6293895"/>
            <a:ext cx="3575714" cy="272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7194662" y="4833586"/>
            <a:ext cx="40943" cy="18819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7481266" y="4697105"/>
            <a:ext cx="1665028" cy="156802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8518492" y="6175906"/>
            <a:ext cx="272956" cy="254465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466172" y="5086360"/>
            <a:ext cx="272956" cy="254465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062728" y="5047688"/>
            <a:ext cx="272956" cy="254465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090022" y="6166812"/>
            <a:ext cx="272956" cy="254465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0285851" y="6030446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5851" y="6030446"/>
                <a:ext cx="460006" cy="584775"/>
              </a:xfrm>
              <a:prstGeom prst="rect">
                <a:avLst/>
              </a:prstGeom>
              <a:blipFill>
                <a:blip r:embed="rId6"/>
                <a:stretch>
                  <a:fillRect r="-18919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6671153" y="4414510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153" y="4414510"/>
                <a:ext cx="467045" cy="584775"/>
              </a:xfrm>
              <a:prstGeom prst="rect">
                <a:avLst/>
              </a:prstGeom>
              <a:blipFill>
                <a:blip r:embed="rId7"/>
                <a:stretch>
                  <a:fillRect r="-18421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9864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05" y="101885"/>
            <a:ext cx="10515600" cy="1325563"/>
          </a:xfrm>
        </p:spPr>
        <p:txBody>
          <a:bodyPr/>
          <a:lstStyle/>
          <a:p>
            <a:r>
              <a:rPr lang="en-US" dirty="0"/>
              <a:t>… but not all.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299" y="1205344"/>
            <a:ext cx="6074992" cy="5480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0000"/>
                </a:solidFill>
                <a:cs typeface="Times New Roman"/>
              </a:rPr>
              <a:t>“A linear classifier cannot learn an XOR function.”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FF0000"/>
                </a:solidFill>
                <a:cs typeface="Times New Roman"/>
              </a:rPr>
              <a:t>- Minsky &amp; </a:t>
            </a:r>
            <a:r>
              <a:rPr lang="en-US" sz="3200" b="1" dirty="0" err="1">
                <a:solidFill>
                  <a:srgbClr val="FF0000"/>
                </a:solidFill>
                <a:cs typeface="Times New Roman"/>
              </a:rPr>
              <a:t>Papert</a:t>
            </a:r>
            <a:r>
              <a:rPr lang="en-US" sz="3200" b="1" dirty="0">
                <a:solidFill>
                  <a:srgbClr val="FF0000"/>
                </a:solidFill>
                <a:cs typeface="Times New Roman"/>
              </a:rPr>
              <a:t>, 1969</a:t>
            </a:r>
          </a:p>
          <a:p>
            <a:endParaRPr lang="en-US" dirty="0">
              <a:cs typeface="Times New Roman"/>
            </a:endParaRPr>
          </a:p>
          <a:p>
            <a:r>
              <a:rPr lang="en-US" dirty="0">
                <a:cs typeface="Times New Roman"/>
              </a:rPr>
              <a:t>…but a </a:t>
            </a:r>
            <a:r>
              <a:rPr lang="en-US" b="1" i="1" u="sng" dirty="0">
                <a:cs typeface="Times New Roman"/>
              </a:rPr>
              <a:t>two-layer neural net </a:t>
            </a:r>
            <a:r>
              <a:rPr lang="en-US" dirty="0">
                <a:cs typeface="Times New Roman"/>
              </a:rPr>
              <a:t>can compute an XOR function!</a:t>
            </a:r>
          </a:p>
        </p:txBody>
      </p:sp>
      <p:cxnSp>
        <p:nvCxnSpPr>
          <p:cNvPr id="39" name="Straight Arrow Connector 38"/>
          <p:cNvCxnSpPr>
            <a:cxnSpLocks/>
          </p:cNvCxnSpPr>
          <p:nvPr/>
        </p:nvCxnSpPr>
        <p:spPr>
          <a:xfrm>
            <a:off x="7491245" y="4242071"/>
            <a:ext cx="295744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8064452" y="2781762"/>
            <a:ext cx="40943" cy="18819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8351056" y="2645281"/>
            <a:ext cx="1665028" cy="156802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960926" y="4124082"/>
            <a:ext cx="272956" cy="254465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942062" y="3034536"/>
            <a:ext cx="272956" cy="254465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9237214" y="3096223"/>
            <a:ext cx="272956" cy="254465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9275661" y="4114988"/>
            <a:ext cx="272956" cy="254465"/>
          </a:xfrm>
          <a:prstGeom prst="ellipse">
            <a:avLst/>
          </a:prstGeom>
          <a:solidFill>
            <a:srgbClr val="0432FF"/>
          </a:solidFill>
          <a:ln w="127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0553476" y="3889414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3476" y="3889414"/>
                <a:ext cx="460006" cy="584775"/>
              </a:xfrm>
              <a:prstGeom prst="rect">
                <a:avLst/>
              </a:prstGeom>
              <a:blipFill>
                <a:blip r:embed="rId2"/>
                <a:stretch>
                  <a:fillRect r="-21622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7540943" y="2362686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943" y="2362686"/>
                <a:ext cx="467045" cy="584775"/>
              </a:xfrm>
              <a:prstGeom prst="rect">
                <a:avLst/>
              </a:prstGeom>
              <a:blipFill>
                <a:blip r:embed="rId3"/>
                <a:stretch>
                  <a:fillRect r="-18421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2067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7AD5A-DC4A-3247-91C6-A8E247459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E9497-082B-C745-AEC3-B1C3833C4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Breaking the constraints of linearity: multi-layer neural nets</a:t>
            </a:r>
          </a:p>
          <a:p>
            <a:r>
              <a:rPr lang="en-US" dirty="0"/>
              <a:t>Flow diagram for the XOR problem</a:t>
            </a:r>
          </a:p>
          <a:p>
            <a:r>
              <a:rPr lang="en-US" dirty="0"/>
              <a:t>Flow diagram for a multi-layer neural net</a:t>
            </a:r>
          </a:p>
          <a:p>
            <a:r>
              <a:rPr lang="en-US" dirty="0"/>
              <a:t>Forward-propagation example</a:t>
            </a:r>
          </a:p>
        </p:txBody>
      </p:sp>
    </p:spTree>
    <p:extLst>
      <p:ext uri="{BB962C8B-B14F-4D97-AF65-F5344CB8AC3E}">
        <p14:creationId xmlns:p14="http://schemas.microsoft.com/office/powerpoint/2010/main" val="2380239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2C14364A-27EA-1A46-AE52-C6D26EB23EF6}"/>
              </a:ext>
            </a:extLst>
          </p:cNvPr>
          <p:cNvSpPr/>
          <p:nvPr/>
        </p:nvSpPr>
        <p:spPr>
          <a:xfrm>
            <a:off x="7567448" y="4414345"/>
            <a:ext cx="2317531" cy="2270234"/>
          </a:xfrm>
          <a:custGeom>
            <a:avLst/>
            <a:gdLst>
              <a:gd name="connsiteX0" fmla="*/ 0 w 2317531"/>
              <a:gd name="connsiteY0" fmla="*/ 630621 h 2270234"/>
              <a:gd name="connsiteX1" fmla="*/ 1718442 w 2317531"/>
              <a:gd name="connsiteY1" fmla="*/ 2254469 h 2270234"/>
              <a:gd name="connsiteX2" fmla="*/ 2301766 w 2317531"/>
              <a:gd name="connsiteY2" fmla="*/ 2270234 h 2270234"/>
              <a:gd name="connsiteX3" fmla="*/ 2317531 w 2317531"/>
              <a:gd name="connsiteY3" fmla="*/ 1655379 h 2270234"/>
              <a:gd name="connsiteX4" fmla="*/ 520262 w 2317531"/>
              <a:gd name="connsiteY4" fmla="*/ 0 h 2270234"/>
              <a:gd name="connsiteX5" fmla="*/ 31531 w 2317531"/>
              <a:gd name="connsiteY5" fmla="*/ 0 h 2270234"/>
              <a:gd name="connsiteX6" fmla="*/ 0 w 2317531"/>
              <a:gd name="connsiteY6" fmla="*/ 630621 h 227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7531" h="2270234">
                <a:moveTo>
                  <a:pt x="0" y="630621"/>
                </a:moveTo>
                <a:lnTo>
                  <a:pt x="1718442" y="2254469"/>
                </a:lnTo>
                <a:lnTo>
                  <a:pt x="2301766" y="2270234"/>
                </a:lnTo>
                <a:lnTo>
                  <a:pt x="2317531" y="1655379"/>
                </a:lnTo>
                <a:lnTo>
                  <a:pt x="520262" y="0"/>
                </a:lnTo>
                <a:lnTo>
                  <a:pt x="31531" y="0"/>
                </a:lnTo>
                <a:lnTo>
                  <a:pt x="0" y="630621"/>
                </a:lnTo>
                <a:close/>
              </a:path>
            </a:pathLst>
          </a:custGeom>
          <a:pattFill prst="lgGri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1AB8BCEA-187D-8A42-AC24-E6C07D21581B}"/>
              </a:ext>
            </a:extLst>
          </p:cNvPr>
          <p:cNvSpPr/>
          <p:nvPr/>
        </p:nvSpPr>
        <p:spPr>
          <a:xfrm>
            <a:off x="7598979" y="2175641"/>
            <a:ext cx="1671145" cy="1576552"/>
          </a:xfrm>
          <a:custGeom>
            <a:avLst/>
            <a:gdLst>
              <a:gd name="connsiteX0" fmla="*/ 0 w 1671145"/>
              <a:gd name="connsiteY0" fmla="*/ 0 h 1576552"/>
              <a:gd name="connsiteX1" fmla="*/ 1671145 w 1671145"/>
              <a:gd name="connsiteY1" fmla="*/ 1576552 h 1576552"/>
              <a:gd name="connsiteX2" fmla="*/ 63062 w 1671145"/>
              <a:gd name="connsiteY2" fmla="*/ 1560787 h 1576552"/>
              <a:gd name="connsiteX3" fmla="*/ 0 w 1671145"/>
              <a:gd name="connsiteY3" fmla="*/ 0 h 157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145" h="1576552">
                <a:moveTo>
                  <a:pt x="0" y="0"/>
                </a:moveTo>
                <a:lnTo>
                  <a:pt x="1671145" y="1576552"/>
                </a:lnTo>
                <a:lnTo>
                  <a:pt x="63062" y="1560787"/>
                </a:lnTo>
                <a:lnTo>
                  <a:pt x="0" y="0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D4C91825-08FA-0E43-B67A-728E76BCDA5B}"/>
              </a:ext>
            </a:extLst>
          </p:cNvPr>
          <p:cNvSpPr/>
          <p:nvPr/>
        </p:nvSpPr>
        <p:spPr>
          <a:xfrm>
            <a:off x="8012430" y="971550"/>
            <a:ext cx="2651760" cy="2286000"/>
          </a:xfrm>
          <a:custGeom>
            <a:avLst/>
            <a:gdLst>
              <a:gd name="connsiteX0" fmla="*/ 194310 w 2651760"/>
              <a:gd name="connsiteY0" fmla="*/ 560070 h 2286000"/>
              <a:gd name="connsiteX1" fmla="*/ 1977390 w 2651760"/>
              <a:gd name="connsiteY1" fmla="*/ 2286000 h 2286000"/>
              <a:gd name="connsiteX2" fmla="*/ 2640330 w 2651760"/>
              <a:gd name="connsiteY2" fmla="*/ 2251710 h 2286000"/>
              <a:gd name="connsiteX3" fmla="*/ 2651760 w 2651760"/>
              <a:gd name="connsiteY3" fmla="*/ 0 h 2286000"/>
              <a:gd name="connsiteX4" fmla="*/ 0 w 2651760"/>
              <a:gd name="connsiteY4" fmla="*/ 0 h 2286000"/>
              <a:gd name="connsiteX5" fmla="*/ 22860 w 2651760"/>
              <a:gd name="connsiteY5" fmla="*/ 422910 h 2286000"/>
              <a:gd name="connsiteX6" fmla="*/ 194310 w 2651760"/>
              <a:gd name="connsiteY6" fmla="*/ 56007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1760" h="2286000">
                <a:moveTo>
                  <a:pt x="194310" y="560070"/>
                </a:moveTo>
                <a:lnTo>
                  <a:pt x="1977390" y="2286000"/>
                </a:lnTo>
                <a:lnTo>
                  <a:pt x="2640330" y="2251710"/>
                </a:lnTo>
                <a:lnTo>
                  <a:pt x="2651760" y="0"/>
                </a:lnTo>
                <a:lnTo>
                  <a:pt x="0" y="0"/>
                </a:lnTo>
                <a:lnTo>
                  <a:pt x="22860" y="422910"/>
                </a:lnTo>
                <a:lnTo>
                  <a:pt x="194310" y="560070"/>
                </a:ln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55" y="26936"/>
            <a:ext cx="10515600" cy="91205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Example: one way (of many possible ways) to represent the XOR function using a two-layer neural network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4299" y="1205344"/>
                <a:ext cx="6074992" cy="5480591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cs typeface="Times New Roman"/>
                  </a:rPr>
                  <a:t>For example, consider the XOR problem.   Suppose we create two </a:t>
                </a:r>
                <a:r>
                  <a:rPr lang="en-US" b="1" u="sng" dirty="0">
                    <a:cs typeface="Times New Roman"/>
                  </a:rPr>
                  <a:t>hidden nodes</a:t>
                </a:r>
                <a:r>
                  <a:rPr lang="en-US" dirty="0">
                    <a:cs typeface="Times New Roman"/>
                  </a:rPr>
                  <a:t>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0.5−</m:t>
                          </m:r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cs typeface="Times New Roman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−1.5</m:t>
                          </m:r>
                        </m:e>
                      </m:d>
                    </m:oMath>
                  </m:oMathPara>
                </a14:m>
                <a:endParaRPr lang="en-US" dirty="0">
                  <a:cs typeface="Times New Roman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cs typeface="Times New Roman"/>
                  </a:rPr>
                  <a:t>Then </a:t>
                </a:r>
                <a:r>
                  <a:rPr lang="en-US" b="1" u="sng" dirty="0">
                    <a:cs typeface="Times New Roman"/>
                  </a:rPr>
                  <a:t>the XOR function</a:t>
                </a:r>
                <a:r>
                  <a:rPr lang="en-US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⊕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r>
                  <a:rPr lang="en-US" dirty="0">
                    <a:cs typeface="Times New Roman"/>
                  </a:rPr>
                  <a:t> is given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¬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r>
                  <a:rPr lang="en-US" dirty="0">
                    <a:cs typeface="Times New Roman"/>
                  </a:rPr>
                  <a:t>.  For example, we could write this as: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0.5−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cs typeface="Times New Roman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299" y="1205344"/>
                <a:ext cx="6074992" cy="5480591"/>
              </a:xfrm>
              <a:blipFill>
                <a:blip r:embed="rId2"/>
                <a:stretch>
                  <a:fillRect l="-2083" r="-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>
            <a:cxnSpLocks/>
          </p:cNvCxnSpPr>
          <p:nvPr/>
        </p:nvCxnSpPr>
        <p:spPr>
          <a:xfrm>
            <a:off x="7491245" y="3227656"/>
            <a:ext cx="295744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cxnSpLocks/>
          </p:cNvCxnSpPr>
          <p:nvPr/>
        </p:nvCxnSpPr>
        <p:spPr>
          <a:xfrm flipH="1" flipV="1">
            <a:off x="8068146" y="1519356"/>
            <a:ext cx="37250" cy="21299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8265328" y="1630866"/>
            <a:ext cx="1665028" cy="156802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897877" y="3066803"/>
            <a:ext cx="350293" cy="350107"/>
          </a:xfrm>
          <a:prstGeom prst="ellipse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9194350" y="1981795"/>
            <a:ext cx="369876" cy="389931"/>
          </a:xfrm>
          <a:prstGeom prst="ellipse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0553476" y="2874999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3476" y="2874999"/>
                <a:ext cx="460006" cy="584775"/>
              </a:xfrm>
              <a:prstGeom prst="rect">
                <a:avLst/>
              </a:prstGeom>
              <a:blipFill>
                <a:blip r:embed="rId3"/>
                <a:stretch>
                  <a:fillRect r="-21622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7540943" y="1048232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943" y="1048232"/>
                <a:ext cx="467045" cy="584775"/>
              </a:xfrm>
              <a:prstGeom prst="rect">
                <a:avLst/>
              </a:prstGeom>
              <a:blipFill>
                <a:blip r:embed="rId4"/>
                <a:stretch>
                  <a:fillRect r="-18421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ECDC11D-0569-C743-AEB3-19D182ECCED6}"/>
              </a:ext>
            </a:extLst>
          </p:cNvPr>
          <p:cNvCxnSpPr/>
          <p:nvPr/>
        </p:nvCxnSpPr>
        <p:spPr>
          <a:xfrm flipH="1" flipV="1">
            <a:off x="7589051" y="2183321"/>
            <a:ext cx="1665028" cy="156802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CBD139C-82C7-974B-9F8A-3BBAADC5DA30}"/>
              </a:ext>
            </a:extLst>
          </p:cNvPr>
          <p:cNvCxnSpPr>
            <a:cxnSpLocks/>
          </p:cNvCxnSpPr>
          <p:nvPr/>
        </p:nvCxnSpPr>
        <p:spPr>
          <a:xfrm>
            <a:off x="7515055" y="6166126"/>
            <a:ext cx="295744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724362C-1E1B-1848-95F2-AEBD4784E2AD}"/>
              </a:ext>
            </a:extLst>
          </p:cNvPr>
          <p:cNvCxnSpPr>
            <a:cxnSpLocks/>
          </p:cNvCxnSpPr>
          <p:nvPr/>
        </p:nvCxnSpPr>
        <p:spPr>
          <a:xfrm flipH="1" flipV="1">
            <a:off x="8084923" y="4495643"/>
            <a:ext cx="44283" cy="20920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450CAB00-3FDA-EC44-B512-B08A9FF6A6A5}"/>
              </a:ext>
            </a:extLst>
          </p:cNvPr>
          <p:cNvSpPr/>
          <p:nvPr/>
        </p:nvSpPr>
        <p:spPr>
          <a:xfrm>
            <a:off x="9236138" y="6005273"/>
            <a:ext cx="350293" cy="350107"/>
          </a:xfrm>
          <a:prstGeom prst="ellipse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D2CED3A-1EA1-D54F-A49A-4A362C0DE1C3}"/>
              </a:ext>
            </a:extLst>
          </p:cNvPr>
          <p:cNvSpPr/>
          <p:nvPr/>
        </p:nvSpPr>
        <p:spPr>
          <a:xfrm>
            <a:off x="7917993" y="4863116"/>
            <a:ext cx="369876" cy="389931"/>
          </a:xfrm>
          <a:prstGeom prst="ellipse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7D230BF-BB0F-724E-A5A6-991AA02933F6}"/>
              </a:ext>
            </a:extLst>
          </p:cNvPr>
          <p:cNvSpPr/>
          <p:nvPr/>
        </p:nvSpPr>
        <p:spPr>
          <a:xfrm>
            <a:off x="7945247" y="5967603"/>
            <a:ext cx="369876" cy="389925"/>
          </a:xfrm>
          <a:prstGeom prst="ellipse">
            <a:avLst/>
          </a:prstGeom>
          <a:pattFill prst="smGrid">
            <a:fgClr>
              <a:srgbClr val="0432FF"/>
            </a:fgClr>
            <a:bgClr>
              <a:schemeClr val="bg1"/>
            </a:bgClr>
          </a:pattFill>
          <a:ln w="635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9750424-AEB5-8048-AA5A-E88625285F64}"/>
              </a:ext>
            </a:extLst>
          </p:cNvPr>
          <p:cNvSpPr/>
          <p:nvPr/>
        </p:nvSpPr>
        <p:spPr>
          <a:xfrm>
            <a:off x="7911906" y="1962331"/>
            <a:ext cx="369876" cy="389925"/>
          </a:xfrm>
          <a:prstGeom prst="ellipse">
            <a:avLst/>
          </a:prstGeom>
          <a:pattFill prst="ltVert">
            <a:fgClr>
              <a:srgbClr val="0432FF"/>
            </a:fgClr>
            <a:bgClr>
              <a:schemeClr val="bg1"/>
            </a:bgClr>
          </a:pattFill>
          <a:ln w="635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2F02664-EF25-9F48-BC2C-32855FF12997}"/>
              </a:ext>
            </a:extLst>
          </p:cNvPr>
          <p:cNvSpPr/>
          <p:nvPr/>
        </p:nvSpPr>
        <p:spPr>
          <a:xfrm>
            <a:off x="9221598" y="3043426"/>
            <a:ext cx="369876" cy="389925"/>
          </a:xfrm>
          <a:prstGeom prst="ellipse">
            <a:avLst/>
          </a:prstGeom>
          <a:pattFill prst="ltHorz">
            <a:fgClr>
              <a:srgbClr val="0432FF"/>
            </a:fgClr>
            <a:bgClr>
              <a:schemeClr val="bg1"/>
            </a:bgClr>
          </a:pattFill>
          <a:ln w="635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AE842F5-2EED-6B41-A577-680AAF5A0C5E}"/>
                  </a:ext>
                </a:extLst>
              </p:cNvPr>
              <p:cNvSpPr/>
              <p:nvPr/>
            </p:nvSpPr>
            <p:spPr>
              <a:xfrm>
                <a:off x="8720762" y="1181575"/>
                <a:ext cx="1627914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up in this region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AE842F5-2EED-6B41-A577-680AAF5A0C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0762" y="1181575"/>
                <a:ext cx="1627914" cy="646331"/>
              </a:xfrm>
              <a:prstGeom prst="rect">
                <a:avLst/>
              </a:prstGeom>
              <a:blipFill>
                <a:blip r:embed="rId5"/>
                <a:stretch>
                  <a:fillRect l="-3077" t="-7843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B723E21-3747-1A49-ABB8-6A93794862A3}"/>
                  </a:ext>
                </a:extLst>
              </p:cNvPr>
              <p:cNvSpPr/>
              <p:nvPr/>
            </p:nvSpPr>
            <p:spPr>
              <a:xfrm>
                <a:off x="6289654" y="2548421"/>
                <a:ext cx="1782538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down in this region</a:t>
                </a: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B723E21-3747-1A49-ABB8-6A93794862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654" y="2548421"/>
                <a:ext cx="1782538" cy="646331"/>
              </a:xfrm>
              <a:prstGeom prst="rect">
                <a:avLst/>
              </a:prstGeom>
              <a:blipFill>
                <a:blip r:embed="rId6"/>
                <a:stretch>
                  <a:fillRect l="-2837" t="-7692" r="-2837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79D9121-203C-0B4F-B3BA-C73134EBFDEE}"/>
                  </a:ext>
                </a:extLst>
              </p:cNvPr>
              <p:cNvSpPr/>
              <p:nvPr/>
            </p:nvSpPr>
            <p:spPr>
              <a:xfrm>
                <a:off x="9471017" y="3329475"/>
                <a:ext cx="237189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0" dirty="0"/>
                  <a:t>Here in the middle,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are zero.</a:t>
                </a: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79D9121-203C-0B4F-B3BA-C73134EBFD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017" y="3329475"/>
                <a:ext cx="2371897" cy="923330"/>
              </a:xfrm>
              <a:prstGeom prst="rect">
                <a:avLst/>
              </a:prstGeom>
              <a:blipFill>
                <a:blip r:embed="rId9"/>
                <a:stretch>
                  <a:fillRect l="-2128" t="-1351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C938217-5A06-EA48-BB21-14E78238DA7E}"/>
              </a:ext>
            </a:extLst>
          </p:cNvPr>
          <p:cNvCxnSpPr/>
          <p:nvPr/>
        </p:nvCxnSpPr>
        <p:spPr>
          <a:xfrm flipH="1" flipV="1">
            <a:off x="7536499" y="5047394"/>
            <a:ext cx="1665028" cy="156802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6A4FF5B-5232-8C42-B8F1-CE043EA7DDDC}"/>
              </a:ext>
            </a:extLst>
          </p:cNvPr>
          <p:cNvCxnSpPr/>
          <p:nvPr/>
        </p:nvCxnSpPr>
        <p:spPr>
          <a:xfrm flipH="1" flipV="1">
            <a:off x="8230183" y="4511376"/>
            <a:ext cx="1665028" cy="156802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1F141AA7-D0C2-884A-91B0-FFAA45D90890}"/>
              </a:ext>
            </a:extLst>
          </p:cNvPr>
          <p:cNvSpPr/>
          <p:nvPr/>
        </p:nvSpPr>
        <p:spPr>
          <a:xfrm>
            <a:off x="9167895" y="4905236"/>
            <a:ext cx="369876" cy="389925"/>
          </a:xfrm>
          <a:prstGeom prst="ellipse">
            <a:avLst/>
          </a:prstGeom>
          <a:pattFill prst="ltVert">
            <a:fgClr>
              <a:srgbClr val="0432FF"/>
            </a:fgClr>
            <a:bgClr>
              <a:schemeClr val="bg1"/>
            </a:bgClr>
          </a:pattFill>
          <a:ln w="635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F865461-2831-8D48-A45A-31E938AD0EAD}"/>
                  </a:ext>
                </a:extLst>
              </p:cNvPr>
              <p:cNvSpPr/>
              <p:nvPr/>
            </p:nvSpPr>
            <p:spPr>
              <a:xfrm>
                <a:off x="10453625" y="5833664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F865461-2831-8D48-A45A-31E938AD0E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3625" y="5833664"/>
                <a:ext cx="460006" cy="584775"/>
              </a:xfrm>
              <a:prstGeom prst="rect">
                <a:avLst/>
              </a:prstGeom>
              <a:blipFill>
                <a:blip r:embed="rId10"/>
                <a:stretch>
                  <a:fillRect l="-2703" r="-18919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405D099-8A5A-4D4C-8B16-509482516E7F}"/>
                  </a:ext>
                </a:extLst>
              </p:cNvPr>
              <p:cNvSpPr/>
              <p:nvPr/>
            </p:nvSpPr>
            <p:spPr>
              <a:xfrm>
                <a:off x="7709110" y="3912311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405D099-8A5A-4D4C-8B16-509482516E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110" y="3912311"/>
                <a:ext cx="467045" cy="584775"/>
              </a:xfrm>
              <a:prstGeom prst="rect">
                <a:avLst/>
              </a:prstGeom>
              <a:blipFill>
                <a:blip r:embed="rId11"/>
                <a:stretch>
                  <a:fillRect l="-2703" r="-21622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eeform 31">
            <a:extLst>
              <a:ext uri="{FF2B5EF4-FFF2-40B4-BE49-F238E27FC236}">
                <a16:creationId xmlns:a16="http://schemas.microsoft.com/office/drawing/2014/main" id="{06A72A81-FB44-E24A-AA0B-E4A14984DEB6}"/>
              </a:ext>
            </a:extLst>
          </p:cNvPr>
          <p:cNvSpPr/>
          <p:nvPr/>
        </p:nvSpPr>
        <p:spPr>
          <a:xfrm>
            <a:off x="839952" y="2648675"/>
            <a:ext cx="419917" cy="427034"/>
          </a:xfrm>
          <a:custGeom>
            <a:avLst/>
            <a:gdLst>
              <a:gd name="connsiteX0" fmla="*/ 0 w 1671145"/>
              <a:gd name="connsiteY0" fmla="*/ 0 h 1576552"/>
              <a:gd name="connsiteX1" fmla="*/ 1671145 w 1671145"/>
              <a:gd name="connsiteY1" fmla="*/ 1576552 h 1576552"/>
              <a:gd name="connsiteX2" fmla="*/ 63062 w 1671145"/>
              <a:gd name="connsiteY2" fmla="*/ 1560787 h 1576552"/>
              <a:gd name="connsiteX3" fmla="*/ 0 w 1671145"/>
              <a:gd name="connsiteY3" fmla="*/ 0 h 157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145" h="1576552">
                <a:moveTo>
                  <a:pt x="0" y="0"/>
                </a:moveTo>
                <a:lnTo>
                  <a:pt x="1671145" y="1576552"/>
                </a:lnTo>
                <a:lnTo>
                  <a:pt x="63062" y="1560787"/>
                </a:lnTo>
                <a:lnTo>
                  <a:pt x="0" y="0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88313784-9354-4C46-80BA-7F0B74D04EC7}"/>
              </a:ext>
            </a:extLst>
          </p:cNvPr>
          <p:cNvSpPr/>
          <p:nvPr/>
        </p:nvSpPr>
        <p:spPr>
          <a:xfrm>
            <a:off x="814018" y="3297136"/>
            <a:ext cx="467045" cy="506916"/>
          </a:xfrm>
          <a:custGeom>
            <a:avLst/>
            <a:gdLst>
              <a:gd name="connsiteX0" fmla="*/ 194310 w 2651760"/>
              <a:gd name="connsiteY0" fmla="*/ 560070 h 2286000"/>
              <a:gd name="connsiteX1" fmla="*/ 1977390 w 2651760"/>
              <a:gd name="connsiteY1" fmla="*/ 2286000 h 2286000"/>
              <a:gd name="connsiteX2" fmla="*/ 2640330 w 2651760"/>
              <a:gd name="connsiteY2" fmla="*/ 2251710 h 2286000"/>
              <a:gd name="connsiteX3" fmla="*/ 2651760 w 2651760"/>
              <a:gd name="connsiteY3" fmla="*/ 0 h 2286000"/>
              <a:gd name="connsiteX4" fmla="*/ 0 w 2651760"/>
              <a:gd name="connsiteY4" fmla="*/ 0 h 2286000"/>
              <a:gd name="connsiteX5" fmla="*/ 22860 w 2651760"/>
              <a:gd name="connsiteY5" fmla="*/ 422910 h 2286000"/>
              <a:gd name="connsiteX6" fmla="*/ 194310 w 2651760"/>
              <a:gd name="connsiteY6" fmla="*/ 56007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1760" h="2286000">
                <a:moveTo>
                  <a:pt x="194310" y="560070"/>
                </a:moveTo>
                <a:lnTo>
                  <a:pt x="1977390" y="2286000"/>
                </a:lnTo>
                <a:lnTo>
                  <a:pt x="2640330" y="2251710"/>
                </a:lnTo>
                <a:lnTo>
                  <a:pt x="2651760" y="0"/>
                </a:lnTo>
                <a:lnTo>
                  <a:pt x="0" y="0"/>
                </a:lnTo>
                <a:lnTo>
                  <a:pt x="22860" y="422910"/>
                </a:lnTo>
                <a:lnTo>
                  <a:pt x="194310" y="560070"/>
                </a:ln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EE81DBEB-12B9-5448-AD58-5D20A6FB86B4}"/>
              </a:ext>
            </a:extLst>
          </p:cNvPr>
          <p:cNvSpPr/>
          <p:nvPr/>
        </p:nvSpPr>
        <p:spPr>
          <a:xfrm>
            <a:off x="474157" y="6051347"/>
            <a:ext cx="467045" cy="474077"/>
          </a:xfrm>
          <a:custGeom>
            <a:avLst/>
            <a:gdLst>
              <a:gd name="connsiteX0" fmla="*/ 0 w 2317531"/>
              <a:gd name="connsiteY0" fmla="*/ 630621 h 2270234"/>
              <a:gd name="connsiteX1" fmla="*/ 1718442 w 2317531"/>
              <a:gd name="connsiteY1" fmla="*/ 2254469 h 2270234"/>
              <a:gd name="connsiteX2" fmla="*/ 2301766 w 2317531"/>
              <a:gd name="connsiteY2" fmla="*/ 2270234 h 2270234"/>
              <a:gd name="connsiteX3" fmla="*/ 2317531 w 2317531"/>
              <a:gd name="connsiteY3" fmla="*/ 1655379 h 2270234"/>
              <a:gd name="connsiteX4" fmla="*/ 520262 w 2317531"/>
              <a:gd name="connsiteY4" fmla="*/ 0 h 2270234"/>
              <a:gd name="connsiteX5" fmla="*/ 31531 w 2317531"/>
              <a:gd name="connsiteY5" fmla="*/ 0 h 2270234"/>
              <a:gd name="connsiteX6" fmla="*/ 0 w 2317531"/>
              <a:gd name="connsiteY6" fmla="*/ 630621 h 227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7531" h="2270234">
                <a:moveTo>
                  <a:pt x="0" y="630621"/>
                </a:moveTo>
                <a:lnTo>
                  <a:pt x="1718442" y="2254469"/>
                </a:lnTo>
                <a:lnTo>
                  <a:pt x="2301766" y="2270234"/>
                </a:lnTo>
                <a:lnTo>
                  <a:pt x="2317531" y="1655379"/>
                </a:lnTo>
                <a:lnTo>
                  <a:pt x="520262" y="0"/>
                </a:lnTo>
                <a:lnTo>
                  <a:pt x="31531" y="0"/>
                </a:lnTo>
                <a:lnTo>
                  <a:pt x="0" y="630621"/>
                </a:lnTo>
                <a:close/>
              </a:path>
            </a:pathLst>
          </a:custGeom>
          <a:pattFill prst="lgGri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07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1AB8BCEA-187D-8A42-AC24-E6C07D21581B}"/>
              </a:ext>
            </a:extLst>
          </p:cNvPr>
          <p:cNvSpPr/>
          <p:nvPr/>
        </p:nvSpPr>
        <p:spPr>
          <a:xfrm>
            <a:off x="7598979" y="2175641"/>
            <a:ext cx="1671145" cy="1576552"/>
          </a:xfrm>
          <a:custGeom>
            <a:avLst/>
            <a:gdLst>
              <a:gd name="connsiteX0" fmla="*/ 0 w 1671145"/>
              <a:gd name="connsiteY0" fmla="*/ 0 h 1576552"/>
              <a:gd name="connsiteX1" fmla="*/ 1671145 w 1671145"/>
              <a:gd name="connsiteY1" fmla="*/ 1576552 h 1576552"/>
              <a:gd name="connsiteX2" fmla="*/ 63062 w 1671145"/>
              <a:gd name="connsiteY2" fmla="*/ 1560787 h 1576552"/>
              <a:gd name="connsiteX3" fmla="*/ 0 w 1671145"/>
              <a:gd name="connsiteY3" fmla="*/ 0 h 157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145" h="1576552">
                <a:moveTo>
                  <a:pt x="0" y="0"/>
                </a:moveTo>
                <a:lnTo>
                  <a:pt x="1671145" y="1576552"/>
                </a:lnTo>
                <a:lnTo>
                  <a:pt x="63062" y="1560787"/>
                </a:lnTo>
                <a:lnTo>
                  <a:pt x="0" y="0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D4C91825-08FA-0E43-B67A-728E76BCDA5B}"/>
              </a:ext>
            </a:extLst>
          </p:cNvPr>
          <p:cNvSpPr/>
          <p:nvPr/>
        </p:nvSpPr>
        <p:spPr>
          <a:xfrm>
            <a:off x="8012430" y="971550"/>
            <a:ext cx="2651760" cy="2286000"/>
          </a:xfrm>
          <a:custGeom>
            <a:avLst/>
            <a:gdLst>
              <a:gd name="connsiteX0" fmla="*/ 194310 w 2651760"/>
              <a:gd name="connsiteY0" fmla="*/ 560070 h 2286000"/>
              <a:gd name="connsiteX1" fmla="*/ 1977390 w 2651760"/>
              <a:gd name="connsiteY1" fmla="*/ 2286000 h 2286000"/>
              <a:gd name="connsiteX2" fmla="*/ 2640330 w 2651760"/>
              <a:gd name="connsiteY2" fmla="*/ 2251710 h 2286000"/>
              <a:gd name="connsiteX3" fmla="*/ 2651760 w 2651760"/>
              <a:gd name="connsiteY3" fmla="*/ 0 h 2286000"/>
              <a:gd name="connsiteX4" fmla="*/ 0 w 2651760"/>
              <a:gd name="connsiteY4" fmla="*/ 0 h 2286000"/>
              <a:gd name="connsiteX5" fmla="*/ 22860 w 2651760"/>
              <a:gd name="connsiteY5" fmla="*/ 422910 h 2286000"/>
              <a:gd name="connsiteX6" fmla="*/ 194310 w 2651760"/>
              <a:gd name="connsiteY6" fmla="*/ 56007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1760" h="2286000">
                <a:moveTo>
                  <a:pt x="194310" y="560070"/>
                </a:moveTo>
                <a:lnTo>
                  <a:pt x="1977390" y="2286000"/>
                </a:lnTo>
                <a:lnTo>
                  <a:pt x="2640330" y="2251710"/>
                </a:lnTo>
                <a:lnTo>
                  <a:pt x="2651760" y="0"/>
                </a:lnTo>
                <a:lnTo>
                  <a:pt x="0" y="0"/>
                </a:lnTo>
                <a:lnTo>
                  <a:pt x="22860" y="422910"/>
                </a:lnTo>
                <a:lnTo>
                  <a:pt x="194310" y="560070"/>
                </a:ln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05" y="101886"/>
            <a:ext cx="10515600" cy="912058"/>
          </a:xfrm>
        </p:spPr>
        <p:txBody>
          <a:bodyPr>
            <a:normAutofit/>
          </a:bodyPr>
          <a:lstStyle/>
          <a:p>
            <a:r>
              <a:rPr lang="en-US" sz="4000" dirty="0"/>
              <a:t>Flow diagrams</a:t>
            </a:r>
            <a:endParaRPr lang="en-US" sz="4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4299" y="1205344"/>
                <a:ext cx="6262184" cy="3047455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cs typeface="Times New Roman"/>
                  </a:rPr>
                  <a:t>Suppose we create two </a:t>
                </a:r>
                <a:r>
                  <a:rPr lang="en-US" b="1" u="sng" dirty="0">
                    <a:cs typeface="Times New Roman"/>
                  </a:rPr>
                  <a:t>hidden nodes</a:t>
                </a:r>
                <a:r>
                  <a:rPr lang="en-US" dirty="0">
                    <a:cs typeface="Times New Roman"/>
                  </a:rPr>
                  <a:t>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0.5−</m:t>
                          </m:r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cs typeface="Times New Roman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−1.5</m:t>
                          </m:r>
                        </m:e>
                      </m:d>
                    </m:oMath>
                  </m:oMathPara>
                </a14:m>
                <a:endParaRPr lang="en-US" dirty="0">
                  <a:cs typeface="Times New Roman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cs typeface="Times New Roman"/>
                  </a:rPr>
                  <a:t>Here is a flow diagram for this computation: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299" y="1205344"/>
                <a:ext cx="6262184" cy="3047455"/>
              </a:xfrm>
              <a:blipFill>
                <a:blip r:embed="rId2"/>
                <a:stretch>
                  <a:fillRect l="-1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>
            <a:cxnSpLocks/>
          </p:cNvCxnSpPr>
          <p:nvPr/>
        </p:nvCxnSpPr>
        <p:spPr>
          <a:xfrm>
            <a:off x="7491245" y="3227656"/>
            <a:ext cx="295744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cxnSpLocks/>
          </p:cNvCxnSpPr>
          <p:nvPr/>
        </p:nvCxnSpPr>
        <p:spPr>
          <a:xfrm flipH="1" flipV="1">
            <a:off x="8068146" y="1519356"/>
            <a:ext cx="37250" cy="21299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8265328" y="1630866"/>
            <a:ext cx="1665028" cy="156802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897877" y="3066803"/>
            <a:ext cx="350293" cy="350107"/>
          </a:xfrm>
          <a:prstGeom prst="ellipse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9194350" y="1981795"/>
            <a:ext cx="369876" cy="389931"/>
          </a:xfrm>
          <a:prstGeom prst="ellipse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/>
              <p:cNvSpPr/>
              <p:nvPr/>
            </p:nvSpPr>
            <p:spPr>
              <a:xfrm>
                <a:off x="10553476" y="2874999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3476" y="2874999"/>
                <a:ext cx="460006" cy="584775"/>
              </a:xfrm>
              <a:prstGeom prst="rect">
                <a:avLst/>
              </a:prstGeom>
              <a:blipFill>
                <a:blip r:embed="rId3"/>
                <a:stretch>
                  <a:fillRect r="-21053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/>
              <p:cNvSpPr/>
              <p:nvPr/>
            </p:nvSpPr>
            <p:spPr>
              <a:xfrm>
                <a:off x="7540943" y="1048232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943" y="1048232"/>
                <a:ext cx="467045" cy="584775"/>
              </a:xfrm>
              <a:prstGeom prst="rect">
                <a:avLst/>
              </a:prstGeom>
              <a:blipFill>
                <a:blip r:embed="rId4"/>
                <a:stretch>
                  <a:fillRect r="-21053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ECDC11D-0569-C743-AEB3-19D182ECCED6}"/>
              </a:ext>
            </a:extLst>
          </p:cNvPr>
          <p:cNvCxnSpPr/>
          <p:nvPr/>
        </p:nvCxnSpPr>
        <p:spPr>
          <a:xfrm flipH="1" flipV="1">
            <a:off x="7589051" y="2183321"/>
            <a:ext cx="1665028" cy="156802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89750424-AEB5-8048-AA5A-E88625285F64}"/>
              </a:ext>
            </a:extLst>
          </p:cNvPr>
          <p:cNvSpPr/>
          <p:nvPr/>
        </p:nvSpPr>
        <p:spPr>
          <a:xfrm>
            <a:off x="7911906" y="1962331"/>
            <a:ext cx="369876" cy="389925"/>
          </a:xfrm>
          <a:prstGeom prst="ellipse">
            <a:avLst/>
          </a:prstGeom>
          <a:pattFill prst="ltVert">
            <a:fgClr>
              <a:srgbClr val="0432FF"/>
            </a:fgClr>
            <a:bgClr>
              <a:schemeClr val="bg1"/>
            </a:bgClr>
          </a:pattFill>
          <a:ln w="635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2F02664-EF25-9F48-BC2C-32855FF12997}"/>
              </a:ext>
            </a:extLst>
          </p:cNvPr>
          <p:cNvSpPr/>
          <p:nvPr/>
        </p:nvSpPr>
        <p:spPr>
          <a:xfrm>
            <a:off x="9221598" y="3043426"/>
            <a:ext cx="369876" cy="389925"/>
          </a:xfrm>
          <a:prstGeom prst="ellipse">
            <a:avLst/>
          </a:prstGeom>
          <a:pattFill prst="ltHorz">
            <a:fgClr>
              <a:srgbClr val="0432FF"/>
            </a:fgClr>
            <a:bgClr>
              <a:schemeClr val="bg1"/>
            </a:bgClr>
          </a:pattFill>
          <a:ln w="635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AE842F5-2EED-6B41-A577-680AAF5A0C5E}"/>
                  </a:ext>
                </a:extLst>
              </p:cNvPr>
              <p:cNvSpPr/>
              <p:nvPr/>
            </p:nvSpPr>
            <p:spPr>
              <a:xfrm>
                <a:off x="8720762" y="1181575"/>
                <a:ext cx="1627914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up in this region</a:t>
                </a: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AE842F5-2EED-6B41-A577-680AAF5A0C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0762" y="1181575"/>
                <a:ext cx="1627914" cy="646331"/>
              </a:xfrm>
              <a:prstGeom prst="rect">
                <a:avLst/>
              </a:prstGeom>
              <a:blipFill>
                <a:blip r:embed="rId5"/>
                <a:stretch>
                  <a:fillRect l="-3077" t="-7843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B723E21-3747-1A49-ABB8-6A93794862A3}"/>
                  </a:ext>
                </a:extLst>
              </p:cNvPr>
              <p:cNvSpPr/>
              <p:nvPr/>
            </p:nvSpPr>
            <p:spPr>
              <a:xfrm>
                <a:off x="6289654" y="2548421"/>
                <a:ext cx="1782538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down in this region</a:t>
                </a:r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B723E21-3747-1A49-ABB8-6A93794862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654" y="2548421"/>
                <a:ext cx="1782538" cy="646331"/>
              </a:xfrm>
              <a:prstGeom prst="rect">
                <a:avLst/>
              </a:prstGeom>
              <a:blipFill>
                <a:blip r:embed="rId6"/>
                <a:stretch>
                  <a:fillRect l="-2837" t="-7692" r="-2837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79D9121-203C-0B4F-B3BA-C73134EBFDEE}"/>
                  </a:ext>
                </a:extLst>
              </p:cNvPr>
              <p:cNvSpPr/>
              <p:nvPr/>
            </p:nvSpPr>
            <p:spPr>
              <a:xfrm>
                <a:off x="9471017" y="3329475"/>
                <a:ext cx="237189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0" dirty="0"/>
                  <a:t>Here in the middle,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are zero.</a:t>
                </a:r>
              </a:p>
            </p:txBody>
          </p:sp>
        </mc:Choice>
        <mc:Fallback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79D9121-203C-0B4F-B3BA-C73134EBFD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017" y="3329475"/>
                <a:ext cx="2371897" cy="923330"/>
              </a:xfrm>
              <a:prstGeom prst="rect">
                <a:avLst/>
              </a:prstGeom>
              <a:blipFill>
                <a:blip r:embed="rId7"/>
                <a:stretch>
                  <a:fillRect l="-2128" t="-2703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eeform 31">
            <a:extLst>
              <a:ext uri="{FF2B5EF4-FFF2-40B4-BE49-F238E27FC236}">
                <a16:creationId xmlns:a16="http://schemas.microsoft.com/office/drawing/2014/main" id="{06A72A81-FB44-E24A-AA0B-E4A14984DEB6}"/>
              </a:ext>
            </a:extLst>
          </p:cNvPr>
          <p:cNvSpPr/>
          <p:nvPr/>
        </p:nvSpPr>
        <p:spPr>
          <a:xfrm>
            <a:off x="839952" y="1981411"/>
            <a:ext cx="419917" cy="427034"/>
          </a:xfrm>
          <a:custGeom>
            <a:avLst/>
            <a:gdLst>
              <a:gd name="connsiteX0" fmla="*/ 0 w 1671145"/>
              <a:gd name="connsiteY0" fmla="*/ 0 h 1576552"/>
              <a:gd name="connsiteX1" fmla="*/ 1671145 w 1671145"/>
              <a:gd name="connsiteY1" fmla="*/ 1576552 h 1576552"/>
              <a:gd name="connsiteX2" fmla="*/ 63062 w 1671145"/>
              <a:gd name="connsiteY2" fmla="*/ 1560787 h 1576552"/>
              <a:gd name="connsiteX3" fmla="*/ 0 w 1671145"/>
              <a:gd name="connsiteY3" fmla="*/ 0 h 157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145" h="1576552">
                <a:moveTo>
                  <a:pt x="0" y="0"/>
                </a:moveTo>
                <a:lnTo>
                  <a:pt x="1671145" y="1576552"/>
                </a:lnTo>
                <a:lnTo>
                  <a:pt x="63062" y="1560787"/>
                </a:lnTo>
                <a:lnTo>
                  <a:pt x="0" y="0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88313784-9354-4C46-80BA-7F0B74D04EC7}"/>
              </a:ext>
            </a:extLst>
          </p:cNvPr>
          <p:cNvSpPr/>
          <p:nvPr/>
        </p:nvSpPr>
        <p:spPr>
          <a:xfrm>
            <a:off x="814018" y="2629872"/>
            <a:ext cx="467045" cy="506916"/>
          </a:xfrm>
          <a:custGeom>
            <a:avLst/>
            <a:gdLst>
              <a:gd name="connsiteX0" fmla="*/ 194310 w 2651760"/>
              <a:gd name="connsiteY0" fmla="*/ 560070 h 2286000"/>
              <a:gd name="connsiteX1" fmla="*/ 1977390 w 2651760"/>
              <a:gd name="connsiteY1" fmla="*/ 2286000 h 2286000"/>
              <a:gd name="connsiteX2" fmla="*/ 2640330 w 2651760"/>
              <a:gd name="connsiteY2" fmla="*/ 2251710 h 2286000"/>
              <a:gd name="connsiteX3" fmla="*/ 2651760 w 2651760"/>
              <a:gd name="connsiteY3" fmla="*/ 0 h 2286000"/>
              <a:gd name="connsiteX4" fmla="*/ 0 w 2651760"/>
              <a:gd name="connsiteY4" fmla="*/ 0 h 2286000"/>
              <a:gd name="connsiteX5" fmla="*/ 22860 w 2651760"/>
              <a:gd name="connsiteY5" fmla="*/ 422910 h 2286000"/>
              <a:gd name="connsiteX6" fmla="*/ 194310 w 2651760"/>
              <a:gd name="connsiteY6" fmla="*/ 56007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1760" h="2286000">
                <a:moveTo>
                  <a:pt x="194310" y="560070"/>
                </a:moveTo>
                <a:lnTo>
                  <a:pt x="1977390" y="2286000"/>
                </a:lnTo>
                <a:lnTo>
                  <a:pt x="2640330" y="2251710"/>
                </a:lnTo>
                <a:lnTo>
                  <a:pt x="2651760" y="0"/>
                </a:lnTo>
                <a:lnTo>
                  <a:pt x="0" y="0"/>
                </a:lnTo>
                <a:lnTo>
                  <a:pt x="22860" y="422910"/>
                </a:lnTo>
                <a:lnTo>
                  <a:pt x="194310" y="560070"/>
                </a:ln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041779D-3F08-2744-9A90-291E6622E4AF}"/>
                  </a:ext>
                </a:extLst>
              </p:cNvPr>
              <p:cNvSpPr/>
              <p:nvPr/>
            </p:nvSpPr>
            <p:spPr>
              <a:xfrm>
                <a:off x="2331413" y="6303973"/>
                <a:ext cx="6818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041779D-3F08-2744-9A90-291E6622E4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413" y="6303973"/>
                <a:ext cx="681853" cy="584775"/>
              </a:xfrm>
              <a:prstGeom prst="rect">
                <a:avLst/>
              </a:prstGeom>
              <a:blipFill>
                <a:blip r:embed="rId8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B9E7DA6-1344-C24E-BCE8-76A34BE2F2E4}"/>
                  </a:ext>
                </a:extLst>
              </p:cNvPr>
              <p:cNvSpPr/>
              <p:nvPr/>
            </p:nvSpPr>
            <p:spPr>
              <a:xfrm>
                <a:off x="4305101" y="6299207"/>
                <a:ext cx="6818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B9E7DA6-1344-C24E-BCE8-76A34BE2F2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101" y="6299207"/>
                <a:ext cx="681853" cy="584775"/>
              </a:xfrm>
              <a:prstGeom prst="rect">
                <a:avLst/>
              </a:prstGeom>
              <a:blipFill>
                <a:blip r:embed="rId9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657FA2D-F9D4-2243-9D2B-DEA5A45514F5}"/>
                  </a:ext>
                </a:extLst>
              </p:cNvPr>
              <p:cNvSpPr/>
              <p:nvPr/>
            </p:nvSpPr>
            <p:spPr>
              <a:xfrm>
                <a:off x="6348733" y="6337306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657FA2D-F9D4-2243-9D2B-DEA5A45514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733" y="6337306"/>
                <a:ext cx="505267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>
            <a:extLst>
              <a:ext uri="{FF2B5EF4-FFF2-40B4-BE49-F238E27FC236}">
                <a16:creationId xmlns:a16="http://schemas.microsoft.com/office/drawing/2014/main" id="{5A7F89D6-3988-6941-A739-4857DA3EDF9C}"/>
              </a:ext>
            </a:extLst>
          </p:cNvPr>
          <p:cNvSpPr/>
          <p:nvPr/>
        </p:nvSpPr>
        <p:spPr>
          <a:xfrm>
            <a:off x="2235922" y="4581870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8679950C-7188-5D42-908E-4BC0907E3913}"/>
              </a:ext>
            </a:extLst>
          </p:cNvPr>
          <p:cNvSpPr/>
          <p:nvPr/>
        </p:nvSpPr>
        <p:spPr>
          <a:xfrm>
            <a:off x="4201121" y="4591394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66EA503-A054-7246-A93C-7818733B46E9}"/>
              </a:ext>
            </a:extLst>
          </p:cNvPr>
          <p:cNvSpPr/>
          <p:nvPr/>
        </p:nvSpPr>
        <p:spPr>
          <a:xfrm>
            <a:off x="2547322" y="6290076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26C1199-85F2-C548-96DD-DC080DE2E4DA}"/>
              </a:ext>
            </a:extLst>
          </p:cNvPr>
          <p:cNvSpPr/>
          <p:nvPr/>
        </p:nvSpPr>
        <p:spPr>
          <a:xfrm>
            <a:off x="4512517" y="6299600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7CE02A4-8CF2-A746-B30B-722ACE3CE79A}"/>
              </a:ext>
            </a:extLst>
          </p:cNvPr>
          <p:cNvSpPr/>
          <p:nvPr/>
        </p:nvSpPr>
        <p:spPr>
          <a:xfrm>
            <a:off x="6474565" y="6280549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8559358-241E-664F-BCBA-318635B7E718}"/>
              </a:ext>
            </a:extLst>
          </p:cNvPr>
          <p:cNvCxnSpPr>
            <a:cxnSpLocks/>
            <a:stCxn id="63" idx="0"/>
            <a:endCxn id="57" idx="4"/>
          </p:cNvCxnSpPr>
          <p:nvPr/>
        </p:nvCxnSpPr>
        <p:spPr>
          <a:xfrm flipH="1" flipV="1">
            <a:off x="2615064" y="5284397"/>
            <a:ext cx="394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C14E3F2-2398-1F43-BEBA-145C68F62E16}"/>
              </a:ext>
            </a:extLst>
          </p:cNvPr>
          <p:cNvCxnSpPr>
            <a:cxnSpLocks/>
            <a:stCxn id="64" idx="0"/>
            <a:endCxn id="58" idx="4"/>
          </p:cNvCxnSpPr>
          <p:nvPr/>
        </p:nvCxnSpPr>
        <p:spPr>
          <a:xfrm flipH="1" flipV="1">
            <a:off x="4580263" y="5293921"/>
            <a:ext cx="390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64FBF1D-813D-7440-B932-4632005F7818}"/>
              </a:ext>
            </a:extLst>
          </p:cNvPr>
          <p:cNvCxnSpPr>
            <a:cxnSpLocks/>
            <a:stCxn id="65" idx="7"/>
            <a:endCxn id="58" idx="4"/>
          </p:cNvCxnSpPr>
          <p:nvPr/>
        </p:nvCxnSpPr>
        <p:spPr>
          <a:xfrm flipH="1" flipV="1">
            <a:off x="4580263" y="5293921"/>
            <a:ext cx="2010617" cy="100824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AE4FC7D0-6D62-6C46-ACE9-8CE669BE6127}"/>
              </a:ext>
            </a:extLst>
          </p:cNvPr>
          <p:cNvCxnSpPr>
            <a:cxnSpLocks/>
            <a:stCxn id="65" idx="0"/>
            <a:endCxn id="57" idx="4"/>
          </p:cNvCxnSpPr>
          <p:nvPr/>
        </p:nvCxnSpPr>
        <p:spPr>
          <a:xfrm flipH="1" flipV="1">
            <a:off x="2615064" y="5284397"/>
            <a:ext cx="3927637" cy="99615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6B2441EB-D773-5544-BC42-F16CE2367753}"/>
              </a:ext>
            </a:extLst>
          </p:cNvPr>
          <p:cNvCxnSpPr>
            <a:cxnSpLocks/>
            <a:stCxn id="63" idx="0"/>
            <a:endCxn id="58" idx="4"/>
          </p:cNvCxnSpPr>
          <p:nvPr/>
        </p:nvCxnSpPr>
        <p:spPr>
          <a:xfrm flipV="1">
            <a:off x="2615458" y="5293921"/>
            <a:ext cx="1964805" cy="99615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15E34190-FAA8-C645-8D45-DFE25A02C98D}"/>
              </a:ext>
            </a:extLst>
          </p:cNvPr>
          <p:cNvCxnSpPr>
            <a:cxnSpLocks/>
            <a:stCxn id="64" idx="0"/>
            <a:endCxn id="57" idx="4"/>
          </p:cNvCxnSpPr>
          <p:nvPr/>
        </p:nvCxnSpPr>
        <p:spPr>
          <a:xfrm flipH="1" flipV="1">
            <a:off x="2615064" y="5284397"/>
            <a:ext cx="1965589" cy="101520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3DCD05C6-64C4-3B46-8B26-7F395E7984D1}"/>
              </a:ext>
            </a:extLst>
          </p:cNvPr>
          <p:cNvCxnSpPr>
            <a:stCxn id="57" idx="3"/>
            <a:endCxn id="57" idx="7"/>
          </p:cNvCxnSpPr>
          <p:nvPr/>
        </p:nvCxnSpPr>
        <p:spPr>
          <a:xfrm rot="5400000" flipH="1" flipV="1">
            <a:off x="2366682" y="4665040"/>
            <a:ext cx="496761" cy="536187"/>
          </a:xfrm>
          <a:prstGeom prst="bentConnector5">
            <a:avLst>
              <a:gd name="adj1" fmla="val 1244"/>
              <a:gd name="adj2" fmla="val 50422"/>
              <a:gd name="adj3" fmla="val 9875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>
            <a:extLst>
              <a:ext uri="{FF2B5EF4-FFF2-40B4-BE49-F238E27FC236}">
                <a16:creationId xmlns:a16="http://schemas.microsoft.com/office/drawing/2014/main" id="{F4F06C4B-04C1-EB4D-B459-FDD135A78FDF}"/>
              </a:ext>
            </a:extLst>
          </p:cNvPr>
          <p:cNvCxnSpPr/>
          <p:nvPr/>
        </p:nvCxnSpPr>
        <p:spPr>
          <a:xfrm rot="5400000" flipH="1" flipV="1">
            <a:off x="4347884" y="4694347"/>
            <a:ext cx="496761" cy="536187"/>
          </a:xfrm>
          <a:prstGeom prst="bentConnector5">
            <a:avLst>
              <a:gd name="adj1" fmla="val 1244"/>
              <a:gd name="adj2" fmla="val 50422"/>
              <a:gd name="adj3" fmla="val 9875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71598E1-EF32-E84C-814B-A80E33A67162}"/>
                  </a:ext>
                </a:extLst>
              </p:cNvPr>
              <p:cNvSpPr/>
              <p:nvPr/>
            </p:nvSpPr>
            <p:spPr>
              <a:xfrm>
                <a:off x="2076434" y="5695225"/>
                <a:ext cx="6527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71598E1-EF32-E84C-814B-A80E33A671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434" y="5695225"/>
                <a:ext cx="652743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3F4C55B-CA31-5848-83CC-584D0CF8B965}"/>
                  </a:ext>
                </a:extLst>
              </p:cNvPr>
              <p:cNvSpPr/>
              <p:nvPr/>
            </p:nvSpPr>
            <p:spPr>
              <a:xfrm>
                <a:off x="3587458" y="6016549"/>
                <a:ext cx="6527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3F4C55B-CA31-5848-83CC-584D0CF8B9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458" y="6016549"/>
                <a:ext cx="652743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40F092F-C355-9F41-8E2B-2340AD2B4953}"/>
                  </a:ext>
                </a:extLst>
              </p:cNvPr>
              <p:cNvSpPr/>
              <p:nvPr/>
            </p:nvSpPr>
            <p:spPr>
              <a:xfrm>
                <a:off x="2810473" y="5644295"/>
                <a:ext cx="4235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40F092F-C355-9F41-8E2B-2340AD2B49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473" y="5644295"/>
                <a:ext cx="423514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75C967F-73D3-A645-BC1F-5B02D0B6B5E6}"/>
                  </a:ext>
                </a:extLst>
              </p:cNvPr>
              <p:cNvSpPr/>
              <p:nvPr/>
            </p:nvSpPr>
            <p:spPr>
              <a:xfrm>
                <a:off x="4296997" y="5886635"/>
                <a:ext cx="4235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75C967F-73D3-A645-BC1F-5B02D0B6B5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997" y="5886635"/>
                <a:ext cx="423514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906F22AB-013A-CE44-B70E-B83D2BD11090}"/>
                  </a:ext>
                </a:extLst>
              </p:cNvPr>
              <p:cNvSpPr/>
              <p:nvPr/>
            </p:nvSpPr>
            <p:spPr>
              <a:xfrm>
                <a:off x="5078981" y="6039035"/>
                <a:ext cx="6559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906F22AB-013A-CE44-B70E-B83D2BD110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981" y="6039035"/>
                <a:ext cx="655949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5B4BF5FD-7726-3E4D-9683-3C18815E933F}"/>
                  </a:ext>
                </a:extLst>
              </p:cNvPr>
              <p:cNvSpPr/>
              <p:nvPr/>
            </p:nvSpPr>
            <p:spPr>
              <a:xfrm>
                <a:off x="5231381" y="5307016"/>
                <a:ext cx="8851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−1.5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5B4BF5FD-7726-3E4D-9683-3C18815E93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381" y="5307016"/>
                <a:ext cx="885179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DAF397E1-6F76-3843-9DB3-BD46B9A2C4BF}"/>
              </a:ext>
            </a:extLst>
          </p:cNvPr>
          <p:cNvCxnSpPr>
            <a:cxnSpLocks/>
            <a:stCxn id="57" idx="0"/>
          </p:cNvCxnSpPr>
          <p:nvPr/>
        </p:nvCxnSpPr>
        <p:spPr>
          <a:xfrm flipV="1">
            <a:off x="2615064" y="4317170"/>
            <a:ext cx="0" cy="26470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D373AA78-678F-6545-AB44-5B34C12424A2}"/>
              </a:ext>
            </a:extLst>
          </p:cNvPr>
          <p:cNvCxnSpPr>
            <a:cxnSpLocks/>
            <a:stCxn id="58" idx="0"/>
          </p:cNvCxnSpPr>
          <p:nvPr/>
        </p:nvCxnSpPr>
        <p:spPr>
          <a:xfrm flipV="1">
            <a:off x="4580263" y="4317170"/>
            <a:ext cx="0" cy="27422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3451CE37-E7D6-854D-A379-437E63B37A4C}"/>
                  </a:ext>
                </a:extLst>
              </p:cNvPr>
              <p:cNvSpPr/>
              <p:nvPr/>
            </p:nvSpPr>
            <p:spPr>
              <a:xfrm>
                <a:off x="2049103" y="3803120"/>
                <a:ext cx="125624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3451CE37-E7D6-854D-A379-437E63B37A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103" y="3803120"/>
                <a:ext cx="1256241" cy="584775"/>
              </a:xfrm>
              <a:prstGeom prst="rect">
                <a:avLst/>
              </a:prstGeom>
              <a:blipFill>
                <a:blip r:embed="rId16"/>
                <a:stretch>
                  <a:fillRect t="-23404" r="-3000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65618D4D-7506-FD41-A8C4-A8674A481337}"/>
                  </a:ext>
                </a:extLst>
              </p:cNvPr>
              <p:cNvSpPr/>
              <p:nvPr/>
            </p:nvSpPr>
            <p:spPr>
              <a:xfrm>
                <a:off x="4015310" y="3805620"/>
                <a:ext cx="125624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65618D4D-7506-FD41-A8C4-A8674A4813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310" y="3805620"/>
                <a:ext cx="1256241" cy="584775"/>
              </a:xfrm>
              <a:prstGeom prst="rect">
                <a:avLst/>
              </a:prstGeom>
              <a:blipFill>
                <a:blip r:embed="rId17"/>
                <a:stretch>
                  <a:fillRect l="-1000" t="-23404" r="-4000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2608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2037</Words>
  <Application>Microsoft Macintosh PowerPoint</Application>
  <PresentationFormat>Widescreen</PresentationFormat>
  <Paragraphs>512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Office Theme</vt:lpstr>
      <vt:lpstr>Lecture 9: Two-Layer Neural Nets</vt:lpstr>
      <vt:lpstr>Outline</vt:lpstr>
      <vt:lpstr>Biological Inspiration: McCulloch-Pitts Artificial Neuron, 1943</vt:lpstr>
      <vt:lpstr>Biological Inspiration: Neuronal Circuits</vt:lpstr>
      <vt:lpstr>A McCulloch-Pitts Neuron can compute some logical functions…</vt:lpstr>
      <vt:lpstr>… but not all.</vt:lpstr>
      <vt:lpstr>Outline</vt:lpstr>
      <vt:lpstr>Example: one way (of many possible ways) to represent the XOR function using a two-layer neural network</vt:lpstr>
      <vt:lpstr>Flow diagrams</vt:lpstr>
      <vt:lpstr>Flow diagrams</vt:lpstr>
      <vt:lpstr>Flow diagrams</vt:lpstr>
      <vt:lpstr>Flow diagrams</vt:lpstr>
      <vt:lpstr>Flow diagrams</vt:lpstr>
      <vt:lpstr>Flow diagrams</vt:lpstr>
      <vt:lpstr>Flow diagrams</vt:lpstr>
      <vt:lpstr>Outline</vt:lpstr>
      <vt:lpstr>Multi-layer neural net</vt:lpstr>
      <vt:lpstr>Multi-layer neural net</vt:lpstr>
      <vt:lpstr>Forward propagation</vt:lpstr>
      <vt:lpstr>Forward propagation: Matrix multiply</vt:lpstr>
      <vt:lpstr>Forward propagation</vt:lpstr>
      <vt:lpstr>Activation functions</vt:lpstr>
      <vt:lpstr>Outline</vt:lpstr>
      <vt:lpstr>Example: Square smiley</vt:lpstr>
      <vt:lpstr>Layer 1</vt:lpstr>
      <vt:lpstr>Layer 1</vt:lpstr>
      <vt:lpstr>Layer 2</vt:lpstr>
      <vt:lpstr>Layer 2</vt:lpstr>
      <vt:lpstr>Layer 2</vt:lpstr>
      <vt:lpstr>Layer 3</vt:lpstr>
      <vt:lpstr>Layer 3</vt:lpstr>
      <vt:lpstr>Layer 3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27: Neural Networks and Deep Learning</dc:title>
  <dc:creator>Hasegawa-Johnson, Mark Allan</dc:creator>
  <cp:lastModifiedBy>Hasegawa-Johnson, Mark Allan</cp:lastModifiedBy>
  <cp:revision>97</cp:revision>
  <dcterms:created xsi:type="dcterms:W3CDTF">2020-04-05T17:00:58Z</dcterms:created>
  <dcterms:modified xsi:type="dcterms:W3CDTF">2022-02-06T19:33:09Z</dcterms:modified>
</cp:coreProperties>
</file>