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477" r:id="rId4"/>
    <p:sldId id="478" r:id="rId5"/>
    <p:sldId id="486" r:id="rId6"/>
    <p:sldId id="490" r:id="rId7"/>
    <p:sldId id="493" r:id="rId8"/>
    <p:sldId id="494" r:id="rId9"/>
    <p:sldId id="260" r:id="rId10"/>
    <p:sldId id="261" r:id="rId11"/>
    <p:sldId id="262" r:id="rId12"/>
    <p:sldId id="496" r:id="rId13"/>
    <p:sldId id="263" r:id="rId14"/>
    <p:sldId id="264" r:id="rId15"/>
    <p:sldId id="497" r:id="rId16"/>
    <p:sldId id="266" r:id="rId17"/>
    <p:sldId id="267" r:id="rId18"/>
    <p:sldId id="269" r:id="rId19"/>
    <p:sldId id="268" r:id="rId20"/>
    <p:sldId id="272" r:id="rId21"/>
    <p:sldId id="271" r:id="rId22"/>
    <p:sldId id="505" r:id="rId23"/>
    <p:sldId id="270" r:id="rId24"/>
    <p:sldId id="500" r:id="rId25"/>
    <p:sldId id="499" r:id="rId26"/>
    <p:sldId id="501" r:id="rId27"/>
    <p:sldId id="502" r:id="rId28"/>
    <p:sldId id="275" r:id="rId29"/>
    <p:sldId id="284" r:id="rId30"/>
    <p:sldId id="285" r:id="rId31"/>
    <p:sldId id="287" r:id="rId32"/>
    <p:sldId id="288" r:id="rId33"/>
    <p:sldId id="503" r:id="rId34"/>
    <p:sldId id="281" r:id="rId35"/>
    <p:sldId id="282" r:id="rId36"/>
    <p:sldId id="289" r:id="rId37"/>
    <p:sldId id="457" r:id="rId38"/>
    <p:sldId id="459" r:id="rId39"/>
    <p:sldId id="458" r:id="rId40"/>
    <p:sldId id="50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4E586-53C7-7549-87C3-DD922E0DADB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05B6B7-264B-7247-AC89-8ABA954DB1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5165F5-CF08-C54C-A200-1D1930BD7380}"/>
              </a:ext>
            </a:extLst>
          </p:cNvPr>
          <p:cNvSpPr>
            <a:spLocks noGrp="1"/>
          </p:cNvSpPr>
          <p:nvPr>
            <p:ph type="dt" sz="half" idx="10"/>
          </p:nvPr>
        </p:nvSpPr>
        <p:spPr/>
        <p:txBody>
          <a:bodyPr/>
          <a:lstStyle/>
          <a:p>
            <a:fld id="{A64E3CDD-8144-2F42-ABC1-B14653674FF5}" type="datetimeFigureOut">
              <a:rPr lang="en-US" smtClean="0"/>
              <a:t>2/17/22</a:t>
            </a:fld>
            <a:endParaRPr lang="en-US"/>
          </a:p>
        </p:txBody>
      </p:sp>
      <p:sp>
        <p:nvSpPr>
          <p:cNvPr id="5" name="Footer Placeholder 4">
            <a:extLst>
              <a:ext uri="{FF2B5EF4-FFF2-40B4-BE49-F238E27FC236}">
                <a16:creationId xmlns:a16="http://schemas.microsoft.com/office/drawing/2014/main" id="{96CC3F3E-FA15-EC4C-9805-FAC3417AE5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A31254-5320-0E4A-A9AE-54BE02E7DB88}"/>
              </a:ext>
            </a:extLst>
          </p:cNvPr>
          <p:cNvSpPr>
            <a:spLocks noGrp="1"/>
          </p:cNvSpPr>
          <p:nvPr>
            <p:ph type="sldNum" sz="quarter" idx="12"/>
          </p:nvPr>
        </p:nvSpPr>
        <p:spPr/>
        <p:txBody>
          <a:bodyPr/>
          <a:lstStyle/>
          <a:p>
            <a:fld id="{9787D800-90BA-9C47-A8C6-9DF5BBFC78D7}" type="slidenum">
              <a:rPr lang="en-US" smtClean="0"/>
              <a:t>‹#›</a:t>
            </a:fld>
            <a:endParaRPr lang="en-US"/>
          </a:p>
        </p:txBody>
      </p:sp>
    </p:spTree>
    <p:extLst>
      <p:ext uri="{BB962C8B-B14F-4D97-AF65-F5344CB8AC3E}">
        <p14:creationId xmlns:p14="http://schemas.microsoft.com/office/powerpoint/2010/main" val="90267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54DA7-190F-0F4D-9F2F-16E38BE750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B95E9B-4656-FF43-B023-C18DD7BD21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EF298-99F5-A04C-A5C7-56FBD024B83A}"/>
              </a:ext>
            </a:extLst>
          </p:cNvPr>
          <p:cNvSpPr>
            <a:spLocks noGrp="1"/>
          </p:cNvSpPr>
          <p:nvPr>
            <p:ph type="dt" sz="half" idx="10"/>
          </p:nvPr>
        </p:nvSpPr>
        <p:spPr/>
        <p:txBody>
          <a:bodyPr/>
          <a:lstStyle/>
          <a:p>
            <a:fld id="{A64E3CDD-8144-2F42-ABC1-B14653674FF5}" type="datetimeFigureOut">
              <a:rPr lang="en-US" smtClean="0"/>
              <a:t>2/17/22</a:t>
            </a:fld>
            <a:endParaRPr lang="en-US"/>
          </a:p>
        </p:txBody>
      </p:sp>
      <p:sp>
        <p:nvSpPr>
          <p:cNvPr id="5" name="Footer Placeholder 4">
            <a:extLst>
              <a:ext uri="{FF2B5EF4-FFF2-40B4-BE49-F238E27FC236}">
                <a16:creationId xmlns:a16="http://schemas.microsoft.com/office/drawing/2014/main" id="{9073C5E0-0C2B-EF4A-AFC7-40A7089405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08361D-AD01-074C-B1EF-F50308B92F5E}"/>
              </a:ext>
            </a:extLst>
          </p:cNvPr>
          <p:cNvSpPr>
            <a:spLocks noGrp="1"/>
          </p:cNvSpPr>
          <p:nvPr>
            <p:ph type="sldNum" sz="quarter" idx="12"/>
          </p:nvPr>
        </p:nvSpPr>
        <p:spPr/>
        <p:txBody>
          <a:bodyPr/>
          <a:lstStyle/>
          <a:p>
            <a:fld id="{9787D800-90BA-9C47-A8C6-9DF5BBFC78D7}" type="slidenum">
              <a:rPr lang="en-US" smtClean="0"/>
              <a:t>‹#›</a:t>
            </a:fld>
            <a:endParaRPr lang="en-US"/>
          </a:p>
        </p:txBody>
      </p:sp>
    </p:spTree>
    <p:extLst>
      <p:ext uri="{BB962C8B-B14F-4D97-AF65-F5344CB8AC3E}">
        <p14:creationId xmlns:p14="http://schemas.microsoft.com/office/powerpoint/2010/main" val="1915596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8DE956-C984-504E-B31F-16AADA8B0F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2CE76D-DA57-BC46-94B1-D4898E69B6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39A192-5716-A245-AEE1-7D26A4CB0777}"/>
              </a:ext>
            </a:extLst>
          </p:cNvPr>
          <p:cNvSpPr>
            <a:spLocks noGrp="1"/>
          </p:cNvSpPr>
          <p:nvPr>
            <p:ph type="dt" sz="half" idx="10"/>
          </p:nvPr>
        </p:nvSpPr>
        <p:spPr/>
        <p:txBody>
          <a:bodyPr/>
          <a:lstStyle/>
          <a:p>
            <a:fld id="{A64E3CDD-8144-2F42-ABC1-B14653674FF5}" type="datetimeFigureOut">
              <a:rPr lang="en-US" smtClean="0"/>
              <a:t>2/17/22</a:t>
            </a:fld>
            <a:endParaRPr lang="en-US"/>
          </a:p>
        </p:txBody>
      </p:sp>
      <p:sp>
        <p:nvSpPr>
          <p:cNvPr id="5" name="Footer Placeholder 4">
            <a:extLst>
              <a:ext uri="{FF2B5EF4-FFF2-40B4-BE49-F238E27FC236}">
                <a16:creationId xmlns:a16="http://schemas.microsoft.com/office/drawing/2014/main" id="{3F4D219C-CC98-4D43-8607-AD90CF4F13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FEE13A-AAD6-DB42-8343-7F3068E44C2B}"/>
              </a:ext>
            </a:extLst>
          </p:cNvPr>
          <p:cNvSpPr>
            <a:spLocks noGrp="1"/>
          </p:cNvSpPr>
          <p:nvPr>
            <p:ph type="sldNum" sz="quarter" idx="12"/>
          </p:nvPr>
        </p:nvSpPr>
        <p:spPr/>
        <p:txBody>
          <a:bodyPr/>
          <a:lstStyle/>
          <a:p>
            <a:fld id="{9787D800-90BA-9C47-A8C6-9DF5BBFC78D7}" type="slidenum">
              <a:rPr lang="en-US" smtClean="0"/>
              <a:t>‹#›</a:t>
            </a:fld>
            <a:endParaRPr lang="en-US"/>
          </a:p>
        </p:txBody>
      </p:sp>
    </p:spTree>
    <p:extLst>
      <p:ext uri="{BB962C8B-B14F-4D97-AF65-F5344CB8AC3E}">
        <p14:creationId xmlns:p14="http://schemas.microsoft.com/office/powerpoint/2010/main" val="2529384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19B6-EF08-E746-B49C-E2D539E4EA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62C05A-A2EE-5E4E-8161-AD7BF54845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96F30-862A-C84A-8AEE-822B108D28F2}"/>
              </a:ext>
            </a:extLst>
          </p:cNvPr>
          <p:cNvSpPr>
            <a:spLocks noGrp="1"/>
          </p:cNvSpPr>
          <p:nvPr>
            <p:ph type="dt" sz="half" idx="10"/>
          </p:nvPr>
        </p:nvSpPr>
        <p:spPr/>
        <p:txBody>
          <a:bodyPr/>
          <a:lstStyle/>
          <a:p>
            <a:fld id="{A64E3CDD-8144-2F42-ABC1-B14653674FF5}" type="datetimeFigureOut">
              <a:rPr lang="en-US" smtClean="0"/>
              <a:t>2/17/22</a:t>
            </a:fld>
            <a:endParaRPr lang="en-US"/>
          </a:p>
        </p:txBody>
      </p:sp>
      <p:sp>
        <p:nvSpPr>
          <p:cNvPr id="5" name="Footer Placeholder 4">
            <a:extLst>
              <a:ext uri="{FF2B5EF4-FFF2-40B4-BE49-F238E27FC236}">
                <a16:creationId xmlns:a16="http://schemas.microsoft.com/office/drawing/2014/main" id="{475884CD-C555-E643-951D-07B1CE8585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C008B4-AC2D-8F4F-BEB8-285F449A1DA9}"/>
              </a:ext>
            </a:extLst>
          </p:cNvPr>
          <p:cNvSpPr>
            <a:spLocks noGrp="1"/>
          </p:cNvSpPr>
          <p:nvPr>
            <p:ph type="sldNum" sz="quarter" idx="12"/>
          </p:nvPr>
        </p:nvSpPr>
        <p:spPr/>
        <p:txBody>
          <a:bodyPr/>
          <a:lstStyle/>
          <a:p>
            <a:fld id="{9787D800-90BA-9C47-A8C6-9DF5BBFC78D7}" type="slidenum">
              <a:rPr lang="en-US" smtClean="0"/>
              <a:t>‹#›</a:t>
            </a:fld>
            <a:endParaRPr lang="en-US"/>
          </a:p>
        </p:txBody>
      </p:sp>
    </p:spTree>
    <p:extLst>
      <p:ext uri="{BB962C8B-B14F-4D97-AF65-F5344CB8AC3E}">
        <p14:creationId xmlns:p14="http://schemas.microsoft.com/office/powerpoint/2010/main" val="85290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DBC52-D8F2-F848-90A8-E627EDB897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2DB735-8A91-4D4B-A700-364FEBB67B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9D02F1-FA2D-4B49-99D3-419C1AA20C89}"/>
              </a:ext>
            </a:extLst>
          </p:cNvPr>
          <p:cNvSpPr>
            <a:spLocks noGrp="1"/>
          </p:cNvSpPr>
          <p:nvPr>
            <p:ph type="dt" sz="half" idx="10"/>
          </p:nvPr>
        </p:nvSpPr>
        <p:spPr/>
        <p:txBody>
          <a:bodyPr/>
          <a:lstStyle/>
          <a:p>
            <a:fld id="{A64E3CDD-8144-2F42-ABC1-B14653674FF5}" type="datetimeFigureOut">
              <a:rPr lang="en-US" smtClean="0"/>
              <a:t>2/17/22</a:t>
            </a:fld>
            <a:endParaRPr lang="en-US"/>
          </a:p>
        </p:txBody>
      </p:sp>
      <p:sp>
        <p:nvSpPr>
          <p:cNvPr id="5" name="Footer Placeholder 4">
            <a:extLst>
              <a:ext uri="{FF2B5EF4-FFF2-40B4-BE49-F238E27FC236}">
                <a16:creationId xmlns:a16="http://schemas.microsoft.com/office/drawing/2014/main" id="{1E5F985B-58F6-FD44-B2AA-1489660352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731302-EB30-8748-8BB2-BA5FB026E36F}"/>
              </a:ext>
            </a:extLst>
          </p:cNvPr>
          <p:cNvSpPr>
            <a:spLocks noGrp="1"/>
          </p:cNvSpPr>
          <p:nvPr>
            <p:ph type="sldNum" sz="quarter" idx="12"/>
          </p:nvPr>
        </p:nvSpPr>
        <p:spPr/>
        <p:txBody>
          <a:bodyPr/>
          <a:lstStyle/>
          <a:p>
            <a:fld id="{9787D800-90BA-9C47-A8C6-9DF5BBFC78D7}" type="slidenum">
              <a:rPr lang="en-US" smtClean="0"/>
              <a:t>‹#›</a:t>
            </a:fld>
            <a:endParaRPr lang="en-US"/>
          </a:p>
        </p:txBody>
      </p:sp>
    </p:spTree>
    <p:extLst>
      <p:ext uri="{BB962C8B-B14F-4D97-AF65-F5344CB8AC3E}">
        <p14:creationId xmlns:p14="http://schemas.microsoft.com/office/powerpoint/2010/main" val="4142529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B4971-1866-C64A-8D86-D364DD7AA4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37FC49-02E0-1843-83ED-E740D208FD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D39E12-838E-5C4A-831F-6A8686E9B6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3125E6-1683-6F4A-BDA6-59A931169C4E}"/>
              </a:ext>
            </a:extLst>
          </p:cNvPr>
          <p:cNvSpPr>
            <a:spLocks noGrp="1"/>
          </p:cNvSpPr>
          <p:nvPr>
            <p:ph type="dt" sz="half" idx="10"/>
          </p:nvPr>
        </p:nvSpPr>
        <p:spPr/>
        <p:txBody>
          <a:bodyPr/>
          <a:lstStyle/>
          <a:p>
            <a:fld id="{A64E3CDD-8144-2F42-ABC1-B14653674FF5}" type="datetimeFigureOut">
              <a:rPr lang="en-US" smtClean="0"/>
              <a:t>2/17/22</a:t>
            </a:fld>
            <a:endParaRPr lang="en-US"/>
          </a:p>
        </p:txBody>
      </p:sp>
      <p:sp>
        <p:nvSpPr>
          <p:cNvPr id="6" name="Footer Placeholder 5">
            <a:extLst>
              <a:ext uri="{FF2B5EF4-FFF2-40B4-BE49-F238E27FC236}">
                <a16:creationId xmlns:a16="http://schemas.microsoft.com/office/drawing/2014/main" id="{866FCE82-5E20-C548-8FFB-55073D375E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814A44-4C87-294D-A7DB-CBD9BCC654FB}"/>
              </a:ext>
            </a:extLst>
          </p:cNvPr>
          <p:cNvSpPr>
            <a:spLocks noGrp="1"/>
          </p:cNvSpPr>
          <p:nvPr>
            <p:ph type="sldNum" sz="quarter" idx="12"/>
          </p:nvPr>
        </p:nvSpPr>
        <p:spPr/>
        <p:txBody>
          <a:bodyPr/>
          <a:lstStyle/>
          <a:p>
            <a:fld id="{9787D800-90BA-9C47-A8C6-9DF5BBFC78D7}" type="slidenum">
              <a:rPr lang="en-US" smtClean="0"/>
              <a:t>‹#›</a:t>
            </a:fld>
            <a:endParaRPr lang="en-US"/>
          </a:p>
        </p:txBody>
      </p:sp>
    </p:spTree>
    <p:extLst>
      <p:ext uri="{BB962C8B-B14F-4D97-AF65-F5344CB8AC3E}">
        <p14:creationId xmlns:p14="http://schemas.microsoft.com/office/powerpoint/2010/main" val="11829170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EBB11-4629-F141-AFD0-9031D7C8264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A01B08-4B33-2B47-B78B-0E57459286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C557CC-3872-7B4C-8E04-2260EFA936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2FB113-2133-BE4D-B2F3-827F3101E5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166900-1CBE-5647-85FE-A88AFE37B8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0ACED7-B71F-E54C-9A35-E7805D8D13AC}"/>
              </a:ext>
            </a:extLst>
          </p:cNvPr>
          <p:cNvSpPr>
            <a:spLocks noGrp="1"/>
          </p:cNvSpPr>
          <p:nvPr>
            <p:ph type="dt" sz="half" idx="10"/>
          </p:nvPr>
        </p:nvSpPr>
        <p:spPr/>
        <p:txBody>
          <a:bodyPr/>
          <a:lstStyle/>
          <a:p>
            <a:fld id="{A64E3CDD-8144-2F42-ABC1-B14653674FF5}" type="datetimeFigureOut">
              <a:rPr lang="en-US" smtClean="0"/>
              <a:t>2/17/22</a:t>
            </a:fld>
            <a:endParaRPr lang="en-US"/>
          </a:p>
        </p:txBody>
      </p:sp>
      <p:sp>
        <p:nvSpPr>
          <p:cNvPr id="8" name="Footer Placeholder 7">
            <a:extLst>
              <a:ext uri="{FF2B5EF4-FFF2-40B4-BE49-F238E27FC236}">
                <a16:creationId xmlns:a16="http://schemas.microsoft.com/office/drawing/2014/main" id="{5EB74CD2-98E8-214F-B9A4-98D81D5ACC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B69362-8604-F848-991C-0CEBD5473CEA}"/>
              </a:ext>
            </a:extLst>
          </p:cNvPr>
          <p:cNvSpPr>
            <a:spLocks noGrp="1"/>
          </p:cNvSpPr>
          <p:nvPr>
            <p:ph type="sldNum" sz="quarter" idx="12"/>
          </p:nvPr>
        </p:nvSpPr>
        <p:spPr/>
        <p:txBody>
          <a:bodyPr/>
          <a:lstStyle/>
          <a:p>
            <a:fld id="{9787D800-90BA-9C47-A8C6-9DF5BBFC78D7}" type="slidenum">
              <a:rPr lang="en-US" smtClean="0"/>
              <a:t>‹#›</a:t>
            </a:fld>
            <a:endParaRPr lang="en-US"/>
          </a:p>
        </p:txBody>
      </p:sp>
    </p:spTree>
    <p:extLst>
      <p:ext uri="{BB962C8B-B14F-4D97-AF65-F5344CB8AC3E}">
        <p14:creationId xmlns:p14="http://schemas.microsoft.com/office/powerpoint/2010/main" val="1044666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B5DB3-520A-7042-97E7-294465ADA2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14B15C-0A80-F04D-9213-DBF9B023EDD6}"/>
              </a:ext>
            </a:extLst>
          </p:cNvPr>
          <p:cNvSpPr>
            <a:spLocks noGrp="1"/>
          </p:cNvSpPr>
          <p:nvPr>
            <p:ph type="dt" sz="half" idx="10"/>
          </p:nvPr>
        </p:nvSpPr>
        <p:spPr/>
        <p:txBody>
          <a:bodyPr/>
          <a:lstStyle/>
          <a:p>
            <a:fld id="{A64E3CDD-8144-2F42-ABC1-B14653674FF5}" type="datetimeFigureOut">
              <a:rPr lang="en-US" smtClean="0"/>
              <a:t>2/17/22</a:t>
            </a:fld>
            <a:endParaRPr lang="en-US"/>
          </a:p>
        </p:txBody>
      </p:sp>
      <p:sp>
        <p:nvSpPr>
          <p:cNvPr id="4" name="Footer Placeholder 3">
            <a:extLst>
              <a:ext uri="{FF2B5EF4-FFF2-40B4-BE49-F238E27FC236}">
                <a16:creationId xmlns:a16="http://schemas.microsoft.com/office/drawing/2014/main" id="{1ABEE02C-C42E-2844-A468-7CB3644229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1DA1C4-05EF-A543-9DEE-0D3FFABFDC86}"/>
              </a:ext>
            </a:extLst>
          </p:cNvPr>
          <p:cNvSpPr>
            <a:spLocks noGrp="1"/>
          </p:cNvSpPr>
          <p:nvPr>
            <p:ph type="sldNum" sz="quarter" idx="12"/>
          </p:nvPr>
        </p:nvSpPr>
        <p:spPr/>
        <p:txBody>
          <a:bodyPr/>
          <a:lstStyle/>
          <a:p>
            <a:fld id="{9787D800-90BA-9C47-A8C6-9DF5BBFC78D7}" type="slidenum">
              <a:rPr lang="en-US" smtClean="0"/>
              <a:t>‹#›</a:t>
            </a:fld>
            <a:endParaRPr lang="en-US"/>
          </a:p>
        </p:txBody>
      </p:sp>
    </p:spTree>
    <p:extLst>
      <p:ext uri="{BB962C8B-B14F-4D97-AF65-F5344CB8AC3E}">
        <p14:creationId xmlns:p14="http://schemas.microsoft.com/office/powerpoint/2010/main" val="27911116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F2EA1BA-9D0F-B643-A55C-D6FE557B7975}"/>
              </a:ext>
            </a:extLst>
          </p:cNvPr>
          <p:cNvSpPr>
            <a:spLocks noGrp="1"/>
          </p:cNvSpPr>
          <p:nvPr>
            <p:ph type="dt" sz="half" idx="10"/>
          </p:nvPr>
        </p:nvSpPr>
        <p:spPr/>
        <p:txBody>
          <a:bodyPr/>
          <a:lstStyle/>
          <a:p>
            <a:fld id="{A64E3CDD-8144-2F42-ABC1-B14653674FF5}" type="datetimeFigureOut">
              <a:rPr lang="en-US" smtClean="0"/>
              <a:t>2/17/22</a:t>
            </a:fld>
            <a:endParaRPr lang="en-US"/>
          </a:p>
        </p:txBody>
      </p:sp>
      <p:sp>
        <p:nvSpPr>
          <p:cNvPr id="3" name="Footer Placeholder 2">
            <a:extLst>
              <a:ext uri="{FF2B5EF4-FFF2-40B4-BE49-F238E27FC236}">
                <a16:creationId xmlns:a16="http://schemas.microsoft.com/office/drawing/2014/main" id="{A08DD89E-4AC9-FC40-9DF8-513A364846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83967B-1C1C-CF46-81A0-014073A6D839}"/>
              </a:ext>
            </a:extLst>
          </p:cNvPr>
          <p:cNvSpPr>
            <a:spLocks noGrp="1"/>
          </p:cNvSpPr>
          <p:nvPr>
            <p:ph type="sldNum" sz="quarter" idx="12"/>
          </p:nvPr>
        </p:nvSpPr>
        <p:spPr/>
        <p:txBody>
          <a:bodyPr/>
          <a:lstStyle/>
          <a:p>
            <a:fld id="{9787D800-90BA-9C47-A8C6-9DF5BBFC78D7}" type="slidenum">
              <a:rPr lang="en-US" smtClean="0"/>
              <a:t>‹#›</a:t>
            </a:fld>
            <a:endParaRPr lang="en-US"/>
          </a:p>
        </p:txBody>
      </p:sp>
    </p:spTree>
    <p:extLst>
      <p:ext uri="{BB962C8B-B14F-4D97-AF65-F5344CB8AC3E}">
        <p14:creationId xmlns:p14="http://schemas.microsoft.com/office/powerpoint/2010/main" val="2628484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EF9EB-EB85-1E45-98DC-6B37F30160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C3813-7183-A34B-988F-ED443E9B06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97939C-5014-4048-AFB0-4C8192ED7A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FB7AC3-DE41-D549-BC34-8ED40091D0E9}"/>
              </a:ext>
            </a:extLst>
          </p:cNvPr>
          <p:cNvSpPr>
            <a:spLocks noGrp="1"/>
          </p:cNvSpPr>
          <p:nvPr>
            <p:ph type="dt" sz="half" idx="10"/>
          </p:nvPr>
        </p:nvSpPr>
        <p:spPr/>
        <p:txBody>
          <a:bodyPr/>
          <a:lstStyle/>
          <a:p>
            <a:fld id="{A64E3CDD-8144-2F42-ABC1-B14653674FF5}" type="datetimeFigureOut">
              <a:rPr lang="en-US" smtClean="0"/>
              <a:t>2/17/22</a:t>
            </a:fld>
            <a:endParaRPr lang="en-US"/>
          </a:p>
        </p:txBody>
      </p:sp>
      <p:sp>
        <p:nvSpPr>
          <p:cNvPr id="6" name="Footer Placeholder 5">
            <a:extLst>
              <a:ext uri="{FF2B5EF4-FFF2-40B4-BE49-F238E27FC236}">
                <a16:creationId xmlns:a16="http://schemas.microsoft.com/office/drawing/2014/main" id="{3BF08376-0267-7D41-987C-D54BB55C73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DE661-624B-714F-8042-3597CF49EEA4}"/>
              </a:ext>
            </a:extLst>
          </p:cNvPr>
          <p:cNvSpPr>
            <a:spLocks noGrp="1"/>
          </p:cNvSpPr>
          <p:nvPr>
            <p:ph type="sldNum" sz="quarter" idx="12"/>
          </p:nvPr>
        </p:nvSpPr>
        <p:spPr/>
        <p:txBody>
          <a:bodyPr/>
          <a:lstStyle/>
          <a:p>
            <a:fld id="{9787D800-90BA-9C47-A8C6-9DF5BBFC78D7}" type="slidenum">
              <a:rPr lang="en-US" smtClean="0"/>
              <a:t>‹#›</a:t>
            </a:fld>
            <a:endParaRPr lang="en-US"/>
          </a:p>
        </p:txBody>
      </p:sp>
    </p:spTree>
    <p:extLst>
      <p:ext uri="{BB962C8B-B14F-4D97-AF65-F5344CB8AC3E}">
        <p14:creationId xmlns:p14="http://schemas.microsoft.com/office/powerpoint/2010/main" val="38015100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4554-C15E-1447-B30C-0CDE730985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8BAAAE-14EF-BD4D-BFB4-0F54A6F269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330B2F-37D3-744E-8329-4C2743928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64E52F-98A7-944C-AE3A-986D01376E82}"/>
              </a:ext>
            </a:extLst>
          </p:cNvPr>
          <p:cNvSpPr>
            <a:spLocks noGrp="1"/>
          </p:cNvSpPr>
          <p:nvPr>
            <p:ph type="dt" sz="half" idx="10"/>
          </p:nvPr>
        </p:nvSpPr>
        <p:spPr/>
        <p:txBody>
          <a:bodyPr/>
          <a:lstStyle/>
          <a:p>
            <a:fld id="{A64E3CDD-8144-2F42-ABC1-B14653674FF5}" type="datetimeFigureOut">
              <a:rPr lang="en-US" smtClean="0"/>
              <a:t>2/17/22</a:t>
            </a:fld>
            <a:endParaRPr lang="en-US"/>
          </a:p>
        </p:txBody>
      </p:sp>
      <p:sp>
        <p:nvSpPr>
          <p:cNvPr id="6" name="Footer Placeholder 5">
            <a:extLst>
              <a:ext uri="{FF2B5EF4-FFF2-40B4-BE49-F238E27FC236}">
                <a16:creationId xmlns:a16="http://schemas.microsoft.com/office/drawing/2014/main" id="{F26A3655-79DC-9F48-B7B9-E2816487E2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B39221-E163-F849-9257-B0E1C1517498}"/>
              </a:ext>
            </a:extLst>
          </p:cNvPr>
          <p:cNvSpPr>
            <a:spLocks noGrp="1"/>
          </p:cNvSpPr>
          <p:nvPr>
            <p:ph type="sldNum" sz="quarter" idx="12"/>
          </p:nvPr>
        </p:nvSpPr>
        <p:spPr/>
        <p:txBody>
          <a:bodyPr/>
          <a:lstStyle/>
          <a:p>
            <a:fld id="{9787D800-90BA-9C47-A8C6-9DF5BBFC78D7}" type="slidenum">
              <a:rPr lang="en-US" smtClean="0"/>
              <a:t>‹#›</a:t>
            </a:fld>
            <a:endParaRPr lang="en-US"/>
          </a:p>
        </p:txBody>
      </p:sp>
    </p:spTree>
    <p:extLst>
      <p:ext uri="{BB962C8B-B14F-4D97-AF65-F5344CB8AC3E}">
        <p14:creationId xmlns:p14="http://schemas.microsoft.com/office/powerpoint/2010/main" val="1864692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80ACAA-52E1-A549-BEFB-38E9667AF8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BB435A-E7E0-0943-8B83-CE2D6B9DE7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8EE96-9405-3B43-91F5-AA471C1FFA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4E3CDD-8144-2F42-ABC1-B14653674FF5}" type="datetimeFigureOut">
              <a:rPr lang="en-US" smtClean="0"/>
              <a:t>2/17/22</a:t>
            </a:fld>
            <a:endParaRPr lang="en-US"/>
          </a:p>
        </p:txBody>
      </p:sp>
      <p:sp>
        <p:nvSpPr>
          <p:cNvPr id="5" name="Footer Placeholder 4">
            <a:extLst>
              <a:ext uri="{FF2B5EF4-FFF2-40B4-BE49-F238E27FC236}">
                <a16:creationId xmlns:a16="http://schemas.microsoft.com/office/drawing/2014/main" id="{F4CEA6AD-7101-404C-BB4D-150A62464E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134A39-39A1-2049-9D21-1E8AC9A001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87D800-90BA-9C47-A8C6-9DF5BBFC78D7}" type="slidenum">
              <a:rPr lang="en-US" smtClean="0"/>
              <a:t>‹#›</a:t>
            </a:fld>
            <a:endParaRPr lang="en-US"/>
          </a:p>
        </p:txBody>
      </p:sp>
    </p:spTree>
    <p:extLst>
      <p:ext uri="{BB962C8B-B14F-4D97-AF65-F5344CB8AC3E}">
        <p14:creationId xmlns:p14="http://schemas.microsoft.com/office/powerpoint/2010/main" val="2253438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pytorch.org/tutorials/beginner/pytorch_with_examples.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6" Type="http://schemas.openxmlformats.org/officeDocument/2006/relationships/image" Target="../media/image35.png"/><Relationship Id="rId3" Type="http://schemas.openxmlformats.org/officeDocument/2006/relationships/image" Target="../media/image26.png"/><Relationship Id="rId25" Type="http://schemas.openxmlformats.org/officeDocument/2006/relationships/image" Target="../media/image29.png"/><Relationship Id="rId2" Type="http://schemas.openxmlformats.org/officeDocument/2006/relationships/image" Target="../media/image200.png"/><Relationship Id="rId29" Type="http://schemas.openxmlformats.org/officeDocument/2006/relationships/image" Target="../media/image39.png"/><Relationship Id="rId1" Type="http://schemas.openxmlformats.org/officeDocument/2006/relationships/slideLayout" Target="../slideLayouts/slideLayout2.xml"/><Relationship Id="rId24" Type="http://schemas.openxmlformats.org/officeDocument/2006/relationships/image" Target="../media/image27.png"/><Relationship Id="rId23" Type="http://schemas.openxmlformats.org/officeDocument/2006/relationships/image" Target="../media/image210.png"/><Relationship Id="rId28" Type="http://schemas.openxmlformats.org/officeDocument/2006/relationships/image" Target="../media/image38.png"/><Relationship Id="rId27" Type="http://schemas.openxmlformats.org/officeDocument/2006/relationships/image" Target="../media/image36.png"/><Relationship Id="rId30" Type="http://schemas.openxmlformats.org/officeDocument/2006/relationships/image" Target="../media/image40.png"/></Relationships>
</file>

<file path=ppt/slides/_rels/slide3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40.png"/><Relationship Id="rId5" Type="http://schemas.openxmlformats.org/officeDocument/2006/relationships/image" Target="../media/image27.png"/><Relationship Id="rId10" Type="http://schemas.openxmlformats.org/officeDocument/2006/relationships/image" Target="../media/image39.png"/><Relationship Id="rId4" Type="http://schemas.openxmlformats.org/officeDocument/2006/relationships/image" Target="../media/image42.png"/><Relationship Id="rId9"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pytorch.org/tutorials/beginner/pytorch_with_examples.html#pytorch-tensors" TargetMode="External"/><Relationship Id="rId2" Type="http://schemas.openxmlformats.org/officeDocument/2006/relationships/hyperlink" Target="https://pytorch.org/tutorials/beginner/pytorch_with_examples.html#warm-up-numpy" TargetMode="External"/><Relationship Id="rId1" Type="http://schemas.openxmlformats.org/officeDocument/2006/relationships/slideLayout" Target="../slideLayouts/slideLayout2.xml"/><Relationship Id="rId4" Type="http://schemas.openxmlformats.org/officeDocument/2006/relationships/hyperlink" Target="https://pytorch.org/tutorials/beginner/pytorch_with_examples.html#nn-module"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8D5C7-6ECD-BD41-A38C-19E45D6D91AB}"/>
              </a:ext>
            </a:extLst>
          </p:cNvPr>
          <p:cNvSpPr>
            <a:spLocks noGrp="1"/>
          </p:cNvSpPr>
          <p:nvPr>
            <p:ph type="ctrTitle"/>
          </p:nvPr>
        </p:nvSpPr>
        <p:spPr/>
        <p:txBody>
          <a:bodyPr/>
          <a:lstStyle/>
          <a:p>
            <a:r>
              <a:rPr lang="en-US" dirty="0"/>
              <a:t>CS440/ECE448 Lecture 10: </a:t>
            </a:r>
            <a:r>
              <a:rPr lang="en-US" dirty="0" err="1"/>
              <a:t>Pytorch</a:t>
            </a:r>
            <a:endParaRPr lang="en-US" dirty="0"/>
          </a:p>
        </p:txBody>
      </p:sp>
      <p:sp>
        <p:nvSpPr>
          <p:cNvPr id="3" name="Subtitle 2">
            <a:extLst>
              <a:ext uri="{FF2B5EF4-FFF2-40B4-BE49-F238E27FC236}">
                <a16:creationId xmlns:a16="http://schemas.microsoft.com/office/drawing/2014/main" id="{EBBBB197-126C-EB40-81A1-F04054249ED1}"/>
              </a:ext>
            </a:extLst>
          </p:cNvPr>
          <p:cNvSpPr>
            <a:spLocks noGrp="1"/>
          </p:cNvSpPr>
          <p:nvPr>
            <p:ph type="subTitle" idx="1"/>
          </p:nvPr>
        </p:nvSpPr>
        <p:spPr/>
        <p:txBody>
          <a:bodyPr/>
          <a:lstStyle/>
          <a:p>
            <a:r>
              <a:rPr lang="en-US" dirty="0"/>
              <a:t>Mark Hasegawa-Johnson</a:t>
            </a:r>
          </a:p>
          <a:p>
            <a:r>
              <a:rPr lang="en-US" dirty="0"/>
              <a:t>2/2022</a:t>
            </a:r>
          </a:p>
          <a:p>
            <a:r>
              <a:rPr lang="en-US" dirty="0"/>
              <a:t>Some of the material in these slides is © </a:t>
            </a:r>
            <a:r>
              <a:rPr lang="en-US" dirty="0" err="1"/>
              <a:t>Pytorch</a:t>
            </a:r>
            <a:endParaRPr lang="en-US" dirty="0"/>
          </a:p>
        </p:txBody>
      </p:sp>
    </p:spTree>
    <p:extLst>
      <p:ext uri="{BB962C8B-B14F-4D97-AF65-F5344CB8AC3E}">
        <p14:creationId xmlns:p14="http://schemas.microsoft.com/office/powerpoint/2010/main" val="818551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3B5FA-09A8-8C4B-9AC2-DB16AFCE6A62}"/>
              </a:ext>
            </a:extLst>
          </p:cNvPr>
          <p:cNvSpPr>
            <a:spLocks noGrp="1"/>
          </p:cNvSpPr>
          <p:nvPr>
            <p:ph type="title"/>
          </p:nvPr>
        </p:nvSpPr>
        <p:spPr/>
        <p:txBody>
          <a:bodyPr/>
          <a:lstStyle/>
          <a:p>
            <a:r>
              <a:rPr lang="en-US" dirty="0"/>
              <a:t>Running example: neural net regression</a:t>
            </a:r>
          </a:p>
        </p:txBody>
      </p:sp>
      <p:pic>
        <p:nvPicPr>
          <p:cNvPr id="9" name="Picture 8">
            <a:extLst>
              <a:ext uri="{FF2B5EF4-FFF2-40B4-BE49-F238E27FC236}">
                <a16:creationId xmlns:a16="http://schemas.microsoft.com/office/drawing/2014/main" id="{941ABCF9-777A-1E44-B62A-FB23D26388DF}"/>
              </a:ext>
            </a:extLst>
          </p:cNvPr>
          <p:cNvPicPr>
            <a:picLocks noChangeAspect="1"/>
          </p:cNvPicPr>
          <p:nvPr/>
        </p:nvPicPr>
        <p:blipFill>
          <a:blip r:embed="rId2"/>
          <a:stretch>
            <a:fillRect/>
          </a:stretch>
        </p:blipFill>
        <p:spPr>
          <a:xfrm>
            <a:off x="838200" y="1433857"/>
            <a:ext cx="10515600" cy="5257800"/>
          </a:xfrm>
          <a:prstGeom prst="rect">
            <a:avLst/>
          </a:prstGeom>
        </p:spPr>
      </p:pic>
    </p:spTree>
    <p:extLst>
      <p:ext uri="{BB962C8B-B14F-4D97-AF65-F5344CB8AC3E}">
        <p14:creationId xmlns:p14="http://schemas.microsoft.com/office/powerpoint/2010/main" val="3461638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E458-2CD7-0B42-902D-8BF007EB23E3}"/>
              </a:ext>
            </a:extLst>
          </p:cNvPr>
          <p:cNvSpPr>
            <a:spLocks noGrp="1"/>
          </p:cNvSpPr>
          <p:nvPr>
            <p:ph type="title"/>
          </p:nvPr>
        </p:nvSpPr>
        <p:spPr/>
        <p:txBody>
          <a:bodyPr/>
          <a:lstStyle/>
          <a:p>
            <a:r>
              <a:rPr lang="en-US" dirty="0"/>
              <a:t>Mean-squared error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E5CC8D-CC13-CE40-AFFD-76C01F42CD64}"/>
                  </a:ext>
                </a:extLst>
              </p:cNvPr>
              <p:cNvSpPr>
                <a:spLocks noGrp="1"/>
              </p:cNvSpPr>
              <p:nvPr>
                <p:ph idx="1"/>
              </p:nvPr>
            </p:nvSpPr>
            <p:spPr/>
            <p:txBody>
              <a:bodyPr>
                <a:normAutofit/>
              </a:bodyPr>
              <a:lstStyle/>
              <a:p>
                <a:pPr marL="0" indent="0">
                  <a:buNone/>
                </a:pPr>
                <a:r>
                  <a:rPr lang="en-US" dirty="0"/>
                  <a:t>First, let’s define the loss function.</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𝑓</m:t>
                      </m:r>
                      <m:d>
                        <m:dPr>
                          <m:ctrlPr>
                            <a:rPr lang="en-US" b="0"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m:t>
                      </m:r>
                      <m:r>
                        <a:rPr lang="en-US" i="1" dirty="0">
                          <a:latin typeface="Cambria Math" panose="02040503050406030204" pitchFamily="18" charset="0"/>
                        </a:rPr>
                        <m:t>𝑏</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𝑥</m:t>
                          </m:r>
                        </m:e>
                        <m:sub>
                          <m:r>
                            <a:rPr lang="en-US" i="1" dirty="0">
                              <a:latin typeface="Cambria Math" panose="02040503050406030204" pitchFamily="18" charset="0"/>
                            </a:rPr>
                            <m:t>𝑖</m:t>
                          </m:r>
                        </m:sub>
                      </m:sSub>
                      <m:r>
                        <a:rPr lang="en-US" i="1" dirty="0">
                          <a:latin typeface="Cambria Math" panose="02040503050406030204" pitchFamily="18" charset="0"/>
                        </a:rPr>
                        <m:t>+</m:t>
                      </m:r>
                      <m:r>
                        <a:rPr lang="en-US" i="1" dirty="0">
                          <a:latin typeface="Cambria Math" panose="02040503050406030204" pitchFamily="18" charset="0"/>
                        </a:rPr>
                        <m:t>𝑐</m:t>
                      </m:r>
                      <m:sSup>
                        <m:sSupPr>
                          <m:ctrlPr>
                            <a:rPr lang="en-US" i="1" dirty="0">
                              <a:latin typeface="Cambria Math" panose="02040503050406030204" pitchFamily="18" charset="0"/>
                            </a:rPr>
                          </m:ctrlPr>
                        </m:sSupPr>
                        <m:e>
                          <m:sSub>
                            <m:sSubPr>
                              <m:ctrlPr>
                                <a:rPr lang="en-US" i="1" dirty="0">
                                  <a:latin typeface="Cambria Math" panose="02040503050406030204" pitchFamily="18" charset="0"/>
                                </a:rPr>
                              </m:ctrlPr>
                            </m:sSubPr>
                            <m:e>
                              <m:r>
                                <a:rPr lang="en-US" b="0" i="1" dirty="0" smtClean="0">
                                  <a:latin typeface="Cambria Math" panose="02040503050406030204" pitchFamily="18" charset="0"/>
                                </a:rPr>
                                <m:t>𝑥</m:t>
                              </m:r>
                            </m:e>
                            <m:sub>
                              <m:r>
                                <a:rPr lang="en-US" i="1" dirty="0">
                                  <a:latin typeface="Cambria Math" panose="02040503050406030204" pitchFamily="18" charset="0"/>
                                </a:rPr>
                                <m:t>𝑖</m:t>
                              </m:r>
                            </m:sub>
                          </m:sSub>
                        </m:e>
                        <m:sup>
                          <m:r>
                            <a:rPr lang="en-US" i="1" dirty="0">
                              <a:latin typeface="Cambria Math" panose="02040503050406030204" pitchFamily="18" charset="0"/>
                            </a:rPr>
                            <m:t>2</m:t>
                          </m:r>
                        </m:sup>
                      </m:sSup>
                      <m:r>
                        <a:rPr lang="en-US" i="1" dirty="0">
                          <a:latin typeface="Cambria Math" panose="02040503050406030204" pitchFamily="18" charset="0"/>
                        </a:rPr>
                        <m:t>+</m:t>
                      </m:r>
                      <m:r>
                        <a:rPr lang="en-US" i="1" dirty="0">
                          <a:latin typeface="Cambria Math" panose="02040503050406030204" pitchFamily="18" charset="0"/>
                        </a:rPr>
                        <m:t>𝑑</m:t>
                      </m:r>
                      <m:sSup>
                        <m:sSupPr>
                          <m:ctrlPr>
                            <a:rPr lang="en-US" i="1" dirty="0">
                              <a:latin typeface="Cambria Math" panose="02040503050406030204" pitchFamily="18" charset="0"/>
                            </a:rPr>
                          </m:ctrlPr>
                        </m:sSupPr>
                        <m:e>
                          <m:sSub>
                            <m:sSubPr>
                              <m:ctrlPr>
                                <a:rPr lang="en-US" i="1" dirty="0">
                                  <a:latin typeface="Cambria Math" panose="02040503050406030204" pitchFamily="18" charset="0"/>
                                </a:rPr>
                              </m:ctrlPr>
                            </m:sSubPr>
                            <m:e>
                              <m:r>
                                <a:rPr lang="en-US" b="0" i="1" dirty="0" smtClean="0">
                                  <a:latin typeface="Cambria Math" panose="02040503050406030204" pitchFamily="18" charset="0"/>
                                </a:rPr>
                                <m:t>𝑥</m:t>
                              </m:r>
                            </m:e>
                            <m:sub>
                              <m:r>
                                <a:rPr lang="en-US" i="1" dirty="0">
                                  <a:latin typeface="Cambria Math" panose="02040503050406030204" pitchFamily="18" charset="0"/>
                                </a:rPr>
                                <m:t>𝑖</m:t>
                              </m:r>
                            </m:sub>
                          </m:sSub>
                        </m:e>
                        <m:sup>
                          <m:r>
                            <a:rPr lang="en-US" i="1" dirty="0">
                              <a:latin typeface="Cambria Math" panose="02040503050406030204" pitchFamily="18" charset="0"/>
                            </a:rPr>
                            <m:t>3</m:t>
                          </m:r>
                        </m:sup>
                      </m:sSup>
                      <m:r>
                        <a:rPr lang="en-US" b="0" i="0" dirty="0" smtClean="0">
                          <a:latin typeface="Cambria Math" panose="02040503050406030204" pitchFamily="18" charset="0"/>
                        </a:rPr>
                        <m:t>,  </m:t>
                      </m:r>
                    </m:oMath>
                  </m:oMathPara>
                </a14:m>
                <a:endParaRPr lang="en-US" b="0" i="0" dirty="0">
                  <a:latin typeface="Cambria Math" panose="02040503050406030204" pitchFamily="18" charset="0"/>
                </a:endParaRPr>
              </a:p>
              <a:p>
                <a:pPr marL="0" indent="0">
                  <a:buNone/>
                </a:pPr>
                <a:endParaRPr lang="en-US"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𝜖</m:t>
                          </m:r>
                        </m:e>
                        <m:sub>
                          <m:r>
                            <a:rPr lang="en-US" i="1">
                              <a:latin typeface="Cambria Math" panose="02040503050406030204" pitchFamily="18" charset="0"/>
                              <a:cs typeface="Times New Roman"/>
                            </a:rPr>
                            <m:t>𝑖</m:t>
                          </m:r>
                        </m:sub>
                      </m:sSub>
                      <m:r>
                        <a:rPr lang="en-US" b="0" i="1" smtClean="0">
                          <a:latin typeface="Cambria Math" panose="02040503050406030204" pitchFamily="18" charset="0"/>
                          <a:cs typeface="Times New Roman"/>
                        </a:rPr>
                        <m:t>=</m:t>
                      </m:r>
                      <m:r>
                        <a:rPr lang="en-US" i="1" dirty="0">
                          <a:latin typeface="Cambria Math" panose="02040503050406030204" pitchFamily="18" charset="0"/>
                        </a:rPr>
                        <m:t>𝑓</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r>
                        <a:rPr lang="en-US" b="0" i="1" dirty="0" smtClean="0">
                          <a:latin typeface="Cambria Math" panose="02040503050406030204" pitchFamily="18" charset="0"/>
                        </a:rPr>
                        <m:t>,</m:t>
                      </m:r>
                    </m:oMath>
                  </m:oMathPara>
                </a14:m>
                <a:endParaRPr lang="en-US" b="0" i="0" dirty="0">
                  <a:latin typeface="Cambria Math" panose="02040503050406030204" pitchFamily="18" charset="0"/>
                </a:endParaRPr>
              </a:p>
              <a:p>
                <a:pPr marL="0" indent="0">
                  <a:buNone/>
                </a:pPr>
                <a:endParaRPr lang="en-US"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0" dirty="0" smtClean="0">
                          <a:latin typeface="Cambria Math" panose="02040503050406030204" pitchFamily="18" charset="0"/>
                        </a:rPr>
                        <m:t> </m:t>
                      </m:r>
                      <m:r>
                        <a:rPr lang="en-US" i="1" dirty="0">
                          <a:latin typeface="Cambria Math" panose="02040503050406030204" pitchFamily="18" charset="0"/>
                          <a:ea typeface="Cambria Math" panose="02040503050406030204" pitchFamily="18" charset="0"/>
                        </a:rPr>
                        <m:t>ℒ</m:t>
                      </m:r>
                      <m:r>
                        <a:rPr lang="en-US" i="1" dirty="0">
                          <a:latin typeface="Cambria Math" panose="02040503050406030204" pitchFamily="18" charset="0"/>
                        </a:rPr>
                        <m:t>=</m:t>
                      </m:r>
                      <m:f>
                        <m:fPr>
                          <m:ctrlPr>
                            <a:rPr lang="en-US" i="1">
                              <a:latin typeface="Cambria Math" panose="02040503050406030204" pitchFamily="18" charset="0"/>
                              <a:cs typeface="Times New Roman"/>
                            </a:rPr>
                          </m:ctrlPr>
                        </m:fPr>
                        <m:num>
                          <m:r>
                            <a:rPr lang="en-US" i="1">
                              <a:latin typeface="Cambria Math" panose="02040503050406030204" pitchFamily="18" charset="0"/>
                              <a:cs typeface="Times New Roman"/>
                            </a:rPr>
                            <m:t>1</m:t>
                          </m:r>
                        </m:num>
                        <m:den>
                          <m:r>
                            <a:rPr lang="en-US" i="1">
                              <a:latin typeface="Cambria Math" panose="02040503050406030204" pitchFamily="18" charset="0"/>
                              <a:cs typeface="Times New Roman"/>
                            </a:rPr>
                            <m:t>𝑛</m:t>
                          </m:r>
                        </m:den>
                      </m:f>
                      <m:nary>
                        <m:naryPr>
                          <m:chr m:val="∑"/>
                          <m:ctrlPr>
                            <a:rPr lang="en-US" i="1" dirty="0">
                              <a:latin typeface="Cambria Math" panose="02040503050406030204" pitchFamily="18" charset="0"/>
                            </a:rPr>
                          </m:ctrlPr>
                        </m:naryPr>
                        <m:sub>
                          <m:r>
                            <m:rPr>
                              <m:brk m:alnAt="23"/>
                            </m:rPr>
                            <a:rPr lang="en-US" i="1" dirty="0">
                              <a:latin typeface="Cambria Math" panose="02040503050406030204" pitchFamily="18" charset="0"/>
                            </a:rPr>
                            <m:t>𝑖</m:t>
                          </m:r>
                          <m:r>
                            <a:rPr lang="en-US" i="1" dirty="0">
                              <a:latin typeface="Cambria Math" panose="02040503050406030204" pitchFamily="18" charset="0"/>
                            </a:rPr>
                            <m:t>=1</m:t>
                          </m:r>
                        </m:sub>
                        <m:sup>
                          <m:r>
                            <a:rPr lang="en-US" i="1" dirty="0">
                              <a:latin typeface="Cambria Math" panose="02040503050406030204" pitchFamily="18" charset="0"/>
                            </a:rPr>
                            <m:t>𝑛</m:t>
                          </m:r>
                        </m:sup>
                        <m:e>
                          <m:sSup>
                            <m:sSupPr>
                              <m:ctrlPr>
                                <a:rPr lang="en-US" i="1" dirty="0">
                                  <a:latin typeface="Cambria Math" panose="02040503050406030204" pitchFamily="18" charset="0"/>
                                </a:rPr>
                              </m:ctrlPr>
                            </m:sSupPr>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𝜖</m:t>
                                  </m:r>
                                </m:e>
                                <m:sub>
                                  <m:r>
                                    <a:rPr lang="en-US" i="1">
                                      <a:latin typeface="Cambria Math" panose="02040503050406030204" pitchFamily="18" charset="0"/>
                                      <a:cs typeface="Times New Roman"/>
                                    </a:rPr>
                                    <m:t>𝑖</m:t>
                                  </m:r>
                                </m:sub>
                              </m:sSub>
                            </m:e>
                            <m:sup>
                              <m:r>
                                <a:rPr lang="en-US" i="1" dirty="0">
                                  <a:latin typeface="Cambria Math" panose="02040503050406030204" pitchFamily="18" charset="0"/>
                                </a:rPr>
                                <m:t>2</m:t>
                              </m:r>
                            </m:sup>
                          </m:sSup>
                        </m:e>
                      </m:nary>
                    </m:oMath>
                  </m:oMathPara>
                </a14:m>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FCE5CC8D-CC13-CE40-AFFD-76C01F42CD64}"/>
                  </a:ext>
                </a:extLst>
              </p:cNvPr>
              <p:cNvSpPr>
                <a:spLocks noGrp="1" noRot="1" noChangeAspect="1" noMove="1" noResize="1" noEditPoints="1" noAdjustHandles="1" noChangeArrowheads="1" noChangeShapeType="1" noTextEdit="1"/>
              </p:cNvSpPr>
              <p:nvPr>
                <p:ph idx="1"/>
              </p:nvPr>
            </p:nvSpPr>
            <p:spPr>
              <a:blipFill>
                <a:blip r:embed="rId2"/>
                <a:stretch>
                  <a:fillRect l="-1206" t="-2326" b="-36337"/>
                </a:stretch>
              </a:blipFill>
            </p:spPr>
            <p:txBody>
              <a:bodyPr/>
              <a:lstStyle/>
              <a:p>
                <a:r>
                  <a:rPr lang="en-US">
                    <a:noFill/>
                  </a:rPr>
                  <a:t> </a:t>
                </a:r>
              </a:p>
            </p:txBody>
          </p:sp>
        </mc:Fallback>
      </mc:AlternateContent>
    </p:spTree>
    <p:extLst>
      <p:ext uri="{BB962C8B-B14F-4D97-AF65-F5344CB8AC3E}">
        <p14:creationId xmlns:p14="http://schemas.microsoft.com/office/powerpoint/2010/main" val="2309259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E458-2CD7-0B42-902D-8BF007EB23E3}"/>
              </a:ext>
            </a:extLst>
          </p:cNvPr>
          <p:cNvSpPr>
            <a:spLocks noGrp="1"/>
          </p:cNvSpPr>
          <p:nvPr>
            <p:ph type="title"/>
          </p:nvPr>
        </p:nvSpPr>
        <p:spPr/>
        <p:txBody>
          <a:bodyPr/>
          <a:lstStyle/>
          <a:p>
            <a:r>
              <a:rPr lang="en-US" dirty="0"/>
              <a:t>Loss gradient</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CE5CC8D-CC13-CE40-AFFD-76C01F42CD64}"/>
                  </a:ext>
                </a:extLst>
              </p:cNvPr>
              <p:cNvSpPr>
                <a:spLocks noGrp="1"/>
              </p:cNvSpPr>
              <p:nvPr>
                <p:ph idx="1"/>
              </p:nvPr>
            </p:nvSpPr>
            <p:spPr/>
            <p:txBody>
              <a:bodyPr>
                <a:normAutofit fontScale="77500" lnSpcReduction="20000"/>
              </a:bodyPr>
              <a:lstStyle/>
              <a:p>
                <a:pPr marL="0" indent="0">
                  <a:buNone/>
                </a:pPr>
                <a:r>
                  <a:rPr lang="en-US" dirty="0"/>
                  <a:t>Next, find the derivative of the loss.</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b="0" i="1" dirty="0" smtClean="0">
                          <a:latin typeface="Cambria Math" panose="02040503050406030204" pitchFamily="18" charset="0"/>
                        </a:rPr>
                        <m:t>𝑓</m:t>
                      </m:r>
                      <m:d>
                        <m:dPr>
                          <m:ctrlPr>
                            <a:rPr lang="en-US" b="0" i="1" dirty="0" smtClean="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m:t>
                      </m:r>
                      <m:r>
                        <a:rPr lang="en-US" i="1" dirty="0">
                          <a:latin typeface="Cambria Math" panose="02040503050406030204" pitchFamily="18" charset="0"/>
                        </a:rPr>
                        <m:t>𝑏</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𝑥</m:t>
                          </m:r>
                        </m:e>
                        <m:sub>
                          <m:r>
                            <a:rPr lang="en-US" i="1" dirty="0">
                              <a:latin typeface="Cambria Math" panose="02040503050406030204" pitchFamily="18" charset="0"/>
                            </a:rPr>
                            <m:t>𝑖</m:t>
                          </m:r>
                        </m:sub>
                      </m:sSub>
                      <m:r>
                        <a:rPr lang="en-US" i="1" dirty="0">
                          <a:latin typeface="Cambria Math" panose="02040503050406030204" pitchFamily="18" charset="0"/>
                        </a:rPr>
                        <m:t>+</m:t>
                      </m:r>
                      <m:r>
                        <a:rPr lang="en-US" i="1" dirty="0">
                          <a:latin typeface="Cambria Math" panose="02040503050406030204" pitchFamily="18" charset="0"/>
                        </a:rPr>
                        <m:t>𝑐</m:t>
                      </m:r>
                      <m:sSup>
                        <m:sSupPr>
                          <m:ctrlPr>
                            <a:rPr lang="en-US" i="1" dirty="0">
                              <a:latin typeface="Cambria Math" panose="02040503050406030204" pitchFamily="18" charset="0"/>
                            </a:rPr>
                          </m:ctrlPr>
                        </m:sSupPr>
                        <m:e>
                          <m:sSub>
                            <m:sSubPr>
                              <m:ctrlPr>
                                <a:rPr lang="en-US" i="1" dirty="0">
                                  <a:latin typeface="Cambria Math" panose="02040503050406030204" pitchFamily="18" charset="0"/>
                                </a:rPr>
                              </m:ctrlPr>
                            </m:sSubPr>
                            <m:e>
                              <m:r>
                                <a:rPr lang="en-US" b="0" i="1" dirty="0" smtClean="0">
                                  <a:latin typeface="Cambria Math" panose="02040503050406030204" pitchFamily="18" charset="0"/>
                                </a:rPr>
                                <m:t>𝑥</m:t>
                              </m:r>
                            </m:e>
                            <m:sub>
                              <m:r>
                                <a:rPr lang="en-US" i="1" dirty="0">
                                  <a:latin typeface="Cambria Math" panose="02040503050406030204" pitchFamily="18" charset="0"/>
                                </a:rPr>
                                <m:t>𝑖</m:t>
                              </m:r>
                            </m:sub>
                          </m:sSub>
                        </m:e>
                        <m:sup>
                          <m:r>
                            <a:rPr lang="en-US" i="1" dirty="0">
                              <a:latin typeface="Cambria Math" panose="02040503050406030204" pitchFamily="18" charset="0"/>
                            </a:rPr>
                            <m:t>2</m:t>
                          </m:r>
                        </m:sup>
                      </m:sSup>
                      <m:r>
                        <a:rPr lang="en-US" i="1" dirty="0">
                          <a:latin typeface="Cambria Math" panose="02040503050406030204" pitchFamily="18" charset="0"/>
                        </a:rPr>
                        <m:t>+</m:t>
                      </m:r>
                      <m:r>
                        <a:rPr lang="en-US" i="1" dirty="0">
                          <a:latin typeface="Cambria Math" panose="02040503050406030204" pitchFamily="18" charset="0"/>
                        </a:rPr>
                        <m:t>𝑑</m:t>
                      </m:r>
                      <m:sSup>
                        <m:sSupPr>
                          <m:ctrlPr>
                            <a:rPr lang="en-US" i="1" dirty="0">
                              <a:latin typeface="Cambria Math" panose="02040503050406030204" pitchFamily="18" charset="0"/>
                            </a:rPr>
                          </m:ctrlPr>
                        </m:sSupPr>
                        <m:e>
                          <m:sSub>
                            <m:sSubPr>
                              <m:ctrlPr>
                                <a:rPr lang="en-US" i="1" dirty="0">
                                  <a:latin typeface="Cambria Math" panose="02040503050406030204" pitchFamily="18" charset="0"/>
                                </a:rPr>
                              </m:ctrlPr>
                            </m:sSubPr>
                            <m:e>
                              <m:r>
                                <a:rPr lang="en-US" b="0" i="1" dirty="0" smtClean="0">
                                  <a:latin typeface="Cambria Math" panose="02040503050406030204" pitchFamily="18" charset="0"/>
                                </a:rPr>
                                <m:t>𝑥</m:t>
                              </m:r>
                            </m:e>
                            <m:sub>
                              <m:r>
                                <a:rPr lang="en-US" i="1" dirty="0">
                                  <a:latin typeface="Cambria Math" panose="02040503050406030204" pitchFamily="18" charset="0"/>
                                </a:rPr>
                                <m:t>𝑖</m:t>
                              </m:r>
                            </m:sub>
                          </m:sSub>
                        </m:e>
                        <m:sup>
                          <m:r>
                            <a:rPr lang="en-US" i="1" dirty="0">
                              <a:latin typeface="Cambria Math" panose="02040503050406030204" pitchFamily="18" charset="0"/>
                            </a:rPr>
                            <m:t>3</m:t>
                          </m:r>
                        </m:sup>
                      </m:sSup>
                      <m:r>
                        <a:rPr lang="en-US" b="0" i="0" dirty="0" smtClean="0">
                          <a:latin typeface="Cambria Math" panose="02040503050406030204" pitchFamily="18" charset="0"/>
                        </a:rPr>
                        <m:t>,  </m:t>
                      </m:r>
                      <m:sSub>
                        <m:sSubPr>
                          <m:ctrlPr>
                            <a:rPr lang="en-US" i="1" smtClean="0">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𝜖</m:t>
                          </m:r>
                        </m:e>
                        <m:sub>
                          <m:r>
                            <a:rPr lang="en-US" i="1">
                              <a:latin typeface="Cambria Math" panose="02040503050406030204" pitchFamily="18" charset="0"/>
                              <a:cs typeface="Times New Roman"/>
                            </a:rPr>
                            <m:t>𝑖</m:t>
                          </m:r>
                        </m:sub>
                      </m:sSub>
                      <m:r>
                        <a:rPr lang="en-US" b="0" i="1" smtClean="0">
                          <a:latin typeface="Cambria Math" panose="02040503050406030204" pitchFamily="18" charset="0"/>
                          <a:cs typeface="Times New Roman"/>
                        </a:rPr>
                        <m:t>=</m:t>
                      </m:r>
                      <m:r>
                        <a:rPr lang="en-US" i="1" dirty="0">
                          <a:latin typeface="Cambria Math" panose="02040503050406030204" pitchFamily="18" charset="0"/>
                        </a:rPr>
                        <m:t>𝑓</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r>
                        <a:rPr lang="en-US" b="0" i="1" dirty="0" smtClean="0">
                          <a:latin typeface="Cambria Math" panose="02040503050406030204" pitchFamily="18" charset="0"/>
                        </a:rPr>
                        <m:t>,  </m:t>
                      </m:r>
                      <m:r>
                        <a:rPr lang="en-US" i="1" dirty="0">
                          <a:latin typeface="Cambria Math" panose="02040503050406030204" pitchFamily="18" charset="0"/>
                          <a:ea typeface="Cambria Math" panose="02040503050406030204" pitchFamily="18" charset="0"/>
                        </a:rPr>
                        <m:t>ℒ</m:t>
                      </m:r>
                      <m:r>
                        <a:rPr lang="en-US" i="1" dirty="0">
                          <a:latin typeface="Cambria Math" panose="02040503050406030204" pitchFamily="18" charset="0"/>
                        </a:rPr>
                        <m:t>=</m:t>
                      </m:r>
                      <m:f>
                        <m:fPr>
                          <m:ctrlPr>
                            <a:rPr lang="en-US" i="1">
                              <a:latin typeface="Cambria Math" panose="02040503050406030204" pitchFamily="18" charset="0"/>
                              <a:cs typeface="Times New Roman"/>
                            </a:rPr>
                          </m:ctrlPr>
                        </m:fPr>
                        <m:num>
                          <m:r>
                            <a:rPr lang="en-US" i="1">
                              <a:latin typeface="Cambria Math" panose="02040503050406030204" pitchFamily="18" charset="0"/>
                              <a:cs typeface="Times New Roman"/>
                            </a:rPr>
                            <m:t>1</m:t>
                          </m:r>
                        </m:num>
                        <m:den>
                          <m:r>
                            <a:rPr lang="en-US" i="1">
                              <a:latin typeface="Cambria Math" panose="02040503050406030204" pitchFamily="18" charset="0"/>
                              <a:cs typeface="Times New Roman"/>
                            </a:rPr>
                            <m:t>𝑛</m:t>
                          </m:r>
                        </m:den>
                      </m:f>
                      <m:nary>
                        <m:naryPr>
                          <m:chr m:val="∑"/>
                          <m:ctrlPr>
                            <a:rPr lang="en-US" i="1" dirty="0">
                              <a:latin typeface="Cambria Math" panose="02040503050406030204" pitchFamily="18" charset="0"/>
                            </a:rPr>
                          </m:ctrlPr>
                        </m:naryPr>
                        <m:sub>
                          <m:r>
                            <m:rPr>
                              <m:brk m:alnAt="23"/>
                            </m:rPr>
                            <a:rPr lang="en-US" i="1" dirty="0">
                              <a:latin typeface="Cambria Math" panose="02040503050406030204" pitchFamily="18" charset="0"/>
                            </a:rPr>
                            <m:t>𝑖</m:t>
                          </m:r>
                          <m:r>
                            <a:rPr lang="en-US" i="1" dirty="0">
                              <a:latin typeface="Cambria Math" panose="02040503050406030204" pitchFamily="18" charset="0"/>
                            </a:rPr>
                            <m:t>=1</m:t>
                          </m:r>
                        </m:sub>
                        <m:sup>
                          <m:r>
                            <a:rPr lang="en-US" i="1" dirty="0">
                              <a:latin typeface="Cambria Math" panose="02040503050406030204" pitchFamily="18" charset="0"/>
                            </a:rPr>
                            <m:t>𝑛</m:t>
                          </m:r>
                        </m:sup>
                        <m:e>
                          <m:sSup>
                            <m:sSupPr>
                              <m:ctrlPr>
                                <a:rPr lang="en-US" i="1" dirty="0">
                                  <a:latin typeface="Cambria Math" panose="02040503050406030204" pitchFamily="18" charset="0"/>
                                </a:rPr>
                              </m:ctrlPr>
                            </m:sSupPr>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𝜖</m:t>
                                  </m:r>
                                </m:e>
                                <m:sub>
                                  <m:r>
                                    <a:rPr lang="en-US" i="1">
                                      <a:latin typeface="Cambria Math" panose="02040503050406030204" pitchFamily="18" charset="0"/>
                                      <a:cs typeface="Times New Roman"/>
                                    </a:rPr>
                                    <m:t>𝑖</m:t>
                                  </m:r>
                                </m:sub>
                              </m:sSub>
                            </m:e>
                            <m:sup>
                              <m:r>
                                <a:rPr lang="en-US" i="1" dirty="0">
                                  <a:latin typeface="Cambria Math" panose="02040503050406030204" pitchFamily="18" charset="0"/>
                                </a:rPr>
                                <m:t>2</m:t>
                              </m:r>
                            </m:sup>
                          </m:sSup>
                        </m:e>
                      </m:nary>
                    </m:oMath>
                  </m:oMathPara>
                </a14:m>
                <a:endParaRPr lang="en-US" b="0" i="0" dirty="0">
                  <a:latin typeface="Cambria Math" panose="02040503050406030204" pitchFamily="18" charset="0"/>
                </a:endParaRPr>
              </a:p>
              <a:p>
                <a:pPr marL="0" indent="0">
                  <a:buNone/>
                </a:pPr>
                <a:endParaRPr lang="en-US"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m:rPr>
                              <m:sty m:val="p"/>
                            </m:rPr>
                            <a:rPr lang="en-US" i="1" dirty="0">
                              <a:latin typeface="Cambria Math" panose="02040503050406030204" pitchFamily="18" charset="0"/>
                              <a:ea typeface="Cambria Math" panose="02040503050406030204" pitchFamily="18" charset="0"/>
                            </a:rPr>
                            <m:t>∇</m:t>
                          </m:r>
                        </m:e>
                        <m:sub>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sub>
                      </m:sSub>
                      <m:r>
                        <a:rPr lang="en-US" i="1" dirty="0">
                          <a:latin typeface="Cambria Math" panose="02040503050406030204" pitchFamily="18" charset="0"/>
                          <a:ea typeface="Cambria Math" panose="02040503050406030204" pitchFamily="18" charset="0"/>
                        </a:rPr>
                        <m:t>ℒ</m:t>
                      </m:r>
                      <m:r>
                        <a:rPr lang="en-US" b="0" i="1" dirty="0" smtClean="0">
                          <a:latin typeface="Cambria Math" panose="02040503050406030204" pitchFamily="18" charset="0"/>
                          <a:ea typeface="Cambria Math" panose="02040503050406030204" pitchFamily="18" charset="0"/>
                        </a:rPr>
                        <m:t>=</m:t>
                      </m:r>
                      <m:d>
                        <m:dPr>
                          <m:begChr m:val="["/>
                          <m:endChr m:val="]"/>
                          <m:ctrlPr>
                            <a:rPr lang="en-US" i="1" dirty="0">
                              <a:latin typeface="Cambria Math" panose="02040503050406030204" pitchFamily="18" charset="0"/>
                            </a:rPr>
                          </m:ctrlPr>
                        </m:dPr>
                        <m:e>
                          <m:m>
                            <m:mPr>
                              <m:mcs>
                                <m:mc>
                                  <m:mcPr>
                                    <m:count m:val="1"/>
                                    <m:mcJc m:val="center"/>
                                  </m:mcPr>
                                </m:mc>
                              </m:mcs>
                              <m:ctrlPr>
                                <a:rPr lang="en-US" i="1" dirty="0">
                                  <a:latin typeface="Cambria Math" panose="02040503050406030204" pitchFamily="18" charset="0"/>
                                </a:rPr>
                              </m:ctrlPr>
                            </m:mPr>
                            <m:m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𝑑𝑎</m:t>
                                    </m:r>
                                  </m:den>
                                </m:f>
                              </m:e>
                            </m:mr>
                            <m:mr>
                              <m:e>
                                <m:m>
                                  <m:mPr>
                                    <m:mcs>
                                      <m:mc>
                                        <m:mcPr>
                                          <m:count m:val="1"/>
                                          <m:mcJc m:val="center"/>
                                        </m:mcPr>
                                      </m:mc>
                                    </m:mcs>
                                    <m:ctrlPr>
                                      <a:rPr lang="en-US" i="1" dirty="0">
                                        <a:latin typeface="Cambria Math" panose="02040503050406030204" pitchFamily="18" charset="0"/>
                                      </a:rPr>
                                    </m:ctrlPr>
                                  </m:mPr>
                                  <m:m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𝑑𝑏</m:t>
                                          </m:r>
                                        </m:den>
                                      </m:f>
                                    </m:e>
                                  </m:mr>
                                  <m:m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𝑐</m:t>
                                          </m:r>
                                        </m:den>
                                      </m:f>
                                    </m:e>
                                  </m:mr>
                                </m:m>
                              </m:e>
                            </m:mr>
                            <m:m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𝑑</m:t>
                                    </m:r>
                                  </m:den>
                                </m:f>
                              </m:e>
                            </m:mr>
                          </m:m>
                        </m:e>
                      </m:d>
                      <m:r>
                        <a:rPr lang="en-US" i="1" dirty="0">
                          <a:latin typeface="Cambria Math" panose="02040503050406030204" pitchFamily="18" charset="0"/>
                        </a:rPr>
                        <m:t>=</m:t>
                      </m:r>
                      <m:f>
                        <m:fPr>
                          <m:ctrlPr>
                            <a:rPr lang="en-US" i="1">
                              <a:latin typeface="Cambria Math" panose="02040503050406030204" pitchFamily="18" charset="0"/>
                              <a:cs typeface="Times New Roman"/>
                            </a:rPr>
                          </m:ctrlPr>
                        </m:fPr>
                        <m:num>
                          <m:r>
                            <a:rPr lang="en-US" b="0" i="1" smtClean="0">
                              <a:latin typeface="Cambria Math" panose="02040503050406030204" pitchFamily="18" charset="0"/>
                              <a:cs typeface="Times New Roman"/>
                            </a:rPr>
                            <m:t>2</m:t>
                          </m:r>
                        </m:num>
                        <m:den>
                          <m:r>
                            <a:rPr lang="en-US" i="1">
                              <a:latin typeface="Cambria Math" panose="02040503050406030204" pitchFamily="18" charset="0"/>
                              <a:cs typeface="Times New Roman"/>
                            </a:rPr>
                            <m:t>𝑛</m:t>
                          </m:r>
                        </m:den>
                      </m:f>
                      <m:nary>
                        <m:naryPr>
                          <m:chr m:val="∑"/>
                          <m:ctrlPr>
                            <a:rPr lang="en-US" i="1" dirty="0">
                              <a:latin typeface="Cambria Math" panose="02040503050406030204" pitchFamily="18" charset="0"/>
                            </a:rPr>
                          </m:ctrlPr>
                        </m:naryPr>
                        <m:sub>
                          <m:r>
                            <m:rPr>
                              <m:brk m:alnAt="23"/>
                            </m:rPr>
                            <a:rPr lang="en-US" i="1" dirty="0">
                              <a:latin typeface="Cambria Math" panose="02040503050406030204" pitchFamily="18" charset="0"/>
                            </a:rPr>
                            <m:t>𝑖</m:t>
                          </m:r>
                          <m:r>
                            <a:rPr lang="en-US" i="1" dirty="0">
                              <a:latin typeface="Cambria Math" panose="02040503050406030204" pitchFamily="18" charset="0"/>
                            </a:rPr>
                            <m:t>=1</m:t>
                          </m:r>
                        </m:sub>
                        <m:sup>
                          <m:r>
                            <a:rPr lang="en-US" i="1" dirty="0">
                              <a:latin typeface="Cambria Math" panose="02040503050406030204" pitchFamily="18" charset="0"/>
                            </a:rPr>
                            <m:t>𝑛</m:t>
                          </m:r>
                        </m:sup>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𝜖</m:t>
                              </m:r>
                            </m:e>
                            <m:sub>
                              <m:r>
                                <a:rPr lang="en-US" i="1">
                                  <a:latin typeface="Cambria Math" panose="02040503050406030204" pitchFamily="18" charset="0"/>
                                  <a:cs typeface="Times New Roman"/>
                                </a:rPr>
                                <m:t>𝑖</m:t>
                              </m:r>
                            </m:sub>
                          </m:sSub>
                          <m:sSub>
                            <m:sSubPr>
                              <m:ctrlPr>
                                <a:rPr lang="en-US" i="1" dirty="0">
                                  <a:latin typeface="Cambria Math" panose="02040503050406030204" pitchFamily="18" charset="0"/>
                                </a:rPr>
                              </m:ctrlPr>
                            </m:sSubPr>
                            <m:e>
                              <m:r>
                                <m:rPr>
                                  <m:sty m:val="p"/>
                                </m:rPr>
                                <a:rPr lang="en-US" i="1" dirty="0">
                                  <a:latin typeface="Cambria Math" panose="02040503050406030204" pitchFamily="18" charset="0"/>
                                  <a:ea typeface="Cambria Math" panose="02040503050406030204" pitchFamily="18" charset="0"/>
                                </a:rPr>
                                <m:t>∇</m:t>
                              </m:r>
                            </m:e>
                            <m:sub>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sub>
                          </m:sSub>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𝜖</m:t>
                              </m:r>
                            </m:e>
                            <m:sub>
                              <m:r>
                                <a:rPr lang="en-US" i="1">
                                  <a:latin typeface="Cambria Math" panose="02040503050406030204" pitchFamily="18" charset="0"/>
                                  <a:cs typeface="Times New Roman"/>
                                </a:rPr>
                                <m:t>𝑖</m:t>
                              </m:r>
                            </m:sub>
                          </m:sSub>
                        </m:e>
                      </m:nary>
                      <m:r>
                        <a:rPr lang="en-US" b="0" i="1" dirty="0" smtClean="0">
                          <a:latin typeface="Cambria Math" panose="02040503050406030204" pitchFamily="18" charset="0"/>
                        </a:rPr>
                        <m:t>=</m:t>
                      </m:r>
                      <m:f>
                        <m:fPr>
                          <m:ctrlPr>
                            <a:rPr lang="en-US" i="1">
                              <a:latin typeface="Cambria Math" panose="02040503050406030204" pitchFamily="18" charset="0"/>
                              <a:cs typeface="Times New Roman"/>
                            </a:rPr>
                          </m:ctrlPr>
                        </m:fPr>
                        <m:num>
                          <m:r>
                            <a:rPr lang="en-US" b="0" i="1" smtClean="0">
                              <a:latin typeface="Cambria Math" panose="02040503050406030204" pitchFamily="18" charset="0"/>
                              <a:cs typeface="Times New Roman"/>
                            </a:rPr>
                            <m:t>2</m:t>
                          </m:r>
                        </m:num>
                        <m:den>
                          <m:r>
                            <a:rPr lang="en-US" i="1">
                              <a:latin typeface="Cambria Math" panose="02040503050406030204" pitchFamily="18" charset="0"/>
                              <a:cs typeface="Times New Roman"/>
                            </a:rPr>
                            <m:t>𝑛</m:t>
                          </m:r>
                        </m:den>
                      </m:f>
                      <m:nary>
                        <m:naryPr>
                          <m:chr m:val="∑"/>
                          <m:ctrlPr>
                            <a:rPr lang="en-US" i="1" dirty="0">
                              <a:latin typeface="Cambria Math" panose="02040503050406030204" pitchFamily="18" charset="0"/>
                            </a:rPr>
                          </m:ctrlPr>
                        </m:naryPr>
                        <m:sub>
                          <m:r>
                            <m:rPr>
                              <m:brk m:alnAt="23"/>
                            </m:rPr>
                            <a:rPr lang="en-US" i="1" dirty="0">
                              <a:latin typeface="Cambria Math" panose="02040503050406030204" pitchFamily="18" charset="0"/>
                            </a:rPr>
                            <m:t>𝑖</m:t>
                          </m:r>
                          <m:r>
                            <a:rPr lang="en-US" i="1" dirty="0">
                              <a:latin typeface="Cambria Math" panose="02040503050406030204" pitchFamily="18" charset="0"/>
                            </a:rPr>
                            <m:t>=1</m:t>
                          </m:r>
                        </m:sub>
                        <m:sup>
                          <m:r>
                            <a:rPr lang="en-US" i="1" dirty="0">
                              <a:latin typeface="Cambria Math" panose="02040503050406030204" pitchFamily="18" charset="0"/>
                            </a:rPr>
                            <m:t>𝑛</m:t>
                          </m:r>
                        </m:sup>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𝜖</m:t>
                              </m:r>
                            </m:e>
                            <m:sub>
                              <m:r>
                                <a:rPr lang="en-US" i="1">
                                  <a:latin typeface="Cambria Math" panose="02040503050406030204" pitchFamily="18" charset="0"/>
                                  <a:cs typeface="Times New Roman"/>
                                </a:rPr>
                                <m:t>𝑖</m:t>
                              </m:r>
                            </m:sub>
                          </m:sSub>
                          <m:d>
                            <m:dPr>
                              <m:begChr m:val="["/>
                              <m:endChr m:val="]"/>
                              <m:ctrlPr>
                                <a:rPr lang="en-US" i="1" dirty="0">
                                  <a:latin typeface="Cambria Math" panose="02040503050406030204" pitchFamily="18" charset="0"/>
                                </a:rPr>
                              </m:ctrlPr>
                            </m:dPr>
                            <m:e>
                              <m:m>
                                <m:mPr>
                                  <m:mcs>
                                    <m:mc>
                                      <m:mcPr>
                                        <m:count m:val="1"/>
                                        <m:mcJc m:val="center"/>
                                      </m:mcPr>
                                    </m:mc>
                                  </m:mcs>
                                  <m:ctrlPr>
                                    <a:rPr lang="en-US" i="1" dirty="0">
                                      <a:latin typeface="Cambria Math" panose="02040503050406030204" pitchFamily="18" charset="0"/>
                                    </a:rPr>
                                  </m:ctrlPr>
                                </m:mPr>
                                <m:m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rPr>
                                          <m:t>𝑓</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num>
                                      <m:den>
                                        <m:r>
                                          <a:rPr lang="en-US" i="1">
                                            <a:latin typeface="Cambria Math" panose="02040503050406030204" pitchFamily="18" charset="0"/>
                                            <a:ea typeface="Cambria Math" panose="02040503050406030204" pitchFamily="18" charset="0"/>
                                          </a:rPr>
                                          <m:t>𝑑𝑎</m:t>
                                        </m:r>
                                      </m:den>
                                    </m:f>
                                  </m:e>
                                </m:mr>
                                <m:mr>
                                  <m:e>
                                    <m:m>
                                      <m:mPr>
                                        <m:mcs>
                                          <m:mc>
                                            <m:mcPr>
                                              <m:count m:val="1"/>
                                              <m:mcJc m:val="center"/>
                                            </m:mcPr>
                                          </m:mc>
                                        </m:mcs>
                                        <m:ctrlPr>
                                          <a:rPr lang="en-US" i="1" dirty="0">
                                            <a:latin typeface="Cambria Math" panose="02040503050406030204" pitchFamily="18" charset="0"/>
                                          </a:rPr>
                                        </m:ctrlPr>
                                      </m:mPr>
                                      <m:m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rPr>
                                                <m:t>𝑓</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num>
                                            <m:den>
                                              <m:r>
                                                <a:rPr lang="en-US" i="1">
                                                  <a:latin typeface="Cambria Math" panose="02040503050406030204" pitchFamily="18" charset="0"/>
                                                  <a:ea typeface="Cambria Math" panose="02040503050406030204" pitchFamily="18" charset="0"/>
                                                </a:rPr>
                                                <m:t>𝑑𝑏</m:t>
                                              </m:r>
                                            </m:den>
                                          </m:f>
                                        </m:e>
                                      </m:mr>
                                      <m:m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rPr>
                                                <m:t>𝑓</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num>
                                            <m:den>
                                              <m:r>
                                                <a:rPr lang="en-US" i="1">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𝑐</m:t>
                                              </m:r>
                                            </m:den>
                                          </m:f>
                                        </m:e>
                                      </m:mr>
                                    </m:m>
                                  </m:e>
                                </m:mr>
                                <m:mr>
                                  <m:e>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rPr>
                                          <m:t>𝑓</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num>
                                      <m:den>
                                        <m:r>
                                          <a:rPr lang="en-US" i="1">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𝑑</m:t>
                                        </m:r>
                                      </m:den>
                                    </m:f>
                                  </m:e>
                                </m:mr>
                              </m:m>
                            </m:e>
                          </m:d>
                        </m:e>
                      </m:nary>
                      <m:r>
                        <a:rPr lang="en-US" i="1" dirty="0">
                          <a:latin typeface="Cambria Math" panose="02040503050406030204" pitchFamily="18" charset="0"/>
                        </a:rPr>
                        <m:t>=</m:t>
                      </m:r>
                      <m:f>
                        <m:fPr>
                          <m:ctrlPr>
                            <a:rPr lang="en-US" i="1">
                              <a:latin typeface="Cambria Math" panose="02040503050406030204" pitchFamily="18" charset="0"/>
                              <a:cs typeface="Times New Roman"/>
                            </a:rPr>
                          </m:ctrlPr>
                        </m:fPr>
                        <m:num>
                          <m:r>
                            <a:rPr lang="en-US" i="1">
                              <a:latin typeface="Cambria Math" panose="02040503050406030204" pitchFamily="18" charset="0"/>
                              <a:cs typeface="Times New Roman"/>
                            </a:rPr>
                            <m:t>2</m:t>
                          </m:r>
                        </m:num>
                        <m:den>
                          <m:r>
                            <a:rPr lang="en-US" i="1">
                              <a:latin typeface="Cambria Math" panose="02040503050406030204" pitchFamily="18" charset="0"/>
                              <a:cs typeface="Times New Roman"/>
                            </a:rPr>
                            <m:t>𝑛</m:t>
                          </m:r>
                        </m:den>
                      </m:f>
                      <m:nary>
                        <m:naryPr>
                          <m:chr m:val="∑"/>
                          <m:ctrlPr>
                            <a:rPr lang="en-US" i="1" dirty="0">
                              <a:latin typeface="Cambria Math" panose="02040503050406030204" pitchFamily="18" charset="0"/>
                            </a:rPr>
                          </m:ctrlPr>
                        </m:naryPr>
                        <m:sub>
                          <m:r>
                            <m:rPr>
                              <m:brk m:alnAt="23"/>
                            </m:rPr>
                            <a:rPr lang="en-US" i="1" dirty="0">
                              <a:latin typeface="Cambria Math" panose="02040503050406030204" pitchFamily="18" charset="0"/>
                            </a:rPr>
                            <m:t>𝑖</m:t>
                          </m:r>
                          <m:r>
                            <a:rPr lang="en-US" i="1" dirty="0">
                              <a:latin typeface="Cambria Math" panose="02040503050406030204" pitchFamily="18" charset="0"/>
                            </a:rPr>
                            <m:t>=1</m:t>
                          </m:r>
                        </m:sub>
                        <m:sup>
                          <m:r>
                            <a:rPr lang="en-US" i="1" dirty="0">
                              <a:latin typeface="Cambria Math" panose="02040503050406030204" pitchFamily="18" charset="0"/>
                            </a:rPr>
                            <m:t>𝑛</m:t>
                          </m:r>
                        </m:sup>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𝜖</m:t>
                              </m:r>
                            </m:e>
                            <m:sub>
                              <m:r>
                                <a:rPr lang="en-US" i="1">
                                  <a:latin typeface="Cambria Math" panose="02040503050406030204" pitchFamily="18" charset="0"/>
                                  <a:cs typeface="Times New Roman"/>
                                </a:rPr>
                                <m:t>𝑖</m:t>
                              </m:r>
                            </m:sub>
                          </m:sSub>
                          <m:d>
                            <m:dPr>
                              <m:begChr m:val="["/>
                              <m:endChr m:val="]"/>
                              <m:ctrlPr>
                                <a:rPr lang="en-US" i="1" dirty="0">
                                  <a:latin typeface="Cambria Math" panose="02040503050406030204" pitchFamily="18" charset="0"/>
                                </a:rPr>
                              </m:ctrlPr>
                            </m:dPr>
                            <m:e>
                              <m:m>
                                <m:mPr>
                                  <m:mcs>
                                    <m:mc>
                                      <m:mcPr>
                                        <m:count m:val="1"/>
                                        <m:mcJc m:val="center"/>
                                      </m:mcPr>
                                    </m:mc>
                                  </m:mcs>
                                  <m:ctrlPr>
                                    <a:rPr lang="en-US" i="1" dirty="0">
                                      <a:latin typeface="Cambria Math" panose="02040503050406030204" pitchFamily="18" charset="0"/>
                                    </a:rPr>
                                  </m:ctrlPr>
                                </m:mPr>
                                <m:mr>
                                  <m:e>
                                    <m:r>
                                      <a:rPr lang="en-US" b="0" i="1" smtClean="0">
                                        <a:latin typeface="Cambria Math" panose="02040503050406030204" pitchFamily="18" charset="0"/>
                                        <a:ea typeface="Cambria Math" panose="02040503050406030204" pitchFamily="18" charset="0"/>
                                      </a:rPr>
                                      <m:t>1</m:t>
                                    </m:r>
                                  </m:e>
                                </m:mr>
                                <m:mr>
                                  <m:e>
                                    <m:m>
                                      <m:mPr>
                                        <m:mcs>
                                          <m:mc>
                                            <m:mcPr>
                                              <m:count m:val="1"/>
                                              <m:mcJc m:val="center"/>
                                            </m:mcPr>
                                          </m:mc>
                                        </m:mcs>
                                        <m:ctrlPr>
                                          <a:rPr lang="en-US" i="1" dirty="0">
                                            <a:latin typeface="Cambria Math" panose="02040503050406030204" pitchFamily="18" charset="0"/>
                                          </a:rPr>
                                        </m:ctrlPr>
                                      </m:mPr>
                                      <m:m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mr>
                                      <m:mr>
                                        <m:e>
                                          <m:sSup>
                                            <m:sSupPr>
                                              <m:ctrlPr>
                                                <a:rPr lang="en-US" i="1" dirty="0">
                                                  <a:latin typeface="Cambria Math" panose="02040503050406030204" pitchFamily="18" charset="0"/>
                                                </a:rPr>
                                              </m:ctrlPr>
                                            </m:sSup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sup>
                                              <m:r>
                                                <a:rPr lang="en-US" i="1" dirty="0">
                                                  <a:latin typeface="Cambria Math" panose="02040503050406030204" pitchFamily="18" charset="0"/>
                                                </a:rPr>
                                                <m:t>2</m:t>
                                              </m:r>
                                            </m:sup>
                                          </m:sSup>
                                        </m:e>
                                      </m:mr>
                                    </m:m>
                                  </m:e>
                                </m:mr>
                                <m:mr>
                                  <m:e>
                                    <m:sSup>
                                      <m:sSupPr>
                                        <m:ctrlPr>
                                          <a:rPr lang="en-US" i="1" dirty="0">
                                            <a:latin typeface="Cambria Math" panose="02040503050406030204" pitchFamily="18" charset="0"/>
                                          </a:rPr>
                                        </m:ctrlPr>
                                      </m:sSup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sup>
                                        <m:r>
                                          <a:rPr lang="en-US" i="1" dirty="0">
                                            <a:latin typeface="Cambria Math" panose="02040503050406030204" pitchFamily="18" charset="0"/>
                                          </a:rPr>
                                          <m:t>3</m:t>
                                        </m:r>
                                      </m:sup>
                                    </m:sSup>
                                  </m:e>
                                </m:mr>
                              </m:m>
                            </m:e>
                          </m:d>
                        </m:e>
                      </m:nary>
                    </m:oMath>
                  </m:oMathPara>
                </a14:m>
                <a:endParaRPr lang="en-US" dirty="0"/>
              </a:p>
              <a:p>
                <a:pPr marL="0" indent="0">
                  <a:buNone/>
                </a:pPr>
                <a:endParaRPr lang="en-US" dirty="0"/>
              </a:p>
            </p:txBody>
          </p:sp>
        </mc:Choice>
        <mc:Fallback>
          <p:sp>
            <p:nvSpPr>
              <p:cNvPr id="3" name="Content Placeholder 2">
                <a:extLst>
                  <a:ext uri="{FF2B5EF4-FFF2-40B4-BE49-F238E27FC236}">
                    <a16:creationId xmlns:a16="http://schemas.microsoft.com/office/drawing/2014/main" id="{FCE5CC8D-CC13-CE40-AFFD-76C01F42CD64}"/>
                  </a:ext>
                </a:extLst>
              </p:cNvPr>
              <p:cNvSpPr>
                <a:spLocks noGrp="1" noRot="1" noChangeAspect="1" noMove="1" noResize="1" noEditPoints="1" noAdjustHandles="1" noChangeArrowheads="1" noChangeShapeType="1" noTextEdit="1"/>
              </p:cNvSpPr>
              <p:nvPr>
                <p:ph idx="1"/>
              </p:nvPr>
            </p:nvSpPr>
            <p:spPr>
              <a:blipFill>
                <a:blip r:embed="rId2"/>
                <a:stretch>
                  <a:fillRect l="-724" t="-12500" b="-18314"/>
                </a:stretch>
              </a:blipFill>
            </p:spPr>
            <p:txBody>
              <a:bodyPr/>
              <a:lstStyle/>
              <a:p>
                <a:r>
                  <a:rPr lang="en-US">
                    <a:noFill/>
                  </a:rPr>
                  <a:t> </a:t>
                </a:r>
              </a:p>
            </p:txBody>
          </p:sp>
        </mc:Fallback>
      </mc:AlternateContent>
    </p:spTree>
    <p:extLst>
      <p:ext uri="{BB962C8B-B14F-4D97-AF65-F5344CB8AC3E}">
        <p14:creationId xmlns:p14="http://schemas.microsoft.com/office/powerpoint/2010/main" val="3231422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E458-2CD7-0B42-902D-8BF007EB23E3}"/>
              </a:ext>
            </a:extLst>
          </p:cNvPr>
          <p:cNvSpPr>
            <a:spLocks noGrp="1"/>
          </p:cNvSpPr>
          <p:nvPr>
            <p:ph type="title"/>
          </p:nvPr>
        </p:nvSpPr>
        <p:spPr/>
        <p:txBody>
          <a:bodyPr/>
          <a:lstStyle/>
          <a:p>
            <a:r>
              <a:rPr lang="en-US" dirty="0"/>
              <a:t>Gradient update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CE5CC8D-CC13-CE40-AFFD-76C01F42CD64}"/>
                  </a:ext>
                </a:extLst>
              </p:cNvPr>
              <p:cNvSpPr>
                <a:spLocks noGrp="1"/>
              </p:cNvSpPr>
              <p:nvPr>
                <p:ph idx="1"/>
              </p:nvPr>
            </p:nvSpPr>
            <p:spPr/>
            <p:txBody>
              <a:bodyPr>
                <a:normAutofit fontScale="70000" lnSpcReduction="20000"/>
              </a:bodyPr>
              <a:lstStyle/>
              <a:p>
                <a:pPr marL="0" indent="0">
                  <a:buNone/>
                </a:pPr>
                <a:r>
                  <a:rPr lang="en-US" dirty="0"/>
                  <a:t>Now, update the weights by subtracting the gradient.</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𝑎</m:t>
                      </m:r>
                      <m:r>
                        <a:rPr lang="en-US" i="1">
                          <a:latin typeface="Cambria Math" panose="02040503050406030204" pitchFamily="18" charset="0"/>
                        </a:rPr>
                        <m:t>=</m:t>
                      </m:r>
                      <m:r>
                        <a:rPr lang="en-US" i="1">
                          <a:latin typeface="Cambria Math" panose="02040503050406030204" pitchFamily="18" charset="0"/>
                        </a:rPr>
                        <m:t>𝑎</m:t>
                      </m:r>
                      <m:r>
                        <a:rPr lang="en-US" i="1">
                          <a:latin typeface="Cambria Math" panose="02040503050406030204" pitchFamily="18" charset="0"/>
                        </a:rPr>
                        <m:t>−</m:t>
                      </m:r>
                      <m:f>
                        <m:fPr>
                          <m:ctrlPr>
                            <a:rPr lang="en-US" i="1">
                              <a:latin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rPr>
                            <m:t>𝜂</m:t>
                          </m:r>
                        </m:num>
                        <m:den>
                          <m:r>
                            <a:rPr lang="en-US" b="0" i="1" smtClean="0">
                              <a:latin typeface="Cambria Math" panose="02040503050406030204" pitchFamily="18" charset="0"/>
                              <a:cs typeface="Times New Roman"/>
                            </a:rPr>
                            <m:t>2</m:t>
                          </m:r>
                        </m:den>
                      </m:f>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𝑑𝑎</m:t>
                          </m:r>
                        </m:den>
                      </m:f>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𝑎</m:t>
                      </m:r>
                      <m:r>
                        <a:rPr lang="en-US" b="0" i="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rPr>
                            <m:t>𝜂</m:t>
                          </m:r>
                        </m:num>
                        <m:den>
                          <m:r>
                            <a:rPr lang="en-US" i="1">
                              <a:latin typeface="Cambria Math" panose="02040503050406030204" pitchFamily="18" charset="0"/>
                              <a:cs typeface="Times New Roman"/>
                            </a:rPr>
                            <m:t>𝑛</m:t>
                          </m:r>
                        </m:den>
                      </m:f>
                      <m:nary>
                        <m:naryPr>
                          <m:chr m:val="∑"/>
                          <m:ctrlPr>
                            <a:rPr lang="en-US" i="1" dirty="0">
                              <a:latin typeface="Cambria Math" panose="02040503050406030204" pitchFamily="18" charset="0"/>
                            </a:rPr>
                          </m:ctrlPr>
                        </m:naryPr>
                        <m:sub>
                          <m:r>
                            <m:rPr>
                              <m:brk m:alnAt="23"/>
                            </m:rPr>
                            <a:rPr lang="en-US" i="1" dirty="0">
                              <a:latin typeface="Cambria Math" panose="02040503050406030204" pitchFamily="18" charset="0"/>
                            </a:rPr>
                            <m:t>𝑖</m:t>
                          </m:r>
                          <m:r>
                            <a:rPr lang="en-US" i="1" dirty="0">
                              <a:latin typeface="Cambria Math" panose="02040503050406030204" pitchFamily="18" charset="0"/>
                            </a:rPr>
                            <m:t>=1</m:t>
                          </m:r>
                        </m:sub>
                        <m:sup>
                          <m:r>
                            <a:rPr lang="en-US" i="1" dirty="0">
                              <a:latin typeface="Cambria Math" panose="02040503050406030204" pitchFamily="18" charset="0"/>
                            </a:rPr>
                            <m:t>𝑛</m:t>
                          </m:r>
                        </m:sup>
                        <m:e>
                          <m:d>
                            <m:dPr>
                              <m:ctrlPr>
                                <a:rPr lang="en-US" i="1" dirty="0" smtClean="0">
                                  <a:latin typeface="Cambria Math" panose="02040503050406030204" pitchFamily="18" charset="0"/>
                                </a:rPr>
                              </m:ctrlPr>
                            </m:dPr>
                            <m:e>
                              <m:r>
                                <a:rPr lang="en-US" i="1" dirty="0">
                                  <a:latin typeface="Cambria Math" panose="02040503050406030204" pitchFamily="18" charset="0"/>
                                </a:rPr>
                                <m:t>𝑓</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e>
                          </m:d>
                        </m:e>
                      </m:nary>
                      <m:r>
                        <a:rPr lang="en-US">
                          <a:latin typeface="Cambria Math" panose="02040503050406030204" pitchFamily="18" charset="0"/>
                          <a:ea typeface="Cambria Math" panose="02040503050406030204" pitchFamily="18" charset="0"/>
                        </a:rPr>
                        <m:t>,  </m:t>
                      </m:r>
                    </m:oMath>
                  </m:oMathPara>
                </a14:m>
                <a:endParaRPr lang="en-US" dirty="0">
                  <a:latin typeface="Cambria Math" panose="02040503050406030204" pitchFamily="18" charset="0"/>
                  <a:ea typeface="Cambria Math" panose="02040503050406030204" pitchFamily="18" charset="0"/>
                </a:endParaRPr>
              </a:p>
              <a:p>
                <a:pPr marL="0" indent="0">
                  <a:buNone/>
                </a:pPr>
                <a:endParaRPr lang="en-US"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rPr>
                        <m:t>𝑏</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𝜂</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𝑑𝑏</m:t>
                          </m:r>
                        </m:den>
                      </m:f>
                      <m:r>
                        <a:rPr lang="en-US">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𝑏</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rPr>
                            <m:t>𝜂</m:t>
                          </m:r>
                        </m:num>
                        <m:den>
                          <m:r>
                            <a:rPr lang="en-US" i="1">
                              <a:latin typeface="Cambria Math" panose="02040503050406030204" pitchFamily="18" charset="0"/>
                              <a:cs typeface="Times New Roman"/>
                            </a:rPr>
                            <m:t>𝑛</m:t>
                          </m:r>
                        </m:den>
                      </m:f>
                      <m:nary>
                        <m:naryPr>
                          <m:chr m:val="∑"/>
                          <m:ctrlPr>
                            <a:rPr lang="en-US" i="1" dirty="0">
                              <a:latin typeface="Cambria Math" panose="02040503050406030204" pitchFamily="18" charset="0"/>
                            </a:rPr>
                          </m:ctrlPr>
                        </m:naryPr>
                        <m:sub>
                          <m:r>
                            <m:rPr>
                              <m:brk m:alnAt="23"/>
                            </m:rPr>
                            <a:rPr lang="en-US" i="1" dirty="0">
                              <a:latin typeface="Cambria Math" panose="02040503050406030204" pitchFamily="18" charset="0"/>
                            </a:rPr>
                            <m:t>𝑖</m:t>
                          </m:r>
                          <m:r>
                            <a:rPr lang="en-US" i="1" dirty="0">
                              <a:latin typeface="Cambria Math" panose="02040503050406030204" pitchFamily="18" charset="0"/>
                            </a:rPr>
                            <m:t>=1</m:t>
                          </m:r>
                        </m:sub>
                        <m:sup>
                          <m:r>
                            <a:rPr lang="en-US" i="1" dirty="0">
                              <a:latin typeface="Cambria Math" panose="02040503050406030204" pitchFamily="18" charset="0"/>
                            </a:rPr>
                            <m:t>𝑛</m:t>
                          </m:r>
                        </m:sup>
                        <m:e>
                          <m:d>
                            <m:dPr>
                              <m:ctrlPr>
                                <a:rPr lang="en-US" i="1" dirty="0">
                                  <a:latin typeface="Cambria Math" panose="02040503050406030204" pitchFamily="18" charset="0"/>
                                </a:rPr>
                              </m:ctrlPr>
                            </m:dPr>
                            <m:e>
                              <m:r>
                                <a:rPr lang="en-US" i="1" dirty="0">
                                  <a:latin typeface="Cambria Math" panose="02040503050406030204" pitchFamily="18" charset="0"/>
                                </a:rPr>
                                <m:t>𝑓</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e>
                          </m:d>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nary>
                      <m:r>
                        <a:rPr lang="en-US" b="0" i="1" smtClean="0">
                          <a:latin typeface="Cambria Math" panose="02040503050406030204" pitchFamily="18" charset="0"/>
                          <a:ea typeface="Cambria Math" panose="02040503050406030204" pitchFamily="18" charset="0"/>
                        </a:rPr>
                        <m:t>,  </m:t>
                      </m:r>
                    </m:oMath>
                  </m:oMathPara>
                </a14:m>
                <a:endParaRPr lang="en-US" b="0" i="1" dirty="0">
                  <a:latin typeface="Cambria Math" panose="02040503050406030204" pitchFamily="18" charset="0"/>
                  <a:ea typeface="Cambria Math" panose="02040503050406030204" pitchFamily="18" charset="0"/>
                </a:endParaRPr>
              </a:p>
              <a:p>
                <a:pPr marL="0" indent="0">
                  <a:buNone/>
                </a:pPr>
                <a:endParaRPr lang="en-US" b="0" i="1"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𝜂</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𝑑𝑐</m:t>
                          </m:r>
                        </m:den>
                      </m:f>
                      <m:r>
                        <a:rPr lang="en-US">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𝑐</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rPr>
                            <m:t>𝜂</m:t>
                          </m:r>
                        </m:num>
                        <m:den>
                          <m:r>
                            <a:rPr lang="en-US" i="1">
                              <a:latin typeface="Cambria Math" panose="02040503050406030204" pitchFamily="18" charset="0"/>
                              <a:cs typeface="Times New Roman"/>
                            </a:rPr>
                            <m:t>𝑛</m:t>
                          </m:r>
                        </m:den>
                      </m:f>
                      <m:nary>
                        <m:naryPr>
                          <m:chr m:val="∑"/>
                          <m:ctrlPr>
                            <a:rPr lang="en-US" i="1" dirty="0">
                              <a:latin typeface="Cambria Math" panose="02040503050406030204" pitchFamily="18" charset="0"/>
                            </a:rPr>
                          </m:ctrlPr>
                        </m:naryPr>
                        <m:sub>
                          <m:r>
                            <m:rPr>
                              <m:brk m:alnAt="23"/>
                            </m:rPr>
                            <a:rPr lang="en-US" i="1" dirty="0">
                              <a:latin typeface="Cambria Math" panose="02040503050406030204" pitchFamily="18" charset="0"/>
                            </a:rPr>
                            <m:t>𝑖</m:t>
                          </m:r>
                          <m:r>
                            <a:rPr lang="en-US" i="1" dirty="0">
                              <a:latin typeface="Cambria Math" panose="02040503050406030204" pitchFamily="18" charset="0"/>
                            </a:rPr>
                            <m:t>=1</m:t>
                          </m:r>
                        </m:sub>
                        <m:sup>
                          <m:r>
                            <a:rPr lang="en-US" i="1" dirty="0">
                              <a:latin typeface="Cambria Math" panose="02040503050406030204" pitchFamily="18" charset="0"/>
                            </a:rPr>
                            <m:t>𝑛</m:t>
                          </m:r>
                        </m:sup>
                        <m:e>
                          <m:d>
                            <m:dPr>
                              <m:ctrlPr>
                                <a:rPr lang="en-US" i="1" dirty="0">
                                  <a:latin typeface="Cambria Math" panose="02040503050406030204" pitchFamily="18" charset="0"/>
                                </a:rPr>
                              </m:ctrlPr>
                            </m:dPr>
                            <m:e>
                              <m:r>
                                <a:rPr lang="en-US" i="1" dirty="0">
                                  <a:latin typeface="Cambria Math" panose="02040503050406030204" pitchFamily="18" charset="0"/>
                                </a:rPr>
                                <m:t>𝑓</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e>
                          </m:d>
                          <m:sSup>
                            <m:sSupPr>
                              <m:ctrlPr>
                                <a:rPr lang="en-US" i="1" dirty="0">
                                  <a:latin typeface="Cambria Math" panose="02040503050406030204" pitchFamily="18" charset="0"/>
                                </a:rPr>
                              </m:ctrlPr>
                            </m:sSup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sup>
                              <m:r>
                                <a:rPr lang="en-US" i="1" dirty="0">
                                  <a:latin typeface="Cambria Math" panose="02040503050406030204" pitchFamily="18" charset="0"/>
                                </a:rPr>
                                <m:t>2</m:t>
                              </m:r>
                            </m:sup>
                          </m:sSup>
                        </m:e>
                      </m:nary>
                      <m:r>
                        <a:rPr lang="en-US">
                          <a:latin typeface="Cambria Math" panose="02040503050406030204" pitchFamily="18" charset="0"/>
                          <a:ea typeface="Cambria Math" panose="02040503050406030204" pitchFamily="18" charset="0"/>
                        </a:rPr>
                        <m:t>,  </m:t>
                      </m:r>
                    </m:oMath>
                  </m:oMathPara>
                </a14:m>
                <a:endParaRPr lang="en-US" dirty="0">
                  <a:latin typeface="Cambria Math" panose="02040503050406030204" pitchFamily="18" charset="0"/>
                  <a:ea typeface="Cambria Math" panose="02040503050406030204" pitchFamily="18" charset="0"/>
                </a:endParaRPr>
              </a:p>
              <a:p>
                <a:pPr marL="0" indent="0">
                  <a:buNone/>
                </a:pPr>
                <a:endParaRPr lang="en-US" dirty="0">
                  <a:latin typeface="Cambria Math" panose="02040503050406030204" pitchFamily="18" charset="0"/>
                  <a:ea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𝑑</m:t>
                      </m:r>
                      <m:r>
                        <a:rPr lang="en-US" i="1">
                          <a:latin typeface="Cambria Math" panose="02040503050406030204" pitchFamily="18" charset="0"/>
                        </a:rPr>
                        <m:t>=</m:t>
                      </m:r>
                      <m:r>
                        <a:rPr lang="en-US" i="1">
                          <a:latin typeface="Cambria Math" panose="02040503050406030204" pitchFamily="18" charset="0"/>
                        </a:rPr>
                        <m:t>𝑑</m:t>
                      </m:r>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𝜂</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𝑑𝑑</m:t>
                          </m:r>
                        </m:den>
                      </m:f>
                      <m:r>
                        <a:rPr lang="en-US" b="0" i="1" smtClean="0">
                          <a:latin typeface="Cambria Math" panose="02040503050406030204" pitchFamily="18" charset="0"/>
                          <a:ea typeface="Cambria Math" panose="02040503050406030204" pitchFamily="18" charset="0"/>
                        </a:rPr>
                        <m:t>=</m:t>
                      </m:r>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𝑐</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rPr>
                            <m:t>𝜂</m:t>
                          </m:r>
                        </m:num>
                        <m:den>
                          <m:r>
                            <a:rPr lang="en-US" i="1">
                              <a:latin typeface="Cambria Math" panose="02040503050406030204" pitchFamily="18" charset="0"/>
                              <a:cs typeface="Times New Roman"/>
                            </a:rPr>
                            <m:t>𝑛</m:t>
                          </m:r>
                        </m:den>
                      </m:f>
                      <m:nary>
                        <m:naryPr>
                          <m:chr m:val="∑"/>
                          <m:ctrlPr>
                            <a:rPr lang="en-US" i="1" dirty="0">
                              <a:latin typeface="Cambria Math" panose="02040503050406030204" pitchFamily="18" charset="0"/>
                            </a:rPr>
                          </m:ctrlPr>
                        </m:naryPr>
                        <m:sub>
                          <m:r>
                            <m:rPr>
                              <m:brk m:alnAt="23"/>
                            </m:rPr>
                            <a:rPr lang="en-US" i="1" dirty="0">
                              <a:latin typeface="Cambria Math" panose="02040503050406030204" pitchFamily="18" charset="0"/>
                            </a:rPr>
                            <m:t>𝑖</m:t>
                          </m:r>
                          <m:r>
                            <a:rPr lang="en-US" i="1" dirty="0">
                              <a:latin typeface="Cambria Math" panose="02040503050406030204" pitchFamily="18" charset="0"/>
                            </a:rPr>
                            <m:t>=1</m:t>
                          </m:r>
                        </m:sub>
                        <m:sup>
                          <m:r>
                            <a:rPr lang="en-US" i="1" dirty="0">
                              <a:latin typeface="Cambria Math" panose="02040503050406030204" pitchFamily="18" charset="0"/>
                            </a:rPr>
                            <m:t>𝑛</m:t>
                          </m:r>
                        </m:sup>
                        <m:e>
                          <m:d>
                            <m:dPr>
                              <m:ctrlPr>
                                <a:rPr lang="en-US" i="1" dirty="0">
                                  <a:latin typeface="Cambria Math" panose="02040503050406030204" pitchFamily="18" charset="0"/>
                                </a:rPr>
                              </m:ctrlPr>
                            </m:dPr>
                            <m:e>
                              <m:r>
                                <a:rPr lang="en-US" i="1" dirty="0">
                                  <a:latin typeface="Cambria Math" panose="02040503050406030204" pitchFamily="18" charset="0"/>
                                </a:rPr>
                                <m:t>𝑓</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e>
                          </m:d>
                          <m:sSup>
                            <m:sSupPr>
                              <m:ctrlPr>
                                <a:rPr lang="en-US" i="1" dirty="0">
                                  <a:latin typeface="Cambria Math" panose="02040503050406030204" pitchFamily="18" charset="0"/>
                                </a:rPr>
                              </m:ctrlPr>
                            </m:sSup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sup>
                              <m:r>
                                <a:rPr lang="en-US" b="0" i="1" dirty="0" smtClean="0">
                                  <a:latin typeface="Cambria Math" panose="02040503050406030204" pitchFamily="18" charset="0"/>
                                </a:rPr>
                                <m:t>3</m:t>
                              </m:r>
                            </m:sup>
                          </m:sSup>
                        </m:e>
                      </m:nary>
                    </m:oMath>
                  </m:oMathPara>
                </a14:m>
                <a:endParaRPr lang="en-US" dirty="0"/>
              </a:p>
              <a:p>
                <a:pPr marL="514350" indent="-514350">
                  <a:buFont typeface="+mj-lt"/>
                  <a:buAutoNum type="arabicPeriod"/>
                </a:pPr>
                <a:endParaRPr lang="en-US" dirty="0"/>
              </a:p>
              <a:p>
                <a:pPr marL="514350" indent="-514350">
                  <a:buFont typeface="+mj-lt"/>
                  <a:buAutoNum type="arabicPeriod"/>
                </a:pPr>
                <a:endParaRPr lang="en-US" dirty="0"/>
              </a:p>
            </p:txBody>
          </p:sp>
        </mc:Choice>
        <mc:Fallback xmlns="">
          <p:sp>
            <p:nvSpPr>
              <p:cNvPr id="3" name="Content Placeholder 2">
                <a:extLst>
                  <a:ext uri="{FF2B5EF4-FFF2-40B4-BE49-F238E27FC236}">
                    <a16:creationId xmlns:a16="http://schemas.microsoft.com/office/drawing/2014/main" id="{FCE5CC8D-CC13-CE40-AFFD-76C01F42CD64}"/>
                  </a:ext>
                </a:extLst>
              </p:cNvPr>
              <p:cNvSpPr>
                <a:spLocks noGrp="1" noRot="1" noChangeAspect="1" noMove="1" noResize="1" noEditPoints="1" noAdjustHandles="1" noChangeArrowheads="1" noChangeShapeType="1" noTextEdit="1"/>
              </p:cNvSpPr>
              <p:nvPr>
                <p:ph idx="1"/>
              </p:nvPr>
            </p:nvSpPr>
            <p:spPr>
              <a:blipFill>
                <a:blip r:embed="rId2"/>
                <a:stretch>
                  <a:fillRect l="-724" t="-18605" b="-33721"/>
                </a:stretch>
              </a:blipFill>
            </p:spPr>
            <p:txBody>
              <a:bodyPr/>
              <a:lstStyle/>
              <a:p>
                <a:r>
                  <a:rPr lang="en-US">
                    <a:noFill/>
                  </a:rPr>
                  <a:t> </a:t>
                </a:r>
              </a:p>
            </p:txBody>
          </p:sp>
        </mc:Fallback>
      </mc:AlternateContent>
    </p:spTree>
    <p:extLst>
      <p:ext uri="{BB962C8B-B14F-4D97-AF65-F5344CB8AC3E}">
        <p14:creationId xmlns:p14="http://schemas.microsoft.com/office/powerpoint/2010/main" val="3175611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1E458-2CD7-0B42-902D-8BF007EB23E3}"/>
              </a:ext>
            </a:extLst>
          </p:cNvPr>
          <p:cNvSpPr>
            <a:spLocks noGrp="1"/>
          </p:cNvSpPr>
          <p:nvPr>
            <p:ph type="title"/>
          </p:nvPr>
        </p:nvSpPr>
        <p:spPr>
          <a:xfrm>
            <a:off x="208004" y="167415"/>
            <a:ext cx="3906796" cy="1920875"/>
          </a:xfrm>
        </p:spPr>
        <p:txBody>
          <a:bodyPr/>
          <a:lstStyle/>
          <a:p>
            <a:r>
              <a:rPr lang="en-US" dirty="0"/>
              <a:t>How a neural network is trained</a:t>
            </a:r>
          </a:p>
        </p:txBody>
      </p:sp>
      <p:sp>
        <p:nvSpPr>
          <p:cNvPr id="3" name="Content Placeholder 2">
            <a:extLst>
              <a:ext uri="{FF2B5EF4-FFF2-40B4-BE49-F238E27FC236}">
                <a16:creationId xmlns:a16="http://schemas.microsoft.com/office/drawing/2014/main" id="{FCE5CC8D-CC13-CE40-AFFD-76C01F42CD64}"/>
              </a:ext>
            </a:extLst>
          </p:cNvPr>
          <p:cNvSpPr>
            <a:spLocks noGrp="1"/>
          </p:cNvSpPr>
          <p:nvPr>
            <p:ph idx="1"/>
          </p:nvPr>
        </p:nvSpPr>
        <p:spPr>
          <a:xfrm>
            <a:off x="72081" y="3355718"/>
            <a:ext cx="3906796" cy="2946228"/>
          </a:xfrm>
        </p:spPr>
        <p:txBody>
          <a:bodyPr>
            <a:normAutofit/>
          </a:bodyPr>
          <a:lstStyle/>
          <a:p>
            <a:pPr marL="0" indent="0">
              <a:buNone/>
            </a:pPr>
            <a:r>
              <a:rPr lang="en-US" dirty="0"/>
              <a:t>Here’s Justin Johnson’s code for doing those things:</a:t>
            </a:r>
          </a:p>
          <a:p>
            <a:pPr marL="0" indent="0">
              <a:buNone/>
            </a:pPr>
            <a:r>
              <a:rPr lang="en-US" dirty="0"/>
              <a:t>(</a:t>
            </a:r>
            <a:r>
              <a:rPr lang="en-US" dirty="0">
                <a:hlinkClick r:id="rId2"/>
              </a:rPr>
              <a:t>https://</a:t>
            </a:r>
            <a:r>
              <a:rPr lang="en-US" dirty="0" err="1">
                <a:hlinkClick r:id="rId2"/>
              </a:rPr>
              <a:t>pytorch.org</a:t>
            </a:r>
            <a:r>
              <a:rPr lang="en-US" dirty="0">
                <a:hlinkClick r:id="rId2"/>
              </a:rPr>
              <a:t>/tutorials/beginner/</a:t>
            </a:r>
            <a:r>
              <a:rPr lang="en-US" dirty="0" err="1">
                <a:hlinkClick r:id="rId2"/>
              </a:rPr>
              <a:t>pytorch_with_examples.html</a:t>
            </a:r>
            <a:r>
              <a:rPr lang="en-US" dirty="0"/>
              <a:t>)</a:t>
            </a:r>
          </a:p>
        </p:txBody>
      </p:sp>
      <p:pic>
        <p:nvPicPr>
          <p:cNvPr id="5" name="Picture 4" descr="Graphical user interface, text, application&#10;&#10;Description automatically generated">
            <a:extLst>
              <a:ext uri="{FF2B5EF4-FFF2-40B4-BE49-F238E27FC236}">
                <a16:creationId xmlns:a16="http://schemas.microsoft.com/office/drawing/2014/main" id="{1B6A0804-239F-BF4A-A021-C714C80EAF45}"/>
              </a:ext>
            </a:extLst>
          </p:cNvPr>
          <p:cNvPicPr>
            <a:picLocks noChangeAspect="1"/>
          </p:cNvPicPr>
          <p:nvPr/>
        </p:nvPicPr>
        <p:blipFill>
          <a:blip r:embed="rId3"/>
          <a:stretch>
            <a:fillRect/>
          </a:stretch>
        </p:blipFill>
        <p:spPr>
          <a:xfrm>
            <a:off x="4275437" y="197625"/>
            <a:ext cx="7799243" cy="5899836"/>
          </a:xfrm>
          <a:prstGeom prst="rect">
            <a:avLst/>
          </a:prstGeom>
        </p:spPr>
      </p:pic>
      <p:sp>
        <p:nvSpPr>
          <p:cNvPr id="6" name="Rectangle 5">
            <a:extLst>
              <a:ext uri="{FF2B5EF4-FFF2-40B4-BE49-F238E27FC236}">
                <a16:creationId xmlns:a16="http://schemas.microsoft.com/office/drawing/2014/main" id="{0B196F59-604C-8C47-8DF0-2E6D2379307E}"/>
              </a:ext>
            </a:extLst>
          </p:cNvPr>
          <p:cNvSpPr/>
          <p:nvPr/>
        </p:nvSpPr>
        <p:spPr>
          <a:xfrm>
            <a:off x="4298030" y="6157963"/>
            <a:ext cx="7799242" cy="646331"/>
          </a:xfrm>
          <a:prstGeom prst="rect">
            <a:avLst/>
          </a:prstGeom>
        </p:spPr>
        <p:txBody>
          <a:bodyPr wrap="square">
            <a:spAutoFit/>
          </a:bodyPr>
          <a:lstStyle/>
          <a:p>
            <a:r>
              <a:rPr lang="en-US" dirty="0"/>
              <a:t>© 2021 </a:t>
            </a:r>
            <a:r>
              <a:rPr lang="en-US" dirty="0" err="1"/>
              <a:t>Pytorch</a:t>
            </a:r>
            <a:r>
              <a:rPr lang="en-US" dirty="0"/>
              <a:t>, https://</a:t>
            </a:r>
            <a:r>
              <a:rPr lang="en-US" dirty="0" err="1"/>
              <a:t>pytorch.org</a:t>
            </a:r>
            <a:r>
              <a:rPr lang="en-US" dirty="0"/>
              <a:t>/tutorials/beginner/</a:t>
            </a:r>
            <a:r>
              <a:rPr lang="en-US" dirty="0" err="1"/>
              <a:t>pytorch_with_examples.html</a:t>
            </a:r>
            <a:endParaRPr lang="en-US" dirty="0"/>
          </a:p>
        </p:txBody>
      </p:sp>
    </p:spTree>
    <p:extLst>
      <p:ext uri="{BB962C8B-B14F-4D97-AF65-F5344CB8AC3E}">
        <p14:creationId xmlns:p14="http://schemas.microsoft.com/office/powerpoint/2010/main" val="15196463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9500-33BC-F748-AFF3-C5061202F2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8D7259B-07AB-8747-A5AE-014C63F3FFA7}"/>
              </a:ext>
            </a:extLst>
          </p:cNvPr>
          <p:cNvSpPr>
            <a:spLocks noGrp="1"/>
          </p:cNvSpPr>
          <p:nvPr>
            <p:ph idx="1"/>
          </p:nvPr>
        </p:nvSpPr>
        <p:spPr/>
        <p:txBody>
          <a:bodyPr/>
          <a:lstStyle/>
          <a:p>
            <a:r>
              <a:rPr lang="en-US" dirty="0">
                <a:solidFill>
                  <a:schemeClr val="bg1">
                    <a:lumMod val="75000"/>
                  </a:schemeClr>
                </a:solidFill>
              </a:rPr>
              <a:t>Review: linear regression</a:t>
            </a:r>
          </a:p>
          <a:p>
            <a:r>
              <a:rPr lang="en-US" dirty="0">
                <a:solidFill>
                  <a:schemeClr val="bg1">
                    <a:lumMod val="75000"/>
                  </a:schemeClr>
                </a:solidFill>
              </a:rPr>
              <a:t>Training a linear regression model using </a:t>
            </a:r>
            <a:r>
              <a:rPr lang="en-US" dirty="0" err="1">
                <a:solidFill>
                  <a:schemeClr val="bg1">
                    <a:lumMod val="75000"/>
                  </a:schemeClr>
                </a:solidFill>
              </a:rPr>
              <a:t>numpy</a:t>
            </a:r>
            <a:endParaRPr lang="en-US" dirty="0">
              <a:solidFill>
                <a:schemeClr val="bg1">
                  <a:lumMod val="75000"/>
                </a:schemeClr>
              </a:solidFill>
            </a:endParaRPr>
          </a:p>
          <a:p>
            <a:r>
              <a:rPr lang="en-US" dirty="0"/>
              <a:t>The same example with </a:t>
            </a:r>
            <a:r>
              <a:rPr lang="en-US" dirty="0" err="1"/>
              <a:t>pytorch</a:t>
            </a:r>
            <a:endParaRPr lang="en-US" dirty="0"/>
          </a:p>
          <a:p>
            <a:r>
              <a:rPr lang="en-US" dirty="0" err="1"/>
              <a:t>torch.nn</a:t>
            </a:r>
            <a:r>
              <a:rPr lang="en-US" dirty="0"/>
              <a:t> module: using predefined neural net components</a:t>
            </a:r>
          </a:p>
        </p:txBody>
      </p:sp>
    </p:spTree>
    <p:extLst>
      <p:ext uri="{BB962C8B-B14F-4D97-AF65-F5344CB8AC3E}">
        <p14:creationId xmlns:p14="http://schemas.microsoft.com/office/powerpoint/2010/main" val="2251566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FD35-B7A9-F647-B84D-A437EC1A6014}"/>
              </a:ext>
            </a:extLst>
          </p:cNvPr>
          <p:cNvSpPr>
            <a:spLocks noGrp="1"/>
          </p:cNvSpPr>
          <p:nvPr>
            <p:ph type="title"/>
          </p:nvPr>
        </p:nvSpPr>
        <p:spPr/>
        <p:txBody>
          <a:bodyPr/>
          <a:lstStyle/>
          <a:p>
            <a:r>
              <a:rPr lang="en-US" dirty="0" err="1"/>
              <a:t>Autograd</a:t>
            </a:r>
            <a:r>
              <a:rPr lang="en-US" dirty="0"/>
              <a:t>: Main idea</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F690799-F855-AE4E-AA87-6605BD750A95}"/>
                  </a:ext>
                </a:extLst>
              </p:cNvPr>
              <p:cNvSpPr>
                <a:spLocks noGrp="1"/>
              </p:cNvSpPr>
              <p:nvPr>
                <p:ph idx="1"/>
              </p:nvPr>
            </p:nvSpPr>
            <p:spPr/>
            <p:txBody>
              <a:bodyPr/>
              <a:lstStyle/>
              <a:p>
                <a:r>
                  <a:rPr lang="en-US" dirty="0"/>
                  <a:t>A neural network is a complicated function </a:t>
                </a:r>
                <a14:m>
                  <m:oMath xmlns:m="http://schemas.openxmlformats.org/officeDocument/2006/math">
                    <m:r>
                      <a:rPr lang="en-US" i="1" dirty="0">
                        <a:latin typeface="Cambria Math" panose="02040503050406030204" pitchFamily="18" charset="0"/>
                      </a:rPr>
                      <m:t>𝑓</m:t>
                    </m:r>
                    <m:r>
                      <a:rPr lang="en-US" i="1" dirty="0">
                        <a:latin typeface="Cambria Math" panose="02040503050406030204" pitchFamily="18" charset="0"/>
                      </a:rPr>
                      <m:t>(</m:t>
                    </m:r>
                    <m:r>
                      <a:rPr lang="en-US" i="1" dirty="0">
                        <a:latin typeface="Cambria Math" panose="02040503050406030204" pitchFamily="18" charset="0"/>
                      </a:rPr>
                      <m:t>𝑥</m:t>
                    </m:r>
                    <m:r>
                      <a:rPr lang="en-US" i="1" dirty="0">
                        <a:latin typeface="Cambria Math" panose="02040503050406030204" pitchFamily="18" charset="0"/>
                      </a:rPr>
                      <m:t>)</m:t>
                    </m:r>
                  </m:oMath>
                </a14:m>
                <a:r>
                  <a:rPr lang="en-US" dirty="0"/>
                  <a:t>, made up of many simple components</a:t>
                </a:r>
              </a:p>
              <a:p>
                <a:r>
                  <a:rPr lang="en-US" dirty="0"/>
                  <a:t>If we try to take all the derivatives, </a:t>
                </a:r>
                <a14:m>
                  <m:oMath xmlns:m="http://schemas.openxmlformats.org/officeDocument/2006/math">
                    <m:r>
                      <a:rPr lang="en-US" b="0" i="1" dirty="0" smtClean="0">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𝑑</m:t>
                    </m:r>
                    <m:sSubSup>
                      <m:sSubSupPr>
                        <m:ctrlPr>
                          <a:rPr lang="en-US" b="0" i="1" dirty="0" smtClean="0">
                            <a:latin typeface="Cambria Math" panose="02040503050406030204" pitchFamily="18" charset="0"/>
                            <a:ea typeface="Cambria Math" panose="02040503050406030204" pitchFamily="18" charset="0"/>
                          </a:rPr>
                        </m:ctrlPr>
                      </m:sSubSupPr>
                      <m:e>
                        <m:r>
                          <a:rPr lang="en-US" b="0" i="1" dirty="0" smtClean="0">
                            <a:latin typeface="Cambria Math" panose="02040503050406030204" pitchFamily="18" charset="0"/>
                            <a:ea typeface="Cambria Math" panose="02040503050406030204" pitchFamily="18" charset="0"/>
                          </a:rPr>
                          <m:t>𝑤</m:t>
                        </m:r>
                      </m:e>
                      <m:sub>
                        <m:r>
                          <a:rPr lang="en-US" b="0" i="1" dirty="0" smtClean="0">
                            <a:latin typeface="Cambria Math" panose="02040503050406030204" pitchFamily="18" charset="0"/>
                            <a:ea typeface="Cambria Math" panose="02040503050406030204" pitchFamily="18" charset="0"/>
                          </a:rPr>
                          <m:t>𝑗</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𝑘</m:t>
                        </m:r>
                      </m:sub>
                      <m:sup>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𝑙</m:t>
                        </m:r>
                        <m:r>
                          <a:rPr lang="en-US" b="0" i="1" dirty="0" smtClean="0">
                            <a:latin typeface="Cambria Math" panose="02040503050406030204" pitchFamily="18" charset="0"/>
                            <a:ea typeface="Cambria Math" panose="02040503050406030204" pitchFamily="18" charset="0"/>
                          </a:rPr>
                          <m:t>)</m:t>
                        </m:r>
                      </m:sup>
                    </m:sSubSup>
                  </m:oMath>
                </a14:m>
                <a:r>
                  <a:rPr lang="en-US" dirty="0"/>
                  <a:t>, all at once, in a big mass of spaghetti code, then the code will be really ugly.</a:t>
                </a:r>
              </a:p>
              <a:p>
                <a:r>
                  <a:rPr lang="en-US" dirty="0"/>
                  <a:t>HOWEVER: Each of the components is simple to compute.  Furthermore, the derivative of its output </a:t>
                </a:r>
                <a:r>
                  <a:rPr lang="en-US" dirty="0" err="1"/>
                  <a:t>w.r.t.</a:t>
                </a:r>
                <a:r>
                  <a:rPr lang="en-US" dirty="0"/>
                  <a:t> its input is simple.</a:t>
                </a:r>
              </a:p>
              <a:p>
                <a:endParaRPr lang="en-US" dirty="0"/>
              </a:p>
            </p:txBody>
          </p:sp>
        </mc:Choice>
        <mc:Fallback xmlns="">
          <p:sp>
            <p:nvSpPr>
              <p:cNvPr id="3" name="Content Placeholder 2">
                <a:extLst>
                  <a:ext uri="{FF2B5EF4-FFF2-40B4-BE49-F238E27FC236}">
                    <a16:creationId xmlns:a16="http://schemas.microsoft.com/office/drawing/2014/main" id="{AF690799-F855-AE4E-AA87-6605BD750A95}"/>
                  </a:ext>
                </a:extLst>
              </p:cNvPr>
              <p:cNvSpPr>
                <a:spLocks noGrp="1" noRot="1" noChangeAspect="1" noMove="1" noResize="1" noEditPoints="1" noAdjustHandles="1" noChangeArrowheads="1" noChangeShapeType="1" noTextEdit="1"/>
              </p:cNvSpPr>
              <p:nvPr>
                <p:ph idx="1"/>
              </p:nvPr>
            </p:nvSpPr>
            <p:spPr>
              <a:blipFill>
                <a:blip r:embed="rId2"/>
                <a:stretch>
                  <a:fillRect l="-1086" t="-2326"/>
                </a:stretch>
              </a:blipFill>
            </p:spPr>
            <p:txBody>
              <a:bodyPr/>
              <a:lstStyle/>
              <a:p>
                <a:r>
                  <a:rPr lang="en-US">
                    <a:noFill/>
                  </a:rPr>
                  <a:t> </a:t>
                </a:r>
              </a:p>
            </p:txBody>
          </p:sp>
        </mc:Fallback>
      </mc:AlternateContent>
    </p:spTree>
    <p:extLst>
      <p:ext uri="{BB962C8B-B14F-4D97-AF65-F5344CB8AC3E}">
        <p14:creationId xmlns:p14="http://schemas.microsoft.com/office/powerpoint/2010/main" val="456638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FD35-B7A9-F647-B84D-A437EC1A6014}"/>
              </a:ext>
            </a:extLst>
          </p:cNvPr>
          <p:cNvSpPr>
            <a:spLocks noGrp="1"/>
          </p:cNvSpPr>
          <p:nvPr>
            <p:ph type="title"/>
          </p:nvPr>
        </p:nvSpPr>
        <p:spPr/>
        <p:txBody>
          <a:bodyPr/>
          <a:lstStyle/>
          <a:p>
            <a:r>
              <a:rPr lang="en-US" dirty="0" err="1"/>
              <a:t>Autograd</a:t>
            </a:r>
            <a:r>
              <a:rPr lang="en-US" dirty="0"/>
              <a:t>: Tensor objects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F690799-F855-AE4E-AA87-6605BD750A95}"/>
                  </a:ext>
                </a:extLst>
              </p:cNvPr>
              <p:cNvSpPr>
                <a:spLocks noGrp="1"/>
              </p:cNvSpPr>
              <p:nvPr>
                <p:ph idx="1"/>
              </p:nvPr>
            </p:nvSpPr>
            <p:spPr>
              <a:xfrm>
                <a:off x="838200" y="1527454"/>
                <a:ext cx="10515600" cy="5082068"/>
              </a:xfrm>
            </p:spPr>
            <p:txBody>
              <a:bodyPr>
                <a:normAutofit/>
              </a:bodyPr>
              <a:lstStyle/>
              <a:p>
                <a:pPr marL="0" indent="0">
                  <a:buNone/>
                </a:pPr>
                <a:r>
                  <a:rPr lang="en-US" dirty="0"/>
                  <a:t>The basic idea of </a:t>
                </a:r>
                <a:r>
                  <a:rPr lang="en-US" dirty="0" err="1"/>
                  <a:t>autograd</a:t>
                </a:r>
                <a:r>
                  <a:rPr lang="en-US" dirty="0"/>
                  <a:t> is to create a new kind of object that takes responsibility for its own gradient.</a:t>
                </a:r>
              </a:p>
              <a:p>
                <a:r>
                  <a:rPr lang="en-US" dirty="0"/>
                  <a:t>For example, the object might be a network weight, </a:t>
                </a:r>
                <a14:m>
                  <m:oMath xmlns:m="http://schemas.openxmlformats.org/officeDocument/2006/math">
                    <m:sSubSup>
                      <m:sSubSupPr>
                        <m:ctrlPr>
                          <a:rPr lang="en-US" i="1" dirty="0">
                            <a:latin typeface="Cambria Math" panose="02040503050406030204" pitchFamily="18" charset="0"/>
                            <a:ea typeface="Cambria Math" panose="02040503050406030204" pitchFamily="18" charset="0"/>
                          </a:rPr>
                        </m:ctrlPr>
                      </m:sSubSupPr>
                      <m:e>
                        <m:r>
                          <a:rPr lang="en-US" i="1" dirty="0">
                            <a:latin typeface="Cambria Math" panose="02040503050406030204" pitchFamily="18" charset="0"/>
                            <a:ea typeface="Cambria Math" panose="02040503050406030204" pitchFamily="18" charset="0"/>
                          </a:rPr>
                          <m:t>𝑤</m:t>
                        </m:r>
                      </m:e>
                      <m:sub>
                        <m:r>
                          <a:rPr lang="en-US" i="1" dirty="0">
                            <a:latin typeface="Cambria Math" panose="02040503050406030204" pitchFamily="18" charset="0"/>
                            <a:ea typeface="Cambria Math" panose="02040503050406030204" pitchFamily="18" charset="0"/>
                          </a:rPr>
                          <m:t>𝑗</m:t>
                        </m:r>
                        <m:r>
                          <a:rPr lang="en-US" b="0"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𝑘</m:t>
                        </m:r>
                      </m:sub>
                      <m:sup>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𝑙</m:t>
                        </m:r>
                        <m:r>
                          <a:rPr lang="en-US" i="1" dirty="0">
                            <a:latin typeface="Cambria Math" panose="02040503050406030204" pitchFamily="18" charset="0"/>
                            <a:ea typeface="Cambria Math" panose="02040503050406030204" pitchFamily="18" charset="0"/>
                          </a:rPr>
                          <m:t>)</m:t>
                        </m:r>
                      </m:sup>
                    </m:sSubSup>
                  </m:oMath>
                </a14:m>
                <a:endParaRPr lang="en-US" dirty="0"/>
              </a:p>
            </p:txBody>
          </p:sp>
        </mc:Choice>
        <mc:Fallback xmlns="">
          <p:sp>
            <p:nvSpPr>
              <p:cNvPr id="3" name="Content Placeholder 2">
                <a:extLst>
                  <a:ext uri="{FF2B5EF4-FFF2-40B4-BE49-F238E27FC236}">
                    <a16:creationId xmlns:a16="http://schemas.microsoft.com/office/drawing/2014/main" id="{AF690799-F855-AE4E-AA87-6605BD750A95}"/>
                  </a:ext>
                </a:extLst>
              </p:cNvPr>
              <p:cNvSpPr>
                <a:spLocks noGrp="1" noRot="1" noChangeAspect="1" noMove="1" noResize="1" noEditPoints="1" noAdjustHandles="1" noChangeArrowheads="1" noChangeShapeType="1" noTextEdit="1"/>
              </p:cNvSpPr>
              <p:nvPr>
                <p:ph idx="1"/>
              </p:nvPr>
            </p:nvSpPr>
            <p:spPr>
              <a:xfrm>
                <a:off x="838200" y="1527454"/>
                <a:ext cx="10515600" cy="5082068"/>
              </a:xfrm>
              <a:blipFill>
                <a:blip r:embed="rId2"/>
                <a:stretch>
                  <a:fillRect l="-1206" t="-1995"/>
                </a:stretch>
              </a:blipFill>
            </p:spPr>
            <p:txBody>
              <a:bodyPr/>
              <a:lstStyle/>
              <a:p>
                <a:r>
                  <a:rPr lang="en-US">
                    <a:noFill/>
                  </a:rPr>
                  <a:t> </a:t>
                </a:r>
              </a:p>
            </p:txBody>
          </p:sp>
        </mc:Fallback>
      </mc:AlternateContent>
    </p:spTree>
    <p:extLst>
      <p:ext uri="{BB962C8B-B14F-4D97-AF65-F5344CB8AC3E}">
        <p14:creationId xmlns:p14="http://schemas.microsoft.com/office/powerpoint/2010/main" val="3154317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FD35-B7A9-F647-B84D-A437EC1A6014}"/>
              </a:ext>
            </a:extLst>
          </p:cNvPr>
          <p:cNvSpPr>
            <a:spLocks noGrp="1"/>
          </p:cNvSpPr>
          <p:nvPr>
            <p:ph type="title"/>
          </p:nvPr>
        </p:nvSpPr>
        <p:spPr/>
        <p:txBody>
          <a:bodyPr/>
          <a:lstStyle/>
          <a:p>
            <a:r>
              <a:rPr lang="en-US" dirty="0" err="1"/>
              <a:t>Autograd</a:t>
            </a:r>
            <a:r>
              <a:rPr lang="en-US" dirty="0"/>
              <a:t>: Tensor objects</a:t>
            </a:r>
          </a:p>
        </p:txBody>
      </p:sp>
      <p:sp>
        <p:nvSpPr>
          <p:cNvPr id="3" name="Content Placeholder 2">
            <a:extLst>
              <a:ext uri="{FF2B5EF4-FFF2-40B4-BE49-F238E27FC236}">
                <a16:creationId xmlns:a16="http://schemas.microsoft.com/office/drawing/2014/main" id="{AF690799-F855-AE4E-AA87-6605BD750A95}"/>
              </a:ext>
            </a:extLst>
          </p:cNvPr>
          <p:cNvSpPr>
            <a:spLocks noGrp="1"/>
          </p:cNvSpPr>
          <p:nvPr>
            <p:ph idx="1"/>
          </p:nvPr>
        </p:nvSpPr>
        <p:spPr>
          <a:xfrm>
            <a:off x="838199" y="1527454"/>
            <a:ext cx="10515599" cy="1901546"/>
          </a:xfrm>
        </p:spPr>
        <p:txBody>
          <a:bodyPr>
            <a:normAutofit/>
          </a:bodyPr>
          <a:lstStyle/>
          <a:p>
            <a:r>
              <a:rPr lang="en-US" dirty="0"/>
              <a:t>In </a:t>
            </a:r>
            <a:r>
              <a:rPr lang="en-US" dirty="0" err="1"/>
              <a:t>pytorch</a:t>
            </a:r>
            <a:r>
              <a:rPr lang="en-US" dirty="0"/>
              <a:t>, variables that take responsibility for their own gradients are called “tensors” (https://</a:t>
            </a:r>
            <a:r>
              <a:rPr lang="en-US" dirty="0" err="1"/>
              <a:t>pytorch.org</a:t>
            </a:r>
            <a:r>
              <a:rPr lang="en-US" dirty="0"/>
              <a:t>/docs/stable/</a:t>
            </a:r>
            <a:r>
              <a:rPr lang="en-US" dirty="0" err="1"/>
              <a:t>tensors.html</a:t>
            </a:r>
            <a:r>
              <a:rPr lang="en-US" dirty="0"/>
              <a:t>)</a:t>
            </a:r>
          </a:p>
          <a:p>
            <a:r>
              <a:rPr lang="en-US" dirty="0"/>
              <a:t>Here’s how Justin Johnson defines tensors for the polynomial regression problem:</a:t>
            </a:r>
          </a:p>
        </p:txBody>
      </p:sp>
      <p:pic>
        <p:nvPicPr>
          <p:cNvPr id="5" name="Picture 4" descr="Text&#10;&#10;Description automatically generated">
            <a:extLst>
              <a:ext uri="{FF2B5EF4-FFF2-40B4-BE49-F238E27FC236}">
                <a16:creationId xmlns:a16="http://schemas.microsoft.com/office/drawing/2014/main" id="{A9D19425-3606-EE43-9565-293E26314DD4}"/>
              </a:ext>
            </a:extLst>
          </p:cNvPr>
          <p:cNvPicPr>
            <a:picLocks noChangeAspect="1"/>
          </p:cNvPicPr>
          <p:nvPr/>
        </p:nvPicPr>
        <p:blipFill>
          <a:blip r:embed="rId2"/>
          <a:stretch>
            <a:fillRect/>
          </a:stretch>
        </p:blipFill>
        <p:spPr>
          <a:xfrm>
            <a:off x="1162050" y="3295650"/>
            <a:ext cx="9867900" cy="3009900"/>
          </a:xfrm>
          <a:prstGeom prst="rect">
            <a:avLst/>
          </a:prstGeom>
        </p:spPr>
      </p:pic>
      <p:sp>
        <p:nvSpPr>
          <p:cNvPr id="6" name="Rectangle 5">
            <a:extLst>
              <a:ext uri="{FF2B5EF4-FFF2-40B4-BE49-F238E27FC236}">
                <a16:creationId xmlns:a16="http://schemas.microsoft.com/office/drawing/2014/main" id="{5D924CD6-39EA-AB49-B460-55F2311E614A}"/>
              </a:ext>
            </a:extLst>
          </p:cNvPr>
          <p:cNvSpPr/>
          <p:nvPr/>
        </p:nvSpPr>
        <p:spPr>
          <a:xfrm>
            <a:off x="1137390" y="6495889"/>
            <a:ext cx="9892560" cy="369332"/>
          </a:xfrm>
          <a:prstGeom prst="rect">
            <a:avLst/>
          </a:prstGeom>
        </p:spPr>
        <p:txBody>
          <a:bodyPr wrap="square">
            <a:spAutoFit/>
          </a:bodyPr>
          <a:lstStyle/>
          <a:p>
            <a:r>
              <a:rPr lang="en-US" dirty="0"/>
              <a:t>© 2017 </a:t>
            </a:r>
            <a:r>
              <a:rPr lang="en-US" dirty="0" err="1"/>
              <a:t>Pytorch</a:t>
            </a:r>
            <a:r>
              <a:rPr lang="en-US" dirty="0"/>
              <a:t>, https://</a:t>
            </a:r>
            <a:r>
              <a:rPr lang="en-US" dirty="0" err="1"/>
              <a:t>pytorch.org</a:t>
            </a:r>
            <a:r>
              <a:rPr lang="en-US" dirty="0"/>
              <a:t>/tutorials/beginner/</a:t>
            </a:r>
            <a:r>
              <a:rPr lang="en-US" dirty="0" err="1"/>
              <a:t>pytorch_with_examples.html</a:t>
            </a:r>
            <a:endParaRPr lang="en-US" dirty="0"/>
          </a:p>
        </p:txBody>
      </p:sp>
    </p:spTree>
    <p:extLst>
      <p:ext uri="{BB962C8B-B14F-4D97-AF65-F5344CB8AC3E}">
        <p14:creationId xmlns:p14="http://schemas.microsoft.com/office/powerpoint/2010/main" val="9402516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FD35-B7A9-F647-B84D-A437EC1A6014}"/>
              </a:ext>
            </a:extLst>
          </p:cNvPr>
          <p:cNvSpPr>
            <a:spLocks noGrp="1"/>
          </p:cNvSpPr>
          <p:nvPr>
            <p:ph type="title"/>
          </p:nvPr>
        </p:nvSpPr>
        <p:spPr/>
        <p:txBody>
          <a:bodyPr/>
          <a:lstStyle/>
          <a:p>
            <a:r>
              <a:rPr lang="en-US" dirty="0" err="1"/>
              <a:t>Autograd</a:t>
            </a:r>
            <a:r>
              <a:rPr lang="en-US" dirty="0"/>
              <a:t>: Overloaded operators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F690799-F855-AE4E-AA87-6605BD750A95}"/>
                  </a:ext>
                </a:extLst>
              </p:cNvPr>
              <p:cNvSpPr>
                <a:spLocks noGrp="1"/>
              </p:cNvSpPr>
              <p:nvPr>
                <p:ph idx="1"/>
              </p:nvPr>
            </p:nvSpPr>
            <p:spPr>
              <a:xfrm>
                <a:off x="838200" y="1527454"/>
                <a:ext cx="10515600" cy="5082068"/>
              </a:xfrm>
            </p:spPr>
            <p:txBody>
              <a:bodyPr>
                <a:normAutofit/>
              </a:bodyPr>
              <a:lstStyle/>
              <a:p>
                <a:pPr marL="0" indent="0">
                  <a:buNone/>
                </a:pPr>
                <a:r>
                  <a:rPr lang="en-US" dirty="0"/>
                  <a:t>The basic idea of </a:t>
                </a:r>
                <a:r>
                  <a:rPr lang="en-US" dirty="0" err="1"/>
                  <a:t>autograd</a:t>
                </a:r>
                <a:r>
                  <a:rPr lang="en-US" dirty="0"/>
                  <a:t> is to create a new kind of object that takes responsibility for its own gradient.</a:t>
                </a:r>
              </a:p>
              <a:p>
                <a:r>
                  <a:rPr lang="en-US" dirty="0"/>
                  <a:t>For example, the object might be a network weight, </a:t>
                </a:r>
                <a14:m>
                  <m:oMath xmlns:m="http://schemas.openxmlformats.org/officeDocument/2006/math">
                    <m:sSubSup>
                      <m:sSubSupPr>
                        <m:ctrlPr>
                          <a:rPr lang="en-US" i="1" dirty="0">
                            <a:latin typeface="Cambria Math" panose="02040503050406030204" pitchFamily="18" charset="0"/>
                            <a:ea typeface="Cambria Math" panose="02040503050406030204" pitchFamily="18" charset="0"/>
                          </a:rPr>
                        </m:ctrlPr>
                      </m:sSubSupPr>
                      <m:e>
                        <m:r>
                          <a:rPr lang="en-US" i="1" dirty="0">
                            <a:latin typeface="Cambria Math" panose="02040503050406030204" pitchFamily="18" charset="0"/>
                            <a:ea typeface="Cambria Math" panose="02040503050406030204" pitchFamily="18" charset="0"/>
                          </a:rPr>
                          <m:t>𝑤</m:t>
                        </m:r>
                      </m:e>
                      <m:sub>
                        <m:r>
                          <a:rPr lang="en-US" i="1" dirty="0">
                            <a:latin typeface="Cambria Math" panose="02040503050406030204" pitchFamily="18" charset="0"/>
                            <a:ea typeface="Cambria Math" panose="02040503050406030204" pitchFamily="18" charset="0"/>
                          </a:rPr>
                          <m:t>𝑗</m:t>
                        </m:r>
                        <m:r>
                          <a:rPr lang="en-US" b="0" i="1" dirty="0" smtClean="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𝑘</m:t>
                        </m:r>
                      </m:sub>
                      <m:sup>
                        <m:r>
                          <a:rPr lang="en-US"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𝑙</m:t>
                        </m:r>
                        <m:r>
                          <a:rPr lang="en-US" i="1" dirty="0">
                            <a:latin typeface="Cambria Math" panose="02040503050406030204" pitchFamily="18" charset="0"/>
                            <a:ea typeface="Cambria Math" panose="02040503050406030204" pitchFamily="18" charset="0"/>
                          </a:rPr>
                          <m:t>)</m:t>
                        </m:r>
                      </m:sup>
                    </m:sSubSup>
                  </m:oMath>
                </a14:m>
                <a:endParaRPr lang="en-US" dirty="0"/>
              </a:p>
              <a:p>
                <a:r>
                  <a:rPr lang="en-US" dirty="0"/>
                  <a:t>These new objects have overloaded operators, so that any time we use them to compute some output, the input is cached.  For example, it might be used to compute</a:t>
                </a:r>
              </a:p>
              <a:p>
                <a:pPr marL="0" indent="0">
                  <a:buNone/>
                </a:pPr>
                <a14:m>
                  <m:oMathPara xmlns:m="http://schemas.openxmlformats.org/officeDocument/2006/math">
                    <m:oMathParaPr>
                      <m:jc m:val="centerGroup"/>
                    </m:oMathParaPr>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𝜉</m:t>
                          </m:r>
                        </m:e>
                        <m:sub>
                          <m:r>
                            <a:rPr lang="en-US" i="1">
                              <a:latin typeface="Cambria Math" panose="02040503050406030204" pitchFamily="18" charset="0"/>
                            </a:rPr>
                            <m:t>𝑗</m:t>
                          </m:r>
                        </m:sub>
                        <m:sup>
                          <m:r>
                            <a:rPr lang="en-US" i="1">
                              <a:latin typeface="Cambria Math" panose="02040503050406030204" pitchFamily="18" charset="0"/>
                            </a:rPr>
                            <m:t>(</m:t>
                          </m:r>
                          <m:r>
                            <a:rPr lang="en-US" i="1">
                              <a:latin typeface="Cambria Math" panose="02040503050406030204" pitchFamily="18" charset="0"/>
                            </a:rPr>
                            <m:t>𝑙</m:t>
                          </m:r>
                          <m:r>
                            <a:rPr lang="en-US" i="1">
                              <a:latin typeface="Cambria Math" panose="02040503050406030204" pitchFamily="18" charset="0"/>
                            </a:rPr>
                            <m:t>)</m:t>
                          </m:r>
                        </m:sup>
                      </m:sSubSup>
                      <m:r>
                        <a:rPr lang="en-US" i="1" dirty="0">
                          <a:latin typeface="Cambria Math" panose="02040503050406030204" pitchFamily="18" charset="0"/>
                        </a:rPr>
                        <m:t>=</m:t>
                      </m:r>
                      <m:sSubSup>
                        <m:sSubSupPr>
                          <m:ctrlPr>
                            <a:rPr lang="en-US" i="1" dirty="0">
                              <a:latin typeface="Cambria Math" panose="02040503050406030204" pitchFamily="18" charset="0"/>
                            </a:rPr>
                          </m:ctrlPr>
                        </m:sSubSupPr>
                        <m:e>
                          <m:r>
                            <a:rPr lang="en-US" i="1" dirty="0">
                              <a:latin typeface="Cambria Math" panose="02040503050406030204" pitchFamily="18" charset="0"/>
                            </a:rPr>
                            <m:t>𝑏</m:t>
                          </m:r>
                        </m:e>
                        <m:sub>
                          <m:r>
                            <a:rPr lang="en-US" i="1" dirty="0">
                              <a:latin typeface="Cambria Math" panose="02040503050406030204" pitchFamily="18" charset="0"/>
                            </a:rPr>
                            <m:t>𝑗</m:t>
                          </m:r>
                        </m:sub>
                        <m:sup>
                          <m:r>
                            <a:rPr lang="en-US"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m:t>
                          </m:r>
                        </m:sup>
                      </m:sSubSup>
                      <m:r>
                        <a:rPr lang="en-US" i="1" dirty="0">
                          <a:latin typeface="Cambria Math" panose="02040503050406030204" pitchFamily="18" charset="0"/>
                        </a:rPr>
                        <m:t>+</m:t>
                      </m:r>
                      <m:nary>
                        <m:naryPr>
                          <m:chr m:val="∑"/>
                          <m:supHide m:val="on"/>
                          <m:ctrlPr>
                            <a:rPr lang="en-US" i="1" dirty="0">
                              <a:latin typeface="Cambria Math" panose="02040503050406030204" pitchFamily="18" charset="0"/>
                            </a:rPr>
                          </m:ctrlPr>
                        </m:naryPr>
                        <m:sub>
                          <m:r>
                            <m:rPr>
                              <m:brk m:alnAt="7"/>
                            </m:rPr>
                            <a:rPr lang="en-US" i="1" dirty="0">
                              <a:latin typeface="Cambria Math" panose="02040503050406030204" pitchFamily="18" charset="0"/>
                            </a:rPr>
                            <m:t>𝑘</m:t>
                          </m:r>
                        </m:sub>
                        <m:sup/>
                        <m:e>
                          <m:sSubSup>
                            <m:sSubSupPr>
                              <m:ctrlPr>
                                <a:rPr lang="en-US" i="1" dirty="0">
                                  <a:latin typeface="Cambria Math" panose="02040503050406030204" pitchFamily="18" charset="0"/>
                                </a:rPr>
                              </m:ctrlPr>
                            </m:sSubSupPr>
                            <m:e>
                              <m:r>
                                <a:rPr lang="en-US" i="1" dirty="0">
                                  <a:latin typeface="Cambria Math" panose="02040503050406030204" pitchFamily="18" charset="0"/>
                                </a:rPr>
                                <m:t>𝑤</m:t>
                              </m:r>
                            </m:e>
                            <m:sub>
                              <m:r>
                                <a:rPr lang="en-US" i="1" dirty="0">
                                  <a:latin typeface="Cambria Math" panose="02040503050406030204" pitchFamily="18" charset="0"/>
                                </a:rPr>
                                <m:t>𝑗</m:t>
                              </m:r>
                              <m:r>
                                <a:rPr lang="en-US" i="1" dirty="0">
                                  <a:latin typeface="Cambria Math" panose="02040503050406030204" pitchFamily="18" charset="0"/>
                                </a:rPr>
                                <m:t>,</m:t>
                              </m:r>
                              <m:r>
                                <a:rPr lang="en-US" i="1" dirty="0">
                                  <a:latin typeface="Cambria Math" panose="02040503050406030204" pitchFamily="18" charset="0"/>
                                </a:rPr>
                                <m:t>𝑘</m:t>
                              </m:r>
                            </m:sub>
                            <m:sup>
                              <m:r>
                                <a:rPr lang="en-US"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m:t>
                              </m:r>
                            </m:sup>
                          </m:sSubSup>
                          <m:sSubSup>
                            <m:sSubSupPr>
                              <m:ctrlPr>
                                <a:rPr lang="en-US" i="1" dirty="0">
                                  <a:latin typeface="Cambria Math" panose="02040503050406030204" pitchFamily="18" charset="0"/>
                                </a:rPr>
                              </m:ctrlPr>
                            </m:sSubSupPr>
                            <m:e>
                              <m:r>
                                <a:rPr lang="en-US" i="1" dirty="0">
                                  <a:latin typeface="Cambria Math" panose="02040503050406030204" pitchFamily="18" charset="0"/>
                                </a:rPr>
                                <m:t>h</m:t>
                              </m:r>
                            </m:e>
                            <m:sub>
                              <m:r>
                                <a:rPr lang="en-US" i="1" dirty="0">
                                  <a:latin typeface="Cambria Math" panose="02040503050406030204" pitchFamily="18" charset="0"/>
                                </a:rPr>
                                <m:t>𝑘</m:t>
                              </m:r>
                            </m:sub>
                            <m:sup>
                              <m:r>
                                <a:rPr lang="en-US" i="1" dirty="0">
                                  <a:latin typeface="Cambria Math" panose="02040503050406030204" pitchFamily="18" charset="0"/>
                                </a:rPr>
                                <m:t>(</m:t>
                              </m:r>
                              <m:r>
                                <a:rPr lang="en-US" i="1" dirty="0">
                                  <a:latin typeface="Cambria Math" panose="02040503050406030204" pitchFamily="18" charset="0"/>
                                </a:rPr>
                                <m:t>𝑙</m:t>
                              </m:r>
                              <m:r>
                                <a:rPr lang="en-US" i="1" dirty="0">
                                  <a:latin typeface="Cambria Math" panose="02040503050406030204" pitchFamily="18" charset="0"/>
                                </a:rPr>
                                <m:t>−1)</m:t>
                              </m:r>
                            </m:sup>
                          </m:sSubSup>
                        </m:e>
                      </m:nary>
                    </m:oMath>
                  </m:oMathPara>
                </a14:m>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AF690799-F855-AE4E-AA87-6605BD750A95}"/>
                  </a:ext>
                </a:extLst>
              </p:cNvPr>
              <p:cNvSpPr>
                <a:spLocks noGrp="1" noRot="1" noChangeAspect="1" noMove="1" noResize="1" noEditPoints="1" noAdjustHandles="1" noChangeArrowheads="1" noChangeShapeType="1" noTextEdit="1"/>
              </p:cNvSpPr>
              <p:nvPr>
                <p:ph idx="1"/>
              </p:nvPr>
            </p:nvSpPr>
            <p:spPr>
              <a:xfrm>
                <a:off x="838200" y="1527454"/>
                <a:ext cx="10515600" cy="5082068"/>
              </a:xfrm>
              <a:blipFill>
                <a:blip r:embed="rId2"/>
                <a:stretch>
                  <a:fillRect l="-1206" t="-1995" r="-1327" b="-15212"/>
                </a:stretch>
              </a:blipFill>
            </p:spPr>
            <p:txBody>
              <a:bodyPr/>
              <a:lstStyle/>
              <a:p>
                <a:r>
                  <a:rPr lang="en-US">
                    <a:noFill/>
                  </a:rPr>
                  <a:t> </a:t>
                </a:r>
              </a:p>
            </p:txBody>
          </p:sp>
        </mc:Fallback>
      </mc:AlternateContent>
    </p:spTree>
    <p:extLst>
      <p:ext uri="{BB962C8B-B14F-4D97-AF65-F5344CB8AC3E}">
        <p14:creationId xmlns:p14="http://schemas.microsoft.com/office/powerpoint/2010/main" val="2459881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9500-33BC-F748-AFF3-C5061202F2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8D7259B-07AB-8747-A5AE-014C63F3FFA7}"/>
              </a:ext>
            </a:extLst>
          </p:cNvPr>
          <p:cNvSpPr>
            <a:spLocks noGrp="1"/>
          </p:cNvSpPr>
          <p:nvPr>
            <p:ph idx="1"/>
          </p:nvPr>
        </p:nvSpPr>
        <p:spPr/>
        <p:txBody>
          <a:bodyPr/>
          <a:lstStyle/>
          <a:p>
            <a:r>
              <a:rPr lang="en-US" dirty="0"/>
              <a:t>Review: linear regression</a:t>
            </a:r>
          </a:p>
          <a:p>
            <a:r>
              <a:rPr lang="en-US" dirty="0"/>
              <a:t>Training a linear regression model using </a:t>
            </a:r>
            <a:r>
              <a:rPr lang="en-US" dirty="0" err="1"/>
              <a:t>numpy</a:t>
            </a:r>
            <a:endParaRPr lang="en-US" dirty="0"/>
          </a:p>
          <a:p>
            <a:r>
              <a:rPr lang="en-US" dirty="0"/>
              <a:t>The same example with </a:t>
            </a:r>
            <a:r>
              <a:rPr lang="en-US" dirty="0" err="1"/>
              <a:t>pytorch</a:t>
            </a:r>
            <a:endParaRPr lang="en-US" dirty="0"/>
          </a:p>
          <a:p>
            <a:r>
              <a:rPr lang="en-US" dirty="0" err="1"/>
              <a:t>torch.nn</a:t>
            </a:r>
            <a:r>
              <a:rPr lang="en-US" dirty="0"/>
              <a:t> module: using predefined neural net components</a:t>
            </a:r>
          </a:p>
        </p:txBody>
      </p:sp>
    </p:spTree>
    <p:extLst>
      <p:ext uri="{BB962C8B-B14F-4D97-AF65-F5344CB8AC3E}">
        <p14:creationId xmlns:p14="http://schemas.microsoft.com/office/powerpoint/2010/main" val="38251451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FD35-B7A9-F647-B84D-A437EC1A6014}"/>
              </a:ext>
            </a:extLst>
          </p:cNvPr>
          <p:cNvSpPr>
            <a:spLocks noGrp="1"/>
          </p:cNvSpPr>
          <p:nvPr>
            <p:ph type="title"/>
          </p:nvPr>
        </p:nvSpPr>
        <p:spPr/>
        <p:txBody>
          <a:bodyPr/>
          <a:lstStyle/>
          <a:p>
            <a:r>
              <a:rPr lang="en-US" dirty="0" err="1"/>
              <a:t>Autograd</a:t>
            </a:r>
            <a:r>
              <a:rPr lang="en-US" dirty="0"/>
              <a:t>: Overloaded operators</a:t>
            </a:r>
          </a:p>
        </p:txBody>
      </p:sp>
      <p:sp>
        <p:nvSpPr>
          <p:cNvPr id="3" name="Content Placeholder 2">
            <a:extLst>
              <a:ext uri="{FF2B5EF4-FFF2-40B4-BE49-F238E27FC236}">
                <a16:creationId xmlns:a16="http://schemas.microsoft.com/office/drawing/2014/main" id="{AF690799-F855-AE4E-AA87-6605BD750A95}"/>
              </a:ext>
            </a:extLst>
          </p:cNvPr>
          <p:cNvSpPr>
            <a:spLocks noGrp="1"/>
          </p:cNvSpPr>
          <p:nvPr>
            <p:ph idx="1"/>
          </p:nvPr>
        </p:nvSpPr>
        <p:spPr>
          <a:xfrm>
            <a:off x="838200" y="1267962"/>
            <a:ext cx="9899822" cy="560838"/>
          </a:xfrm>
        </p:spPr>
        <p:txBody>
          <a:bodyPr>
            <a:normAutofit/>
          </a:bodyPr>
          <a:lstStyle/>
          <a:p>
            <a:pPr marL="0" indent="0">
              <a:buNone/>
            </a:pPr>
            <a:r>
              <a:rPr lang="en-US" dirty="0"/>
              <a:t>Here’s how it gets used:</a:t>
            </a:r>
          </a:p>
        </p:txBody>
      </p:sp>
      <p:pic>
        <p:nvPicPr>
          <p:cNvPr id="10" name="Picture 9" descr="A picture containing chart&#10;&#10;Description automatically generated">
            <a:extLst>
              <a:ext uri="{FF2B5EF4-FFF2-40B4-BE49-F238E27FC236}">
                <a16:creationId xmlns:a16="http://schemas.microsoft.com/office/drawing/2014/main" id="{6133581A-0879-B64F-8DAE-1191A1637B00}"/>
              </a:ext>
            </a:extLst>
          </p:cNvPr>
          <p:cNvPicPr>
            <a:picLocks noChangeAspect="1"/>
          </p:cNvPicPr>
          <p:nvPr/>
        </p:nvPicPr>
        <p:blipFill>
          <a:blip r:embed="rId2"/>
          <a:stretch>
            <a:fillRect/>
          </a:stretch>
        </p:blipFill>
        <p:spPr>
          <a:xfrm>
            <a:off x="1714500" y="2005224"/>
            <a:ext cx="8763000" cy="1117600"/>
          </a:xfrm>
          <a:prstGeom prst="rect">
            <a:avLst/>
          </a:prstGeom>
        </p:spPr>
      </p:pic>
      <p:sp>
        <p:nvSpPr>
          <p:cNvPr id="9" name="Content Placeholder 2">
            <a:extLst>
              <a:ext uri="{FF2B5EF4-FFF2-40B4-BE49-F238E27FC236}">
                <a16:creationId xmlns:a16="http://schemas.microsoft.com/office/drawing/2014/main" id="{8EDA2252-CB63-EE4C-A854-0D48F4896F7B}"/>
              </a:ext>
            </a:extLst>
          </p:cNvPr>
          <p:cNvSpPr txBox="1">
            <a:spLocks/>
          </p:cNvSpPr>
          <p:nvPr/>
        </p:nvSpPr>
        <p:spPr>
          <a:xfrm>
            <a:off x="318462" y="5188365"/>
            <a:ext cx="11198035" cy="1426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Python overloaded operators: if “b” is an object that has a method named __</a:t>
            </a:r>
            <a:r>
              <a:rPr lang="en-US" dirty="0" err="1"/>
              <a:t>mul</a:t>
            </a:r>
            <a:r>
              <a:rPr lang="en-US" dirty="0"/>
              <a:t>__, then the expression “f=b*x” actually calls “f=b.__</a:t>
            </a:r>
            <a:r>
              <a:rPr lang="en-US" dirty="0" err="1"/>
              <a:t>mul</a:t>
            </a:r>
            <a:r>
              <a:rPr lang="en-US" dirty="0"/>
              <a:t>__(x)”.</a:t>
            </a: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88434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FD35-B7A9-F647-B84D-A437EC1A6014}"/>
              </a:ext>
            </a:extLst>
          </p:cNvPr>
          <p:cNvSpPr>
            <a:spLocks noGrp="1"/>
          </p:cNvSpPr>
          <p:nvPr>
            <p:ph type="title"/>
          </p:nvPr>
        </p:nvSpPr>
        <p:spPr/>
        <p:txBody>
          <a:bodyPr/>
          <a:lstStyle/>
          <a:p>
            <a:r>
              <a:rPr lang="en-US" dirty="0" err="1"/>
              <a:t>Autograd</a:t>
            </a:r>
            <a:r>
              <a:rPr lang="en-US" dirty="0"/>
              <a:t>: Overloaded operators</a:t>
            </a:r>
          </a:p>
        </p:txBody>
      </p:sp>
      <p:sp>
        <p:nvSpPr>
          <p:cNvPr id="3" name="Content Placeholder 2">
            <a:extLst>
              <a:ext uri="{FF2B5EF4-FFF2-40B4-BE49-F238E27FC236}">
                <a16:creationId xmlns:a16="http://schemas.microsoft.com/office/drawing/2014/main" id="{AF690799-F855-AE4E-AA87-6605BD750A95}"/>
              </a:ext>
            </a:extLst>
          </p:cNvPr>
          <p:cNvSpPr>
            <a:spLocks noGrp="1"/>
          </p:cNvSpPr>
          <p:nvPr>
            <p:ph idx="1"/>
          </p:nvPr>
        </p:nvSpPr>
        <p:spPr>
          <a:xfrm>
            <a:off x="838200" y="1267962"/>
            <a:ext cx="9899822" cy="5082068"/>
          </a:xfrm>
        </p:spPr>
        <p:txBody>
          <a:bodyPr>
            <a:normAutofit fontScale="92500" lnSpcReduction="10000"/>
          </a:bodyPr>
          <a:lstStyle/>
          <a:p>
            <a:pPr marL="0" indent="0">
              <a:buNone/>
            </a:pPr>
            <a:r>
              <a:rPr lang="en-US" dirty="0"/>
              <a:t>The operator overload code looks something like this:</a:t>
            </a:r>
          </a:p>
          <a:p>
            <a:pPr marL="0" indent="0">
              <a:buNone/>
            </a:pPr>
            <a:endParaRPr lang="en-US" dirty="0"/>
          </a:p>
          <a:p>
            <a:pPr marL="0" indent="0">
              <a:buNone/>
            </a:pPr>
            <a:r>
              <a:rPr lang="en-US" dirty="0">
                <a:latin typeface="Times New Roman" panose="02020603050405020304" pitchFamily="18" charset="0"/>
                <a:cs typeface="Times New Roman" panose="02020603050405020304" pitchFamily="18" charset="0"/>
              </a:rPr>
              <a:t>class Tensor(</a:t>
            </a:r>
            <a:r>
              <a:rPr lang="en-US" dirty="0" err="1">
                <a:latin typeface="Times New Roman" panose="02020603050405020304" pitchFamily="18" charset="0"/>
                <a:cs typeface="Times New Roman" panose="02020603050405020304" pitchFamily="18" charset="0"/>
              </a:rPr>
              <a:t>torch.autograd.Function</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def __</a:t>
            </a:r>
            <a:r>
              <a:rPr lang="en-US" dirty="0" err="1">
                <a:latin typeface="Times New Roman" panose="02020603050405020304" pitchFamily="18" charset="0"/>
                <a:cs typeface="Times New Roman" panose="02020603050405020304" pitchFamily="18" charset="0"/>
              </a:rPr>
              <a:t>init</a:t>
            </a:r>
            <a:r>
              <a:rPr lang="en-US" dirty="0">
                <a:latin typeface="Times New Roman" panose="02020603050405020304" pitchFamily="18" charset="0"/>
                <a:cs typeface="Times New Roman" panose="02020603050405020304" pitchFamily="18" charset="0"/>
              </a:rPr>
              <a:t>__(self, weight):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self.weight</a:t>
            </a:r>
            <a:r>
              <a:rPr lang="en-US" dirty="0">
                <a:latin typeface="Times New Roman" panose="02020603050405020304" pitchFamily="18" charset="0"/>
                <a:cs typeface="Times New Roman" panose="02020603050405020304" pitchFamily="18" charset="0"/>
              </a:rPr>
              <a:t> = weight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self.saved_tensors</a:t>
            </a:r>
            <a:r>
              <a:rPr lang="en-US" dirty="0">
                <a:latin typeface="Times New Roman" panose="02020603050405020304" pitchFamily="18" charset="0"/>
                <a:cs typeface="Times New Roman" panose="02020603050405020304" pitchFamily="18" charset="0"/>
              </a:rPr>
              <a:t> = ()</a:t>
            </a:r>
          </a:p>
          <a:p>
            <a:pPr marL="0" indent="0">
              <a:buNone/>
            </a:pPr>
            <a:r>
              <a:rPr lang="en-US" dirty="0">
                <a:latin typeface="Times New Roman" panose="02020603050405020304" pitchFamily="18" charset="0"/>
                <a:cs typeface="Times New Roman" panose="02020603050405020304" pitchFamily="18" charset="0"/>
              </a:rPr>
              <a:t>	def __</a:t>
            </a:r>
            <a:r>
              <a:rPr lang="en-US" dirty="0" err="1">
                <a:latin typeface="Times New Roman" panose="02020603050405020304" pitchFamily="18" charset="0"/>
                <a:cs typeface="Times New Roman" panose="02020603050405020304" pitchFamily="18" charset="0"/>
              </a:rPr>
              <a:t>mul</a:t>
            </a:r>
            <a:r>
              <a:rPr lang="en-US" dirty="0">
                <a:latin typeface="Times New Roman" panose="02020603050405020304" pitchFamily="18" charset="0"/>
                <a:cs typeface="Times New Roman" panose="02020603050405020304" pitchFamily="18" charset="0"/>
              </a:rPr>
              <a:t>__(self, other):</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self.saved_tensors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self.saved_tensors</a:t>
            </a:r>
            <a:r>
              <a:rPr lang="en-US" dirty="0">
                <a:latin typeface="Times New Roman" panose="02020603050405020304" pitchFamily="18" charset="0"/>
                <a:cs typeface="Times New Roman" panose="02020603050405020304" pitchFamily="18" charset="0"/>
              </a:rPr>
              <a:t>[:], other)</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returnvalue</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self.weight</a:t>
            </a:r>
            <a:r>
              <a:rPr lang="en-US" dirty="0">
                <a:latin typeface="Times New Roman" panose="02020603050405020304" pitchFamily="18" charset="0"/>
                <a:cs typeface="Times New Roman" panose="02020603050405020304" pitchFamily="18" charset="0"/>
              </a:rPr>
              <a:t> * other</a:t>
            </a:r>
          </a:p>
          <a:p>
            <a:pPr marL="0" indent="0">
              <a:buNone/>
            </a:pPr>
            <a:r>
              <a:rPr lang="en-US" dirty="0">
                <a:latin typeface="Times New Roman" panose="02020603050405020304" pitchFamily="18" charset="0"/>
                <a:cs typeface="Times New Roman" panose="02020603050405020304" pitchFamily="18" charset="0"/>
              </a:rPr>
              <a:t>		return Tensor(</a:t>
            </a:r>
            <a:r>
              <a:rPr lang="en-US" dirty="0" err="1">
                <a:latin typeface="Times New Roman" panose="02020603050405020304" pitchFamily="18" charset="0"/>
                <a:cs typeface="Times New Roman" panose="02020603050405020304" pitchFamily="18" charset="0"/>
              </a:rPr>
              <a:t>returnvalue</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p>
        </p:txBody>
      </p:sp>
      <p:sp>
        <p:nvSpPr>
          <p:cNvPr id="4" name="Content Placeholder 2">
            <a:extLst>
              <a:ext uri="{FF2B5EF4-FFF2-40B4-BE49-F238E27FC236}">
                <a16:creationId xmlns:a16="http://schemas.microsoft.com/office/drawing/2014/main" id="{7BB83442-C5CA-6747-9505-BB21ED7EE17D}"/>
              </a:ext>
            </a:extLst>
          </p:cNvPr>
          <p:cNvSpPr txBox="1">
            <a:spLocks/>
          </p:cNvSpPr>
          <p:nvPr/>
        </p:nvSpPr>
        <p:spPr>
          <a:xfrm>
            <a:off x="6914309" y="2723462"/>
            <a:ext cx="4861680" cy="934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Cache x in </a:t>
            </a:r>
            <a:r>
              <a:rPr lang="en-US" dirty="0" err="1"/>
              <a:t>self.saved_tensors</a:t>
            </a:r>
            <a:r>
              <a:rPr lang="en-US" dirty="0"/>
              <a:t>, so we can use it later…</a:t>
            </a: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34B9C3B2-77FC-F043-B13E-5E33D48CC0FF}"/>
              </a:ext>
            </a:extLst>
          </p:cNvPr>
          <p:cNvSpPr txBox="1">
            <a:spLocks/>
          </p:cNvSpPr>
          <p:nvPr/>
        </p:nvSpPr>
        <p:spPr>
          <a:xfrm>
            <a:off x="8465713" y="4940250"/>
            <a:ext cx="3656267" cy="115942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Then calculate the output of the multiply operation,</a:t>
            </a: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2CFC347A-4C1D-4442-9C3B-18C4BCEE7D82}"/>
              </a:ext>
            </a:extLst>
          </p:cNvPr>
          <p:cNvSpPr txBox="1">
            <a:spLocks/>
          </p:cNvSpPr>
          <p:nvPr/>
        </p:nvSpPr>
        <p:spPr>
          <a:xfrm>
            <a:off x="8173268" y="5962721"/>
            <a:ext cx="3959099" cy="934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 and cast the return value as a Tensor.</a:t>
            </a: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540030E2-428E-7A48-A93E-0BFE56BC6F9C}"/>
              </a:ext>
            </a:extLst>
          </p:cNvPr>
          <p:cNvCxnSpPr>
            <a:cxnSpLocks/>
          </p:cNvCxnSpPr>
          <p:nvPr/>
        </p:nvCxnSpPr>
        <p:spPr>
          <a:xfrm flipH="1">
            <a:off x="5347252" y="3240157"/>
            <a:ext cx="1567057" cy="1182756"/>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41E76CC-EF38-B048-B47A-ED9FEB0A1BDA}"/>
              </a:ext>
            </a:extLst>
          </p:cNvPr>
          <p:cNvCxnSpPr>
            <a:cxnSpLocks/>
          </p:cNvCxnSpPr>
          <p:nvPr/>
        </p:nvCxnSpPr>
        <p:spPr>
          <a:xfrm flipH="1" flipV="1">
            <a:off x="7117492" y="5053914"/>
            <a:ext cx="1348222" cy="444844"/>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AACB8F-9C17-3244-9E23-80AA5FB23AB8}"/>
              </a:ext>
            </a:extLst>
          </p:cNvPr>
          <p:cNvCxnSpPr>
            <a:cxnSpLocks/>
          </p:cNvCxnSpPr>
          <p:nvPr/>
        </p:nvCxnSpPr>
        <p:spPr>
          <a:xfrm flipH="1" flipV="1">
            <a:off x="6301946" y="5498757"/>
            <a:ext cx="1871322" cy="617835"/>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717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FD35-B7A9-F647-B84D-A437EC1A6014}"/>
              </a:ext>
            </a:extLst>
          </p:cNvPr>
          <p:cNvSpPr>
            <a:spLocks noGrp="1"/>
          </p:cNvSpPr>
          <p:nvPr>
            <p:ph type="title"/>
          </p:nvPr>
        </p:nvSpPr>
        <p:spPr/>
        <p:txBody>
          <a:bodyPr/>
          <a:lstStyle/>
          <a:p>
            <a:r>
              <a:rPr lang="en-US" dirty="0" err="1"/>
              <a:t>Autograd</a:t>
            </a:r>
            <a:r>
              <a:rPr lang="en-US" dirty="0"/>
              <a:t>: Overloaded operators</a:t>
            </a:r>
          </a:p>
        </p:txBody>
      </p:sp>
      <p:sp>
        <p:nvSpPr>
          <p:cNvPr id="3" name="Content Placeholder 2">
            <a:extLst>
              <a:ext uri="{FF2B5EF4-FFF2-40B4-BE49-F238E27FC236}">
                <a16:creationId xmlns:a16="http://schemas.microsoft.com/office/drawing/2014/main" id="{AF690799-F855-AE4E-AA87-6605BD750A95}"/>
              </a:ext>
            </a:extLst>
          </p:cNvPr>
          <p:cNvSpPr>
            <a:spLocks noGrp="1"/>
          </p:cNvSpPr>
          <p:nvPr>
            <p:ph idx="1"/>
          </p:nvPr>
        </p:nvSpPr>
        <p:spPr>
          <a:xfrm>
            <a:off x="838200" y="1267962"/>
            <a:ext cx="9899822" cy="560838"/>
          </a:xfrm>
        </p:spPr>
        <p:txBody>
          <a:bodyPr>
            <a:normAutofit/>
          </a:bodyPr>
          <a:lstStyle/>
          <a:p>
            <a:pPr marL="0" indent="0">
              <a:buNone/>
            </a:pPr>
            <a:r>
              <a:rPr lang="en-US" dirty="0"/>
              <a:t>Here’s how it gets used:</a:t>
            </a:r>
          </a:p>
        </p:txBody>
      </p:sp>
      <p:pic>
        <p:nvPicPr>
          <p:cNvPr id="10" name="Picture 9" descr="A picture containing chart&#10;&#10;Description automatically generated">
            <a:extLst>
              <a:ext uri="{FF2B5EF4-FFF2-40B4-BE49-F238E27FC236}">
                <a16:creationId xmlns:a16="http://schemas.microsoft.com/office/drawing/2014/main" id="{6133581A-0879-B64F-8DAE-1191A1637B00}"/>
              </a:ext>
            </a:extLst>
          </p:cNvPr>
          <p:cNvPicPr>
            <a:picLocks noChangeAspect="1"/>
          </p:cNvPicPr>
          <p:nvPr/>
        </p:nvPicPr>
        <p:blipFill>
          <a:blip r:embed="rId2"/>
          <a:stretch>
            <a:fillRect/>
          </a:stretch>
        </p:blipFill>
        <p:spPr>
          <a:xfrm>
            <a:off x="1714500" y="2005224"/>
            <a:ext cx="8763000" cy="1117600"/>
          </a:xfrm>
          <a:prstGeom prst="rect">
            <a:avLst/>
          </a:prstGeom>
        </p:spPr>
      </p:pic>
      <p:sp>
        <p:nvSpPr>
          <p:cNvPr id="12" name="Content Placeholder 2">
            <a:extLst>
              <a:ext uri="{FF2B5EF4-FFF2-40B4-BE49-F238E27FC236}">
                <a16:creationId xmlns:a16="http://schemas.microsoft.com/office/drawing/2014/main" id="{0DD5446B-4123-B24C-9807-3916E8891BE9}"/>
              </a:ext>
            </a:extLst>
          </p:cNvPr>
          <p:cNvSpPr txBox="1">
            <a:spLocks/>
          </p:cNvSpPr>
          <p:nvPr/>
        </p:nvSpPr>
        <p:spPr>
          <a:xfrm>
            <a:off x="5673079" y="4137055"/>
            <a:ext cx="5680721" cy="1426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Stores </a:t>
            </a:r>
            <a:r>
              <a:rPr lang="en-US" dirty="0">
                <a:latin typeface="Times New Roman" panose="02020603050405020304" pitchFamily="18" charset="0"/>
                <a:cs typeface="Times New Roman" panose="02020603050405020304" pitchFamily="18" charset="0"/>
              </a:rPr>
              <a:t>x**2</a:t>
            </a:r>
            <a:r>
              <a:rPr lang="en-US" dirty="0"/>
              <a:t> in </a:t>
            </a:r>
            <a:r>
              <a:rPr lang="en-US" dirty="0" err="1">
                <a:latin typeface="Times New Roman" panose="02020603050405020304" pitchFamily="18" charset="0"/>
                <a:cs typeface="Times New Roman" panose="02020603050405020304" pitchFamily="18" charset="0"/>
              </a:rPr>
              <a:t>c.saved_tensors</a:t>
            </a: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sp>
        <p:nvSpPr>
          <p:cNvPr id="13" name="Content Placeholder 2">
            <a:extLst>
              <a:ext uri="{FF2B5EF4-FFF2-40B4-BE49-F238E27FC236}">
                <a16:creationId xmlns:a16="http://schemas.microsoft.com/office/drawing/2014/main" id="{13403047-2429-C74A-B589-E28C0FBEEB8C}"/>
              </a:ext>
            </a:extLst>
          </p:cNvPr>
          <p:cNvSpPr txBox="1">
            <a:spLocks/>
          </p:cNvSpPr>
          <p:nvPr/>
        </p:nvSpPr>
        <p:spPr>
          <a:xfrm>
            <a:off x="166062" y="4072135"/>
            <a:ext cx="4813711" cy="1426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Stores </a:t>
            </a:r>
            <a:r>
              <a:rPr lang="en-US" dirty="0">
                <a:latin typeface="Times New Roman" panose="02020603050405020304" pitchFamily="18" charset="0"/>
                <a:cs typeface="Times New Roman" panose="02020603050405020304" pitchFamily="18" charset="0"/>
              </a:rPr>
              <a:t>x</a:t>
            </a:r>
            <a:r>
              <a:rPr lang="en-US" dirty="0"/>
              <a:t> in </a:t>
            </a:r>
            <a:r>
              <a:rPr lang="en-US" dirty="0" err="1">
                <a:latin typeface="Times New Roman" panose="02020603050405020304" pitchFamily="18" charset="0"/>
                <a:cs typeface="Times New Roman" panose="02020603050405020304" pitchFamily="18" charset="0"/>
              </a:rPr>
              <a:t>b.saved_tensors</a:t>
            </a: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053D632F-A8C3-CA4F-90E3-E150BA2A4959}"/>
              </a:ext>
            </a:extLst>
          </p:cNvPr>
          <p:cNvCxnSpPr>
            <a:cxnSpLocks/>
          </p:cNvCxnSpPr>
          <p:nvPr/>
        </p:nvCxnSpPr>
        <p:spPr>
          <a:xfrm flipH="1" flipV="1">
            <a:off x="5325762" y="3002692"/>
            <a:ext cx="770238" cy="111760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29741D40-9E38-4749-83EA-B04144D4269D}"/>
              </a:ext>
            </a:extLst>
          </p:cNvPr>
          <p:cNvCxnSpPr>
            <a:cxnSpLocks/>
          </p:cNvCxnSpPr>
          <p:nvPr/>
        </p:nvCxnSpPr>
        <p:spPr>
          <a:xfrm flipV="1">
            <a:off x="3726288" y="3002692"/>
            <a:ext cx="536793" cy="1037967"/>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Content Placeholder 2">
            <a:extLst>
              <a:ext uri="{FF2B5EF4-FFF2-40B4-BE49-F238E27FC236}">
                <a16:creationId xmlns:a16="http://schemas.microsoft.com/office/drawing/2014/main" id="{8EDA2252-CB63-EE4C-A854-0D48F4896F7B}"/>
              </a:ext>
            </a:extLst>
          </p:cNvPr>
          <p:cNvSpPr txBox="1">
            <a:spLocks/>
          </p:cNvSpPr>
          <p:nvPr/>
        </p:nvSpPr>
        <p:spPr>
          <a:xfrm>
            <a:off x="318462" y="5188365"/>
            <a:ext cx="11198035" cy="1426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Python overloaded operators: the expression “b*x” actually calls b.__</a:t>
            </a:r>
            <a:r>
              <a:rPr lang="en-US" dirty="0" err="1"/>
              <a:t>mul</a:t>
            </a:r>
            <a:r>
              <a:rPr lang="en-US" dirty="0"/>
              <a:t>__(x).</a:t>
            </a:r>
            <a:endParaRPr lang="en-US"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39885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FD35-B7A9-F647-B84D-A437EC1A6014}"/>
              </a:ext>
            </a:extLst>
          </p:cNvPr>
          <p:cNvSpPr>
            <a:spLocks noGrp="1"/>
          </p:cNvSpPr>
          <p:nvPr>
            <p:ph type="title"/>
          </p:nvPr>
        </p:nvSpPr>
        <p:spPr/>
        <p:txBody>
          <a:bodyPr/>
          <a:lstStyle/>
          <a:p>
            <a:r>
              <a:rPr lang="en-US" dirty="0" err="1"/>
              <a:t>Autograd</a:t>
            </a:r>
            <a:r>
              <a:rPr lang="en-US" dirty="0"/>
              <a:t>: the Loss tensor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F690799-F855-AE4E-AA87-6605BD750A95}"/>
                  </a:ext>
                </a:extLst>
              </p:cNvPr>
              <p:cNvSpPr>
                <a:spLocks noGrp="1"/>
              </p:cNvSpPr>
              <p:nvPr>
                <p:ph idx="1"/>
              </p:nvPr>
            </p:nvSpPr>
            <p:spPr>
              <a:xfrm>
                <a:off x="838200" y="1527454"/>
                <a:ext cx="10515600" cy="5082068"/>
              </a:xfrm>
            </p:spPr>
            <p:txBody>
              <a:bodyPr>
                <a:normAutofit lnSpcReduction="10000"/>
              </a:bodyPr>
              <a:lstStyle/>
              <a:p>
                <a:pPr marL="0" indent="0">
                  <a:buNone/>
                </a:pPr>
                <a:r>
                  <a:rPr lang="en-US" dirty="0"/>
                  <a:t>The basic idea of </a:t>
                </a:r>
                <a:r>
                  <a:rPr lang="en-US" dirty="0" err="1"/>
                  <a:t>autograd</a:t>
                </a:r>
                <a:r>
                  <a:rPr lang="en-US" dirty="0"/>
                  <a:t> is to create a new kind of object, a tensor, that takes responsibility for its own gradient. Any time we use tensors to compute some output, the input is cached. For example, these operations:</a:t>
                </a:r>
              </a:p>
              <a:p>
                <a:pPr marL="0"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𝑓</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r>
                        <a:rPr lang="en-US" i="1" dirty="0">
                          <a:latin typeface="Cambria Math" panose="02040503050406030204" pitchFamily="18" charset="0"/>
                        </a:rPr>
                        <m:t>=</m:t>
                      </m:r>
                      <m:r>
                        <a:rPr lang="en-US" i="1" dirty="0">
                          <a:latin typeface="Cambria Math" panose="02040503050406030204" pitchFamily="18" charset="0"/>
                        </a:rPr>
                        <m:t>𝑎</m:t>
                      </m:r>
                      <m:r>
                        <a:rPr lang="en-US" i="1" dirty="0">
                          <a:latin typeface="Cambria Math" panose="02040503050406030204" pitchFamily="18" charset="0"/>
                        </a:rPr>
                        <m:t>+</m:t>
                      </m:r>
                      <m:r>
                        <a:rPr lang="en-US" i="1" dirty="0">
                          <a:latin typeface="Cambria Math" panose="02040503050406030204" pitchFamily="18" charset="0"/>
                        </a:rPr>
                        <m:t>𝑏</m:t>
                      </m:r>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r>
                        <a:rPr lang="en-US" i="1" dirty="0">
                          <a:latin typeface="Cambria Math" panose="02040503050406030204" pitchFamily="18" charset="0"/>
                        </a:rPr>
                        <m:t>+</m:t>
                      </m:r>
                      <m:r>
                        <a:rPr lang="en-US" i="1" dirty="0">
                          <a:latin typeface="Cambria Math" panose="02040503050406030204" pitchFamily="18" charset="0"/>
                        </a:rPr>
                        <m:t>𝑐</m:t>
                      </m:r>
                      <m:sSup>
                        <m:sSupPr>
                          <m:ctrlPr>
                            <a:rPr lang="en-US" i="1" dirty="0">
                              <a:latin typeface="Cambria Math" panose="02040503050406030204" pitchFamily="18" charset="0"/>
                            </a:rPr>
                          </m:ctrlPr>
                        </m:sSup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sup>
                          <m:r>
                            <a:rPr lang="en-US" i="1" dirty="0">
                              <a:latin typeface="Cambria Math" panose="02040503050406030204" pitchFamily="18" charset="0"/>
                            </a:rPr>
                            <m:t>2</m:t>
                          </m:r>
                        </m:sup>
                      </m:sSup>
                      <m:r>
                        <a:rPr lang="en-US" i="1" dirty="0">
                          <a:latin typeface="Cambria Math" panose="02040503050406030204" pitchFamily="18" charset="0"/>
                        </a:rPr>
                        <m:t>+</m:t>
                      </m:r>
                      <m:r>
                        <a:rPr lang="en-US" i="1" dirty="0">
                          <a:latin typeface="Cambria Math" panose="02040503050406030204" pitchFamily="18" charset="0"/>
                        </a:rPr>
                        <m:t>𝑑</m:t>
                      </m:r>
                      <m:sSup>
                        <m:sSupPr>
                          <m:ctrlPr>
                            <a:rPr lang="en-US" i="1" dirty="0">
                              <a:latin typeface="Cambria Math" panose="02040503050406030204" pitchFamily="18" charset="0"/>
                            </a:rPr>
                          </m:ctrlPr>
                        </m:sSup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sup>
                          <m:r>
                            <a:rPr lang="en-US" i="1" dirty="0">
                              <a:latin typeface="Cambria Math" panose="02040503050406030204" pitchFamily="18" charset="0"/>
                            </a:rPr>
                            <m:t>3</m:t>
                          </m:r>
                        </m:sup>
                      </m:sSup>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mbria Math" panose="02040503050406030204" pitchFamily="18" charset="0"/>
                        </a:rPr>
                        <m:t>ℒ</m:t>
                      </m:r>
                      <m:r>
                        <a:rPr lang="en-US" i="1" dirty="0">
                          <a:latin typeface="Cambria Math" panose="02040503050406030204" pitchFamily="18" charset="0"/>
                        </a:rPr>
                        <m:t>=</m:t>
                      </m:r>
                      <m:f>
                        <m:fPr>
                          <m:ctrlPr>
                            <a:rPr lang="en-US" i="1">
                              <a:latin typeface="Cambria Math" panose="02040503050406030204" pitchFamily="18" charset="0"/>
                              <a:cs typeface="Times New Roman"/>
                            </a:rPr>
                          </m:ctrlPr>
                        </m:fPr>
                        <m:num>
                          <m:r>
                            <a:rPr lang="en-US" i="1">
                              <a:latin typeface="Cambria Math" panose="02040503050406030204" pitchFamily="18" charset="0"/>
                              <a:cs typeface="Times New Roman"/>
                            </a:rPr>
                            <m:t>1</m:t>
                          </m:r>
                        </m:num>
                        <m:den>
                          <m:r>
                            <a:rPr lang="en-US" i="1">
                              <a:latin typeface="Cambria Math" panose="02040503050406030204" pitchFamily="18" charset="0"/>
                              <a:cs typeface="Times New Roman"/>
                            </a:rPr>
                            <m:t>𝑛</m:t>
                          </m:r>
                        </m:den>
                      </m:f>
                      <m:nary>
                        <m:naryPr>
                          <m:chr m:val="∑"/>
                          <m:ctrlPr>
                            <a:rPr lang="en-US" i="1" dirty="0">
                              <a:latin typeface="Cambria Math" panose="02040503050406030204" pitchFamily="18" charset="0"/>
                            </a:rPr>
                          </m:ctrlPr>
                        </m:naryPr>
                        <m:sub>
                          <m:r>
                            <m:rPr>
                              <m:brk m:alnAt="23"/>
                            </m:rPr>
                            <a:rPr lang="en-US" i="1" dirty="0">
                              <a:latin typeface="Cambria Math" panose="02040503050406030204" pitchFamily="18" charset="0"/>
                            </a:rPr>
                            <m:t>𝑖</m:t>
                          </m:r>
                          <m:r>
                            <a:rPr lang="en-US" i="1" dirty="0">
                              <a:latin typeface="Cambria Math" panose="02040503050406030204" pitchFamily="18" charset="0"/>
                            </a:rPr>
                            <m:t>=1</m:t>
                          </m:r>
                        </m:sub>
                        <m:sup>
                          <m:r>
                            <a:rPr lang="en-US" i="1" dirty="0">
                              <a:latin typeface="Cambria Math" panose="02040503050406030204" pitchFamily="18" charset="0"/>
                            </a:rPr>
                            <m:t>𝑛</m:t>
                          </m:r>
                        </m:sup>
                        <m:e>
                          <m:sSup>
                            <m:sSupPr>
                              <m:ctrlPr>
                                <a:rPr lang="en-US" i="1" dirty="0">
                                  <a:latin typeface="Cambria Math" panose="02040503050406030204" pitchFamily="18" charset="0"/>
                                </a:rPr>
                              </m:ctrlPr>
                            </m:sSupPr>
                            <m:e>
                              <m:d>
                                <m:dPr>
                                  <m:ctrlPr>
                                    <a:rPr lang="en-US" i="1" dirty="0" smtClean="0">
                                      <a:latin typeface="Cambria Math" panose="02040503050406030204" pitchFamily="18" charset="0"/>
                                    </a:rPr>
                                  </m:ctrlPr>
                                </m:dPr>
                                <m:e>
                                  <m:r>
                                    <a:rPr lang="en-US" i="1" dirty="0">
                                      <a:latin typeface="Cambria Math" panose="02040503050406030204" pitchFamily="18" charset="0"/>
                                    </a:rPr>
                                    <m:t>𝑓</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rPr>
                                            <m:t>𝑥</m:t>
                                          </m:r>
                                        </m:e>
                                        <m:sub>
                                          <m:r>
                                            <a:rPr lang="en-US" i="1" dirty="0">
                                              <a:latin typeface="Cambria Math" panose="02040503050406030204" pitchFamily="18" charset="0"/>
                                            </a:rPr>
                                            <m:t>𝑖</m:t>
                                          </m:r>
                                        </m:sub>
                                      </m:sSub>
                                    </m:e>
                                  </m:d>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𝑦</m:t>
                                      </m:r>
                                    </m:e>
                                    <m:sub>
                                      <m:r>
                                        <a:rPr lang="en-US" i="1" dirty="0">
                                          <a:latin typeface="Cambria Math" panose="02040503050406030204" pitchFamily="18" charset="0"/>
                                        </a:rPr>
                                        <m:t>𝑖</m:t>
                                      </m:r>
                                    </m:sub>
                                  </m:sSub>
                                </m:e>
                              </m:d>
                            </m:e>
                            <m:sup>
                              <m:r>
                                <a:rPr lang="en-US" i="1" dirty="0">
                                  <a:latin typeface="Cambria Math" panose="02040503050406030204" pitchFamily="18" charset="0"/>
                                </a:rPr>
                                <m:t>2</m:t>
                              </m:r>
                            </m:sup>
                          </m:sSup>
                        </m:e>
                      </m:nary>
                    </m:oMath>
                  </m:oMathPara>
                </a14:m>
                <a:endParaRPr lang="en-US" dirty="0"/>
              </a:p>
              <a:p>
                <a:pPr marL="0" indent="0" algn="ctr">
                  <a:buNone/>
                </a:pPr>
                <a:r>
                  <a:rPr lang="en-US" dirty="0">
                    <a:latin typeface="Times New Roman" panose="02020603050405020304" pitchFamily="18" charset="0"/>
                    <a:cs typeface="Times New Roman" panose="02020603050405020304" pitchFamily="18" charset="0"/>
                  </a:rPr>
                  <a:t>f = a + b*x + c*x**2 + d*x**3</a:t>
                </a:r>
              </a:p>
              <a:p>
                <a:pPr marL="0" indent="0" algn="ctr">
                  <a:buNone/>
                </a:pPr>
                <a:r>
                  <a:rPr lang="en-US" dirty="0">
                    <a:latin typeface="Times New Roman" panose="02020603050405020304" pitchFamily="18" charset="0"/>
                    <a:cs typeface="Times New Roman" panose="02020603050405020304" pitchFamily="18" charset="0"/>
                  </a:rPr>
                  <a:t>loss = (f-y).pow(2)</a:t>
                </a:r>
              </a:p>
              <a:p>
                <a:pPr marL="0" indent="0">
                  <a:buNone/>
                </a:pPr>
                <a:r>
                  <a:rPr lang="en-US" dirty="0">
                    <a:cs typeface="Times New Roman" panose="02020603050405020304" pitchFamily="18" charset="0"/>
                  </a:rPr>
                  <a:t>...will calculate the loss, but will also store some extra information in </a:t>
                </a:r>
                <a:r>
                  <a:rPr lang="en-US" dirty="0" err="1">
                    <a:latin typeface="Times New Roman" panose="02020603050405020304" pitchFamily="18" charset="0"/>
                    <a:cs typeface="Times New Roman" panose="02020603050405020304" pitchFamily="18" charset="0"/>
                  </a:rPr>
                  <a:t>loss.saved_tensors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f.saved_tensors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a.saved_tensors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b.saved_tensors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c.saved_tensors</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d.saved_tensors</a:t>
                </a:r>
                <a:r>
                  <a:rPr lang="en-US" dirty="0">
                    <a:latin typeface="Times New Roman" panose="02020603050405020304" pitchFamily="18" charset="0"/>
                    <a:cs typeface="Times New Roman" panose="02020603050405020304" pitchFamily="18" charset="0"/>
                  </a:rPr>
                  <a:t>,</a:t>
                </a:r>
                <a:r>
                  <a:rPr lang="en-US" dirty="0">
                    <a:cs typeface="Times New Roman" panose="02020603050405020304" pitchFamily="18" charset="0"/>
                  </a:rPr>
                  <a:t> and </a:t>
                </a:r>
                <a:r>
                  <a:rPr lang="en-US" dirty="0" err="1">
                    <a:latin typeface="Times New Roman" panose="02020603050405020304" pitchFamily="18" charset="0"/>
                    <a:cs typeface="Times New Roman" panose="02020603050405020304" pitchFamily="18" charset="0"/>
                  </a:rPr>
                  <a:t>x.saved_tensors</a:t>
                </a:r>
                <a:r>
                  <a:rPr lang="en-US" dirty="0">
                    <a:cs typeface="Times New Roman" panose="02020603050405020304" pitchFamily="18" charset="0"/>
                  </a:rPr>
                  <a:t>.  </a:t>
                </a:r>
              </a:p>
            </p:txBody>
          </p:sp>
        </mc:Choice>
        <mc:Fallback xmlns="">
          <p:sp>
            <p:nvSpPr>
              <p:cNvPr id="3" name="Content Placeholder 2">
                <a:extLst>
                  <a:ext uri="{FF2B5EF4-FFF2-40B4-BE49-F238E27FC236}">
                    <a16:creationId xmlns:a16="http://schemas.microsoft.com/office/drawing/2014/main" id="{AF690799-F855-AE4E-AA87-6605BD750A95}"/>
                  </a:ext>
                </a:extLst>
              </p:cNvPr>
              <p:cNvSpPr>
                <a:spLocks noGrp="1" noRot="1" noChangeAspect="1" noMove="1" noResize="1" noEditPoints="1" noAdjustHandles="1" noChangeArrowheads="1" noChangeShapeType="1" noTextEdit="1"/>
              </p:cNvSpPr>
              <p:nvPr>
                <p:ph idx="1"/>
              </p:nvPr>
            </p:nvSpPr>
            <p:spPr>
              <a:xfrm>
                <a:off x="838200" y="1527454"/>
                <a:ext cx="10515600" cy="5082068"/>
              </a:xfrm>
              <a:blipFill>
                <a:blip r:embed="rId2"/>
                <a:stretch>
                  <a:fillRect l="-1206" t="-2993" b="-1496"/>
                </a:stretch>
              </a:blipFill>
            </p:spPr>
            <p:txBody>
              <a:bodyPr/>
              <a:lstStyle/>
              <a:p>
                <a:r>
                  <a:rPr lang="en-US">
                    <a:noFill/>
                  </a:rPr>
                  <a:t> </a:t>
                </a:r>
              </a:p>
            </p:txBody>
          </p:sp>
        </mc:Fallback>
      </mc:AlternateContent>
    </p:spTree>
    <p:extLst>
      <p:ext uri="{BB962C8B-B14F-4D97-AF65-F5344CB8AC3E}">
        <p14:creationId xmlns:p14="http://schemas.microsoft.com/office/powerpoint/2010/main" val="1580152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5C5E-7D2B-1B47-93F8-E70969E63F3F}"/>
              </a:ext>
            </a:extLst>
          </p:cNvPr>
          <p:cNvSpPr>
            <a:spLocks noGrp="1"/>
          </p:cNvSpPr>
          <p:nvPr>
            <p:ph type="title"/>
          </p:nvPr>
        </p:nvSpPr>
        <p:spPr/>
        <p:txBody>
          <a:bodyPr/>
          <a:lstStyle/>
          <a:p>
            <a:r>
              <a:rPr lang="en-US" dirty="0" err="1"/>
              <a:t>Autograd</a:t>
            </a:r>
            <a:r>
              <a:rPr lang="en-US" dirty="0"/>
              <a:t>: the Loss tensor</a:t>
            </a:r>
          </a:p>
        </p:txBody>
      </p:sp>
      <p:sp>
        <p:nvSpPr>
          <p:cNvPr id="3" name="Content Placeholder 2">
            <a:extLst>
              <a:ext uri="{FF2B5EF4-FFF2-40B4-BE49-F238E27FC236}">
                <a16:creationId xmlns:a16="http://schemas.microsoft.com/office/drawing/2014/main" id="{15A87878-050D-6B4D-B49C-32F14729998F}"/>
              </a:ext>
            </a:extLst>
          </p:cNvPr>
          <p:cNvSpPr>
            <a:spLocks noGrp="1"/>
          </p:cNvSpPr>
          <p:nvPr>
            <p:ph sz="half" idx="1"/>
          </p:nvPr>
        </p:nvSpPr>
        <p:spPr/>
        <p:txBody>
          <a:bodyPr/>
          <a:lstStyle/>
          <a:p>
            <a:pPr marL="0" indent="0">
              <a:buNone/>
            </a:pPr>
            <a:r>
              <a:rPr lang="en-US" dirty="0"/>
              <a:t>Notice the flow diagram that was implied by those lines of code.</a:t>
            </a:r>
          </a:p>
          <a:p>
            <a:pPr marL="0" indent="0">
              <a:buNone/>
            </a:pPr>
            <a:r>
              <a:rPr lang="en-US" dirty="0"/>
              <a:t>Each tensor’s overloaded __</a:t>
            </a:r>
            <a:r>
              <a:rPr lang="en-US" dirty="0" err="1"/>
              <a:t>mul</a:t>
            </a:r>
            <a:r>
              <a:rPr lang="en-US" dirty="0"/>
              <a:t>__ operator keeps track of the variables used to compute it:</a:t>
            </a:r>
          </a:p>
          <a:p>
            <a:r>
              <a:rPr lang="en-US" dirty="0" err="1">
                <a:highlight>
                  <a:srgbClr val="C0C0C0"/>
                </a:highlight>
                <a:latin typeface="Times New Roman" panose="02020603050405020304" pitchFamily="18" charset="0"/>
                <a:cs typeface="Times New Roman" panose="02020603050405020304" pitchFamily="18" charset="0"/>
              </a:rPr>
              <a:t>loss.saved_tensors</a:t>
            </a:r>
            <a:r>
              <a:rPr lang="en-US" dirty="0"/>
              <a:t> has pointers to </a:t>
            </a:r>
            <a:r>
              <a:rPr lang="en-US" dirty="0">
                <a:highlight>
                  <a:srgbClr val="C0C0C0"/>
                </a:highlight>
                <a:latin typeface="Times New Roman" panose="02020603050405020304" pitchFamily="18" charset="0"/>
                <a:cs typeface="Times New Roman" panose="02020603050405020304" pitchFamily="18" charset="0"/>
              </a:rPr>
              <a:t>f</a:t>
            </a:r>
            <a:r>
              <a:rPr lang="en-US" dirty="0"/>
              <a:t> and </a:t>
            </a:r>
            <a:r>
              <a:rPr lang="en-US" dirty="0">
                <a:highlight>
                  <a:srgbClr val="C0C0C0"/>
                </a:highlight>
                <a:latin typeface="Times New Roman" panose="02020603050405020304" pitchFamily="18" charset="0"/>
                <a:cs typeface="Times New Roman" panose="02020603050405020304" pitchFamily="18" charset="0"/>
              </a:rPr>
              <a:t>y</a:t>
            </a:r>
          </a:p>
          <a:p>
            <a:r>
              <a:rPr lang="en-US" dirty="0" err="1">
                <a:highlight>
                  <a:srgbClr val="C0C0C0"/>
                </a:highlight>
                <a:latin typeface="Times New Roman" panose="02020603050405020304" pitchFamily="18" charset="0"/>
                <a:cs typeface="Times New Roman" panose="02020603050405020304" pitchFamily="18" charset="0"/>
              </a:rPr>
              <a:t>f.saved_tensors</a:t>
            </a:r>
            <a:r>
              <a:rPr lang="en-US" dirty="0"/>
              <a:t> has pointers to </a:t>
            </a:r>
            <a:r>
              <a:rPr lang="en-US" dirty="0">
                <a:highlight>
                  <a:srgbClr val="C0C0C0"/>
                </a:highlight>
                <a:latin typeface="Times New Roman" panose="02020603050405020304" pitchFamily="18" charset="0"/>
                <a:cs typeface="Times New Roman" panose="02020603050405020304" pitchFamily="18" charset="0"/>
              </a:rPr>
              <a:t>x, a, b, c,</a:t>
            </a:r>
            <a:r>
              <a:rPr lang="en-US" dirty="0"/>
              <a:t> and </a:t>
            </a:r>
            <a:r>
              <a:rPr lang="en-US" dirty="0">
                <a:highlight>
                  <a:srgbClr val="C0C0C0"/>
                </a:highlight>
                <a:latin typeface="Times New Roman" panose="02020603050405020304" pitchFamily="18" charset="0"/>
                <a:cs typeface="Times New Roman" panose="02020603050405020304" pitchFamily="18" charset="0"/>
              </a:rPr>
              <a:t>d</a:t>
            </a:r>
            <a:r>
              <a:rPr lang="en-US" dirty="0"/>
              <a:t> </a:t>
            </a:r>
          </a:p>
        </p:txBody>
      </p:sp>
      <p:sp>
        <p:nvSpPr>
          <p:cNvPr id="5" name="Oval 4">
            <a:extLst>
              <a:ext uri="{FF2B5EF4-FFF2-40B4-BE49-F238E27FC236}">
                <a16:creationId xmlns:a16="http://schemas.microsoft.com/office/drawing/2014/main" id="{3DC29D92-766D-0F44-8350-513BE335D089}"/>
              </a:ext>
            </a:extLst>
          </p:cNvPr>
          <p:cNvSpPr/>
          <p:nvPr/>
        </p:nvSpPr>
        <p:spPr>
          <a:xfrm>
            <a:off x="6599583" y="4701208"/>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x</a:t>
            </a:r>
          </a:p>
        </p:txBody>
      </p:sp>
      <p:sp>
        <p:nvSpPr>
          <p:cNvPr id="6" name="Oval 5">
            <a:extLst>
              <a:ext uri="{FF2B5EF4-FFF2-40B4-BE49-F238E27FC236}">
                <a16:creationId xmlns:a16="http://schemas.microsoft.com/office/drawing/2014/main" id="{C1E6FDDC-1ED2-D543-9985-6EBB2CCA2829}"/>
              </a:ext>
            </a:extLst>
          </p:cNvPr>
          <p:cNvSpPr/>
          <p:nvPr/>
        </p:nvSpPr>
        <p:spPr>
          <a:xfrm>
            <a:off x="11115256" y="3104322"/>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y</a:t>
            </a:r>
          </a:p>
        </p:txBody>
      </p:sp>
      <p:sp>
        <p:nvSpPr>
          <p:cNvPr id="7" name="Oval 6">
            <a:extLst>
              <a:ext uri="{FF2B5EF4-FFF2-40B4-BE49-F238E27FC236}">
                <a16:creationId xmlns:a16="http://schemas.microsoft.com/office/drawing/2014/main" id="{DE1A215F-4C98-5F4E-8724-E1ECE64F4009}"/>
              </a:ext>
            </a:extLst>
          </p:cNvPr>
          <p:cNvSpPr/>
          <p:nvPr/>
        </p:nvSpPr>
        <p:spPr>
          <a:xfrm>
            <a:off x="8902145" y="3077819"/>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a:t>
            </a:r>
          </a:p>
        </p:txBody>
      </p:sp>
      <p:sp>
        <p:nvSpPr>
          <p:cNvPr id="8" name="Oval 7">
            <a:extLst>
              <a:ext uri="{FF2B5EF4-FFF2-40B4-BE49-F238E27FC236}">
                <a16:creationId xmlns:a16="http://schemas.microsoft.com/office/drawing/2014/main" id="{BE8D0A73-85F9-1240-B542-49D40AA290BF}"/>
              </a:ext>
            </a:extLst>
          </p:cNvPr>
          <p:cNvSpPr/>
          <p:nvPr/>
        </p:nvSpPr>
        <p:spPr>
          <a:xfrm>
            <a:off x="7772400" y="4681330"/>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a:t>
            </a:r>
          </a:p>
        </p:txBody>
      </p:sp>
      <p:sp>
        <p:nvSpPr>
          <p:cNvPr id="9" name="Oval 8">
            <a:extLst>
              <a:ext uri="{FF2B5EF4-FFF2-40B4-BE49-F238E27FC236}">
                <a16:creationId xmlns:a16="http://schemas.microsoft.com/office/drawing/2014/main" id="{9F4C0D06-B750-0E4B-9BF8-D96DBC089BAC}"/>
              </a:ext>
            </a:extLst>
          </p:cNvPr>
          <p:cNvSpPr/>
          <p:nvPr/>
        </p:nvSpPr>
        <p:spPr>
          <a:xfrm>
            <a:off x="8918714" y="4694583"/>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a:t>
            </a:r>
          </a:p>
        </p:txBody>
      </p:sp>
      <p:sp>
        <p:nvSpPr>
          <p:cNvPr id="10" name="Oval 9">
            <a:extLst>
              <a:ext uri="{FF2B5EF4-FFF2-40B4-BE49-F238E27FC236}">
                <a16:creationId xmlns:a16="http://schemas.microsoft.com/office/drawing/2014/main" id="{4E936B44-D83F-304E-ABEB-97B64136D19C}"/>
              </a:ext>
            </a:extLst>
          </p:cNvPr>
          <p:cNvSpPr/>
          <p:nvPr/>
        </p:nvSpPr>
        <p:spPr>
          <a:xfrm>
            <a:off x="10084904" y="4668081"/>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t>
            </a:r>
          </a:p>
        </p:txBody>
      </p:sp>
      <p:sp>
        <p:nvSpPr>
          <p:cNvPr id="11" name="Oval 10">
            <a:extLst>
              <a:ext uri="{FF2B5EF4-FFF2-40B4-BE49-F238E27FC236}">
                <a16:creationId xmlns:a16="http://schemas.microsoft.com/office/drawing/2014/main" id="{2C589CDC-7279-A04E-AD2B-195A6134AC7E}"/>
              </a:ext>
            </a:extLst>
          </p:cNvPr>
          <p:cNvSpPr/>
          <p:nvPr/>
        </p:nvSpPr>
        <p:spPr>
          <a:xfrm>
            <a:off x="11290849" y="4601821"/>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
            </a:r>
          </a:p>
        </p:txBody>
      </p:sp>
      <p:cxnSp>
        <p:nvCxnSpPr>
          <p:cNvPr id="13" name="Straight Arrow Connector 12">
            <a:extLst>
              <a:ext uri="{FF2B5EF4-FFF2-40B4-BE49-F238E27FC236}">
                <a16:creationId xmlns:a16="http://schemas.microsoft.com/office/drawing/2014/main" id="{591DE979-3717-6847-BA2F-B42D4524CC9E}"/>
              </a:ext>
            </a:extLst>
          </p:cNvPr>
          <p:cNvCxnSpPr>
            <a:stCxn id="5" idx="7"/>
            <a:endCxn id="7" idx="4"/>
          </p:cNvCxnSpPr>
          <p:nvPr/>
        </p:nvCxnSpPr>
        <p:spPr>
          <a:xfrm flipV="1">
            <a:off x="7244335" y="3833193"/>
            <a:ext cx="2035497" cy="978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6F8DBC7-6072-9A4F-8C83-3FB166576DCF}"/>
              </a:ext>
            </a:extLst>
          </p:cNvPr>
          <p:cNvCxnSpPr>
            <a:stCxn id="8" idx="7"/>
            <a:endCxn id="7" idx="4"/>
          </p:cNvCxnSpPr>
          <p:nvPr/>
        </p:nvCxnSpPr>
        <p:spPr>
          <a:xfrm flipV="1">
            <a:off x="8417152" y="3833193"/>
            <a:ext cx="862680" cy="958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1EA858E-1386-C840-AA8B-29B17984F43A}"/>
              </a:ext>
            </a:extLst>
          </p:cNvPr>
          <p:cNvCxnSpPr>
            <a:stCxn id="9" idx="0"/>
            <a:endCxn id="7" idx="4"/>
          </p:cNvCxnSpPr>
          <p:nvPr/>
        </p:nvCxnSpPr>
        <p:spPr>
          <a:xfrm flipH="1" flipV="1">
            <a:off x="9279832" y="3833193"/>
            <a:ext cx="16569" cy="861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6F463DA-5646-7B4C-A9BC-8B2166F8FDAC}"/>
              </a:ext>
            </a:extLst>
          </p:cNvPr>
          <p:cNvCxnSpPr>
            <a:stCxn id="10" idx="1"/>
            <a:endCxn id="7" idx="4"/>
          </p:cNvCxnSpPr>
          <p:nvPr/>
        </p:nvCxnSpPr>
        <p:spPr>
          <a:xfrm flipH="1" flipV="1">
            <a:off x="9279832" y="3833193"/>
            <a:ext cx="915694" cy="945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1A2808-2F96-7B49-AACC-21A6FF75B7E5}"/>
              </a:ext>
            </a:extLst>
          </p:cNvPr>
          <p:cNvCxnSpPr>
            <a:stCxn id="11" idx="1"/>
            <a:endCxn id="7" idx="4"/>
          </p:cNvCxnSpPr>
          <p:nvPr/>
        </p:nvCxnSpPr>
        <p:spPr>
          <a:xfrm flipH="1" flipV="1">
            <a:off x="9279832" y="3833193"/>
            <a:ext cx="2121639" cy="879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2813679D-87D4-7242-9D02-BEE29F8B32E5}"/>
              </a:ext>
            </a:extLst>
          </p:cNvPr>
          <p:cNvSpPr/>
          <p:nvPr/>
        </p:nvSpPr>
        <p:spPr>
          <a:xfrm>
            <a:off x="8776250" y="1679715"/>
            <a:ext cx="1023732"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loss</a:t>
            </a:r>
          </a:p>
        </p:txBody>
      </p:sp>
      <p:cxnSp>
        <p:nvCxnSpPr>
          <p:cNvPr id="24" name="Straight Arrow Connector 23">
            <a:extLst>
              <a:ext uri="{FF2B5EF4-FFF2-40B4-BE49-F238E27FC236}">
                <a16:creationId xmlns:a16="http://schemas.microsoft.com/office/drawing/2014/main" id="{C90DDA68-9131-764F-9C03-B0B6E64BCC53}"/>
              </a:ext>
            </a:extLst>
          </p:cNvPr>
          <p:cNvCxnSpPr>
            <a:stCxn id="7" idx="0"/>
            <a:endCxn id="22" idx="4"/>
          </p:cNvCxnSpPr>
          <p:nvPr/>
        </p:nvCxnSpPr>
        <p:spPr>
          <a:xfrm flipV="1">
            <a:off x="9279832" y="2435089"/>
            <a:ext cx="8284" cy="642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8AC7B91-20CB-BA46-B9C7-7FFA000EEC49}"/>
              </a:ext>
            </a:extLst>
          </p:cNvPr>
          <p:cNvCxnSpPr>
            <a:stCxn id="6" idx="1"/>
            <a:endCxn id="22" idx="4"/>
          </p:cNvCxnSpPr>
          <p:nvPr/>
        </p:nvCxnSpPr>
        <p:spPr>
          <a:xfrm flipH="1" flipV="1">
            <a:off x="9288116" y="2435089"/>
            <a:ext cx="1937762" cy="779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3140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FD35-B7A9-F647-B84D-A437EC1A6014}"/>
              </a:ext>
            </a:extLst>
          </p:cNvPr>
          <p:cNvSpPr>
            <a:spLocks noGrp="1"/>
          </p:cNvSpPr>
          <p:nvPr>
            <p:ph type="title"/>
          </p:nvPr>
        </p:nvSpPr>
        <p:spPr>
          <a:xfrm>
            <a:off x="170931" y="179773"/>
            <a:ext cx="2423988" cy="1216542"/>
          </a:xfrm>
        </p:spPr>
        <p:txBody>
          <a:bodyPr/>
          <a:lstStyle/>
          <a:p>
            <a:r>
              <a:rPr lang="en-US" dirty="0" err="1"/>
              <a:t>Autograd</a:t>
            </a:r>
            <a:endParaRPr lang="en-US" dirty="0"/>
          </a:p>
        </p:txBody>
      </p:sp>
      <p:pic>
        <p:nvPicPr>
          <p:cNvPr id="5" name="Picture 4" descr="Graphical user interface, text, application, email&#10;&#10;Description automatically generated">
            <a:extLst>
              <a:ext uri="{FF2B5EF4-FFF2-40B4-BE49-F238E27FC236}">
                <a16:creationId xmlns:a16="http://schemas.microsoft.com/office/drawing/2014/main" id="{3E2ADA90-195A-904D-88EB-C3E4B0ABBF96}"/>
              </a:ext>
            </a:extLst>
          </p:cNvPr>
          <p:cNvPicPr>
            <a:picLocks noChangeAspect="1"/>
          </p:cNvPicPr>
          <p:nvPr/>
        </p:nvPicPr>
        <p:blipFill>
          <a:blip r:embed="rId2"/>
          <a:stretch>
            <a:fillRect/>
          </a:stretch>
        </p:blipFill>
        <p:spPr>
          <a:xfrm>
            <a:off x="3207751" y="0"/>
            <a:ext cx="8964553" cy="6858000"/>
          </a:xfrm>
          <a:prstGeom prst="rect">
            <a:avLst/>
          </a:prstGeom>
        </p:spPr>
      </p:pic>
      <p:sp>
        <p:nvSpPr>
          <p:cNvPr id="18" name="Content Placeholder 2">
            <a:extLst>
              <a:ext uri="{FF2B5EF4-FFF2-40B4-BE49-F238E27FC236}">
                <a16:creationId xmlns:a16="http://schemas.microsoft.com/office/drawing/2014/main" id="{1573B8D1-36CD-E04F-80B1-61CFD130D6A5}"/>
              </a:ext>
            </a:extLst>
          </p:cNvPr>
          <p:cNvSpPr txBox="1">
            <a:spLocks/>
          </p:cNvSpPr>
          <p:nvPr/>
        </p:nvSpPr>
        <p:spPr>
          <a:xfrm>
            <a:off x="162694" y="1099083"/>
            <a:ext cx="2868828" cy="1759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loss</a:t>
            </a:r>
            <a:r>
              <a:rPr lang="en-US" dirty="0"/>
              <a:t> depends on </a:t>
            </a:r>
            <a:r>
              <a:rPr lang="en-US" dirty="0" err="1">
                <a:latin typeface="Times New Roman" panose="02020603050405020304" pitchFamily="18" charset="0"/>
                <a:cs typeface="Times New Roman" panose="02020603050405020304" pitchFamily="18" charset="0"/>
              </a:rPr>
              <a:t>y_pred</a:t>
            </a:r>
            <a:r>
              <a:rPr lang="en-US" dirty="0"/>
              <a:t>, which depends on </a:t>
            </a:r>
            <a:r>
              <a:rPr lang="en-US" dirty="0">
                <a:latin typeface="Times New Roman" panose="02020603050405020304" pitchFamily="18" charset="0"/>
                <a:cs typeface="Times New Roman" panose="02020603050405020304" pitchFamily="18" charset="0"/>
              </a:rPr>
              <a:t>a</a:t>
            </a:r>
            <a:r>
              <a:rPr lang="en-US" dirty="0"/>
              <a:t>, </a:t>
            </a:r>
            <a:r>
              <a:rPr lang="en-US" dirty="0">
                <a:latin typeface="Times New Roman" panose="02020603050405020304" pitchFamily="18" charset="0"/>
                <a:cs typeface="Times New Roman" panose="02020603050405020304" pitchFamily="18" charset="0"/>
              </a:rPr>
              <a:t>b</a:t>
            </a:r>
            <a:r>
              <a:rPr lang="en-US" dirty="0"/>
              <a:t>, </a:t>
            </a:r>
            <a:r>
              <a:rPr lang="en-US" dirty="0">
                <a:latin typeface="Times New Roman" panose="02020603050405020304" pitchFamily="18" charset="0"/>
                <a:cs typeface="Times New Roman" panose="02020603050405020304" pitchFamily="18" charset="0"/>
              </a:rPr>
              <a:t>c</a:t>
            </a:r>
            <a:r>
              <a:rPr lang="en-US" dirty="0"/>
              <a:t>, </a:t>
            </a:r>
            <a:r>
              <a:rPr lang="en-US" dirty="0">
                <a:latin typeface="Times New Roman" panose="02020603050405020304" pitchFamily="18" charset="0"/>
                <a:cs typeface="Times New Roman" panose="02020603050405020304" pitchFamily="18" charset="0"/>
              </a:rPr>
              <a:t>d</a:t>
            </a:r>
            <a:r>
              <a:rPr lang="en-US" dirty="0"/>
              <a:t>.</a:t>
            </a:r>
          </a:p>
        </p:txBody>
      </p:sp>
      <p:cxnSp>
        <p:nvCxnSpPr>
          <p:cNvPr id="19" name="Straight Arrow Connector 18">
            <a:extLst>
              <a:ext uri="{FF2B5EF4-FFF2-40B4-BE49-F238E27FC236}">
                <a16:creationId xmlns:a16="http://schemas.microsoft.com/office/drawing/2014/main" id="{F66A8BE0-BCDF-E74E-B564-04004B3BE5F3}"/>
              </a:ext>
            </a:extLst>
          </p:cNvPr>
          <p:cNvCxnSpPr>
            <a:cxnSpLocks/>
          </p:cNvCxnSpPr>
          <p:nvPr/>
        </p:nvCxnSpPr>
        <p:spPr>
          <a:xfrm>
            <a:off x="2722603" y="2051218"/>
            <a:ext cx="1058565" cy="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42106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5C5E-7D2B-1B47-93F8-E70969E63F3F}"/>
              </a:ext>
            </a:extLst>
          </p:cNvPr>
          <p:cNvSpPr>
            <a:spLocks noGrp="1"/>
          </p:cNvSpPr>
          <p:nvPr>
            <p:ph type="title"/>
          </p:nvPr>
        </p:nvSpPr>
        <p:spPr/>
        <p:txBody>
          <a:bodyPr/>
          <a:lstStyle/>
          <a:p>
            <a:r>
              <a:rPr lang="en-US" dirty="0" err="1"/>
              <a:t>Autograd</a:t>
            </a:r>
            <a:r>
              <a:rPr lang="en-US" dirty="0"/>
              <a:t>: the </a:t>
            </a:r>
            <a:r>
              <a:rPr lang="en-US" dirty="0">
                <a:highlight>
                  <a:srgbClr val="C0C0C0"/>
                </a:highlight>
                <a:latin typeface="Times New Roman" panose="02020603050405020304" pitchFamily="18" charset="0"/>
                <a:cs typeface="Times New Roman" panose="02020603050405020304" pitchFamily="18" charset="0"/>
              </a:rPr>
              <a:t>backward</a:t>
            </a:r>
            <a:r>
              <a:rPr lang="en-US" dirty="0"/>
              <a:t>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A87878-050D-6B4D-B49C-32F14729998F}"/>
                  </a:ext>
                </a:extLst>
              </p:cNvPr>
              <p:cNvSpPr>
                <a:spLocks noGrp="1"/>
              </p:cNvSpPr>
              <p:nvPr>
                <p:ph sz="half" idx="1"/>
              </p:nvPr>
            </p:nvSpPr>
            <p:spPr/>
            <p:txBody>
              <a:bodyPr>
                <a:normAutofit/>
              </a:bodyPr>
              <a:lstStyle/>
              <a:p>
                <a:pPr marL="0" indent="0">
                  <a:buNone/>
                </a:pPr>
                <a:r>
                  <a:rPr lang="en-US" dirty="0"/>
                  <a:t>Every tensor object has a method called </a:t>
                </a:r>
                <a:r>
                  <a:rPr lang="en-US" dirty="0">
                    <a:highlight>
                      <a:srgbClr val="C0C0C0"/>
                    </a:highlight>
                    <a:latin typeface="Times New Roman" panose="02020603050405020304" pitchFamily="18" charset="0"/>
                    <a:cs typeface="Times New Roman" panose="02020603050405020304" pitchFamily="18" charset="0"/>
                  </a:rPr>
                  <a:t>backward()</a:t>
                </a:r>
                <a:r>
                  <a:rPr lang="en-US" dirty="0"/>
                  <a:t>. </a:t>
                </a:r>
              </a:p>
              <a:p>
                <a:pPr marL="0" indent="0">
                  <a:buNone/>
                </a:pPr>
                <a:r>
                  <a:rPr lang="en-US" dirty="0"/>
                  <a:t>If </a:t>
                </a:r>
                <a:r>
                  <a:rPr lang="en-US" dirty="0">
                    <a:latin typeface="Times New Roman" panose="02020603050405020304" pitchFamily="18" charset="0"/>
                    <a:cs typeface="Times New Roman" panose="02020603050405020304" pitchFamily="18" charset="0"/>
                  </a:rPr>
                  <a:t>backward()</a:t>
                </a:r>
                <a:r>
                  <a:rPr lang="en-US" dirty="0"/>
                  <a:t> is called with no arguments, it calculates the derivative with respect to the inputs:</a:t>
                </a:r>
              </a:p>
              <a:p>
                <a:r>
                  <a:rPr lang="en-US" dirty="0" err="1">
                    <a:highlight>
                      <a:srgbClr val="C0C0C0"/>
                    </a:highlight>
                    <a:latin typeface="Times New Roman" panose="02020603050405020304" pitchFamily="18" charset="0"/>
                    <a:cs typeface="Times New Roman" panose="02020603050405020304" pitchFamily="18" charset="0"/>
                  </a:rPr>
                  <a:t>loss.backward</a:t>
                </a:r>
                <a:r>
                  <a:rPr lang="en-US" dirty="0">
                    <a:highlight>
                      <a:srgbClr val="C0C0C0"/>
                    </a:highlight>
                    <a:latin typeface="Times New Roman" panose="02020603050405020304" pitchFamily="18" charset="0"/>
                    <a:cs typeface="Times New Roman" panose="02020603050405020304" pitchFamily="18" charset="0"/>
                  </a:rPr>
                  <a:t>()</a:t>
                </a:r>
                <a:r>
                  <a:rPr lang="en-US" dirty="0"/>
                  <a:t> calculates</a:t>
                </a:r>
                <a:r>
                  <a:rPr lang="en-US" dirty="0">
                    <a:cs typeface="Times New Roman" panose="02020603050405020304" pitchFamily="18" charset="0"/>
                  </a:rPr>
                  <a:t> </a:t>
                </a:r>
              </a:p>
              <a:p>
                <a:pPr marL="0" indent="0">
                  <a:buNone/>
                </a:pPr>
                <a:r>
                  <a:rPr lang="en-US" dirty="0" err="1">
                    <a:cs typeface="Times New Roman" panose="02020603050405020304" pitchFamily="18" charset="0"/>
                  </a:rPr>
                  <a:t>tmp</a:t>
                </a:r>
                <a:r>
                  <a:rPr lang="en-US" dirty="0">
                    <a:cs typeface="Times New Roman" panose="02020603050405020304" pitchFamily="18" charset="0"/>
                  </a:rPr>
                  <a:t>=</a:t>
                </a:r>
                <a:r>
                  <a:rPr lang="en-US" dirty="0">
                    <a:ea typeface="Cambria Math" panose="02040503050406030204"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𝑓</m:t>
                        </m:r>
                      </m:den>
                    </m:f>
                  </m:oMath>
                </a14:m>
                <a:r>
                  <a:rPr lang="en-US" dirty="0">
                    <a:cs typeface="Times New Roman" panose="02020603050405020304" pitchFamily="18" charset="0"/>
                  </a:rPr>
                  <a:t>, then calls the method </a:t>
                </a:r>
                <a:r>
                  <a:rPr lang="en-US" dirty="0" err="1">
                    <a:highlight>
                      <a:srgbClr val="C0C0C0"/>
                    </a:highlight>
                    <a:latin typeface="Times New Roman" panose="02020603050405020304" pitchFamily="18" charset="0"/>
                    <a:cs typeface="Times New Roman" panose="02020603050405020304" pitchFamily="18" charset="0"/>
                  </a:rPr>
                  <a:t>f.backward</a:t>
                </a:r>
                <a:r>
                  <a:rPr lang="en-US" dirty="0">
                    <a:highlight>
                      <a:srgbClr val="C0C0C0"/>
                    </a:highlight>
                    <a:latin typeface="Times New Roman" panose="02020603050405020304" pitchFamily="18" charset="0"/>
                    <a:cs typeface="Times New Roman" panose="02020603050405020304" pitchFamily="18" charset="0"/>
                  </a:rPr>
                  <a:t>(</a:t>
                </a:r>
                <a:r>
                  <a:rPr lang="en-US" dirty="0" err="1">
                    <a:highlight>
                      <a:srgbClr val="C0C0C0"/>
                    </a:highlight>
                    <a:latin typeface="Times New Roman" panose="02020603050405020304" pitchFamily="18" charset="0"/>
                    <a:cs typeface="Times New Roman" panose="02020603050405020304" pitchFamily="18" charset="0"/>
                  </a:rPr>
                  <a:t>tmp</a:t>
                </a:r>
                <a:r>
                  <a:rPr lang="en-US" dirty="0">
                    <a:highlight>
                      <a:srgbClr val="C0C0C0"/>
                    </a:highlight>
                    <a:latin typeface="Times New Roman" panose="02020603050405020304" pitchFamily="18" charset="0"/>
                    <a:cs typeface="Times New Roman" panose="02020603050405020304" pitchFamily="18" charset="0"/>
                  </a:rPr>
                  <a:t>).</a:t>
                </a:r>
              </a:p>
            </p:txBody>
          </p:sp>
        </mc:Choice>
        <mc:Fallback xmlns="">
          <p:sp>
            <p:nvSpPr>
              <p:cNvPr id="3" name="Content Placeholder 2">
                <a:extLst>
                  <a:ext uri="{FF2B5EF4-FFF2-40B4-BE49-F238E27FC236}">
                    <a16:creationId xmlns:a16="http://schemas.microsoft.com/office/drawing/2014/main" id="{15A87878-050D-6B4D-B49C-32F14729998F}"/>
                  </a:ext>
                </a:extLst>
              </p:cNvPr>
              <p:cNvSpPr>
                <a:spLocks noGrp="1" noRot="1" noChangeAspect="1" noMove="1" noResize="1" noEditPoints="1" noAdjustHandles="1" noChangeArrowheads="1" noChangeShapeType="1" noTextEdit="1"/>
              </p:cNvSpPr>
              <p:nvPr>
                <p:ph sz="half" idx="1"/>
              </p:nvPr>
            </p:nvSpPr>
            <p:spPr>
              <a:blipFill>
                <a:blip r:embed="rId2"/>
                <a:stretch>
                  <a:fillRect l="-2445" t="-2326" r="-733"/>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3DC29D92-766D-0F44-8350-513BE335D089}"/>
              </a:ext>
            </a:extLst>
          </p:cNvPr>
          <p:cNvSpPr/>
          <p:nvPr/>
        </p:nvSpPr>
        <p:spPr>
          <a:xfrm>
            <a:off x="6599583" y="4701208"/>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x</a:t>
            </a:r>
          </a:p>
        </p:txBody>
      </p:sp>
      <p:sp>
        <p:nvSpPr>
          <p:cNvPr id="6" name="Oval 5">
            <a:extLst>
              <a:ext uri="{FF2B5EF4-FFF2-40B4-BE49-F238E27FC236}">
                <a16:creationId xmlns:a16="http://schemas.microsoft.com/office/drawing/2014/main" id="{C1E6FDDC-1ED2-D543-9985-6EBB2CCA2829}"/>
              </a:ext>
            </a:extLst>
          </p:cNvPr>
          <p:cNvSpPr/>
          <p:nvPr/>
        </p:nvSpPr>
        <p:spPr>
          <a:xfrm>
            <a:off x="11115256" y="3104322"/>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y</a:t>
            </a:r>
          </a:p>
        </p:txBody>
      </p:sp>
      <p:sp>
        <p:nvSpPr>
          <p:cNvPr id="7" name="Oval 6">
            <a:extLst>
              <a:ext uri="{FF2B5EF4-FFF2-40B4-BE49-F238E27FC236}">
                <a16:creationId xmlns:a16="http://schemas.microsoft.com/office/drawing/2014/main" id="{DE1A215F-4C98-5F4E-8724-E1ECE64F4009}"/>
              </a:ext>
            </a:extLst>
          </p:cNvPr>
          <p:cNvSpPr/>
          <p:nvPr/>
        </p:nvSpPr>
        <p:spPr>
          <a:xfrm>
            <a:off x="8902145" y="3077819"/>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a:t>
            </a:r>
          </a:p>
        </p:txBody>
      </p:sp>
      <p:sp>
        <p:nvSpPr>
          <p:cNvPr id="8" name="Oval 7">
            <a:extLst>
              <a:ext uri="{FF2B5EF4-FFF2-40B4-BE49-F238E27FC236}">
                <a16:creationId xmlns:a16="http://schemas.microsoft.com/office/drawing/2014/main" id="{BE8D0A73-85F9-1240-B542-49D40AA290BF}"/>
              </a:ext>
            </a:extLst>
          </p:cNvPr>
          <p:cNvSpPr/>
          <p:nvPr/>
        </p:nvSpPr>
        <p:spPr>
          <a:xfrm>
            <a:off x="7772400" y="4681330"/>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a:t>
            </a:r>
          </a:p>
        </p:txBody>
      </p:sp>
      <p:sp>
        <p:nvSpPr>
          <p:cNvPr id="9" name="Oval 8">
            <a:extLst>
              <a:ext uri="{FF2B5EF4-FFF2-40B4-BE49-F238E27FC236}">
                <a16:creationId xmlns:a16="http://schemas.microsoft.com/office/drawing/2014/main" id="{9F4C0D06-B750-0E4B-9BF8-D96DBC089BAC}"/>
              </a:ext>
            </a:extLst>
          </p:cNvPr>
          <p:cNvSpPr/>
          <p:nvPr/>
        </p:nvSpPr>
        <p:spPr>
          <a:xfrm>
            <a:off x="8918714" y="4694583"/>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a:t>
            </a:r>
          </a:p>
        </p:txBody>
      </p:sp>
      <p:sp>
        <p:nvSpPr>
          <p:cNvPr id="10" name="Oval 9">
            <a:extLst>
              <a:ext uri="{FF2B5EF4-FFF2-40B4-BE49-F238E27FC236}">
                <a16:creationId xmlns:a16="http://schemas.microsoft.com/office/drawing/2014/main" id="{4E936B44-D83F-304E-ABEB-97B64136D19C}"/>
              </a:ext>
            </a:extLst>
          </p:cNvPr>
          <p:cNvSpPr/>
          <p:nvPr/>
        </p:nvSpPr>
        <p:spPr>
          <a:xfrm>
            <a:off x="10084904" y="4668081"/>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t>
            </a:r>
          </a:p>
        </p:txBody>
      </p:sp>
      <p:sp>
        <p:nvSpPr>
          <p:cNvPr id="11" name="Oval 10">
            <a:extLst>
              <a:ext uri="{FF2B5EF4-FFF2-40B4-BE49-F238E27FC236}">
                <a16:creationId xmlns:a16="http://schemas.microsoft.com/office/drawing/2014/main" id="{2C589CDC-7279-A04E-AD2B-195A6134AC7E}"/>
              </a:ext>
            </a:extLst>
          </p:cNvPr>
          <p:cNvSpPr/>
          <p:nvPr/>
        </p:nvSpPr>
        <p:spPr>
          <a:xfrm>
            <a:off x="11290849" y="4601821"/>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
            </a:r>
          </a:p>
        </p:txBody>
      </p:sp>
      <p:cxnSp>
        <p:nvCxnSpPr>
          <p:cNvPr id="13" name="Straight Arrow Connector 12">
            <a:extLst>
              <a:ext uri="{FF2B5EF4-FFF2-40B4-BE49-F238E27FC236}">
                <a16:creationId xmlns:a16="http://schemas.microsoft.com/office/drawing/2014/main" id="{591DE979-3717-6847-BA2F-B42D4524CC9E}"/>
              </a:ext>
            </a:extLst>
          </p:cNvPr>
          <p:cNvCxnSpPr>
            <a:stCxn id="5" idx="7"/>
            <a:endCxn id="7" idx="4"/>
          </p:cNvCxnSpPr>
          <p:nvPr/>
        </p:nvCxnSpPr>
        <p:spPr>
          <a:xfrm flipV="1">
            <a:off x="7244335" y="3833193"/>
            <a:ext cx="2035497" cy="978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6F8DBC7-6072-9A4F-8C83-3FB166576DCF}"/>
              </a:ext>
            </a:extLst>
          </p:cNvPr>
          <p:cNvCxnSpPr>
            <a:stCxn id="8" idx="7"/>
            <a:endCxn id="7" idx="4"/>
          </p:cNvCxnSpPr>
          <p:nvPr/>
        </p:nvCxnSpPr>
        <p:spPr>
          <a:xfrm flipV="1">
            <a:off x="8417152" y="3833193"/>
            <a:ext cx="862680" cy="958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1EA858E-1386-C840-AA8B-29B17984F43A}"/>
              </a:ext>
            </a:extLst>
          </p:cNvPr>
          <p:cNvCxnSpPr>
            <a:stCxn id="9" idx="0"/>
            <a:endCxn id="7" idx="4"/>
          </p:cNvCxnSpPr>
          <p:nvPr/>
        </p:nvCxnSpPr>
        <p:spPr>
          <a:xfrm flipH="1" flipV="1">
            <a:off x="9279832" y="3833193"/>
            <a:ext cx="16569" cy="861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6F463DA-5646-7B4C-A9BC-8B2166F8FDAC}"/>
              </a:ext>
            </a:extLst>
          </p:cNvPr>
          <p:cNvCxnSpPr>
            <a:stCxn id="10" idx="1"/>
            <a:endCxn id="7" idx="4"/>
          </p:cNvCxnSpPr>
          <p:nvPr/>
        </p:nvCxnSpPr>
        <p:spPr>
          <a:xfrm flipH="1" flipV="1">
            <a:off x="9279832" y="3833193"/>
            <a:ext cx="915694" cy="945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1A2808-2F96-7B49-AACC-21A6FF75B7E5}"/>
              </a:ext>
            </a:extLst>
          </p:cNvPr>
          <p:cNvCxnSpPr>
            <a:stCxn id="11" idx="1"/>
            <a:endCxn id="7" idx="4"/>
          </p:cNvCxnSpPr>
          <p:nvPr/>
        </p:nvCxnSpPr>
        <p:spPr>
          <a:xfrm flipH="1" flipV="1">
            <a:off x="9279832" y="3833193"/>
            <a:ext cx="2121639" cy="879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2813679D-87D4-7242-9D02-BEE29F8B32E5}"/>
              </a:ext>
            </a:extLst>
          </p:cNvPr>
          <p:cNvSpPr/>
          <p:nvPr/>
        </p:nvSpPr>
        <p:spPr>
          <a:xfrm>
            <a:off x="8776250" y="1679715"/>
            <a:ext cx="1023732"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loss</a:t>
            </a:r>
          </a:p>
        </p:txBody>
      </p:sp>
      <p:cxnSp>
        <p:nvCxnSpPr>
          <p:cNvPr id="24" name="Straight Arrow Connector 23">
            <a:extLst>
              <a:ext uri="{FF2B5EF4-FFF2-40B4-BE49-F238E27FC236}">
                <a16:creationId xmlns:a16="http://schemas.microsoft.com/office/drawing/2014/main" id="{C90DDA68-9131-764F-9C03-B0B6E64BCC53}"/>
              </a:ext>
            </a:extLst>
          </p:cNvPr>
          <p:cNvCxnSpPr>
            <a:stCxn id="7" idx="0"/>
            <a:endCxn id="22" idx="4"/>
          </p:cNvCxnSpPr>
          <p:nvPr/>
        </p:nvCxnSpPr>
        <p:spPr>
          <a:xfrm flipV="1">
            <a:off x="9279832" y="2435089"/>
            <a:ext cx="8284" cy="642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8AC7B91-20CB-BA46-B9C7-7FFA000EEC49}"/>
              </a:ext>
            </a:extLst>
          </p:cNvPr>
          <p:cNvCxnSpPr>
            <a:stCxn id="6" idx="1"/>
            <a:endCxn id="22" idx="4"/>
          </p:cNvCxnSpPr>
          <p:nvPr/>
        </p:nvCxnSpPr>
        <p:spPr>
          <a:xfrm flipH="1" flipV="1">
            <a:off x="9288116" y="2435089"/>
            <a:ext cx="1937762" cy="779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384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15C5E-7D2B-1B47-93F8-E70969E63F3F}"/>
              </a:ext>
            </a:extLst>
          </p:cNvPr>
          <p:cNvSpPr>
            <a:spLocks noGrp="1"/>
          </p:cNvSpPr>
          <p:nvPr>
            <p:ph type="title"/>
          </p:nvPr>
        </p:nvSpPr>
        <p:spPr/>
        <p:txBody>
          <a:bodyPr/>
          <a:lstStyle/>
          <a:p>
            <a:r>
              <a:rPr lang="en-US" dirty="0" err="1"/>
              <a:t>Autograd</a:t>
            </a:r>
            <a:r>
              <a:rPr lang="en-US" dirty="0"/>
              <a:t>: the </a:t>
            </a:r>
            <a:r>
              <a:rPr lang="en-US" dirty="0">
                <a:highlight>
                  <a:srgbClr val="C0C0C0"/>
                </a:highlight>
                <a:latin typeface="Times New Roman" panose="02020603050405020304" pitchFamily="18" charset="0"/>
                <a:cs typeface="Times New Roman" panose="02020603050405020304" pitchFamily="18" charset="0"/>
              </a:rPr>
              <a:t>backward</a:t>
            </a:r>
            <a:r>
              <a:rPr lang="en-US" dirty="0"/>
              <a:t> function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A87878-050D-6B4D-B49C-32F14729998F}"/>
                  </a:ext>
                </a:extLst>
              </p:cNvPr>
              <p:cNvSpPr>
                <a:spLocks noGrp="1"/>
              </p:cNvSpPr>
              <p:nvPr>
                <p:ph sz="half" idx="1"/>
              </p:nvPr>
            </p:nvSpPr>
            <p:spPr/>
            <p:txBody>
              <a:bodyPr>
                <a:normAutofit fontScale="92500" lnSpcReduction="20000"/>
              </a:bodyPr>
              <a:lstStyle/>
              <a:p>
                <a:pPr marL="0" indent="0">
                  <a:buNone/>
                </a:pPr>
                <a:r>
                  <a:rPr lang="en-US" dirty="0"/>
                  <a:t>If backward() is called with the argument </a:t>
                </a:r>
                <a:r>
                  <a:rPr lang="en-US" dirty="0" err="1">
                    <a:cs typeface="Times New Roman" panose="02020603050405020304" pitchFamily="18" charset="0"/>
                  </a:rPr>
                  <a:t>tmp</a:t>
                </a:r>
                <a:r>
                  <a:rPr lang="en-US" dirty="0">
                    <a:cs typeface="Times New Roman" panose="02020603050405020304" pitchFamily="18" charset="0"/>
                  </a:rPr>
                  <a:t>=</a:t>
                </a:r>
                <a:r>
                  <a:rPr lang="en-US" dirty="0">
                    <a:ea typeface="Cambria Math" panose="02040503050406030204"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𝑓</m:t>
                        </m:r>
                      </m:den>
                    </m:f>
                  </m:oMath>
                </a14:m>
                <a:r>
                  <a:rPr lang="en-US" dirty="0">
                    <a:cs typeface="Times New Roman" panose="02020603050405020304" pitchFamily="18" charset="0"/>
                  </a:rPr>
                  <a:t>,  it does three things:</a:t>
                </a:r>
              </a:p>
              <a:p>
                <a:r>
                  <a:rPr lang="en-US" dirty="0">
                    <a:cs typeface="Times New Roman" panose="02020603050405020304" pitchFamily="18" charset="0"/>
                  </a:rPr>
                  <a:t>Store </a:t>
                </a:r>
                <a:r>
                  <a:rPr lang="en-US" dirty="0" err="1">
                    <a:highlight>
                      <a:srgbClr val="C0C0C0"/>
                    </a:highlight>
                    <a:latin typeface="Times New Roman" panose="02020603050405020304" pitchFamily="18" charset="0"/>
                    <a:cs typeface="Times New Roman" panose="02020603050405020304" pitchFamily="18" charset="0"/>
                  </a:rPr>
                  <a:t>f.grad</a:t>
                </a:r>
                <a:r>
                  <a:rPr lang="en-US" dirty="0">
                    <a:highlight>
                      <a:srgbClr val="C0C0C0"/>
                    </a:highlight>
                    <a:cs typeface="Times New Roman" panose="02020603050405020304" pitchFamily="18" charset="0"/>
                  </a:rPr>
                  <a:t>=</a:t>
                </a:r>
                <a:r>
                  <a:rPr lang="en-US" dirty="0">
                    <a:ea typeface="Cambria Math" panose="02040503050406030204"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𝑑𝑓</m:t>
                        </m:r>
                      </m:den>
                    </m:f>
                  </m:oMath>
                </a14:m>
                <a:endParaRPr lang="en-US" dirty="0">
                  <a:cs typeface="Times New Roman" panose="02020603050405020304" pitchFamily="18" charset="0"/>
                </a:endParaRPr>
              </a:p>
              <a:p>
                <a:r>
                  <a:rPr lang="en-US" dirty="0">
                    <a:cs typeface="Times New Roman" panose="02020603050405020304" pitchFamily="18" charset="0"/>
                  </a:rPr>
                  <a:t>Calculate derivative </a:t>
                </a:r>
                <a:r>
                  <a:rPr lang="en-US" dirty="0" err="1">
                    <a:cs typeface="Times New Roman" panose="02020603050405020304" pitchFamily="18" charset="0"/>
                  </a:rPr>
                  <a:t>w.r.t.</a:t>
                </a:r>
                <a:r>
                  <a:rPr lang="en-US" dirty="0">
                    <a:cs typeface="Times New Roman" panose="02020603050405020304" pitchFamily="18" charset="0"/>
                  </a:rPr>
                  <a:t> each input, for example, </a:t>
                </a:r>
                <a:r>
                  <a:rPr lang="en-US" dirty="0" err="1">
                    <a:highlight>
                      <a:srgbClr val="C0C0C0"/>
                    </a:highlight>
                    <a:latin typeface="Times New Roman" panose="02020603050405020304" pitchFamily="18" charset="0"/>
                    <a:cs typeface="Times New Roman" panose="02020603050405020304" pitchFamily="18" charset="0"/>
                  </a:rPr>
                  <a:t>tmp</a:t>
                </a:r>
                <a:r>
                  <a:rPr lang="en-US" dirty="0">
                    <a:highlight>
                      <a:srgbClr val="C0C0C0"/>
                    </a:highlight>
                    <a:latin typeface="Times New Roman" panose="02020603050405020304" pitchFamily="18" charset="0"/>
                    <a:cs typeface="Times New Roman" panose="02020603050405020304" pitchFamily="18" charset="0"/>
                  </a:rPr>
                  <a:t>=</a:t>
                </a:r>
              </a:p>
              <a:p>
                <a:pPr marL="0" indent="0">
                  <a:buNone/>
                </a:pPr>
                <a14:m>
                  <m:oMathPara xmlns:m="http://schemas.openxmlformats.org/officeDocument/2006/math">
                    <m:oMathParaPr>
                      <m:jc m:val="centerGroup"/>
                    </m:oMathParaPr>
                    <m:oMath xmlns:m="http://schemas.openxmlformats.org/officeDocument/2006/math">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𝑐</m:t>
                          </m:r>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𝑓</m:t>
                          </m:r>
                        </m:den>
                      </m:f>
                      <m:r>
                        <a:rPr lang="en-US"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𝑑</m:t>
                          </m:r>
                          <m:r>
                            <a:rPr lang="en-US" b="0" i="1" dirty="0" smtClean="0">
                              <a:latin typeface="Cambria Math" panose="02040503050406030204" pitchFamily="18" charset="0"/>
                              <a:ea typeface="Cambria Math" panose="02040503050406030204" pitchFamily="18" charset="0"/>
                            </a:rPr>
                            <m:t>𝑓</m:t>
                          </m:r>
                        </m:num>
                        <m:den>
                          <m:r>
                            <a:rPr lang="en-US" i="1">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𝑐</m:t>
                          </m:r>
                        </m:den>
                      </m:f>
                    </m:oMath>
                  </m:oMathPara>
                </a14:m>
                <a:endParaRPr lang="en-US" dirty="0">
                  <a:cs typeface="Times New Roman" panose="02020603050405020304" pitchFamily="18" charset="0"/>
                </a:endParaRPr>
              </a:p>
              <a:p>
                <a:r>
                  <a:rPr lang="en-US" dirty="0">
                    <a:cs typeface="Times New Roman" panose="02020603050405020304" pitchFamily="18" charset="0"/>
                  </a:rPr>
                  <a:t>Pass the input derivatives back to the inputs, e.g., call </a:t>
                </a:r>
                <a:r>
                  <a:rPr lang="en-US" dirty="0" err="1">
                    <a:highlight>
                      <a:srgbClr val="C0C0C0"/>
                    </a:highlight>
                    <a:latin typeface="Times New Roman" panose="02020603050405020304" pitchFamily="18" charset="0"/>
                    <a:cs typeface="Times New Roman" panose="02020603050405020304" pitchFamily="18" charset="0"/>
                  </a:rPr>
                  <a:t>c.backward</a:t>
                </a:r>
                <a:r>
                  <a:rPr lang="en-US" dirty="0">
                    <a:highlight>
                      <a:srgbClr val="C0C0C0"/>
                    </a:highlight>
                    <a:latin typeface="Times New Roman" panose="02020603050405020304" pitchFamily="18" charset="0"/>
                    <a:cs typeface="Times New Roman" panose="02020603050405020304" pitchFamily="18" charset="0"/>
                  </a:rPr>
                  <a:t>(</a:t>
                </a:r>
                <a:r>
                  <a:rPr lang="en-US" dirty="0" err="1">
                    <a:highlight>
                      <a:srgbClr val="C0C0C0"/>
                    </a:highlight>
                    <a:latin typeface="Times New Roman" panose="02020603050405020304" pitchFamily="18" charset="0"/>
                    <a:cs typeface="Times New Roman" panose="02020603050405020304" pitchFamily="18" charset="0"/>
                  </a:rPr>
                  <a:t>tmp</a:t>
                </a:r>
                <a:r>
                  <a:rPr lang="en-US" dirty="0">
                    <a:highlight>
                      <a:srgbClr val="C0C0C0"/>
                    </a:highlight>
                    <a:latin typeface="Times New Roman" panose="02020603050405020304" pitchFamily="18" charset="0"/>
                    <a:cs typeface="Times New Roman" panose="02020603050405020304" pitchFamily="18" charset="0"/>
                  </a:rPr>
                  <a:t>)</a:t>
                </a:r>
              </a:p>
            </p:txBody>
          </p:sp>
        </mc:Choice>
        <mc:Fallback xmlns="">
          <p:sp>
            <p:nvSpPr>
              <p:cNvPr id="3" name="Content Placeholder 2">
                <a:extLst>
                  <a:ext uri="{FF2B5EF4-FFF2-40B4-BE49-F238E27FC236}">
                    <a16:creationId xmlns:a16="http://schemas.microsoft.com/office/drawing/2014/main" id="{15A87878-050D-6B4D-B49C-32F14729998F}"/>
                  </a:ext>
                </a:extLst>
              </p:cNvPr>
              <p:cNvSpPr>
                <a:spLocks noGrp="1" noRot="1" noChangeAspect="1" noMove="1" noResize="1" noEditPoints="1" noAdjustHandles="1" noChangeArrowheads="1" noChangeShapeType="1" noTextEdit="1"/>
              </p:cNvSpPr>
              <p:nvPr>
                <p:ph sz="half" idx="1"/>
              </p:nvPr>
            </p:nvSpPr>
            <p:spPr>
              <a:blipFill>
                <a:blip r:embed="rId2"/>
                <a:stretch>
                  <a:fillRect l="-2200" t="-3488"/>
                </a:stretch>
              </a:blipFill>
            </p:spPr>
            <p:txBody>
              <a:bodyPr/>
              <a:lstStyle/>
              <a:p>
                <a:r>
                  <a:rPr lang="en-US">
                    <a:noFill/>
                  </a:rPr>
                  <a:t> </a:t>
                </a:r>
              </a:p>
            </p:txBody>
          </p:sp>
        </mc:Fallback>
      </mc:AlternateContent>
      <p:sp>
        <p:nvSpPr>
          <p:cNvPr id="5" name="Oval 4">
            <a:extLst>
              <a:ext uri="{FF2B5EF4-FFF2-40B4-BE49-F238E27FC236}">
                <a16:creationId xmlns:a16="http://schemas.microsoft.com/office/drawing/2014/main" id="{3DC29D92-766D-0F44-8350-513BE335D089}"/>
              </a:ext>
            </a:extLst>
          </p:cNvPr>
          <p:cNvSpPr/>
          <p:nvPr/>
        </p:nvSpPr>
        <p:spPr>
          <a:xfrm>
            <a:off x="6599583" y="4701208"/>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x</a:t>
            </a:r>
          </a:p>
        </p:txBody>
      </p:sp>
      <p:sp>
        <p:nvSpPr>
          <p:cNvPr id="6" name="Oval 5">
            <a:extLst>
              <a:ext uri="{FF2B5EF4-FFF2-40B4-BE49-F238E27FC236}">
                <a16:creationId xmlns:a16="http://schemas.microsoft.com/office/drawing/2014/main" id="{C1E6FDDC-1ED2-D543-9985-6EBB2CCA2829}"/>
              </a:ext>
            </a:extLst>
          </p:cNvPr>
          <p:cNvSpPr/>
          <p:nvPr/>
        </p:nvSpPr>
        <p:spPr>
          <a:xfrm>
            <a:off x="11115256" y="3104322"/>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y</a:t>
            </a:r>
          </a:p>
        </p:txBody>
      </p:sp>
      <p:sp>
        <p:nvSpPr>
          <p:cNvPr id="7" name="Oval 6">
            <a:extLst>
              <a:ext uri="{FF2B5EF4-FFF2-40B4-BE49-F238E27FC236}">
                <a16:creationId xmlns:a16="http://schemas.microsoft.com/office/drawing/2014/main" id="{DE1A215F-4C98-5F4E-8724-E1ECE64F4009}"/>
              </a:ext>
            </a:extLst>
          </p:cNvPr>
          <p:cNvSpPr/>
          <p:nvPr/>
        </p:nvSpPr>
        <p:spPr>
          <a:xfrm>
            <a:off x="8902145" y="3077819"/>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a:t>
            </a:r>
          </a:p>
        </p:txBody>
      </p:sp>
      <p:sp>
        <p:nvSpPr>
          <p:cNvPr id="8" name="Oval 7">
            <a:extLst>
              <a:ext uri="{FF2B5EF4-FFF2-40B4-BE49-F238E27FC236}">
                <a16:creationId xmlns:a16="http://schemas.microsoft.com/office/drawing/2014/main" id="{BE8D0A73-85F9-1240-B542-49D40AA290BF}"/>
              </a:ext>
            </a:extLst>
          </p:cNvPr>
          <p:cNvSpPr/>
          <p:nvPr/>
        </p:nvSpPr>
        <p:spPr>
          <a:xfrm>
            <a:off x="7772400" y="4681330"/>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a:t>
            </a:r>
          </a:p>
        </p:txBody>
      </p:sp>
      <p:sp>
        <p:nvSpPr>
          <p:cNvPr id="9" name="Oval 8">
            <a:extLst>
              <a:ext uri="{FF2B5EF4-FFF2-40B4-BE49-F238E27FC236}">
                <a16:creationId xmlns:a16="http://schemas.microsoft.com/office/drawing/2014/main" id="{9F4C0D06-B750-0E4B-9BF8-D96DBC089BAC}"/>
              </a:ext>
            </a:extLst>
          </p:cNvPr>
          <p:cNvSpPr/>
          <p:nvPr/>
        </p:nvSpPr>
        <p:spPr>
          <a:xfrm>
            <a:off x="8918714" y="4694583"/>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b</a:t>
            </a:r>
          </a:p>
        </p:txBody>
      </p:sp>
      <p:sp>
        <p:nvSpPr>
          <p:cNvPr id="10" name="Oval 9">
            <a:extLst>
              <a:ext uri="{FF2B5EF4-FFF2-40B4-BE49-F238E27FC236}">
                <a16:creationId xmlns:a16="http://schemas.microsoft.com/office/drawing/2014/main" id="{4E936B44-D83F-304E-ABEB-97B64136D19C}"/>
              </a:ext>
            </a:extLst>
          </p:cNvPr>
          <p:cNvSpPr/>
          <p:nvPr/>
        </p:nvSpPr>
        <p:spPr>
          <a:xfrm>
            <a:off x="10084904" y="4668081"/>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a:t>
            </a:r>
          </a:p>
        </p:txBody>
      </p:sp>
      <p:sp>
        <p:nvSpPr>
          <p:cNvPr id="11" name="Oval 10">
            <a:extLst>
              <a:ext uri="{FF2B5EF4-FFF2-40B4-BE49-F238E27FC236}">
                <a16:creationId xmlns:a16="http://schemas.microsoft.com/office/drawing/2014/main" id="{2C589CDC-7279-A04E-AD2B-195A6134AC7E}"/>
              </a:ext>
            </a:extLst>
          </p:cNvPr>
          <p:cNvSpPr/>
          <p:nvPr/>
        </p:nvSpPr>
        <p:spPr>
          <a:xfrm>
            <a:off x="11290849" y="4601821"/>
            <a:ext cx="755374"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d</a:t>
            </a:r>
          </a:p>
        </p:txBody>
      </p:sp>
      <p:cxnSp>
        <p:nvCxnSpPr>
          <p:cNvPr id="13" name="Straight Arrow Connector 12">
            <a:extLst>
              <a:ext uri="{FF2B5EF4-FFF2-40B4-BE49-F238E27FC236}">
                <a16:creationId xmlns:a16="http://schemas.microsoft.com/office/drawing/2014/main" id="{591DE979-3717-6847-BA2F-B42D4524CC9E}"/>
              </a:ext>
            </a:extLst>
          </p:cNvPr>
          <p:cNvCxnSpPr>
            <a:stCxn id="5" idx="7"/>
            <a:endCxn id="7" idx="4"/>
          </p:cNvCxnSpPr>
          <p:nvPr/>
        </p:nvCxnSpPr>
        <p:spPr>
          <a:xfrm flipV="1">
            <a:off x="7244335" y="3833193"/>
            <a:ext cx="2035497" cy="978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6F8DBC7-6072-9A4F-8C83-3FB166576DCF}"/>
              </a:ext>
            </a:extLst>
          </p:cNvPr>
          <p:cNvCxnSpPr>
            <a:stCxn id="8" idx="7"/>
            <a:endCxn id="7" idx="4"/>
          </p:cNvCxnSpPr>
          <p:nvPr/>
        </p:nvCxnSpPr>
        <p:spPr>
          <a:xfrm flipV="1">
            <a:off x="8417152" y="3833193"/>
            <a:ext cx="862680" cy="958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1EA858E-1386-C840-AA8B-29B17984F43A}"/>
              </a:ext>
            </a:extLst>
          </p:cNvPr>
          <p:cNvCxnSpPr>
            <a:stCxn id="9" idx="0"/>
            <a:endCxn id="7" idx="4"/>
          </p:cNvCxnSpPr>
          <p:nvPr/>
        </p:nvCxnSpPr>
        <p:spPr>
          <a:xfrm flipH="1" flipV="1">
            <a:off x="9279832" y="3833193"/>
            <a:ext cx="16569" cy="8613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6F463DA-5646-7B4C-A9BC-8B2166F8FDAC}"/>
              </a:ext>
            </a:extLst>
          </p:cNvPr>
          <p:cNvCxnSpPr>
            <a:stCxn id="10" idx="1"/>
            <a:endCxn id="7" idx="4"/>
          </p:cNvCxnSpPr>
          <p:nvPr/>
        </p:nvCxnSpPr>
        <p:spPr>
          <a:xfrm flipH="1" flipV="1">
            <a:off x="9279832" y="3833193"/>
            <a:ext cx="915694" cy="9455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91A2808-2F96-7B49-AACC-21A6FF75B7E5}"/>
              </a:ext>
            </a:extLst>
          </p:cNvPr>
          <p:cNvCxnSpPr>
            <a:stCxn id="11" idx="1"/>
            <a:endCxn id="7" idx="4"/>
          </p:cNvCxnSpPr>
          <p:nvPr/>
        </p:nvCxnSpPr>
        <p:spPr>
          <a:xfrm flipH="1" flipV="1">
            <a:off x="9279832" y="3833193"/>
            <a:ext cx="2121639" cy="879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2813679D-87D4-7242-9D02-BEE29F8B32E5}"/>
              </a:ext>
            </a:extLst>
          </p:cNvPr>
          <p:cNvSpPr/>
          <p:nvPr/>
        </p:nvSpPr>
        <p:spPr>
          <a:xfrm>
            <a:off x="8776250" y="1679715"/>
            <a:ext cx="1023732" cy="7553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loss</a:t>
            </a:r>
          </a:p>
        </p:txBody>
      </p:sp>
      <p:cxnSp>
        <p:nvCxnSpPr>
          <p:cNvPr id="24" name="Straight Arrow Connector 23">
            <a:extLst>
              <a:ext uri="{FF2B5EF4-FFF2-40B4-BE49-F238E27FC236}">
                <a16:creationId xmlns:a16="http://schemas.microsoft.com/office/drawing/2014/main" id="{C90DDA68-9131-764F-9C03-B0B6E64BCC53}"/>
              </a:ext>
            </a:extLst>
          </p:cNvPr>
          <p:cNvCxnSpPr>
            <a:stCxn id="7" idx="0"/>
            <a:endCxn id="22" idx="4"/>
          </p:cNvCxnSpPr>
          <p:nvPr/>
        </p:nvCxnSpPr>
        <p:spPr>
          <a:xfrm flipV="1">
            <a:off x="9279832" y="2435089"/>
            <a:ext cx="8284" cy="6427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8AC7B91-20CB-BA46-B9C7-7FFA000EEC49}"/>
              </a:ext>
            </a:extLst>
          </p:cNvPr>
          <p:cNvCxnSpPr>
            <a:stCxn id="6" idx="1"/>
            <a:endCxn id="22" idx="4"/>
          </p:cNvCxnSpPr>
          <p:nvPr/>
        </p:nvCxnSpPr>
        <p:spPr>
          <a:xfrm flipH="1" flipV="1">
            <a:off x="9288116" y="2435089"/>
            <a:ext cx="1937762" cy="7798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168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FD35-B7A9-F647-B84D-A437EC1A6014}"/>
              </a:ext>
            </a:extLst>
          </p:cNvPr>
          <p:cNvSpPr>
            <a:spLocks noGrp="1"/>
          </p:cNvSpPr>
          <p:nvPr>
            <p:ph type="title"/>
          </p:nvPr>
        </p:nvSpPr>
        <p:spPr>
          <a:xfrm>
            <a:off x="170931" y="179773"/>
            <a:ext cx="2423988" cy="1216542"/>
          </a:xfrm>
        </p:spPr>
        <p:txBody>
          <a:bodyPr/>
          <a:lstStyle/>
          <a:p>
            <a:r>
              <a:rPr lang="en-US" dirty="0" err="1"/>
              <a:t>Autograd</a:t>
            </a:r>
            <a:endParaRPr lang="en-US" dirty="0"/>
          </a:p>
        </p:txBody>
      </p:sp>
      <p:sp>
        <p:nvSpPr>
          <p:cNvPr id="3" name="Content Placeholder 2">
            <a:extLst>
              <a:ext uri="{FF2B5EF4-FFF2-40B4-BE49-F238E27FC236}">
                <a16:creationId xmlns:a16="http://schemas.microsoft.com/office/drawing/2014/main" id="{AF690799-F855-AE4E-AA87-6605BD750A95}"/>
              </a:ext>
            </a:extLst>
          </p:cNvPr>
          <p:cNvSpPr>
            <a:spLocks noGrp="1"/>
          </p:cNvSpPr>
          <p:nvPr>
            <p:ph idx="1"/>
          </p:nvPr>
        </p:nvSpPr>
        <p:spPr>
          <a:xfrm>
            <a:off x="121507" y="2985554"/>
            <a:ext cx="2868828" cy="1759446"/>
          </a:xfrm>
        </p:spPr>
        <p:txBody>
          <a:bodyPr>
            <a:normAutofit/>
          </a:bodyPr>
          <a:lstStyle/>
          <a:p>
            <a:pPr marL="0" indent="0">
              <a:buNone/>
            </a:pPr>
            <a:r>
              <a:rPr lang="en-US" dirty="0"/>
              <a:t>Calculates the derivative of the loss </a:t>
            </a:r>
            <a:r>
              <a:rPr lang="en-US" dirty="0" err="1"/>
              <a:t>w.r.t.</a:t>
            </a:r>
            <a:r>
              <a:rPr lang="en-US" dirty="0"/>
              <a:t> each of its input tensors.</a:t>
            </a:r>
          </a:p>
        </p:txBody>
      </p:sp>
      <p:pic>
        <p:nvPicPr>
          <p:cNvPr id="5" name="Picture 4" descr="Graphical user interface, text, application, email&#10;&#10;Description automatically generated">
            <a:extLst>
              <a:ext uri="{FF2B5EF4-FFF2-40B4-BE49-F238E27FC236}">
                <a16:creationId xmlns:a16="http://schemas.microsoft.com/office/drawing/2014/main" id="{3E2ADA90-195A-904D-88EB-C3E4B0ABBF96}"/>
              </a:ext>
            </a:extLst>
          </p:cNvPr>
          <p:cNvPicPr>
            <a:picLocks noChangeAspect="1"/>
          </p:cNvPicPr>
          <p:nvPr/>
        </p:nvPicPr>
        <p:blipFill>
          <a:blip r:embed="rId2"/>
          <a:stretch>
            <a:fillRect/>
          </a:stretch>
        </p:blipFill>
        <p:spPr>
          <a:xfrm>
            <a:off x="3207751" y="0"/>
            <a:ext cx="8964553" cy="6858000"/>
          </a:xfrm>
          <a:prstGeom prst="rect">
            <a:avLst/>
          </a:prstGeom>
        </p:spPr>
      </p:pic>
      <p:sp>
        <p:nvSpPr>
          <p:cNvPr id="6" name="Rectangle 5">
            <a:extLst>
              <a:ext uri="{FF2B5EF4-FFF2-40B4-BE49-F238E27FC236}">
                <a16:creationId xmlns:a16="http://schemas.microsoft.com/office/drawing/2014/main" id="{A7EAA68D-CE05-AF47-953F-5710A6017626}"/>
              </a:ext>
            </a:extLst>
          </p:cNvPr>
          <p:cNvSpPr/>
          <p:nvPr/>
        </p:nvSpPr>
        <p:spPr>
          <a:xfrm>
            <a:off x="185346" y="4986640"/>
            <a:ext cx="2868828" cy="1815882"/>
          </a:xfrm>
          <a:prstGeom prst="rect">
            <a:avLst/>
          </a:prstGeom>
        </p:spPr>
        <p:txBody>
          <a:bodyPr wrap="square">
            <a:spAutoFit/>
          </a:bodyPr>
          <a:lstStyle/>
          <a:p>
            <a:r>
              <a:rPr lang="en-US" sz="2800" dirty="0"/>
              <a:t>Uses the resulting derivatives to update the weights.</a:t>
            </a:r>
          </a:p>
        </p:txBody>
      </p:sp>
      <p:cxnSp>
        <p:nvCxnSpPr>
          <p:cNvPr id="14" name="Straight Arrow Connector 13">
            <a:extLst>
              <a:ext uri="{FF2B5EF4-FFF2-40B4-BE49-F238E27FC236}">
                <a16:creationId xmlns:a16="http://schemas.microsoft.com/office/drawing/2014/main" id="{AA5EC79E-AF06-CF45-84B1-206A73FE6413}"/>
              </a:ext>
            </a:extLst>
          </p:cNvPr>
          <p:cNvCxnSpPr>
            <a:cxnSpLocks/>
          </p:cNvCxnSpPr>
          <p:nvPr/>
        </p:nvCxnSpPr>
        <p:spPr>
          <a:xfrm>
            <a:off x="2693773" y="3999472"/>
            <a:ext cx="1087395" cy="201825"/>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DAC2085-9211-DD42-95C3-83F970BE3F8E}"/>
              </a:ext>
            </a:extLst>
          </p:cNvPr>
          <p:cNvCxnSpPr>
            <a:cxnSpLocks/>
          </p:cNvCxnSpPr>
          <p:nvPr/>
        </p:nvCxnSpPr>
        <p:spPr>
          <a:xfrm>
            <a:off x="2265401" y="5873584"/>
            <a:ext cx="1948253" cy="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1573B8D1-36CD-E04F-80B1-61CFD130D6A5}"/>
              </a:ext>
            </a:extLst>
          </p:cNvPr>
          <p:cNvSpPr txBox="1">
            <a:spLocks/>
          </p:cNvSpPr>
          <p:nvPr/>
        </p:nvSpPr>
        <p:spPr>
          <a:xfrm>
            <a:off x="162694" y="1099083"/>
            <a:ext cx="2868828" cy="175944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Times New Roman" panose="02020603050405020304" pitchFamily="18" charset="0"/>
                <a:cs typeface="Times New Roman" panose="02020603050405020304" pitchFamily="18" charset="0"/>
              </a:rPr>
              <a:t>loss</a:t>
            </a:r>
            <a:r>
              <a:rPr lang="en-US" dirty="0"/>
              <a:t> depends on </a:t>
            </a:r>
            <a:r>
              <a:rPr lang="en-US" dirty="0" err="1">
                <a:latin typeface="Times New Roman" panose="02020603050405020304" pitchFamily="18" charset="0"/>
                <a:cs typeface="Times New Roman" panose="02020603050405020304" pitchFamily="18" charset="0"/>
              </a:rPr>
              <a:t>y_pred</a:t>
            </a:r>
            <a:r>
              <a:rPr lang="en-US" dirty="0"/>
              <a:t>, which depends on </a:t>
            </a:r>
            <a:r>
              <a:rPr lang="en-US" dirty="0">
                <a:latin typeface="Times New Roman" panose="02020603050405020304" pitchFamily="18" charset="0"/>
                <a:cs typeface="Times New Roman" panose="02020603050405020304" pitchFamily="18" charset="0"/>
              </a:rPr>
              <a:t>a</a:t>
            </a:r>
            <a:r>
              <a:rPr lang="en-US" dirty="0"/>
              <a:t>, </a:t>
            </a:r>
            <a:r>
              <a:rPr lang="en-US" dirty="0">
                <a:latin typeface="Times New Roman" panose="02020603050405020304" pitchFamily="18" charset="0"/>
                <a:cs typeface="Times New Roman" panose="02020603050405020304" pitchFamily="18" charset="0"/>
              </a:rPr>
              <a:t>b</a:t>
            </a:r>
            <a:r>
              <a:rPr lang="en-US" dirty="0"/>
              <a:t>, </a:t>
            </a:r>
            <a:r>
              <a:rPr lang="en-US" dirty="0">
                <a:latin typeface="Times New Roman" panose="02020603050405020304" pitchFamily="18" charset="0"/>
                <a:cs typeface="Times New Roman" panose="02020603050405020304" pitchFamily="18" charset="0"/>
              </a:rPr>
              <a:t>c</a:t>
            </a:r>
            <a:r>
              <a:rPr lang="en-US" dirty="0"/>
              <a:t>, </a:t>
            </a:r>
            <a:r>
              <a:rPr lang="en-US" dirty="0">
                <a:latin typeface="Times New Roman" panose="02020603050405020304" pitchFamily="18" charset="0"/>
                <a:cs typeface="Times New Roman" panose="02020603050405020304" pitchFamily="18" charset="0"/>
              </a:rPr>
              <a:t>d</a:t>
            </a:r>
            <a:r>
              <a:rPr lang="en-US" dirty="0"/>
              <a:t>.</a:t>
            </a:r>
          </a:p>
        </p:txBody>
      </p:sp>
      <p:cxnSp>
        <p:nvCxnSpPr>
          <p:cNvPr id="19" name="Straight Arrow Connector 18">
            <a:extLst>
              <a:ext uri="{FF2B5EF4-FFF2-40B4-BE49-F238E27FC236}">
                <a16:creationId xmlns:a16="http://schemas.microsoft.com/office/drawing/2014/main" id="{F66A8BE0-BCDF-E74E-B564-04004B3BE5F3}"/>
              </a:ext>
            </a:extLst>
          </p:cNvPr>
          <p:cNvCxnSpPr>
            <a:cxnSpLocks/>
          </p:cNvCxnSpPr>
          <p:nvPr/>
        </p:nvCxnSpPr>
        <p:spPr>
          <a:xfrm>
            <a:off x="2722603" y="2051218"/>
            <a:ext cx="1058565" cy="0"/>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010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8DFD-F6A3-974C-8F81-C908F24BC0B4}"/>
              </a:ext>
            </a:extLst>
          </p:cNvPr>
          <p:cNvSpPr>
            <a:spLocks noGrp="1"/>
          </p:cNvSpPr>
          <p:nvPr>
            <p:ph type="title"/>
          </p:nvPr>
        </p:nvSpPr>
        <p:spPr/>
        <p:txBody>
          <a:bodyPr/>
          <a:lstStyle/>
          <a:p>
            <a:r>
              <a:rPr lang="en-US" dirty="0"/>
              <a:t>Details: How to turn off </a:t>
            </a:r>
            <a:r>
              <a:rPr lang="en-US" dirty="0" err="1"/>
              <a:t>autograd</a:t>
            </a:r>
            <a:endParaRPr lang="en-US" dirty="0"/>
          </a:p>
        </p:txBody>
      </p:sp>
      <p:sp>
        <p:nvSpPr>
          <p:cNvPr id="3" name="Content Placeholder 2">
            <a:extLst>
              <a:ext uri="{FF2B5EF4-FFF2-40B4-BE49-F238E27FC236}">
                <a16:creationId xmlns:a16="http://schemas.microsoft.com/office/drawing/2014/main" id="{77027F3E-85CE-7645-ADAD-585ED0789A58}"/>
              </a:ext>
            </a:extLst>
          </p:cNvPr>
          <p:cNvSpPr>
            <a:spLocks noGrp="1"/>
          </p:cNvSpPr>
          <p:nvPr>
            <p:ph idx="1"/>
          </p:nvPr>
        </p:nvSpPr>
        <p:spPr/>
        <p:txBody>
          <a:bodyPr/>
          <a:lstStyle/>
          <a:p>
            <a:r>
              <a:rPr lang="en-US" dirty="0"/>
              <a:t>As you know, every time you add, subtract, multiply or divide a tensor by anything, the tensor stores data in </a:t>
            </a:r>
            <a:r>
              <a:rPr lang="en-US" dirty="0" err="1"/>
              <a:t>self.saved_tensors</a:t>
            </a:r>
            <a:r>
              <a:rPr lang="en-US" dirty="0"/>
              <a:t>, so it can use that information later to compute the gradient</a:t>
            </a:r>
          </a:p>
          <a:p>
            <a:r>
              <a:rPr lang="en-US" dirty="0"/>
              <a:t>How do you turn this behavior off?</a:t>
            </a:r>
          </a:p>
        </p:txBody>
      </p:sp>
    </p:spTree>
    <p:extLst>
      <p:ext uri="{BB962C8B-B14F-4D97-AF65-F5344CB8AC3E}">
        <p14:creationId xmlns:p14="http://schemas.microsoft.com/office/powerpoint/2010/main" val="742374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E0B5F-6A05-5A43-BB16-FAF2A091E5B9}"/>
              </a:ext>
            </a:extLst>
          </p:cNvPr>
          <p:cNvSpPr>
            <a:spLocks noGrp="1"/>
          </p:cNvSpPr>
          <p:nvPr>
            <p:ph type="title"/>
          </p:nvPr>
        </p:nvSpPr>
        <p:spPr/>
        <p:txBody>
          <a:bodyPr/>
          <a:lstStyle/>
          <a:p>
            <a:r>
              <a:rPr lang="en-US" dirty="0"/>
              <a:t>Linear regression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4F23D25-E349-CB48-932B-0F05802F831A}"/>
                  </a:ext>
                </a:extLst>
              </p:cNvPr>
              <p:cNvSpPr>
                <a:spLocks noGrp="1"/>
              </p:cNvSpPr>
              <p:nvPr>
                <p:ph idx="1"/>
              </p:nvPr>
            </p:nvSpPr>
            <p:spPr>
              <a:xfrm>
                <a:off x="345987" y="1590845"/>
                <a:ext cx="5399903" cy="4351338"/>
              </a:xfrm>
            </p:spPr>
            <p:txBody>
              <a:bodyPr>
                <a:normAutofit/>
              </a:bodyPr>
              <a:lstStyle/>
              <a:p>
                <a:pPr marL="0" indent="0">
                  <a:buNone/>
                </a:pPr>
                <a:r>
                  <a:rPr lang="en-US" dirty="0"/>
                  <a:t>Linear regression is used to estimate a real-valued target variable, </a:t>
                </a:r>
                <a14:m>
                  <m:oMath xmlns:m="http://schemas.openxmlformats.org/officeDocument/2006/math">
                    <m:r>
                      <a:rPr lang="en-US" i="1" dirty="0" smtClean="0">
                        <a:latin typeface="Cambria Math" panose="02040503050406030204" pitchFamily="18" charset="0"/>
                      </a:rPr>
                      <m:t>𝑦</m:t>
                    </m:r>
                  </m:oMath>
                </a14:m>
                <a:r>
                  <a:rPr lang="en-US" dirty="0"/>
                  <a:t>, using a linear combination of real-valued input variables:</a:t>
                </a:r>
              </a:p>
              <a:p>
                <a:pPr>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𝑓</m:t>
                      </m:r>
                      <m:d>
                        <m:dPr>
                          <m:ctrlPr>
                            <a:rPr lang="en-US" i="1" dirty="0">
                              <a:latin typeface="Cambria Math" panose="02040503050406030204" pitchFamily="18" charset="0"/>
                            </a:rPr>
                          </m:ctrlPr>
                        </m:dPr>
                        <m:e>
                          <m:r>
                            <a:rPr lang="en-US" i="1" dirty="0">
                              <a:latin typeface="Cambria Math" panose="02040503050406030204" pitchFamily="18" charset="0"/>
                            </a:rPr>
                            <m:t>𝑥</m:t>
                          </m:r>
                        </m:e>
                      </m:d>
                      <m:r>
                        <a:rPr lang="en-US" b="0" i="1" dirty="0" smtClean="0">
                          <a:latin typeface="Cambria Math" panose="02040503050406030204" pitchFamily="18" charset="0"/>
                        </a:rPr>
                        <m:t>=</m:t>
                      </m:r>
                      <m:sSup>
                        <m:sSupPr>
                          <m:ctrlPr>
                            <a:rPr lang="en-US" i="1">
                              <a:latin typeface="Cambria Math" panose="02040503050406030204" pitchFamily="18" charset="0"/>
                              <a:cs typeface="Times New Roman"/>
                            </a:rPr>
                          </m:ctrlPr>
                        </m:sSupPr>
                        <m:e>
                          <m:acc>
                            <m:accPr>
                              <m:chr m:val="⃗"/>
                              <m:ctrlPr>
                                <a:rPr lang="en-US" i="1">
                                  <a:latin typeface="Cambria Math" panose="02040503050406030204" pitchFamily="18" charset="0"/>
                                  <a:cs typeface="Times New Roman"/>
                                </a:rPr>
                              </m:ctrlPr>
                            </m:accPr>
                            <m:e>
                              <m:r>
                                <a:rPr lang="en-US" i="1">
                                  <a:latin typeface="Cambria Math" panose="02040503050406030204" pitchFamily="18" charset="0"/>
                                  <a:cs typeface="Times New Roman"/>
                                </a:rPr>
                                <m:t>𝑤</m:t>
                              </m:r>
                            </m:e>
                          </m:acc>
                        </m:e>
                        <m:sup>
                          <m:r>
                            <a:rPr lang="en-US" i="1">
                              <a:latin typeface="Cambria Math" panose="02040503050406030204" pitchFamily="18" charset="0"/>
                              <a:cs typeface="Times New Roman"/>
                            </a:rPr>
                            <m:t>𝑇</m:t>
                          </m:r>
                        </m:sup>
                      </m:sSup>
                      <m:acc>
                        <m:accPr>
                          <m:chr m:val="⃗"/>
                          <m:ctrlPr>
                            <a:rPr lang="en-US" i="1" dirty="0">
                              <a:latin typeface="Cambria Math" panose="02040503050406030204" pitchFamily="18" charset="0"/>
                            </a:rPr>
                          </m:ctrlPr>
                        </m:accPr>
                        <m:e>
                          <m:r>
                            <a:rPr lang="en-US" i="1" dirty="0">
                              <a:latin typeface="Cambria Math" panose="02040503050406030204" pitchFamily="18" charset="0"/>
                            </a:rPr>
                            <m:t>𝑥</m:t>
                          </m:r>
                        </m:e>
                      </m:acc>
                      <m:r>
                        <a:rPr lang="en-US" i="1">
                          <a:latin typeface="Cambria Math" panose="02040503050406030204" pitchFamily="18" charset="0"/>
                          <a:ea typeface="Cambria Math" panose="02040503050406030204" pitchFamily="18" charset="0"/>
                          <a:cs typeface="Times New Roman"/>
                        </a:rPr>
                        <m:t>=</m:t>
                      </m:r>
                      <m:r>
                        <a:rPr lang="en-US" i="1">
                          <a:latin typeface="Cambria Math" panose="02040503050406030204" pitchFamily="18" charset="0"/>
                          <a:ea typeface="Cambria Math" panose="02040503050406030204" pitchFamily="18" charset="0"/>
                          <a:cs typeface="Times New Roman"/>
                        </a:rPr>
                        <m:t>𝑏</m:t>
                      </m:r>
                      <m:r>
                        <a:rPr lang="en-US" i="1">
                          <a:latin typeface="Cambria Math" panose="02040503050406030204" pitchFamily="18" charset="0"/>
                          <a:ea typeface="Cambria Math" panose="02040503050406030204" pitchFamily="18" charset="0"/>
                          <a:cs typeface="Times New Roman"/>
                        </a:rPr>
                        <m:t>+</m:t>
                      </m:r>
                      <m:nary>
                        <m:naryPr>
                          <m:chr m:val="∑"/>
                          <m:ctrlPr>
                            <a:rPr lang="en-US" i="1">
                              <a:latin typeface="Cambria Math" panose="02040503050406030204" pitchFamily="18" charset="0"/>
                              <a:cs typeface="Times New Roman"/>
                            </a:rPr>
                          </m:ctrlPr>
                        </m:naryPr>
                        <m:sub>
                          <m:r>
                            <a:rPr lang="en-US" i="1">
                              <a:latin typeface="Cambria Math" panose="02040503050406030204" pitchFamily="18" charset="0"/>
                              <a:cs typeface="Times New Roman"/>
                            </a:rPr>
                            <m:t>𝑗</m:t>
                          </m:r>
                          <m:r>
                            <a:rPr lang="en-US" i="1">
                              <a:latin typeface="Cambria Math" panose="02040503050406030204" pitchFamily="18" charset="0"/>
                              <a:cs typeface="Times New Roman"/>
                            </a:rPr>
                            <m:t>=1</m:t>
                          </m:r>
                        </m:sub>
                        <m:sup>
                          <m:r>
                            <a:rPr lang="en-US" i="1">
                              <a:latin typeface="Cambria Math" panose="02040503050406030204" pitchFamily="18" charset="0"/>
                              <a:cs typeface="Times New Roman"/>
                            </a:rPr>
                            <m:t>𝐷</m:t>
                          </m:r>
                        </m:sup>
                        <m:e>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𝑤</m:t>
                              </m:r>
                            </m:e>
                            <m:sub>
                              <m:r>
                                <a:rPr lang="en-US" i="1">
                                  <a:latin typeface="Cambria Math" panose="02040503050406030204" pitchFamily="18" charset="0"/>
                                  <a:cs typeface="Times New Roman"/>
                                </a:rPr>
                                <m:t>𝑗</m:t>
                              </m:r>
                            </m:sub>
                          </m:sSub>
                          <m:sSub>
                            <m:sSubPr>
                              <m:ctrlPr>
                                <a:rPr lang="en-US" i="1">
                                  <a:latin typeface="Cambria Math" panose="02040503050406030204" pitchFamily="18" charset="0"/>
                                  <a:cs typeface="Times New Roman"/>
                                </a:rPr>
                              </m:ctrlPr>
                            </m:sSubPr>
                            <m:e>
                              <m:r>
                                <a:rPr lang="en-US" i="1">
                                  <a:latin typeface="Cambria Math" panose="02040503050406030204" pitchFamily="18" charset="0"/>
                                  <a:cs typeface="Times New Roman"/>
                                </a:rPr>
                                <m:t>𝑥</m:t>
                              </m:r>
                            </m:e>
                            <m:sub>
                              <m:r>
                                <a:rPr lang="en-US" i="1">
                                  <a:latin typeface="Cambria Math" panose="02040503050406030204" pitchFamily="18" charset="0"/>
                                  <a:cs typeface="Times New Roman"/>
                                </a:rPr>
                                <m:t>𝑗</m:t>
                              </m:r>
                            </m:sub>
                          </m:sSub>
                        </m:e>
                      </m:nary>
                    </m:oMath>
                  </m:oMathPara>
                </a14:m>
                <a:endParaRPr lang="en-US" dirty="0"/>
              </a:p>
              <a:p>
                <a:pPr>
                  <a:buNone/>
                </a:pPr>
                <a:r>
                  <a:rPr lang="en-US" dirty="0"/>
                  <a:t>… so that …</a:t>
                </a:r>
              </a:p>
              <a:p>
                <a:pPr>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𝑓</m:t>
                      </m:r>
                      <m:d>
                        <m:dPr>
                          <m:ctrlPr>
                            <a:rPr lang="en-US" i="1" dirty="0">
                              <a:latin typeface="Cambria Math" panose="02040503050406030204" pitchFamily="18" charset="0"/>
                            </a:rPr>
                          </m:ctrlPr>
                        </m:dPr>
                        <m:e>
                          <m:r>
                            <a:rPr lang="en-US" i="1" dirty="0">
                              <a:latin typeface="Cambria Math" panose="02040503050406030204" pitchFamily="18" charset="0"/>
                            </a:rPr>
                            <m:t>𝑥</m:t>
                          </m:r>
                        </m:e>
                      </m:d>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𝑦</m:t>
                      </m:r>
                    </m:oMath>
                  </m:oMathPara>
                </a14:m>
                <a:endParaRPr lang="en-US" dirty="0"/>
              </a:p>
              <a:p>
                <a:pPr marL="0" indent="0">
                  <a:buNone/>
                </a:pPr>
                <a:endParaRPr lang="en-US" dirty="0"/>
              </a:p>
            </p:txBody>
          </p:sp>
        </mc:Choice>
        <mc:Fallback xmlns="">
          <p:sp>
            <p:nvSpPr>
              <p:cNvPr id="3" name="Content Placeholder 2">
                <a:extLst>
                  <a:ext uri="{FF2B5EF4-FFF2-40B4-BE49-F238E27FC236}">
                    <a16:creationId xmlns:a16="http://schemas.microsoft.com/office/drawing/2014/main" id="{44F23D25-E349-CB48-932B-0F05802F831A}"/>
                  </a:ext>
                </a:extLst>
              </p:cNvPr>
              <p:cNvSpPr>
                <a:spLocks noGrp="1" noRot="1" noChangeAspect="1" noMove="1" noResize="1" noEditPoints="1" noAdjustHandles="1" noChangeArrowheads="1" noChangeShapeType="1" noTextEdit="1"/>
              </p:cNvSpPr>
              <p:nvPr>
                <p:ph idx="1"/>
              </p:nvPr>
            </p:nvSpPr>
            <p:spPr>
              <a:xfrm>
                <a:off x="345987" y="1590845"/>
                <a:ext cx="5399903" cy="4351338"/>
              </a:xfrm>
              <a:blipFill>
                <a:blip r:embed="rId2"/>
                <a:stretch>
                  <a:fillRect l="-2347" t="-2326" b="-19477"/>
                </a:stretch>
              </a:blipFill>
            </p:spPr>
            <p:txBody>
              <a:bodyPr/>
              <a:lstStyle/>
              <a:p>
                <a:r>
                  <a:rPr lang="en-US">
                    <a:noFill/>
                  </a:rPr>
                  <a:t> </a:t>
                </a:r>
              </a:p>
            </p:txBody>
          </p:sp>
        </mc:Fallback>
      </mc:AlternateContent>
      <p:pic>
        <p:nvPicPr>
          <p:cNvPr id="2050" name="Picture 2">
            <a:extLst>
              <a:ext uri="{FF2B5EF4-FFF2-40B4-BE49-F238E27FC236}">
                <a16:creationId xmlns:a16="http://schemas.microsoft.com/office/drawing/2014/main" id="{C9D87BE0-5247-B24D-8DCB-F2E6110414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0519" y="1380564"/>
            <a:ext cx="6221481" cy="410583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FDAD470E-6B61-0541-8940-40D2154D5470}"/>
              </a:ext>
            </a:extLst>
          </p:cNvPr>
          <p:cNvSpPr txBox="1">
            <a:spLocks/>
          </p:cNvSpPr>
          <p:nvPr/>
        </p:nvSpPr>
        <p:spPr>
          <a:xfrm>
            <a:off x="6604327" y="5456328"/>
            <a:ext cx="2221066" cy="68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a:t>Linear regression.  Public domain image, </a:t>
            </a:r>
            <a:r>
              <a:rPr lang="en-US" sz="1200" dirty="0" err="1"/>
              <a:t>Seewaqu</a:t>
            </a:r>
            <a:r>
              <a:rPr lang="en-US" sz="1200" dirty="0"/>
              <a:t>, 2010</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BE7961C-FD59-324C-93C6-3748C156384E}"/>
                  </a:ext>
                </a:extLst>
              </p:cNvPr>
              <p:cNvSpPr txBox="1"/>
              <p:nvPr/>
            </p:nvSpPr>
            <p:spPr>
              <a:xfrm>
                <a:off x="8711510" y="1267252"/>
                <a:ext cx="583856"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dirty="0" smtClean="0">
                          <a:solidFill>
                            <a:srgbClr val="0432FF"/>
                          </a:solidFill>
                          <a:latin typeface="Cambria Math" panose="02040503050406030204" pitchFamily="18" charset="0"/>
                          <a:ea typeface="Cambria Math" panose="02040503050406030204" pitchFamily="18" charset="0"/>
                        </a:rPr>
                        <m:t>𝑦</m:t>
                      </m:r>
                    </m:oMath>
                  </m:oMathPara>
                </a14:m>
                <a:endParaRPr lang="en-US" sz="2800" dirty="0">
                  <a:solidFill>
                    <a:srgbClr val="0432FF"/>
                  </a:solidFill>
                </a:endParaRPr>
              </a:p>
            </p:txBody>
          </p:sp>
        </mc:Choice>
        <mc:Fallback xmlns="">
          <p:sp>
            <p:nvSpPr>
              <p:cNvPr id="7" name="TextBox 6">
                <a:extLst>
                  <a:ext uri="{FF2B5EF4-FFF2-40B4-BE49-F238E27FC236}">
                    <a16:creationId xmlns:a16="http://schemas.microsoft.com/office/drawing/2014/main" id="{BBE7961C-FD59-324C-93C6-3748C156384E}"/>
                  </a:ext>
                </a:extLst>
              </p:cNvPr>
              <p:cNvSpPr txBox="1">
                <a:spLocks noRot="1" noChangeAspect="1" noMove="1" noResize="1" noEditPoints="1" noAdjustHandles="1" noChangeArrowheads="1" noChangeShapeType="1" noTextEdit="1"/>
              </p:cNvSpPr>
              <p:nvPr/>
            </p:nvSpPr>
            <p:spPr>
              <a:xfrm>
                <a:off x="8711510" y="1267252"/>
                <a:ext cx="583856" cy="523220"/>
              </a:xfrm>
              <a:prstGeom prst="rect">
                <a:avLst/>
              </a:prstGeom>
              <a:blipFill>
                <a:blip r:embed="rId4"/>
                <a:stretch>
                  <a:fillRect b="-69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35C8C47-1BE2-364E-9991-08860799428F}"/>
                  </a:ext>
                </a:extLst>
              </p:cNvPr>
              <p:cNvSpPr txBox="1"/>
              <p:nvPr/>
            </p:nvSpPr>
            <p:spPr>
              <a:xfrm>
                <a:off x="8023644" y="2136347"/>
                <a:ext cx="823793"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dirty="0" smtClean="0">
                          <a:solidFill>
                            <a:srgbClr val="FF0000"/>
                          </a:solidFill>
                          <a:latin typeface="Cambria Math" panose="02040503050406030204" pitchFamily="18" charset="0"/>
                          <a:ea typeface="Cambria Math" panose="02040503050406030204" pitchFamily="18" charset="0"/>
                        </a:rPr>
                        <m:t>𝑓</m:t>
                      </m:r>
                      <m:r>
                        <a:rPr lang="en-US" sz="2800" b="0" i="1" dirty="0" smtClean="0">
                          <a:solidFill>
                            <a:srgbClr val="FF0000"/>
                          </a:solidFill>
                          <a:latin typeface="Cambria Math" panose="02040503050406030204" pitchFamily="18" charset="0"/>
                          <a:ea typeface="Cambria Math" panose="02040503050406030204" pitchFamily="18" charset="0"/>
                        </a:rPr>
                        <m:t>(</m:t>
                      </m:r>
                      <m:r>
                        <a:rPr lang="en-US" sz="2800" b="0" i="1" dirty="0" smtClean="0">
                          <a:solidFill>
                            <a:srgbClr val="FF0000"/>
                          </a:solidFill>
                          <a:latin typeface="Cambria Math" panose="02040503050406030204" pitchFamily="18" charset="0"/>
                          <a:ea typeface="Cambria Math" panose="02040503050406030204" pitchFamily="18" charset="0"/>
                        </a:rPr>
                        <m:t>𝑥</m:t>
                      </m:r>
                      <m:r>
                        <a:rPr lang="en-US" sz="2800" b="0" i="1" dirty="0" smtClean="0">
                          <a:solidFill>
                            <a:srgbClr val="FF0000"/>
                          </a:solidFill>
                          <a:latin typeface="Cambria Math" panose="02040503050406030204" pitchFamily="18" charset="0"/>
                          <a:ea typeface="Cambria Math" panose="02040503050406030204" pitchFamily="18" charset="0"/>
                        </a:rPr>
                        <m:t>)</m:t>
                      </m:r>
                    </m:oMath>
                  </m:oMathPara>
                </a14:m>
                <a:endParaRPr lang="en-US" sz="2800" dirty="0">
                  <a:solidFill>
                    <a:srgbClr val="FF0000"/>
                  </a:solidFill>
                </a:endParaRPr>
              </a:p>
            </p:txBody>
          </p:sp>
        </mc:Choice>
        <mc:Fallback xmlns="">
          <p:sp>
            <p:nvSpPr>
              <p:cNvPr id="8" name="TextBox 7">
                <a:extLst>
                  <a:ext uri="{FF2B5EF4-FFF2-40B4-BE49-F238E27FC236}">
                    <a16:creationId xmlns:a16="http://schemas.microsoft.com/office/drawing/2014/main" id="{635C8C47-1BE2-364E-9991-08860799428F}"/>
                  </a:ext>
                </a:extLst>
              </p:cNvPr>
              <p:cNvSpPr txBox="1">
                <a:spLocks noRot="1" noChangeAspect="1" noMove="1" noResize="1" noEditPoints="1" noAdjustHandles="1" noChangeArrowheads="1" noChangeShapeType="1" noTextEdit="1"/>
              </p:cNvSpPr>
              <p:nvPr/>
            </p:nvSpPr>
            <p:spPr>
              <a:xfrm>
                <a:off x="8023644" y="2136347"/>
                <a:ext cx="823793" cy="523220"/>
              </a:xfrm>
              <a:prstGeom prst="rect">
                <a:avLst/>
              </a:prstGeom>
              <a:blipFill>
                <a:blip r:embed="rId5"/>
                <a:stretch>
                  <a:fillRect l="-9091" r="-16667" b="-16667"/>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EF9FD8A1-CA6F-774B-A0C8-D18897BEAA7B}"/>
              </a:ext>
            </a:extLst>
          </p:cNvPr>
          <p:cNvCxnSpPr>
            <a:stCxn id="8" idx="2"/>
          </p:cNvCxnSpPr>
          <p:nvPr/>
        </p:nvCxnSpPr>
        <p:spPr>
          <a:xfrm>
            <a:off x="8435541" y="2659567"/>
            <a:ext cx="859825" cy="627330"/>
          </a:xfrm>
          <a:prstGeom prst="straightConnector1">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A6754E7-5F7B-5849-A827-AB870F1B496F}"/>
              </a:ext>
            </a:extLst>
          </p:cNvPr>
          <p:cNvCxnSpPr>
            <a:cxnSpLocks/>
            <a:stCxn id="7" idx="2"/>
          </p:cNvCxnSpPr>
          <p:nvPr/>
        </p:nvCxnSpPr>
        <p:spPr>
          <a:xfrm>
            <a:off x="9003438" y="1790472"/>
            <a:ext cx="516557" cy="627330"/>
          </a:xfrm>
          <a:prstGeom prst="straightConnector1">
            <a:avLst/>
          </a:prstGeom>
          <a:ln w="38100">
            <a:solidFill>
              <a:srgbClr val="0432FF"/>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08AAD58-EC0E-B84C-B475-E61F9EB9B780}"/>
                  </a:ext>
                </a:extLst>
              </p:cNvPr>
              <p:cNvSpPr txBox="1"/>
              <p:nvPr/>
            </p:nvSpPr>
            <p:spPr>
              <a:xfrm>
                <a:off x="11642967" y="5238613"/>
                <a:ext cx="583856"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0" i="1" dirty="0" smtClean="0">
                              <a:solidFill>
                                <a:schemeClr val="tx1"/>
                              </a:solidFill>
                              <a:latin typeface="Cambria Math" panose="02040503050406030204" pitchFamily="18" charset="0"/>
                              <a:ea typeface="Cambria Math" panose="02040503050406030204" pitchFamily="18" charset="0"/>
                            </a:rPr>
                          </m:ctrlPr>
                        </m:sSubPr>
                        <m:e>
                          <m:r>
                            <a:rPr lang="en-US" sz="2800" b="0" i="1" dirty="0" smtClean="0">
                              <a:solidFill>
                                <a:schemeClr val="tx1"/>
                              </a:solidFill>
                              <a:latin typeface="Cambria Math" panose="02040503050406030204" pitchFamily="18" charset="0"/>
                              <a:ea typeface="Cambria Math" panose="02040503050406030204" pitchFamily="18" charset="0"/>
                            </a:rPr>
                            <m:t>𝑥</m:t>
                          </m:r>
                        </m:e>
                        <m:sub>
                          <m:r>
                            <a:rPr lang="en-US" sz="2800" b="0" i="1" dirty="0" smtClean="0">
                              <a:solidFill>
                                <a:schemeClr val="tx1"/>
                              </a:solidFill>
                              <a:latin typeface="Cambria Math" panose="02040503050406030204" pitchFamily="18" charset="0"/>
                              <a:ea typeface="Cambria Math" panose="02040503050406030204" pitchFamily="18" charset="0"/>
                            </a:rPr>
                            <m:t>1</m:t>
                          </m:r>
                        </m:sub>
                      </m:sSub>
                    </m:oMath>
                  </m:oMathPara>
                </a14:m>
                <a:endParaRPr lang="en-US" sz="2800" dirty="0">
                  <a:solidFill>
                    <a:schemeClr val="tx1"/>
                  </a:solidFill>
                </a:endParaRPr>
              </a:p>
            </p:txBody>
          </p:sp>
        </mc:Choice>
        <mc:Fallback xmlns="">
          <p:sp>
            <p:nvSpPr>
              <p:cNvPr id="14" name="TextBox 13">
                <a:extLst>
                  <a:ext uri="{FF2B5EF4-FFF2-40B4-BE49-F238E27FC236}">
                    <a16:creationId xmlns:a16="http://schemas.microsoft.com/office/drawing/2014/main" id="{208AAD58-EC0E-B84C-B475-E61F9EB9B780}"/>
                  </a:ext>
                </a:extLst>
              </p:cNvPr>
              <p:cNvSpPr txBox="1">
                <a:spLocks noRot="1" noChangeAspect="1" noMove="1" noResize="1" noEditPoints="1" noAdjustHandles="1" noChangeArrowheads="1" noChangeShapeType="1" noTextEdit="1"/>
              </p:cNvSpPr>
              <p:nvPr/>
            </p:nvSpPr>
            <p:spPr>
              <a:xfrm>
                <a:off x="11642967" y="5238613"/>
                <a:ext cx="583856" cy="523220"/>
              </a:xfrm>
              <a:prstGeom prst="rect">
                <a:avLst/>
              </a:prstGeom>
              <a:blipFill>
                <a:blip r:embed="rId6"/>
                <a:stretch>
                  <a:fillRect b="-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789E4006-CE71-2040-80D1-5A4D329D189A}"/>
                  </a:ext>
                </a:extLst>
              </p:cNvPr>
              <p:cNvSpPr txBox="1"/>
              <p:nvPr/>
            </p:nvSpPr>
            <p:spPr>
              <a:xfrm>
                <a:off x="6329317" y="2880414"/>
                <a:ext cx="823793"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b="0" i="1" dirty="0" smtClean="0">
                          <a:solidFill>
                            <a:srgbClr val="FF0000"/>
                          </a:solidFill>
                          <a:latin typeface="Cambria Math" panose="02040503050406030204" pitchFamily="18" charset="0"/>
                          <a:ea typeface="Cambria Math" panose="02040503050406030204" pitchFamily="18" charset="0"/>
                        </a:rPr>
                        <m:t>𝑏</m:t>
                      </m:r>
                    </m:oMath>
                  </m:oMathPara>
                </a14:m>
                <a:endParaRPr lang="en-US" sz="2800" dirty="0">
                  <a:solidFill>
                    <a:srgbClr val="FF0000"/>
                  </a:solidFill>
                </a:endParaRPr>
              </a:p>
            </p:txBody>
          </p:sp>
        </mc:Choice>
        <mc:Fallback xmlns="">
          <p:sp>
            <p:nvSpPr>
              <p:cNvPr id="15" name="TextBox 14">
                <a:extLst>
                  <a:ext uri="{FF2B5EF4-FFF2-40B4-BE49-F238E27FC236}">
                    <a16:creationId xmlns:a16="http://schemas.microsoft.com/office/drawing/2014/main" id="{789E4006-CE71-2040-80D1-5A4D329D189A}"/>
                  </a:ext>
                </a:extLst>
              </p:cNvPr>
              <p:cNvSpPr txBox="1">
                <a:spLocks noRot="1" noChangeAspect="1" noMove="1" noResize="1" noEditPoints="1" noAdjustHandles="1" noChangeArrowheads="1" noChangeShapeType="1" noTextEdit="1"/>
              </p:cNvSpPr>
              <p:nvPr/>
            </p:nvSpPr>
            <p:spPr>
              <a:xfrm>
                <a:off x="6329317" y="2880414"/>
                <a:ext cx="823793" cy="523220"/>
              </a:xfrm>
              <a:prstGeom prst="rect">
                <a:avLst/>
              </a:prstGeom>
              <a:blipFill>
                <a:blip r:embed="rId7"/>
                <a:stretch>
                  <a:fillRect/>
                </a:stretch>
              </a:blipFill>
            </p:spPr>
            <p:txBody>
              <a:bodyPr/>
              <a:lstStyle/>
              <a:p>
                <a:r>
                  <a:rPr lang="en-US">
                    <a:noFill/>
                  </a:rPr>
                  <a:t> </a:t>
                </a:r>
              </a:p>
            </p:txBody>
          </p:sp>
        </mc:Fallback>
      </mc:AlternateContent>
      <p:cxnSp>
        <p:nvCxnSpPr>
          <p:cNvPr id="16" name="Straight Arrow Connector 15">
            <a:extLst>
              <a:ext uri="{FF2B5EF4-FFF2-40B4-BE49-F238E27FC236}">
                <a16:creationId xmlns:a16="http://schemas.microsoft.com/office/drawing/2014/main" id="{E47EC082-C52B-1C4B-BF76-BAEDAC1A9E72}"/>
              </a:ext>
            </a:extLst>
          </p:cNvPr>
          <p:cNvCxnSpPr>
            <a:stCxn id="15" idx="2"/>
          </p:cNvCxnSpPr>
          <p:nvPr/>
        </p:nvCxnSpPr>
        <p:spPr>
          <a:xfrm>
            <a:off x="6741214" y="3403634"/>
            <a:ext cx="859825" cy="627330"/>
          </a:xfrm>
          <a:prstGeom prst="straightConnector1">
            <a:avLst/>
          </a:prstGeom>
          <a:ln w="381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201B58F-DDFA-294A-9184-073D2ACC0627}"/>
                  </a:ext>
                </a:extLst>
              </p:cNvPr>
              <p:cNvSpPr txBox="1"/>
              <p:nvPr/>
            </p:nvSpPr>
            <p:spPr>
              <a:xfrm>
                <a:off x="10372397" y="3857566"/>
                <a:ext cx="823793"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800" b="0" i="1" dirty="0" smtClean="0">
                              <a:solidFill>
                                <a:srgbClr val="FF0000"/>
                              </a:solidFill>
                              <a:latin typeface="Cambria Math" panose="02040503050406030204" pitchFamily="18" charset="0"/>
                              <a:ea typeface="Cambria Math" panose="02040503050406030204" pitchFamily="18" charset="0"/>
                            </a:rPr>
                          </m:ctrlPr>
                        </m:sSubPr>
                        <m:e>
                          <m:r>
                            <a:rPr lang="en-US" sz="2800" b="0" i="1" dirty="0" smtClean="0">
                              <a:solidFill>
                                <a:srgbClr val="FF0000"/>
                              </a:solidFill>
                              <a:latin typeface="Cambria Math" panose="02040503050406030204" pitchFamily="18" charset="0"/>
                              <a:ea typeface="Cambria Math" panose="02040503050406030204" pitchFamily="18" charset="0"/>
                            </a:rPr>
                            <m:t>𝑤</m:t>
                          </m:r>
                        </m:e>
                        <m:sub>
                          <m:r>
                            <a:rPr lang="en-US" sz="2800" b="0" i="1" dirty="0" smtClean="0">
                              <a:solidFill>
                                <a:srgbClr val="FF0000"/>
                              </a:solidFill>
                              <a:latin typeface="Cambria Math" panose="02040503050406030204" pitchFamily="18" charset="0"/>
                              <a:ea typeface="Cambria Math" panose="02040503050406030204" pitchFamily="18" charset="0"/>
                            </a:rPr>
                            <m:t>1</m:t>
                          </m:r>
                        </m:sub>
                      </m:sSub>
                    </m:oMath>
                  </m:oMathPara>
                </a14:m>
                <a:endParaRPr lang="en-US" sz="2800" dirty="0">
                  <a:solidFill>
                    <a:srgbClr val="FF0000"/>
                  </a:solidFill>
                </a:endParaRPr>
              </a:p>
            </p:txBody>
          </p:sp>
        </mc:Choice>
        <mc:Fallback xmlns="">
          <p:sp>
            <p:nvSpPr>
              <p:cNvPr id="17" name="TextBox 16">
                <a:extLst>
                  <a:ext uri="{FF2B5EF4-FFF2-40B4-BE49-F238E27FC236}">
                    <a16:creationId xmlns:a16="http://schemas.microsoft.com/office/drawing/2014/main" id="{B201B58F-DDFA-294A-9184-073D2ACC0627}"/>
                  </a:ext>
                </a:extLst>
              </p:cNvPr>
              <p:cNvSpPr txBox="1">
                <a:spLocks noRot="1" noChangeAspect="1" noMove="1" noResize="1" noEditPoints="1" noAdjustHandles="1" noChangeArrowheads="1" noChangeShapeType="1" noTextEdit="1"/>
              </p:cNvSpPr>
              <p:nvPr/>
            </p:nvSpPr>
            <p:spPr>
              <a:xfrm>
                <a:off x="10372397" y="3857566"/>
                <a:ext cx="823793" cy="523220"/>
              </a:xfrm>
              <a:prstGeom prst="rect">
                <a:avLst/>
              </a:prstGeom>
              <a:blipFill>
                <a:blip r:embed="rId8"/>
                <a:stretch>
                  <a:fillRect/>
                </a:stretch>
              </a:blipFill>
            </p:spPr>
            <p:txBody>
              <a:bodyPr/>
              <a:lstStyle/>
              <a:p>
                <a:r>
                  <a:rPr lang="en-US">
                    <a:noFill/>
                  </a:rPr>
                  <a:t> </a:t>
                </a:r>
              </a:p>
            </p:txBody>
          </p:sp>
        </mc:Fallback>
      </mc:AlternateContent>
      <p:cxnSp>
        <p:nvCxnSpPr>
          <p:cNvPr id="18" name="Straight Connector 17">
            <a:extLst>
              <a:ext uri="{FF2B5EF4-FFF2-40B4-BE49-F238E27FC236}">
                <a16:creationId xmlns:a16="http://schemas.microsoft.com/office/drawing/2014/main" id="{B2413B3D-3445-5341-99B1-077D60C6DAA3}"/>
              </a:ext>
            </a:extLst>
          </p:cNvPr>
          <p:cNvCxnSpPr/>
          <p:nvPr/>
        </p:nvCxnSpPr>
        <p:spPr>
          <a:xfrm>
            <a:off x="8023644" y="3878962"/>
            <a:ext cx="9797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7C215FE-60AC-204D-A1A3-834D6BECDB10}"/>
              </a:ext>
            </a:extLst>
          </p:cNvPr>
          <p:cNvCxnSpPr>
            <a:cxnSpLocks/>
          </p:cNvCxnSpPr>
          <p:nvPr/>
        </p:nvCxnSpPr>
        <p:spPr>
          <a:xfrm flipV="1">
            <a:off x="9003438" y="3429000"/>
            <a:ext cx="0" cy="44996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5D44AE1-1DF7-6E44-9DD2-CCA5E2ED7928}"/>
              </a:ext>
            </a:extLst>
          </p:cNvPr>
          <p:cNvCxnSpPr>
            <a:cxnSpLocks/>
            <a:stCxn id="17" idx="1"/>
          </p:cNvCxnSpPr>
          <p:nvPr/>
        </p:nvCxnSpPr>
        <p:spPr>
          <a:xfrm flipH="1" flipV="1">
            <a:off x="9021368" y="3733402"/>
            <a:ext cx="1351029" cy="385774"/>
          </a:xfrm>
          <a:prstGeom prst="straightConnector1">
            <a:avLst/>
          </a:prstGeom>
          <a:ln w="38100">
            <a:solidFill>
              <a:srgbClr val="FF0000"/>
            </a:solidFill>
            <a:headEnd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3354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FD35-B7A9-F647-B84D-A437EC1A6014}"/>
              </a:ext>
            </a:extLst>
          </p:cNvPr>
          <p:cNvSpPr>
            <a:spLocks noGrp="1"/>
          </p:cNvSpPr>
          <p:nvPr>
            <p:ph type="title"/>
          </p:nvPr>
        </p:nvSpPr>
        <p:spPr>
          <a:xfrm>
            <a:off x="170931" y="179773"/>
            <a:ext cx="2790930" cy="2147412"/>
          </a:xfrm>
        </p:spPr>
        <p:txBody>
          <a:bodyPr>
            <a:normAutofit fontScale="90000"/>
          </a:bodyPr>
          <a:lstStyle/>
          <a:p>
            <a:r>
              <a:rPr lang="en-US" dirty="0"/>
              <a:t>Dynamically</a:t>
            </a:r>
            <a:br>
              <a:rPr lang="en-US" dirty="0"/>
            </a:br>
            <a:r>
              <a:rPr lang="en-US" dirty="0"/>
              <a:t>turning off </a:t>
            </a:r>
            <a:r>
              <a:rPr lang="en-US" dirty="0" err="1"/>
              <a:t>Autograd</a:t>
            </a:r>
            <a:endParaRPr lang="en-US" dirty="0"/>
          </a:p>
        </p:txBody>
      </p:sp>
      <p:pic>
        <p:nvPicPr>
          <p:cNvPr id="5" name="Picture 4" descr="Graphical user interface, text, application, email&#10;&#10;Description automatically generated">
            <a:extLst>
              <a:ext uri="{FF2B5EF4-FFF2-40B4-BE49-F238E27FC236}">
                <a16:creationId xmlns:a16="http://schemas.microsoft.com/office/drawing/2014/main" id="{3E2ADA90-195A-904D-88EB-C3E4B0ABBF96}"/>
              </a:ext>
            </a:extLst>
          </p:cNvPr>
          <p:cNvPicPr>
            <a:picLocks noChangeAspect="1"/>
          </p:cNvPicPr>
          <p:nvPr/>
        </p:nvPicPr>
        <p:blipFill>
          <a:blip r:embed="rId2"/>
          <a:stretch>
            <a:fillRect/>
          </a:stretch>
        </p:blipFill>
        <p:spPr>
          <a:xfrm>
            <a:off x="3207751" y="0"/>
            <a:ext cx="8964553" cy="6858000"/>
          </a:xfrm>
          <a:prstGeom prst="rect">
            <a:avLst/>
          </a:prstGeom>
        </p:spPr>
      </p:pic>
      <p:sp>
        <p:nvSpPr>
          <p:cNvPr id="6" name="Rectangle 5">
            <a:extLst>
              <a:ext uri="{FF2B5EF4-FFF2-40B4-BE49-F238E27FC236}">
                <a16:creationId xmlns:a16="http://schemas.microsoft.com/office/drawing/2014/main" id="{A7EAA68D-CE05-AF47-953F-5710A6017626}"/>
              </a:ext>
            </a:extLst>
          </p:cNvPr>
          <p:cNvSpPr/>
          <p:nvPr/>
        </p:nvSpPr>
        <p:spPr>
          <a:xfrm>
            <a:off x="185346" y="3098212"/>
            <a:ext cx="2868828" cy="2246769"/>
          </a:xfrm>
          <a:prstGeom prst="rect">
            <a:avLst/>
          </a:prstGeom>
        </p:spPr>
        <p:txBody>
          <a:bodyPr wrap="square">
            <a:spAutoFit/>
          </a:bodyPr>
          <a:lstStyle/>
          <a:p>
            <a:r>
              <a:rPr lang="en-US" sz="2800" dirty="0"/>
              <a:t>These weight updates are not part of the neural network forward pass.</a:t>
            </a:r>
          </a:p>
        </p:txBody>
      </p:sp>
      <p:cxnSp>
        <p:nvCxnSpPr>
          <p:cNvPr id="17" name="Straight Arrow Connector 16">
            <a:extLst>
              <a:ext uri="{FF2B5EF4-FFF2-40B4-BE49-F238E27FC236}">
                <a16:creationId xmlns:a16="http://schemas.microsoft.com/office/drawing/2014/main" id="{FDAC2085-9211-DD42-95C3-83F970BE3F8E}"/>
              </a:ext>
            </a:extLst>
          </p:cNvPr>
          <p:cNvCxnSpPr>
            <a:cxnSpLocks/>
          </p:cNvCxnSpPr>
          <p:nvPr/>
        </p:nvCxnSpPr>
        <p:spPr>
          <a:xfrm>
            <a:off x="2961861" y="4303643"/>
            <a:ext cx="1433558" cy="1192254"/>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7607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C8DFD-F6A3-974C-8F81-C908F24BC0B4}"/>
              </a:ext>
            </a:extLst>
          </p:cNvPr>
          <p:cNvSpPr>
            <a:spLocks noGrp="1"/>
          </p:cNvSpPr>
          <p:nvPr>
            <p:ph type="title"/>
          </p:nvPr>
        </p:nvSpPr>
        <p:spPr/>
        <p:txBody>
          <a:bodyPr/>
          <a:lstStyle/>
          <a:p>
            <a:r>
              <a:rPr lang="en-US" dirty="0"/>
              <a:t>How to zero out the gradients</a:t>
            </a:r>
          </a:p>
        </p:txBody>
      </p:sp>
      <p:sp>
        <p:nvSpPr>
          <p:cNvPr id="3" name="Content Placeholder 2">
            <a:extLst>
              <a:ext uri="{FF2B5EF4-FFF2-40B4-BE49-F238E27FC236}">
                <a16:creationId xmlns:a16="http://schemas.microsoft.com/office/drawing/2014/main" id="{77027F3E-85CE-7645-ADAD-585ED0789A58}"/>
              </a:ext>
            </a:extLst>
          </p:cNvPr>
          <p:cNvSpPr>
            <a:spLocks noGrp="1"/>
          </p:cNvSpPr>
          <p:nvPr>
            <p:ph idx="1"/>
          </p:nvPr>
        </p:nvSpPr>
        <p:spPr/>
        <p:txBody>
          <a:bodyPr/>
          <a:lstStyle/>
          <a:p>
            <a:r>
              <a:rPr lang="en-US" dirty="0"/>
              <a:t>When you call backward() over a tensor, it doesn’t zero out any previous gradients</a:t>
            </a:r>
          </a:p>
          <a:p>
            <a:r>
              <a:rPr lang="en-US" dirty="0"/>
              <a:t>Instead, it adds the current gradient to the previous gradients</a:t>
            </a:r>
          </a:p>
          <a:p>
            <a:r>
              <a:rPr lang="en-US" dirty="0"/>
              <a:t>A very very very common mistake: running 2000 iterations, with the gradient accumulating from each iteration to the next, instead of zeroing it out in between iterations</a:t>
            </a:r>
          </a:p>
        </p:txBody>
      </p:sp>
    </p:spTree>
    <p:extLst>
      <p:ext uri="{BB962C8B-B14F-4D97-AF65-F5344CB8AC3E}">
        <p14:creationId xmlns:p14="http://schemas.microsoft.com/office/powerpoint/2010/main" val="1485920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4FD35-B7A9-F647-B84D-A437EC1A6014}"/>
              </a:ext>
            </a:extLst>
          </p:cNvPr>
          <p:cNvSpPr>
            <a:spLocks noGrp="1"/>
          </p:cNvSpPr>
          <p:nvPr>
            <p:ph type="title"/>
          </p:nvPr>
        </p:nvSpPr>
        <p:spPr>
          <a:xfrm>
            <a:off x="170931" y="179773"/>
            <a:ext cx="2790930" cy="2147412"/>
          </a:xfrm>
        </p:spPr>
        <p:txBody>
          <a:bodyPr>
            <a:normAutofit fontScale="90000"/>
          </a:bodyPr>
          <a:lstStyle/>
          <a:p>
            <a:r>
              <a:rPr lang="en-US" dirty="0"/>
              <a:t>Manually zeroing out the gradients</a:t>
            </a:r>
          </a:p>
        </p:txBody>
      </p:sp>
      <p:pic>
        <p:nvPicPr>
          <p:cNvPr id="5" name="Picture 4">
            <a:extLst>
              <a:ext uri="{FF2B5EF4-FFF2-40B4-BE49-F238E27FC236}">
                <a16:creationId xmlns:a16="http://schemas.microsoft.com/office/drawing/2014/main" id="{3E2ADA90-195A-904D-88EB-C3E4B0ABBF96}"/>
              </a:ext>
            </a:extLst>
          </p:cNvPr>
          <p:cNvPicPr>
            <a:picLocks noChangeAspect="1"/>
          </p:cNvPicPr>
          <p:nvPr/>
        </p:nvPicPr>
        <p:blipFill>
          <a:blip r:embed="rId2"/>
          <a:srcRect/>
          <a:stretch/>
        </p:blipFill>
        <p:spPr>
          <a:xfrm>
            <a:off x="4206203" y="0"/>
            <a:ext cx="6967648" cy="6858000"/>
          </a:xfrm>
          <a:prstGeom prst="rect">
            <a:avLst/>
          </a:prstGeom>
        </p:spPr>
      </p:pic>
      <p:sp>
        <p:nvSpPr>
          <p:cNvPr id="6" name="Rectangle 5">
            <a:extLst>
              <a:ext uri="{FF2B5EF4-FFF2-40B4-BE49-F238E27FC236}">
                <a16:creationId xmlns:a16="http://schemas.microsoft.com/office/drawing/2014/main" id="{A7EAA68D-CE05-AF47-953F-5710A6017626}"/>
              </a:ext>
            </a:extLst>
          </p:cNvPr>
          <p:cNvSpPr/>
          <p:nvPr/>
        </p:nvSpPr>
        <p:spPr>
          <a:xfrm>
            <a:off x="185346" y="3098212"/>
            <a:ext cx="2868828" cy="1384995"/>
          </a:xfrm>
          <a:prstGeom prst="rect">
            <a:avLst/>
          </a:prstGeom>
        </p:spPr>
        <p:txBody>
          <a:bodyPr wrap="square">
            <a:spAutoFit/>
          </a:bodyPr>
          <a:lstStyle/>
          <a:p>
            <a:r>
              <a:rPr lang="en-US" sz="2800" dirty="0"/>
              <a:t>Here’s the part I didn’t show you before.</a:t>
            </a:r>
          </a:p>
        </p:txBody>
      </p:sp>
      <p:cxnSp>
        <p:nvCxnSpPr>
          <p:cNvPr id="17" name="Straight Arrow Connector 16">
            <a:extLst>
              <a:ext uri="{FF2B5EF4-FFF2-40B4-BE49-F238E27FC236}">
                <a16:creationId xmlns:a16="http://schemas.microsoft.com/office/drawing/2014/main" id="{FDAC2085-9211-DD42-95C3-83F970BE3F8E}"/>
              </a:ext>
            </a:extLst>
          </p:cNvPr>
          <p:cNvCxnSpPr>
            <a:cxnSpLocks/>
          </p:cNvCxnSpPr>
          <p:nvPr/>
        </p:nvCxnSpPr>
        <p:spPr>
          <a:xfrm>
            <a:off x="2643809" y="4005470"/>
            <a:ext cx="2288322" cy="1848235"/>
          </a:xfrm>
          <a:prstGeom prst="straightConnector1">
            <a:avLst/>
          </a:prstGeom>
          <a:ln w="889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97036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9500-33BC-F748-AFF3-C5061202F2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8D7259B-07AB-8747-A5AE-014C63F3FFA7}"/>
              </a:ext>
            </a:extLst>
          </p:cNvPr>
          <p:cNvSpPr>
            <a:spLocks noGrp="1"/>
          </p:cNvSpPr>
          <p:nvPr>
            <p:ph idx="1"/>
          </p:nvPr>
        </p:nvSpPr>
        <p:spPr/>
        <p:txBody>
          <a:bodyPr/>
          <a:lstStyle/>
          <a:p>
            <a:r>
              <a:rPr lang="en-US" dirty="0">
                <a:solidFill>
                  <a:schemeClr val="bg1">
                    <a:lumMod val="75000"/>
                  </a:schemeClr>
                </a:solidFill>
              </a:rPr>
              <a:t>Review: linear regression</a:t>
            </a:r>
          </a:p>
          <a:p>
            <a:r>
              <a:rPr lang="en-US" dirty="0">
                <a:solidFill>
                  <a:schemeClr val="bg1">
                    <a:lumMod val="75000"/>
                  </a:schemeClr>
                </a:solidFill>
              </a:rPr>
              <a:t>Training a linear regression model using </a:t>
            </a:r>
            <a:r>
              <a:rPr lang="en-US" dirty="0" err="1">
                <a:solidFill>
                  <a:schemeClr val="bg1">
                    <a:lumMod val="75000"/>
                  </a:schemeClr>
                </a:solidFill>
              </a:rPr>
              <a:t>numpy</a:t>
            </a:r>
            <a:endParaRPr lang="en-US" dirty="0">
              <a:solidFill>
                <a:schemeClr val="bg1">
                  <a:lumMod val="75000"/>
                </a:schemeClr>
              </a:solidFill>
            </a:endParaRPr>
          </a:p>
          <a:p>
            <a:r>
              <a:rPr lang="en-US" dirty="0">
                <a:solidFill>
                  <a:schemeClr val="bg1">
                    <a:lumMod val="75000"/>
                  </a:schemeClr>
                </a:solidFill>
              </a:rPr>
              <a:t>The same example with </a:t>
            </a:r>
            <a:r>
              <a:rPr lang="en-US" dirty="0" err="1">
                <a:solidFill>
                  <a:schemeClr val="bg1">
                    <a:lumMod val="75000"/>
                  </a:schemeClr>
                </a:solidFill>
              </a:rPr>
              <a:t>pytorch</a:t>
            </a:r>
            <a:endParaRPr lang="en-US" dirty="0">
              <a:solidFill>
                <a:schemeClr val="bg1">
                  <a:lumMod val="75000"/>
                </a:schemeClr>
              </a:solidFill>
            </a:endParaRPr>
          </a:p>
          <a:p>
            <a:r>
              <a:rPr lang="en-US" dirty="0" err="1"/>
              <a:t>torch.nn</a:t>
            </a:r>
            <a:r>
              <a:rPr lang="en-US" dirty="0"/>
              <a:t> module: using predefined neural net components</a:t>
            </a:r>
          </a:p>
        </p:txBody>
      </p:sp>
    </p:spTree>
    <p:extLst>
      <p:ext uri="{BB962C8B-B14F-4D97-AF65-F5344CB8AC3E}">
        <p14:creationId xmlns:p14="http://schemas.microsoft.com/office/powerpoint/2010/main" val="11495590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E3C7D-28F5-1C40-BC2C-197664BD658D}"/>
              </a:ext>
            </a:extLst>
          </p:cNvPr>
          <p:cNvSpPr>
            <a:spLocks noGrp="1"/>
          </p:cNvSpPr>
          <p:nvPr>
            <p:ph type="title"/>
          </p:nvPr>
        </p:nvSpPr>
        <p:spPr/>
        <p:txBody>
          <a:bodyPr/>
          <a:lstStyle/>
          <a:p>
            <a:r>
              <a:rPr lang="en-US" dirty="0" err="1"/>
              <a:t>Pytorch</a:t>
            </a:r>
            <a:r>
              <a:rPr lang="en-US" dirty="0"/>
              <a:t> </a:t>
            </a:r>
            <a:r>
              <a:rPr lang="en-US" dirty="0" err="1"/>
              <a:t>nn</a:t>
            </a:r>
            <a:r>
              <a:rPr lang="en-US" dirty="0"/>
              <a:t> module</a:t>
            </a:r>
          </a:p>
        </p:txBody>
      </p:sp>
      <p:sp>
        <p:nvSpPr>
          <p:cNvPr id="3" name="Content Placeholder 2">
            <a:extLst>
              <a:ext uri="{FF2B5EF4-FFF2-40B4-BE49-F238E27FC236}">
                <a16:creationId xmlns:a16="http://schemas.microsoft.com/office/drawing/2014/main" id="{D0002AFF-E20F-204E-82DD-1F01E0E11961}"/>
              </a:ext>
            </a:extLst>
          </p:cNvPr>
          <p:cNvSpPr>
            <a:spLocks noGrp="1"/>
          </p:cNvSpPr>
          <p:nvPr>
            <p:ph idx="1"/>
          </p:nvPr>
        </p:nvSpPr>
        <p:spPr/>
        <p:txBody>
          <a:bodyPr/>
          <a:lstStyle/>
          <a:p>
            <a:r>
              <a:rPr lang="en-US" dirty="0"/>
              <a:t>The </a:t>
            </a:r>
            <a:r>
              <a:rPr lang="en-US" dirty="0" err="1"/>
              <a:t>autograd</a:t>
            </a:r>
            <a:r>
              <a:rPr lang="en-US" dirty="0"/>
              <a:t> feature of </a:t>
            </a:r>
            <a:r>
              <a:rPr lang="en-US" dirty="0" err="1"/>
              <a:t>pytorch</a:t>
            </a:r>
            <a:r>
              <a:rPr lang="en-US" dirty="0"/>
              <a:t> allows you to define only the forward propagation of your neural net.  As long as all of the component operations are in </a:t>
            </a:r>
            <a:r>
              <a:rPr lang="en-US" dirty="0" err="1"/>
              <a:t>pytorch’s</a:t>
            </a:r>
            <a:r>
              <a:rPr lang="en-US" dirty="0"/>
              <a:t> library, the back-propagation will be computed for you.</a:t>
            </a:r>
          </a:p>
          <a:p>
            <a:r>
              <a:rPr lang="en-US" dirty="0"/>
              <a:t>Tensors just do multiplication and addition.  What about other types of operations?</a:t>
            </a:r>
          </a:p>
          <a:p>
            <a:r>
              <a:rPr lang="en-US" dirty="0"/>
              <a:t>General operations are contained in the </a:t>
            </a:r>
            <a:r>
              <a:rPr lang="en-US" dirty="0" err="1"/>
              <a:t>nn</a:t>
            </a:r>
            <a:r>
              <a:rPr lang="en-US" dirty="0"/>
              <a:t> module, using the formalism of a “layer.” </a:t>
            </a:r>
          </a:p>
        </p:txBody>
      </p:sp>
    </p:spTree>
    <p:extLst>
      <p:ext uri="{BB962C8B-B14F-4D97-AF65-F5344CB8AC3E}">
        <p14:creationId xmlns:p14="http://schemas.microsoft.com/office/powerpoint/2010/main" val="35365357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130FD-2249-5F48-A13A-1CB3EEF928DC}"/>
              </a:ext>
            </a:extLst>
          </p:cNvPr>
          <p:cNvSpPr>
            <a:spLocks noGrp="1"/>
          </p:cNvSpPr>
          <p:nvPr>
            <p:ph type="title"/>
          </p:nvPr>
        </p:nvSpPr>
        <p:spPr/>
        <p:txBody>
          <a:bodyPr/>
          <a:lstStyle/>
          <a:p>
            <a:r>
              <a:rPr lang="en-US" dirty="0"/>
              <a:t>Some types of layers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713FAD8-39F6-D949-97E5-C8F041970835}"/>
                  </a:ext>
                </a:extLst>
              </p:cNvPr>
              <p:cNvSpPr>
                <a:spLocks noGrp="1"/>
              </p:cNvSpPr>
              <p:nvPr>
                <p:ph idx="1"/>
              </p:nvPr>
            </p:nvSpPr>
            <p:spPr/>
            <p:txBody>
              <a:bodyPr/>
              <a:lstStyle/>
              <a:p>
                <a:r>
                  <a:rPr lang="en-US" dirty="0"/>
                  <a:t>t</a:t>
                </a:r>
                <a:r>
                  <a:rPr lang="en-US" dirty="0" err="1"/>
                  <a:t>orch.nn.Linear</a:t>
                </a:r>
                <a:r>
                  <a:rPr lang="en-US" dirty="0"/>
                  <a:t>: a layer that computes </a:t>
                </a:r>
                <a14:m>
                  <m:oMath xmlns:m="http://schemas.openxmlformats.org/officeDocument/2006/math">
                    <m:acc>
                      <m:accPr>
                        <m:chr m:val="⃗"/>
                        <m:ctrlPr>
                          <a:rPr lang="en-US" b="0" i="1" dirty="0" smtClean="0">
                            <a:latin typeface="Cambria Math" panose="02040503050406030204" pitchFamily="18" charset="0"/>
                          </a:rPr>
                        </m:ctrlPr>
                      </m:accPr>
                      <m:e>
                        <m:r>
                          <a:rPr lang="en-US" b="0" i="1" dirty="0" smtClean="0">
                            <a:latin typeface="Cambria Math" panose="02040503050406030204" pitchFamily="18" charset="0"/>
                          </a:rPr>
                          <m:t>𝑜</m:t>
                        </m:r>
                      </m:e>
                    </m:acc>
                    <m:r>
                      <a:rPr lang="en-US" i="1" dirty="0" smtClean="0">
                        <a:latin typeface="Cambria Math" panose="02040503050406030204" pitchFamily="18" charset="0"/>
                      </a:rPr>
                      <m:t>=</m:t>
                    </m:r>
                    <m:r>
                      <a:rPr lang="en-US" i="1" dirty="0" smtClean="0">
                        <a:latin typeface="Cambria Math" panose="02040503050406030204" pitchFamily="18" charset="0"/>
                      </a:rPr>
                      <m:t>𝑊</m:t>
                    </m:r>
                    <m:acc>
                      <m:accPr>
                        <m:chr m:val="⃗"/>
                        <m:ctrlPr>
                          <a:rPr lang="en-US" i="1" dirty="0">
                            <a:latin typeface="Cambria Math" panose="02040503050406030204" pitchFamily="18" charset="0"/>
                          </a:rPr>
                        </m:ctrlPr>
                      </m:accPr>
                      <m:e>
                        <m:r>
                          <a:rPr lang="en-US" b="0" i="1" dirty="0" smtClean="0">
                            <a:latin typeface="Cambria Math" panose="02040503050406030204" pitchFamily="18" charset="0"/>
                          </a:rPr>
                          <m:t>𝑖</m:t>
                        </m:r>
                      </m:e>
                    </m:acc>
                    <m:r>
                      <a:rPr lang="en-US" i="1" dirty="0" err="1" smtClean="0">
                        <a:latin typeface="Cambria Math" panose="02040503050406030204" pitchFamily="18" charset="0"/>
                      </a:rPr>
                      <m:t>+</m:t>
                    </m:r>
                    <m:acc>
                      <m:accPr>
                        <m:chr m:val="⃗"/>
                        <m:ctrlPr>
                          <a:rPr lang="en-US" i="1" dirty="0">
                            <a:latin typeface="Cambria Math" panose="02040503050406030204" pitchFamily="18" charset="0"/>
                          </a:rPr>
                        </m:ctrlPr>
                      </m:accPr>
                      <m:e>
                        <m:r>
                          <a:rPr lang="en-US" b="0" i="1" dirty="0" smtClean="0">
                            <a:latin typeface="Cambria Math" panose="02040503050406030204" pitchFamily="18" charset="0"/>
                          </a:rPr>
                          <m:t>𝑏</m:t>
                        </m:r>
                      </m:e>
                    </m:acc>
                  </m:oMath>
                </a14:m>
                <a:endParaRPr lang="en-US" dirty="0"/>
              </a:p>
              <a:p>
                <a:r>
                  <a:rPr lang="en-US" dirty="0" err="1"/>
                  <a:t>torch.nn.Softmax</a:t>
                </a:r>
                <a:r>
                  <a:rPr lang="en-US" dirty="0"/>
                  <a:t>: a layer that computes </a:t>
                </a:r>
                <a14:m>
                  <m:oMath xmlns:m="http://schemas.openxmlformats.org/officeDocument/2006/math">
                    <m:sSub>
                      <m:sSubPr>
                        <m:ctrlPr>
                          <a:rPr lang="en-US" i="1" dirty="0" smtClean="0">
                            <a:latin typeface="Cambria Math" panose="02040503050406030204" pitchFamily="18" charset="0"/>
                          </a:rPr>
                        </m:ctrlPr>
                      </m:sSubPr>
                      <m:e>
                        <m:r>
                          <a:rPr lang="en-US" b="0" i="1" dirty="0" smtClean="0">
                            <a:latin typeface="Cambria Math" panose="02040503050406030204" pitchFamily="18" charset="0"/>
                          </a:rPr>
                          <m:t>𝑜</m:t>
                        </m:r>
                      </m:e>
                      <m:sub>
                        <m:r>
                          <a:rPr lang="en-US" b="0" i="1" dirty="0" smtClean="0">
                            <a:latin typeface="Cambria Math" panose="02040503050406030204" pitchFamily="18" charset="0"/>
                          </a:rPr>
                          <m:t>𝑗</m:t>
                        </m:r>
                      </m:sub>
                    </m:sSub>
                    <m:r>
                      <a:rPr lang="en-US" i="1" dirty="0" smtClean="0">
                        <a:latin typeface="Cambria Math" panose="02040503050406030204" pitchFamily="18" charset="0"/>
                      </a:rPr>
                      <m:t>=</m:t>
                    </m:r>
                    <m:f>
                      <m:fPr>
                        <m:ctrlPr>
                          <a:rPr lang="en-US" i="1" dirty="0" smtClean="0">
                            <a:latin typeface="Cambria Math" panose="02040503050406030204" pitchFamily="18" charset="0"/>
                          </a:rPr>
                        </m:ctrlPr>
                      </m:fPr>
                      <m:num>
                        <m:r>
                          <m:rPr>
                            <m:sty m:val="p"/>
                          </m:rPr>
                          <a:rPr lang="en-US" b="0" i="0" dirty="0" smtClean="0">
                            <a:latin typeface="Cambria Math" panose="02040503050406030204" pitchFamily="18" charset="0"/>
                          </a:rPr>
                          <m:t>exp</m:t>
                        </m:r>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𝑖</m:t>
                            </m:r>
                          </m:e>
                          <m:sub>
                            <m:r>
                              <a:rPr lang="en-US" b="0" i="1" dirty="0" smtClean="0">
                                <a:latin typeface="Cambria Math" panose="02040503050406030204" pitchFamily="18" charset="0"/>
                              </a:rPr>
                              <m:t>𝑗</m:t>
                            </m:r>
                          </m:sub>
                        </m:sSub>
                        <m:r>
                          <a:rPr lang="en-US" b="0" i="1" dirty="0" smtClean="0">
                            <a:latin typeface="Cambria Math" panose="02040503050406030204" pitchFamily="18" charset="0"/>
                          </a:rPr>
                          <m:t>)</m:t>
                        </m:r>
                      </m:num>
                      <m:den>
                        <m:nary>
                          <m:naryPr>
                            <m:chr m:val="∑"/>
                            <m:supHide m:val="on"/>
                            <m:ctrlPr>
                              <a:rPr lang="en-US" i="1" dirty="0" smtClean="0">
                                <a:latin typeface="Cambria Math" panose="02040503050406030204" pitchFamily="18" charset="0"/>
                              </a:rPr>
                            </m:ctrlPr>
                          </m:naryPr>
                          <m:sub>
                            <m:r>
                              <m:rPr>
                                <m:brk m:alnAt="7"/>
                              </m:rPr>
                              <a:rPr lang="en-US" b="0" i="1" dirty="0" smtClean="0">
                                <a:latin typeface="Cambria Math" panose="02040503050406030204" pitchFamily="18" charset="0"/>
                              </a:rPr>
                              <m:t>𝑘</m:t>
                            </m:r>
                          </m:sub>
                          <m:sup/>
                          <m:e>
                            <m:r>
                              <m:rPr>
                                <m:sty m:val="p"/>
                              </m:rPr>
                              <a:rPr lang="en-US" dirty="0">
                                <a:latin typeface="Cambria Math" panose="02040503050406030204" pitchFamily="18" charset="0"/>
                              </a:rPr>
                              <m:t>exp</m:t>
                            </m:r>
                            <m:r>
                              <a:rPr lang="en-US" i="1" dirty="0">
                                <a:latin typeface="Cambria Math" panose="02040503050406030204" pitchFamily="18" charset="0"/>
                              </a:rPr>
                              <m:t>⁡(</m:t>
                            </m:r>
                            <m:sSub>
                              <m:sSubPr>
                                <m:ctrlPr>
                                  <a:rPr lang="en-US" i="1" dirty="0">
                                    <a:latin typeface="Cambria Math" panose="02040503050406030204" pitchFamily="18" charset="0"/>
                                  </a:rPr>
                                </m:ctrlPr>
                              </m:sSubPr>
                              <m:e>
                                <m:r>
                                  <a:rPr lang="en-US" b="0" i="1" dirty="0" smtClean="0">
                                    <a:latin typeface="Cambria Math" panose="02040503050406030204" pitchFamily="18" charset="0"/>
                                  </a:rPr>
                                  <m:t>𝑖</m:t>
                                </m:r>
                              </m:e>
                              <m:sub>
                                <m:r>
                                  <a:rPr lang="en-US" b="0" i="1" dirty="0" smtClean="0">
                                    <a:latin typeface="Cambria Math" panose="02040503050406030204" pitchFamily="18" charset="0"/>
                                  </a:rPr>
                                  <m:t>𝑘</m:t>
                                </m:r>
                              </m:sub>
                            </m:sSub>
                            <m:r>
                              <a:rPr lang="en-US" i="1" dirty="0">
                                <a:latin typeface="Cambria Math" panose="02040503050406030204" pitchFamily="18" charset="0"/>
                              </a:rPr>
                              <m:t>)</m:t>
                            </m:r>
                          </m:e>
                        </m:nary>
                      </m:den>
                    </m:f>
                  </m:oMath>
                </a14:m>
                <a:endParaRPr lang="en-US" dirty="0"/>
              </a:p>
              <a:p>
                <a:r>
                  <a:rPr lang="en-US" dirty="0" err="1"/>
                  <a:t>torch.nn.Sigmoid</a:t>
                </a:r>
                <a:r>
                  <a:rPr lang="en-US" dirty="0"/>
                  <a:t>: a layer that computes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𝑜</m:t>
                        </m:r>
                      </m:e>
                      <m:sub>
                        <m:r>
                          <a:rPr lang="en-US" i="1" dirty="0">
                            <a:latin typeface="Cambria Math" panose="02040503050406030204" pitchFamily="18" charset="0"/>
                          </a:rPr>
                          <m:t>𝑗</m:t>
                        </m:r>
                      </m:sub>
                    </m:sSub>
                    <m:r>
                      <a:rPr lang="en-US" i="1" dirty="0">
                        <a:latin typeface="Cambria Math" panose="02040503050406030204" pitchFamily="18" charset="0"/>
                      </a:rPr>
                      <m:t>=</m:t>
                    </m:r>
                    <m:f>
                      <m:fPr>
                        <m:ctrlPr>
                          <a:rPr lang="en-US" i="1" dirty="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1−</m:t>
                        </m:r>
                        <m:r>
                          <m:rPr>
                            <m:sty m:val="p"/>
                          </m:rPr>
                          <a:rPr lang="en-US" dirty="0">
                            <a:latin typeface="Cambria Math" panose="02040503050406030204" pitchFamily="18" charset="0"/>
                          </a:rPr>
                          <m:t>exp</m:t>
                        </m:r>
                        <m:r>
                          <a:rPr lang="en-US" i="1" dirty="0">
                            <a:latin typeface="Cambria Math" panose="02040503050406030204" pitchFamily="18" charset="0"/>
                          </a:rPr>
                          <m:t>⁡(</m:t>
                        </m:r>
                        <m:r>
                          <a:rPr lang="en-US" b="0" i="1" dirty="0" smtClean="0">
                            <a:latin typeface="Cambria Math" panose="02040503050406030204" pitchFamily="18" charset="0"/>
                          </a:rPr>
                          <m:t>−</m:t>
                        </m:r>
                        <m:sSub>
                          <m:sSubPr>
                            <m:ctrlPr>
                              <a:rPr lang="en-US" i="1" dirty="0">
                                <a:latin typeface="Cambria Math" panose="02040503050406030204" pitchFamily="18" charset="0"/>
                              </a:rPr>
                            </m:ctrlPr>
                          </m:sSubPr>
                          <m:e>
                            <m:r>
                              <a:rPr lang="en-US" i="1" dirty="0">
                                <a:latin typeface="Cambria Math" panose="02040503050406030204" pitchFamily="18" charset="0"/>
                              </a:rPr>
                              <m:t>𝑖</m:t>
                            </m:r>
                          </m:e>
                          <m:sub>
                            <m:r>
                              <a:rPr lang="en-US" b="0" i="1" dirty="0" smtClean="0">
                                <a:latin typeface="Cambria Math" panose="02040503050406030204" pitchFamily="18" charset="0"/>
                              </a:rPr>
                              <m:t>𝑗</m:t>
                            </m:r>
                          </m:sub>
                        </m:sSub>
                        <m:r>
                          <a:rPr lang="en-US" i="1" dirty="0">
                            <a:latin typeface="Cambria Math" panose="02040503050406030204" pitchFamily="18" charset="0"/>
                          </a:rPr>
                          <m:t>)</m:t>
                        </m:r>
                      </m:den>
                    </m:f>
                  </m:oMath>
                </a14:m>
                <a:endParaRPr lang="en-US" dirty="0"/>
              </a:p>
              <a:p>
                <a:r>
                  <a:rPr lang="en-US" dirty="0" err="1"/>
                  <a:t>torch.nn.ReLU</a:t>
                </a:r>
                <a:r>
                  <a:rPr lang="en-US" dirty="0"/>
                  <a:t>: a layer that computes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𝑜</m:t>
                        </m:r>
                      </m:e>
                      <m:sub>
                        <m:r>
                          <a:rPr lang="en-US" i="1" dirty="0">
                            <a:latin typeface="Cambria Math" panose="02040503050406030204" pitchFamily="18" charset="0"/>
                          </a:rPr>
                          <m:t>𝑗</m:t>
                        </m:r>
                      </m:sub>
                    </m:sSub>
                    <m:r>
                      <a:rPr lang="en-US" i="1" dirty="0">
                        <a:latin typeface="Cambria Math" panose="02040503050406030204" pitchFamily="18" charset="0"/>
                      </a:rPr>
                      <m:t>=</m:t>
                    </m:r>
                    <m:r>
                      <m:rPr>
                        <m:sty m:val="p"/>
                      </m:rPr>
                      <a:rPr lang="en-US" b="0" i="0" dirty="0" smtClean="0">
                        <a:latin typeface="Cambria Math" panose="02040503050406030204" pitchFamily="18" charset="0"/>
                      </a:rPr>
                      <m:t>max</m:t>
                    </m:r>
                    <m:r>
                      <a:rPr lang="en-US" b="0" i="1" dirty="0" smtClean="0">
                        <a:latin typeface="Cambria Math" panose="02040503050406030204" pitchFamily="18" charset="0"/>
                      </a:rPr>
                      <m:t>⁡(0,</m:t>
                    </m:r>
                    <m:sSub>
                      <m:sSubPr>
                        <m:ctrlPr>
                          <a:rPr lang="en-US" i="1" dirty="0">
                            <a:latin typeface="Cambria Math" panose="02040503050406030204" pitchFamily="18" charset="0"/>
                          </a:rPr>
                        </m:ctrlPr>
                      </m:sSubPr>
                      <m:e>
                        <m:r>
                          <a:rPr lang="en-US" i="1" dirty="0">
                            <a:latin typeface="Cambria Math" panose="02040503050406030204" pitchFamily="18" charset="0"/>
                          </a:rPr>
                          <m:t>𝑖</m:t>
                        </m:r>
                      </m:e>
                      <m:sub>
                        <m:r>
                          <a:rPr lang="en-US" i="1" dirty="0">
                            <a:latin typeface="Cambria Math" panose="02040503050406030204" pitchFamily="18" charset="0"/>
                          </a:rPr>
                          <m:t>𝑗</m:t>
                        </m:r>
                      </m:sub>
                    </m:sSub>
                    <m:r>
                      <a:rPr lang="en-US" b="0" i="1" dirty="0" smtClean="0">
                        <a:latin typeface="Cambria Math" panose="02040503050406030204" pitchFamily="18" charset="0"/>
                      </a:rPr>
                      <m:t>)</m:t>
                    </m:r>
                  </m:oMath>
                </a14:m>
                <a:endParaRPr lang="en-US" dirty="0"/>
              </a:p>
              <a:p>
                <a:r>
                  <a:rPr lang="en-US" dirty="0" err="1"/>
                  <a:t>torch.nn.Sequential</a:t>
                </a:r>
                <a:r>
                  <a:rPr lang="en-US" dirty="0"/>
                  <a:t>: a model that takes a sequence of layers as its arguments, and applies them, one after the other, in order</a:t>
                </a:r>
              </a:p>
            </p:txBody>
          </p:sp>
        </mc:Choice>
        <mc:Fallback xmlns="">
          <p:sp>
            <p:nvSpPr>
              <p:cNvPr id="3" name="Content Placeholder 2">
                <a:extLst>
                  <a:ext uri="{FF2B5EF4-FFF2-40B4-BE49-F238E27FC236}">
                    <a16:creationId xmlns:a16="http://schemas.microsoft.com/office/drawing/2014/main" id="{2713FAD8-39F6-D949-97E5-C8F041970835}"/>
                  </a:ext>
                </a:extLst>
              </p:cNvPr>
              <p:cNvSpPr>
                <a:spLocks noGrp="1" noRot="1" noChangeAspect="1" noMove="1" noResize="1" noEditPoints="1" noAdjustHandles="1" noChangeArrowheads="1" noChangeShapeType="1" noTextEdit="1"/>
              </p:cNvSpPr>
              <p:nvPr>
                <p:ph idx="1"/>
              </p:nvPr>
            </p:nvSpPr>
            <p:spPr>
              <a:blipFill>
                <a:blip r:embed="rId2"/>
                <a:stretch>
                  <a:fillRect l="-1086" t="-2035"/>
                </a:stretch>
              </a:blipFill>
            </p:spPr>
            <p:txBody>
              <a:bodyPr/>
              <a:lstStyle/>
              <a:p>
                <a:r>
                  <a:rPr lang="en-US">
                    <a:noFill/>
                  </a:rPr>
                  <a:t> </a:t>
                </a:r>
              </a:p>
            </p:txBody>
          </p:sp>
        </mc:Fallback>
      </mc:AlternateContent>
    </p:spTree>
    <p:extLst>
      <p:ext uri="{BB962C8B-B14F-4D97-AF65-F5344CB8AC3E}">
        <p14:creationId xmlns:p14="http://schemas.microsoft.com/office/powerpoint/2010/main" val="5975560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2F13-3FCE-974E-BC62-7903BD3127B5}"/>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m=</a:t>
            </a:r>
            <a:r>
              <a:rPr lang="en-US" dirty="0" err="1">
                <a:latin typeface="Times New Roman" panose="02020603050405020304" pitchFamily="18" charset="0"/>
                <a:cs typeface="Times New Roman" panose="02020603050405020304" pitchFamily="18" charset="0"/>
              </a:rPr>
              <a:t>torch.nn.Linear</a:t>
            </a:r>
            <a:r>
              <a:rPr lang="en-US" dirty="0">
                <a:latin typeface="Times New Roman" panose="02020603050405020304" pitchFamily="18" charset="0"/>
                <a:cs typeface="Times New Roman" panose="02020603050405020304" pitchFamily="18" charset="0"/>
              </a:rPr>
              <a:t>(n_1,n_2)</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8BF1A7A-BC2D-F64C-9A14-0A0D19B91F68}"/>
                  </a:ext>
                </a:extLst>
              </p:cNvPr>
              <p:cNvSpPr>
                <a:spLocks noGrp="1"/>
              </p:cNvSpPr>
              <p:nvPr>
                <p:ph idx="1"/>
              </p:nvPr>
            </p:nvSpPr>
            <p:spPr/>
            <p:txBody>
              <a:bodyPr>
                <a:normAutofit lnSpcReduction="10000"/>
              </a:bodyPr>
              <a:lstStyle/>
              <a:p>
                <a:r>
                  <a:rPr lang="en-US" dirty="0"/>
                  <a:t>This creates a callable object, m, such that </a:t>
                </a:r>
                <a:r>
                  <a:rPr lang="en-US" dirty="0">
                    <a:latin typeface="Times New Roman" panose="02020603050405020304" pitchFamily="18" charset="0"/>
                    <a:cs typeface="Times New Roman" panose="02020603050405020304" pitchFamily="18" charset="0"/>
                  </a:rPr>
                  <a:t>o=m(</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a:t>
                </a:r>
                <a:r>
                  <a:rPr lang="en-US" dirty="0"/>
                  <a:t> treats each row of </a:t>
                </a:r>
                <a:r>
                  <a:rPr lang="en-US" dirty="0" err="1">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a:t>
                </a:r>
                <a:r>
                  <a:rPr lang="en-US" dirty="0">
                    <a:cs typeface="Times New Roman" panose="02020603050405020304" pitchFamily="18" charset="0"/>
                  </a:rPr>
                  <a:t>as a vector, and generates a corresponding row of </a:t>
                </a:r>
                <a:r>
                  <a:rPr lang="en-US" dirty="0">
                    <a:latin typeface="Times New Roman" panose="02020603050405020304" pitchFamily="18" charset="0"/>
                    <a:cs typeface="Times New Roman" panose="02020603050405020304" pitchFamily="18" charset="0"/>
                  </a:rPr>
                  <a:t>o</a:t>
                </a:r>
                <a:r>
                  <a:rPr lang="en-US" dirty="0">
                    <a:cs typeface="Times New Roman" panose="02020603050405020304" pitchFamily="18" charset="0"/>
                  </a:rPr>
                  <a:t> using</a:t>
                </a:r>
                <a:r>
                  <a:rPr lang="en-US" dirty="0"/>
                  <a:t> the operation:</a:t>
                </a:r>
              </a:p>
              <a:p>
                <a:pPr marL="0" indent="0">
                  <a:buNone/>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𝑜</m:t>
                          </m:r>
                        </m:e>
                      </m:acc>
                      <m:r>
                        <a:rPr lang="en-US" i="1" dirty="0">
                          <a:latin typeface="Cambria Math" panose="02040503050406030204" pitchFamily="18" charset="0"/>
                        </a:rPr>
                        <m:t>=</m:t>
                      </m:r>
                      <m:r>
                        <a:rPr lang="en-US" i="1" dirty="0">
                          <a:latin typeface="Cambria Math" panose="02040503050406030204" pitchFamily="18" charset="0"/>
                        </a:rPr>
                        <m:t>𝑊</m:t>
                      </m:r>
                      <m:acc>
                        <m:accPr>
                          <m:chr m:val="⃗"/>
                          <m:ctrlPr>
                            <a:rPr lang="en-US" i="1" dirty="0">
                              <a:latin typeface="Cambria Math" panose="02040503050406030204" pitchFamily="18" charset="0"/>
                            </a:rPr>
                          </m:ctrlPr>
                        </m:accPr>
                        <m:e>
                          <m:r>
                            <a:rPr lang="en-US" i="1" dirty="0">
                              <a:latin typeface="Cambria Math" panose="02040503050406030204" pitchFamily="18" charset="0"/>
                            </a:rPr>
                            <m:t>𝑖</m:t>
                          </m:r>
                        </m:e>
                      </m:acc>
                      <m:r>
                        <a:rPr lang="en-US" i="1" dirty="0" err="1">
                          <a:latin typeface="Cambria Math" panose="02040503050406030204" pitchFamily="18" charset="0"/>
                        </a:rPr>
                        <m:t>+</m:t>
                      </m:r>
                      <m:acc>
                        <m:accPr>
                          <m:chr m:val="⃗"/>
                          <m:ctrlPr>
                            <a:rPr lang="en-US" i="1" dirty="0">
                              <a:latin typeface="Cambria Math" panose="02040503050406030204" pitchFamily="18" charset="0"/>
                            </a:rPr>
                          </m:ctrlPr>
                        </m:accPr>
                        <m:e>
                          <m:r>
                            <a:rPr lang="en-US" i="1" dirty="0">
                              <a:latin typeface="Cambria Math" panose="02040503050406030204" pitchFamily="18" charset="0"/>
                            </a:rPr>
                            <m:t>𝑏</m:t>
                          </m:r>
                        </m:e>
                      </m:acc>
                    </m:oMath>
                  </m:oMathPara>
                </a14:m>
                <a:endParaRPr lang="en-US" dirty="0"/>
              </a:p>
              <a:p>
                <a:r>
                  <a:rPr lang="en-US" dirty="0" err="1">
                    <a:latin typeface="Times New Roman" panose="02020603050405020304" pitchFamily="18" charset="0"/>
                    <a:cs typeface="Times New Roman" panose="02020603050405020304" pitchFamily="18" charset="0"/>
                  </a:rPr>
                  <a:t>i</a:t>
                </a:r>
                <a:r>
                  <a:rPr lang="en-US" dirty="0"/>
                  <a:t> can be a tensor of any size, as long as its last dimension (the dimension of each row) is </a:t>
                </a:r>
                <a:r>
                  <a:rPr lang="en-US" dirty="0">
                    <a:latin typeface="Times New Roman" panose="02020603050405020304" pitchFamily="18" charset="0"/>
                    <a:cs typeface="Times New Roman" panose="02020603050405020304" pitchFamily="18" charset="0"/>
                  </a:rPr>
                  <a:t>n_1</a:t>
                </a:r>
              </a:p>
              <a:p>
                <a:r>
                  <a:rPr lang="en-US" dirty="0">
                    <a:latin typeface="Times New Roman" panose="02020603050405020304" pitchFamily="18" charset="0"/>
                    <a:cs typeface="Times New Roman" panose="02020603050405020304" pitchFamily="18" charset="0"/>
                  </a:rPr>
                  <a:t>o</a:t>
                </a:r>
                <a:r>
                  <a:rPr lang="en-US" dirty="0"/>
                  <a:t> is then a tensor of the same shape as </a:t>
                </a:r>
                <a:r>
                  <a:rPr lang="en-US" dirty="0" err="1"/>
                  <a:t>i</a:t>
                </a:r>
                <a:r>
                  <a:rPr lang="en-US" dirty="0"/>
                  <a:t>, except that its last dimension (the row length) is now </a:t>
                </a:r>
                <a:r>
                  <a:rPr lang="en-US" dirty="0">
                    <a:latin typeface="Times New Roman" panose="02020603050405020304" pitchFamily="18" charset="0"/>
                    <a:cs typeface="Times New Roman" panose="02020603050405020304" pitchFamily="18" charset="0"/>
                  </a:rPr>
                  <a:t>n_2</a:t>
                </a:r>
              </a:p>
              <a:p>
                <a:r>
                  <a:rPr lang="en-US" dirty="0" err="1">
                    <a:latin typeface="Times New Roman" panose="02020603050405020304" pitchFamily="18" charset="0"/>
                    <a:cs typeface="Times New Roman" panose="02020603050405020304" pitchFamily="18" charset="0"/>
                  </a:rPr>
                  <a:t>m.weight</a:t>
                </a:r>
                <a:r>
                  <a:rPr lang="en-US" dirty="0"/>
                  <a:t> (W) is a tensor of size </a:t>
                </a:r>
                <a:r>
                  <a:rPr lang="en-US" dirty="0">
                    <a:latin typeface="Times New Roman" panose="02020603050405020304" pitchFamily="18" charset="0"/>
                    <a:cs typeface="Times New Roman" panose="02020603050405020304" pitchFamily="18" charset="0"/>
                  </a:rPr>
                  <a:t>(n_2,n_1)</a:t>
                </a:r>
              </a:p>
              <a:p>
                <a:r>
                  <a:rPr lang="en-US" dirty="0" err="1">
                    <a:latin typeface="Times New Roman" panose="02020603050405020304" pitchFamily="18" charset="0"/>
                    <a:cs typeface="Times New Roman" panose="02020603050405020304" pitchFamily="18" charset="0"/>
                  </a:rPr>
                  <a:t>m.bias</a:t>
                </a:r>
                <a:r>
                  <a:rPr lang="en-US" dirty="0"/>
                  <a:t> (b) is a row vector of length </a:t>
                </a:r>
                <a:r>
                  <a:rPr lang="en-US" dirty="0">
                    <a:latin typeface="Times New Roman" panose="02020603050405020304" pitchFamily="18" charset="0"/>
                    <a:cs typeface="Times New Roman" panose="02020603050405020304" pitchFamily="18" charset="0"/>
                  </a:rPr>
                  <a:t>n_2</a:t>
                </a:r>
                <a:r>
                  <a:rPr lang="en-US" dirty="0"/>
                  <a:t> </a:t>
                </a:r>
              </a:p>
            </p:txBody>
          </p:sp>
        </mc:Choice>
        <mc:Fallback xmlns="">
          <p:sp>
            <p:nvSpPr>
              <p:cNvPr id="3" name="Content Placeholder 2">
                <a:extLst>
                  <a:ext uri="{FF2B5EF4-FFF2-40B4-BE49-F238E27FC236}">
                    <a16:creationId xmlns:a16="http://schemas.microsoft.com/office/drawing/2014/main" id="{78BF1A7A-BC2D-F64C-9A14-0A0D19B91F68}"/>
                  </a:ext>
                </a:extLst>
              </p:cNvPr>
              <p:cNvSpPr>
                <a:spLocks noGrp="1" noRot="1" noChangeAspect="1" noMove="1" noResize="1" noEditPoints="1" noAdjustHandles="1" noChangeArrowheads="1" noChangeShapeType="1" noTextEdit="1"/>
              </p:cNvSpPr>
              <p:nvPr>
                <p:ph idx="1"/>
              </p:nvPr>
            </p:nvSpPr>
            <p:spPr>
              <a:blipFill>
                <a:blip r:embed="rId2"/>
                <a:stretch>
                  <a:fillRect l="-1086" t="-3488" r="-483"/>
                </a:stretch>
              </a:blipFill>
            </p:spPr>
            <p:txBody>
              <a:bodyPr/>
              <a:lstStyle/>
              <a:p>
                <a:r>
                  <a:rPr lang="en-US">
                    <a:noFill/>
                  </a:rPr>
                  <a:t> </a:t>
                </a:r>
              </a:p>
            </p:txBody>
          </p:sp>
        </mc:Fallback>
      </mc:AlternateContent>
    </p:spTree>
    <p:extLst>
      <p:ext uri="{BB962C8B-B14F-4D97-AF65-F5344CB8AC3E}">
        <p14:creationId xmlns:p14="http://schemas.microsoft.com/office/powerpoint/2010/main" val="4197508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955AD-6DBA-B943-AA52-D90F6D5AAE42}"/>
              </a:ext>
            </a:extLst>
          </p:cNvPr>
          <p:cNvSpPr>
            <a:spLocks noGrp="1"/>
          </p:cNvSpPr>
          <p:nvPr>
            <p:ph type="title"/>
          </p:nvPr>
        </p:nvSpPr>
        <p:spPr>
          <a:xfrm>
            <a:off x="202096" y="106709"/>
            <a:ext cx="7294425" cy="1023359"/>
          </a:xfrm>
        </p:spPr>
        <p:txBody>
          <a:bodyPr>
            <a:normAutofit fontScale="90000"/>
          </a:bodyPr>
          <a:lstStyle/>
          <a:p>
            <a:r>
              <a:rPr lang="en-US" dirty="0"/>
              <a:t>Example: Linear, Sigmoid, </a:t>
            </a:r>
            <a:r>
              <a:rPr lang="en-US" dirty="0" err="1"/>
              <a:t>Softmax</a:t>
            </a:r>
            <a:r>
              <a:rPr lang="en-US" dirty="0"/>
              <a:t> </a:t>
            </a:r>
          </a:p>
        </p:txBody>
      </p:sp>
      <p:cxnSp>
        <p:nvCxnSpPr>
          <p:cNvPr id="4" name="Straight Arrow Connector 3">
            <a:extLst>
              <a:ext uri="{FF2B5EF4-FFF2-40B4-BE49-F238E27FC236}">
                <a16:creationId xmlns:a16="http://schemas.microsoft.com/office/drawing/2014/main" id="{4E638D45-A397-F446-896B-E928911931F6}"/>
              </a:ext>
            </a:extLst>
          </p:cNvPr>
          <p:cNvCxnSpPr>
            <a:cxnSpLocks/>
          </p:cNvCxnSpPr>
          <p:nvPr/>
        </p:nvCxnSpPr>
        <p:spPr>
          <a:xfrm flipH="1" flipV="1">
            <a:off x="7881629" y="5441913"/>
            <a:ext cx="4765" cy="68812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AED4AAB4-566C-C74D-9D82-61A334FE3058}"/>
              </a:ext>
            </a:extLst>
          </p:cNvPr>
          <p:cNvCxnSpPr>
            <a:cxnSpLocks/>
          </p:cNvCxnSpPr>
          <p:nvPr/>
        </p:nvCxnSpPr>
        <p:spPr>
          <a:xfrm flipV="1">
            <a:off x="9024639" y="5437147"/>
            <a:ext cx="9523" cy="68812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7AB5BA3-2FFD-5E47-9147-9D2A274B4714}"/>
              </a:ext>
            </a:extLst>
          </p:cNvPr>
          <p:cNvCxnSpPr>
            <a:cxnSpLocks/>
          </p:cNvCxnSpPr>
          <p:nvPr/>
        </p:nvCxnSpPr>
        <p:spPr>
          <a:xfrm flipH="1" flipV="1">
            <a:off x="7881629" y="5441913"/>
            <a:ext cx="1143010" cy="683363"/>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9F7B327-2AC9-FE44-9CA6-C316E6600440}"/>
              </a:ext>
            </a:extLst>
          </p:cNvPr>
          <p:cNvCxnSpPr>
            <a:cxnSpLocks/>
          </p:cNvCxnSpPr>
          <p:nvPr/>
        </p:nvCxnSpPr>
        <p:spPr>
          <a:xfrm flipV="1">
            <a:off x="7886394" y="5437147"/>
            <a:ext cx="1147768" cy="692895"/>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0F1D630-D46A-F14F-9533-8CD097C4BB07}"/>
              </a:ext>
            </a:extLst>
          </p:cNvPr>
          <p:cNvCxnSpPr>
            <a:cxnSpLocks/>
          </p:cNvCxnSpPr>
          <p:nvPr/>
        </p:nvCxnSpPr>
        <p:spPr>
          <a:xfrm flipV="1">
            <a:off x="7886394" y="5446671"/>
            <a:ext cx="2957528" cy="683371"/>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0FBAA32-149C-3E48-AD4C-5DC4E415B600}"/>
              </a:ext>
            </a:extLst>
          </p:cNvPr>
          <p:cNvCxnSpPr>
            <a:cxnSpLocks/>
          </p:cNvCxnSpPr>
          <p:nvPr/>
        </p:nvCxnSpPr>
        <p:spPr>
          <a:xfrm flipV="1">
            <a:off x="9024639" y="5446671"/>
            <a:ext cx="1819283" cy="678605"/>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8B0F5B37-8D15-7247-B17D-42C3D4480D76}"/>
                  </a:ext>
                </a:extLst>
              </p:cNvPr>
              <p:cNvSpPr/>
              <p:nvPr/>
            </p:nvSpPr>
            <p:spPr>
              <a:xfrm>
                <a:off x="7597889" y="6103202"/>
                <a:ext cx="61254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rPr>
                            <m:t>𝑥</m:t>
                          </m:r>
                        </m:e>
                        <m:sub>
                          <m:r>
                            <a:rPr lang="en-US" sz="2800" b="0" i="1" dirty="0" smtClean="0">
                              <a:latin typeface="Cambria Math" panose="02040503050406030204" pitchFamily="18" charset="0"/>
                            </a:rPr>
                            <m:t>1</m:t>
                          </m:r>
                        </m:sub>
                      </m:sSub>
                    </m:oMath>
                  </m:oMathPara>
                </a14:m>
                <a:endParaRPr lang="en-US" sz="2800" dirty="0"/>
              </a:p>
            </p:txBody>
          </p:sp>
        </mc:Choice>
        <mc:Fallback xmlns="">
          <p:sp>
            <p:nvSpPr>
              <p:cNvPr id="18" name="Rectangle 17">
                <a:extLst>
                  <a:ext uri="{FF2B5EF4-FFF2-40B4-BE49-F238E27FC236}">
                    <a16:creationId xmlns:a16="http://schemas.microsoft.com/office/drawing/2014/main" id="{8B0F5B37-8D15-7247-B17D-42C3D4480D76}"/>
                  </a:ext>
                </a:extLst>
              </p:cNvPr>
              <p:cNvSpPr>
                <a:spLocks noRot="1" noChangeAspect="1" noMove="1" noResize="1" noEditPoints="1" noAdjustHandles="1" noChangeArrowheads="1" noChangeShapeType="1" noTextEdit="1"/>
              </p:cNvSpPr>
              <p:nvPr/>
            </p:nvSpPr>
            <p:spPr>
              <a:xfrm>
                <a:off x="7597889" y="6103202"/>
                <a:ext cx="612540" cy="523220"/>
              </a:xfrm>
              <a:prstGeom prst="rect">
                <a:avLst/>
              </a:prstGeom>
              <a:blipFill>
                <a:blip r:embed="rId2"/>
                <a:stretch>
                  <a:fillRect b="-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9F8CDC7-77BF-DB48-B459-2E98400FD5EE}"/>
                  </a:ext>
                </a:extLst>
              </p:cNvPr>
              <p:cNvSpPr/>
              <p:nvPr/>
            </p:nvSpPr>
            <p:spPr>
              <a:xfrm>
                <a:off x="7593717" y="4908139"/>
                <a:ext cx="58650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ea typeface="Cambria Math" panose="02040503050406030204" pitchFamily="18" charset="0"/>
                            </a:rPr>
                            <m:t>𝜉</m:t>
                          </m:r>
                        </m:e>
                        <m:sub>
                          <m:r>
                            <a:rPr lang="en-US" sz="2800" i="1" dirty="0">
                              <a:latin typeface="Cambria Math" panose="02040503050406030204" pitchFamily="18" charset="0"/>
                            </a:rPr>
                            <m:t>1</m:t>
                          </m:r>
                        </m:sub>
                      </m:sSub>
                    </m:oMath>
                  </m:oMathPara>
                </a14:m>
                <a:endParaRPr lang="en-US" sz="2800" dirty="0"/>
              </a:p>
            </p:txBody>
          </p:sp>
        </mc:Choice>
        <mc:Fallback xmlns="">
          <p:sp>
            <p:nvSpPr>
              <p:cNvPr id="22" name="Rectangle 21">
                <a:extLst>
                  <a:ext uri="{FF2B5EF4-FFF2-40B4-BE49-F238E27FC236}">
                    <a16:creationId xmlns:a16="http://schemas.microsoft.com/office/drawing/2014/main" id="{09F8CDC7-77BF-DB48-B459-2E98400FD5EE}"/>
                  </a:ext>
                </a:extLst>
              </p:cNvPr>
              <p:cNvSpPr>
                <a:spLocks noRot="1" noChangeAspect="1" noMove="1" noResize="1" noEditPoints="1" noAdjustHandles="1" noChangeArrowheads="1" noChangeShapeType="1" noTextEdit="1"/>
              </p:cNvSpPr>
              <p:nvPr/>
            </p:nvSpPr>
            <p:spPr>
              <a:xfrm>
                <a:off x="7593717" y="4908139"/>
                <a:ext cx="586506" cy="523220"/>
              </a:xfrm>
              <a:prstGeom prst="rect">
                <a:avLst/>
              </a:prstGeom>
              <a:blipFill>
                <a:blip r:embed="rId3"/>
                <a:stretch>
                  <a:fillRect l="-6383" b="-19048"/>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E7496CE6-83CF-3B4A-801F-3DFA334B3648}"/>
              </a:ext>
            </a:extLst>
          </p:cNvPr>
          <p:cNvSpPr/>
          <p:nvPr/>
        </p:nvSpPr>
        <p:spPr>
          <a:xfrm>
            <a:off x="7454989" y="4074366"/>
            <a:ext cx="758283" cy="7025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1E926B6-0D6A-474A-A4CB-E2A4F7B0B397}"/>
              </a:ext>
            </a:extLst>
          </p:cNvPr>
          <p:cNvSpPr/>
          <p:nvPr/>
        </p:nvSpPr>
        <p:spPr>
          <a:xfrm>
            <a:off x="8607522" y="4069600"/>
            <a:ext cx="758283" cy="7025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2C6253F-9ED6-8A47-AB01-60E7D4B08B5F}"/>
              </a:ext>
            </a:extLst>
          </p:cNvPr>
          <p:cNvSpPr/>
          <p:nvPr/>
        </p:nvSpPr>
        <p:spPr>
          <a:xfrm>
            <a:off x="10417282" y="4079124"/>
            <a:ext cx="758283" cy="7025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90108E9B-3D4E-544D-900C-EC66C1334933}"/>
              </a:ext>
            </a:extLst>
          </p:cNvPr>
          <p:cNvCxnSpPr>
            <a:cxnSpLocks/>
            <a:stCxn id="16" idx="0"/>
          </p:cNvCxnSpPr>
          <p:nvPr/>
        </p:nvCxnSpPr>
        <p:spPr>
          <a:xfrm flipV="1">
            <a:off x="7834131" y="3811976"/>
            <a:ext cx="0" cy="26239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B35B43B5-F3CC-6446-912B-E85BFF0F9BC7}"/>
              </a:ext>
            </a:extLst>
          </p:cNvPr>
          <p:cNvCxnSpPr>
            <a:cxnSpLocks/>
            <a:stCxn id="20" idx="0"/>
          </p:cNvCxnSpPr>
          <p:nvPr/>
        </p:nvCxnSpPr>
        <p:spPr>
          <a:xfrm flipH="1" flipV="1">
            <a:off x="8977141" y="3811976"/>
            <a:ext cx="9523" cy="257624"/>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1C01F63-7630-0F40-AABD-5F16CBE8DDC3}"/>
              </a:ext>
            </a:extLst>
          </p:cNvPr>
          <p:cNvCxnSpPr>
            <a:cxnSpLocks/>
            <a:stCxn id="21" idx="0"/>
          </p:cNvCxnSpPr>
          <p:nvPr/>
        </p:nvCxnSpPr>
        <p:spPr>
          <a:xfrm flipV="1">
            <a:off x="10796424" y="3811976"/>
            <a:ext cx="0" cy="267148"/>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307E8EC-925D-4B47-9AFF-C05528BAAAA9}"/>
              </a:ext>
            </a:extLst>
          </p:cNvPr>
          <p:cNvCxnSpPr>
            <a:cxnSpLocks/>
          </p:cNvCxnSpPr>
          <p:nvPr/>
        </p:nvCxnSpPr>
        <p:spPr>
          <a:xfrm flipV="1">
            <a:off x="7832153" y="4760022"/>
            <a:ext cx="0" cy="26239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78C9440-396D-BF45-B367-F97BB572ABF1}"/>
              </a:ext>
            </a:extLst>
          </p:cNvPr>
          <p:cNvCxnSpPr>
            <a:cxnSpLocks/>
          </p:cNvCxnSpPr>
          <p:nvPr/>
        </p:nvCxnSpPr>
        <p:spPr>
          <a:xfrm flipH="1" flipV="1">
            <a:off x="8975163" y="4760022"/>
            <a:ext cx="9523" cy="257624"/>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9ADA6E5F-4A5C-EA4B-AC38-B3C8F57DF141}"/>
              </a:ext>
            </a:extLst>
          </p:cNvPr>
          <p:cNvCxnSpPr>
            <a:cxnSpLocks/>
          </p:cNvCxnSpPr>
          <p:nvPr/>
        </p:nvCxnSpPr>
        <p:spPr>
          <a:xfrm flipV="1">
            <a:off x="10794446" y="4760022"/>
            <a:ext cx="0" cy="267148"/>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E9A63C77-D589-ED4E-A20F-0A91D7E4F95A}"/>
              </a:ext>
            </a:extLst>
          </p:cNvPr>
          <p:cNvCxnSpPr>
            <a:cxnSpLocks/>
          </p:cNvCxnSpPr>
          <p:nvPr/>
        </p:nvCxnSpPr>
        <p:spPr>
          <a:xfrm flipH="1" flipV="1">
            <a:off x="7834130" y="2651212"/>
            <a:ext cx="4765" cy="68812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E4A8F7A1-B7CF-C24F-9065-4BEB653F5814}"/>
              </a:ext>
            </a:extLst>
          </p:cNvPr>
          <p:cNvCxnSpPr>
            <a:cxnSpLocks/>
          </p:cNvCxnSpPr>
          <p:nvPr/>
        </p:nvCxnSpPr>
        <p:spPr>
          <a:xfrm flipV="1">
            <a:off x="8977140" y="2646446"/>
            <a:ext cx="9523" cy="68812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D12B0AAA-9E03-1B40-9142-0FE886753CC2}"/>
              </a:ext>
            </a:extLst>
          </p:cNvPr>
          <p:cNvCxnSpPr>
            <a:cxnSpLocks/>
          </p:cNvCxnSpPr>
          <p:nvPr/>
        </p:nvCxnSpPr>
        <p:spPr>
          <a:xfrm flipH="1" flipV="1">
            <a:off x="7834130" y="2651212"/>
            <a:ext cx="1143010" cy="683363"/>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A1C7C80-0130-8A4C-8523-9E1C7B941797}"/>
              </a:ext>
            </a:extLst>
          </p:cNvPr>
          <p:cNvCxnSpPr>
            <a:cxnSpLocks/>
          </p:cNvCxnSpPr>
          <p:nvPr/>
        </p:nvCxnSpPr>
        <p:spPr>
          <a:xfrm flipH="1" flipV="1">
            <a:off x="7834130" y="2651212"/>
            <a:ext cx="2967058" cy="692887"/>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D97332B-DD6F-ED4F-A33C-902AFE58F9B1}"/>
              </a:ext>
            </a:extLst>
          </p:cNvPr>
          <p:cNvCxnSpPr>
            <a:cxnSpLocks/>
          </p:cNvCxnSpPr>
          <p:nvPr/>
        </p:nvCxnSpPr>
        <p:spPr>
          <a:xfrm flipV="1">
            <a:off x="7838895" y="2646446"/>
            <a:ext cx="1147768" cy="692895"/>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6BE2ED8C-27C2-4040-8F50-24B95000302A}"/>
              </a:ext>
            </a:extLst>
          </p:cNvPr>
          <p:cNvCxnSpPr>
            <a:cxnSpLocks/>
          </p:cNvCxnSpPr>
          <p:nvPr/>
        </p:nvCxnSpPr>
        <p:spPr>
          <a:xfrm flipH="1" flipV="1">
            <a:off x="8975163" y="2658821"/>
            <a:ext cx="1819283" cy="685278"/>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sp>
        <p:nvSpPr>
          <p:cNvPr id="58" name="Content Placeholder 2">
            <a:extLst>
              <a:ext uri="{FF2B5EF4-FFF2-40B4-BE49-F238E27FC236}">
                <a16:creationId xmlns:a16="http://schemas.microsoft.com/office/drawing/2014/main" id="{18F7BDC7-E5DE-514C-BE6B-9E41DBA5D407}"/>
              </a:ext>
            </a:extLst>
          </p:cNvPr>
          <p:cNvSpPr>
            <a:spLocks noGrp="1"/>
          </p:cNvSpPr>
          <p:nvPr>
            <p:ph idx="1"/>
          </p:nvPr>
        </p:nvSpPr>
        <p:spPr>
          <a:xfrm>
            <a:off x="281609" y="1119947"/>
            <a:ext cx="7018365" cy="5519392"/>
          </a:xfrm>
        </p:spPr>
        <p:txBody>
          <a:bodyPr>
            <a:normAutofit fontScale="85000" lnSpcReduction="20000"/>
          </a:bodyPr>
          <a:lstStyle/>
          <a:p>
            <a:r>
              <a:rPr lang="en-US" dirty="0"/>
              <a:t>Here’s an example flowgraph.  We could create the layers as:</a:t>
            </a:r>
          </a:p>
          <a:p>
            <a:pPr marL="0" indent="0">
              <a:buNone/>
            </a:pPr>
            <a:r>
              <a:rPr lang="en-US" dirty="0">
                <a:latin typeface="Times New Roman" panose="02020603050405020304" pitchFamily="18" charset="0"/>
                <a:cs typeface="Times New Roman" panose="02020603050405020304" pitchFamily="18" charset="0"/>
              </a:rPr>
              <a:t>	linear1 = </a:t>
            </a:r>
            <a:r>
              <a:rPr lang="en-US" dirty="0" err="1">
                <a:latin typeface="Times New Roman" panose="02020603050405020304" pitchFamily="18" charset="0"/>
                <a:cs typeface="Times New Roman" panose="02020603050405020304" pitchFamily="18" charset="0"/>
              </a:rPr>
              <a:t>torch.nn.Linear</a:t>
            </a:r>
            <a:r>
              <a:rPr lang="en-US" dirty="0">
                <a:latin typeface="Times New Roman" panose="02020603050405020304" pitchFamily="18" charset="0"/>
                <a:cs typeface="Times New Roman" panose="02020603050405020304" pitchFamily="18" charset="0"/>
              </a:rPr>
              <a:t>(2,3)</a:t>
            </a:r>
          </a:p>
          <a:p>
            <a:pPr marL="0" indent="0">
              <a:buNone/>
            </a:pPr>
            <a:r>
              <a:rPr lang="en-US" dirty="0">
                <a:latin typeface="Times New Roman" panose="02020603050405020304" pitchFamily="18" charset="0"/>
                <a:cs typeface="Times New Roman" panose="02020603050405020304" pitchFamily="18" charset="0"/>
              </a:rPr>
              <a:t>	sigmoid1 = </a:t>
            </a:r>
            <a:r>
              <a:rPr lang="en-US" dirty="0" err="1">
                <a:latin typeface="Times New Roman" panose="02020603050405020304" pitchFamily="18" charset="0"/>
                <a:cs typeface="Times New Roman" panose="02020603050405020304" pitchFamily="18" charset="0"/>
              </a:rPr>
              <a:t>torch.nn.Sigmoid</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linear2 = </a:t>
            </a:r>
            <a:r>
              <a:rPr lang="en-US" dirty="0" err="1">
                <a:latin typeface="Times New Roman" panose="02020603050405020304" pitchFamily="18" charset="0"/>
                <a:cs typeface="Times New Roman" panose="02020603050405020304" pitchFamily="18" charset="0"/>
              </a:rPr>
              <a:t>torch.nn.Linear</a:t>
            </a:r>
            <a:r>
              <a:rPr lang="en-US" dirty="0">
                <a:latin typeface="Times New Roman" panose="02020603050405020304" pitchFamily="18" charset="0"/>
                <a:cs typeface="Times New Roman" panose="02020603050405020304" pitchFamily="18" charset="0"/>
              </a:rPr>
              <a:t>(3,2)</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loss_function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torch.nn.MSEloss</a:t>
            </a:r>
            <a:r>
              <a:rPr lang="en-US" dirty="0">
                <a:latin typeface="Times New Roman" panose="02020603050405020304" pitchFamily="18" charset="0"/>
                <a:cs typeface="Times New Roman" panose="02020603050405020304" pitchFamily="18" charset="0"/>
              </a:rPr>
              <a:t>()</a:t>
            </a:r>
          </a:p>
          <a:p>
            <a:r>
              <a:rPr lang="en-US" dirty="0"/>
              <a:t>Having created them, we could then run forward pass as:</a:t>
            </a:r>
          </a:p>
          <a:p>
            <a:pPr marL="0" indent="0">
              <a:buNone/>
            </a:pPr>
            <a:r>
              <a:rPr lang="en-US" dirty="0">
                <a:latin typeface="Times New Roman" panose="02020603050405020304" pitchFamily="18" charset="0"/>
                <a:cs typeface="Times New Roman" panose="02020603050405020304" pitchFamily="18" charset="0"/>
              </a:rPr>
              <a:t>	xi = linear1(x)</a:t>
            </a:r>
          </a:p>
          <a:p>
            <a:pPr marL="0" indent="0">
              <a:buNone/>
            </a:pPr>
            <a:r>
              <a:rPr lang="en-US" dirty="0">
                <a:latin typeface="Times New Roman" panose="02020603050405020304" pitchFamily="18" charset="0"/>
                <a:cs typeface="Times New Roman" panose="02020603050405020304" pitchFamily="18" charset="0"/>
              </a:rPr>
              <a:t>	h = sigmoid1(xi)</a:t>
            </a:r>
          </a:p>
          <a:p>
            <a:pPr marL="0" indent="0">
              <a:buNone/>
            </a:pPr>
            <a:r>
              <a:rPr lang="en-US" dirty="0">
                <a:latin typeface="Times New Roman" panose="02020603050405020304" pitchFamily="18" charset="0"/>
                <a:cs typeface="Times New Roman" panose="02020603050405020304" pitchFamily="18" charset="0"/>
              </a:rPr>
              <a:t>	f = linear2(h)</a:t>
            </a:r>
          </a:p>
          <a:p>
            <a:pPr marL="0" indent="0">
              <a:buNone/>
            </a:pPr>
            <a:r>
              <a:rPr lang="en-US" dirty="0">
                <a:latin typeface="Times New Roman" panose="02020603050405020304" pitchFamily="18" charset="0"/>
                <a:cs typeface="Times New Roman" panose="02020603050405020304" pitchFamily="18" charset="0"/>
              </a:rPr>
              <a:t>	loss = </a:t>
            </a:r>
            <a:r>
              <a:rPr lang="en-US" dirty="0" err="1">
                <a:latin typeface="Times New Roman" panose="02020603050405020304" pitchFamily="18" charset="0"/>
                <a:cs typeface="Times New Roman" panose="02020603050405020304" pitchFamily="18" charset="0"/>
              </a:rPr>
              <a:t>loss_function</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f,y</a:t>
            </a:r>
            <a:r>
              <a:rPr lang="en-US" dirty="0">
                <a:latin typeface="Times New Roman" panose="02020603050405020304" pitchFamily="18" charset="0"/>
                <a:cs typeface="Times New Roman" panose="02020603050405020304" pitchFamily="18" charset="0"/>
              </a:rPr>
              <a:t>)  </a:t>
            </a:r>
          </a:p>
          <a:p>
            <a:r>
              <a:rPr lang="en-US" dirty="0"/>
              <a:t>Then we could calculate all of the gradients by running</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loss.backward</a:t>
            </a:r>
            <a:r>
              <a:rPr lang="en-US" dirty="0">
                <a:latin typeface="Times New Roman" panose="02020603050405020304" pitchFamily="18" charset="0"/>
                <a:cs typeface="Times New Roman" panose="02020603050405020304" pitchFamily="18" charset="0"/>
              </a:rPr>
              <a:t>()</a:t>
            </a:r>
          </a:p>
          <a:p>
            <a:pPr marL="0" indent="0">
              <a:buNone/>
            </a:pPr>
            <a:endParaRPr lang="en-US" dirty="0"/>
          </a:p>
        </p:txBody>
      </p:sp>
      <mc:AlternateContent xmlns:mc="http://schemas.openxmlformats.org/markup-compatibility/2006" xmlns:a14="http://schemas.microsoft.com/office/drawing/2010/main">
        <mc:Choice Requires="a14">
          <p:sp>
            <p:nvSpPr>
              <p:cNvPr id="61" name="Rectangle 60">
                <a:extLst>
                  <a:ext uri="{FF2B5EF4-FFF2-40B4-BE49-F238E27FC236}">
                    <a16:creationId xmlns:a16="http://schemas.microsoft.com/office/drawing/2014/main" id="{92D5151E-3875-AC4F-918D-D00DCEE2719A}"/>
                  </a:ext>
                </a:extLst>
              </p:cNvPr>
              <p:cNvSpPr/>
              <p:nvPr/>
            </p:nvSpPr>
            <p:spPr>
              <a:xfrm>
                <a:off x="8734263" y="6116456"/>
                <a:ext cx="62081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rPr>
                            <m:t>𝑥</m:t>
                          </m:r>
                        </m:e>
                        <m:sub>
                          <m:r>
                            <a:rPr lang="en-US" sz="2800" b="0" i="1" dirty="0" smtClean="0">
                              <a:latin typeface="Cambria Math" panose="02040503050406030204" pitchFamily="18" charset="0"/>
                            </a:rPr>
                            <m:t>2</m:t>
                          </m:r>
                        </m:sub>
                      </m:sSub>
                    </m:oMath>
                  </m:oMathPara>
                </a14:m>
                <a:endParaRPr lang="en-US" sz="2800" dirty="0"/>
              </a:p>
            </p:txBody>
          </p:sp>
        </mc:Choice>
        <mc:Fallback xmlns="">
          <p:sp>
            <p:nvSpPr>
              <p:cNvPr id="61" name="Rectangle 60">
                <a:extLst>
                  <a:ext uri="{FF2B5EF4-FFF2-40B4-BE49-F238E27FC236}">
                    <a16:creationId xmlns:a16="http://schemas.microsoft.com/office/drawing/2014/main" id="{92D5151E-3875-AC4F-918D-D00DCEE2719A}"/>
                  </a:ext>
                </a:extLst>
              </p:cNvPr>
              <p:cNvSpPr>
                <a:spLocks noRot="1" noChangeAspect="1" noMove="1" noResize="1" noEditPoints="1" noAdjustHandles="1" noChangeArrowheads="1" noChangeShapeType="1" noTextEdit="1"/>
              </p:cNvSpPr>
              <p:nvPr/>
            </p:nvSpPr>
            <p:spPr>
              <a:xfrm>
                <a:off x="8734263" y="6116456"/>
                <a:ext cx="620811" cy="523220"/>
              </a:xfrm>
              <a:prstGeom prst="rect">
                <a:avLst/>
              </a:prstGeom>
              <a:blipFill>
                <a:blip r:embed="rId23"/>
                <a:stretch>
                  <a:fillRect b="-2381"/>
                </a:stretch>
              </a:blipFill>
            </p:spPr>
            <p:txBody>
              <a:bodyPr/>
              <a:lstStyle/>
              <a:p>
                <a:r>
                  <a:rPr lang="en-US">
                    <a:noFill/>
                  </a:rPr>
                  <a:t> </a:t>
                </a:r>
              </a:p>
            </p:txBody>
          </p:sp>
        </mc:Fallback>
      </mc:AlternateContent>
      <p:cxnSp>
        <p:nvCxnSpPr>
          <p:cNvPr id="56" name="Curved Connector 55">
            <a:extLst>
              <a:ext uri="{FF2B5EF4-FFF2-40B4-BE49-F238E27FC236}">
                <a16:creationId xmlns:a16="http://schemas.microsoft.com/office/drawing/2014/main" id="{2D13D35A-4E27-CB4F-B5D0-5520F47FB701}"/>
              </a:ext>
            </a:extLst>
          </p:cNvPr>
          <p:cNvCxnSpPr>
            <a:cxnSpLocks/>
          </p:cNvCxnSpPr>
          <p:nvPr/>
        </p:nvCxnSpPr>
        <p:spPr>
          <a:xfrm flipV="1">
            <a:off x="7570402" y="4210152"/>
            <a:ext cx="509591" cy="459754"/>
          </a:xfrm>
          <a:prstGeom prst="curved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Curved Connector 56">
            <a:extLst>
              <a:ext uri="{FF2B5EF4-FFF2-40B4-BE49-F238E27FC236}">
                <a16:creationId xmlns:a16="http://schemas.microsoft.com/office/drawing/2014/main" id="{3FF6573E-32C8-6344-8AF7-E9B024614129}"/>
              </a:ext>
            </a:extLst>
          </p:cNvPr>
          <p:cNvCxnSpPr>
            <a:cxnSpLocks/>
          </p:cNvCxnSpPr>
          <p:nvPr/>
        </p:nvCxnSpPr>
        <p:spPr>
          <a:xfrm flipV="1">
            <a:off x="8736591" y="4203528"/>
            <a:ext cx="509591" cy="459754"/>
          </a:xfrm>
          <a:prstGeom prst="curved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Curved Connector 58">
            <a:extLst>
              <a:ext uri="{FF2B5EF4-FFF2-40B4-BE49-F238E27FC236}">
                <a16:creationId xmlns:a16="http://schemas.microsoft.com/office/drawing/2014/main" id="{0F34E259-24E1-A34F-A9F1-FAA20DFA8C70}"/>
              </a:ext>
            </a:extLst>
          </p:cNvPr>
          <p:cNvCxnSpPr>
            <a:cxnSpLocks/>
          </p:cNvCxnSpPr>
          <p:nvPr/>
        </p:nvCxnSpPr>
        <p:spPr>
          <a:xfrm flipV="1">
            <a:off x="10519009" y="4206843"/>
            <a:ext cx="509591" cy="459754"/>
          </a:xfrm>
          <a:prstGeom prst="curved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DBF595E8-6B0C-914A-BB5A-903D168F0629}"/>
                  </a:ext>
                </a:extLst>
              </p:cNvPr>
              <p:cNvSpPr/>
              <p:nvPr/>
            </p:nvSpPr>
            <p:spPr>
              <a:xfrm>
                <a:off x="7611143" y="2091114"/>
                <a:ext cx="56637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rPr>
                            <m:t>𝑓</m:t>
                          </m:r>
                        </m:e>
                        <m:sub>
                          <m:r>
                            <a:rPr lang="en-US" sz="2800" b="0" i="1" dirty="0" smtClean="0">
                              <a:latin typeface="Cambria Math" panose="02040503050406030204" pitchFamily="18" charset="0"/>
                            </a:rPr>
                            <m:t>1</m:t>
                          </m:r>
                        </m:sub>
                      </m:sSub>
                    </m:oMath>
                  </m:oMathPara>
                </a14:m>
                <a:endParaRPr lang="en-US" sz="2800" dirty="0"/>
              </a:p>
            </p:txBody>
          </p:sp>
        </mc:Choice>
        <mc:Fallback xmlns="">
          <p:sp>
            <p:nvSpPr>
              <p:cNvPr id="60" name="Rectangle 59">
                <a:extLst>
                  <a:ext uri="{FF2B5EF4-FFF2-40B4-BE49-F238E27FC236}">
                    <a16:creationId xmlns:a16="http://schemas.microsoft.com/office/drawing/2014/main" id="{DBF595E8-6B0C-914A-BB5A-903D168F0629}"/>
                  </a:ext>
                </a:extLst>
              </p:cNvPr>
              <p:cNvSpPr>
                <a:spLocks noRot="1" noChangeAspect="1" noMove="1" noResize="1" noEditPoints="1" noAdjustHandles="1" noChangeArrowheads="1" noChangeShapeType="1" noTextEdit="1"/>
              </p:cNvSpPr>
              <p:nvPr/>
            </p:nvSpPr>
            <p:spPr>
              <a:xfrm>
                <a:off x="7611143" y="2091114"/>
                <a:ext cx="566374" cy="523220"/>
              </a:xfrm>
              <a:prstGeom prst="rect">
                <a:avLst/>
              </a:prstGeom>
              <a:blipFill>
                <a:blip r:embed="rId24"/>
                <a:stretch>
                  <a:fillRect l="-6667"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DE398DD4-F124-3445-8B55-45B07BC76756}"/>
                  </a:ext>
                </a:extLst>
              </p:cNvPr>
              <p:cNvSpPr/>
              <p:nvPr/>
            </p:nvSpPr>
            <p:spPr>
              <a:xfrm>
                <a:off x="8747517" y="2104368"/>
                <a:ext cx="57464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rPr>
                            <m:t>𝑓</m:t>
                          </m:r>
                        </m:e>
                        <m:sub>
                          <m:r>
                            <a:rPr lang="en-US" sz="2800" b="0" i="1" dirty="0" smtClean="0">
                              <a:latin typeface="Cambria Math" panose="02040503050406030204" pitchFamily="18" charset="0"/>
                            </a:rPr>
                            <m:t>2</m:t>
                          </m:r>
                        </m:sub>
                      </m:sSub>
                    </m:oMath>
                  </m:oMathPara>
                </a14:m>
                <a:endParaRPr lang="en-US" sz="2800" dirty="0"/>
              </a:p>
            </p:txBody>
          </p:sp>
        </mc:Choice>
        <mc:Fallback xmlns="">
          <p:sp>
            <p:nvSpPr>
              <p:cNvPr id="62" name="Rectangle 61">
                <a:extLst>
                  <a:ext uri="{FF2B5EF4-FFF2-40B4-BE49-F238E27FC236}">
                    <a16:creationId xmlns:a16="http://schemas.microsoft.com/office/drawing/2014/main" id="{DE398DD4-F124-3445-8B55-45B07BC76756}"/>
                  </a:ext>
                </a:extLst>
              </p:cNvPr>
              <p:cNvSpPr>
                <a:spLocks noRot="1" noChangeAspect="1" noMove="1" noResize="1" noEditPoints="1" noAdjustHandles="1" noChangeArrowheads="1" noChangeShapeType="1" noTextEdit="1"/>
              </p:cNvSpPr>
              <p:nvPr/>
            </p:nvSpPr>
            <p:spPr>
              <a:xfrm>
                <a:off x="8747517" y="2104368"/>
                <a:ext cx="574644" cy="523220"/>
              </a:xfrm>
              <a:prstGeom prst="rect">
                <a:avLst/>
              </a:prstGeom>
              <a:blipFill>
                <a:blip r:embed="rId25"/>
                <a:stretch>
                  <a:fillRect l="-6522"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a:extLst>
                  <a:ext uri="{FF2B5EF4-FFF2-40B4-BE49-F238E27FC236}">
                    <a16:creationId xmlns:a16="http://schemas.microsoft.com/office/drawing/2014/main" id="{BD16845C-7AA4-BB4B-BDD3-71990F8504BA}"/>
                  </a:ext>
                </a:extLst>
              </p:cNvPr>
              <p:cNvSpPr/>
              <p:nvPr/>
            </p:nvSpPr>
            <p:spPr>
              <a:xfrm>
                <a:off x="8749970" y="4931332"/>
                <a:ext cx="59477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i="1" dirty="0">
                              <a:latin typeface="Cambria Math" panose="02040503050406030204" pitchFamily="18" charset="0"/>
                              <a:ea typeface="Cambria Math" panose="02040503050406030204" pitchFamily="18" charset="0"/>
                            </a:rPr>
                            <m:t>𝜉</m:t>
                          </m:r>
                        </m:e>
                        <m:sub>
                          <m:r>
                            <a:rPr lang="en-US" sz="2800" b="0" i="1" dirty="0" smtClean="0">
                              <a:latin typeface="Cambria Math" panose="02040503050406030204" pitchFamily="18" charset="0"/>
                            </a:rPr>
                            <m:t>2</m:t>
                          </m:r>
                        </m:sub>
                      </m:sSub>
                    </m:oMath>
                  </m:oMathPara>
                </a14:m>
                <a:endParaRPr lang="en-US" sz="2800" dirty="0"/>
              </a:p>
            </p:txBody>
          </p:sp>
        </mc:Choice>
        <mc:Fallback xmlns="">
          <p:sp>
            <p:nvSpPr>
              <p:cNvPr id="63" name="Rectangle 62">
                <a:extLst>
                  <a:ext uri="{FF2B5EF4-FFF2-40B4-BE49-F238E27FC236}">
                    <a16:creationId xmlns:a16="http://schemas.microsoft.com/office/drawing/2014/main" id="{BD16845C-7AA4-BB4B-BDD3-71990F8504BA}"/>
                  </a:ext>
                </a:extLst>
              </p:cNvPr>
              <p:cNvSpPr>
                <a:spLocks noRot="1" noChangeAspect="1" noMove="1" noResize="1" noEditPoints="1" noAdjustHandles="1" noChangeArrowheads="1" noChangeShapeType="1" noTextEdit="1"/>
              </p:cNvSpPr>
              <p:nvPr/>
            </p:nvSpPr>
            <p:spPr>
              <a:xfrm>
                <a:off x="8749970" y="4931332"/>
                <a:ext cx="594778" cy="523220"/>
              </a:xfrm>
              <a:prstGeom prst="rect">
                <a:avLst/>
              </a:prstGeom>
              <a:blipFill>
                <a:blip r:embed="rId26"/>
                <a:stretch>
                  <a:fillRect l="-4167"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2367B7C4-F327-8E40-B66B-D4B2F21C7564}"/>
                  </a:ext>
                </a:extLst>
              </p:cNvPr>
              <p:cNvSpPr/>
              <p:nvPr/>
            </p:nvSpPr>
            <p:spPr>
              <a:xfrm>
                <a:off x="10542327" y="4934647"/>
                <a:ext cx="59477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i="1" dirty="0">
                              <a:latin typeface="Cambria Math" panose="02040503050406030204" pitchFamily="18" charset="0"/>
                              <a:ea typeface="Cambria Math" panose="02040503050406030204" pitchFamily="18" charset="0"/>
                            </a:rPr>
                            <m:t>𝜉</m:t>
                          </m:r>
                        </m:e>
                        <m:sub>
                          <m:r>
                            <a:rPr lang="en-US" sz="2800" b="0" i="1" dirty="0" smtClean="0">
                              <a:latin typeface="Cambria Math" panose="02040503050406030204" pitchFamily="18" charset="0"/>
                            </a:rPr>
                            <m:t>3</m:t>
                          </m:r>
                        </m:sub>
                      </m:sSub>
                    </m:oMath>
                  </m:oMathPara>
                </a14:m>
                <a:endParaRPr lang="en-US" sz="2800" dirty="0"/>
              </a:p>
            </p:txBody>
          </p:sp>
        </mc:Choice>
        <mc:Fallback xmlns="">
          <p:sp>
            <p:nvSpPr>
              <p:cNvPr id="64" name="Rectangle 63">
                <a:extLst>
                  <a:ext uri="{FF2B5EF4-FFF2-40B4-BE49-F238E27FC236}">
                    <a16:creationId xmlns:a16="http://schemas.microsoft.com/office/drawing/2014/main" id="{2367B7C4-F327-8E40-B66B-D4B2F21C7564}"/>
                  </a:ext>
                </a:extLst>
              </p:cNvPr>
              <p:cNvSpPr>
                <a:spLocks noRot="1" noChangeAspect="1" noMove="1" noResize="1" noEditPoints="1" noAdjustHandles="1" noChangeArrowheads="1" noChangeShapeType="1" noTextEdit="1"/>
              </p:cNvSpPr>
              <p:nvPr/>
            </p:nvSpPr>
            <p:spPr>
              <a:xfrm>
                <a:off x="10542327" y="4934647"/>
                <a:ext cx="594778" cy="523220"/>
              </a:xfrm>
              <a:prstGeom prst="rect">
                <a:avLst/>
              </a:prstGeom>
              <a:blipFill>
                <a:blip r:embed="rId27"/>
                <a:stretch>
                  <a:fillRect l="-4167"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9EF7BF27-36A0-7F41-A951-D7122DF91049}"/>
                  </a:ext>
                </a:extLst>
              </p:cNvPr>
              <p:cNvSpPr/>
              <p:nvPr/>
            </p:nvSpPr>
            <p:spPr>
              <a:xfrm>
                <a:off x="7557276" y="3271496"/>
                <a:ext cx="62408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h</m:t>
                          </m:r>
                        </m:e>
                        <m:sub>
                          <m:r>
                            <a:rPr lang="en-US" sz="2800" i="1" dirty="0">
                              <a:latin typeface="Cambria Math" panose="02040503050406030204" pitchFamily="18" charset="0"/>
                            </a:rPr>
                            <m:t>1</m:t>
                          </m:r>
                        </m:sub>
                      </m:sSub>
                    </m:oMath>
                  </m:oMathPara>
                </a14:m>
                <a:endParaRPr lang="en-US" sz="2800" dirty="0"/>
              </a:p>
            </p:txBody>
          </p:sp>
        </mc:Choice>
        <mc:Fallback xmlns="">
          <p:sp>
            <p:nvSpPr>
              <p:cNvPr id="65" name="Rectangle 64">
                <a:extLst>
                  <a:ext uri="{FF2B5EF4-FFF2-40B4-BE49-F238E27FC236}">
                    <a16:creationId xmlns:a16="http://schemas.microsoft.com/office/drawing/2014/main" id="{9EF7BF27-36A0-7F41-A951-D7122DF91049}"/>
                  </a:ext>
                </a:extLst>
              </p:cNvPr>
              <p:cNvSpPr>
                <a:spLocks noRot="1" noChangeAspect="1" noMove="1" noResize="1" noEditPoints="1" noAdjustHandles="1" noChangeArrowheads="1" noChangeShapeType="1" noTextEdit="1"/>
              </p:cNvSpPr>
              <p:nvPr/>
            </p:nvSpPr>
            <p:spPr>
              <a:xfrm>
                <a:off x="7557276" y="3271496"/>
                <a:ext cx="624082" cy="523220"/>
              </a:xfrm>
              <a:prstGeom prst="rect">
                <a:avLst/>
              </a:prstGeom>
              <a:blipFill>
                <a:blip r:embed="rId28"/>
                <a:stretch>
                  <a:fillRect b="-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Rectangle 65">
                <a:extLst>
                  <a:ext uri="{FF2B5EF4-FFF2-40B4-BE49-F238E27FC236}">
                    <a16:creationId xmlns:a16="http://schemas.microsoft.com/office/drawing/2014/main" id="{F7AE950A-3D5D-C843-B58E-0073B3882DA9}"/>
                  </a:ext>
                </a:extLst>
              </p:cNvPr>
              <p:cNvSpPr/>
              <p:nvPr/>
            </p:nvSpPr>
            <p:spPr>
              <a:xfrm>
                <a:off x="8713529" y="3294689"/>
                <a:ext cx="63235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h</m:t>
                          </m:r>
                        </m:e>
                        <m:sub>
                          <m:r>
                            <a:rPr lang="en-US" sz="2800" b="0" i="1" dirty="0" smtClean="0">
                              <a:latin typeface="Cambria Math" panose="02040503050406030204" pitchFamily="18" charset="0"/>
                            </a:rPr>
                            <m:t>2</m:t>
                          </m:r>
                        </m:sub>
                      </m:sSub>
                    </m:oMath>
                  </m:oMathPara>
                </a14:m>
                <a:endParaRPr lang="en-US" sz="2800" dirty="0"/>
              </a:p>
            </p:txBody>
          </p:sp>
        </mc:Choice>
        <mc:Fallback xmlns="">
          <p:sp>
            <p:nvSpPr>
              <p:cNvPr id="66" name="Rectangle 65">
                <a:extLst>
                  <a:ext uri="{FF2B5EF4-FFF2-40B4-BE49-F238E27FC236}">
                    <a16:creationId xmlns:a16="http://schemas.microsoft.com/office/drawing/2014/main" id="{F7AE950A-3D5D-C843-B58E-0073B3882DA9}"/>
                  </a:ext>
                </a:extLst>
              </p:cNvPr>
              <p:cNvSpPr>
                <a:spLocks noRot="1" noChangeAspect="1" noMove="1" noResize="1" noEditPoints="1" noAdjustHandles="1" noChangeArrowheads="1" noChangeShapeType="1" noTextEdit="1"/>
              </p:cNvSpPr>
              <p:nvPr/>
            </p:nvSpPr>
            <p:spPr>
              <a:xfrm>
                <a:off x="8713529" y="3294689"/>
                <a:ext cx="632353" cy="523220"/>
              </a:xfrm>
              <a:prstGeom prst="rect">
                <a:avLst/>
              </a:prstGeom>
              <a:blipFill>
                <a:blip r:embed="rId29"/>
                <a:stretch>
                  <a:fillRect b="-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Rectangle 66">
                <a:extLst>
                  <a:ext uri="{FF2B5EF4-FFF2-40B4-BE49-F238E27FC236}">
                    <a16:creationId xmlns:a16="http://schemas.microsoft.com/office/drawing/2014/main" id="{5CEE88FA-3E2C-B440-8A38-5F227567C5E1}"/>
                  </a:ext>
                </a:extLst>
              </p:cNvPr>
              <p:cNvSpPr/>
              <p:nvPr/>
            </p:nvSpPr>
            <p:spPr>
              <a:xfrm>
                <a:off x="10505886" y="3298004"/>
                <a:ext cx="63235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h</m:t>
                          </m:r>
                        </m:e>
                        <m:sub>
                          <m:r>
                            <a:rPr lang="en-US" sz="2800" b="0" i="1" dirty="0" smtClean="0">
                              <a:latin typeface="Cambria Math" panose="02040503050406030204" pitchFamily="18" charset="0"/>
                            </a:rPr>
                            <m:t>3</m:t>
                          </m:r>
                        </m:sub>
                      </m:sSub>
                    </m:oMath>
                  </m:oMathPara>
                </a14:m>
                <a:endParaRPr lang="en-US" sz="2800" dirty="0"/>
              </a:p>
            </p:txBody>
          </p:sp>
        </mc:Choice>
        <mc:Fallback xmlns="">
          <p:sp>
            <p:nvSpPr>
              <p:cNvPr id="67" name="Rectangle 66">
                <a:extLst>
                  <a:ext uri="{FF2B5EF4-FFF2-40B4-BE49-F238E27FC236}">
                    <a16:creationId xmlns:a16="http://schemas.microsoft.com/office/drawing/2014/main" id="{5CEE88FA-3E2C-B440-8A38-5F227567C5E1}"/>
                  </a:ext>
                </a:extLst>
              </p:cNvPr>
              <p:cNvSpPr>
                <a:spLocks noRot="1" noChangeAspect="1" noMove="1" noResize="1" noEditPoints="1" noAdjustHandles="1" noChangeArrowheads="1" noChangeShapeType="1" noTextEdit="1"/>
              </p:cNvSpPr>
              <p:nvPr/>
            </p:nvSpPr>
            <p:spPr>
              <a:xfrm>
                <a:off x="10505886" y="3298004"/>
                <a:ext cx="632353" cy="523220"/>
              </a:xfrm>
              <a:prstGeom prst="rect">
                <a:avLst/>
              </a:prstGeom>
              <a:blipFill>
                <a:blip r:embed="rId30"/>
                <a:stretch>
                  <a:fillRect b="-2381"/>
                </a:stretch>
              </a:blipFill>
            </p:spPr>
            <p:txBody>
              <a:bodyPr/>
              <a:lstStyle/>
              <a:p>
                <a:r>
                  <a:rPr lang="en-US">
                    <a:noFill/>
                  </a:rPr>
                  <a:t> </a:t>
                </a:r>
              </a:p>
            </p:txBody>
          </p:sp>
        </mc:Fallback>
      </mc:AlternateContent>
    </p:spTree>
    <p:extLst>
      <p:ext uri="{BB962C8B-B14F-4D97-AF65-F5344CB8AC3E}">
        <p14:creationId xmlns:p14="http://schemas.microsoft.com/office/powerpoint/2010/main" val="12595107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955AD-6DBA-B943-AA52-D90F6D5AAE42}"/>
              </a:ext>
            </a:extLst>
          </p:cNvPr>
          <p:cNvSpPr>
            <a:spLocks noGrp="1"/>
          </p:cNvSpPr>
          <p:nvPr>
            <p:ph type="title"/>
          </p:nvPr>
        </p:nvSpPr>
        <p:spPr>
          <a:xfrm>
            <a:off x="202096" y="106709"/>
            <a:ext cx="7294425" cy="1023359"/>
          </a:xfrm>
        </p:spPr>
        <p:txBody>
          <a:bodyPr>
            <a:normAutofit/>
          </a:bodyPr>
          <a:lstStyle/>
          <a:p>
            <a:r>
              <a:rPr lang="en-US" dirty="0" err="1"/>
              <a:t>torch.nn.Sequential</a:t>
            </a:r>
            <a:endParaRPr lang="en-US" dirty="0"/>
          </a:p>
        </p:txBody>
      </p:sp>
      <p:sp>
        <p:nvSpPr>
          <p:cNvPr id="58" name="Content Placeholder 2">
            <a:extLst>
              <a:ext uri="{FF2B5EF4-FFF2-40B4-BE49-F238E27FC236}">
                <a16:creationId xmlns:a16="http://schemas.microsoft.com/office/drawing/2014/main" id="{18F7BDC7-E5DE-514C-BE6B-9E41DBA5D407}"/>
              </a:ext>
            </a:extLst>
          </p:cNvPr>
          <p:cNvSpPr>
            <a:spLocks noGrp="1"/>
          </p:cNvSpPr>
          <p:nvPr>
            <p:ph idx="1"/>
          </p:nvPr>
        </p:nvSpPr>
        <p:spPr>
          <a:xfrm>
            <a:off x="281609" y="1119947"/>
            <a:ext cx="7018365" cy="5519392"/>
          </a:xfrm>
        </p:spPr>
        <p:txBody>
          <a:bodyPr>
            <a:normAutofit fontScale="92500" lnSpcReduction="20000"/>
          </a:bodyPr>
          <a:lstStyle/>
          <a:p>
            <a:r>
              <a:rPr lang="en-US" dirty="0" err="1"/>
              <a:t>torch.nn.Sequential</a:t>
            </a:r>
            <a:r>
              <a:rPr lang="en-US" dirty="0"/>
              <a:t> is a special module that creates a sequence of layers, where each layer’s output is the next layer’s input. For example:</a:t>
            </a:r>
          </a:p>
          <a:p>
            <a:pPr marL="0" indent="0">
              <a:buNone/>
            </a:pPr>
            <a:r>
              <a:rPr lang="en-US" dirty="0">
                <a:latin typeface="Times New Roman" panose="02020603050405020304" pitchFamily="18" charset="0"/>
                <a:cs typeface="Times New Roman" panose="02020603050405020304" pitchFamily="18" charset="0"/>
              </a:rPr>
              <a:t>	model = </a:t>
            </a:r>
            <a:r>
              <a:rPr lang="en-US" dirty="0" err="1">
                <a:latin typeface="Times New Roman" panose="02020603050405020304" pitchFamily="18" charset="0"/>
                <a:cs typeface="Times New Roman" panose="02020603050405020304" pitchFamily="18" charset="0"/>
              </a:rPr>
              <a:t>torch.nn.Sequential</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torch.nn.Linear</a:t>
            </a:r>
            <a:r>
              <a:rPr lang="en-US" dirty="0">
                <a:latin typeface="Times New Roman" panose="02020603050405020304" pitchFamily="18" charset="0"/>
                <a:cs typeface="Times New Roman" panose="02020603050405020304" pitchFamily="18" charset="0"/>
              </a:rPr>
              <a:t>(2,3),</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torch.nn.Sigmoid</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torch.nn.Linear</a:t>
            </a:r>
            <a:r>
              <a:rPr lang="en-US" dirty="0">
                <a:latin typeface="Times New Roman" panose="02020603050405020304" pitchFamily="18" charset="0"/>
                <a:cs typeface="Times New Roman" panose="02020603050405020304" pitchFamily="18" charset="0"/>
              </a:rPr>
              <a:t>(3,2))</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loss_function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torch.nn.MSEloss</a:t>
            </a:r>
            <a:r>
              <a:rPr lang="en-US" dirty="0">
                <a:latin typeface="Times New Roman" panose="02020603050405020304" pitchFamily="18" charset="0"/>
                <a:cs typeface="Times New Roman" panose="02020603050405020304" pitchFamily="18" charset="0"/>
              </a:rPr>
              <a:t>()  </a:t>
            </a:r>
          </a:p>
          <a:p>
            <a:r>
              <a:rPr lang="en-US" dirty="0"/>
              <a:t>Then you can run forward pass by just typing:</a:t>
            </a:r>
          </a:p>
          <a:p>
            <a:pPr marL="0" indent="0">
              <a:buNone/>
            </a:pPr>
            <a:r>
              <a:rPr lang="en-US" dirty="0">
                <a:latin typeface="Times New Roman" panose="02020603050405020304" pitchFamily="18" charset="0"/>
                <a:cs typeface="Times New Roman" panose="02020603050405020304" pitchFamily="18" charset="0"/>
              </a:rPr>
              <a:t>	f = model(x)</a:t>
            </a:r>
          </a:p>
          <a:p>
            <a:pPr marL="0" indent="0">
              <a:buNone/>
            </a:pPr>
            <a:r>
              <a:rPr lang="en-US" dirty="0">
                <a:latin typeface="Times New Roman" panose="02020603050405020304" pitchFamily="18" charset="0"/>
                <a:cs typeface="Times New Roman" panose="02020603050405020304" pitchFamily="18" charset="0"/>
              </a:rPr>
              <a:t>	loss = </a:t>
            </a:r>
            <a:r>
              <a:rPr lang="en-US" dirty="0" err="1">
                <a:latin typeface="Times New Roman" panose="02020603050405020304" pitchFamily="18" charset="0"/>
                <a:cs typeface="Times New Roman" panose="02020603050405020304" pitchFamily="18" charset="0"/>
              </a:rPr>
              <a:t>loss_function</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f,y</a:t>
            </a:r>
            <a:r>
              <a:rPr lang="en-US" dirty="0">
                <a:latin typeface="Times New Roman" panose="02020603050405020304" pitchFamily="18" charset="0"/>
                <a:cs typeface="Times New Roman" panose="02020603050405020304" pitchFamily="18" charset="0"/>
              </a:rPr>
              <a:t>) </a:t>
            </a:r>
          </a:p>
          <a:p>
            <a:r>
              <a:rPr lang="en-US" dirty="0"/>
              <a:t>You can still calculate all of the gradients by running</a:t>
            </a:r>
          </a:p>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loss.backward</a:t>
            </a:r>
            <a:r>
              <a:rPr lang="en-US" dirty="0">
                <a:latin typeface="Times New Roman" panose="02020603050405020304" pitchFamily="18" charset="0"/>
                <a:cs typeface="Times New Roman" panose="02020603050405020304" pitchFamily="18" charset="0"/>
              </a:rPr>
              <a:t>()</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cxnSp>
        <p:nvCxnSpPr>
          <p:cNvPr id="56" name="Straight Arrow Connector 55">
            <a:extLst>
              <a:ext uri="{FF2B5EF4-FFF2-40B4-BE49-F238E27FC236}">
                <a16:creationId xmlns:a16="http://schemas.microsoft.com/office/drawing/2014/main" id="{35052988-AF07-564C-8F9D-22D91B1324E6}"/>
              </a:ext>
            </a:extLst>
          </p:cNvPr>
          <p:cNvCxnSpPr>
            <a:cxnSpLocks/>
          </p:cNvCxnSpPr>
          <p:nvPr/>
        </p:nvCxnSpPr>
        <p:spPr>
          <a:xfrm flipH="1" flipV="1">
            <a:off x="7881629" y="5441913"/>
            <a:ext cx="4765" cy="68812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352B15F7-16BB-BA4E-AB46-C68ECC716E24}"/>
              </a:ext>
            </a:extLst>
          </p:cNvPr>
          <p:cNvCxnSpPr>
            <a:cxnSpLocks/>
          </p:cNvCxnSpPr>
          <p:nvPr/>
        </p:nvCxnSpPr>
        <p:spPr>
          <a:xfrm flipV="1">
            <a:off x="9024639" y="5437147"/>
            <a:ext cx="9523" cy="68812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795282F-0D90-5A43-BBCB-C1115E289125}"/>
              </a:ext>
            </a:extLst>
          </p:cNvPr>
          <p:cNvCxnSpPr>
            <a:cxnSpLocks/>
          </p:cNvCxnSpPr>
          <p:nvPr/>
        </p:nvCxnSpPr>
        <p:spPr>
          <a:xfrm flipH="1" flipV="1">
            <a:off x="7881629" y="5441913"/>
            <a:ext cx="1143010" cy="683363"/>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696C7412-6F34-BC43-ADFF-6AF6A18C936D}"/>
              </a:ext>
            </a:extLst>
          </p:cNvPr>
          <p:cNvCxnSpPr>
            <a:cxnSpLocks/>
          </p:cNvCxnSpPr>
          <p:nvPr/>
        </p:nvCxnSpPr>
        <p:spPr>
          <a:xfrm flipV="1">
            <a:off x="7886394" y="5437147"/>
            <a:ext cx="1147768" cy="692895"/>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AA5EB804-C5D0-2345-A02B-675908FFDB13}"/>
              </a:ext>
            </a:extLst>
          </p:cNvPr>
          <p:cNvCxnSpPr>
            <a:cxnSpLocks/>
          </p:cNvCxnSpPr>
          <p:nvPr/>
        </p:nvCxnSpPr>
        <p:spPr>
          <a:xfrm flipV="1">
            <a:off x="7886394" y="5446671"/>
            <a:ext cx="2957528" cy="683371"/>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2EA58A57-A658-1E40-BDC6-C996C5286A15}"/>
              </a:ext>
            </a:extLst>
          </p:cNvPr>
          <p:cNvCxnSpPr>
            <a:cxnSpLocks/>
          </p:cNvCxnSpPr>
          <p:nvPr/>
        </p:nvCxnSpPr>
        <p:spPr>
          <a:xfrm flipV="1">
            <a:off x="9024639" y="5446671"/>
            <a:ext cx="1819283" cy="678605"/>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Rectangle 63">
                <a:extLst>
                  <a:ext uri="{FF2B5EF4-FFF2-40B4-BE49-F238E27FC236}">
                    <a16:creationId xmlns:a16="http://schemas.microsoft.com/office/drawing/2014/main" id="{D1695EA2-E017-7247-808E-80BC3F7551BC}"/>
                  </a:ext>
                </a:extLst>
              </p:cNvPr>
              <p:cNvSpPr/>
              <p:nvPr/>
            </p:nvSpPr>
            <p:spPr>
              <a:xfrm>
                <a:off x="7597889" y="6103202"/>
                <a:ext cx="612540"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rPr>
                            <m:t>𝑥</m:t>
                          </m:r>
                        </m:e>
                        <m:sub>
                          <m:r>
                            <a:rPr lang="en-US" sz="2800" b="0" i="1" dirty="0" smtClean="0">
                              <a:latin typeface="Cambria Math" panose="02040503050406030204" pitchFamily="18" charset="0"/>
                            </a:rPr>
                            <m:t>1</m:t>
                          </m:r>
                        </m:sub>
                      </m:sSub>
                    </m:oMath>
                  </m:oMathPara>
                </a14:m>
                <a:endParaRPr lang="en-US" sz="2800" dirty="0"/>
              </a:p>
            </p:txBody>
          </p:sp>
        </mc:Choice>
        <mc:Fallback xmlns="">
          <p:sp>
            <p:nvSpPr>
              <p:cNvPr id="64" name="Rectangle 63">
                <a:extLst>
                  <a:ext uri="{FF2B5EF4-FFF2-40B4-BE49-F238E27FC236}">
                    <a16:creationId xmlns:a16="http://schemas.microsoft.com/office/drawing/2014/main" id="{D1695EA2-E017-7247-808E-80BC3F7551BC}"/>
                  </a:ext>
                </a:extLst>
              </p:cNvPr>
              <p:cNvSpPr>
                <a:spLocks noRot="1" noChangeAspect="1" noMove="1" noResize="1" noEditPoints="1" noAdjustHandles="1" noChangeArrowheads="1" noChangeShapeType="1" noTextEdit="1"/>
              </p:cNvSpPr>
              <p:nvPr/>
            </p:nvSpPr>
            <p:spPr>
              <a:xfrm>
                <a:off x="7597889" y="6103202"/>
                <a:ext cx="612540" cy="523220"/>
              </a:xfrm>
              <a:prstGeom prst="rect">
                <a:avLst/>
              </a:prstGeom>
              <a:blipFill>
                <a:blip r:embed="rId2"/>
                <a:stretch>
                  <a:fillRect b="-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5" name="Rectangle 64">
                <a:extLst>
                  <a:ext uri="{FF2B5EF4-FFF2-40B4-BE49-F238E27FC236}">
                    <a16:creationId xmlns:a16="http://schemas.microsoft.com/office/drawing/2014/main" id="{2701CCEE-C8B1-7F4C-B8AF-C434F23AD4E2}"/>
                  </a:ext>
                </a:extLst>
              </p:cNvPr>
              <p:cNvSpPr/>
              <p:nvPr/>
            </p:nvSpPr>
            <p:spPr>
              <a:xfrm>
                <a:off x="7593717" y="4908139"/>
                <a:ext cx="586506"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a:latin typeface="Cambria Math" panose="02040503050406030204" pitchFamily="18" charset="0"/>
                            </a:rPr>
                          </m:ctrlPr>
                        </m:sSubPr>
                        <m:e>
                          <m:r>
                            <a:rPr lang="en-US" sz="2800" i="1" dirty="0">
                              <a:latin typeface="Cambria Math" panose="02040503050406030204" pitchFamily="18" charset="0"/>
                              <a:ea typeface="Cambria Math" panose="02040503050406030204" pitchFamily="18" charset="0"/>
                            </a:rPr>
                            <m:t>𝜉</m:t>
                          </m:r>
                        </m:e>
                        <m:sub>
                          <m:r>
                            <a:rPr lang="en-US" sz="2800" i="1" dirty="0">
                              <a:latin typeface="Cambria Math" panose="02040503050406030204" pitchFamily="18" charset="0"/>
                            </a:rPr>
                            <m:t>1</m:t>
                          </m:r>
                        </m:sub>
                      </m:sSub>
                    </m:oMath>
                  </m:oMathPara>
                </a14:m>
                <a:endParaRPr lang="en-US" sz="2800" dirty="0"/>
              </a:p>
            </p:txBody>
          </p:sp>
        </mc:Choice>
        <mc:Fallback xmlns="">
          <p:sp>
            <p:nvSpPr>
              <p:cNvPr id="65" name="Rectangle 64">
                <a:extLst>
                  <a:ext uri="{FF2B5EF4-FFF2-40B4-BE49-F238E27FC236}">
                    <a16:creationId xmlns:a16="http://schemas.microsoft.com/office/drawing/2014/main" id="{2701CCEE-C8B1-7F4C-B8AF-C434F23AD4E2}"/>
                  </a:ext>
                </a:extLst>
              </p:cNvPr>
              <p:cNvSpPr>
                <a:spLocks noRot="1" noChangeAspect="1" noMove="1" noResize="1" noEditPoints="1" noAdjustHandles="1" noChangeArrowheads="1" noChangeShapeType="1" noTextEdit="1"/>
              </p:cNvSpPr>
              <p:nvPr/>
            </p:nvSpPr>
            <p:spPr>
              <a:xfrm>
                <a:off x="7593717" y="4908139"/>
                <a:ext cx="586506" cy="523220"/>
              </a:xfrm>
              <a:prstGeom prst="rect">
                <a:avLst/>
              </a:prstGeom>
              <a:blipFill>
                <a:blip r:embed="rId3"/>
                <a:stretch>
                  <a:fillRect l="-6383" b="-19048"/>
                </a:stretch>
              </a:blipFill>
            </p:spPr>
            <p:txBody>
              <a:bodyPr/>
              <a:lstStyle/>
              <a:p>
                <a:r>
                  <a:rPr lang="en-US">
                    <a:noFill/>
                  </a:rPr>
                  <a:t> </a:t>
                </a:r>
              </a:p>
            </p:txBody>
          </p:sp>
        </mc:Fallback>
      </mc:AlternateContent>
      <p:sp>
        <p:nvSpPr>
          <p:cNvPr id="66" name="Oval 65">
            <a:extLst>
              <a:ext uri="{FF2B5EF4-FFF2-40B4-BE49-F238E27FC236}">
                <a16:creationId xmlns:a16="http://schemas.microsoft.com/office/drawing/2014/main" id="{B8BE1E32-1FFC-5946-87E9-0295BCFBFB29}"/>
              </a:ext>
            </a:extLst>
          </p:cNvPr>
          <p:cNvSpPr/>
          <p:nvPr/>
        </p:nvSpPr>
        <p:spPr>
          <a:xfrm>
            <a:off x="7454989" y="4074366"/>
            <a:ext cx="758283" cy="7025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a:extLst>
              <a:ext uri="{FF2B5EF4-FFF2-40B4-BE49-F238E27FC236}">
                <a16:creationId xmlns:a16="http://schemas.microsoft.com/office/drawing/2014/main" id="{FCD0A126-661B-1F4B-BA25-117F72A038E9}"/>
              </a:ext>
            </a:extLst>
          </p:cNvPr>
          <p:cNvSpPr/>
          <p:nvPr/>
        </p:nvSpPr>
        <p:spPr>
          <a:xfrm>
            <a:off x="8607522" y="4069600"/>
            <a:ext cx="758283" cy="7025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4FA5E301-65B3-7C46-9F8B-FADB54D3BB19}"/>
              </a:ext>
            </a:extLst>
          </p:cNvPr>
          <p:cNvSpPr/>
          <p:nvPr/>
        </p:nvSpPr>
        <p:spPr>
          <a:xfrm>
            <a:off x="10417282" y="4079124"/>
            <a:ext cx="758283" cy="70252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2F0132D3-7F84-464B-A41A-0E6CF8F5D236}"/>
              </a:ext>
            </a:extLst>
          </p:cNvPr>
          <p:cNvCxnSpPr>
            <a:cxnSpLocks/>
            <a:stCxn id="66" idx="0"/>
          </p:cNvCxnSpPr>
          <p:nvPr/>
        </p:nvCxnSpPr>
        <p:spPr>
          <a:xfrm flipV="1">
            <a:off x="7834131" y="3811976"/>
            <a:ext cx="0" cy="26239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C998974E-0082-C947-91CA-3E6701663D28}"/>
              </a:ext>
            </a:extLst>
          </p:cNvPr>
          <p:cNvCxnSpPr>
            <a:cxnSpLocks/>
            <a:stCxn id="67" idx="0"/>
          </p:cNvCxnSpPr>
          <p:nvPr/>
        </p:nvCxnSpPr>
        <p:spPr>
          <a:xfrm flipH="1" flipV="1">
            <a:off x="8977141" y="3811976"/>
            <a:ext cx="9523" cy="257624"/>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C135C784-EB74-9F4E-9914-04E59F090140}"/>
              </a:ext>
            </a:extLst>
          </p:cNvPr>
          <p:cNvCxnSpPr>
            <a:cxnSpLocks/>
            <a:stCxn id="68" idx="0"/>
          </p:cNvCxnSpPr>
          <p:nvPr/>
        </p:nvCxnSpPr>
        <p:spPr>
          <a:xfrm flipV="1">
            <a:off x="10796424" y="3811976"/>
            <a:ext cx="0" cy="267148"/>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05580A6D-9C09-734D-B2F2-FC29560F5BA9}"/>
              </a:ext>
            </a:extLst>
          </p:cNvPr>
          <p:cNvCxnSpPr>
            <a:cxnSpLocks/>
          </p:cNvCxnSpPr>
          <p:nvPr/>
        </p:nvCxnSpPr>
        <p:spPr>
          <a:xfrm flipV="1">
            <a:off x="7832153" y="4760022"/>
            <a:ext cx="0" cy="262390"/>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8E00F1C6-BB5A-424F-B04A-B6F273BF9F15}"/>
              </a:ext>
            </a:extLst>
          </p:cNvPr>
          <p:cNvCxnSpPr>
            <a:cxnSpLocks/>
          </p:cNvCxnSpPr>
          <p:nvPr/>
        </p:nvCxnSpPr>
        <p:spPr>
          <a:xfrm flipH="1" flipV="1">
            <a:off x="8975163" y="4760022"/>
            <a:ext cx="9523" cy="257624"/>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6160A25-648D-3040-902B-A9D50932700D}"/>
              </a:ext>
            </a:extLst>
          </p:cNvPr>
          <p:cNvCxnSpPr>
            <a:cxnSpLocks/>
          </p:cNvCxnSpPr>
          <p:nvPr/>
        </p:nvCxnSpPr>
        <p:spPr>
          <a:xfrm flipV="1">
            <a:off x="10794446" y="4760022"/>
            <a:ext cx="0" cy="267148"/>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CF7936F-9349-1E4A-92B2-74E98C81A8E9}"/>
              </a:ext>
            </a:extLst>
          </p:cNvPr>
          <p:cNvCxnSpPr>
            <a:cxnSpLocks/>
          </p:cNvCxnSpPr>
          <p:nvPr/>
        </p:nvCxnSpPr>
        <p:spPr>
          <a:xfrm flipH="1" flipV="1">
            <a:off x="7834130" y="2651212"/>
            <a:ext cx="4765" cy="68812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FC76998E-176D-4D44-8CAB-5AEC282B390C}"/>
              </a:ext>
            </a:extLst>
          </p:cNvPr>
          <p:cNvCxnSpPr>
            <a:cxnSpLocks/>
          </p:cNvCxnSpPr>
          <p:nvPr/>
        </p:nvCxnSpPr>
        <p:spPr>
          <a:xfrm flipV="1">
            <a:off x="8977140" y="2646446"/>
            <a:ext cx="9523" cy="688129"/>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FE382675-26A7-1548-8414-B4FF2BA8D5D5}"/>
              </a:ext>
            </a:extLst>
          </p:cNvPr>
          <p:cNvCxnSpPr>
            <a:cxnSpLocks/>
          </p:cNvCxnSpPr>
          <p:nvPr/>
        </p:nvCxnSpPr>
        <p:spPr>
          <a:xfrm flipH="1" flipV="1">
            <a:off x="7834130" y="2651212"/>
            <a:ext cx="1143010" cy="683363"/>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97DB4342-8C41-F746-92B2-4D8378CC4847}"/>
              </a:ext>
            </a:extLst>
          </p:cNvPr>
          <p:cNvCxnSpPr>
            <a:cxnSpLocks/>
          </p:cNvCxnSpPr>
          <p:nvPr/>
        </p:nvCxnSpPr>
        <p:spPr>
          <a:xfrm flipH="1" flipV="1">
            <a:off x="7834130" y="2651212"/>
            <a:ext cx="2967058" cy="692887"/>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0958A28E-1736-1042-AF48-643BA7C3F777}"/>
              </a:ext>
            </a:extLst>
          </p:cNvPr>
          <p:cNvCxnSpPr>
            <a:cxnSpLocks/>
          </p:cNvCxnSpPr>
          <p:nvPr/>
        </p:nvCxnSpPr>
        <p:spPr>
          <a:xfrm flipV="1">
            <a:off x="7838895" y="2646446"/>
            <a:ext cx="1147768" cy="692895"/>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28391DE6-D59E-184A-A424-72FB446FBAAB}"/>
              </a:ext>
            </a:extLst>
          </p:cNvPr>
          <p:cNvCxnSpPr>
            <a:cxnSpLocks/>
          </p:cNvCxnSpPr>
          <p:nvPr/>
        </p:nvCxnSpPr>
        <p:spPr>
          <a:xfrm flipH="1" flipV="1">
            <a:off x="8975163" y="2658821"/>
            <a:ext cx="1819283" cy="685278"/>
          </a:xfrm>
          <a:prstGeom prst="straightConnector1">
            <a:avLst/>
          </a:prstGeom>
          <a:ln w="381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BD5734CB-EE53-4440-A647-57CAA8FD1738}"/>
                  </a:ext>
                </a:extLst>
              </p:cNvPr>
              <p:cNvSpPr/>
              <p:nvPr/>
            </p:nvSpPr>
            <p:spPr>
              <a:xfrm>
                <a:off x="8734263" y="6116456"/>
                <a:ext cx="620811"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rPr>
                            <m:t>𝑥</m:t>
                          </m:r>
                        </m:e>
                        <m:sub>
                          <m:r>
                            <a:rPr lang="en-US" sz="2800" b="0" i="1" dirty="0" smtClean="0">
                              <a:latin typeface="Cambria Math" panose="02040503050406030204" pitchFamily="18" charset="0"/>
                            </a:rPr>
                            <m:t>2</m:t>
                          </m:r>
                        </m:sub>
                      </m:sSub>
                    </m:oMath>
                  </m:oMathPara>
                </a14:m>
                <a:endParaRPr lang="en-US" sz="2800" dirty="0"/>
              </a:p>
            </p:txBody>
          </p:sp>
        </mc:Choice>
        <mc:Fallback xmlns="">
          <p:sp>
            <p:nvSpPr>
              <p:cNvPr id="81" name="Rectangle 80">
                <a:extLst>
                  <a:ext uri="{FF2B5EF4-FFF2-40B4-BE49-F238E27FC236}">
                    <a16:creationId xmlns:a16="http://schemas.microsoft.com/office/drawing/2014/main" id="{BD5734CB-EE53-4440-A647-57CAA8FD1738}"/>
                  </a:ext>
                </a:extLst>
              </p:cNvPr>
              <p:cNvSpPr>
                <a:spLocks noRot="1" noChangeAspect="1" noMove="1" noResize="1" noEditPoints="1" noAdjustHandles="1" noChangeArrowheads="1" noChangeShapeType="1" noTextEdit="1"/>
              </p:cNvSpPr>
              <p:nvPr/>
            </p:nvSpPr>
            <p:spPr>
              <a:xfrm>
                <a:off x="8734263" y="6116456"/>
                <a:ext cx="620811" cy="523220"/>
              </a:xfrm>
              <a:prstGeom prst="rect">
                <a:avLst/>
              </a:prstGeom>
              <a:blipFill>
                <a:blip r:embed="rId4"/>
                <a:stretch>
                  <a:fillRect b="-2381"/>
                </a:stretch>
              </a:blipFill>
            </p:spPr>
            <p:txBody>
              <a:bodyPr/>
              <a:lstStyle/>
              <a:p>
                <a:r>
                  <a:rPr lang="en-US">
                    <a:noFill/>
                  </a:rPr>
                  <a:t> </a:t>
                </a:r>
              </a:p>
            </p:txBody>
          </p:sp>
        </mc:Fallback>
      </mc:AlternateContent>
      <p:cxnSp>
        <p:nvCxnSpPr>
          <p:cNvPr id="82" name="Curved Connector 81">
            <a:extLst>
              <a:ext uri="{FF2B5EF4-FFF2-40B4-BE49-F238E27FC236}">
                <a16:creationId xmlns:a16="http://schemas.microsoft.com/office/drawing/2014/main" id="{4B6363F6-65FB-C54C-BCA0-D75E25128144}"/>
              </a:ext>
            </a:extLst>
          </p:cNvPr>
          <p:cNvCxnSpPr>
            <a:cxnSpLocks/>
          </p:cNvCxnSpPr>
          <p:nvPr/>
        </p:nvCxnSpPr>
        <p:spPr>
          <a:xfrm flipV="1">
            <a:off x="7570402" y="4210152"/>
            <a:ext cx="509591" cy="459754"/>
          </a:xfrm>
          <a:prstGeom prst="curved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Curved Connector 82">
            <a:extLst>
              <a:ext uri="{FF2B5EF4-FFF2-40B4-BE49-F238E27FC236}">
                <a16:creationId xmlns:a16="http://schemas.microsoft.com/office/drawing/2014/main" id="{501ED283-90C3-2A45-AEC2-8798244412CE}"/>
              </a:ext>
            </a:extLst>
          </p:cNvPr>
          <p:cNvCxnSpPr>
            <a:cxnSpLocks/>
          </p:cNvCxnSpPr>
          <p:nvPr/>
        </p:nvCxnSpPr>
        <p:spPr>
          <a:xfrm flipV="1">
            <a:off x="8736591" y="4203528"/>
            <a:ext cx="509591" cy="459754"/>
          </a:xfrm>
          <a:prstGeom prst="curved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Curved Connector 83">
            <a:extLst>
              <a:ext uri="{FF2B5EF4-FFF2-40B4-BE49-F238E27FC236}">
                <a16:creationId xmlns:a16="http://schemas.microsoft.com/office/drawing/2014/main" id="{B79CBF9B-7D6D-034B-A497-BAB78DB8D934}"/>
              </a:ext>
            </a:extLst>
          </p:cNvPr>
          <p:cNvCxnSpPr>
            <a:cxnSpLocks/>
          </p:cNvCxnSpPr>
          <p:nvPr/>
        </p:nvCxnSpPr>
        <p:spPr>
          <a:xfrm flipV="1">
            <a:off x="10519009" y="4206843"/>
            <a:ext cx="509591" cy="459754"/>
          </a:xfrm>
          <a:prstGeom prst="curved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Rectangle 84">
                <a:extLst>
                  <a:ext uri="{FF2B5EF4-FFF2-40B4-BE49-F238E27FC236}">
                    <a16:creationId xmlns:a16="http://schemas.microsoft.com/office/drawing/2014/main" id="{266BD0DE-7536-DC4A-B3D0-3E1A1A6BF655}"/>
                  </a:ext>
                </a:extLst>
              </p:cNvPr>
              <p:cNvSpPr/>
              <p:nvPr/>
            </p:nvSpPr>
            <p:spPr>
              <a:xfrm>
                <a:off x="7611143" y="2091114"/>
                <a:ext cx="56637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rPr>
                            <m:t>𝑓</m:t>
                          </m:r>
                        </m:e>
                        <m:sub>
                          <m:r>
                            <a:rPr lang="en-US" sz="2800" b="0" i="1" dirty="0" smtClean="0">
                              <a:latin typeface="Cambria Math" panose="02040503050406030204" pitchFamily="18" charset="0"/>
                            </a:rPr>
                            <m:t>1</m:t>
                          </m:r>
                        </m:sub>
                      </m:sSub>
                    </m:oMath>
                  </m:oMathPara>
                </a14:m>
                <a:endParaRPr lang="en-US" sz="2800" dirty="0"/>
              </a:p>
            </p:txBody>
          </p:sp>
        </mc:Choice>
        <mc:Fallback xmlns="">
          <p:sp>
            <p:nvSpPr>
              <p:cNvPr id="85" name="Rectangle 84">
                <a:extLst>
                  <a:ext uri="{FF2B5EF4-FFF2-40B4-BE49-F238E27FC236}">
                    <a16:creationId xmlns:a16="http://schemas.microsoft.com/office/drawing/2014/main" id="{266BD0DE-7536-DC4A-B3D0-3E1A1A6BF655}"/>
                  </a:ext>
                </a:extLst>
              </p:cNvPr>
              <p:cNvSpPr>
                <a:spLocks noRot="1" noChangeAspect="1" noMove="1" noResize="1" noEditPoints="1" noAdjustHandles="1" noChangeArrowheads="1" noChangeShapeType="1" noTextEdit="1"/>
              </p:cNvSpPr>
              <p:nvPr/>
            </p:nvSpPr>
            <p:spPr>
              <a:xfrm>
                <a:off x="7611143" y="2091114"/>
                <a:ext cx="566374" cy="523220"/>
              </a:xfrm>
              <a:prstGeom prst="rect">
                <a:avLst/>
              </a:prstGeom>
              <a:blipFill>
                <a:blip r:embed="rId5"/>
                <a:stretch>
                  <a:fillRect l="-6667"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Rectangle 85">
                <a:extLst>
                  <a:ext uri="{FF2B5EF4-FFF2-40B4-BE49-F238E27FC236}">
                    <a16:creationId xmlns:a16="http://schemas.microsoft.com/office/drawing/2014/main" id="{E7683499-4B7E-2C49-BEC5-0F3F670703B8}"/>
                  </a:ext>
                </a:extLst>
              </p:cNvPr>
              <p:cNvSpPr/>
              <p:nvPr/>
            </p:nvSpPr>
            <p:spPr>
              <a:xfrm>
                <a:off x="8747517" y="2104368"/>
                <a:ext cx="574644"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rPr>
                            <m:t>𝑓</m:t>
                          </m:r>
                        </m:e>
                        <m:sub>
                          <m:r>
                            <a:rPr lang="en-US" sz="2800" b="0" i="1" dirty="0" smtClean="0">
                              <a:latin typeface="Cambria Math" panose="02040503050406030204" pitchFamily="18" charset="0"/>
                            </a:rPr>
                            <m:t>2</m:t>
                          </m:r>
                        </m:sub>
                      </m:sSub>
                    </m:oMath>
                  </m:oMathPara>
                </a14:m>
                <a:endParaRPr lang="en-US" sz="2800" dirty="0"/>
              </a:p>
            </p:txBody>
          </p:sp>
        </mc:Choice>
        <mc:Fallback xmlns="">
          <p:sp>
            <p:nvSpPr>
              <p:cNvPr id="86" name="Rectangle 85">
                <a:extLst>
                  <a:ext uri="{FF2B5EF4-FFF2-40B4-BE49-F238E27FC236}">
                    <a16:creationId xmlns:a16="http://schemas.microsoft.com/office/drawing/2014/main" id="{E7683499-4B7E-2C49-BEC5-0F3F670703B8}"/>
                  </a:ext>
                </a:extLst>
              </p:cNvPr>
              <p:cNvSpPr>
                <a:spLocks noRot="1" noChangeAspect="1" noMove="1" noResize="1" noEditPoints="1" noAdjustHandles="1" noChangeArrowheads="1" noChangeShapeType="1" noTextEdit="1"/>
              </p:cNvSpPr>
              <p:nvPr/>
            </p:nvSpPr>
            <p:spPr>
              <a:xfrm>
                <a:off x="8747517" y="2104368"/>
                <a:ext cx="574644" cy="523220"/>
              </a:xfrm>
              <a:prstGeom prst="rect">
                <a:avLst/>
              </a:prstGeom>
              <a:blipFill>
                <a:blip r:embed="rId6"/>
                <a:stretch>
                  <a:fillRect l="-6522"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7" name="Rectangle 86">
                <a:extLst>
                  <a:ext uri="{FF2B5EF4-FFF2-40B4-BE49-F238E27FC236}">
                    <a16:creationId xmlns:a16="http://schemas.microsoft.com/office/drawing/2014/main" id="{9D970E8A-18D8-D84E-B316-09A56EB4E049}"/>
                  </a:ext>
                </a:extLst>
              </p:cNvPr>
              <p:cNvSpPr/>
              <p:nvPr/>
            </p:nvSpPr>
            <p:spPr>
              <a:xfrm>
                <a:off x="8749970" y="4931332"/>
                <a:ext cx="59477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i="1" dirty="0">
                              <a:latin typeface="Cambria Math" panose="02040503050406030204" pitchFamily="18" charset="0"/>
                              <a:ea typeface="Cambria Math" panose="02040503050406030204" pitchFamily="18" charset="0"/>
                            </a:rPr>
                            <m:t>𝜉</m:t>
                          </m:r>
                        </m:e>
                        <m:sub>
                          <m:r>
                            <a:rPr lang="en-US" sz="2800" b="0" i="1" dirty="0" smtClean="0">
                              <a:latin typeface="Cambria Math" panose="02040503050406030204" pitchFamily="18" charset="0"/>
                            </a:rPr>
                            <m:t>2</m:t>
                          </m:r>
                        </m:sub>
                      </m:sSub>
                    </m:oMath>
                  </m:oMathPara>
                </a14:m>
                <a:endParaRPr lang="en-US" sz="2800" dirty="0"/>
              </a:p>
            </p:txBody>
          </p:sp>
        </mc:Choice>
        <mc:Fallback xmlns="">
          <p:sp>
            <p:nvSpPr>
              <p:cNvPr id="87" name="Rectangle 86">
                <a:extLst>
                  <a:ext uri="{FF2B5EF4-FFF2-40B4-BE49-F238E27FC236}">
                    <a16:creationId xmlns:a16="http://schemas.microsoft.com/office/drawing/2014/main" id="{9D970E8A-18D8-D84E-B316-09A56EB4E049}"/>
                  </a:ext>
                </a:extLst>
              </p:cNvPr>
              <p:cNvSpPr>
                <a:spLocks noRot="1" noChangeAspect="1" noMove="1" noResize="1" noEditPoints="1" noAdjustHandles="1" noChangeArrowheads="1" noChangeShapeType="1" noTextEdit="1"/>
              </p:cNvSpPr>
              <p:nvPr/>
            </p:nvSpPr>
            <p:spPr>
              <a:xfrm>
                <a:off x="8749970" y="4931332"/>
                <a:ext cx="594778" cy="523220"/>
              </a:xfrm>
              <a:prstGeom prst="rect">
                <a:avLst/>
              </a:prstGeom>
              <a:blipFill>
                <a:blip r:embed="rId7"/>
                <a:stretch>
                  <a:fillRect l="-4167"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8" name="Rectangle 87">
                <a:extLst>
                  <a:ext uri="{FF2B5EF4-FFF2-40B4-BE49-F238E27FC236}">
                    <a16:creationId xmlns:a16="http://schemas.microsoft.com/office/drawing/2014/main" id="{095BE2ED-F1C7-6542-8389-EA28D59DBB6F}"/>
                  </a:ext>
                </a:extLst>
              </p:cNvPr>
              <p:cNvSpPr/>
              <p:nvPr/>
            </p:nvSpPr>
            <p:spPr>
              <a:xfrm>
                <a:off x="10542327" y="4934647"/>
                <a:ext cx="59477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i="1" dirty="0">
                              <a:latin typeface="Cambria Math" panose="02040503050406030204" pitchFamily="18" charset="0"/>
                              <a:ea typeface="Cambria Math" panose="02040503050406030204" pitchFamily="18" charset="0"/>
                            </a:rPr>
                            <m:t>𝜉</m:t>
                          </m:r>
                        </m:e>
                        <m:sub>
                          <m:r>
                            <a:rPr lang="en-US" sz="2800" b="0" i="1" dirty="0" smtClean="0">
                              <a:latin typeface="Cambria Math" panose="02040503050406030204" pitchFamily="18" charset="0"/>
                            </a:rPr>
                            <m:t>3</m:t>
                          </m:r>
                        </m:sub>
                      </m:sSub>
                    </m:oMath>
                  </m:oMathPara>
                </a14:m>
                <a:endParaRPr lang="en-US" sz="2800" dirty="0"/>
              </a:p>
            </p:txBody>
          </p:sp>
        </mc:Choice>
        <mc:Fallback xmlns="">
          <p:sp>
            <p:nvSpPr>
              <p:cNvPr id="88" name="Rectangle 87">
                <a:extLst>
                  <a:ext uri="{FF2B5EF4-FFF2-40B4-BE49-F238E27FC236}">
                    <a16:creationId xmlns:a16="http://schemas.microsoft.com/office/drawing/2014/main" id="{095BE2ED-F1C7-6542-8389-EA28D59DBB6F}"/>
                  </a:ext>
                </a:extLst>
              </p:cNvPr>
              <p:cNvSpPr>
                <a:spLocks noRot="1" noChangeAspect="1" noMove="1" noResize="1" noEditPoints="1" noAdjustHandles="1" noChangeArrowheads="1" noChangeShapeType="1" noTextEdit="1"/>
              </p:cNvSpPr>
              <p:nvPr/>
            </p:nvSpPr>
            <p:spPr>
              <a:xfrm>
                <a:off x="10542327" y="4934647"/>
                <a:ext cx="594778" cy="523220"/>
              </a:xfrm>
              <a:prstGeom prst="rect">
                <a:avLst/>
              </a:prstGeom>
              <a:blipFill>
                <a:blip r:embed="rId8"/>
                <a:stretch>
                  <a:fillRect l="-4167" b="-190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9" name="Rectangle 88">
                <a:extLst>
                  <a:ext uri="{FF2B5EF4-FFF2-40B4-BE49-F238E27FC236}">
                    <a16:creationId xmlns:a16="http://schemas.microsoft.com/office/drawing/2014/main" id="{BE773131-23DB-034D-B4D4-E7450118BA63}"/>
                  </a:ext>
                </a:extLst>
              </p:cNvPr>
              <p:cNvSpPr/>
              <p:nvPr/>
            </p:nvSpPr>
            <p:spPr>
              <a:xfrm>
                <a:off x="7557276" y="3271496"/>
                <a:ext cx="624082"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h</m:t>
                          </m:r>
                        </m:e>
                        <m:sub>
                          <m:r>
                            <a:rPr lang="en-US" sz="2800" i="1" dirty="0">
                              <a:latin typeface="Cambria Math" panose="02040503050406030204" pitchFamily="18" charset="0"/>
                            </a:rPr>
                            <m:t>1</m:t>
                          </m:r>
                        </m:sub>
                      </m:sSub>
                    </m:oMath>
                  </m:oMathPara>
                </a14:m>
                <a:endParaRPr lang="en-US" sz="2800" dirty="0"/>
              </a:p>
            </p:txBody>
          </p:sp>
        </mc:Choice>
        <mc:Fallback xmlns="">
          <p:sp>
            <p:nvSpPr>
              <p:cNvPr id="89" name="Rectangle 88">
                <a:extLst>
                  <a:ext uri="{FF2B5EF4-FFF2-40B4-BE49-F238E27FC236}">
                    <a16:creationId xmlns:a16="http://schemas.microsoft.com/office/drawing/2014/main" id="{BE773131-23DB-034D-B4D4-E7450118BA63}"/>
                  </a:ext>
                </a:extLst>
              </p:cNvPr>
              <p:cNvSpPr>
                <a:spLocks noRot="1" noChangeAspect="1" noMove="1" noResize="1" noEditPoints="1" noAdjustHandles="1" noChangeArrowheads="1" noChangeShapeType="1" noTextEdit="1"/>
              </p:cNvSpPr>
              <p:nvPr/>
            </p:nvSpPr>
            <p:spPr>
              <a:xfrm>
                <a:off x="7557276" y="3271496"/>
                <a:ext cx="624082" cy="523220"/>
              </a:xfrm>
              <a:prstGeom prst="rect">
                <a:avLst/>
              </a:prstGeom>
              <a:blipFill>
                <a:blip r:embed="rId9"/>
                <a:stretch>
                  <a:fillRect b="-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Rectangle 89">
                <a:extLst>
                  <a:ext uri="{FF2B5EF4-FFF2-40B4-BE49-F238E27FC236}">
                    <a16:creationId xmlns:a16="http://schemas.microsoft.com/office/drawing/2014/main" id="{2587A85F-00FC-AD4E-A451-7932FE8ABCE4}"/>
                  </a:ext>
                </a:extLst>
              </p:cNvPr>
              <p:cNvSpPr/>
              <p:nvPr/>
            </p:nvSpPr>
            <p:spPr>
              <a:xfrm>
                <a:off x="8713529" y="3294689"/>
                <a:ext cx="63235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h</m:t>
                          </m:r>
                        </m:e>
                        <m:sub>
                          <m:r>
                            <a:rPr lang="en-US" sz="2800" b="0" i="1" dirty="0" smtClean="0">
                              <a:latin typeface="Cambria Math" panose="02040503050406030204" pitchFamily="18" charset="0"/>
                            </a:rPr>
                            <m:t>2</m:t>
                          </m:r>
                        </m:sub>
                      </m:sSub>
                    </m:oMath>
                  </m:oMathPara>
                </a14:m>
                <a:endParaRPr lang="en-US" sz="2800" dirty="0"/>
              </a:p>
            </p:txBody>
          </p:sp>
        </mc:Choice>
        <mc:Fallback xmlns="">
          <p:sp>
            <p:nvSpPr>
              <p:cNvPr id="90" name="Rectangle 89">
                <a:extLst>
                  <a:ext uri="{FF2B5EF4-FFF2-40B4-BE49-F238E27FC236}">
                    <a16:creationId xmlns:a16="http://schemas.microsoft.com/office/drawing/2014/main" id="{2587A85F-00FC-AD4E-A451-7932FE8ABCE4}"/>
                  </a:ext>
                </a:extLst>
              </p:cNvPr>
              <p:cNvSpPr>
                <a:spLocks noRot="1" noChangeAspect="1" noMove="1" noResize="1" noEditPoints="1" noAdjustHandles="1" noChangeArrowheads="1" noChangeShapeType="1" noTextEdit="1"/>
              </p:cNvSpPr>
              <p:nvPr/>
            </p:nvSpPr>
            <p:spPr>
              <a:xfrm>
                <a:off x="8713529" y="3294689"/>
                <a:ext cx="632353" cy="523220"/>
              </a:xfrm>
              <a:prstGeom prst="rect">
                <a:avLst/>
              </a:prstGeom>
              <a:blipFill>
                <a:blip r:embed="rId10"/>
                <a:stretch>
                  <a:fillRect b="-23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1" name="Rectangle 90">
                <a:extLst>
                  <a:ext uri="{FF2B5EF4-FFF2-40B4-BE49-F238E27FC236}">
                    <a16:creationId xmlns:a16="http://schemas.microsoft.com/office/drawing/2014/main" id="{8D4E7C29-BC23-7441-BC5D-58B1218DAD6B}"/>
                  </a:ext>
                </a:extLst>
              </p:cNvPr>
              <p:cNvSpPr/>
              <p:nvPr/>
            </p:nvSpPr>
            <p:spPr>
              <a:xfrm>
                <a:off x="10505886" y="3298004"/>
                <a:ext cx="632353"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800" i="1" dirty="0" smtClean="0">
                              <a:latin typeface="Cambria Math" panose="02040503050406030204" pitchFamily="18" charset="0"/>
                            </a:rPr>
                          </m:ctrlPr>
                        </m:sSubPr>
                        <m:e>
                          <m:r>
                            <a:rPr lang="en-US" sz="2800" b="0" i="1" dirty="0" smtClean="0">
                              <a:latin typeface="Cambria Math" panose="02040503050406030204" pitchFamily="18" charset="0"/>
                              <a:ea typeface="Cambria Math" panose="02040503050406030204" pitchFamily="18" charset="0"/>
                            </a:rPr>
                            <m:t>h</m:t>
                          </m:r>
                        </m:e>
                        <m:sub>
                          <m:r>
                            <a:rPr lang="en-US" sz="2800" b="0" i="1" dirty="0" smtClean="0">
                              <a:latin typeface="Cambria Math" panose="02040503050406030204" pitchFamily="18" charset="0"/>
                            </a:rPr>
                            <m:t>3</m:t>
                          </m:r>
                        </m:sub>
                      </m:sSub>
                    </m:oMath>
                  </m:oMathPara>
                </a14:m>
                <a:endParaRPr lang="en-US" sz="2800" dirty="0"/>
              </a:p>
            </p:txBody>
          </p:sp>
        </mc:Choice>
        <mc:Fallback xmlns="">
          <p:sp>
            <p:nvSpPr>
              <p:cNvPr id="91" name="Rectangle 90">
                <a:extLst>
                  <a:ext uri="{FF2B5EF4-FFF2-40B4-BE49-F238E27FC236}">
                    <a16:creationId xmlns:a16="http://schemas.microsoft.com/office/drawing/2014/main" id="{8D4E7C29-BC23-7441-BC5D-58B1218DAD6B}"/>
                  </a:ext>
                </a:extLst>
              </p:cNvPr>
              <p:cNvSpPr>
                <a:spLocks noRot="1" noChangeAspect="1" noMove="1" noResize="1" noEditPoints="1" noAdjustHandles="1" noChangeArrowheads="1" noChangeShapeType="1" noTextEdit="1"/>
              </p:cNvSpPr>
              <p:nvPr/>
            </p:nvSpPr>
            <p:spPr>
              <a:xfrm>
                <a:off x="10505886" y="3298004"/>
                <a:ext cx="632353" cy="523220"/>
              </a:xfrm>
              <a:prstGeom prst="rect">
                <a:avLst/>
              </a:prstGeom>
              <a:blipFill>
                <a:blip r:embed="rId11"/>
                <a:stretch>
                  <a:fillRect b="-2381"/>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76F39F7F-DB74-E14B-82A2-56C48CC8132D}"/>
              </a:ext>
            </a:extLst>
          </p:cNvPr>
          <p:cNvCxnSpPr/>
          <p:nvPr/>
        </p:nvCxnSpPr>
        <p:spPr>
          <a:xfrm flipH="1">
            <a:off x="3041374" y="4663282"/>
            <a:ext cx="3925956" cy="6624"/>
          </a:xfrm>
          <a:prstGeom prst="straightConnector1">
            <a:avLst/>
          </a:prstGeom>
          <a:ln w="190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2159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4CA0A-3A93-3240-B3E2-115C9037DCBC}"/>
              </a:ext>
            </a:extLst>
          </p:cNvPr>
          <p:cNvSpPr>
            <a:spLocks noGrp="1"/>
          </p:cNvSpPr>
          <p:nvPr>
            <p:ph type="title"/>
          </p:nvPr>
        </p:nvSpPr>
        <p:spPr/>
        <p:txBody>
          <a:bodyPr>
            <a:normAutofit/>
          </a:bodyPr>
          <a:lstStyle/>
          <a:p>
            <a:r>
              <a:rPr lang="en-US" sz="4000" dirty="0" err="1"/>
              <a:t>torch.nn.Sequential</a:t>
            </a:r>
            <a:r>
              <a:rPr lang="en-US" sz="4000" dirty="0"/>
              <a:t>: where are the parameters?</a:t>
            </a:r>
          </a:p>
        </p:txBody>
      </p:sp>
      <p:sp>
        <p:nvSpPr>
          <p:cNvPr id="3" name="Content Placeholder 2">
            <a:extLst>
              <a:ext uri="{FF2B5EF4-FFF2-40B4-BE49-F238E27FC236}">
                <a16:creationId xmlns:a16="http://schemas.microsoft.com/office/drawing/2014/main" id="{C465D5DB-6D0F-3C4C-B93B-FB082941CB2B}"/>
              </a:ext>
            </a:extLst>
          </p:cNvPr>
          <p:cNvSpPr>
            <a:spLocks noGrp="1"/>
          </p:cNvSpPr>
          <p:nvPr>
            <p:ph idx="1"/>
          </p:nvPr>
        </p:nvSpPr>
        <p:spPr>
          <a:xfrm>
            <a:off x="838200" y="1428059"/>
            <a:ext cx="10515600" cy="5064816"/>
          </a:xfrm>
        </p:spPr>
        <p:txBody>
          <a:bodyPr>
            <a:normAutofit fontScale="92500" lnSpcReduction="10000"/>
          </a:bodyPr>
          <a:lstStyle/>
          <a:p>
            <a:r>
              <a:rPr lang="en-US" dirty="0"/>
              <a:t>The layers each have their own parameters, for example, a model created using the commands on the previous slide would have</a:t>
            </a:r>
          </a:p>
          <a:p>
            <a:pPr marL="0" indent="0">
              <a:buNone/>
            </a:pPr>
            <a:r>
              <a:rPr lang="en-US" dirty="0"/>
              <a:t>	</a:t>
            </a:r>
            <a:r>
              <a:rPr lang="en-US" dirty="0">
                <a:latin typeface="Times New Roman" panose="02020603050405020304" pitchFamily="18" charset="0"/>
                <a:cs typeface="Times New Roman" panose="02020603050405020304" pitchFamily="18" charset="0"/>
              </a:rPr>
              <a:t>model[0].weight</a:t>
            </a:r>
          </a:p>
          <a:p>
            <a:pPr marL="0" indent="0">
              <a:buNone/>
            </a:pPr>
            <a:r>
              <a:rPr lang="en-US" dirty="0">
                <a:latin typeface="Times New Roman" panose="02020603050405020304" pitchFamily="18" charset="0"/>
                <a:cs typeface="Times New Roman" panose="02020603050405020304" pitchFamily="18" charset="0"/>
              </a:rPr>
              <a:t>	model[0].bias</a:t>
            </a:r>
          </a:p>
          <a:p>
            <a:pPr marL="0" indent="0">
              <a:buNone/>
            </a:pPr>
            <a:r>
              <a:rPr lang="en-US" dirty="0">
                <a:latin typeface="Times New Roman" panose="02020603050405020304" pitchFamily="18" charset="0"/>
                <a:cs typeface="Times New Roman" panose="02020603050405020304" pitchFamily="18" charset="0"/>
              </a:rPr>
              <a:t>	model[2].weight</a:t>
            </a:r>
          </a:p>
          <a:p>
            <a:pPr marL="0" indent="0">
              <a:buNone/>
            </a:pPr>
            <a:r>
              <a:rPr lang="en-US" dirty="0">
                <a:latin typeface="Times New Roman" panose="02020603050405020304" pitchFamily="18" charset="0"/>
                <a:cs typeface="Times New Roman" panose="02020603050405020304" pitchFamily="18" charset="0"/>
              </a:rPr>
              <a:t>	model[2].bias</a:t>
            </a:r>
          </a:p>
          <a:p>
            <a:r>
              <a:rPr lang="en-US" dirty="0"/>
              <a:t>Accessing them that way requires you to know which layers have weights and biases, and which don’t.  An easier way is to use the function </a:t>
            </a:r>
            <a:r>
              <a:rPr lang="en-US" dirty="0" err="1">
                <a:latin typeface="Times New Roman" panose="02020603050405020304" pitchFamily="18" charset="0"/>
                <a:cs typeface="Times New Roman" panose="02020603050405020304" pitchFamily="18" charset="0"/>
              </a:rPr>
              <a:t>model.parameters</a:t>
            </a:r>
            <a:r>
              <a:rPr lang="en-US" dirty="0">
                <a:latin typeface="Times New Roman" panose="02020603050405020304" pitchFamily="18" charset="0"/>
                <a:cs typeface="Times New Roman" panose="02020603050405020304" pitchFamily="18" charset="0"/>
              </a:rPr>
              <a:t>()</a:t>
            </a:r>
            <a:r>
              <a:rPr lang="en-US" dirty="0"/>
              <a:t>, which iterates through all trainable parameters, regardless of where they are actually stored:</a:t>
            </a:r>
          </a:p>
          <a:p>
            <a:pPr marL="0" indent="0">
              <a:buNone/>
            </a:pPr>
            <a:r>
              <a:rPr lang="en-US" dirty="0"/>
              <a:t>	</a:t>
            </a:r>
            <a:r>
              <a:rPr lang="en-US" dirty="0">
                <a:latin typeface="Times New Roman" panose="02020603050405020304" pitchFamily="18" charset="0"/>
                <a:cs typeface="Times New Roman" panose="02020603050405020304" pitchFamily="18" charset="0"/>
              </a:rPr>
              <a:t>for param in </a:t>
            </a:r>
            <a:r>
              <a:rPr lang="en-US" dirty="0" err="1">
                <a:latin typeface="Times New Roman" panose="02020603050405020304" pitchFamily="18" charset="0"/>
                <a:cs typeface="Times New Roman" panose="02020603050405020304" pitchFamily="18" charset="0"/>
              </a:rPr>
              <a:t>model.parameters</a:t>
            </a:r>
            <a:r>
              <a:rPr lang="en-US" dirty="0">
                <a:latin typeface="Times New Roman" panose="02020603050405020304" pitchFamily="18" charset="0"/>
                <a:cs typeface="Times New Roman" panose="02020603050405020304" pitchFamily="18" charset="0"/>
              </a:rPr>
              <a:t>():</a:t>
            </a:r>
          </a:p>
          <a:p>
            <a:pPr marL="0" indent="0">
              <a:buNone/>
            </a:pPr>
            <a:r>
              <a:rPr lang="en-US" dirty="0">
                <a:latin typeface="Times New Roman" panose="02020603050405020304" pitchFamily="18" charset="0"/>
                <a:cs typeface="Times New Roman" panose="02020603050405020304" pitchFamily="18" charset="0"/>
              </a:rPr>
              <a:t>		param -= </a:t>
            </a:r>
            <a:r>
              <a:rPr lang="en-US" dirty="0" err="1">
                <a:latin typeface="Times New Roman" panose="02020603050405020304" pitchFamily="18" charset="0"/>
                <a:cs typeface="Times New Roman" panose="02020603050405020304" pitchFamily="18" charset="0"/>
              </a:rPr>
              <a:t>learning_rate</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param.grad</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6551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94950CC1-178E-634D-938B-63F31AE93F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50024" y="1521301"/>
            <a:ext cx="7356450" cy="49020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3E0B5F-6A05-5A43-BB16-FAF2A091E5B9}"/>
              </a:ext>
            </a:extLst>
          </p:cNvPr>
          <p:cNvSpPr>
            <a:spLocks noGrp="1"/>
          </p:cNvSpPr>
          <p:nvPr>
            <p:ph type="title"/>
          </p:nvPr>
        </p:nvSpPr>
        <p:spPr>
          <a:xfrm>
            <a:off x="282389" y="203761"/>
            <a:ext cx="10515600" cy="957043"/>
          </a:xfrm>
        </p:spPr>
        <p:txBody>
          <a:bodyPr>
            <a:normAutofit fontScale="90000"/>
          </a:bodyPr>
          <a:lstStyle/>
          <a:p>
            <a:r>
              <a:rPr lang="en-US" dirty="0"/>
              <a:t>Polynomial regression = multivariate linear regression</a:t>
            </a:r>
          </a:p>
        </p:txBody>
      </p:sp>
      <p:sp>
        <p:nvSpPr>
          <p:cNvPr id="5" name="Content Placeholder 2">
            <a:extLst>
              <a:ext uri="{FF2B5EF4-FFF2-40B4-BE49-F238E27FC236}">
                <a16:creationId xmlns:a16="http://schemas.microsoft.com/office/drawing/2014/main" id="{FDAD470E-6B61-0541-8940-40D2154D5470}"/>
              </a:ext>
            </a:extLst>
          </p:cNvPr>
          <p:cNvSpPr txBox="1">
            <a:spLocks/>
          </p:cNvSpPr>
          <p:nvPr/>
        </p:nvSpPr>
        <p:spPr>
          <a:xfrm>
            <a:off x="9885408" y="6137645"/>
            <a:ext cx="2221066" cy="6847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err="1"/>
              <a:t>Polyreg_scheffe.svg</a:t>
            </a:r>
            <a:r>
              <a:rPr lang="en-US" sz="1200" dirty="0"/>
              <a:t>.  CC-BY 3.0, </a:t>
            </a:r>
            <a:r>
              <a:rPr lang="en-US" sz="1200" dirty="0" err="1"/>
              <a:t>Skbkekas</a:t>
            </a:r>
            <a:r>
              <a:rPr lang="en-US" sz="1200" dirty="0"/>
              <a:t>, 2009</a:t>
            </a:r>
          </a:p>
        </p:txBody>
      </p:sp>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70D18DEE-7F8C-1E49-AE52-8BFF57A838C6}"/>
                  </a:ext>
                </a:extLst>
              </p:cNvPr>
              <p:cNvSpPr>
                <a:spLocks noGrp="1"/>
              </p:cNvSpPr>
              <p:nvPr>
                <p:ph idx="1"/>
              </p:nvPr>
            </p:nvSpPr>
            <p:spPr>
              <a:xfrm>
                <a:off x="148767" y="1286047"/>
                <a:ext cx="5399903" cy="5339150"/>
              </a:xfrm>
            </p:spPr>
            <p:txBody>
              <a:bodyPr>
                <a:normAutofit fontScale="92500"/>
              </a:bodyPr>
              <a:lstStyle/>
              <a:p>
                <a:pPr marL="0" indent="0">
                  <a:buNone/>
                </a:pPr>
                <a:r>
                  <a:rPr lang="en-US" dirty="0"/>
                  <a:t>We can use linear regression to solve nonlinear regression problems by simply augmenting the features.  For example, suppose we start with just one input variable, x, but suppose we expand it to four variables like this:</a:t>
                </a:r>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𝑥</m:t>
                          </m:r>
                        </m:e>
                      </m:acc>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m>
                            <m:mPr>
                              <m:mcs>
                                <m:mc>
                                  <m:mcPr>
                                    <m:count m:val="1"/>
                                    <m:mcJc m:val="center"/>
                                  </m:mcPr>
                                </m:mc>
                              </m:mcs>
                              <m:ctrlPr>
                                <a:rPr lang="en-US" i="1" dirty="0">
                                  <a:latin typeface="Cambria Math" panose="02040503050406030204" pitchFamily="18" charset="0"/>
                                </a:rPr>
                              </m:ctrlPr>
                            </m:mPr>
                            <m:mr>
                              <m:e>
                                <m:r>
                                  <a:rPr lang="en-US" b="0" i="1" smtClean="0">
                                    <a:latin typeface="Cambria Math" panose="02040503050406030204" pitchFamily="18" charset="0"/>
                                    <a:cs typeface="Times New Roman"/>
                                  </a:rPr>
                                  <m:t>𝑥</m:t>
                                </m:r>
                              </m:e>
                            </m:mr>
                            <m:mr>
                              <m:e>
                                <m:m>
                                  <m:mPr>
                                    <m:mcs>
                                      <m:mc>
                                        <m:mcPr>
                                          <m:count m:val="1"/>
                                          <m:mcJc m:val="center"/>
                                        </m:mcPr>
                                      </m:mc>
                                    </m:mcs>
                                    <m:ctrlPr>
                                      <a:rPr lang="en-US" i="1" dirty="0">
                                        <a:latin typeface="Cambria Math" panose="02040503050406030204" pitchFamily="18" charset="0"/>
                                      </a:rPr>
                                    </m:ctrlPr>
                                  </m:mPr>
                                  <m:mr>
                                    <m:e>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𝑥</m:t>
                                          </m:r>
                                        </m:e>
                                        <m:sup>
                                          <m:r>
                                            <a:rPr lang="en-US" b="0" i="1" dirty="0" smtClean="0">
                                              <a:latin typeface="Cambria Math" panose="02040503050406030204" pitchFamily="18" charset="0"/>
                                            </a:rPr>
                                            <m:t>2</m:t>
                                          </m:r>
                                        </m:sup>
                                      </m:sSup>
                                    </m:e>
                                  </m:mr>
                                  <m:mr>
                                    <m:e>
                                      <m:sSup>
                                        <m:sSupPr>
                                          <m:ctrlPr>
                                            <a:rPr lang="en-US" i="1" dirty="0">
                                              <a:latin typeface="Cambria Math" panose="02040503050406030204" pitchFamily="18" charset="0"/>
                                            </a:rPr>
                                          </m:ctrlPr>
                                        </m:sSupPr>
                                        <m:e>
                                          <m:r>
                                            <a:rPr lang="en-US" i="1" dirty="0">
                                              <a:latin typeface="Cambria Math" panose="02040503050406030204" pitchFamily="18" charset="0"/>
                                            </a:rPr>
                                            <m:t>𝑥</m:t>
                                          </m:r>
                                        </m:e>
                                        <m:sup>
                                          <m:r>
                                            <a:rPr lang="en-US" b="0" i="1" dirty="0" smtClean="0">
                                              <a:latin typeface="Cambria Math" panose="02040503050406030204" pitchFamily="18" charset="0"/>
                                            </a:rPr>
                                            <m:t>3</m:t>
                                          </m:r>
                                        </m:sup>
                                      </m:sSup>
                                    </m:e>
                                  </m:mr>
                                </m:m>
                              </m:e>
                            </m:mr>
                            <m:mr>
                              <m:e>
                                <m:r>
                                  <a:rPr lang="en-US" i="1" dirty="0">
                                    <a:latin typeface="Cambria Math" panose="02040503050406030204" pitchFamily="18" charset="0"/>
                                  </a:rPr>
                                  <m:t>1</m:t>
                                </m:r>
                              </m:e>
                            </m:mr>
                          </m:m>
                        </m:e>
                      </m:d>
                    </m:oMath>
                  </m:oMathPara>
                </a14:m>
                <a:endParaRPr lang="en-US" dirty="0"/>
              </a:p>
              <a:p>
                <a:pPr marL="0" indent="0">
                  <a:buNone/>
                </a:pPr>
                <a:r>
                  <a:rPr lang="en-US" dirty="0"/>
                  <a:t>Then</a:t>
                </a:r>
              </a:p>
              <a:p>
                <a:pPr marL="0"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𝑓</m:t>
                      </m:r>
                      <m:d>
                        <m:dPr>
                          <m:ctrlPr>
                            <a:rPr lang="en-US" i="1" dirty="0">
                              <a:latin typeface="Cambria Math" panose="02040503050406030204" pitchFamily="18" charset="0"/>
                            </a:rPr>
                          </m:ctrlPr>
                        </m:dPr>
                        <m:e>
                          <m:r>
                            <a:rPr lang="en-US" i="1" dirty="0">
                              <a:latin typeface="Cambria Math" panose="02040503050406030204" pitchFamily="18" charset="0"/>
                            </a:rPr>
                            <m:t>𝑥</m:t>
                          </m:r>
                        </m:e>
                      </m:d>
                      <m:r>
                        <a:rPr lang="en-US" i="1" dirty="0">
                          <a:latin typeface="Cambria Math" panose="02040503050406030204" pitchFamily="18" charset="0"/>
                        </a:rPr>
                        <m:t>=</m:t>
                      </m:r>
                      <m:sSup>
                        <m:sSupPr>
                          <m:ctrlPr>
                            <a:rPr lang="en-US" i="1">
                              <a:latin typeface="Cambria Math" panose="02040503050406030204" pitchFamily="18" charset="0"/>
                              <a:cs typeface="Times New Roman"/>
                            </a:rPr>
                          </m:ctrlPr>
                        </m:sSupPr>
                        <m:e>
                          <m:acc>
                            <m:accPr>
                              <m:chr m:val="⃗"/>
                              <m:ctrlPr>
                                <a:rPr lang="en-US" i="1">
                                  <a:latin typeface="Cambria Math" panose="02040503050406030204" pitchFamily="18" charset="0"/>
                                  <a:cs typeface="Times New Roman"/>
                                </a:rPr>
                              </m:ctrlPr>
                            </m:accPr>
                            <m:e>
                              <m:r>
                                <a:rPr lang="en-US" i="1">
                                  <a:latin typeface="Cambria Math" panose="02040503050406030204" pitchFamily="18" charset="0"/>
                                  <a:cs typeface="Times New Roman"/>
                                </a:rPr>
                                <m:t>𝑤</m:t>
                              </m:r>
                            </m:e>
                          </m:acc>
                        </m:e>
                        <m:sup>
                          <m:r>
                            <a:rPr lang="en-US" i="1">
                              <a:latin typeface="Cambria Math" panose="02040503050406030204" pitchFamily="18" charset="0"/>
                              <a:cs typeface="Times New Roman"/>
                            </a:rPr>
                            <m:t>𝑇</m:t>
                          </m:r>
                        </m:sup>
                      </m:sSup>
                      <m:acc>
                        <m:accPr>
                          <m:chr m:val="⃗"/>
                          <m:ctrlPr>
                            <a:rPr lang="en-US" i="1" dirty="0">
                              <a:latin typeface="Cambria Math" panose="02040503050406030204" pitchFamily="18" charset="0"/>
                            </a:rPr>
                          </m:ctrlPr>
                        </m:accPr>
                        <m:e>
                          <m:r>
                            <a:rPr lang="en-US" i="1" dirty="0">
                              <a:latin typeface="Cambria Math" panose="02040503050406030204" pitchFamily="18" charset="0"/>
                            </a:rPr>
                            <m:t>𝑥</m:t>
                          </m:r>
                        </m:e>
                      </m:acc>
                      <m:r>
                        <a:rPr lang="en-US" i="1">
                          <a:latin typeface="Cambria Math" panose="02040503050406030204" pitchFamily="18" charset="0"/>
                          <a:ea typeface="Cambria Math" panose="02040503050406030204" pitchFamily="18" charset="0"/>
                          <a:cs typeface="Times New Roman"/>
                        </a:rPr>
                        <m:t>=</m:t>
                      </m:r>
                      <m:r>
                        <a:rPr lang="en-US" i="1">
                          <a:latin typeface="Cambria Math" panose="02040503050406030204" pitchFamily="18" charset="0"/>
                          <a:ea typeface="Cambria Math" panose="02040503050406030204" pitchFamily="18" charset="0"/>
                          <a:cs typeface="Times New Roman"/>
                        </a:rPr>
                        <m:t>𝑏</m:t>
                      </m:r>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𝑤</m:t>
                          </m:r>
                        </m:e>
                        <m:sub>
                          <m:r>
                            <a:rPr lang="en-US" b="0" i="1" smtClean="0">
                              <a:latin typeface="Cambria Math" panose="02040503050406030204" pitchFamily="18" charset="0"/>
                              <a:cs typeface="Times New Roman"/>
                            </a:rPr>
                            <m:t>1</m:t>
                          </m:r>
                        </m:sub>
                      </m:sSub>
                      <m:r>
                        <a:rPr lang="en-US" b="0" i="1" smtClean="0">
                          <a:latin typeface="Cambria Math" panose="02040503050406030204" pitchFamily="18" charset="0"/>
                          <a:cs typeface="Times New Roman"/>
                        </a:rPr>
                        <m:t>𝑥</m:t>
                      </m:r>
                      <m:r>
                        <a:rPr lang="en-US" b="0" i="1" smtClean="0">
                          <a:latin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𝑤</m:t>
                          </m:r>
                        </m:e>
                        <m:sub>
                          <m:r>
                            <a:rPr lang="en-US" b="0" i="1" smtClean="0">
                              <a:latin typeface="Cambria Math" panose="02040503050406030204" pitchFamily="18" charset="0"/>
                              <a:cs typeface="Times New Roman"/>
                            </a:rPr>
                            <m:t>2</m:t>
                          </m:r>
                        </m:sub>
                      </m:sSub>
                      <m:sSup>
                        <m:sSupPr>
                          <m:ctrlPr>
                            <a:rPr lang="en-US" i="1">
                              <a:latin typeface="Cambria Math" panose="02040503050406030204" pitchFamily="18" charset="0"/>
                              <a:cs typeface="Times New Roman"/>
                            </a:rPr>
                          </m:ctrlPr>
                        </m:sSupPr>
                        <m:e>
                          <m:r>
                            <a:rPr lang="en-US" i="1">
                              <a:latin typeface="Cambria Math" panose="02040503050406030204" pitchFamily="18" charset="0"/>
                              <a:cs typeface="Times New Roman"/>
                            </a:rPr>
                            <m:t>𝑥</m:t>
                          </m:r>
                        </m:e>
                        <m:sup>
                          <m:r>
                            <a:rPr lang="en-US" b="0" i="1" smtClean="0">
                              <a:latin typeface="Cambria Math" panose="02040503050406030204" pitchFamily="18" charset="0"/>
                              <a:cs typeface="Times New Roman"/>
                            </a:rPr>
                            <m:t>2</m:t>
                          </m:r>
                        </m:sup>
                      </m:sSup>
                      <m:r>
                        <a:rPr lang="en-US" b="0" i="1" smtClean="0">
                          <a:latin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𝑤</m:t>
                          </m:r>
                        </m:e>
                        <m:sub>
                          <m:r>
                            <a:rPr lang="en-US" b="0" i="1" smtClean="0">
                              <a:latin typeface="Cambria Math" panose="02040503050406030204" pitchFamily="18" charset="0"/>
                              <a:cs typeface="Times New Roman"/>
                            </a:rPr>
                            <m:t>3</m:t>
                          </m:r>
                        </m:sub>
                      </m:sSub>
                      <m:sSup>
                        <m:sSupPr>
                          <m:ctrlPr>
                            <a:rPr lang="en-US" i="1">
                              <a:latin typeface="Cambria Math" panose="02040503050406030204" pitchFamily="18" charset="0"/>
                              <a:cs typeface="Times New Roman"/>
                            </a:rPr>
                          </m:ctrlPr>
                        </m:sSupPr>
                        <m:e>
                          <m:r>
                            <a:rPr lang="en-US" i="1">
                              <a:latin typeface="Cambria Math" panose="02040503050406030204" pitchFamily="18" charset="0"/>
                              <a:cs typeface="Times New Roman"/>
                            </a:rPr>
                            <m:t>𝑥</m:t>
                          </m:r>
                        </m:e>
                        <m:sup>
                          <m:r>
                            <a:rPr lang="en-US" b="0" i="1" smtClean="0">
                              <a:latin typeface="Cambria Math" panose="02040503050406030204" pitchFamily="18" charset="0"/>
                              <a:cs typeface="Times New Roman"/>
                            </a:rPr>
                            <m:t>3</m:t>
                          </m:r>
                        </m:sup>
                      </m:sSup>
                    </m:oMath>
                  </m:oMathPara>
                </a14:m>
                <a:endParaRPr lang="en-US" dirty="0"/>
              </a:p>
              <a:p>
                <a:pPr marL="0" indent="0">
                  <a:buNone/>
                </a:pPr>
                <a:endParaRPr lang="en-US" dirty="0"/>
              </a:p>
            </p:txBody>
          </p:sp>
        </mc:Choice>
        <mc:Fallback xmlns="">
          <p:sp>
            <p:nvSpPr>
              <p:cNvPr id="9" name="Content Placeholder 2">
                <a:extLst>
                  <a:ext uri="{FF2B5EF4-FFF2-40B4-BE49-F238E27FC236}">
                    <a16:creationId xmlns:a16="http://schemas.microsoft.com/office/drawing/2014/main" id="{70D18DEE-7F8C-1E49-AE52-8BFF57A838C6}"/>
                  </a:ext>
                </a:extLst>
              </p:cNvPr>
              <p:cNvSpPr>
                <a:spLocks noGrp="1" noRot="1" noChangeAspect="1" noMove="1" noResize="1" noEditPoints="1" noAdjustHandles="1" noChangeArrowheads="1" noChangeShapeType="1" noTextEdit="1"/>
              </p:cNvSpPr>
              <p:nvPr>
                <p:ph idx="1"/>
              </p:nvPr>
            </p:nvSpPr>
            <p:spPr>
              <a:xfrm>
                <a:off x="148767" y="1286047"/>
                <a:ext cx="5399903" cy="5339150"/>
              </a:xfrm>
              <a:blipFill>
                <a:blip r:embed="rId3"/>
                <a:stretch>
                  <a:fillRect l="-1878" t="-1663"/>
                </a:stretch>
              </a:blipFill>
            </p:spPr>
            <p:txBody>
              <a:bodyPr/>
              <a:lstStyle/>
              <a:p>
                <a:r>
                  <a:rPr lang="en-US">
                    <a:noFill/>
                  </a:rPr>
                  <a:t> </a:t>
                </a:r>
              </a:p>
            </p:txBody>
          </p:sp>
        </mc:Fallback>
      </mc:AlternateContent>
    </p:spTree>
    <p:extLst>
      <p:ext uri="{BB962C8B-B14F-4D97-AF65-F5344CB8AC3E}">
        <p14:creationId xmlns:p14="http://schemas.microsoft.com/office/powerpoint/2010/main" val="992551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9500-33BC-F748-AFF3-C5061202F2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8D7259B-07AB-8747-A5AE-014C63F3FFA7}"/>
              </a:ext>
            </a:extLst>
          </p:cNvPr>
          <p:cNvSpPr>
            <a:spLocks noGrp="1"/>
          </p:cNvSpPr>
          <p:nvPr>
            <p:ph idx="1"/>
          </p:nvPr>
        </p:nvSpPr>
        <p:spPr/>
        <p:txBody>
          <a:bodyPr/>
          <a:lstStyle/>
          <a:p>
            <a:r>
              <a:rPr lang="en-US" dirty="0"/>
              <a:t>Review: linear regression</a:t>
            </a:r>
          </a:p>
          <a:p>
            <a:r>
              <a:rPr lang="en-US" dirty="0"/>
              <a:t>Training a linear regression model using </a:t>
            </a:r>
            <a:r>
              <a:rPr lang="en-US" dirty="0" err="1"/>
              <a:t>numpy</a:t>
            </a:r>
            <a:endParaRPr lang="en-US" dirty="0"/>
          </a:p>
          <a:p>
            <a:pPr lvl="1"/>
            <a:r>
              <a:rPr lang="en-US" dirty="0">
                <a:hlinkClick r:id="rId2"/>
              </a:rPr>
              <a:t>https://</a:t>
            </a:r>
            <a:r>
              <a:rPr lang="en-US" dirty="0" err="1">
                <a:hlinkClick r:id="rId2"/>
              </a:rPr>
              <a:t>pytorch.org</a:t>
            </a:r>
            <a:r>
              <a:rPr lang="en-US" dirty="0">
                <a:hlinkClick r:id="rId2"/>
              </a:rPr>
              <a:t>/tutorials/beginner/</a:t>
            </a:r>
            <a:r>
              <a:rPr lang="en-US" dirty="0" err="1">
                <a:hlinkClick r:id="rId2"/>
              </a:rPr>
              <a:t>pytorch_with_examples.html#warm-up-numpy</a:t>
            </a:r>
            <a:endParaRPr lang="en-US" dirty="0"/>
          </a:p>
          <a:p>
            <a:r>
              <a:rPr lang="en-US" dirty="0"/>
              <a:t>The same example with </a:t>
            </a:r>
            <a:r>
              <a:rPr lang="en-US" dirty="0" err="1"/>
              <a:t>pytorch</a:t>
            </a:r>
            <a:endParaRPr lang="en-US" dirty="0"/>
          </a:p>
          <a:p>
            <a:pPr lvl="1"/>
            <a:r>
              <a:rPr lang="en-US" dirty="0">
                <a:hlinkClick r:id="rId3"/>
              </a:rPr>
              <a:t>https://</a:t>
            </a:r>
            <a:r>
              <a:rPr lang="en-US" dirty="0" err="1">
                <a:hlinkClick r:id="rId3"/>
              </a:rPr>
              <a:t>pytorch.org</a:t>
            </a:r>
            <a:r>
              <a:rPr lang="en-US" dirty="0">
                <a:hlinkClick r:id="rId3"/>
              </a:rPr>
              <a:t>/tutorials/beginner/</a:t>
            </a:r>
            <a:r>
              <a:rPr lang="en-US" dirty="0" err="1">
                <a:hlinkClick r:id="rId3"/>
              </a:rPr>
              <a:t>pytorch_with_examples.html#pytorch-tensors</a:t>
            </a:r>
            <a:endParaRPr lang="en-US" dirty="0"/>
          </a:p>
          <a:p>
            <a:r>
              <a:rPr lang="en-US" dirty="0" err="1"/>
              <a:t>torch.nn</a:t>
            </a:r>
            <a:r>
              <a:rPr lang="en-US" dirty="0"/>
              <a:t> module: using predefined neural net components</a:t>
            </a:r>
          </a:p>
          <a:p>
            <a:pPr lvl="1"/>
            <a:r>
              <a:rPr lang="en-US" dirty="0">
                <a:hlinkClick r:id="rId4"/>
              </a:rPr>
              <a:t>https://</a:t>
            </a:r>
            <a:r>
              <a:rPr lang="en-US" dirty="0" err="1">
                <a:hlinkClick r:id="rId4"/>
              </a:rPr>
              <a:t>pytorch.org</a:t>
            </a:r>
            <a:r>
              <a:rPr lang="en-US" dirty="0">
                <a:hlinkClick r:id="rId4"/>
              </a:rPr>
              <a:t>/tutorials/beginner/</a:t>
            </a:r>
            <a:r>
              <a:rPr lang="en-US" dirty="0" err="1">
                <a:hlinkClick r:id="rId4"/>
              </a:rPr>
              <a:t>pytorch_with_examples.html#nn-module</a:t>
            </a:r>
            <a:endParaRPr lang="en-US" dirty="0"/>
          </a:p>
        </p:txBody>
      </p:sp>
    </p:spTree>
    <p:extLst>
      <p:ext uri="{BB962C8B-B14F-4D97-AF65-F5344CB8AC3E}">
        <p14:creationId xmlns:p14="http://schemas.microsoft.com/office/powerpoint/2010/main" val="1869552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4735A-7D6F-2E40-9D2C-34C622756280}"/>
              </a:ext>
            </a:extLst>
          </p:cNvPr>
          <p:cNvSpPr>
            <a:spLocks noGrp="1"/>
          </p:cNvSpPr>
          <p:nvPr>
            <p:ph type="title"/>
          </p:nvPr>
        </p:nvSpPr>
        <p:spPr/>
        <p:txBody>
          <a:bodyPr/>
          <a:lstStyle/>
          <a:p>
            <a:r>
              <a:rPr lang="en-US" dirty="0"/>
              <a:t>Minimizing the MSE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7C253D7-B0D4-D94C-A552-1735F6DB5D04}"/>
                  </a:ext>
                </a:extLst>
              </p:cNvPr>
              <p:cNvSpPr>
                <a:spLocks noGrp="1"/>
              </p:cNvSpPr>
              <p:nvPr>
                <p:ph idx="1"/>
              </p:nvPr>
            </p:nvSpPr>
            <p:spPr/>
            <p:txBody>
              <a:bodyPr/>
              <a:lstStyle/>
              <a:p>
                <a:pPr marL="0" indent="0">
                  <a:buNone/>
                </a:pPr>
                <a:r>
                  <a:rPr lang="en-US" dirty="0"/>
                  <a:t>Our goal is to find the coefficients </a:t>
                </a:r>
                <a14:m>
                  <m:oMath xmlns:m="http://schemas.openxmlformats.org/officeDocument/2006/math">
                    <m:acc>
                      <m:accPr>
                        <m:chr m:val="⃗"/>
                        <m:ctrlPr>
                          <a:rPr lang="en-US" i="1" dirty="0">
                            <a:latin typeface="Cambria Math" panose="02040503050406030204" pitchFamily="18" charset="0"/>
                          </a:rPr>
                        </m:ctrlPr>
                      </m:accPr>
                      <m:e>
                        <m:r>
                          <a:rPr lang="en-US" b="0" i="1" dirty="0" smtClean="0">
                            <a:latin typeface="Cambria Math" panose="02040503050406030204" pitchFamily="18" charset="0"/>
                          </a:rPr>
                          <m:t>𝑤</m:t>
                        </m:r>
                      </m:e>
                    </m:acc>
                    <m:r>
                      <a:rPr lang="en-US" i="1" dirty="0">
                        <a:latin typeface="Cambria Math" panose="02040503050406030204" pitchFamily="18" charset="0"/>
                      </a:rPr>
                      <m:t>=</m:t>
                    </m:r>
                    <m:sSup>
                      <m:sSupPr>
                        <m:ctrlPr>
                          <a:rPr lang="en-US" i="1" dirty="0" smtClean="0">
                            <a:latin typeface="Cambria Math" panose="02040503050406030204" pitchFamily="18" charset="0"/>
                          </a:rPr>
                        </m:ctrlPr>
                      </m:sSupPr>
                      <m:e>
                        <m:d>
                          <m:dPr>
                            <m:begChr m:val="["/>
                            <m:endChr m:val="]"/>
                            <m:ctrlPr>
                              <a:rPr lang="en-US" i="1" dirty="0" smtClean="0">
                                <a:latin typeface="Cambria Math" panose="02040503050406030204" pitchFamily="18" charset="0"/>
                              </a:rPr>
                            </m:ctrlPr>
                          </m:dPr>
                          <m:e>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𝑤</m:t>
                                </m:r>
                              </m:e>
                              <m:sub>
                                <m:r>
                                  <a:rPr lang="en-US" i="1">
                                    <a:latin typeface="Cambria Math" panose="02040503050406030204" pitchFamily="18" charset="0"/>
                                    <a:cs typeface="Times New Roman"/>
                                  </a:rPr>
                                  <m:t>1</m:t>
                                </m:r>
                              </m:sub>
                            </m:sSub>
                            <m:r>
                              <a:rPr lang="en-US" b="0" i="1" smtClean="0">
                                <a:latin typeface="Cambria Math" panose="02040503050406030204" pitchFamily="18" charset="0"/>
                                <a:cs typeface="Times New Roman"/>
                              </a:rPr>
                              <m:t>,…,</m:t>
                            </m:r>
                            <m:sSub>
                              <m:sSubPr>
                                <m:ctrlPr>
                                  <a:rPr lang="en-US" i="1">
                                    <a:latin typeface="Cambria Math" panose="02040503050406030204" pitchFamily="18" charset="0"/>
                                    <a:cs typeface="Times New Roman"/>
                                  </a:rPr>
                                </m:ctrlPr>
                              </m:sSubPr>
                              <m:e>
                                <m:r>
                                  <a:rPr lang="en-US" b="0" i="1" smtClean="0">
                                    <a:latin typeface="Cambria Math" panose="02040503050406030204" pitchFamily="18" charset="0"/>
                                    <a:cs typeface="Times New Roman"/>
                                  </a:rPr>
                                  <m:t>𝑤</m:t>
                                </m:r>
                              </m:e>
                              <m:sub>
                                <m:r>
                                  <a:rPr lang="en-US" b="0" i="1" smtClean="0">
                                    <a:latin typeface="Cambria Math" panose="02040503050406030204" pitchFamily="18" charset="0"/>
                                    <a:cs typeface="Times New Roman"/>
                                  </a:rPr>
                                  <m:t>𝐷</m:t>
                                </m:r>
                              </m:sub>
                            </m:sSub>
                            <m:r>
                              <a:rPr lang="en-US" b="0" i="1" smtClean="0">
                                <a:latin typeface="Cambria Math" panose="02040503050406030204" pitchFamily="18" charset="0"/>
                                <a:cs typeface="Times New Roman"/>
                              </a:rPr>
                              <m:t>,</m:t>
                            </m:r>
                            <m:r>
                              <a:rPr lang="en-US" b="0" i="1" smtClean="0">
                                <a:latin typeface="Cambria Math" panose="02040503050406030204" pitchFamily="18" charset="0"/>
                                <a:cs typeface="Times New Roman"/>
                              </a:rPr>
                              <m:t>𝑏</m:t>
                            </m:r>
                          </m:e>
                        </m:d>
                      </m:e>
                      <m:sup>
                        <m:r>
                          <a:rPr lang="en-US" b="0" i="1" dirty="0" smtClean="0">
                            <a:latin typeface="Cambria Math" panose="02040503050406030204" pitchFamily="18" charset="0"/>
                          </a:rPr>
                          <m:t>𝑇</m:t>
                        </m:r>
                      </m:sup>
                    </m:sSup>
                  </m:oMath>
                </a14:m>
                <a:r>
                  <a:rPr lang="en-US" dirty="0"/>
                  <a:t> that minimize the MSE loss function:</a:t>
                </a:r>
              </a:p>
              <a:p>
                <a:pPr marL="0" indent="0">
                  <a:buNone/>
                </a:pPr>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ea typeface="Cambria Math" panose="02040503050406030204" pitchFamily="18" charset="0"/>
                        </a:rPr>
                        <m:t>ℒ</m:t>
                      </m:r>
                      <m:r>
                        <a:rPr lang="en-US" i="1">
                          <a:latin typeface="Cambria Math" panose="02040503050406030204" pitchFamily="18" charset="0"/>
                          <a:cs typeface="Times New Roman"/>
                        </a:rPr>
                        <m:t>=</m:t>
                      </m:r>
                      <m:f>
                        <m:fPr>
                          <m:ctrlPr>
                            <a:rPr lang="en-US" i="1">
                              <a:latin typeface="Cambria Math" panose="02040503050406030204" pitchFamily="18" charset="0"/>
                              <a:cs typeface="Times New Roman"/>
                            </a:rPr>
                          </m:ctrlPr>
                        </m:fPr>
                        <m:num>
                          <m:r>
                            <a:rPr lang="en-US" i="1">
                              <a:latin typeface="Cambria Math" panose="02040503050406030204" pitchFamily="18" charset="0"/>
                              <a:cs typeface="Times New Roman"/>
                            </a:rPr>
                            <m:t>1</m:t>
                          </m:r>
                        </m:num>
                        <m:den>
                          <m:r>
                            <a:rPr lang="en-US" i="1">
                              <a:latin typeface="Cambria Math" panose="02040503050406030204" pitchFamily="18" charset="0"/>
                              <a:cs typeface="Times New Roman"/>
                            </a:rPr>
                            <m:t>𝑛</m:t>
                          </m:r>
                        </m:den>
                      </m:f>
                      <m:nary>
                        <m:naryPr>
                          <m:chr m:val="∑"/>
                          <m:ctrlPr>
                            <a:rPr lang="en-US" i="1">
                              <a:latin typeface="Cambria Math" panose="02040503050406030204" pitchFamily="18" charset="0"/>
                              <a:cs typeface="Times New Roman"/>
                            </a:rPr>
                          </m:ctrlPr>
                        </m:naryPr>
                        <m:sub>
                          <m:r>
                            <m:rPr>
                              <m:brk m:alnAt="23"/>
                            </m:rPr>
                            <a:rPr lang="en-US" i="1">
                              <a:latin typeface="Cambria Math" panose="02040503050406030204" pitchFamily="18" charset="0"/>
                              <a:cs typeface="Times New Roman"/>
                            </a:rPr>
                            <m:t>𝑖</m:t>
                          </m:r>
                          <m:r>
                            <a:rPr lang="en-US" i="1">
                              <a:latin typeface="Cambria Math" panose="02040503050406030204" pitchFamily="18" charset="0"/>
                              <a:cs typeface="Times New Roman"/>
                            </a:rPr>
                            <m:t>=1</m:t>
                          </m:r>
                        </m:sub>
                        <m:sup>
                          <m:r>
                            <a:rPr lang="en-US" i="1">
                              <a:latin typeface="Cambria Math" panose="02040503050406030204" pitchFamily="18" charset="0"/>
                              <a:cs typeface="Times New Roman"/>
                            </a:rPr>
                            <m:t>𝑛</m:t>
                          </m:r>
                        </m:sup>
                        <m:e>
                          <m:sSup>
                            <m:sSupPr>
                              <m:ctrlPr>
                                <a:rPr lang="en-US" i="1">
                                  <a:latin typeface="Cambria Math" panose="02040503050406030204" pitchFamily="18" charset="0"/>
                                  <a:cs typeface="Times New Roman"/>
                                </a:rPr>
                              </m:ctrlPr>
                            </m:sSupPr>
                            <m:e>
                              <m:d>
                                <m:dPr>
                                  <m:ctrlPr>
                                    <a:rPr lang="en-US" i="1">
                                      <a:latin typeface="Cambria Math" panose="02040503050406030204" pitchFamily="18" charset="0"/>
                                      <a:cs typeface="Times New Roman"/>
                                    </a:rPr>
                                  </m:ctrlPr>
                                </m:dPr>
                                <m:e>
                                  <m:sSubSup>
                                    <m:sSubSupPr>
                                      <m:ctrlPr>
                                        <a:rPr lang="en-US" i="1" dirty="0">
                                          <a:latin typeface="Cambria Math" panose="02040503050406030204" pitchFamily="18" charset="0"/>
                                        </a:rPr>
                                      </m:ctrlPr>
                                    </m:sSubSupPr>
                                    <m:e>
                                      <m:acc>
                                        <m:accPr>
                                          <m:chr m:val="⃗"/>
                                          <m:ctrlPr>
                                            <a:rPr lang="en-US" i="1">
                                              <a:latin typeface="Cambria Math" panose="02040503050406030204" pitchFamily="18" charset="0"/>
                                              <a:cs typeface="Times New Roman"/>
                                            </a:rPr>
                                          </m:ctrlPr>
                                        </m:accPr>
                                        <m:e>
                                          <m:r>
                                            <a:rPr lang="en-US" i="1">
                                              <a:latin typeface="Cambria Math" panose="02040503050406030204" pitchFamily="18" charset="0"/>
                                              <a:cs typeface="Times New Roman"/>
                                            </a:rPr>
                                            <m:t>𝑥</m:t>
                                          </m:r>
                                        </m:e>
                                      </m:acc>
                                    </m:e>
                                    <m:sub>
                                      <m:r>
                                        <a:rPr lang="en-US" i="1" dirty="0">
                                          <a:latin typeface="Cambria Math" panose="02040503050406030204" pitchFamily="18" charset="0"/>
                                        </a:rPr>
                                        <m:t>𝑖</m:t>
                                      </m:r>
                                    </m:sub>
                                    <m:sup>
                                      <m:r>
                                        <a:rPr lang="en-US" i="1" dirty="0">
                                          <a:latin typeface="Cambria Math" panose="02040503050406030204" pitchFamily="18" charset="0"/>
                                        </a:rPr>
                                        <m:t>𝑇</m:t>
                                      </m:r>
                                    </m:sup>
                                  </m:sSubSup>
                                  <m:acc>
                                    <m:accPr>
                                      <m:chr m:val="⃗"/>
                                      <m:ctrlPr>
                                        <a:rPr lang="en-US" sz="2400" i="1" dirty="0">
                                          <a:latin typeface="Cambria Math" panose="02040503050406030204" pitchFamily="18" charset="0"/>
                                        </a:rPr>
                                      </m:ctrlPr>
                                    </m:accPr>
                                    <m:e>
                                      <m:r>
                                        <a:rPr lang="en-US" sz="2400" i="1" dirty="0">
                                          <a:latin typeface="Cambria Math" panose="02040503050406030204" pitchFamily="18" charset="0"/>
                                        </a:rPr>
                                        <m:t>𝑤</m:t>
                                      </m:r>
                                    </m:e>
                                  </m:acc>
                                  <m:r>
                                    <a:rPr lang="en-US" sz="2400" b="0" i="1" dirty="0" smtClean="0">
                                      <a:latin typeface="Cambria Math" panose="02040503050406030204" pitchFamily="18" charset="0"/>
                                    </a:rPr>
                                    <m:t>−</m:t>
                                  </m:r>
                                  <m:sSub>
                                    <m:sSubPr>
                                      <m:ctrlPr>
                                        <a:rPr lang="en-US" sz="2400" i="1">
                                          <a:latin typeface="Cambria Math" panose="02040503050406030204" pitchFamily="18" charset="0"/>
                                          <a:cs typeface="Times New Roman"/>
                                        </a:rPr>
                                      </m:ctrlPr>
                                    </m:sSubPr>
                                    <m:e>
                                      <m:r>
                                        <a:rPr lang="en-US" sz="2400" i="1" dirty="0">
                                          <a:latin typeface="Cambria Math" panose="02040503050406030204" pitchFamily="18" charset="0"/>
                                        </a:rPr>
                                        <m:t>𝑦</m:t>
                                      </m:r>
                                    </m:e>
                                    <m:sub>
                                      <m:r>
                                        <a:rPr lang="en-US" sz="2400" i="1">
                                          <a:latin typeface="Cambria Math" panose="02040503050406030204" pitchFamily="18" charset="0"/>
                                          <a:cs typeface="Times New Roman"/>
                                        </a:rPr>
                                        <m:t>𝑖</m:t>
                                      </m:r>
                                    </m:sub>
                                  </m:sSub>
                                </m:e>
                              </m:d>
                            </m:e>
                            <m:sup>
                              <m:r>
                                <a:rPr lang="en-US" i="1">
                                  <a:latin typeface="Cambria Math" panose="02040503050406030204" pitchFamily="18" charset="0"/>
                                  <a:cs typeface="Times New Roman"/>
                                </a:rPr>
                                <m:t>2</m:t>
                              </m:r>
                            </m:sup>
                          </m:sSup>
                        </m:e>
                      </m:nary>
                    </m:oMath>
                  </m:oMathPara>
                </a14:m>
                <a:endParaRPr lang="en-US" dirty="0"/>
              </a:p>
            </p:txBody>
          </p:sp>
        </mc:Choice>
        <mc:Fallback xmlns="">
          <p:sp>
            <p:nvSpPr>
              <p:cNvPr id="3" name="Content Placeholder 2">
                <a:extLst>
                  <a:ext uri="{FF2B5EF4-FFF2-40B4-BE49-F238E27FC236}">
                    <a16:creationId xmlns:a16="http://schemas.microsoft.com/office/drawing/2014/main" id="{07C253D7-B0D4-D94C-A552-1735F6DB5D04}"/>
                  </a:ext>
                </a:extLst>
              </p:cNvPr>
              <p:cNvSpPr>
                <a:spLocks noGrp="1" noRot="1" noChangeAspect="1" noMove="1" noResize="1" noEditPoints="1" noAdjustHandles="1" noChangeArrowheads="1" noChangeShapeType="1" noTextEdit="1"/>
              </p:cNvSpPr>
              <p:nvPr>
                <p:ph idx="1"/>
              </p:nvPr>
            </p:nvSpPr>
            <p:spPr>
              <a:blipFill>
                <a:blip r:embed="rId2"/>
                <a:stretch>
                  <a:fillRect l="-1206" t="-15698"/>
                </a:stretch>
              </a:blipFill>
            </p:spPr>
            <p:txBody>
              <a:bodyPr/>
              <a:lstStyle/>
              <a:p>
                <a:r>
                  <a:rPr lang="en-US">
                    <a:noFill/>
                  </a:rPr>
                  <a:t> </a:t>
                </a:r>
              </a:p>
            </p:txBody>
          </p:sp>
        </mc:Fallback>
      </mc:AlternateContent>
    </p:spTree>
    <p:extLst>
      <p:ext uri="{BB962C8B-B14F-4D97-AF65-F5344CB8AC3E}">
        <p14:creationId xmlns:p14="http://schemas.microsoft.com/office/powerpoint/2010/main" val="3300987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93D64DE-4F6F-3D41-9D37-56247B6974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8577" y="1253331"/>
            <a:ext cx="5853423" cy="43092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374D221-5C49-714F-A43B-C9B962DCB9E5}"/>
              </a:ext>
            </a:extLst>
          </p:cNvPr>
          <p:cNvSpPr>
            <a:spLocks noGrp="1"/>
          </p:cNvSpPr>
          <p:nvPr>
            <p:ph type="title"/>
          </p:nvPr>
        </p:nvSpPr>
        <p:spPr>
          <a:xfrm>
            <a:off x="247650" y="288926"/>
            <a:ext cx="9029700" cy="554977"/>
          </a:xfrm>
        </p:spPr>
        <p:txBody>
          <a:bodyPr>
            <a:normAutofit fontScale="90000"/>
          </a:bodyPr>
          <a:lstStyle/>
          <a:p>
            <a:r>
              <a:rPr lang="en-US" dirty="0"/>
              <a:t>The gradient descent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9C49FA-41D3-4A4B-B575-1EB52BD8402B}"/>
                  </a:ext>
                </a:extLst>
              </p:cNvPr>
              <p:cNvSpPr>
                <a:spLocks noGrp="1"/>
              </p:cNvSpPr>
              <p:nvPr>
                <p:ph sz="half" idx="1"/>
              </p:nvPr>
            </p:nvSpPr>
            <p:spPr>
              <a:xfrm>
                <a:off x="103027" y="1009650"/>
                <a:ext cx="6659721" cy="5600700"/>
              </a:xfrm>
            </p:spPr>
            <p:txBody>
              <a:bodyPr>
                <a:normAutofit fontScale="77500" lnSpcReduction="20000"/>
              </a:bodyPr>
              <a:lstStyle/>
              <a:p>
                <a:r>
                  <a:rPr lang="en-US" dirty="0">
                    <a:cs typeface="Times New Roman"/>
                  </a:rPr>
                  <a:t>Start from a random initial value of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oMath>
                </a14:m>
                <a:r>
                  <a:rPr lang="en-US" dirty="0"/>
                  <a:t>.</a:t>
                </a:r>
                <a:endParaRPr lang="en-US" dirty="0">
                  <a:cs typeface="Times New Roman"/>
                </a:endParaRPr>
              </a:p>
              <a:p>
                <a:r>
                  <a:rPr lang="en-US" dirty="0">
                    <a:cs typeface="Times New Roman"/>
                  </a:rPr>
                  <a:t>Calculate the derivative of MSE with respect to </a:t>
                </a:r>
                <a14:m>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oMath>
                </a14:m>
                <a:r>
                  <a:rPr lang="en-US" dirty="0">
                    <a:cs typeface="Times New Roman"/>
                  </a:rPr>
                  <a:t>:</a:t>
                </a:r>
              </a:p>
              <a:p>
                <a:endParaRPr lang="en-US" dirty="0">
                  <a:cs typeface="Times New Roman"/>
                </a:endParaRPr>
              </a:p>
              <a:p>
                <a:pPr marL="0" indent="0">
                  <a:buNone/>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m:rPr>
                              <m:sty m:val="p"/>
                            </m:rPr>
                            <a:rPr lang="en-US" i="1" dirty="0" smtClean="0">
                              <a:latin typeface="Cambria Math" panose="02040503050406030204" pitchFamily="18" charset="0"/>
                              <a:ea typeface="Cambria Math" panose="02040503050406030204" pitchFamily="18" charset="0"/>
                            </a:rPr>
                            <m:t>∇</m:t>
                          </m:r>
                        </m:e>
                        <m:sub>
                          <m:acc>
                            <m:accPr>
                              <m:chr m:val="⃗"/>
                              <m:ctrlPr>
                                <a:rPr lang="en-US" i="1" dirty="0">
                                  <a:latin typeface="Cambria Math" panose="02040503050406030204" pitchFamily="18" charset="0"/>
                                </a:rPr>
                              </m:ctrlPr>
                            </m:accPr>
                            <m:e>
                              <m:r>
                                <a:rPr lang="en-US" b="0" i="1" dirty="0" smtClean="0">
                                  <a:latin typeface="Cambria Math" panose="02040503050406030204" pitchFamily="18" charset="0"/>
                                </a:rPr>
                                <m:t>𝑤</m:t>
                              </m:r>
                            </m:e>
                          </m:acc>
                        </m:sub>
                      </m:sSub>
                      <m:r>
                        <a:rPr lang="en-US" i="1" dirty="0">
                          <a:latin typeface="Cambria Math" panose="02040503050406030204" pitchFamily="18" charset="0"/>
                          <a:ea typeface="Cambria Math" panose="02040503050406030204" pitchFamily="18" charset="0"/>
                        </a:rPr>
                        <m:t>ℒ</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m>
                            <m:mPr>
                              <m:mcs>
                                <m:mc>
                                  <m:mcPr>
                                    <m:count m:val="1"/>
                                    <m:mcJc m:val="center"/>
                                  </m:mcPr>
                                </m:mc>
                              </m:mcs>
                              <m:ctrlPr>
                                <a:rPr lang="en-US" i="1" dirty="0">
                                  <a:latin typeface="Cambria Math" panose="02040503050406030204" pitchFamily="18" charset="0"/>
                                </a:rPr>
                              </m:ctrlPr>
                            </m:mPr>
                            <m:mr>
                              <m:e>
                                <m:f>
                                  <m:fPr>
                                    <m:ctrlPr>
                                      <a:rPr lang="en-US" i="1">
                                        <a:latin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cs typeface="Times New Roman"/>
                                      </a:rPr>
                                      <m:t>𝜕</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ea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𝑤</m:t>
                                        </m:r>
                                      </m:e>
                                      <m:sub>
                                        <m:r>
                                          <a:rPr lang="en-US" i="1">
                                            <a:latin typeface="Cambria Math" panose="02040503050406030204" pitchFamily="18" charset="0"/>
                                            <a:ea typeface="Cambria Math" panose="02040503050406030204" pitchFamily="18" charset="0"/>
                                            <a:cs typeface="Times New Roman"/>
                                          </a:rPr>
                                          <m:t>1</m:t>
                                        </m:r>
                                      </m:sub>
                                    </m:sSub>
                                  </m:den>
                                </m:f>
                              </m:e>
                            </m:mr>
                            <m:mr>
                              <m:e>
                                <m:m>
                                  <m:mPr>
                                    <m:mcs>
                                      <m:mc>
                                        <m:mcPr>
                                          <m:count m:val="1"/>
                                          <m:mcJc m:val="center"/>
                                        </m:mcPr>
                                      </m:mc>
                                    </m:mcs>
                                    <m:ctrlPr>
                                      <a:rPr lang="en-US" i="1" dirty="0">
                                        <a:latin typeface="Cambria Math" panose="02040503050406030204" pitchFamily="18" charset="0"/>
                                      </a:rPr>
                                    </m:ctrlPr>
                                  </m:mPr>
                                  <m:mr>
                                    <m:e>
                                      <m:r>
                                        <m:rPr>
                                          <m:brk m:alnAt="7"/>
                                        </m:rPr>
                                        <a:rPr lang="en-US" i="1" dirty="0">
                                          <a:latin typeface="Cambria Math" panose="02040503050406030204" pitchFamily="18" charset="0"/>
                                          <a:ea typeface="Cambria Math" panose="02040503050406030204" pitchFamily="18" charset="0"/>
                                        </a:rPr>
                                        <m:t>⋮</m:t>
                                      </m:r>
                                    </m:e>
                                  </m:mr>
                                  <m:mr>
                                    <m:e>
                                      <m:f>
                                        <m:fPr>
                                          <m:ctrlPr>
                                            <a:rPr lang="en-US" i="1">
                                              <a:latin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cs typeface="Times New Roman"/>
                                            </a:rPr>
                                            <m:t>𝜕</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cs typeface="Times New Roman"/>
                                            </a:rPr>
                                            <m:t>𝜕</m:t>
                                          </m:r>
                                          <m:sSub>
                                            <m:sSubPr>
                                              <m:ctrlPr>
                                                <a:rPr lang="en-US" i="1">
                                                  <a:latin typeface="Cambria Math" panose="02040503050406030204" pitchFamily="18" charset="0"/>
                                                  <a:ea typeface="Cambria Math" panose="02040503050406030204" pitchFamily="18" charset="0"/>
                                                  <a:cs typeface="Times New Roman"/>
                                                </a:rPr>
                                              </m:ctrlPr>
                                            </m:sSubPr>
                                            <m:e>
                                              <m:r>
                                                <a:rPr lang="en-US" i="1">
                                                  <a:latin typeface="Cambria Math" panose="02040503050406030204" pitchFamily="18" charset="0"/>
                                                  <a:ea typeface="Cambria Math" panose="02040503050406030204" pitchFamily="18" charset="0"/>
                                                  <a:cs typeface="Times New Roman"/>
                                                </a:rPr>
                                                <m:t>𝑤</m:t>
                                              </m:r>
                                            </m:e>
                                            <m:sub>
                                              <m:r>
                                                <a:rPr lang="en-US" b="0" i="1" smtClean="0">
                                                  <a:latin typeface="Cambria Math" panose="02040503050406030204" pitchFamily="18" charset="0"/>
                                                  <a:ea typeface="Cambria Math" panose="02040503050406030204" pitchFamily="18" charset="0"/>
                                                  <a:cs typeface="Times New Roman"/>
                                                </a:rPr>
                                                <m:t>𝐷</m:t>
                                              </m:r>
                                            </m:sub>
                                          </m:sSub>
                                        </m:den>
                                      </m:f>
                                    </m:e>
                                  </m:mr>
                                </m:m>
                              </m:e>
                            </m:mr>
                            <m:mr>
                              <m:e>
                                <m:f>
                                  <m:fPr>
                                    <m:ctrlPr>
                                      <a:rPr lang="en-US" i="1">
                                        <a:latin typeface="Cambria Math" panose="02040503050406030204" pitchFamily="18" charset="0"/>
                                        <a:cs typeface="Times New Roman"/>
                                      </a:rPr>
                                    </m:ctrlPr>
                                  </m:fPr>
                                  <m:num>
                                    <m:r>
                                      <a:rPr lang="en-US" i="1">
                                        <a:latin typeface="Cambria Math" panose="02040503050406030204" pitchFamily="18" charset="0"/>
                                        <a:ea typeface="Cambria Math" panose="02040503050406030204" pitchFamily="18" charset="0"/>
                                        <a:cs typeface="Times New Roman"/>
                                      </a:rPr>
                                      <m:t>𝜕</m:t>
                                    </m:r>
                                    <m:r>
                                      <a:rPr lang="en-US" i="1" dirty="0">
                                        <a:latin typeface="Cambria Math" panose="02040503050406030204" pitchFamily="18" charset="0"/>
                                        <a:ea typeface="Cambria Math" panose="02040503050406030204" pitchFamily="18" charset="0"/>
                                      </a:rPr>
                                      <m:t>ℒ</m:t>
                                    </m:r>
                                  </m:num>
                                  <m:den>
                                    <m:r>
                                      <a:rPr lang="en-US" i="1">
                                        <a:latin typeface="Cambria Math" panose="02040503050406030204" pitchFamily="18" charset="0"/>
                                        <a:ea typeface="Cambria Math" panose="02040503050406030204" pitchFamily="18" charset="0"/>
                                        <a:cs typeface="Times New Roman"/>
                                      </a:rPr>
                                      <m:t>𝜕</m:t>
                                    </m:r>
                                    <m:r>
                                      <a:rPr lang="en-US" b="0" i="1" smtClean="0">
                                        <a:latin typeface="Cambria Math" panose="02040503050406030204" pitchFamily="18" charset="0"/>
                                        <a:ea typeface="Cambria Math" panose="02040503050406030204" pitchFamily="18" charset="0"/>
                                        <a:cs typeface="Times New Roman"/>
                                      </a:rPr>
                                      <m:t>𝑏</m:t>
                                    </m:r>
                                  </m:den>
                                </m:f>
                              </m:e>
                            </m:mr>
                          </m:m>
                        </m:e>
                      </m:d>
                    </m:oMath>
                  </m:oMathPara>
                </a14:m>
                <a:endParaRPr lang="en-US" dirty="0">
                  <a:cs typeface="Times New Roman"/>
                </a:endParaRPr>
              </a:p>
              <a:p>
                <a:r>
                  <a:rPr lang="en-US" dirty="0">
                    <a:cs typeface="Times New Roman"/>
                  </a:rPr>
                  <a:t>Take a step “downhill” (in the direction of the negative gradient</a:t>
                </a:r>
              </a:p>
              <a:p>
                <a:pPr marL="0" indent="0">
                  <a:buNone/>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r>
                        <a:rPr lang="en-US" i="1" dirty="0" smtClean="0">
                          <a:latin typeface="Cambria Math" panose="02040503050406030204" pitchFamily="18" charset="0"/>
                          <a:ea typeface="Cambria Math" panose="02040503050406030204" pitchFamily="18" charset="0"/>
                        </a:rPr>
                        <m:t>←</m:t>
                      </m:r>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r>
                        <a:rPr lang="en-US" b="0" i="1" dirty="0" smtClean="0">
                          <a:latin typeface="Cambria Math" panose="02040503050406030204" pitchFamily="18" charset="0"/>
                        </a:rPr>
                        <m:t>−</m:t>
                      </m:r>
                      <m:f>
                        <m:fPr>
                          <m:ctrlPr>
                            <a:rPr lang="en-US" b="0" i="1" dirty="0" smtClean="0">
                              <a:latin typeface="Cambria Math" panose="02040503050406030204" pitchFamily="18" charset="0"/>
                              <a:ea typeface="Cambria Math" panose="02040503050406030204" pitchFamily="18" charset="0"/>
                            </a:rPr>
                          </m:ctrlPr>
                        </m:fPr>
                        <m:num>
                          <m:r>
                            <a:rPr lang="en-US" i="1" dirty="0">
                              <a:latin typeface="Cambria Math" panose="02040503050406030204" pitchFamily="18" charset="0"/>
                              <a:ea typeface="Cambria Math" panose="02040503050406030204" pitchFamily="18" charset="0"/>
                            </a:rPr>
                            <m:t>𝜂</m:t>
                          </m:r>
                        </m:num>
                        <m:den>
                          <m:r>
                            <a:rPr lang="en-US" b="0" i="1" dirty="0" smtClean="0">
                              <a:latin typeface="Cambria Math" panose="02040503050406030204" pitchFamily="18" charset="0"/>
                              <a:ea typeface="Cambria Math" panose="02040503050406030204" pitchFamily="18" charset="0"/>
                            </a:rPr>
                            <m:t>2</m:t>
                          </m:r>
                        </m:den>
                      </m:f>
                      <m:sSub>
                        <m:sSubPr>
                          <m:ctrlPr>
                            <a:rPr lang="en-US" i="1" dirty="0">
                              <a:latin typeface="Cambria Math" panose="02040503050406030204" pitchFamily="18" charset="0"/>
                            </a:rPr>
                          </m:ctrlPr>
                        </m:sSubPr>
                        <m:e>
                          <m:r>
                            <m:rPr>
                              <m:sty m:val="p"/>
                            </m:rPr>
                            <a:rPr lang="en-US" i="1" dirty="0">
                              <a:latin typeface="Cambria Math" panose="02040503050406030204" pitchFamily="18" charset="0"/>
                              <a:ea typeface="Cambria Math" panose="02040503050406030204" pitchFamily="18" charset="0"/>
                            </a:rPr>
                            <m:t>∇</m:t>
                          </m:r>
                        </m:e>
                        <m:sub>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sub>
                      </m:sSub>
                      <m:r>
                        <a:rPr lang="en-US" i="1" dirty="0">
                          <a:latin typeface="Cambria Math" panose="02040503050406030204" pitchFamily="18" charset="0"/>
                          <a:ea typeface="Cambria Math" panose="02040503050406030204" pitchFamily="18" charset="0"/>
                        </a:rPr>
                        <m:t>ℒ</m:t>
                      </m:r>
                    </m:oMath>
                  </m:oMathPara>
                </a14:m>
                <a:endParaRPr lang="en-US" dirty="0">
                  <a:cs typeface="Times New Roman"/>
                </a:endParaRPr>
              </a:p>
              <a:p>
                <a:pPr marL="0" indent="0">
                  <a:buNone/>
                </a:pPr>
                <a:r>
                  <a:rPr lang="en-US" dirty="0">
                    <a:cs typeface="Times New Roman"/>
                  </a:rPr>
                  <a:t>…where </a:t>
                </a:r>
                <a14:m>
                  <m:oMath xmlns:m="http://schemas.openxmlformats.org/officeDocument/2006/math">
                    <m:r>
                      <a:rPr lang="en-US" i="1" dirty="0">
                        <a:latin typeface="Cambria Math" panose="02040503050406030204" pitchFamily="18" charset="0"/>
                        <a:ea typeface="Cambria Math" panose="02040503050406030204" pitchFamily="18" charset="0"/>
                      </a:rPr>
                      <m:t>𝜂</m:t>
                    </m:r>
                  </m:oMath>
                </a14:m>
                <a:r>
                  <a:rPr lang="en-US" dirty="0">
                    <a:cs typeface="Times New Roman"/>
                  </a:rPr>
                  <a:t> is a constant called the “learning rate,” that determines how big of a step you take.  Usually, you need to adjust </a:t>
                </a:r>
                <a14:m>
                  <m:oMath xmlns:m="http://schemas.openxmlformats.org/officeDocument/2006/math">
                    <m:r>
                      <a:rPr lang="en-US" i="1" dirty="0">
                        <a:latin typeface="Cambria Math" panose="02040503050406030204" pitchFamily="18" charset="0"/>
                        <a:ea typeface="Cambria Math" panose="02040503050406030204" pitchFamily="18" charset="0"/>
                      </a:rPr>
                      <m:t>𝜂</m:t>
                    </m:r>
                  </m:oMath>
                </a14:m>
                <a:r>
                  <a:rPr lang="en-US" dirty="0">
                    <a:cs typeface="Times New Roman"/>
                  </a:rPr>
                  <a:t> in order to get optimum performance on a dev set, but often </a:t>
                </a:r>
                <a14:m>
                  <m:oMath xmlns:m="http://schemas.openxmlformats.org/officeDocument/2006/math">
                    <m:r>
                      <a:rPr lang="en-US" i="1" dirty="0">
                        <a:latin typeface="Cambria Math" panose="02040503050406030204" pitchFamily="18" charset="0"/>
                        <a:ea typeface="Cambria Math" panose="02040503050406030204" pitchFamily="18" charset="0"/>
                      </a:rPr>
                      <m:t>𝜂</m:t>
                    </m:r>
                    <m:r>
                      <a:rPr lang="en-US"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0.001</m:t>
                    </m:r>
                  </m:oMath>
                </a14:m>
                <a:r>
                  <a:rPr lang="en-US" dirty="0">
                    <a:cs typeface="Times New Roman"/>
                  </a:rPr>
                  <a:t>.</a:t>
                </a:r>
              </a:p>
            </p:txBody>
          </p:sp>
        </mc:Choice>
        <mc:Fallback xmlns="">
          <p:sp>
            <p:nvSpPr>
              <p:cNvPr id="3" name="Content Placeholder 2">
                <a:extLst>
                  <a:ext uri="{FF2B5EF4-FFF2-40B4-BE49-F238E27FC236}">
                    <a16:creationId xmlns:a16="http://schemas.microsoft.com/office/drawing/2014/main" id="{E09C49FA-41D3-4A4B-B575-1EB52BD8402B}"/>
                  </a:ext>
                </a:extLst>
              </p:cNvPr>
              <p:cNvSpPr>
                <a:spLocks noGrp="1" noRot="1" noChangeAspect="1" noMove="1" noResize="1" noEditPoints="1" noAdjustHandles="1" noChangeArrowheads="1" noChangeShapeType="1" noTextEdit="1"/>
              </p:cNvSpPr>
              <p:nvPr>
                <p:ph sz="half" idx="1"/>
              </p:nvPr>
            </p:nvSpPr>
            <p:spPr>
              <a:xfrm>
                <a:off x="103027" y="1009650"/>
                <a:ext cx="6659721" cy="5600700"/>
              </a:xfrm>
              <a:blipFill>
                <a:blip r:embed="rId3"/>
                <a:stretch>
                  <a:fillRect l="-1333" t="-2262" r="-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952B59F-8404-0941-BE9C-7CBD99057AC4}"/>
                  </a:ext>
                </a:extLst>
              </p:cNvPr>
              <p:cNvSpPr txBox="1"/>
              <p:nvPr/>
            </p:nvSpPr>
            <p:spPr>
              <a:xfrm>
                <a:off x="11694017" y="5385447"/>
                <a:ext cx="43466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cs typeface="Times New Roman"/>
                        </a:rPr>
                        <m:t>𝑤</m:t>
                      </m:r>
                    </m:oMath>
                  </m:oMathPara>
                </a14:m>
                <a:endParaRPr lang="en-US" dirty="0"/>
              </a:p>
            </p:txBody>
          </p:sp>
        </mc:Choice>
        <mc:Fallback xmlns="">
          <p:sp>
            <p:nvSpPr>
              <p:cNvPr id="7" name="TextBox 6">
                <a:extLst>
                  <a:ext uri="{FF2B5EF4-FFF2-40B4-BE49-F238E27FC236}">
                    <a16:creationId xmlns:a16="http://schemas.microsoft.com/office/drawing/2014/main" id="{F952B59F-8404-0941-BE9C-7CBD99057AC4}"/>
                  </a:ext>
                </a:extLst>
              </p:cNvPr>
              <p:cNvSpPr txBox="1">
                <a:spLocks noRot="1" noChangeAspect="1" noMove="1" noResize="1" noEditPoints="1" noAdjustHandles="1" noChangeArrowheads="1" noChangeShapeType="1" noTextEdit="1"/>
              </p:cNvSpPr>
              <p:nvPr/>
            </p:nvSpPr>
            <p:spPr>
              <a:xfrm>
                <a:off x="11694017" y="5385447"/>
                <a:ext cx="434661"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7077540-CFC6-394E-9487-50FA844DFE62}"/>
                  </a:ext>
                </a:extLst>
              </p:cNvPr>
              <p:cNvSpPr txBox="1"/>
              <p:nvPr/>
            </p:nvSpPr>
            <p:spPr>
              <a:xfrm>
                <a:off x="8229600" y="1787948"/>
                <a:ext cx="3063828" cy="461665"/>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ea typeface="Cambria Math" panose="02040503050406030204" pitchFamily="18" charset="0"/>
                        </a:rPr>
                        <m:t>ℒ</m:t>
                      </m:r>
                      <m:r>
                        <a:rPr lang="en-US" sz="2400" i="1">
                          <a:latin typeface="Cambria Math" panose="02040503050406030204" pitchFamily="18" charset="0"/>
                          <a:cs typeface="Times New Roman"/>
                        </a:rPr>
                        <m:t>=</m:t>
                      </m:r>
                      <m:r>
                        <a:rPr lang="en-US" sz="2400" b="0" i="1" smtClean="0">
                          <a:latin typeface="Cambria Math" panose="02040503050406030204" pitchFamily="18" charset="0"/>
                          <a:cs typeface="Times New Roman"/>
                        </a:rPr>
                        <m:t>𝑎</m:t>
                      </m:r>
                      <m:sSup>
                        <m:sSupPr>
                          <m:ctrlPr>
                            <a:rPr lang="en-US" sz="2400" b="0" i="1" smtClean="0">
                              <a:latin typeface="Cambria Math" panose="02040503050406030204" pitchFamily="18" charset="0"/>
                              <a:cs typeface="Times New Roman"/>
                            </a:rPr>
                          </m:ctrlPr>
                        </m:sSupPr>
                        <m:e>
                          <m:r>
                            <a:rPr lang="en-US" sz="2400" b="0" i="1" smtClean="0">
                              <a:latin typeface="Cambria Math" panose="02040503050406030204" pitchFamily="18" charset="0"/>
                              <a:cs typeface="Times New Roman"/>
                            </a:rPr>
                            <m:t>𝑤</m:t>
                          </m:r>
                        </m:e>
                        <m:sup>
                          <m:r>
                            <a:rPr lang="en-US" sz="2400" b="0" i="1" smtClean="0">
                              <a:latin typeface="Cambria Math" panose="02040503050406030204" pitchFamily="18" charset="0"/>
                              <a:cs typeface="Times New Roman"/>
                            </a:rPr>
                            <m:t>2</m:t>
                          </m:r>
                        </m:sup>
                      </m:sSup>
                      <m:r>
                        <a:rPr lang="en-US" sz="2400" b="0" i="1" smtClean="0">
                          <a:latin typeface="Cambria Math" panose="02040503050406030204" pitchFamily="18" charset="0"/>
                          <a:cs typeface="Times New Roman"/>
                        </a:rPr>
                        <m:t>+</m:t>
                      </m:r>
                      <m:r>
                        <a:rPr lang="en-US" sz="2400" b="0" i="1" smtClean="0">
                          <a:latin typeface="Cambria Math" panose="02040503050406030204" pitchFamily="18" charset="0"/>
                          <a:cs typeface="Times New Roman"/>
                        </a:rPr>
                        <m:t>𝑏𝑤</m:t>
                      </m:r>
                      <m:r>
                        <a:rPr lang="en-US" sz="2400" b="0" i="1" smtClean="0">
                          <a:latin typeface="Cambria Math" panose="02040503050406030204" pitchFamily="18" charset="0"/>
                          <a:cs typeface="Times New Roman"/>
                        </a:rPr>
                        <m:t>+</m:t>
                      </m:r>
                      <m:r>
                        <a:rPr lang="en-US" sz="2400" b="0" i="1" smtClean="0">
                          <a:latin typeface="Cambria Math" panose="02040503050406030204" pitchFamily="18" charset="0"/>
                          <a:cs typeface="Times New Roman"/>
                        </a:rPr>
                        <m:t>𝑐</m:t>
                      </m:r>
                    </m:oMath>
                  </m:oMathPara>
                </a14:m>
                <a:endParaRPr lang="en-US" sz="2400" dirty="0"/>
              </a:p>
            </p:txBody>
          </p:sp>
        </mc:Choice>
        <mc:Fallback xmlns="">
          <p:sp>
            <p:nvSpPr>
              <p:cNvPr id="9" name="TextBox 8">
                <a:extLst>
                  <a:ext uri="{FF2B5EF4-FFF2-40B4-BE49-F238E27FC236}">
                    <a16:creationId xmlns:a16="http://schemas.microsoft.com/office/drawing/2014/main" id="{87077540-CFC6-394E-9487-50FA844DFE62}"/>
                  </a:ext>
                </a:extLst>
              </p:cNvPr>
              <p:cNvSpPr txBox="1">
                <a:spLocks noRot="1" noChangeAspect="1" noMove="1" noResize="1" noEditPoints="1" noAdjustHandles="1" noChangeArrowheads="1" noChangeShapeType="1" noTextEdit="1"/>
              </p:cNvSpPr>
              <p:nvPr/>
            </p:nvSpPr>
            <p:spPr>
              <a:xfrm>
                <a:off x="8229600" y="1787948"/>
                <a:ext cx="3063828" cy="461665"/>
              </a:xfrm>
              <a:prstGeom prst="rect">
                <a:avLst/>
              </a:prstGeom>
              <a:blipFill>
                <a:blip r:embed="rId5"/>
                <a:stretch>
                  <a:fillRect/>
                </a:stretch>
              </a:blipFill>
            </p:spPr>
            <p:txBody>
              <a:bodyPr/>
              <a:lstStyle/>
              <a:p>
                <a:r>
                  <a:rPr lang="en-US">
                    <a:noFill/>
                  </a:rPr>
                  <a:t> </a:t>
                </a:r>
              </a:p>
            </p:txBody>
          </p:sp>
        </mc:Fallback>
      </mc:AlternateContent>
      <p:cxnSp>
        <p:nvCxnSpPr>
          <p:cNvPr id="5" name="Straight Connector 4">
            <a:extLst>
              <a:ext uri="{FF2B5EF4-FFF2-40B4-BE49-F238E27FC236}">
                <a16:creationId xmlns:a16="http://schemas.microsoft.com/office/drawing/2014/main" id="{F69E0B6C-9433-114E-8EF7-DD3FD816B5F3}"/>
              </a:ext>
            </a:extLst>
          </p:cNvPr>
          <p:cNvCxnSpPr>
            <a:cxnSpLocks/>
          </p:cNvCxnSpPr>
          <p:nvPr/>
        </p:nvCxnSpPr>
        <p:spPr>
          <a:xfrm>
            <a:off x="8153400" y="2916363"/>
            <a:ext cx="19050" cy="1674687"/>
          </a:xfrm>
          <a:prstGeom prst="line">
            <a:avLst/>
          </a:prstGeom>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906CD8AF-0CD2-4644-8353-0DB44B902AC3}"/>
              </a:ext>
            </a:extLst>
          </p:cNvPr>
          <p:cNvSpPr/>
          <p:nvPr/>
        </p:nvSpPr>
        <p:spPr>
          <a:xfrm>
            <a:off x="8039100" y="2743200"/>
            <a:ext cx="24765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40C0826F-A2C3-B347-9D76-142D239153A4}"/>
              </a:ext>
            </a:extLst>
          </p:cNvPr>
          <p:cNvCxnSpPr>
            <a:cxnSpLocks/>
          </p:cNvCxnSpPr>
          <p:nvPr/>
        </p:nvCxnSpPr>
        <p:spPr>
          <a:xfrm>
            <a:off x="9067800" y="3486150"/>
            <a:ext cx="0" cy="1104900"/>
          </a:xfrm>
          <a:prstGeom prst="line">
            <a:avLst/>
          </a:prstGeom>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81A4BD-074D-3A44-B737-163ED7EBD772}"/>
              </a:ext>
            </a:extLst>
          </p:cNvPr>
          <p:cNvSpPr/>
          <p:nvPr/>
        </p:nvSpPr>
        <p:spPr>
          <a:xfrm>
            <a:off x="8953500" y="3276600"/>
            <a:ext cx="24765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A3CA3FD-CFFA-874C-AC74-1F7CF43B6875}"/>
              </a:ext>
            </a:extLst>
          </p:cNvPr>
          <p:cNvCxnSpPr/>
          <p:nvPr/>
        </p:nvCxnSpPr>
        <p:spPr>
          <a:xfrm>
            <a:off x="8343900" y="3943350"/>
            <a:ext cx="552450"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7382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7785-7433-8944-B840-6197BAD66CB3}"/>
              </a:ext>
            </a:extLst>
          </p:cNvPr>
          <p:cNvSpPr>
            <a:spLocks noGrp="1"/>
          </p:cNvSpPr>
          <p:nvPr>
            <p:ph type="title"/>
          </p:nvPr>
        </p:nvSpPr>
        <p:spPr>
          <a:xfrm>
            <a:off x="82829" y="86830"/>
            <a:ext cx="4379841" cy="886434"/>
          </a:xfrm>
        </p:spPr>
        <p:txBody>
          <a:bodyPr/>
          <a:lstStyle/>
          <a:p>
            <a:r>
              <a:rPr lang="en-US" dirty="0"/>
              <a:t>Gradient descent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A205D3C-AB34-1743-85BC-A75F58F290E9}"/>
                  </a:ext>
                </a:extLst>
              </p:cNvPr>
              <p:cNvSpPr>
                <a:spLocks noGrp="1"/>
              </p:cNvSpPr>
              <p:nvPr>
                <p:ph idx="1"/>
              </p:nvPr>
            </p:nvSpPr>
            <p:spPr>
              <a:xfrm>
                <a:off x="247650" y="1520824"/>
                <a:ext cx="6027605" cy="5337176"/>
              </a:xfrm>
            </p:spPr>
            <p:txBody>
              <a:bodyPr>
                <a:normAutofit fontScale="85000" lnSpcReduction="10000"/>
              </a:bodyPr>
              <a:lstStyle/>
              <a:p>
                <a:pPr marL="0" indent="0">
                  <a:buNone/>
                </a:pPr>
                <a14:m>
                  <m:oMathPara xmlns:m="http://schemas.openxmlformats.org/officeDocument/2006/math">
                    <m:oMathParaPr>
                      <m:jc m:val="centerGroup"/>
                    </m:oMathParaPr>
                    <m:oMath xmlns:m="http://schemas.openxmlformats.org/officeDocument/2006/math">
                      <m:r>
                        <a:rPr lang="en-US" sz="3200" i="1" dirty="0">
                          <a:latin typeface="Cambria Math" panose="02040503050406030204" pitchFamily="18" charset="0"/>
                          <a:ea typeface="Cambria Math" panose="02040503050406030204" pitchFamily="18" charset="0"/>
                        </a:rPr>
                        <m:t>ℒ</m:t>
                      </m:r>
                      <m:r>
                        <a:rPr lang="en-US" sz="3200" i="1">
                          <a:latin typeface="Cambria Math" panose="02040503050406030204" pitchFamily="18" charset="0"/>
                          <a:cs typeface="Times New Roman"/>
                        </a:rPr>
                        <m:t>=</m:t>
                      </m:r>
                      <m:f>
                        <m:fPr>
                          <m:ctrlPr>
                            <a:rPr lang="en-US" sz="3200" i="1">
                              <a:latin typeface="Cambria Math" panose="02040503050406030204" pitchFamily="18" charset="0"/>
                              <a:cs typeface="Times New Roman"/>
                            </a:rPr>
                          </m:ctrlPr>
                        </m:fPr>
                        <m:num>
                          <m:r>
                            <a:rPr lang="en-US" sz="3200" i="1">
                              <a:latin typeface="Cambria Math" panose="02040503050406030204" pitchFamily="18" charset="0"/>
                              <a:cs typeface="Times New Roman"/>
                            </a:rPr>
                            <m:t>1</m:t>
                          </m:r>
                        </m:num>
                        <m:den>
                          <m:r>
                            <a:rPr lang="en-US" sz="3200" i="1">
                              <a:latin typeface="Cambria Math" panose="02040503050406030204" pitchFamily="18" charset="0"/>
                              <a:cs typeface="Times New Roman"/>
                            </a:rPr>
                            <m:t>𝑛</m:t>
                          </m:r>
                        </m:den>
                      </m:f>
                      <m:nary>
                        <m:naryPr>
                          <m:chr m:val="∑"/>
                          <m:ctrlPr>
                            <a:rPr lang="en-US" sz="3200" i="1">
                              <a:latin typeface="Cambria Math" panose="02040503050406030204" pitchFamily="18" charset="0"/>
                              <a:cs typeface="Times New Roman"/>
                            </a:rPr>
                          </m:ctrlPr>
                        </m:naryPr>
                        <m:sub>
                          <m:r>
                            <m:rPr>
                              <m:brk m:alnAt="23"/>
                            </m:rPr>
                            <a:rPr lang="en-US" sz="3200" i="1">
                              <a:latin typeface="Cambria Math" panose="02040503050406030204" pitchFamily="18" charset="0"/>
                              <a:cs typeface="Times New Roman"/>
                            </a:rPr>
                            <m:t>𝑖</m:t>
                          </m:r>
                          <m:r>
                            <a:rPr lang="en-US" sz="3200" i="1">
                              <a:latin typeface="Cambria Math" panose="02040503050406030204" pitchFamily="18" charset="0"/>
                              <a:cs typeface="Times New Roman"/>
                            </a:rPr>
                            <m:t>=1</m:t>
                          </m:r>
                        </m:sub>
                        <m:sup>
                          <m:r>
                            <a:rPr lang="en-US" sz="3200" i="1">
                              <a:latin typeface="Cambria Math" panose="02040503050406030204" pitchFamily="18" charset="0"/>
                              <a:cs typeface="Times New Roman"/>
                            </a:rPr>
                            <m:t>𝑛</m:t>
                          </m:r>
                        </m:sup>
                        <m:e>
                          <m:sSup>
                            <m:sSupPr>
                              <m:ctrlPr>
                                <a:rPr lang="en-US" sz="3200" i="1">
                                  <a:latin typeface="Cambria Math" panose="02040503050406030204" pitchFamily="18" charset="0"/>
                                  <a:cs typeface="Times New Roman"/>
                                </a:rPr>
                              </m:ctrlPr>
                            </m:sSupPr>
                            <m:e>
                              <m:sSub>
                                <m:sSubPr>
                                  <m:ctrlPr>
                                    <a:rPr lang="en-US" sz="3200" i="1">
                                      <a:latin typeface="Cambria Math" panose="02040503050406030204" pitchFamily="18" charset="0"/>
                                      <a:cs typeface="Times New Roman"/>
                                    </a:rPr>
                                  </m:ctrlPr>
                                </m:sSubPr>
                                <m:e>
                                  <m:r>
                                    <a:rPr lang="en-US" sz="3200" i="1">
                                      <a:latin typeface="Cambria Math" panose="02040503050406030204" pitchFamily="18" charset="0"/>
                                      <a:ea typeface="Cambria Math" panose="02040503050406030204" pitchFamily="18" charset="0"/>
                                      <a:cs typeface="Times New Roman"/>
                                    </a:rPr>
                                    <m:t>𝜖</m:t>
                                  </m:r>
                                </m:e>
                                <m:sub>
                                  <m:r>
                                    <a:rPr lang="en-US" sz="3200" i="1">
                                      <a:latin typeface="Cambria Math" panose="02040503050406030204" pitchFamily="18" charset="0"/>
                                      <a:cs typeface="Times New Roman"/>
                                    </a:rPr>
                                    <m:t>𝑖</m:t>
                                  </m:r>
                                </m:sub>
                              </m:sSub>
                            </m:e>
                            <m:sup>
                              <m:r>
                                <a:rPr lang="en-US" sz="3200" i="1">
                                  <a:latin typeface="Cambria Math" panose="02040503050406030204" pitchFamily="18" charset="0"/>
                                  <a:cs typeface="Times New Roman"/>
                                </a:rPr>
                                <m:t>2</m:t>
                              </m:r>
                            </m:sup>
                          </m:sSup>
                        </m:e>
                      </m:nary>
                      <m:r>
                        <a:rPr lang="en-US" sz="3200" i="1">
                          <a:latin typeface="Cambria Math" panose="02040503050406030204" pitchFamily="18" charset="0"/>
                          <a:cs typeface="Times New Roman"/>
                        </a:rPr>
                        <m:t>=</m:t>
                      </m:r>
                      <m:f>
                        <m:fPr>
                          <m:ctrlPr>
                            <a:rPr lang="en-US" sz="3200" i="1">
                              <a:latin typeface="Cambria Math" panose="02040503050406030204" pitchFamily="18" charset="0"/>
                              <a:cs typeface="Times New Roman"/>
                            </a:rPr>
                          </m:ctrlPr>
                        </m:fPr>
                        <m:num>
                          <m:r>
                            <a:rPr lang="en-US" sz="3200" i="1">
                              <a:latin typeface="Cambria Math" panose="02040503050406030204" pitchFamily="18" charset="0"/>
                              <a:cs typeface="Times New Roman"/>
                            </a:rPr>
                            <m:t>1</m:t>
                          </m:r>
                        </m:num>
                        <m:den>
                          <m:r>
                            <a:rPr lang="en-US" sz="3200" i="1">
                              <a:latin typeface="Cambria Math" panose="02040503050406030204" pitchFamily="18" charset="0"/>
                              <a:cs typeface="Times New Roman"/>
                            </a:rPr>
                            <m:t>𝑛</m:t>
                          </m:r>
                        </m:den>
                      </m:f>
                      <m:nary>
                        <m:naryPr>
                          <m:chr m:val="∑"/>
                          <m:ctrlPr>
                            <a:rPr lang="en-US" sz="3200" i="1">
                              <a:latin typeface="Cambria Math" panose="02040503050406030204" pitchFamily="18" charset="0"/>
                              <a:cs typeface="Times New Roman"/>
                            </a:rPr>
                          </m:ctrlPr>
                        </m:naryPr>
                        <m:sub>
                          <m:r>
                            <m:rPr>
                              <m:brk m:alnAt="23"/>
                            </m:rPr>
                            <a:rPr lang="en-US" sz="3200" i="1">
                              <a:latin typeface="Cambria Math" panose="02040503050406030204" pitchFamily="18" charset="0"/>
                              <a:cs typeface="Times New Roman"/>
                            </a:rPr>
                            <m:t>𝑖</m:t>
                          </m:r>
                          <m:r>
                            <a:rPr lang="en-US" sz="3200" i="1">
                              <a:latin typeface="Cambria Math" panose="02040503050406030204" pitchFamily="18" charset="0"/>
                              <a:cs typeface="Times New Roman"/>
                            </a:rPr>
                            <m:t>=1</m:t>
                          </m:r>
                        </m:sub>
                        <m:sup>
                          <m:r>
                            <a:rPr lang="en-US" sz="3200" i="1">
                              <a:latin typeface="Cambria Math" panose="02040503050406030204" pitchFamily="18" charset="0"/>
                              <a:cs typeface="Times New Roman"/>
                            </a:rPr>
                            <m:t>𝑛</m:t>
                          </m:r>
                        </m:sup>
                        <m:e>
                          <m:sSup>
                            <m:sSupPr>
                              <m:ctrlPr>
                                <a:rPr lang="en-US" sz="3200" i="1">
                                  <a:latin typeface="Cambria Math" panose="02040503050406030204" pitchFamily="18" charset="0"/>
                                  <a:cs typeface="Times New Roman"/>
                                </a:rPr>
                              </m:ctrlPr>
                            </m:sSupPr>
                            <m:e>
                              <m:d>
                                <m:dPr>
                                  <m:ctrlPr>
                                    <a:rPr lang="en-US" sz="3200" i="1">
                                      <a:latin typeface="Cambria Math" panose="02040503050406030204" pitchFamily="18" charset="0"/>
                                      <a:cs typeface="Times New Roman"/>
                                    </a:rPr>
                                  </m:ctrlPr>
                                </m:dPr>
                                <m:e>
                                  <m:sSubSup>
                                    <m:sSubSupPr>
                                      <m:ctrlPr>
                                        <a:rPr lang="en-US" sz="3200" i="1" dirty="0">
                                          <a:latin typeface="Cambria Math" panose="02040503050406030204" pitchFamily="18" charset="0"/>
                                        </a:rPr>
                                      </m:ctrlPr>
                                    </m:sSubSupPr>
                                    <m:e>
                                      <m:acc>
                                        <m:accPr>
                                          <m:chr m:val="⃗"/>
                                          <m:ctrlPr>
                                            <a:rPr lang="en-US" sz="3200" i="1">
                                              <a:latin typeface="Cambria Math" panose="02040503050406030204" pitchFamily="18" charset="0"/>
                                              <a:cs typeface="Times New Roman"/>
                                            </a:rPr>
                                          </m:ctrlPr>
                                        </m:accPr>
                                        <m:e>
                                          <m:r>
                                            <a:rPr lang="en-US" sz="3200" i="1">
                                              <a:latin typeface="Cambria Math" panose="02040503050406030204" pitchFamily="18" charset="0"/>
                                              <a:cs typeface="Times New Roman"/>
                                            </a:rPr>
                                            <m:t>𝑥</m:t>
                                          </m:r>
                                        </m:e>
                                      </m:acc>
                                    </m:e>
                                    <m:sub>
                                      <m:r>
                                        <a:rPr lang="en-US" sz="3200" i="1" dirty="0">
                                          <a:latin typeface="Cambria Math" panose="02040503050406030204" pitchFamily="18" charset="0"/>
                                        </a:rPr>
                                        <m:t>𝑖</m:t>
                                      </m:r>
                                    </m:sub>
                                    <m:sup>
                                      <m:r>
                                        <a:rPr lang="en-US" sz="3200" i="1" dirty="0">
                                          <a:latin typeface="Cambria Math" panose="02040503050406030204" pitchFamily="18" charset="0"/>
                                        </a:rPr>
                                        <m:t>𝑇</m:t>
                                      </m:r>
                                    </m:sup>
                                  </m:sSubSup>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r>
                                    <a:rPr lang="en-US" i="1" dirty="0">
                                      <a:latin typeface="Cambria Math" panose="02040503050406030204" pitchFamily="18" charset="0"/>
                                    </a:rPr>
                                    <m:t>−</m:t>
                                  </m:r>
                                  <m:sSub>
                                    <m:sSubPr>
                                      <m:ctrlPr>
                                        <a:rPr lang="en-US" i="1">
                                          <a:latin typeface="Cambria Math" panose="02040503050406030204" pitchFamily="18" charset="0"/>
                                          <a:cs typeface="Times New Roman"/>
                                        </a:rPr>
                                      </m:ctrlPr>
                                    </m:sSubPr>
                                    <m:e>
                                      <m:r>
                                        <a:rPr lang="en-US" i="1" dirty="0">
                                          <a:latin typeface="Cambria Math" panose="02040503050406030204" pitchFamily="18" charset="0"/>
                                        </a:rPr>
                                        <m:t>𝑦</m:t>
                                      </m:r>
                                    </m:e>
                                    <m:sub>
                                      <m:r>
                                        <a:rPr lang="en-US" i="1">
                                          <a:latin typeface="Cambria Math" panose="02040503050406030204" pitchFamily="18" charset="0"/>
                                          <a:cs typeface="Times New Roman"/>
                                        </a:rPr>
                                        <m:t>𝑖</m:t>
                                      </m:r>
                                    </m:sub>
                                  </m:sSub>
                                </m:e>
                              </m:d>
                            </m:e>
                            <m:sup>
                              <m:r>
                                <a:rPr lang="en-US" sz="3200" i="1">
                                  <a:latin typeface="Cambria Math" panose="02040503050406030204" pitchFamily="18" charset="0"/>
                                  <a:cs typeface="Times New Roman"/>
                                </a:rPr>
                                <m:t>2</m:t>
                              </m:r>
                            </m:sup>
                          </m:sSup>
                        </m:e>
                      </m:nary>
                    </m:oMath>
                  </m:oMathPara>
                </a14:m>
                <a:endParaRPr lang="en-US" sz="3200" dirty="0">
                  <a:cs typeface="Times New Roman"/>
                </a:endParaRPr>
              </a:p>
              <a:p>
                <a:pPr marL="0" indent="0">
                  <a:buNone/>
                </a:pPr>
                <a:endParaRPr lang="en-US" sz="3200" dirty="0">
                  <a:cs typeface="Times New Roman"/>
                </a:endParaRPr>
              </a:p>
              <a:p>
                <a:pPr marL="0" indent="0">
                  <a:buNone/>
                </a:pPr>
                <a:r>
                  <a:rPr lang="en-US" sz="3200" dirty="0">
                    <a:cs typeface="Times New Roman"/>
                  </a:rPr>
                  <a:t>If we differentiate that, we discover that:</a:t>
                </a:r>
              </a:p>
              <a:p>
                <a:pPr marL="0" indent="0">
                  <a:buNone/>
                </a:pPr>
                <a14:m>
                  <m:oMathPara xmlns:m="http://schemas.openxmlformats.org/officeDocument/2006/math">
                    <m:oMathParaPr>
                      <m:jc m:val="centerGroup"/>
                    </m:oMathParaPr>
                    <m:oMath xmlns:m="http://schemas.openxmlformats.org/officeDocument/2006/math">
                      <m:sSub>
                        <m:sSubPr>
                          <m:ctrlPr>
                            <a:rPr lang="en-US" sz="3200" i="1" dirty="0">
                              <a:latin typeface="Cambria Math" panose="02040503050406030204" pitchFamily="18" charset="0"/>
                            </a:rPr>
                          </m:ctrlPr>
                        </m:sSubPr>
                        <m:e>
                          <m:r>
                            <m:rPr>
                              <m:sty m:val="p"/>
                            </m:rPr>
                            <a:rPr lang="en-US" sz="3200" i="1" dirty="0">
                              <a:latin typeface="Cambria Math" panose="02040503050406030204" pitchFamily="18" charset="0"/>
                              <a:ea typeface="Cambria Math" panose="02040503050406030204" pitchFamily="18" charset="0"/>
                            </a:rPr>
                            <m:t>∇</m:t>
                          </m:r>
                        </m:e>
                        <m:sub>
                          <m:acc>
                            <m:accPr>
                              <m:chr m:val="⃗"/>
                              <m:ctrlPr>
                                <a:rPr lang="en-US" sz="3200" i="1" dirty="0">
                                  <a:latin typeface="Cambria Math" panose="02040503050406030204" pitchFamily="18" charset="0"/>
                                </a:rPr>
                              </m:ctrlPr>
                            </m:accPr>
                            <m:e>
                              <m:r>
                                <a:rPr lang="en-US" sz="3200" i="1" dirty="0">
                                  <a:latin typeface="Cambria Math" panose="02040503050406030204" pitchFamily="18" charset="0"/>
                                </a:rPr>
                                <m:t>𝑤</m:t>
                              </m:r>
                            </m:e>
                          </m:acc>
                        </m:sub>
                      </m:sSub>
                      <m:r>
                        <a:rPr lang="en-US" sz="3200" i="1" dirty="0">
                          <a:latin typeface="Cambria Math" panose="02040503050406030204" pitchFamily="18" charset="0"/>
                          <a:ea typeface="Cambria Math" panose="02040503050406030204" pitchFamily="18" charset="0"/>
                        </a:rPr>
                        <m:t>ℒ</m:t>
                      </m:r>
                      <m:r>
                        <a:rPr lang="en-US" sz="3200" b="0" i="1" smtClean="0">
                          <a:latin typeface="Cambria Math" panose="02040503050406030204" pitchFamily="18" charset="0"/>
                          <a:cs typeface="Times New Roman"/>
                        </a:rPr>
                        <m:t>=</m:t>
                      </m:r>
                      <m:f>
                        <m:fPr>
                          <m:ctrlPr>
                            <a:rPr lang="en-US" sz="3200" i="1">
                              <a:latin typeface="Cambria Math" panose="02040503050406030204" pitchFamily="18" charset="0"/>
                              <a:cs typeface="Times New Roman"/>
                            </a:rPr>
                          </m:ctrlPr>
                        </m:fPr>
                        <m:num>
                          <m:r>
                            <a:rPr lang="en-US" sz="3200" b="0" i="1" smtClean="0">
                              <a:latin typeface="Cambria Math" panose="02040503050406030204" pitchFamily="18" charset="0"/>
                              <a:cs typeface="Times New Roman"/>
                            </a:rPr>
                            <m:t>2</m:t>
                          </m:r>
                        </m:num>
                        <m:den>
                          <m:r>
                            <a:rPr lang="en-US" sz="3200" i="1">
                              <a:latin typeface="Cambria Math" panose="02040503050406030204" pitchFamily="18" charset="0"/>
                              <a:cs typeface="Times New Roman"/>
                            </a:rPr>
                            <m:t>𝑛</m:t>
                          </m:r>
                        </m:den>
                      </m:f>
                      <m:nary>
                        <m:naryPr>
                          <m:chr m:val="∑"/>
                          <m:ctrlPr>
                            <a:rPr lang="en-US" sz="3200" i="1">
                              <a:latin typeface="Cambria Math" panose="02040503050406030204" pitchFamily="18" charset="0"/>
                              <a:cs typeface="Times New Roman"/>
                            </a:rPr>
                          </m:ctrlPr>
                        </m:naryPr>
                        <m:sub>
                          <m:r>
                            <m:rPr>
                              <m:brk m:alnAt="23"/>
                            </m:rPr>
                            <a:rPr lang="en-US" sz="3200" i="1">
                              <a:latin typeface="Cambria Math" panose="02040503050406030204" pitchFamily="18" charset="0"/>
                              <a:cs typeface="Times New Roman"/>
                            </a:rPr>
                            <m:t>𝑖</m:t>
                          </m:r>
                          <m:r>
                            <a:rPr lang="en-US" sz="3200" i="1">
                              <a:latin typeface="Cambria Math" panose="02040503050406030204" pitchFamily="18" charset="0"/>
                              <a:cs typeface="Times New Roman"/>
                            </a:rPr>
                            <m:t>=1</m:t>
                          </m:r>
                        </m:sub>
                        <m:sup>
                          <m:r>
                            <a:rPr lang="en-US" sz="3200" i="1">
                              <a:latin typeface="Cambria Math" panose="02040503050406030204" pitchFamily="18" charset="0"/>
                              <a:cs typeface="Times New Roman"/>
                            </a:rPr>
                            <m:t>𝑛</m:t>
                          </m:r>
                        </m:sup>
                        <m:e>
                          <m:sSub>
                            <m:sSubPr>
                              <m:ctrlPr>
                                <a:rPr lang="en-US" sz="3200" i="1">
                                  <a:latin typeface="Cambria Math" panose="02040503050406030204" pitchFamily="18" charset="0"/>
                                  <a:cs typeface="Times New Roman"/>
                                </a:rPr>
                              </m:ctrlPr>
                            </m:sSubPr>
                            <m:e>
                              <m:r>
                                <a:rPr lang="en-US" sz="3200" i="1">
                                  <a:latin typeface="Cambria Math" panose="02040503050406030204" pitchFamily="18" charset="0"/>
                                  <a:ea typeface="Cambria Math" panose="02040503050406030204" pitchFamily="18" charset="0"/>
                                  <a:cs typeface="Times New Roman"/>
                                </a:rPr>
                                <m:t>𝜖</m:t>
                              </m:r>
                            </m:e>
                            <m:sub>
                              <m:r>
                                <a:rPr lang="en-US" sz="3200" i="1">
                                  <a:latin typeface="Cambria Math" panose="02040503050406030204" pitchFamily="18" charset="0"/>
                                  <a:cs typeface="Times New Roman"/>
                                </a:rPr>
                                <m:t>𝑖</m:t>
                              </m:r>
                            </m:sub>
                          </m:sSub>
                          <m:sSub>
                            <m:sSubPr>
                              <m:ctrlPr>
                                <a:rPr lang="en-US" sz="3200" i="1">
                                  <a:latin typeface="Cambria Math" panose="02040503050406030204" pitchFamily="18" charset="0"/>
                                  <a:cs typeface="Times New Roman"/>
                                </a:rPr>
                              </m:ctrlPr>
                            </m:sSubPr>
                            <m:e>
                              <m:acc>
                                <m:accPr>
                                  <m:chr m:val="⃗"/>
                                  <m:ctrlPr>
                                    <a:rPr lang="en-US" sz="3200" i="1" dirty="0">
                                      <a:latin typeface="Cambria Math" panose="02040503050406030204" pitchFamily="18" charset="0"/>
                                    </a:rPr>
                                  </m:ctrlPr>
                                </m:accPr>
                                <m:e>
                                  <m:r>
                                    <a:rPr lang="en-US" sz="3200" i="1" dirty="0">
                                      <a:latin typeface="Cambria Math" panose="02040503050406030204" pitchFamily="18" charset="0"/>
                                    </a:rPr>
                                    <m:t>𝑥</m:t>
                                  </m:r>
                                </m:e>
                              </m:acc>
                            </m:e>
                            <m:sub>
                              <m:r>
                                <a:rPr lang="en-US" sz="3200" i="1">
                                  <a:latin typeface="Cambria Math" panose="02040503050406030204" pitchFamily="18" charset="0"/>
                                  <a:cs typeface="Times New Roman"/>
                                </a:rPr>
                                <m:t>𝑖</m:t>
                              </m:r>
                            </m:sub>
                          </m:sSub>
                        </m:e>
                      </m:nary>
                    </m:oMath>
                  </m:oMathPara>
                </a14:m>
                <a:endParaRPr lang="en-US" sz="3200" dirty="0">
                  <a:cs typeface="Times New Roman"/>
                </a:endParaRPr>
              </a:p>
              <a:p>
                <a:pPr marL="0" indent="0">
                  <a:buNone/>
                </a:pPr>
                <a:endParaRPr lang="en-US" sz="3200" dirty="0">
                  <a:cs typeface="Times New Roman"/>
                </a:endParaRPr>
              </a:p>
              <a:p>
                <a:pPr marL="0" indent="0">
                  <a:buNone/>
                </a:pPr>
                <a:r>
                  <a:rPr lang="en-US" sz="3200" dirty="0">
                    <a:cs typeface="Times New Roman"/>
                  </a:rPr>
                  <a:t>…so the gradient descent algorithm is:</a:t>
                </a:r>
              </a:p>
              <a:p>
                <a:pPr marL="0" indent="0">
                  <a:buNone/>
                </a:pPr>
                <a14:m>
                  <m:oMathPara xmlns:m="http://schemas.openxmlformats.org/officeDocument/2006/math">
                    <m:oMathParaPr>
                      <m:jc m:val="centerGroup"/>
                    </m:oMathParaPr>
                    <m:oMath xmlns:m="http://schemas.openxmlformats.org/officeDocument/2006/math">
                      <m:acc>
                        <m:accPr>
                          <m:chr m:val="⃗"/>
                          <m:ctrlPr>
                            <a:rPr lang="en-US" sz="3200" i="1" dirty="0">
                              <a:latin typeface="Cambria Math" panose="02040503050406030204" pitchFamily="18" charset="0"/>
                            </a:rPr>
                          </m:ctrlPr>
                        </m:accPr>
                        <m:e>
                          <m:r>
                            <a:rPr lang="en-US" sz="3200" i="1" dirty="0">
                              <a:latin typeface="Cambria Math" panose="02040503050406030204" pitchFamily="18" charset="0"/>
                            </a:rPr>
                            <m:t>𝑤</m:t>
                          </m:r>
                        </m:e>
                      </m:acc>
                      <m:r>
                        <a:rPr lang="en-US" sz="3200" i="1" dirty="0">
                          <a:latin typeface="Cambria Math" panose="02040503050406030204" pitchFamily="18" charset="0"/>
                          <a:ea typeface="Cambria Math" panose="02040503050406030204" pitchFamily="18" charset="0"/>
                        </a:rPr>
                        <m:t>←</m:t>
                      </m:r>
                      <m:acc>
                        <m:accPr>
                          <m:chr m:val="⃗"/>
                          <m:ctrlPr>
                            <a:rPr lang="en-US" sz="3200" i="1" dirty="0">
                              <a:latin typeface="Cambria Math" panose="02040503050406030204" pitchFamily="18" charset="0"/>
                            </a:rPr>
                          </m:ctrlPr>
                        </m:accPr>
                        <m:e>
                          <m:r>
                            <a:rPr lang="en-US" sz="3200" i="1" dirty="0">
                              <a:latin typeface="Cambria Math" panose="02040503050406030204" pitchFamily="18" charset="0"/>
                            </a:rPr>
                            <m:t>𝑤</m:t>
                          </m:r>
                        </m:e>
                      </m:acc>
                      <m:r>
                        <a:rPr lang="en-US" sz="3200" i="1" dirty="0">
                          <a:latin typeface="Cambria Math" panose="02040503050406030204" pitchFamily="18" charset="0"/>
                        </a:rPr>
                        <m:t>−</m:t>
                      </m:r>
                      <m:f>
                        <m:fPr>
                          <m:ctrlPr>
                            <a:rPr lang="en-US" sz="3200" i="1">
                              <a:latin typeface="Cambria Math" panose="02040503050406030204" pitchFamily="18" charset="0"/>
                              <a:cs typeface="Times New Roman"/>
                            </a:rPr>
                          </m:ctrlPr>
                        </m:fPr>
                        <m:num>
                          <m:r>
                            <a:rPr lang="en-US" sz="3200" i="1" dirty="0">
                              <a:latin typeface="Cambria Math" panose="02040503050406030204" pitchFamily="18" charset="0"/>
                              <a:ea typeface="Cambria Math" panose="02040503050406030204" pitchFamily="18" charset="0"/>
                            </a:rPr>
                            <m:t>𝜂</m:t>
                          </m:r>
                        </m:num>
                        <m:den>
                          <m:r>
                            <a:rPr lang="en-US" sz="3200" i="1">
                              <a:latin typeface="Cambria Math" panose="02040503050406030204" pitchFamily="18" charset="0"/>
                              <a:cs typeface="Times New Roman"/>
                            </a:rPr>
                            <m:t>𝑛</m:t>
                          </m:r>
                        </m:den>
                      </m:f>
                      <m:nary>
                        <m:naryPr>
                          <m:chr m:val="∑"/>
                          <m:ctrlPr>
                            <a:rPr lang="en-US" sz="3200" i="1">
                              <a:latin typeface="Cambria Math" panose="02040503050406030204" pitchFamily="18" charset="0"/>
                              <a:cs typeface="Times New Roman"/>
                            </a:rPr>
                          </m:ctrlPr>
                        </m:naryPr>
                        <m:sub>
                          <m:r>
                            <m:rPr>
                              <m:brk m:alnAt="23"/>
                            </m:rPr>
                            <a:rPr lang="en-US" sz="3200" i="1">
                              <a:latin typeface="Cambria Math" panose="02040503050406030204" pitchFamily="18" charset="0"/>
                              <a:cs typeface="Times New Roman"/>
                            </a:rPr>
                            <m:t>𝑖</m:t>
                          </m:r>
                          <m:r>
                            <a:rPr lang="en-US" sz="3200" i="1">
                              <a:latin typeface="Cambria Math" panose="02040503050406030204" pitchFamily="18" charset="0"/>
                              <a:cs typeface="Times New Roman"/>
                            </a:rPr>
                            <m:t>=1</m:t>
                          </m:r>
                        </m:sub>
                        <m:sup>
                          <m:r>
                            <a:rPr lang="en-US" sz="3200" i="1">
                              <a:latin typeface="Cambria Math" panose="02040503050406030204" pitchFamily="18" charset="0"/>
                              <a:cs typeface="Times New Roman"/>
                            </a:rPr>
                            <m:t>𝑛</m:t>
                          </m:r>
                        </m:sup>
                        <m:e>
                          <m:sSub>
                            <m:sSubPr>
                              <m:ctrlPr>
                                <a:rPr lang="en-US" sz="3200" i="1">
                                  <a:latin typeface="Cambria Math" panose="02040503050406030204" pitchFamily="18" charset="0"/>
                                  <a:cs typeface="Times New Roman"/>
                                </a:rPr>
                              </m:ctrlPr>
                            </m:sSubPr>
                            <m:e>
                              <m:r>
                                <a:rPr lang="en-US" sz="3200" i="1">
                                  <a:latin typeface="Cambria Math" panose="02040503050406030204" pitchFamily="18" charset="0"/>
                                  <a:ea typeface="Cambria Math" panose="02040503050406030204" pitchFamily="18" charset="0"/>
                                  <a:cs typeface="Times New Roman"/>
                                </a:rPr>
                                <m:t>𝜖</m:t>
                              </m:r>
                            </m:e>
                            <m:sub>
                              <m:r>
                                <a:rPr lang="en-US" sz="3200" i="1">
                                  <a:latin typeface="Cambria Math" panose="02040503050406030204" pitchFamily="18" charset="0"/>
                                  <a:cs typeface="Times New Roman"/>
                                </a:rPr>
                                <m:t>𝑖</m:t>
                              </m:r>
                            </m:sub>
                          </m:sSub>
                          <m:sSub>
                            <m:sSubPr>
                              <m:ctrlPr>
                                <a:rPr lang="en-US" sz="3200" i="1">
                                  <a:latin typeface="Cambria Math" panose="02040503050406030204" pitchFamily="18" charset="0"/>
                                  <a:cs typeface="Times New Roman"/>
                                </a:rPr>
                              </m:ctrlPr>
                            </m:sSubPr>
                            <m:e>
                              <m:acc>
                                <m:accPr>
                                  <m:chr m:val="⃗"/>
                                  <m:ctrlPr>
                                    <a:rPr lang="en-US" sz="3200" i="1" dirty="0">
                                      <a:latin typeface="Cambria Math" panose="02040503050406030204" pitchFamily="18" charset="0"/>
                                    </a:rPr>
                                  </m:ctrlPr>
                                </m:accPr>
                                <m:e>
                                  <m:r>
                                    <a:rPr lang="en-US" sz="3200" i="1" dirty="0">
                                      <a:latin typeface="Cambria Math" panose="02040503050406030204" pitchFamily="18" charset="0"/>
                                    </a:rPr>
                                    <m:t>𝑥</m:t>
                                  </m:r>
                                </m:e>
                              </m:acc>
                            </m:e>
                            <m:sub>
                              <m:r>
                                <a:rPr lang="en-US" sz="3200" i="1">
                                  <a:latin typeface="Cambria Math" panose="02040503050406030204" pitchFamily="18" charset="0"/>
                                  <a:cs typeface="Times New Roman"/>
                                </a:rPr>
                                <m:t>𝑖</m:t>
                              </m:r>
                            </m:sub>
                          </m:sSub>
                        </m:e>
                      </m:nary>
                    </m:oMath>
                  </m:oMathPara>
                </a14:m>
                <a:endParaRPr lang="en-US" sz="3200" dirty="0">
                  <a:cs typeface="Times New Roman"/>
                </a:endParaRPr>
              </a:p>
              <a:p>
                <a:pPr marL="0" indent="0">
                  <a:buNone/>
                </a:pPr>
                <a:endParaRPr lang="en-US" sz="3200" dirty="0">
                  <a:cs typeface="Times New Roman"/>
                </a:endParaRPr>
              </a:p>
              <a:p>
                <a:pPr marL="0" indent="0">
                  <a:buNone/>
                </a:pPr>
                <a:endParaRPr lang="en-US" dirty="0"/>
              </a:p>
            </p:txBody>
          </p:sp>
        </mc:Choice>
        <mc:Fallback xmlns="">
          <p:sp>
            <p:nvSpPr>
              <p:cNvPr id="3" name="Content Placeholder 2">
                <a:extLst>
                  <a:ext uri="{FF2B5EF4-FFF2-40B4-BE49-F238E27FC236}">
                    <a16:creationId xmlns:a16="http://schemas.microsoft.com/office/drawing/2014/main" id="{5A205D3C-AB34-1743-85BC-A75F58F290E9}"/>
                  </a:ext>
                </a:extLst>
              </p:cNvPr>
              <p:cNvSpPr>
                <a:spLocks noGrp="1" noRot="1" noChangeAspect="1" noMove="1" noResize="1" noEditPoints="1" noAdjustHandles="1" noChangeArrowheads="1" noChangeShapeType="1" noTextEdit="1"/>
              </p:cNvSpPr>
              <p:nvPr>
                <p:ph idx="1"/>
              </p:nvPr>
            </p:nvSpPr>
            <p:spPr>
              <a:xfrm>
                <a:off x="247650" y="1520824"/>
                <a:ext cx="6027605" cy="5337176"/>
              </a:xfrm>
              <a:blipFill>
                <a:blip r:embed="rId2"/>
                <a:stretch>
                  <a:fillRect l="-1895" t="-26603" b="-32067"/>
                </a:stretch>
              </a:blipFill>
            </p:spPr>
            <p:txBody>
              <a:bodyPr/>
              <a:lstStyle/>
              <a:p>
                <a:r>
                  <a:rPr lang="en-US">
                    <a:noFill/>
                  </a:rPr>
                  <a:t> </a:t>
                </a:r>
              </a:p>
            </p:txBody>
          </p:sp>
        </mc:Fallback>
      </mc:AlternateContent>
      <p:pic>
        <p:nvPicPr>
          <p:cNvPr id="4" name="Picture 2">
            <a:extLst>
              <a:ext uri="{FF2B5EF4-FFF2-40B4-BE49-F238E27FC236}">
                <a16:creationId xmlns:a16="http://schemas.microsoft.com/office/drawing/2014/main" id="{54E7C502-F276-8449-AD87-FCAB467EB8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8577" y="1253331"/>
            <a:ext cx="5853423" cy="430926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0A7FEB6-B185-0E4C-A64A-97ED25ABBD42}"/>
                  </a:ext>
                </a:extLst>
              </p:cNvPr>
              <p:cNvSpPr txBox="1"/>
              <p:nvPr/>
            </p:nvSpPr>
            <p:spPr>
              <a:xfrm>
                <a:off x="11694017" y="5385447"/>
                <a:ext cx="43466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cs typeface="Times New Roman"/>
                        </a:rPr>
                        <m:t>𝑤</m:t>
                      </m:r>
                    </m:oMath>
                  </m:oMathPara>
                </a14:m>
                <a:endParaRPr lang="en-US" dirty="0"/>
              </a:p>
            </p:txBody>
          </p:sp>
        </mc:Choice>
        <mc:Fallback xmlns="">
          <p:sp>
            <p:nvSpPr>
              <p:cNvPr id="5" name="TextBox 4">
                <a:extLst>
                  <a:ext uri="{FF2B5EF4-FFF2-40B4-BE49-F238E27FC236}">
                    <a16:creationId xmlns:a16="http://schemas.microsoft.com/office/drawing/2014/main" id="{60A7FEB6-B185-0E4C-A64A-97ED25ABBD42}"/>
                  </a:ext>
                </a:extLst>
              </p:cNvPr>
              <p:cNvSpPr txBox="1">
                <a:spLocks noRot="1" noChangeAspect="1" noMove="1" noResize="1" noEditPoints="1" noAdjustHandles="1" noChangeArrowheads="1" noChangeShapeType="1" noTextEdit="1"/>
              </p:cNvSpPr>
              <p:nvPr/>
            </p:nvSpPr>
            <p:spPr>
              <a:xfrm>
                <a:off x="11694017" y="5385447"/>
                <a:ext cx="434661"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FAB2B67-C4AE-2243-B8DA-63C9BDA09F93}"/>
                  </a:ext>
                </a:extLst>
              </p:cNvPr>
              <p:cNvSpPr txBox="1"/>
              <p:nvPr/>
            </p:nvSpPr>
            <p:spPr>
              <a:xfrm>
                <a:off x="8229600" y="1787948"/>
                <a:ext cx="3063828" cy="461665"/>
              </a:xfrm>
              <a:prstGeom prst="rect">
                <a:avLst/>
              </a:prstGeom>
              <a:solidFill>
                <a:schemeClr val="bg1"/>
              </a:solid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dirty="0">
                          <a:latin typeface="Cambria Math" panose="02040503050406030204" pitchFamily="18" charset="0"/>
                          <a:ea typeface="Cambria Math" panose="02040503050406030204" pitchFamily="18" charset="0"/>
                        </a:rPr>
                        <m:t>ℒ</m:t>
                      </m:r>
                      <m:r>
                        <a:rPr lang="en-US" sz="2400" i="1">
                          <a:latin typeface="Cambria Math" panose="02040503050406030204" pitchFamily="18" charset="0"/>
                          <a:cs typeface="Times New Roman"/>
                        </a:rPr>
                        <m:t>=</m:t>
                      </m:r>
                      <m:r>
                        <a:rPr lang="en-US" sz="2400" b="0" i="1" smtClean="0">
                          <a:latin typeface="Cambria Math" panose="02040503050406030204" pitchFamily="18" charset="0"/>
                          <a:cs typeface="Times New Roman"/>
                        </a:rPr>
                        <m:t>𝑎</m:t>
                      </m:r>
                      <m:sSup>
                        <m:sSupPr>
                          <m:ctrlPr>
                            <a:rPr lang="en-US" sz="2400" b="0" i="1" smtClean="0">
                              <a:latin typeface="Cambria Math" panose="02040503050406030204" pitchFamily="18" charset="0"/>
                              <a:cs typeface="Times New Roman"/>
                            </a:rPr>
                          </m:ctrlPr>
                        </m:sSupPr>
                        <m:e>
                          <m:r>
                            <a:rPr lang="en-US" sz="2400" b="0" i="1" smtClean="0">
                              <a:latin typeface="Cambria Math" panose="02040503050406030204" pitchFamily="18" charset="0"/>
                              <a:cs typeface="Times New Roman"/>
                            </a:rPr>
                            <m:t>𝑤</m:t>
                          </m:r>
                        </m:e>
                        <m:sup>
                          <m:r>
                            <a:rPr lang="en-US" sz="2400" b="0" i="1" smtClean="0">
                              <a:latin typeface="Cambria Math" panose="02040503050406030204" pitchFamily="18" charset="0"/>
                              <a:cs typeface="Times New Roman"/>
                            </a:rPr>
                            <m:t>2</m:t>
                          </m:r>
                        </m:sup>
                      </m:sSup>
                      <m:r>
                        <a:rPr lang="en-US" sz="2400" b="0" i="1" smtClean="0">
                          <a:latin typeface="Cambria Math" panose="02040503050406030204" pitchFamily="18" charset="0"/>
                          <a:cs typeface="Times New Roman"/>
                        </a:rPr>
                        <m:t>+</m:t>
                      </m:r>
                      <m:r>
                        <a:rPr lang="en-US" sz="2400" b="0" i="1" smtClean="0">
                          <a:latin typeface="Cambria Math" panose="02040503050406030204" pitchFamily="18" charset="0"/>
                          <a:cs typeface="Times New Roman"/>
                        </a:rPr>
                        <m:t>𝑏𝑤</m:t>
                      </m:r>
                      <m:r>
                        <a:rPr lang="en-US" sz="2400" b="0" i="1" smtClean="0">
                          <a:latin typeface="Cambria Math" panose="02040503050406030204" pitchFamily="18" charset="0"/>
                          <a:cs typeface="Times New Roman"/>
                        </a:rPr>
                        <m:t>+</m:t>
                      </m:r>
                      <m:r>
                        <a:rPr lang="en-US" sz="2400" b="0" i="1" smtClean="0">
                          <a:latin typeface="Cambria Math" panose="02040503050406030204" pitchFamily="18" charset="0"/>
                          <a:cs typeface="Times New Roman"/>
                        </a:rPr>
                        <m:t>𝑐</m:t>
                      </m:r>
                    </m:oMath>
                  </m:oMathPara>
                </a14:m>
                <a:endParaRPr lang="en-US" sz="2400" dirty="0"/>
              </a:p>
            </p:txBody>
          </p:sp>
        </mc:Choice>
        <mc:Fallback xmlns="">
          <p:sp>
            <p:nvSpPr>
              <p:cNvPr id="6" name="TextBox 5">
                <a:extLst>
                  <a:ext uri="{FF2B5EF4-FFF2-40B4-BE49-F238E27FC236}">
                    <a16:creationId xmlns:a16="http://schemas.microsoft.com/office/drawing/2014/main" id="{2FAB2B67-C4AE-2243-B8DA-63C9BDA09F93}"/>
                  </a:ext>
                </a:extLst>
              </p:cNvPr>
              <p:cNvSpPr txBox="1">
                <a:spLocks noRot="1" noChangeAspect="1" noMove="1" noResize="1" noEditPoints="1" noAdjustHandles="1" noChangeArrowheads="1" noChangeShapeType="1" noTextEdit="1"/>
              </p:cNvSpPr>
              <p:nvPr/>
            </p:nvSpPr>
            <p:spPr>
              <a:xfrm>
                <a:off x="8229600" y="1787948"/>
                <a:ext cx="3063828" cy="461665"/>
              </a:xfrm>
              <a:prstGeom prst="rect">
                <a:avLst/>
              </a:prstGeom>
              <a:blipFill>
                <a:blip r:embed="rId5"/>
                <a:stretch>
                  <a:fillRect/>
                </a:stretch>
              </a:blipFill>
            </p:spPr>
            <p:txBody>
              <a:bodyPr/>
              <a:lstStyle/>
              <a:p>
                <a:r>
                  <a:rPr lang="en-US">
                    <a:noFill/>
                  </a:rPr>
                  <a:t> </a:t>
                </a:r>
              </a:p>
            </p:txBody>
          </p:sp>
        </mc:Fallback>
      </mc:AlternateContent>
      <p:cxnSp>
        <p:nvCxnSpPr>
          <p:cNvPr id="7" name="Straight Connector 6">
            <a:extLst>
              <a:ext uri="{FF2B5EF4-FFF2-40B4-BE49-F238E27FC236}">
                <a16:creationId xmlns:a16="http://schemas.microsoft.com/office/drawing/2014/main" id="{4BE18467-B264-6C43-864B-A06664E773D4}"/>
              </a:ext>
            </a:extLst>
          </p:cNvPr>
          <p:cNvCxnSpPr>
            <a:cxnSpLocks/>
          </p:cNvCxnSpPr>
          <p:nvPr/>
        </p:nvCxnSpPr>
        <p:spPr>
          <a:xfrm>
            <a:off x="8153400" y="2916363"/>
            <a:ext cx="19050" cy="1674687"/>
          </a:xfrm>
          <a:prstGeom prst="line">
            <a:avLst/>
          </a:prstGeom>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E8305897-F079-3E47-B9AE-866FC6159EC4}"/>
              </a:ext>
            </a:extLst>
          </p:cNvPr>
          <p:cNvSpPr/>
          <p:nvPr/>
        </p:nvSpPr>
        <p:spPr>
          <a:xfrm>
            <a:off x="8039100" y="2743200"/>
            <a:ext cx="24765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0D718850-AFAF-C84B-A7EE-94F3DF5AAD11}"/>
              </a:ext>
            </a:extLst>
          </p:cNvPr>
          <p:cNvCxnSpPr>
            <a:cxnSpLocks/>
          </p:cNvCxnSpPr>
          <p:nvPr/>
        </p:nvCxnSpPr>
        <p:spPr>
          <a:xfrm>
            <a:off x="9067800" y="3486150"/>
            <a:ext cx="0" cy="1104900"/>
          </a:xfrm>
          <a:prstGeom prst="line">
            <a:avLst/>
          </a:prstGeom>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5796BF6D-4383-A346-9DD4-6D3463BA3EA0}"/>
              </a:ext>
            </a:extLst>
          </p:cNvPr>
          <p:cNvSpPr/>
          <p:nvPr/>
        </p:nvSpPr>
        <p:spPr>
          <a:xfrm>
            <a:off x="8953500" y="3276600"/>
            <a:ext cx="247650" cy="3429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5354643-2510-4E44-B785-4403A3DCB7BB}"/>
              </a:ext>
            </a:extLst>
          </p:cNvPr>
          <p:cNvCxnSpPr/>
          <p:nvPr/>
        </p:nvCxnSpPr>
        <p:spPr>
          <a:xfrm>
            <a:off x="8343900" y="3943350"/>
            <a:ext cx="552450"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53971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E9500-33BC-F748-AFF3-C5061202F2D8}"/>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F8D7259B-07AB-8747-A5AE-014C63F3FFA7}"/>
              </a:ext>
            </a:extLst>
          </p:cNvPr>
          <p:cNvSpPr>
            <a:spLocks noGrp="1"/>
          </p:cNvSpPr>
          <p:nvPr>
            <p:ph idx="1"/>
          </p:nvPr>
        </p:nvSpPr>
        <p:spPr/>
        <p:txBody>
          <a:bodyPr/>
          <a:lstStyle/>
          <a:p>
            <a:r>
              <a:rPr lang="en-US" dirty="0">
                <a:solidFill>
                  <a:schemeClr val="bg1">
                    <a:lumMod val="75000"/>
                  </a:schemeClr>
                </a:solidFill>
              </a:rPr>
              <a:t>Review: linear regression</a:t>
            </a:r>
          </a:p>
          <a:p>
            <a:r>
              <a:rPr lang="en-US" dirty="0"/>
              <a:t>Training a linear regression model using </a:t>
            </a:r>
            <a:r>
              <a:rPr lang="en-US" dirty="0" err="1"/>
              <a:t>numpy</a:t>
            </a:r>
            <a:endParaRPr lang="en-US" dirty="0"/>
          </a:p>
          <a:p>
            <a:r>
              <a:rPr lang="en-US" dirty="0"/>
              <a:t>The same example with </a:t>
            </a:r>
            <a:r>
              <a:rPr lang="en-US" dirty="0" err="1"/>
              <a:t>pytorch</a:t>
            </a:r>
            <a:endParaRPr lang="en-US" dirty="0"/>
          </a:p>
          <a:p>
            <a:r>
              <a:rPr lang="en-US" dirty="0" err="1"/>
              <a:t>torch.nn</a:t>
            </a:r>
            <a:r>
              <a:rPr lang="en-US" dirty="0"/>
              <a:t> module: using predefined neural net components</a:t>
            </a:r>
          </a:p>
        </p:txBody>
      </p:sp>
    </p:spTree>
    <p:extLst>
      <p:ext uri="{BB962C8B-B14F-4D97-AF65-F5344CB8AC3E}">
        <p14:creationId xmlns:p14="http://schemas.microsoft.com/office/powerpoint/2010/main" val="1017513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3B5FA-09A8-8C4B-9AC2-DB16AFCE6A62}"/>
              </a:ext>
            </a:extLst>
          </p:cNvPr>
          <p:cNvSpPr>
            <a:spLocks noGrp="1"/>
          </p:cNvSpPr>
          <p:nvPr>
            <p:ph type="title"/>
          </p:nvPr>
        </p:nvSpPr>
        <p:spPr/>
        <p:txBody>
          <a:bodyPr/>
          <a:lstStyle/>
          <a:p>
            <a:r>
              <a:rPr lang="en-US" dirty="0"/>
              <a:t>Running example: neural net regression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BFC9406-465D-AB4C-BF9E-F211C33AEBDA}"/>
                  </a:ext>
                </a:extLst>
              </p:cNvPr>
              <p:cNvSpPr>
                <a:spLocks noGrp="1"/>
              </p:cNvSpPr>
              <p:nvPr>
                <p:ph idx="1"/>
              </p:nvPr>
            </p:nvSpPr>
            <p:spPr/>
            <p:txBody>
              <a:bodyPr>
                <a:normAutofit/>
              </a:bodyPr>
              <a:lstStyle/>
              <a:p>
                <a:r>
                  <a:rPr lang="en-US" dirty="0"/>
                  <a:t>For example, suppose </a:t>
                </a:r>
                <a14:m>
                  <m:oMath xmlns:m="http://schemas.openxmlformats.org/officeDocument/2006/math">
                    <m:r>
                      <a:rPr lang="en-US" i="1" dirty="0" smtClean="0">
                        <a:latin typeface="Cambria Math" panose="02040503050406030204" pitchFamily="18" charset="0"/>
                      </a:rPr>
                      <m:t>𝑦</m:t>
                    </m:r>
                    <m:r>
                      <a:rPr lang="en-US" i="1" dirty="0" smtClean="0">
                        <a:latin typeface="Cambria Math" panose="02040503050406030204" pitchFamily="18" charset="0"/>
                      </a:rPr>
                      <m:t>=</m:t>
                    </m:r>
                    <m:r>
                      <m:rPr>
                        <m:sty m:val="p"/>
                      </m:rPr>
                      <a:rPr lang="en-US" i="1" dirty="0" smtClean="0">
                        <a:latin typeface="Cambria Math" panose="02040503050406030204" pitchFamily="18" charset="0"/>
                      </a:rPr>
                      <m:t>sin</m:t>
                    </m:r>
                    <m:r>
                      <a:rPr lang="en-US" i="1" dirty="0" smtClean="0">
                        <a:latin typeface="Cambria Math" panose="02040503050406030204" pitchFamily="18" charset="0"/>
                      </a:rPr>
                      <m:t>⁡(</m:t>
                    </m:r>
                    <m:r>
                      <a:rPr lang="en-US" i="1" dirty="0" smtClean="0">
                        <a:latin typeface="Cambria Math" panose="02040503050406030204" pitchFamily="18" charset="0"/>
                      </a:rPr>
                      <m:t>𝑥</m:t>
                    </m:r>
                    <m:r>
                      <a:rPr lang="en-US" i="1" dirty="0" smtClean="0">
                        <a:latin typeface="Cambria Math" panose="02040503050406030204" pitchFamily="18" charset="0"/>
                      </a:rPr>
                      <m:t>)</m:t>
                    </m:r>
                  </m:oMath>
                </a14:m>
                <a:endParaRPr lang="en-US" dirty="0"/>
              </a:p>
              <a:p>
                <a:r>
                  <a:rPr lang="en-US" dirty="0"/>
                  <a:t>Suppose that the network can only model functions of the form</a:t>
                </a:r>
              </a:p>
              <a:p>
                <a:pPr marL="0"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𝑓</m:t>
                      </m:r>
                      <m:d>
                        <m:dPr>
                          <m:ctrlPr>
                            <a:rPr lang="en-US" b="0" i="1" dirty="0" smtClean="0">
                              <a:latin typeface="Cambria Math" panose="02040503050406030204" pitchFamily="18" charset="0"/>
                              <a:ea typeface="Cambria Math" panose="02040503050406030204" pitchFamily="18" charset="0"/>
                            </a:rPr>
                          </m:ctrlPr>
                        </m:dPr>
                        <m:e>
                          <m:r>
                            <a:rPr lang="en-US" b="0" i="1" dirty="0" smtClean="0">
                              <a:latin typeface="Cambria Math" panose="02040503050406030204" pitchFamily="18" charset="0"/>
                              <a:ea typeface="Cambria Math" panose="02040503050406030204" pitchFamily="18" charset="0"/>
                            </a:rPr>
                            <m:t>𝑥</m:t>
                          </m:r>
                        </m:e>
                      </m:d>
                      <m:r>
                        <a:rPr lang="en-US" i="1" dirty="0" smtClean="0">
                          <a:latin typeface="Cambria Math" panose="02040503050406030204" pitchFamily="18" charset="0"/>
                        </a:rPr>
                        <m:t>=</m:t>
                      </m:r>
                      <m:r>
                        <a:rPr lang="en-US" i="1" dirty="0" smtClean="0">
                          <a:latin typeface="Cambria Math" panose="02040503050406030204" pitchFamily="18" charset="0"/>
                        </a:rPr>
                        <m:t>𝑎</m:t>
                      </m:r>
                      <m:r>
                        <a:rPr lang="en-US" i="1" dirty="0" smtClean="0">
                          <a:latin typeface="Cambria Math" panose="02040503050406030204" pitchFamily="18" charset="0"/>
                        </a:rPr>
                        <m:t>+</m:t>
                      </m:r>
                      <m:r>
                        <a:rPr lang="en-US" i="1" dirty="0" smtClean="0">
                          <a:latin typeface="Cambria Math" panose="02040503050406030204" pitchFamily="18" charset="0"/>
                        </a:rPr>
                        <m:t>𝑏𝑥</m:t>
                      </m:r>
                      <m:r>
                        <a:rPr lang="en-US" i="1" dirty="0" smtClean="0">
                          <a:latin typeface="Cambria Math" panose="02040503050406030204" pitchFamily="18" charset="0"/>
                        </a:rPr>
                        <m:t>+</m:t>
                      </m:r>
                      <m:r>
                        <a:rPr lang="en-US" i="1" dirty="0" smtClean="0">
                          <a:latin typeface="Cambria Math" panose="02040503050406030204" pitchFamily="18" charset="0"/>
                        </a:rPr>
                        <m:t>𝑐</m:t>
                      </m:r>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𝑥</m:t>
                          </m:r>
                        </m:e>
                        <m:sup>
                          <m:r>
                            <a:rPr lang="en-US" b="0" i="1" dirty="0" smtClean="0">
                              <a:latin typeface="Cambria Math" panose="02040503050406030204" pitchFamily="18" charset="0"/>
                            </a:rPr>
                            <m:t>2</m:t>
                          </m:r>
                        </m:sup>
                      </m:sSup>
                      <m:r>
                        <a:rPr lang="en-US" i="1" dirty="0" smtClean="0">
                          <a:latin typeface="Cambria Math" panose="02040503050406030204" pitchFamily="18" charset="0"/>
                        </a:rPr>
                        <m:t>+</m:t>
                      </m:r>
                      <m:r>
                        <a:rPr lang="en-US" i="1" dirty="0" smtClean="0">
                          <a:latin typeface="Cambria Math" panose="02040503050406030204" pitchFamily="18" charset="0"/>
                        </a:rPr>
                        <m:t>𝑑</m:t>
                      </m:r>
                      <m:sSup>
                        <m:sSupPr>
                          <m:ctrlPr>
                            <a:rPr lang="en-US" i="1" dirty="0" smtClean="0">
                              <a:latin typeface="Cambria Math" panose="02040503050406030204" pitchFamily="18" charset="0"/>
                            </a:rPr>
                          </m:ctrlPr>
                        </m:sSupPr>
                        <m:e>
                          <m:r>
                            <a:rPr lang="en-US" b="0" i="1" dirty="0" smtClean="0">
                              <a:latin typeface="Cambria Math" panose="02040503050406030204" pitchFamily="18" charset="0"/>
                            </a:rPr>
                            <m:t>𝑥</m:t>
                          </m:r>
                        </m:e>
                        <m:sup>
                          <m:r>
                            <a:rPr lang="en-US" b="0" i="1" dirty="0" smtClean="0">
                              <a:latin typeface="Cambria Math" panose="02040503050406030204" pitchFamily="18" charset="0"/>
                            </a:rPr>
                            <m:t>3</m:t>
                          </m:r>
                        </m:sup>
                      </m:sSup>
                      <m:r>
                        <a:rPr lang="en-US" b="0" i="1" dirty="0" smtClean="0">
                          <a:latin typeface="Cambria Math" panose="02040503050406030204" pitchFamily="18" charset="0"/>
                        </a:rPr>
                        <m:t>=</m:t>
                      </m:r>
                      <m:sSup>
                        <m:sSupPr>
                          <m:ctrlPr>
                            <a:rPr lang="en-US" b="0" i="1" dirty="0" smtClean="0">
                              <a:latin typeface="Cambria Math" panose="02040503050406030204" pitchFamily="18" charset="0"/>
                            </a:rPr>
                          </m:ctrlPr>
                        </m:sSupPr>
                        <m:e>
                          <m:acc>
                            <m:accPr>
                              <m:chr m:val="⃗"/>
                              <m:ctrlPr>
                                <a:rPr lang="en-US" i="1">
                                  <a:latin typeface="Cambria Math" panose="02040503050406030204" pitchFamily="18" charset="0"/>
                                  <a:cs typeface="Times New Roman"/>
                                </a:rPr>
                              </m:ctrlPr>
                            </m:accPr>
                            <m:e>
                              <m:r>
                                <a:rPr lang="en-US" i="1">
                                  <a:latin typeface="Cambria Math" panose="02040503050406030204" pitchFamily="18" charset="0"/>
                                  <a:cs typeface="Times New Roman"/>
                                </a:rPr>
                                <m:t>𝑥</m:t>
                              </m:r>
                            </m:e>
                          </m:acc>
                        </m:e>
                        <m:sup>
                          <m:r>
                            <a:rPr lang="en-US" b="0" i="1" dirty="0" smtClean="0">
                              <a:latin typeface="Cambria Math" panose="02040503050406030204" pitchFamily="18" charset="0"/>
                            </a:rPr>
                            <m:t>𝑇</m:t>
                          </m:r>
                        </m:sup>
                      </m:sSup>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oMath>
                  </m:oMathPara>
                </a14:m>
                <a:endParaRPr lang="en-US" dirty="0"/>
              </a:p>
              <a:p>
                <a:pPr marL="0" indent="0">
                  <a:buNone/>
                </a:pPr>
                <a:r>
                  <a:rPr lang="en-US" dirty="0"/>
                  <a:t>…where we’re defining…</a:t>
                </a:r>
              </a:p>
              <a:p>
                <a:pPr marL="0" indent="0">
                  <a:buNone/>
                </a:pPr>
                <a14:m>
                  <m:oMathPara xmlns:m="http://schemas.openxmlformats.org/officeDocument/2006/math">
                    <m:oMathParaPr>
                      <m:jc m:val="centerGroup"/>
                    </m:oMathParaPr>
                    <m:oMath xmlns:m="http://schemas.openxmlformats.org/officeDocument/2006/math">
                      <m:acc>
                        <m:accPr>
                          <m:chr m:val="⃗"/>
                          <m:ctrlPr>
                            <a:rPr lang="en-US" i="1" dirty="0">
                              <a:latin typeface="Cambria Math" panose="02040503050406030204" pitchFamily="18" charset="0"/>
                            </a:rPr>
                          </m:ctrlPr>
                        </m:accPr>
                        <m:e>
                          <m:r>
                            <a:rPr lang="en-US" i="1" dirty="0">
                              <a:latin typeface="Cambria Math" panose="02040503050406030204" pitchFamily="18" charset="0"/>
                            </a:rPr>
                            <m:t>𝑤</m:t>
                          </m:r>
                        </m:e>
                      </m:acc>
                      <m:r>
                        <a:rPr lang="en-US" b="0" i="1" dirty="0" smtClean="0">
                          <a:latin typeface="Cambria Math" panose="02040503050406030204" pitchFamily="18" charset="0"/>
                        </a:rPr>
                        <m:t>=</m:t>
                      </m:r>
                      <m:d>
                        <m:dPr>
                          <m:begChr m:val="["/>
                          <m:endChr m:val="]"/>
                          <m:ctrlPr>
                            <a:rPr lang="en-US" b="0" i="1" dirty="0" smtClean="0">
                              <a:latin typeface="Cambria Math" panose="02040503050406030204" pitchFamily="18" charset="0"/>
                            </a:rPr>
                          </m:ctrlPr>
                        </m:dPr>
                        <m:e>
                          <m:m>
                            <m:mPr>
                              <m:mcs>
                                <m:mc>
                                  <m:mcPr>
                                    <m:count m:val="1"/>
                                    <m:mcJc m:val="center"/>
                                  </m:mcPr>
                                </m:mc>
                              </m:mcs>
                              <m:ctrlPr>
                                <a:rPr lang="en-US" b="0" i="1" dirty="0" smtClean="0">
                                  <a:latin typeface="Cambria Math" panose="02040503050406030204" pitchFamily="18" charset="0"/>
                                </a:rPr>
                              </m:ctrlPr>
                            </m:mPr>
                            <m:mr>
                              <m:e>
                                <m:r>
                                  <m:rPr>
                                    <m:brk m:alnAt="7"/>
                                  </m:rPr>
                                  <a:rPr lang="en-US" b="0" i="1" dirty="0" smtClean="0">
                                    <a:latin typeface="Cambria Math" panose="02040503050406030204" pitchFamily="18" charset="0"/>
                                  </a:rPr>
                                  <m:t>𝑎</m:t>
                                </m:r>
                              </m:e>
                            </m:mr>
                            <m:mr>
                              <m:e>
                                <m:m>
                                  <m:mPr>
                                    <m:mcs>
                                      <m:mc>
                                        <m:mcPr>
                                          <m:count m:val="1"/>
                                          <m:mcJc m:val="center"/>
                                        </m:mcPr>
                                      </m:mc>
                                    </m:mcs>
                                    <m:ctrlPr>
                                      <a:rPr lang="en-US" b="0" i="1" dirty="0" smtClean="0">
                                        <a:latin typeface="Cambria Math" panose="02040503050406030204" pitchFamily="18" charset="0"/>
                                      </a:rPr>
                                    </m:ctrlPr>
                                  </m:mPr>
                                  <m:mr>
                                    <m:e>
                                      <m:r>
                                        <m:rPr>
                                          <m:brk m:alnAt="7"/>
                                        </m:rPr>
                                        <a:rPr lang="en-US" b="0" i="1" dirty="0" smtClean="0">
                                          <a:latin typeface="Cambria Math" panose="02040503050406030204" pitchFamily="18" charset="0"/>
                                        </a:rPr>
                                        <m:t>𝑏</m:t>
                                      </m:r>
                                    </m:e>
                                  </m:mr>
                                  <m:mr>
                                    <m:e>
                                      <m:r>
                                        <a:rPr lang="en-US" b="0" i="1" dirty="0" smtClean="0">
                                          <a:latin typeface="Cambria Math" panose="02040503050406030204" pitchFamily="18" charset="0"/>
                                        </a:rPr>
                                        <m:t>𝑐</m:t>
                                      </m:r>
                                    </m:e>
                                  </m:mr>
                                </m:m>
                              </m:e>
                            </m:mr>
                            <m:mr>
                              <m:e>
                                <m:r>
                                  <a:rPr lang="en-US" b="0" i="1" dirty="0" smtClean="0">
                                    <a:latin typeface="Cambria Math" panose="02040503050406030204" pitchFamily="18" charset="0"/>
                                  </a:rPr>
                                  <m:t>𝑑</m:t>
                                </m:r>
                              </m:e>
                            </m:mr>
                          </m:m>
                        </m:e>
                      </m:d>
                      <m:r>
                        <a:rPr lang="en-US" b="0" i="1" dirty="0" smtClean="0">
                          <a:latin typeface="Cambria Math" panose="02040503050406030204" pitchFamily="18" charset="0"/>
                        </a:rPr>
                        <m:t>,</m:t>
                      </m:r>
                      <m:acc>
                        <m:accPr>
                          <m:chr m:val="⃗"/>
                          <m:ctrlPr>
                            <a:rPr lang="en-US" i="1" dirty="0">
                              <a:latin typeface="Cambria Math" panose="02040503050406030204" pitchFamily="18" charset="0"/>
                            </a:rPr>
                          </m:ctrlPr>
                        </m:accPr>
                        <m:e>
                          <m:r>
                            <a:rPr lang="en-US" b="0" i="1" dirty="0" smtClean="0">
                              <a:latin typeface="Cambria Math" panose="02040503050406030204" pitchFamily="18" charset="0"/>
                            </a:rPr>
                            <m:t>𝑥</m:t>
                          </m:r>
                        </m:e>
                      </m:acc>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m>
                            <m:mPr>
                              <m:mcs>
                                <m:mc>
                                  <m:mcPr>
                                    <m:count m:val="1"/>
                                    <m:mcJc m:val="center"/>
                                  </m:mcPr>
                                </m:mc>
                              </m:mcs>
                              <m:ctrlPr>
                                <a:rPr lang="en-US" i="1" dirty="0">
                                  <a:latin typeface="Cambria Math" panose="02040503050406030204" pitchFamily="18" charset="0"/>
                                </a:rPr>
                              </m:ctrlPr>
                            </m:mPr>
                            <m:mr>
                              <m:e>
                                <m:r>
                                  <a:rPr lang="en-US" b="0" i="1" dirty="0" smtClean="0">
                                    <a:latin typeface="Cambria Math" panose="02040503050406030204" pitchFamily="18" charset="0"/>
                                  </a:rPr>
                                  <m:t>1</m:t>
                                </m:r>
                              </m:e>
                            </m:mr>
                            <m:mr>
                              <m:e>
                                <m:m>
                                  <m:mPr>
                                    <m:mcs>
                                      <m:mc>
                                        <m:mcPr>
                                          <m:count m:val="1"/>
                                          <m:mcJc m:val="center"/>
                                        </m:mcPr>
                                      </m:mc>
                                    </m:mcs>
                                    <m:ctrlPr>
                                      <a:rPr lang="en-US" i="1" dirty="0">
                                        <a:latin typeface="Cambria Math" panose="02040503050406030204" pitchFamily="18" charset="0"/>
                                      </a:rPr>
                                    </m:ctrlPr>
                                  </m:mPr>
                                  <m:mr>
                                    <m:e>
                                      <m:r>
                                        <a:rPr lang="en-US" b="0" i="1" dirty="0" smtClean="0">
                                          <a:latin typeface="Cambria Math" panose="02040503050406030204" pitchFamily="18" charset="0"/>
                                        </a:rPr>
                                        <m:t>𝑥</m:t>
                                      </m:r>
                                    </m:e>
                                  </m:mr>
                                  <m:mr>
                                    <m:e>
                                      <m:sSup>
                                        <m:sSupPr>
                                          <m:ctrlPr>
                                            <a:rPr lang="en-US" i="1" dirty="0">
                                              <a:latin typeface="Cambria Math" panose="02040503050406030204" pitchFamily="18" charset="0"/>
                                            </a:rPr>
                                          </m:ctrlPr>
                                        </m:sSupPr>
                                        <m:e>
                                          <m:r>
                                            <a:rPr lang="en-US" i="1" dirty="0">
                                              <a:latin typeface="Cambria Math" panose="02040503050406030204" pitchFamily="18" charset="0"/>
                                            </a:rPr>
                                            <m:t>𝑥</m:t>
                                          </m:r>
                                        </m:e>
                                        <m:sup>
                                          <m:r>
                                            <a:rPr lang="en-US" i="1" dirty="0">
                                              <a:latin typeface="Cambria Math" panose="02040503050406030204" pitchFamily="18" charset="0"/>
                                            </a:rPr>
                                            <m:t>2</m:t>
                                          </m:r>
                                        </m:sup>
                                      </m:sSup>
                                    </m:e>
                                  </m:mr>
                                </m:m>
                              </m:e>
                            </m:mr>
                            <m:mr>
                              <m:e>
                                <m:sSup>
                                  <m:sSupPr>
                                    <m:ctrlPr>
                                      <a:rPr lang="en-US" i="1" dirty="0">
                                        <a:latin typeface="Cambria Math" panose="02040503050406030204" pitchFamily="18" charset="0"/>
                                      </a:rPr>
                                    </m:ctrlPr>
                                  </m:sSupPr>
                                  <m:e>
                                    <m:r>
                                      <a:rPr lang="en-US" i="1" dirty="0">
                                        <a:latin typeface="Cambria Math" panose="02040503050406030204" pitchFamily="18" charset="0"/>
                                      </a:rPr>
                                      <m:t>𝑥</m:t>
                                    </m:r>
                                  </m:e>
                                  <m:sup>
                                    <m:r>
                                      <a:rPr lang="en-US" i="1" dirty="0">
                                        <a:latin typeface="Cambria Math" panose="02040503050406030204" pitchFamily="18" charset="0"/>
                                      </a:rPr>
                                      <m:t>3</m:t>
                                    </m:r>
                                  </m:sup>
                                </m:sSup>
                              </m:e>
                            </m:mr>
                          </m:m>
                        </m:e>
                      </m:d>
                    </m:oMath>
                  </m:oMathPara>
                </a14:m>
                <a:endParaRPr lang="en-US" dirty="0"/>
              </a:p>
              <a:p>
                <a:r>
                  <a:rPr lang="en-US" dirty="0"/>
                  <a:t>We want to learn a, b, c, d so that </a:t>
                </a:r>
                <a14:m>
                  <m:oMath xmlns:m="http://schemas.openxmlformats.org/officeDocument/2006/math">
                    <m:r>
                      <a:rPr lang="en-US" i="1" dirty="0" smtClean="0">
                        <a:latin typeface="Cambria Math" panose="02040503050406030204" pitchFamily="18" charset="0"/>
                        <a:ea typeface="Cambria Math" panose="02040503050406030204" pitchFamily="18" charset="0"/>
                      </a:rPr>
                      <m:t>𝑓</m:t>
                    </m:r>
                    <m:r>
                      <a:rPr lang="en-US" b="0" i="1" dirty="0" smtClean="0">
                        <a:latin typeface="Cambria Math" panose="02040503050406030204" pitchFamily="18" charset="0"/>
                        <a:ea typeface="Cambria Math" panose="02040503050406030204" pitchFamily="18" charset="0"/>
                      </a:rPr>
                      <m:t>(</m:t>
                    </m:r>
                    <m:r>
                      <a:rPr lang="en-US" b="0" i="1" dirty="0" smtClean="0">
                        <a:latin typeface="Cambria Math" panose="02040503050406030204" pitchFamily="18" charset="0"/>
                        <a:ea typeface="Cambria Math" panose="02040503050406030204" pitchFamily="18" charset="0"/>
                      </a:rPr>
                      <m:t>𝑥</m:t>
                    </m:r>
                    <m:r>
                      <a:rPr lang="en-US" b="0" i="1" dirty="0" smtClean="0">
                        <a:latin typeface="Cambria Math" panose="02040503050406030204" pitchFamily="18" charset="0"/>
                        <a:ea typeface="Cambria Math" panose="02040503050406030204" pitchFamily="18" charset="0"/>
                      </a:rPr>
                      <m:t>) ≈</m:t>
                    </m:r>
                    <m:r>
                      <a:rPr lang="en-US" b="0" i="1" dirty="0" smtClean="0">
                        <a:latin typeface="Cambria Math" panose="02040503050406030204" pitchFamily="18" charset="0"/>
                        <a:ea typeface="Cambria Math" panose="02040503050406030204" pitchFamily="18" charset="0"/>
                      </a:rPr>
                      <m:t>𝑦</m:t>
                    </m:r>
                  </m:oMath>
                </a14:m>
                <a:endParaRPr lang="en-US" dirty="0"/>
              </a:p>
            </p:txBody>
          </p:sp>
        </mc:Choice>
        <mc:Fallback xmlns="">
          <p:sp>
            <p:nvSpPr>
              <p:cNvPr id="3" name="Content Placeholder 2">
                <a:extLst>
                  <a:ext uri="{FF2B5EF4-FFF2-40B4-BE49-F238E27FC236}">
                    <a16:creationId xmlns:a16="http://schemas.microsoft.com/office/drawing/2014/main" id="{DBFC9406-465D-AB4C-BF9E-F211C33AEBDA}"/>
                  </a:ext>
                </a:extLst>
              </p:cNvPr>
              <p:cNvSpPr>
                <a:spLocks noGrp="1" noRot="1" noChangeAspect="1" noMove="1" noResize="1" noEditPoints="1" noAdjustHandles="1" noChangeArrowheads="1" noChangeShapeType="1" noTextEdit="1"/>
              </p:cNvSpPr>
              <p:nvPr>
                <p:ph idx="1"/>
              </p:nvPr>
            </p:nvSpPr>
            <p:spPr>
              <a:blipFill>
                <a:blip r:embed="rId2"/>
                <a:stretch>
                  <a:fillRect l="-1206" t="-2326"/>
                </a:stretch>
              </a:blipFill>
            </p:spPr>
            <p:txBody>
              <a:bodyPr/>
              <a:lstStyle/>
              <a:p>
                <a:r>
                  <a:rPr lang="en-US">
                    <a:noFill/>
                  </a:rPr>
                  <a:t> </a:t>
                </a:r>
              </a:p>
            </p:txBody>
          </p:sp>
        </mc:Fallback>
      </mc:AlternateContent>
    </p:spTree>
    <p:extLst>
      <p:ext uri="{BB962C8B-B14F-4D97-AF65-F5344CB8AC3E}">
        <p14:creationId xmlns:p14="http://schemas.microsoft.com/office/powerpoint/2010/main" val="3081450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2570</Words>
  <Application>Microsoft Macintosh PowerPoint</Application>
  <PresentationFormat>Widescreen</PresentationFormat>
  <Paragraphs>282</Paragraphs>
  <Slides>40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40</vt:i4>
      </vt:variant>
    </vt:vector>
  </HeadingPairs>
  <TitlesOfParts>
    <vt:vector size="46" baseType="lpstr">
      <vt:lpstr>Arial</vt:lpstr>
      <vt:lpstr>Calibri</vt:lpstr>
      <vt:lpstr>Calibri Light</vt:lpstr>
      <vt:lpstr>Cambria Math</vt:lpstr>
      <vt:lpstr>Times New Roman</vt:lpstr>
      <vt:lpstr>Office Theme</vt:lpstr>
      <vt:lpstr>CS440/ECE448 Lecture 10: Pytorch</vt:lpstr>
      <vt:lpstr>Outline</vt:lpstr>
      <vt:lpstr>Linear regression</vt:lpstr>
      <vt:lpstr>Polynomial regression = multivariate linear regression</vt:lpstr>
      <vt:lpstr>Minimizing the MSE</vt:lpstr>
      <vt:lpstr>The gradient descent algorithm</vt:lpstr>
      <vt:lpstr>Gradient descent</vt:lpstr>
      <vt:lpstr>Outline</vt:lpstr>
      <vt:lpstr>Running example: neural net regression</vt:lpstr>
      <vt:lpstr>Running example: neural net regression</vt:lpstr>
      <vt:lpstr>Mean-squared error</vt:lpstr>
      <vt:lpstr>Loss gradient</vt:lpstr>
      <vt:lpstr>Gradient update</vt:lpstr>
      <vt:lpstr>How a neural network is trained</vt:lpstr>
      <vt:lpstr>Outline</vt:lpstr>
      <vt:lpstr>Autograd: Main idea</vt:lpstr>
      <vt:lpstr>Autograd: Tensor objects </vt:lpstr>
      <vt:lpstr>Autograd: Tensor objects</vt:lpstr>
      <vt:lpstr>Autograd: Overloaded operators</vt:lpstr>
      <vt:lpstr>Autograd: Overloaded operators</vt:lpstr>
      <vt:lpstr>Autograd: Overloaded operators</vt:lpstr>
      <vt:lpstr>Autograd: Overloaded operators</vt:lpstr>
      <vt:lpstr>Autograd: the Loss tensor</vt:lpstr>
      <vt:lpstr>Autograd: the Loss tensor</vt:lpstr>
      <vt:lpstr>Autograd</vt:lpstr>
      <vt:lpstr>Autograd: the backward function</vt:lpstr>
      <vt:lpstr>Autograd: the backward function</vt:lpstr>
      <vt:lpstr>Autograd</vt:lpstr>
      <vt:lpstr>Details: How to turn off autograd</vt:lpstr>
      <vt:lpstr>Dynamically turning off Autograd</vt:lpstr>
      <vt:lpstr>How to zero out the gradients</vt:lpstr>
      <vt:lpstr>Manually zeroing out the gradients</vt:lpstr>
      <vt:lpstr>Outline</vt:lpstr>
      <vt:lpstr>Pytorch nn module</vt:lpstr>
      <vt:lpstr>Some types of layers</vt:lpstr>
      <vt:lpstr>m=torch.nn.Linear(n_1,n_2)</vt:lpstr>
      <vt:lpstr>Example: Linear, Sigmoid, Softmax </vt:lpstr>
      <vt:lpstr>torch.nn.Sequential</vt:lpstr>
      <vt:lpstr>torch.nn.Sequential: where are the parameters?</vt:lpstr>
      <vt:lpstr>Outline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CS440/ECE448 Lecture 12: Autograd</dc:title>
  <dc:creator>Hasegawa-Johnson, Mark Allan</dc:creator>
  <cp:lastModifiedBy>Hasegawa-Johnson, Mark Allan</cp:lastModifiedBy>
  <cp:revision>29</cp:revision>
  <dcterms:created xsi:type="dcterms:W3CDTF">2021-03-04T15:26:04Z</dcterms:created>
  <dcterms:modified xsi:type="dcterms:W3CDTF">2022-02-17T22:12:20Z</dcterms:modified>
</cp:coreProperties>
</file>