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511" r:id="rId3"/>
    <p:sldId id="440" r:id="rId4"/>
    <p:sldId id="441" r:id="rId5"/>
    <p:sldId id="442" r:id="rId6"/>
    <p:sldId id="512" r:id="rId7"/>
    <p:sldId id="443" r:id="rId8"/>
    <p:sldId id="444" r:id="rId9"/>
    <p:sldId id="322" r:id="rId10"/>
    <p:sldId id="338" r:id="rId11"/>
    <p:sldId id="340" r:id="rId12"/>
    <p:sldId id="445" r:id="rId13"/>
    <p:sldId id="460" r:id="rId14"/>
    <p:sldId id="461" r:id="rId15"/>
    <p:sldId id="462" r:id="rId16"/>
    <p:sldId id="375" r:id="rId17"/>
    <p:sldId id="446" r:id="rId18"/>
    <p:sldId id="472" r:id="rId19"/>
    <p:sldId id="493" r:id="rId20"/>
    <p:sldId id="505" r:id="rId21"/>
    <p:sldId id="473" r:id="rId22"/>
    <p:sldId id="475" r:id="rId23"/>
    <p:sldId id="498" r:id="rId24"/>
    <p:sldId id="508" r:id="rId25"/>
    <p:sldId id="509" r:id="rId26"/>
    <p:sldId id="510" r:id="rId27"/>
    <p:sldId id="513" r:id="rId28"/>
    <p:sldId id="514" r:id="rId29"/>
    <p:sldId id="515" r:id="rId30"/>
    <p:sldId id="521" r:id="rId31"/>
    <p:sldId id="516" r:id="rId32"/>
    <p:sldId id="517" r:id="rId33"/>
    <p:sldId id="518" r:id="rId34"/>
    <p:sldId id="519" r:id="rId35"/>
    <p:sldId id="52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94"/>
  </p:normalViewPr>
  <p:slideViewPr>
    <p:cSldViewPr snapToGrid="0" snapToObjects="1">
      <p:cViewPr varScale="1">
        <p:scale>
          <a:sx n="121" d="100"/>
          <a:sy n="121"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A583-7174-224E-82D9-7DF649BFBB08}" type="datetimeFigureOut">
              <a:rPr lang="en-US" smtClean="0"/>
              <a:t>2/18/22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4A961-86C4-144B-BEEC-089543280EE1}" type="slidenum">
              <a:rPr lang="en-US" smtClean="0"/>
              <a:t>‹#›</a:t>
            </a:fld>
            <a:endParaRPr lang="en-US"/>
          </a:p>
        </p:txBody>
      </p:sp>
    </p:spTree>
    <p:extLst>
      <p:ext uri="{BB962C8B-B14F-4D97-AF65-F5344CB8AC3E}">
        <p14:creationId xmlns:p14="http://schemas.microsoft.com/office/powerpoint/2010/main" val="87527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11</a:t>
            </a:fld>
            <a:endParaRPr lang="en-US"/>
          </a:p>
        </p:txBody>
      </p:sp>
    </p:spTree>
    <p:extLst>
      <p:ext uri="{BB962C8B-B14F-4D97-AF65-F5344CB8AC3E}">
        <p14:creationId xmlns:p14="http://schemas.microsoft.com/office/powerpoint/2010/main" val="394938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12</a:t>
            </a:fld>
            <a:endParaRPr lang="en-US"/>
          </a:p>
        </p:txBody>
      </p:sp>
    </p:spTree>
    <p:extLst>
      <p:ext uri="{BB962C8B-B14F-4D97-AF65-F5344CB8AC3E}">
        <p14:creationId xmlns:p14="http://schemas.microsoft.com/office/powerpoint/2010/main" val="231150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8561-DEB9-F444-B6A0-541CC0817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A70C5E-B068-6242-B221-8DA4881E9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9E7103-6D18-CA49-BBD6-A90F505EAB35}"/>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5" name="Footer Placeholder 4">
            <a:extLst>
              <a:ext uri="{FF2B5EF4-FFF2-40B4-BE49-F238E27FC236}">
                <a16:creationId xmlns:a16="http://schemas.microsoft.com/office/drawing/2014/main" id="{D9FE17AF-F628-EC4A-8B64-5DE671496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47160-ED92-FA48-BA09-FF5AF10B1E2D}"/>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1602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0181-246A-2746-B9F9-7EC73F840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58E2B4-D210-7B49-AB7C-339EE79899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69469-FBBF-2B4C-BECD-435D314905BA}"/>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5" name="Footer Placeholder 4">
            <a:extLst>
              <a:ext uri="{FF2B5EF4-FFF2-40B4-BE49-F238E27FC236}">
                <a16:creationId xmlns:a16="http://schemas.microsoft.com/office/drawing/2014/main" id="{08CC7DA4-E16A-3E48-A2D8-11D35457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1880A-9B96-5C4D-B560-35D42663D34B}"/>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11490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67B35-B08C-C241-A2A1-4E2A15AA13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889DE9-524A-D84A-8653-CF6BDF443A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05D62-5650-B343-BCED-3BADD6A402DA}"/>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5" name="Footer Placeholder 4">
            <a:extLst>
              <a:ext uri="{FF2B5EF4-FFF2-40B4-BE49-F238E27FC236}">
                <a16:creationId xmlns:a16="http://schemas.microsoft.com/office/drawing/2014/main" id="{C6250A8B-AC63-264E-BAC0-317504C0C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241C6-DB76-094E-98A1-F180FC90DCFA}"/>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11234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9221-AD69-114E-9642-ACE7D9A1B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7FBD1-6FCC-C84A-9785-13EBB7103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C5A79-C5F2-B64A-9323-DBB376B2B048}"/>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5" name="Footer Placeholder 4">
            <a:extLst>
              <a:ext uri="{FF2B5EF4-FFF2-40B4-BE49-F238E27FC236}">
                <a16:creationId xmlns:a16="http://schemas.microsoft.com/office/drawing/2014/main" id="{F813A742-8FDD-264F-8D33-C8DCBB73E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691FE-CCD3-894D-A787-3D30EFFADBD8}"/>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267029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75AD-7BD0-884A-AE68-51936144F4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A3E935-B8CF-2B41-9654-492A365503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B1BCE-EEA4-1641-9529-401FBC8B01ED}"/>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5" name="Footer Placeholder 4">
            <a:extLst>
              <a:ext uri="{FF2B5EF4-FFF2-40B4-BE49-F238E27FC236}">
                <a16:creationId xmlns:a16="http://schemas.microsoft.com/office/drawing/2014/main" id="{490EBE76-6B80-2C45-9CDD-E987B3A03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57848-AE1F-9247-B3ED-A22792F39A75}"/>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71649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D7B1-F7A8-3644-AEC5-D62B3BC95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66A1D-82E8-2E43-99C4-E148EBFE4D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DE545-6396-CE41-9A1A-641B61D1E4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430BD5-EA3C-D544-B550-B824CBE9AF3B}"/>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6" name="Footer Placeholder 5">
            <a:extLst>
              <a:ext uri="{FF2B5EF4-FFF2-40B4-BE49-F238E27FC236}">
                <a16:creationId xmlns:a16="http://schemas.microsoft.com/office/drawing/2014/main" id="{F50A3D17-5EA2-4A4C-A6CC-75A9FE70C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FBC64-233D-AD42-B76B-5A266C14A442}"/>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37318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07AB-439E-8A46-9E73-13441D1458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B1A603-1351-E244-97F8-ED6A153BF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68BB0-A62A-774F-8623-10324038DF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63EF57-A89C-7A48-9D8D-F4303B6887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D41954-16B0-8A48-8454-4A9DAB833B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36519E-1EC0-8445-AD76-334BDD44A9CA}"/>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8" name="Footer Placeholder 7">
            <a:extLst>
              <a:ext uri="{FF2B5EF4-FFF2-40B4-BE49-F238E27FC236}">
                <a16:creationId xmlns:a16="http://schemas.microsoft.com/office/drawing/2014/main" id="{CB1C0A40-8C8B-7F44-B9BB-8B1A4D6026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B102F1-89BB-524E-B2EC-CF359F82EDD9}"/>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99754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B32C-3E95-E543-A910-F5BFB493E0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2633CF-A73D-CC49-9319-B016DC7FA60C}"/>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4" name="Footer Placeholder 3">
            <a:extLst>
              <a:ext uri="{FF2B5EF4-FFF2-40B4-BE49-F238E27FC236}">
                <a16:creationId xmlns:a16="http://schemas.microsoft.com/office/drawing/2014/main" id="{F88960CA-DE04-A840-97A1-3A251898C8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1C5B1F-1263-2444-B8E2-7B583E9A4622}"/>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286635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4D9D4-29D1-A84D-B355-1D19A904DC64}"/>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3" name="Footer Placeholder 2">
            <a:extLst>
              <a:ext uri="{FF2B5EF4-FFF2-40B4-BE49-F238E27FC236}">
                <a16:creationId xmlns:a16="http://schemas.microsoft.com/office/drawing/2014/main" id="{24C5AF1F-B8EF-3747-B21B-994B884A53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8E207-5A57-2A45-9F2E-843ADE0B41ED}"/>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45203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301F-78A6-F641-93DA-44C5489C2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EF5B5F-07AC-1549-AE21-A79F5264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7D11C7-DA29-574D-8FFB-CB6673846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56F589-0247-4149-B93A-2454932C3B79}"/>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6" name="Footer Placeholder 5">
            <a:extLst>
              <a:ext uri="{FF2B5EF4-FFF2-40B4-BE49-F238E27FC236}">
                <a16:creationId xmlns:a16="http://schemas.microsoft.com/office/drawing/2014/main" id="{4790AA6F-96FF-B941-B69C-DA9C24DFD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291E7-A247-2047-8E1F-47F708A288AB}"/>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299127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912C-84D5-EF4F-ADC3-208E81A72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F4641-D489-454D-94E3-882DC74A1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7C0E03-4FAF-744B-8E10-B3B91814E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D1E00-C361-0E4A-8F09-5C2AFB769C03}"/>
              </a:ext>
            </a:extLst>
          </p:cNvPr>
          <p:cNvSpPr>
            <a:spLocks noGrp="1"/>
          </p:cNvSpPr>
          <p:nvPr>
            <p:ph type="dt" sz="half" idx="10"/>
          </p:nvPr>
        </p:nvSpPr>
        <p:spPr/>
        <p:txBody>
          <a:bodyPr/>
          <a:lstStyle/>
          <a:p>
            <a:fld id="{B5399697-3A59-1347-9DF0-97FCFA02BBA5}" type="datetimeFigureOut">
              <a:rPr lang="en-US" smtClean="0"/>
              <a:t>2/18/22</a:t>
            </a:fld>
            <a:endParaRPr lang="en-US"/>
          </a:p>
        </p:txBody>
      </p:sp>
      <p:sp>
        <p:nvSpPr>
          <p:cNvPr id="6" name="Footer Placeholder 5">
            <a:extLst>
              <a:ext uri="{FF2B5EF4-FFF2-40B4-BE49-F238E27FC236}">
                <a16:creationId xmlns:a16="http://schemas.microsoft.com/office/drawing/2014/main" id="{C339812A-77E2-4C46-A171-84CBC89A2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0D747-D870-6E47-853C-8A4587903C38}"/>
              </a:ext>
            </a:extLst>
          </p:cNvPr>
          <p:cNvSpPr>
            <a:spLocks noGrp="1"/>
          </p:cNvSpPr>
          <p:nvPr>
            <p:ph type="sldNum" sz="quarter" idx="12"/>
          </p:nvPr>
        </p:nvSpPr>
        <p:spPr/>
        <p:txBody>
          <a:bodyPr/>
          <a:lstStyle/>
          <a:p>
            <a:fld id="{4AE558F7-847C-F84F-A3C9-C9ED8215B77A}" type="slidenum">
              <a:rPr lang="en-US" smtClean="0"/>
              <a:t>‹#›</a:t>
            </a:fld>
            <a:endParaRPr lang="en-US"/>
          </a:p>
        </p:txBody>
      </p:sp>
    </p:spTree>
    <p:extLst>
      <p:ext uri="{BB962C8B-B14F-4D97-AF65-F5344CB8AC3E}">
        <p14:creationId xmlns:p14="http://schemas.microsoft.com/office/powerpoint/2010/main" val="12536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28438-7410-554F-87CA-40D9AA11B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2DFB7-0D75-4940-B098-08883F9D7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C6476-555F-E949-85D3-90CCC57BF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99697-3A59-1347-9DF0-97FCFA02BBA5}" type="datetimeFigureOut">
              <a:rPr lang="en-US" smtClean="0"/>
              <a:t>2/18/22</a:t>
            </a:fld>
            <a:endParaRPr lang="en-US"/>
          </a:p>
        </p:txBody>
      </p:sp>
      <p:sp>
        <p:nvSpPr>
          <p:cNvPr id="5" name="Footer Placeholder 4">
            <a:extLst>
              <a:ext uri="{FF2B5EF4-FFF2-40B4-BE49-F238E27FC236}">
                <a16:creationId xmlns:a16="http://schemas.microsoft.com/office/drawing/2014/main" id="{42C97089-217B-F640-9C51-DE5AF46E7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2633D-C158-9541-B57C-8362BF307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558F7-847C-F84F-A3C9-C9ED8215B77A}" type="slidenum">
              <a:rPr lang="en-US" smtClean="0"/>
              <a:t>‹#›</a:t>
            </a:fld>
            <a:endParaRPr lang="en-US"/>
          </a:p>
        </p:txBody>
      </p:sp>
    </p:spTree>
    <p:extLst>
      <p:ext uri="{BB962C8B-B14F-4D97-AF65-F5344CB8AC3E}">
        <p14:creationId xmlns:p14="http://schemas.microsoft.com/office/powerpoint/2010/main" val="393129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A5F5-3B91-8249-B1EF-E415F87A3A94}"/>
              </a:ext>
            </a:extLst>
          </p:cNvPr>
          <p:cNvSpPr>
            <a:spLocks noGrp="1"/>
          </p:cNvSpPr>
          <p:nvPr>
            <p:ph type="ctrTitle"/>
          </p:nvPr>
        </p:nvSpPr>
        <p:spPr/>
        <p:txBody>
          <a:bodyPr>
            <a:normAutofit/>
          </a:bodyPr>
          <a:lstStyle/>
          <a:p>
            <a:r>
              <a:rPr lang="en-US" dirty="0"/>
              <a:t>CS440/ECE448 Lecture 14:</a:t>
            </a:r>
            <a:br>
              <a:rPr lang="en-US" dirty="0"/>
            </a:br>
            <a:r>
              <a:rPr lang="en-US" dirty="0"/>
              <a:t>Exam 1 Review</a:t>
            </a:r>
          </a:p>
        </p:txBody>
      </p:sp>
      <p:sp>
        <p:nvSpPr>
          <p:cNvPr id="3" name="Subtitle 2">
            <a:extLst>
              <a:ext uri="{FF2B5EF4-FFF2-40B4-BE49-F238E27FC236}">
                <a16:creationId xmlns:a16="http://schemas.microsoft.com/office/drawing/2014/main" id="{4AB01D7C-BBE9-734D-AAD9-33AAD58801E1}"/>
              </a:ext>
            </a:extLst>
          </p:cNvPr>
          <p:cNvSpPr>
            <a:spLocks noGrp="1"/>
          </p:cNvSpPr>
          <p:nvPr>
            <p:ph type="subTitle" idx="1"/>
          </p:nvPr>
        </p:nvSpPr>
        <p:spPr>
          <a:xfrm>
            <a:off x="1524000" y="3602038"/>
            <a:ext cx="9144000" cy="981837"/>
          </a:xfrm>
        </p:spPr>
        <p:txBody>
          <a:bodyPr>
            <a:normAutofit/>
          </a:bodyPr>
          <a:lstStyle/>
          <a:p>
            <a:r>
              <a:rPr lang="en-US" dirty="0"/>
              <a:t>Mark Hasegawa-Johnson, 2/2022</a:t>
            </a:r>
          </a:p>
          <a:p>
            <a:r>
              <a:rPr lang="en-US" dirty="0"/>
              <a:t>Slides may be redistributed under </a:t>
            </a:r>
            <a:r>
              <a:rPr lang="en-US" dirty="0">
                <a:hlinkClick r:id="rId2"/>
              </a:rPr>
              <a:t>CC-BY 4.0</a:t>
            </a:r>
            <a:r>
              <a:rPr lang="en-US" dirty="0"/>
              <a:t>.  </a:t>
            </a:r>
          </a:p>
        </p:txBody>
      </p:sp>
    </p:spTree>
    <p:extLst>
      <p:ext uri="{BB962C8B-B14F-4D97-AF65-F5344CB8AC3E}">
        <p14:creationId xmlns:p14="http://schemas.microsoft.com/office/powerpoint/2010/main" val="358439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0D40-4BAB-AE40-8990-0EEF2B1DD941}"/>
              </a:ext>
            </a:extLst>
          </p:cNvPr>
          <p:cNvSpPr>
            <a:spLocks noGrp="1"/>
          </p:cNvSpPr>
          <p:nvPr>
            <p:ph type="title"/>
          </p:nvPr>
        </p:nvSpPr>
        <p:spPr/>
        <p:txBody>
          <a:bodyPr/>
          <a:lstStyle/>
          <a:p>
            <a:r>
              <a:rPr lang="en-US" dirty="0"/>
              <a:t>Joint and Conditional distributions of random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C7A93C-525D-1642-A760-66A5D440644F}"/>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e>
                    </m:d>
                  </m:oMath>
                </a14:m>
                <a:r>
                  <a:rPr lang="en-US" dirty="0"/>
                  <a:t> is the </a:t>
                </a:r>
                <a:r>
                  <a:rPr lang="en-US" b="1" u="sng" dirty="0"/>
                  <a:t>joint probability distribution</a:t>
                </a:r>
                <a:r>
                  <a:rPr lang="en-US" dirty="0"/>
                  <a:t> over all possible outcomes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oMath>
                </a14:m>
                <a:r>
                  <a:rPr lang="en-US" dirty="0"/>
                  <a:t>.</a:t>
                </a:r>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0" i="1" dirty="0" smtClean="0">
                        <a:latin typeface="Cambria Math" panose="02040503050406030204" pitchFamily="18" charset="0"/>
                      </a:rPr>
                      <m:t>𝑋</m:t>
                    </m:r>
                    <m:r>
                      <a:rPr lang="en-US" i="1" dirty="0" smtClean="0">
                        <a:latin typeface="Cambria Math" panose="02040503050406030204" pitchFamily="18" charset="0"/>
                      </a:rPr>
                      <m:t>|</m:t>
                    </m:r>
                    <m:r>
                      <a:rPr lang="en-US" b="0" i="1" dirty="0" smtClean="0">
                        <a:latin typeface="Cambria Math" panose="02040503050406030204" pitchFamily="18" charset="0"/>
                      </a:rPr>
                      <m:t>𝑌</m:t>
                    </m:r>
                    <m:r>
                      <a:rPr lang="en-US" i="1" dirty="0" smtClean="0">
                        <a:latin typeface="Cambria Math" panose="02040503050406030204" pitchFamily="18" charset="0"/>
                      </a:rPr>
                      <m:t>)</m:t>
                    </m:r>
                  </m:oMath>
                </a14:m>
                <a:r>
                  <a:rPr lang="en-US" dirty="0"/>
                  <a:t> is the </a:t>
                </a:r>
                <a:r>
                  <a:rPr lang="en-US" b="1" u="sng" dirty="0"/>
                  <a:t>conditional probability distribution</a:t>
                </a:r>
                <a:r>
                  <a:rPr lang="en-US" dirty="0"/>
                  <a:t> of outcomes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𝑌</m:t>
                    </m:r>
                    <m:r>
                      <a:rPr lang="en-US" b="0" i="1" dirty="0" smtClean="0">
                        <a:latin typeface="Cambria Math" panose="02040503050406030204" pitchFamily="18" charset="0"/>
                      </a:rPr>
                      <m:t>=</m:t>
                    </m:r>
                    <m:r>
                      <a:rPr lang="en-US" b="0" i="1" dirty="0" smtClean="0">
                        <a:latin typeface="Cambria Math" panose="02040503050406030204" pitchFamily="18" charset="0"/>
                      </a:rPr>
                      <m:t>𝑦</m:t>
                    </m:r>
                    <m:r>
                      <a:rPr lang="en-US" i="1" dirty="0">
                        <a:latin typeface="Cambria Math" panose="02040503050406030204" pitchFamily="18" charset="0"/>
                      </a:rPr>
                      <m:t>)</m:t>
                    </m:r>
                  </m:oMath>
                </a14:m>
                <a:r>
                  <a:rPr lang="en-US" dirty="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i="1" dirty="0">
                              <a:latin typeface="Cambria Math" panose="02040503050406030204" pitchFamily="18" charset="0"/>
                            </a:rPr>
                            <m:t>𝑋</m:t>
                          </m:r>
                          <m:r>
                            <a:rPr lang="en-US" i="1" dirty="0">
                              <a:latin typeface="Cambria Math" panose="02040503050406030204" pitchFamily="18" charset="0"/>
                            </a:rPr>
                            <m:t>=</m:t>
                          </m:r>
                          <m:r>
                            <a:rPr lang="en-US" i="1" dirty="0">
                              <a:latin typeface="Cambria Math" panose="02040503050406030204" pitchFamily="18" charset="0"/>
                            </a:rPr>
                            <m:t>𝑥</m:t>
                          </m:r>
                        </m:e>
                        <m:e>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num>
                        <m:den>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den>
                      </m:f>
                    </m:oMath>
                  </m:oMathPara>
                </a14:m>
                <a:endParaRPr lang="en-US" dirty="0"/>
              </a:p>
            </p:txBody>
          </p:sp>
        </mc:Choice>
        <mc:Fallback xmlns="">
          <p:sp>
            <p:nvSpPr>
              <p:cNvPr id="3" name="Content Placeholder 2">
                <a:extLst>
                  <a:ext uri="{FF2B5EF4-FFF2-40B4-BE49-F238E27FC236}">
                    <a16:creationId xmlns:a16="http://schemas.microsoft.com/office/drawing/2014/main" id="{15C7A93C-525D-1642-A760-66A5D440644F}"/>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326740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MPE = MAP using Bayes’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25118"/>
                <a:ext cx="10701129" cy="4802187"/>
              </a:xfrm>
            </p:spPr>
            <p:txBody>
              <a:bodyPr>
                <a:normAutofit/>
              </a:bodyPr>
              <a:lstStyle/>
              <a:p>
                <a:pPr marL="0" indent="0">
                  <a:buNone/>
                </a:pPr>
                <a:r>
                  <a:rPr lang="en-US" sz="2600" dirty="0"/>
                  <a:t>Suppose your goal is to minimize the probability of error:</a:t>
                </a:r>
              </a:p>
              <a:p>
                <a:pPr marL="0" indent="0">
                  <a:buNone/>
                </a:pPr>
                <a:endParaRPr lang="en-US" sz="26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argmin</m:t>
                          </m:r>
                        </m:fName>
                        <m:e>
                          <m:r>
                            <a:rPr lang="en-US" i="1">
                              <a:latin typeface="Cambria Math" panose="02040503050406030204" pitchFamily="18" charset="0"/>
                            </a:rPr>
                            <m:t>𝑃</m:t>
                          </m:r>
                          <m:r>
                            <a:rPr lang="en-US" i="1">
                              <a:latin typeface="Cambria Math" panose="02040503050406030204" pitchFamily="18" charset="0"/>
                            </a:rPr>
                            <m:t>(</m:t>
                          </m:r>
                          <m:r>
                            <m:rPr>
                              <m:sty m:val="p"/>
                            </m:rPr>
                            <a:rPr lang="en-US">
                              <a:latin typeface="Cambria Math" panose="02040503050406030204" pitchFamily="18" charset="0"/>
                            </a:rPr>
                            <m:t>Error</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oMath>
                  </m:oMathPara>
                </a14:m>
                <a:endParaRPr lang="en-US" dirty="0"/>
              </a:p>
              <a:p>
                <a:endParaRPr lang="en-US" dirty="0"/>
              </a:p>
              <a:p>
                <a:pPr marL="0" indent="0">
                  <a:buNone/>
                </a:pPr>
                <a:r>
                  <a:rPr lang="en-US" dirty="0"/>
                  <a:t>…but the only things you know are the prior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and the likelihood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oMath>
                </a14:m>
                <a:r>
                  <a:rPr lang="en-US" dirty="0"/>
                  <a:t>.  Well, presto!  Using Bayes’ rule, we can prove that the MPE decision rule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e>
                      </m:func>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2116"/>
                </a:stretch>
              </a:blipFill>
            </p:spPr>
            <p:txBody>
              <a:bodyPr/>
              <a:lstStyle/>
              <a:p>
                <a:r>
                  <a:rPr lang="en-US">
                    <a:noFill/>
                  </a:rPr>
                  <a:t> </a:t>
                </a:r>
              </a:p>
            </p:txBody>
          </p:sp>
        </mc:Fallback>
      </mc:AlternateContent>
    </p:spTree>
    <p:extLst>
      <p:ext uri="{BB962C8B-B14F-4D97-AF65-F5344CB8AC3E}">
        <p14:creationId xmlns:p14="http://schemas.microsoft.com/office/powerpoint/2010/main" val="335601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MPE = MAP using naïve Bayes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25118"/>
                <a:ext cx="10701129" cy="4802187"/>
              </a:xfrm>
            </p:spPr>
            <p:txBody>
              <a:bodyPr>
                <a:normAutofit/>
              </a:bodyPr>
              <a:lstStyle/>
              <a:p>
                <a:pPr marL="0" indent="0">
                  <a:buNone/>
                </a:pPr>
                <a:r>
                  <a:rPr lang="en-US" dirty="0"/>
                  <a:t>Using naïve Bayes, the MPE decision rule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nary>
                            <m:naryPr>
                              <m:chr m:val="∏"/>
                              <m:ctrlPr>
                                <a:rPr lang="en-US" i="1" dirty="0">
                                  <a:latin typeface="Cambria Math" panose="02040503050406030204" pitchFamily="18" charset="0"/>
                                  <a:ea typeface="Cambria Math" panose="02040503050406030204" pitchFamily="18" charset="0"/>
                                </a:rPr>
                              </m:ctrlPr>
                            </m:naryPr>
                            <m:sub>
                              <m:r>
                                <m:rPr>
                                  <m:brk m:alnAt="23"/>
                                </m:rPr>
                                <a:rPr lang="en-US" i="1" dirty="0">
                                  <a:latin typeface="Cambria Math" panose="02040503050406030204" pitchFamily="18" charset="0"/>
                                  <a:ea typeface="Cambria Math" panose="02040503050406030204" pitchFamily="18" charset="0"/>
                                </a:rPr>
                                <m:t>𝑖</m:t>
                              </m:r>
                              <m:r>
                                <a:rPr lang="en-US" i="1" dirty="0">
                                  <a:latin typeface="Cambria Math" panose="02040503050406030204" pitchFamily="18" charset="0"/>
                                  <a:ea typeface="Cambria Math" panose="02040503050406030204" pitchFamily="18" charset="0"/>
                                </a:rPr>
                                <m:t>=1</m:t>
                              </m:r>
                            </m:sub>
                            <m:sup>
                              <m:r>
                                <a:rPr lang="en-US" i="1" dirty="0">
                                  <a:latin typeface="Cambria Math" panose="02040503050406030204" pitchFamily="18" charset="0"/>
                                  <a:ea typeface="Cambria Math" panose="02040503050406030204" pitchFamily="18" charset="0"/>
                                </a:rPr>
                                <m:t>𝑛</m:t>
                              </m:r>
                            </m:sup>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𝑊</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𝑌</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m:t>
                              </m:r>
                            </m:e>
                          </m:nary>
                        </m:e>
                      </m:fun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25118"/>
                <a:ext cx="10701129" cy="4802187"/>
              </a:xfrm>
              <a:blipFill>
                <a:blip r:embed="rId3"/>
                <a:stretch>
                  <a:fillRect l="-1186" t="-11905"/>
                </a:stretch>
              </a:blipFill>
            </p:spPr>
            <p:txBody>
              <a:bodyPr/>
              <a:lstStyle/>
              <a:p>
                <a:r>
                  <a:rPr lang="en-US">
                    <a:noFill/>
                  </a:rPr>
                  <a:t> </a:t>
                </a:r>
              </a:p>
            </p:txBody>
          </p:sp>
        </mc:Fallback>
      </mc:AlternateContent>
    </p:spTree>
    <p:extLst>
      <p:ext uri="{BB962C8B-B14F-4D97-AF65-F5344CB8AC3E}">
        <p14:creationId xmlns:p14="http://schemas.microsoft.com/office/powerpoint/2010/main" val="51406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Smoothing for Naïve Bayes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03494"/>
                <a:ext cx="10515600" cy="5246688"/>
              </a:xfrm>
            </p:spPr>
            <p:txBody>
              <a:bodyPr>
                <a:normAutofit fontScale="62500" lnSpcReduction="20000"/>
              </a:bodyPr>
              <a:lstStyle/>
              <a:p>
                <a:pPr>
                  <a:lnSpc>
                    <a:spcPct val="120000"/>
                  </a:lnSpc>
                </a:pPr>
                <a:r>
                  <a:rPr lang="en-US" dirty="0"/>
                  <a:t>The basic idea: add </a:t>
                </a:r>
                <a14:m>
                  <m:oMath xmlns:m="http://schemas.openxmlformats.org/officeDocument/2006/math">
                    <m:r>
                      <a:rPr lang="en-US" i="1" dirty="0" smtClean="0">
                        <a:latin typeface="Cambria Math" panose="02040503050406030204" pitchFamily="18" charset="0"/>
                      </a:rPr>
                      <m:t>𝑘</m:t>
                    </m:r>
                  </m:oMath>
                </a14:m>
                <a:r>
                  <a:rPr lang="en-US" dirty="0"/>
                  <a:t> “unobserved observations” to the count of every unigram</a:t>
                </a:r>
              </a:p>
              <a:p>
                <a:pPr lvl="1">
                  <a:lnSpc>
                    <a:spcPct val="120000"/>
                  </a:lnSpc>
                </a:pPr>
                <a:r>
                  <a:rPr lang="en-US" dirty="0"/>
                  <a:t>If a word occurs 2000 times in the training data, Count = 2000+k</a:t>
                </a:r>
              </a:p>
              <a:p>
                <a:pPr lvl="1">
                  <a:lnSpc>
                    <a:spcPct val="120000"/>
                  </a:lnSpc>
                </a:pPr>
                <a:r>
                  <a:rPr lang="en-US" dirty="0"/>
                  <a:t>If a word occur once in training data, Count = 1+k</a:t>
                </a:r>
              </a:p>
              <a:p>
                <a:pPr lvl="1">
                  <a:lnSpc>
                    <a:spcPct val="120000"/>
                  </a:lnSpc>
                </a:pPr>
                <a:r>
                  <a:rPr lang="en-US" dirty="0"/>
                  <a:t>If a word never occurs in the training data, then it gets a pseudo-Count of k</a:t>
                </a:r>
              </a:p>
              <a:p>
                <a:pPr>
                  <a:lnSpc>
                    <a:spcPct val="120000"/>
                  </a:lnSpc>
                </a:pPr>
                <a:r>
                  <a:rPr lang="en-US" dirty="0"/>
                  <a:t>Estimated probability of a word that occurred Count(w) times in the training data: = </a:t>
                </a: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n-US" b="0" i="0" smtClean="0">
                              <a:latin typeface="Cambria Math" panose="02040503050406030204" pitchFamily="18" charset="0"/>
                            </a:rPr>
                            <m:t>Count</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i="1">
                              <a:latin typeface="Cambria Math" panose="02040503050406030204" pitchFamily="18" charset="0"/>
                            </a:rPr>
                            <m:t>𝑘</m:t>
                          </m:r>
                        </m:num>
                        <m:den>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𝑤</m:t>
                              </m:r>
                            </m:sub>
                            <m:sup/>
                            <m:e>
                              <m:r>
                                <m:rPr>
                                  <m:sty m:val="p"/>
                                </m:rPr>
                                <a:rPr lang="en-US" b="0" i="0" smtClean="0">
                                  <a:latin typeface="Cambria Math" panose="02040503050406030204" pitchFamily="18" charset="0"/>
                                </a:rPr>
                                <m:t>Count</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a:rPr lang="en-US" b="0" i="1" smtClean="0">
                                  <a:latin typeface="Cambria Math" panose="02040503050406030204" pitchFamily="18" charset="0"/>
                                </a:rPr>
                                <m:t>1</m:t>
                              </m:r>
                            </m:e>
                          </m:nary>
                          <m:r>
                            <a:rPr lang="en-US" b="0" i="1" smtClean="0">
                              <a:latin typeface="Cambria Math" panose="02040503050406030204" pitchFamily="18" charset="0"/>
                            </a:rPr>
                            <m:t>)</m:t>
                          </m:r>
                        </m:den>
                      </m:f>
                    </m:oMath>
                  </m:oMathPara>
                </a14:m>
                <a:endParaRPr lang="en-US" dirty="0"/>
              </a:p>
              <a:p>
                <a:pPr>
                  <a:lnSpc>
                    <a:spcPct val="120000"/>
                  </a:lnSpc>
                </a:pPr>
                <a:r>
                  <a:rPr lang="en-US" dirty="0"/>
                  <a:t>Estimated probability of a word that never occurred in the training data (an “out of vocabulary” or OOV word):</a:t>
                </a:r>
              </a:p>
              <a:p>
                <a:pPr marL="0" indent="0">
                  <a:lnSpc>
                    <a:spcPct val="12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𝑂𝑂𝑉</m:t>
                          </m:r>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𝑘</m:t>
                          </m:r>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m:rPr>
                                  <m:sty m:val="p"/>
                                </m:rPr>
                                <a:rPr lang="en-US">
                                  <a:latin typeface="Cambria Math" panose="02040503050406030204" pitchFamily="18" charset="0"/>
                                </a:rPr>
                                <m:t>Count</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e>
                          </m:nary>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a:rPr lang="en-US" i="1">
                                  <a:latin typeface="Cambria Math" panose="02040503050406030204" pitchFamily="18" charset="0"/>
                                </a:rPr>
                                <m:t>1</m:t>
                              </m:r>
                            </m:e>
                          </m:nary>
                          <m:r>
                            <a:rPr lang="en-US" i="1">
                              <a:latin typeface="Cambria Math" panose="02040503050406030204" pitchFamily="18" charset="0"/>
                            </a:rPr>
                            <m:t>)</m:t>
                          </m:r>
                        </m:den>
                      </m:f>
                    </m:oMath>
                  </m:oMathPara>
                </a14:m>
                <a:endParaRPr lang="en-US" dirty="0"/>
              </a:p>
              <a:p>
                <a:pPr>
                  <a:lnSpc>
                    <a:spcPct val="120000"/>
                  </a:lnSpc>
                </a:pPr>
                <a:r>
                  <a:rPr lang="en-US" dirty="0"/>
                  <a:t>Notice that</a:t>
                </a: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𝑂𝑂𝑉</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m:rPr>
                              <m:sty m:val="p"/>
                            </m:rPr>
                            <a:rPr lang="en-US" b="0" i="0" smtClean="0">
                              <a:latin typeface="Cambria Math" panose="02040503050406030204" pitchFamily="18" charset="0"/>
                            </a:rPr>
                            <m:t>P</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e>
                      </m:nary>
                      <m:r>
                        <a:rPr lang="en-US" b="0" i="1" smtClean="0">
                          <a:latin typeface="Cambria Math" panose="02040503050406030204" pitchFamily="18" charset="0"/>
                        </a:rPr>
                        <m:t>=1</m:t>
                      </m:r>
                    </m:oMath>
                  </m:oMathPara>
                </a14:m>
                <a:endParaRPr lang="en-US" dirty="0"/>
              </a:p>
              <a:p>
                <a:pPr>
                  <a:lnSpc>
                    <a:spcPct val="12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03494"/>
                <a:ext cx="10515600" cy="5246688"/>
              </a:xfrm>
              <a:blipFill>
                <a:blip r:embed="rId2"/>
                <a:stretch>
                  <a:fillRect l="-483" t="-483" b="-18599"/>
                </a:stretch>
              </a:blipFill>
            </p:spPr>
            <p:txBody>
              <a:bodyPr/>
              <a:lstStyle/>
              <a:p>
                <a:r>
                  <a:rPr lang="en-US">
                    <a:noFill/>
                  </a:rPr>
                  <a:t> </a:t>
                </a:r>
              </a:p>
            </p:txBody>
          </p:sp>
        </mc:Fallback>
      </mc:AlternateContent>
    </p:spTree>
    <p:extLst>
      <p:ext uri="{BB962C8B-B14F-4D97-AF65-F5344CB8AC3E}">
        <p14:creationId xmlns:p14="http://schemas.microsoft.com/office/powerpoint/2010/main" val="318423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AE9C-F01B-C540-B122-B5A0759273E2}"/>
              </a:ext>
            </a:extLst>
          </p:cNvPr>
          <p:cNvSpPr>
            <a:spLocks noGrp="1"/>
          </p:cNvSpPr>
          <p:nvPr>
            <p:ph type="title"/>
          </p:nvPr>
        </p:nvSpPr>
        <p:spPr/>
        <p:txBody>
          <a:bodyPr/>
          <a:lstStyle/>
          <a:p>
            <a:r>
              <a:rPr lang="en-US" dirty="0"/>
              <a:t>Bayes Error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8B0A40-4595-B547-98A2-41D505A2642C}"/>
                  </a:ext>
                </a:extLst>
              </p:cNvPr>
              <p:cNvSpPr>
                <a:spLocks noGrp="1"/>
              </p:cNvSpPr>
              <p:nvPr>
                <p:ph idx="1"/>
              </p:nvPr>
            </p:nvSpPr>
            <p:spPr/>
            <p:txBody>
              <a:bodyPr/>
              <a:lstStyle/>
              <a:p>
                <a:pPr marL="0" indent="0">
                  <a:buNone/>
                </a:pPr>
                <a:r>
                  <a:rPr lang="en-US" dirty="0"/>
                  <a:t>The “Bayes Error Rate” is the smallest possible error rate of any classifier with labels </a:t>
                </a:r>
                <a14:m>
                  <m:oMath xmlns:m="http://schemas.openxmlformats.org/officeDocument/2006/math">
                    <m:r>
                      <a:rPr lang="en-US" i="1" dirty="0" smtClean="0">
                        <a:latin typeface="Cambria Math" panose="02040503050406030204" pitchFamily="18" charset="0"/>
                      </a:rPr>
                      <m:t>𝑦</m:t>
                    </m:r>
                  </m:oMath>
                </a14:m>
                <a:r>
                  <a:rPr lang="en-US" dirty="0"/>
                  <a:t> and features </a:t>
                </a:r>
                <a14:m>
                  <m:oMath xmlns:m="http://schemas.openxmlformats.org/officeDocument/2006/math">
                    <m:r>
                      <a:rPr lang="en-US" i="1" dirty="0" smtClean="0">
                        <a:latin typeface="Cambria Math" panose="02040503050406030204" pitchFamily="18" charset="0"/>
                      </a:rPr>
                      <m:t>𝑥</m:t>
                    </m:r>
                  </m:oMath>
                </a14:m>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Error</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dirty="0" smtClean="0">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e>
                      </m:nary>
                    </m:oMath>
                  </m:oMathPara>
                </a14:m>
                <a:endParaRPr lang="en-US" dirty="0"/>
              </a:p>
              <a:p>
                <a:pPr marL="0" indent="0">
                  <a:buNone/>
                </a:pPr>
                <a:endParaRPr lang="en-US" dirty="0"/>
              </a:p>
              <a:p>
                <a:pPr marL="0" indent="0">
                  <a:buNone/>
                </a:pPr>
                <a:r>
                  <a:rPr lang="en-US" dirty="0"/>
                  <a:t>It’s called the “Bayes error rate” because it’s the error rate of the Bayesian classifier.</a:t>
                </a:r>
              </a:p>
            </p:txBody>
          </p:sp>
        </mc:Choice>
        <mc:Fallback xmlns="">
          <p:sp>
            <p:nvSpPr>
              <p:cNvPr id="3" name="Content Placeholder 2">
                <a:extLst>
                  <a:ext uri="{FF2B5EF4-FFF2-40B4-BE49-F238E27FC236}">
                    <a16:creationId xmlns:a16="http://schemas.microsoft.com/office/drawing/2014/main" id="{9E8B0A40-4595-B547-98A2-41D505A2642C}"/>
                  </a:ext>
                </a:extLst>
              </p:cNvPr>
              <p:cNvSpPr>
                <a:spLocks noGrp="1" noRot="1" noChangeAspect="1" noMove="1" noResize="1" noEditPoints="1" noAdjustHandles="1" noChangeArrowheads="1" noChangeShapeType="1" noTextEdit="1"/>
              </p:cNvSpPr>
              <p:nvPr>
                <p:ph idx="1"/>
              </p:nvPr>
            </p:nvSpPr>
            <p:spPr>
              <a:blipFill>
                <a:blip r:embed="rId2"/>
                <a:stretch>
                  <a:fillRect l="-1206" t="-6686" b="-1453"/>
                </a:stretch>
              </a:blipFill>
            </p:spPr>
            <p:txBody>
              <a:bodyPr/>
              <a:lstStyle/>
              <a:p>
                <a:r>
                  <a:rPr lang="en-US">
                    <a:noFill/>
                  </a:rPr>
                  <a:t> </a:t>
                </a:r>
              </a:p>
            </p:txBody>
          </p:sp>
        </mc:Fallback>
      </mc:AlternateContent>
    </p:spTree>
    <p:extLst>
      <p:ext uri="{BB962C8B-B14F-4D97-AF65-F5344CB8AC3E}">
        <p14:creationId xmlns:p14="http://schemas.microsoft.com/office/powerpoint/2010/main" val="402492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9775-5756-EF41-BDF9-C743559B7232}"/>
              </a:ext>
            </a:extLst>
          </p:cNvPr>
          <p:cNvSpPr>
            <a:spLocks noGrp="1"/>
          </p:cNvSpPr>
          <p:nvPr>
            <p:ph type="title"/>
          </p:nvPr>
        </p:nvSpPr>
        <p:spPr/>
        <p:txBody>
          <a:bodyPr/>
          <a:lstStyle/>
          <a:p>
            <a:r>
              <a:rPr lang="en-US" dirty="0"/>
              <a:t>How IR and AI summarize confusions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ED1578-AD84-FC44-A043-174F0DBE5E1A}"/>
                  </a:ext>
                </a:extLst>
              </p:cNvPr>
              <p:cNvSpPr>
                <a:spLocks noGrp="1"/>
              </p:cNvSpPr>
              <p:nvPr>
                <p:ph idx="1"/>
              </p:nvPr>
            </p:nvSpPr>
            <p:spPr>
              <a:xfrm>
                <a:off x="434898" y="1825625"/>
                <a:ext cx="6250910" cy="4764746"/>
              </a:xfrm>
            </p:spPr>
            <p:txBody>
              <a:bodyPr>
                <a:normAutofit lnSpcReduction="10000"/>
              </a:bodyPr>
              <a:lstStyle/>
              <a:p>
                <a:pPr marL="0" indent="0">
                  <a:lnSpc>
                    <a:spcPct val="120000"/>
                  </a:lnSpc>
                  <a:buNone/>
                </a:pPr>
                <a:r>
                  <a:rPr lang="en-US" dirty="0"/>
                  <a:t>Precision:</a:t>
                </a:r>
              </a:p>
              <a:p>
                <a:pPr marL="0" indent="0">
                  <a:lnSpc>
                    <a:spcPct val="120000"/>
                  </a:lnSpc>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=1|</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=1)=</m:t>
                      </m:r>
                      <m:f>
                        <m:fPr>
                          <m:ctrlPr>
                            <a:rPr lang="en-US" sz="2400" i="1">
                              <a:latin typeface="Cambria Math" panose="02040503050406030204" pitchFamily="18" charset="0"/>
                            </a:rPr>
                          </m:ctrlPr>
                        </m:fPr>
                        <m:num>
                          <m:r>
                            <a:rPr lang="en-US" sz="2400" i="1">
                              <a:latin typeface="Cambria Math" panose="02040503050406030204" pitchFamily="18" charset="0"/>
                            </a:rPr>
                            <m:t>𝑇𝑃</m:t>
                          </m:r>
                        </m:num>
                        <m:den>
                          <m:r>
                            <a:rPr lang="en-US" sz="2400" i="1">
                              <a:latin typeface="Cambria Math" panose="02040503050406030204" pitchFamily="18" charset="0"/>
                            </a:rPr>
                            <m:t>𝑇𝑃</m:t>
                          </m:r>
                          <m:r>
                            <a:rPr lang="en-US" sz="2400" i="1">
                              <a:latin typeface="Cambria Math" panose="02040503050406030204" pitchFamily="18" charset="0"/>
                            </a:rPr>
                            <m:t>+</m:t>
                          </m:r>
                          <m:r>
                            <a:rPr lang="en-US" sz="2400" i="1">
                              <a:latin typeface="Cambria Math" panose="02040503050406030204" pitchFamily="18" charset="0"/>
                            </a:rPr>
                            <m:t>𝐹𝑃</m:t>
                          </m:r>
                        </m:den>
                      </m:f>
                    </m:oMath>
                  </m:oMathPara>
                </a14:m>
                <a:endParaRPr lang="en-US" sz="2400" dirty="0"/>
              </a:p>
              <a:p>
                <a:pPr marL="0" indent="0">
                  <a:lnSpc>
                    <a:spcPct val="120000"/>
                  </a:lnSpc>
                  <a:buNone/>
                </a:pPr>
                <a:endParaRPr lang="en-US" dirty="0"/>
              </a:p>
              <a:p>
                <a:pPr marL="0" indent="0">
                  <a:lnSpc>
                    <a:spcPct val="120000"/>
                  </a:lnSpc>
                  <a:buNone/>
                </a:pPr>
                <a:endParaRPr lang="en-US" dirty="0"/>
              </a:p>
              <a:p>
                <a:pPr marL="0" indent="0">
                  <a:lnSpc>
                    <a:spcPct val="120000"/>
                  </a:lnSpc>
                  <a:buNone/>
                </a:pPr>
                <a:endParaRPr lang="en-US" dirty="0"/>
              </a:p>
              <a:p>
                <a:pPr marL="0" indent="0">
                  <a:lnSpc>
                    <a:spcPct val="120000"/>
                  </a:lnSpc>
                  <a:buNone/>
                </a:pPr>
                <a:r>
                  <a:rPr lang="en-US" dirty="0"/>
                  <a:t>Recall = Sensitivity = TPR:</a:t>
                </a:r>
              </a:p>
              <a:p>
                <a:pPr marL="0" indent="0">
                  <a:lnSpc>
                    <a:spcPct val="12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=1|</m:t>
                      </m:r>
                      <m:r>
                        <a:rPr lang="en-US" sz="2400" b="0" i="1" smtClean="0">
                          <a:latin typeface="Cambria Math" panose="02040503050406030204" pitchFamily="18" charset="0"/>
                        </a:rPr>
                        <m:t>𝑌</m:t>
                      </m:r>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𝑇𝑃</m:t>
                          </m:r>
                        </m:num>
                        <m:den>
                          <m:r>
                            <a:rPr lang="en-US" sz="2400" b="0" i="1" smtClean="0">
                              <a:latin typeface="Cambria Math" panose="02040503050406030204" pitchFamily="18" charset="0"/>
                            </a:rPr>
                            <m:t>𝑇𝑃</m:t>
                          </m:r>
                          <m:r>
                            <a:rPr lang="en-US" sz="2400" b="0" i="1" smtClean="0">
                              <a:latin typeface="Cambria Math" panose="02040503050406030204" pitchFamily="18" charset="0"/>
                            </a:rPr>
                            <m:t>+</m:t>
                          </m:r>
                          <m:r>
                            <a:rPr lang="en-US" sz="2400" b="0" i="1" smtClean="0">
                              <a:latin typeface="Cambria Math" panose="02040503050406030204" pitchFamily="18" charset="0"/>
                            </a:rPr>
                            <m:t>𝐹𝑁</m:t>
                          </m:r>
                        </m:den>
                      </m:f>
                    </m:oMath>
                  </m:oMathPara>
                </a14:m>
                <a:endParaRPr lang="en-US" sz="2400" dirty="0"/>
              </a:p>
            </p:txBody>
          </p:sp>
        </mc:Choice>
        <mc:Fallback xmlns="">
          <p:sp>
            <p:nvSpPr>
              <p:cNvPr id="3" name="Content Placeholder 2">
                <a:extLst>
                  <a:ext uri="{FF2B5EF4-FFF2-40B4-BE49-F238E27FC236}">
                    <a16:creationId xmlns:a16="http://schemas.microsoft.com/office/drawing/2014/main" id="{BAED1578-AD84-FC44-A043-174F0DBE5E1A}"/>
                  </a:ext>
                </a:extLst>
              </p:cNvPr>
              <p:cNvSpPr>
                <a:spLocks noGrp="1" noRot="1" noChangeAspect="1" noMove="1" noResize="1" noEditPoints="1" noAdjustHandles="1" noChangeArrowheads="1" noChangeShapeType="1" noTextEdit="1"/>
              </p:cNvSpPr>
              <p:nvPr>
                <p:ph idx="1"/>
              </p:nvPr>
            </p:nvSpPr>
            <p:spPr>
              <a:xfrm>
                <a:off x="434898" y="1825625"/>
                <a:ext cx="6250910" cy="4764746"/>
              </a:xfrm>
              <a:blipFill>
                <a:blip r:embed="rId2"/>
                <a:stretch>
                  <a:fillRect l="-2028" t="-798"/>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4A62C91A-FA14-7144-8FCF-854A502D6C06}"/>
              </a:ext>
            </a:extLst>
          </p:cNvPr>
          <p:cNvGraphicFramePr>
            <a:graphicFrameLocks noGrp="1"/>
          </p:cNvGraphicFramePr>
          <p:nvPr/>
        </p:nvGraphicFramePr>
        <p:xfrm>
          <a:off x="7426712" y="2347743"/>
          <a:ext cx="4616601" cy="3517797"/>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171787175"/>
                    </a:ext>
                  </a:extLst>
                </a:gridCol>
                <a:gridCol w="1538867">
                  <a:extLst>
                    <a:ext uri="{9D8B030D-6E8A-4147-A177-3AD203B41FA5}">
                      <a16:colId xmlns:a16="http://schemas.microsoft.com/office/drawing/2014/main" val="402741639"/>
                    </a:ext>
                  </a:extLst>
                </a:gridCol>
                <a:gridCol w="1538867">
                  <a:extLst>
                    <a:ext uri="{9D8B030D-6E8A-4147-A177-3AD203B41FA5}">
                      <a16:colId xmlns:a16="http://schemas.microsoft.com/office/drawing/2014/main" val="1099019199"/>
                    </a:ext>
                  </a:extLst>
                </a:gridCol>
              </a:tblGrid>
              <a:tr h="1172599">
                <a:tc>
                  <a:txBody>
                    <a:bodyPr/>
                    <a:lstStyle/>
                    <a:p>
                      <a:endParaRPr lang="en-US" dirty="0"/>
                    </a:p>
                  </a:txBody>
                  <a:tcPr>
                    <a:solidFill>
                      <a:schemeClr val="accent5">
                        <a:lumMod val="75000"/>
                      </a:schemeClr>
                    </a:solidFill>
                  </a:tcPr>
                </a:tc>
                <a:tc>
                  <a:txBody>
                    <a:bodyPr/>
                    <a:lstStyle/>
                    <a:p>
                      <a:pPr algn="ctr"/>
                      <a:r>
                        <a:rPr lang="en-US" sz="2800" dirty="0"/>
                        <a:t>0</a:t>
                      </a:r>
                    </a:p>
                  </a:txBody>
                  <a:tcPr>
                    <a:solidFill>
                      <a:schemeClr val="accent5">
                        <a:lumMod val="75000"/>
                      </a:schemeClr>
                    </a:solidFill>
                  </a:tcPr>
                </a:tc>
                <a:tc>
                  <a:txBody>
                    <a:bodyPr/>
                    <a:lstStyle/>
                    <a:p>
                      <a:pPr algn="ctr"/>
                      <a:r>
                        <a:rPr lang="en-US" sz="2800" dirty="0"/>
                        <a:t>1</a:t>
                      </a:r>
                    </a:p>
                  </a:txBody>
                  <a:tcPr>
                    <a:solidFill>
                      <a:schemeClr val="accent5">
                        <a:lumMod val="75000"/>
                      </a:schemeClr>
                    </a:solidFill>
                  </a:tcPr>
                </a:tc>
                <a:extLst>
                  <a:ext uri="{0D108BD9-81ED-4DB2-BD59-A6C34878D82A}">
                    <a16:rowId xmlns:a16="http://schemas.microsoft.com/office/drawing/2014/main" val="4179244313"/>
                  </a:ext>
                </a:extLst>
              </a:tr>
              <a:tr h="1172599">
                <a:tc>
                  <a:txBody>
                    <a:bodyPr/>
                    <a:lstStyle/>
                    <a:p>
                      <a:pPr algn="ctr"/>
                      <a:r>
                        <a:rPr lang="en-US" sz="2800" b="1" dirty="0">
                          <a:solidFill>
                            <a:schemeClr val="bg1"/>
                          </a:solidFill>
                        </a:rPr>
                        <a:t>0</a:t>
                      </a:r>
                    </a:p>
                  </a:txBody>
                  <a:tcPr>
                    <a:solidFill>
                      <a:schemeClr val="accent5">
                        <a:lumMod val="75000"/>
                      </a:schemeClr>
                    </a:solidFill>
                  </a:tcPr>
                </a:tc>
                <a:tc>
                  <a:txBody>
                    <a:bodyPr/>
                    <a:lstStyle/>
                    <a:p>
                      <a:pPr algn="ctr"/>
                      <a:r>
                        <a:rPr lang="en-US" sz="2800" b="1" dirty="0"/>
                        <a:t>TN</a:t>
                      </a:r>
                    </a:p>
                  </a:txBody>
                  <a:tcPr/>
                </a:tc>
                <a:tc>
                  <a:txBody>
                    <a:bodyPr/>
                    <a:lstStyle/>
                    <a:p>
                      <a:pPr algn="ctr"/>
                      <a:r>
                        <a:rPr lang="en-US" sz="2800" b="1" dirty="0"/>
                        <a:t>FP</a:t>
                      </a:r>
                    </a:p>
                  </a:txBody>
                  <a:tcPr/>
                </a:tc>
                <a:extLst>
                  <a:ext uri="{0D108BD9-81ED-4DB2-BD59-A6C34878D82A}">
                    <a16:rowId xmlns:a16="http://schemas.microsoft.com/office/drawing/2014/main" val="254835716"/>
                  </a:ext>
                </a:extLst>
              </a:tr>
              <a:tr h="1172599">
                <a:tc>
                  <a:txBody>
                    <a:bodyPr/>
                    <a:lstStyle/>
                    <a:p>
                      <a:pPr algn="ctr"/>
                      <a:r>
                        <a:rPr lang="en-US" sz="2800" b="1" dirty="0">
                          <a:solidFill>
                            <a:schemeClr val="bg1"/>
                          </a:solidFill>
                        </a:rPr>
                        <a:t>1</a:t>
                      </a:r>
                    </a:p>
                  </a:txBody>
                  <a:tcPr>
                    <a:solidFill>
                      <a:schemeClr val="accent5">
                        <a:lumMod val="75000"/>
                      </a:schemeClr>
                    </a:solidFill>
                  </a:tcPr>
                </a:tc>
                <a:tc>
                  <a:txBody>
                    <a:bodyPr/>
                    <a:lstStyle/>
                    <a:p>
                      <a:pPr algn="ctr"/>
                      <a:r>
                        <a:rPr lang="en-US" sz="2800" b="1" dirty="0"/>
                        <a:t>FN</a:t>
                      </a:r>
                    </a:p>
                  </a:txBody>
                  <a:tcPr/>
                </a:tc>
                <a:tc>
                  <a:txBody>
                    <a:bodyPr/>
                    <a:lstStyle/>
                    <a:p>
                      <a:pPr algn="ctr"/>
                      <a:r>
                        <a:rPr lang="en-US" sz="2800" b="1" dirty="0"/>
                        <a:t>TP</a:t>
                      </a:r>
                    </a:p>
                  </a:txBody>
                  <a:tcPr/>
                </a:tc>
                <a:extLst>
                  <a:ext uri="{0D108BD9-81ED-4DB2-BD59-A6C34878D82A}">
                    <a16:rowId xmlns:a16="http://schemas.microsoft.com/office/drawing/2014/main" val="1740185927"/>
                  </a:ext>
                </a:extLst>
              </a:tr>
            </a:tbl>
          </a:graphicData>
        </a:graphic>
      </p:graphicFrame>
      <p:sp>
        <p:nvSpPr>
          <p:cNvPr id="5" name="Rectangle 4">
            <a:extLst>
              <a:ext uri="{FF2B5EF4-FFF2-40B4-BE49-F238E27FC236}">
                <a16:creationId xmlns:a16="http://schemas.microsoft.com/office/drawing/2014/main" id="{E200236B-A78F-FE4E-9C76-C404CC1E5DD1}"/>
              </a:ext>
            </a:extLst>
          </p:cNvPr>
          <p:cNvSpPr/>
          <p:nvPr/>
        </p:nvSpPr>
        <p:spPr>
          <a:xfrm>
            <a:off x="8619902" y="1727768"/>
            <a:ext cx="2351926" cy="584775"/>
          </a:xfrm>
          <a:prstGeom prst="rect">
            <a:avLst/>
          </a:prstGeom>
        </p:spPr>
        <p:txBody>
          <a:bodyPr wrap="none">
            <a:spAutoFit/>
          </a:bodyPr>
          <a:lstStyle/>
          <a:p>
            <a:r>
              <a:rPr lang="en-US" sz="3200" dirty="0"/>
              <a:t>Classified As:</a:t>
            </a:r>
          </a:p>
        </p:txBody>
      </p:sp>
      <p:sp>
        <p:nvSpPr>
          <p:cNvPr id="6" name="Rectangle 5">
            <a:extLst>
              <a:ext uri="{FF2B5EF4-FFF2-40B4-BE49-F238E27FC236}">
                <a16:creationId xmlns:a16="http://schemas.microsoft.com/office/drawing/2014/main" id="{A3A313F7-7795-E549-B374-044855C84C07}"/>
              </a:ext>
            </a:extLst>
          </p:cNvPr>
          <p:cNvSpPr/>
          <p:nvPr/>
        </p:nvSpPr>
        <p:spPr>
          <a:xfrm rot="16200000">
            <a:off x="5951047" y="3842782"/>
            <a:ext cx="2503634" cy="584775"/>
          </a:xfrm>
          <a:prstGeom prst="rect">
            <a:avLst/>
          </a:prstGeom>
        </p:spPr>
        <p:txBody>
          <a:bodyPr wrap="none">
            <a:spAutoFit/>
          </a:bodyPr>
          <a:lstStyle/>
          <a:p>
            <a:r>
              <a:rPr lang="en-US" sz="3200" dirty="0"/>
              <a:t>Correct Label:</a:t>
            </a:r>
          </a:p>
        </p:txBody>
      </p:sp>
      <p:sp>
        <p:nvSpPr>
          <p:cNvPr id="7" name="Oval 6">
            <a:extLst>
              <a:ext uri="{FF2B5EF4-FFF2-40B4-BE49-F238E27FC236}">
                <a16:creationId xmlns:a16="http://schemas.microsoft.com/office/drawing/2014/main" id="{D6AE6F8A-EA33-B24D-8D41-3D11548BF153}"/>
              </a:ext>
            </a:extLst>
          </p:cNvPr>
          <p:cNvSpPr/>
          <p:nvPr/>
        </p:nvSpPr>
        <p:spPr>
          <a:xfrm>
            <a:off x="6747510" y="4640181"/>
            <a:ext cx="5596890" cy="12573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DD4B6A-A9D3-4248-B8FB-EA17E424BE5E}"/>
              </a:ext>
            </a:extLst>
          </p:cNvPr>
          <p:cNvSpPr/>
          <p:nvPr/>
        </p:nvSpPr>
        <p:spPr>
          <a:xfrm>
            <a:off x="10355284" y="2217820"/>
            <a:ext cx="1894114" cy="35371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04DCF2F-58B3-1E4A-8C1F-9DF43F033F88}"/>
              </a:ext>
            </a:extLst>
          </p:cNvPr>
          <p:cNvCxnSpPr>
            <a:cxnSpLocks/>
          </p:cNvCxnSpPr>
          <p:nvPr/>
        </p:nvCxnSpPr>
        <p:spPr>
          <a:xfrm flipV="1">
            <a:off x="5596891" y="5268831"/>
            <a:ext cx="1150619" cy="6286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94150D3-1C5F-1641-8A4D-68AFD3AF1464}"/>
              </a:ext>
            </a:extLst>
          </p:cNvPr>
          <p:cNvCxnSpPr>
            <a:cxnSpLocks/>
          </p:cNvCxnSpPr>
          <p:nvPr/>
        </p:nvCxnSpPr>
        <p:spPr>
          <a:xfrm>
            <a:off x="5994045" y="2787732"/>
            <a:ext cx="4515617" cy="3117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08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EA9D-4326-B340-877D-22FD8E22BB61}"/>
              </a:ext>
            </a:extLst>
          </p:cNvPr>
          <p:cNvSpPr>
            <a:spLocks noGrp="1"/>
          </p:cNvSpPr>
          <p:nvPr>
            <p:ph type="title"/>
          </p:nvPr>
        </p:nvSpPr>
        <p:spPr>
          <a:xfrm>
            <a:off x="144380" y="213895"/>
            <a:ext cx="11758864" cy="741780"/>
          </a:xfrm>
        </p:spPr>
        <p:txBody>
          <a:bodyPr>
            <a:normAutofit fontScale="90000"/>
          </a:bodyPr>
          <a:lstStyle/>
          <a:p>
            <a:r>
              <a:rPr lang="en-US" dirty="0"/>
              <a:t>Training vs. development test vs. evaluation test corpora</a:t>
            </a:r>
          </a:p>
        </p:txBody>
      </p:sp>
      <p:sp>
        <p:nvSpPr>
          <p:cNvPr id="3" name="Content Placeholder 2">
            <a:extLst>
              <a:ext uri="{FF2B5EF4-FFF2-40B4-BE49-F238E27FC236}">
                <a16:creationId xmlns:a16="http://schemas.microsoft.com/office/drawing/2014/main" id="{519C75BE-184E-D648-B7B9-0C4E3CDCE9B4}"/>
              </a:ext>
            </a:extLst>
          </p:cNvPr>
          <p:cNvSpPr>
            <a:spLocks noGrp="1"/>
          </p:cNvSpPr>
          <p:nvPr>
            <p:ph idx="1"/>
          </p:nvPr>
        </p:nvSpPr>
        <p:spPr>
          <a:xfrm>
            <a:off x="513347" y="1074821"/>
            <a:ext cx="11389897" cy="5438274"/>
          </a:xfrm>
        </p:spPr>
        <p:txBody>
          <a:bodyPr>
            <a:normAutofit fontScale="92500" lnSpcReduction="10000"/>
          </a:bodyPr>
          <a:lstStyle/>
          <a:p>
            <a:pPr marL="0" indent="0">
              <a:lnSpc>
                <a:spcPct val="120000"/>
              </a:lnSpc>
              <a:buNone/>
            </a:pPr>
            <a:r>
              <a:rPr lang="en-US" b="1" u="sng" dirty="0"/>
              <a:t>Training Corpus</a:t>
            </a:r>
            <a:r>
              <a:rPr lang="en-US" dirty="0"/>
              <a:t> = a set of data that you use in order to optimize the parameters of your classifier (for example, optimize which features you measure, what are the weights of those features, what are the thresholds, and so on).</a:t>
            </a:r>
          </a:p>
          <a:p>
            <a:pPr marL="0" indent="0">
              <a:lnSpc>
                <a:spcPct val="120000"/>
              </a:lnSpc>
              <a:buNone/>
            </a:pPr>
            <a:endParaRPr lang="en-US" dirty="0"/>
          </a:p>
          <a:p>
            <a:pPr marL="0" indent="0">
              <a:lnSpc>
                <a:spcPct val="120000"/>
              </a:lnSpc>
              <a:buNone/>
            </a:pPr>
            <a:r>
              <a:rPr lang="en-US" b="1" u="sng" dirty="0"/>
              <a:t>Development Test (DevTest or Validation) Corpus</a:t>
            </a:r>
            <a:r>
              <a:rPr lang="en-US" dirty="0"/>
              <a:t> = a dataset, separate from the training dataset, on which you test 200 different fully-trained classifiers (trained, e.g., using different training algorithms, or different features) to find the best.</a:t>
            </a:r>
          </a:p>
          <a:p>
            <a:pPr marL="0" indent="0">
              <a:lnSpc>
                <a:spcPct val="120000"/>
              </a:lnSpc>
              <a:buNone/>
            </a:pPr>
            <a:endParaRPr lang="en-US" dirty="0"/>
          </a:p>
          <a:p>
            <a:pPr marL="0" indent="0">
              <a:lnSpc>
                <a:spcPct val="120000"/>
              </a:lnSpc>
              <a:buNone/>
            </a:pPr>
            <a:r>
              <a:rPr lang="en-US" b="1" u="sng" dirty="0"/>
              <a:t>Evaluation Test Corpus</a:t>
            </a:r>
            <a:r>
              <a:rPr lang="en-US" dirty="0"/>
              <a:t> = a dataset that is used only to test the ONE classifier that does best on DevTest.  From this corpus, you learn how well your classifier will perform in the real world.</a:t>
            </a:r>
          </a:p>
        </p:txBody>
      </p:sp>
    </p:spTree>
    <p:extLst>
      <p:ext uri="{BB962C8B-B14F-4D97-AF65-F5344CB8AC3E}">
        <p14:creationId xmlns:p14="http://schemas.microsoft.com/office/powerpoint/2010/main" val="166024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334C-D8B8-CE46-B2BA-DCF887EFDFCA}"/>
              </a:ext>
            </a:extLst>
          </p:cNvPr>
          <p:cNvSpPr>
            <a:spLocks noGrp="1"/>
          </p:cNvSpPr>
          <p:nvPr>
            <p:ph type="title"/>
          </p:nvPr>
        </p:nvSpPr>
        <p:spPr/>
        <p:txBody>
          <a:bodyPr/>
          <a:lstStyle/>
          <a:p>
            <a:r>
              <a:rPr lang="en-US" dirty="0"/>
              <a:t>A mathematical definition of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15546A-E803-8A45-93A2-C18F5218464A}"/>
                  </a:ext>
                </a:extLst>
              </p:cNvPr>
              <p:cNvSpPr>
                <a:spLocks noGrp="1"/>
              </p:cNvSpPr>
              <p:nvPr>
                <p:ph idx="1"/>
              </p:nvPr>
            </p:nvSpPr>
            <p:spPr/>
            <p:txBody>
              <a:bodyPr/>
              <a:lstStyle/>
              <a:p>
                <a:r>
                  <a:rPr lang="en-US" b="1" u="sng" dirty="0"/>
                  <a:t>Environment:</a:t>
                </a:r>
                <a:r>
                  <a:rPr lang="en-US" dirty="0"/>
                  <a:t> there are two random variables,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𝑌</m:t>
                    </m:r>
                  </m:oMath>
                </a14:m>
                <a:r>
                  <a:rPr lang="en-US" dirty="0"/>
                  <a:t>, that are jointly distributed according to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𝑌</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m:oMathPara>
                </a14:m>
                <a:endParaRPr lang="en-US" dirty="0"/>
              </a:p>
              <a:p>
                <a:r>
                  <a:rPr lang="en-US" b="1" u="sng" dirty="0"/>
                  <a:t>Data:</a:t>
                </a:r>
                <a:r>
                  <a:rPr lang="en-US"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𝑌</m:t>
                    </m:r>
                    <m:r>
                      <a:rPr lang="en-US" i="1" dirty="0" smtClean="0">
                        <a:latin typeface="Cambria Math" panose="02040503050406030204" pitchFamily="18" charset="0"/>
                      </a:rPr>
                      <m:t>)</m:t>
                    </m:r>
                  </m:oMath>
                </a14:m>
                <a:r>
                  <a:rPr lang="en-US" dirty="0"/>
                  <a:t> is unknown, but we have a sample of training data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𝒟</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𝑦</m:t>
                          </m:r>
                        </m:e>
                        <m:sub>
                          <m:r>
                            <a:rPr lang="en-US" i="1" dirty="0">
                              <a:latin typeface="Cambria Math" panose="02040503050406030204" pitchFamily="18" charset="0"/>
                            </a:rPr>
                            <m:t>1</m:t>
                          </m:r>
                        </m:sub>
                      </m:sSub>
                      <m:r>
                        <a:rPr lang="en-US" i="1" dirty="0" smtClean="0">
                          <a:latin typeface="Cambria Math" panose="02040503050406030204" pitchFamily="18" charset="0"/>
                        </a:rPr>
                        <m:t>),…,</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b="0" i="1" dirty="0" smtClean="0">
                              <a:latin typeface="Cambria Math" panose="02040503050406030204" pitchFamily="18" charset="0"/>
                            </a:rPr>
                            <m:t>𝑛</m:t>
                          </m:r>
                        </m:sub>
                      </m:sSub>
                      <m:r>
                        <a:rPr lang="en-US" i="1" dirty="0">
                          <a:latin typeface="Cambria Math" panose="02040503050406030204" pitchFamily="18" charset="0"/>
                        </a:rPr>
                        <m:t>)</m:t>
                      </m:r>
                      <m:r>
                        <a:rPr lang="en-US" i="1" dirty="0" smtClean="0">
                          <a:latin typeface="Cambria Math" panose="02040503050406030204" pitchFamily="18" charset="0"/>
                        </a:rPr>
                        <m:t>}</m:t>
                      </m:r>
                    </m:oMath>
                  </m:oMathPara>
                </a14:m>
                <a:endParaRPr lang="en-US" dirty="0"/>
              </a:p>
              <a:p>
                <a:r>
                  <a:rPr lang="en-US" b="1" u="sng" dirty="0"/>
                  <a:t>Objective:</a:t>
                </a:r>
                <a:r>
                  <a:rPr lang="en-US" dirty="0"/>
                  <a:t> We would like a function </a:t>
                </a:r>
                <a14:m>
                  <m:oMath xmlns:m="http://schemas.openxmlformats.org/officeDocument/2006/math">
                    <m:r>
                      <a:rPr lang="en-US" i="1" dirty="0" smtClean="0">
                        <a:latin typeface="Cambria Math" panose="02040503050406030204" pitchFamily="18" charset="0"/>
                      </a:rPr>
                      <m:t>𝑓</m:t>
                    </m:r>
                  </m:oMath>
                </a14:m>
                <a:r>
                  <a:rPr lang="en-US" dirty="0"/>
                  <a:t> such that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𝑦</m:t>
                    </m:r>
                  </m:oMath>
                </a14:m>
                <a:endParaRPr lang="en-US" dirty="0"/>
              </a:p>
              <a:p>
                <a:r>
                  <a:rPr lang="en-US" b="1" u="sng" dirty="0"/>
                  <a:t>Definition of learning:</a:t>
                </a:r>
                <a:r>
                  <a:rPr lang="en-US" dirty="0"/>
                  <a:t> Learning is the task of estimating the function </a:t>
                </a:r>
                <a14:m>
                  <m:oMath xmlns:m="http://schemas.openxmlformats.org/officeDocument/2006/math">
                    <m:r>
                      <a:rPr lang="en-US" i="1" dirty="0">
                        <a:latin typeface="Cambria Math" panose="02040503050406030204" pitchFamily="18" charset="0"/>
                      </a:rPr>
                      <m:t>𝑓</m:t>
                    </m:r>
                  </m:oMath>
                </a14:m>
                <a:r>
                  <a:rPr lang="en-US" dirty="0"/>
                  <a:t>, given knowledge of nothing other than </a:t>
                </a:r>
                <a14:m>
                  <m:oMath xmlns:m="http://schemas.openxmlformats.org/officeDocument/2006/math">
                    <m:r>
                      <a:rPr lang="en-US" i="1" dirty="0">
                        <a:latin typeface="Cambria Math" panose="02040503050406030204" pitchFamily="18" charset="0"/>
                        <a:ea typeface="Cambria Math" panose="02040503050406030204" pitchFamily="18" charset="0"/>
                      </a:rPr>
                      <m:t>𝒟</m:t>
                    </m:r>
                  </m:oMath>
                </a14:m>
                <a:r>
                  <a:rPr lang="en-US" dirty="0"/>
                  <a:t>.</a:t>
                </a:r>
              </a:p>
            </p:txBody>
          </p:sp>
        </mc:Choice>
        <mc:Fallback xmlns="">
          <p:sp>
            <p:nvSpPr>
              <p:cNvPr id="3" name="Content Placeholder 2">
                <a:extLst>
                  <a:ext uri="{FF2B5EF4-FFF2-40B4-BE49-F238E27FC236}">
                    <a16:creationId xmlns:a16="http://schemas.microsoft.com/office/drawing/2014/main" id="{8615546A-E803-8A45-93A2-C18F5218464A}"/>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58598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9" y="0"/>
            <a:ext cx="8806347" cy="1143000"/>
          </a:xfrm>
        </p:spPr>
        <p:txBody>
          <a:bodyPr>
            <a:normAutofit/>
          </a:bodyPr>
          <a:lstStyle/>
          <a:p>
            <a:r>
              <a:rPr lang="en-US" dirty="0"/>
              <a:t>Training a Multi-Class Perceptron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3771" y="1143001"/>
                <a:ext cx="11313995" cy="5342466"/>
              </a:xfrm>
            </p:spPr>
            <p:txBody>
              <a:bodyPr>
                <a:noAutofit/>
              </a:bodyPr>
              <a:lstStyle/>
              <a:p>
                <a:pPr marL="0" indent="0">
                  <a:buNone/>
                </a:pPr>
                <a:r>
                  <a:rPr lang="en-US" sz="3200" dirty="0"/>
                  <a:t>First, classify a training token, </a:t>
                </a:r>
                <a14:m>
                  <m:oMath xmlns:m="http://schemas.openxmlformats.org/officeDocument/2006/math">
                    <m:r>
                      <a:rPr lang="en-US" sz="3200" i="1" dirty="0">
                        <a:latin typeface="Cambria Math" panose="02040503050406030204" pitchFamily="18" charset="0"/>
                      </a:rPr>
                      <m:t>𝑓</m:t>
                    </m:r>
                    <m:r>
                      <a:rPr lang="en-US" sz="3200" i="1" dirty="0">
                        <a:latin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r>
                      <a:rPr lang="en-US" sz="3200" i="1" dirty="0">
                        <a:latin typeface="Cambria Math" panose="02040503050406030204" pitchFamily="18" charset="0"/>
                      </a:rPr>
                      <m:t>)=</m:t>
                    </m:r>
                    <m:func>
                      <m:funcPr>
                        <m:ctrlPr>
                          <a:rPr lang="en-US" sz="3200" i="1" dirty="0">
                            <a:latin typeface="Cambria Math" panose="02040503050406030204" pitchFamily="18" charset="0"/>
                          </a:rPr>
                        </m:ctrlPr>
                      </m:funcPr>
                      <m:fName>
                        <m:sSubSup>
                          <m:sSubSupPr>
                            <m:ctrlPr>
                              <a:rPr lang="en-US" sz="3200" i="1" dirty="0">
                                <a:latin typeface="Cambria Math" panose="02040503050406030204" pitchFamily="18" charset="0"/>
                              </a:rPr>
                            </m:ctrlPr>
                          </m:sSubSupPr>
                          <m:e>
                            <m:r>
                              <m:rPr>
                                <m:sty m:val="p"/>
                              </m:rPr>
                              <a:rPr lang="en-US" sz="3200" dirty="0">
                                <a:latin typeface="Cambria Math" panose="02040503050406030204" pitchFamily="18" charset="0"/>
                              </a:rPr>
                              <m:t>argmax</m:t>
                            </m:r>
                          </m:e>
                          <m:sub>
                            <m:r>
                              <a:rPr lang="en-US" sz="3200" i="1" dirty="0">
                                <a:latin typeface="Cambria Math" panose="02040503050406030204" pitchFamily="18" charset="0"/>
                              </a:rPr>
                              <m:t>𝑐</m:t>
                            </m:r>
                            <m:r>
                              <a:rPr lang="en-US" sz="3200" i="1" dirty="0">
                                <a:latin typeface="Cambria Math" panose="02040503050406030204" pitchFamily="18" charset="0"/>
                              </a:rPr>
                              <m:t>=1</m:t>
                            </m:r>
                          </m:sub>
                          <m:sup>
                            <m:r>
                              <a:rPr lang="en-US" sz="3200" i="1" dirty="0">
                                <a:latin typeface="Cambria Math" panose="02040503050406030204" pitchFamily="18" charset="0"/>
                              </a:rPr>
                              <m:t>𝑉</m:t>
                            </m:r>
                          </m:sup>
                        </m:sSubSup>
                      </m:fName>
                      <m:e>
                        <m:d>
                          <m:dPr>
                            <m:ctrlPr>
                              <a:rPr lang="en-US" sz="3200" i="1" dirty="0">
                                <a:latin typeface="Cambria Math" panose="02040503050406030204" pitchFamily="18" charset="0"/>
                              </a:rPr>
                            </m:ctrlPr>
                          </m:dPr>
                          <m:e>
                            <m:sSubSup>
                              <m:sSubSupPr>
                                <m:ctrlPr>
                                  <a:rPr lang="en-US" sz="3200" i="1" dirty="0">
                                    <a:latin typeface="Cambria Math" panose="02040503050406030204" pitchFamily="18" charset="0"/>
                                  </a:rPr>
                                </m:ctrlPr>
                              </m:sSubSupPr>
                              <m:e>
                                <m:acc>
                                  <m:accPr>
                                    <m:chr m:val="⃗"/>
                                    <m:ctrlPr>
                                      <a:rPr lang="en-US" sz="3200" i="1">
                                        <a:latin typeface="Cambria Math" panose="02040503050406030204" pitchFamily="18" charset="0"/>
                                        <a:cs typeface="Times New Roman"/>
                                      </a:rPr>
                                    </m:ctrlPr>
                                  </m:accPr>
                                  <m:e>
                                    <m:r>
                                      <a:rPr lang="en-US" sz="3200" i="1">
                                        <a:latin typeface="Cambria Math" panose="02040503050406030204" pitchFamily="18" charset="0"/>
                                        <a:cs typeface="Times New Roman"/>
                                      </a:rPr>
                                      <m:t>𝑤</m:t>
                                    </m:r>
                                  </m:e>
                                </m:acc>
                              </m:e>
                              <m:sub>
                                <m:r>
                                  <a:rPr lang="en-US" sz="3200" i="1" dirty="0">
                                    <a:latin typeface="Cambria Math" panose="02040503050406030204" pitchFamily="18" charset="0"/>
                                  </a:rPr>
                                  <m:t>𝑐</m:t>
                                </m:r>
                              </m:sub>
                              <m:sup>
                                <m:r>
                                  <a:rPr lang="en-US" sz="3200" i="1" dirty="0">
                                    <a:latin typeface="Cambria Math" panose="02040503050406030204" pitchFamily="18" charset="0"/>
                                  </a:rPr>
                                  <m:t>𝑇</m:t>
                                </m:r>
                              </m:sup>
                            </m:sSubSup>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e>
                    </m:func>
                  </m:oMath>
                </a14:m>
                <a:r>
                  <a:rPr lang="en-US" sz="3200" dirty="0"/>
                  <a:t>.  Then:</a:t>
                </a:r>
              </a:p>
              <a:p>
                <a:pPr lvl="1"/>
                <a:r>
                  <a:rPr lang="en-US" sz="3200" dirty="0"/>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b="0" i="1" dirty="0" smtClean="0">
                        <a:latin typeface="Cambria Math" panose="02040503050406030204" pitchFamily="18" charset="0"/>
                      </a:rPr>
                      <m:t>=</m:t>
                    </m:r>
                    <m:r>
                      <a:rPr lang="en-US" sz="3200" i="1" dirty="0">
                        <a:latin typeface="Cambria Math" panose="02040503050406030204" pitchFamily="18" charset="0"/>
                      </a:rPr>
                      <m:t>𝑦</m:t>
                    </m:r>
                  </m:oMath>
                </a14:m>
                <a:r>
                  <a:rPr lang="en-US" sz="3200" dirty="0"/>
                  <a:t> then do nothing</a:t>
                </a:r>
                <a:endParaRPr lang="en-US" sz="3200" b="1" dirty="0">
                  <a:solidFill>
                    <a:srgbClr val="0000FF"/>
                  </a:solidFill>
                </a:endParaRPr>
              </a:p>
              <a:p>
                <a:pPr lvl="1"/>
                <a:r>
                  <a:rPr lang="en-US" sz="3200" dirty="0">
                    <a:solidFill>
                      <a:schemeClr val="tx1"/>
                    </a:solidFill>
                  </a:rPr>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i="1" dirty="0">
                        <a:solidFill>
                          <a:schemeClr val="tx1"/>
                        </a:solidFill>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rPr>
                      <m:t>𝑦</m:t>
                    </m:r>
                  </m:oMath>
                </a14:m>
                <a:r>
                  <a:rPr lang="en-US" sz="3200" dirty="0">
                    <a:solidFill>
                      <a:schemeClr val="tx1"/>
                    </a:solidFill>
                  </a:rPr>
                  <a:t> then</a:t>
                </a:r>
              </a:p>
              <a:p>
                <a:pPr lvl="2"/>
                <a:r>
                  <a:rPr lang="en-US" sz="3200" b="1" u="sng" dirty="0"/>
                  <a:t>Add</a:t>
                </a:r>
                <a:r>
                  <a:rPr lang="en-US" sz="3200" dirty="0"/>
                  <a:t> x to the vector that </a:t>
                </a:r>
                <a:r>
                  <a:rPr lang="en-US" sz="3200" b="1" u="sng" dirty="0"/>
                  <a:t>should</a:t>
                </a:r>
                <a:r>
                  <a:rPr lang="en-US" sz="3200" dirty="0"/>
                  <a:t> have been the winner:</a:t>
                </a:r>
                <a:endParaRPr lang="en-US" sz="3200" dirty="0">
                  <a:solidFill>
                    <a:schemeClr val="tx1"/>
                  </a:solidFill>
                </a:endParaRPr>
              </a:p>
              <a:p>
                <a:pPr marL="914400" lvl="2" indent="0">
                  <a:buNone/>
                </a:pPr>
                <a14:m>
                  <m:oMathPara xmlns:m="http://schemas.openxmlformats.org/officeDocument/2006/math">
                    <m:oMathParaPr>
                      <m:jc m:val="centerGroup"/>
                    </m:oMathParaPr>
                    <m:oMath xmlns:m="http://schemas.openxmlformats.org/officeDocument/2006/math">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b="0" i="1" dirty="0" smtClean="0">
                              <a:latin typeface="Cambria Math" panose="02040503050406030204" pitchFamily="18" charset="0"/>
                            </a:rPr>
                            <m:t>𝑦</m:t>
                          </m:r>
                        </m:sub>
                      </m:sSub>
                      <m:r>
                        <a:rPr lang="en-US" sz="3200" b="0" i="1" dirty="0" smtClean="0">
                          <a:solidFill>
                            <a:schemeClr val="tx1"/>
                          </a:solidFill>
                          <a:latin typeface="Cambria Math" panose="02040503050406030204" pitchFamily="18" charset="0"/>
                          <a:ea typeface="Cambria Math" panose="02040503050406030204" pitchFamily="18" charset="0"/>
                        </a:rPr>
                        <m:t>=</m:t>
                      </m:r>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b="0" i="1" dirty="0" smtClean="0">
                              <a:latin typeface="Cambria Math" panose="02040503050406030204" pitchFamily="18" charset="0"/>
                            </a:rPr>
                            <m:t>𝑦</m:t>
                          </m:r>
                        </m:sub>
                      </m:sSub>
                      <m:r>
                        <a:rPr lang="en-US" sz="3200" b="0" i="1" dirty="0" smtClean="0">
                          <a:solidFill>
                            <a:schemeClr val="tx1"/>
                          </a:solidFill>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𝜂</m:t>
                      </m:r>
                      <m:acc>
                        <m:accPr>
                          <m:chr m:val="⃗"/>
                          <m:ctrlPr>
                            <a:rPr lang="en-US" sz="3200" i="1" dirty="0">
                              <a:latin typeface="Cambria Math" panose="02040503050406030204" pitchFamily="18" charset="0"/>
                            </a:rPr>
                          </m:ctrlPr>
                        </m:accPr>
                        <m:e>
                          <m:r>
                            <a:rPr lang="en-US" sz="3200" b="0" i="1" dirty="0" smtClean="0">
                              <a:latin typeface="Cambria Math" panose="02040503050406030204" pitchFamily="18" charset="0"/>
                            </a:rPr>
                            <m:t>𝑥</m:t>
                          </m:r>
                        </m:e>
                      </m:acc>
                    </m:oMath>
                  </m:oMathPara>
                </a14:m>
                <a:endParaRPr lang="en-US" sz="3200" dirty="0"/>
              </a:p>
              <a:p>
                <a:pPr marL="914400" lvl="2" indent="0">
                  <a:buNone/>
                </a:pPr>
                <a:endParaRPr lang="en-US" sz="3200" dirty="0"/>
              </a:p>
              <a:p>
                <a:pPr lvl="2"/>
                <a:r>
                  <a:rPr lang="en-US" sz="3200" b="1" u="sng" dirty="0"/>
                  <a:t>Subtract</a:t>
                </a:r>
                <a:r>
                  <a:rPr lang="en-US" sz="3200" dirty="0"/>
                  <a:t> x from the vector that </a:t>
                </a:r>
                <a:r>
                  <a:rPr lang="en-US" sz="3200" b="1" u="sng" dirty="0"/>
                  <a:t>shouldn’t</a:t>
                </a:r>
                <a:r>
                  <a:rPr lang="en-US" sz="3200" dirty="0"/>
                  <a:t> have won, but did:</a:t>
                </a:r>
              </a:p>
              <a:p>
                <a:pPr marL="914400" lvl="2" indent="0">
                  <a:buNone/>
                </a:pPr>
                <a14:m>
                  <m:oMathPara xmlns:m="http://schemas.openxmlformats.org/officeDocument/2006/math">
                    <m:oMathParaPr>
                      <m:jc m:val="centerGroup"/>
                    </m:oMathParaPr>
                    <m:oMath xmlns:m="http://schemas.openxmlformats.org/officeDocument/2006/math">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b="0" i="1" dirty="0" smtClean="0">
                              <a:latin typeface="Cambria Math" panose="02040503050406030204" pitchFamily="18" charset="0"/>
                            </a:rPr>
                            <m:t>𝑓</m:t>
                          </m:r>
                          <m:r>
                            <a:rPr lang="en-US" sz="3200" b="0" i="1" dirty="0" smtClean="0">
                              <a:latin typeface="Cambria Math" panose="02040503050406030204" pitchFamily="18" charset="0"/>
                            </a:rPr>
                            <m:t>(</m:t>
                          </m:r>
                          <m:r>
                            <a:rPr lang="en-US" sz="3200" b="0" i="1" dirty="0" smtClean="0">
                              <a:latin typeface="Cambria Math" panose="02040503050406030204" pitchFamily="18" charset="0"/>
                            </a:rPr>
                            <m:t>𝑥</m:t>
                          </m:r>
                          <m:r>
                            <a:rPr lang="en-US" sz="3200" b="0" i="1" dirty="0" smtClean="0">
                              <a:latin typeface="Cambria Math" panose="02040503050406030204" pitchFamily="18" charset="0"/>
                            </a:rPr>
                            <m:t>)</m:t>
                          </m:r>
                        </m:sub>
                      </m:sSub>
                      <m:r>
                        <a:rPr lang="en-US" sz="3200" i="1" dirty="0">
                          <a:latin typeface="Cambria Math" panose="02040503050406030204" pitchFamily="18" charset="0"/>
                          <a:ea typeface="Cambria Math" panose="02040503050406030204" pitchFamily="18" charset="0"/>
                        </a:rPr>
                        <m:t>=</m:t>
                      </m:r>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b="0" i="1" dirty="0" smtClean="0">
                              <a:latin typeface="Cambria Math" panose="02040503050406030204" pitchFamily="18" charset="0"/>
                            </a:rPr>
                            <m:t>𝑓</m:t>
                          </m:r>
                          <m:r>
                            <a:rPr lang="en-US" sz="3200" b="0" i="1" dirty="0" smtClean="0">
                              <a:latin typeface="Cambria Math" panose="02040503050406030204" pitchFamily="18" charset="0"/>
                            </a:rPr>
                            <m:t>(</m:t>
                          </m:r>
                          <m:r>
                            <a:rPr lang="en-US" sz="3200" b="0" i="1" dirty="0" smtClean="0">
                              <a:latin typeface="Cambria Math" panose="02040503050406030204" pitchFamily="18" charset="0"/>
                            </a:rPr>
                            <m:t>𝑥</m:t>
                          </m:r>
                          <m:r>
                            <a:rPr lang="en-US" sz="3200" b="0" i="1" dirty="0" smtClean="0">
                              <a:latin typeface="Cambria Math" panose="02040503050406030204" pitchFamily="18" charset="0"/>
                            </a:rPr>
                            <m:t>)</m:t>
                          </m:r>
                        </m:sub>
                      </m:sSub>
                      <m:r>
                        <a:rPr lang="en-US" sz="3200" b="0" i="1" dirty="0"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𝜂</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oMath>
                  </m:oMathPara>
                </a14:m>
                <a:endParaRPr lang="en-US" sz="3200" dirty="0"/>
              </a:p>
              <a:p>
                <a:pPr marL="914400" lvl="2" indent="0">
                  <a:buNone/>
                </a:pPr>
                <a:endParaRPr lang="en-US" sz="3200" dirty="0"/>
              </a:p>
              <a:p>
                <a:pPr lvl="2"/>
                <a:r>
                  <a:rPr lang="en-US" sz="3200" dirty="0"/>
                  <a:t>Don’t change any of the other classes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3771" y="1143001"/>
                <a:ext cx="11313995" cy="5342466"/>
              </a:xfrm>
              <a:blipFill>
                <a:blip r:embed="rId2"/>
                <a:stretch>
                  <a:fillRect l="-1345" t="-3563" r="-1233"/>
                </a:stretch>
              </a:blipFill>
            </p:spPr>
            <p:txBody>
              <a:bodyPr/>
              <a:lstStyle/>
              <a:p>
                <a:r>
                  <a:rPr lang="en-US">
                    <a:noFill/>
                  </a:rPr>
                  <a:t> </a:t>
                </a:r>
              </a:p>
            </p:txBody>
          </p:sp>
        </mc:Fallback>
      </mc:AlternateContent>
    </p:spTree>
    <p:extLst>
      <p:ext uri="{BB962C8B-B14F-4D97-AF65-F5344CB8AC3E}">
        <p14:creationId xmlns:p14="http://schemas.microsoft.com/office/powerpoint/2010/main" val="30775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7785-7433-8944-B840-6197BAD66CB3}"/>
              </a:ext>
            </a:extLst>
          </p:cNvPr>
          <p:cNvSpPr>
            <a:spLocks noGrp="1"/>
          </p:cNvSpPr>
          <p:nvPr>
            <p:ph type="title"/>
          </p:nvPr>
        </p:nvSpPr>
        <p:spPr/>
        <p:txBody>
          <a:bodyPr/>
          <a:lstStyle/>
          <a:p>
            <a:r>
              <a:rPr lang="en-US" dirty="0"/>
              <a:t>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205D3C-AB34-1743-85BC-A75F58F290E9}"/>
                  </a:ext>
                </a:extLst>
              </p:cNvPr>
              <p:cNvSpPr>
                <a:spLocks noGrp="1"/>
              </p:cNvSpPr>
              <p:nvPr>
                <p:ph idx="1"/>
              </p:nvPr>
            </p:nvSpPr>
            <p:spPr>
              <a:xfrm>
                <a:off x="247650" y="1520824"/>
                <a:ext cx="6515100" cy="533717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cs typeface="Times New Roman"/>
                            </a:rPr>
                          </m:ctrlPr>
                        </m:sSupPr>
                        <m:e>
                          <m:sSubSup>
                            <m:sSubSupPr>
                              <m:ctrlPr>
                                <a:rPr lang="en-US" sz="3200" i="1">
                                  <a:latin typeface="Cambria Math" panose="02040503050406030204" pitchFamily="18" charset="0"/>
                                  <a:cs typeface="Times New Roman"/>
                                </a:rPr>
                              </m:ctrlPr>
                            </m:sSubSupPr>
                            <m:e>
                              <m:r>
                                <a:rPr lang="en-US" sz="3200" i="1">
                                  <a:latin typeface="Cambria Math" panose="02040503050406030204" pitchFamily="18" charset="0"/>
                                  <a:ea typeface="Cambria Math" panose="02040503050406030204" pitchFamily="18" charset="0"/>
                                  <a:cs typeface="Times New Roman"/>
                                </a:rPr>
                                <m:t>𝜖</m:t>
                              </m:r>
                            </m:e>
                            <m:sub>
                              <m:r>
                                <a:rPr lang="en-US" sz="3200" b="0" i="1" smtClean="0">
                                  <a:latin typeface="Cambria Math" panose="02040503050406030204" pitchFamily="18" charset="0"/>
                                  <a:cs typeface="Times New Roman"/>
                                </a:rPr>
                                <m:t>𝑖</m:t>
                              </m:r>
                            </m:sub>
                            <m:sup>
                              <m:r>
                                <a:rPr lang="en-US" sz="3200" i="1">
                                  <a:latin typeface="Cambria Math" panose="02040503050406030204" pitchFamily="18" charset="0"/>
                                  <a:cs typeface="Times New Roman"/>
                                </a:rPr>
                                <m:t>2</m:t>
                              </m:r>
                            </m:sup>
                          </m:sSubSup>
                          <m:r>
                            <a:rPr lang="en-US" sz="3200" b="0" i="1" smtClean="0">
                              <a:latin typeface="Cambria Math" panose="02040503050406030204" pitchFamily="18" charset="0"/>
                              <a:cs typeface="Times New Roman"/>
                            </a:rPr>
                            <m:t>=</m:t>
                          </m:r>
                          <m:d>
                            <m:dPr>
                              <m:ctrlPr>
                                <a:rPr lang="en-US" sz="3200" i="1">
                                  <a:latin typeface="Cambria Math" panose="02040503050406030204" pitchFamily="18" charset="0"/>
                                  <a:cs typeface="Times New Roman"/>
                                </a:rPr>
                              </m:ctrlPr>
                            </m:dPr>
                            <m:e>
                              <m:sSubSup>
                                <m:sSubSupPr>
                                  <m:ctrlPr>
                                    <a:rPr lang="en-US" sz="3200" i="1" dirty="0">
                                      <a:latin typeface="Cambria Math" panose="02040503050406030204" pitchFamily="18" charset="0"/>
                                    </a:rPr>
                                  </m:ctrlPr>
                                </m:sSubSupPr>
                                <m:e>
                                  <m:acc>
                                    <m:accPr>
                                      <m:chr m:val="⃗"/>
                                      <m:ctrlPr>
                                        <a:rPr lang="en-US" sz="3200" i="1">
                                          <a:latin typeface="Cambria Math" panose="02040503050406030204" pitchFamily="18" charset="0"/>
                                          <a:cs typeface="Times New Roman"/>
                                        </a:rPr>
                                      </m:ctrlPr>
                                    </m:accPr>
                                    <m:e>
                                      <m:r>
                                        <a:rPr lang="en-US" sz="3200" i="1">
                                          <a:latin typeface="Cambria Math" panose="02040503050406030204" pitchFamily="18" charset="0"/>
                                          <a:cs typeface="Times New Roman"/>
                                        </a:rPr>
                                        <m:t>𝑥</m:t>
                                      </m:r>
                                    </m:e>
                                  </m:acc>
                                </m:e>
                                <m:sub>
                                  <m:r>
                                    <a:rPr lang="en-US" sz="3200" i="1" dirty="0">
                                      <a:latin typeface="Cambria Math" panose="02040503050406030204" pitchFamily="18" charset="0"/>
                                    </a:rPr>
                                    <m:t>𝑖</m:t>
                                  </m:r>
                                </m:sub>
                                <m:sup>
                                  <m:r>
                                    <a:rPr lang="en-US" sz="3200" i="1" dirty="0">
                                      <a:latin typeface="Cambria Math" panose="02040503050406030204" pitchFamily="18" charset="0"/>
                                    </a:rPr>
                                    <m:t>𝑇</m:t>
                                  </m:r>
                                </m:sup>
                              </m:sSubSup>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rPr>
                                <m:t>−</m:t>
                              </m:r>
                              <m:sSub>
                                <m:sSubPr>
                                  <m:ctrlPr>
                                    <a:rPr lang="en-US" sz="3200" i="1">
                                      <a:latin typeface="Cambria Math" panose="02040503050406030204" pitchFamily="18" charset="0"/>
                                      <a:cs typeface="Times New Roman"/>
                                    </a:rPr>
                                  </m:ctrlPr>
                                </m:sSubPr>
                                <m:e>
                                  <m:r>
                                    <a:rPr lang="en-US" sz="3200" i="1" dirty="0">
                                      <a:latin typeface="Cambria Math" panose="02040503050406030204" pitchFamily="18" charset="0"/>
                                    </a:rPr>
                                    <m:t>𝑦</m:t>
                                  </m:r>
                                </m:e>
                                <m:sub>
                                  <m:r>
                                    <a:rPr lang="en-US" sz="3200" i="1">
                                      <a:latin typeface="Cambria Math" panose="02040503050406030204" pitchFamily="18" charset="0"/>
                                      <a:cs typeface="Times New Roman"/>
                                    </a:rPr>
                                    <m:t>𝑖</m:t>
                                  </m:r>
                                </m:sub>
                              </m:sSub>
                            </m:e>
                          </m:d>
                        </m:e>
                        <m:sup>
                          <m:r>
                            <a:rPr lang="en-US" sz="3200" i="1">
                              <a:latin typeface="Cambria Math" panose="02040503050406030204" pitchFamily="18" charset="0"/>
                              <a:cs typeface="Times New Roman"/>
                            </a:rPr>
                            <m:t>2</m:t>
                          </m:r>
                        </m:sup>
                      </m:sSup>
                    </m:oMath>
                  </m:oMathPara>
                </a14:m>
                <a:endParaRPr lang="en-US" sz="3200" dirty="0">
                  <a:cs typeface="Times New Roman"/>
                </a:endParaRPr>
              </a:p>
              <a:p>
                <a:pPr marL="0" indent="0">
                  <a:buNone/>
                </a:pPr>
                <a:endParaRPr lang="en-US" sz="3200" dirty="0">
                  <a:cs typeface="Times New Roman"/>
                </a:endParaRPr>
              </a:p>
              <a:p>
                <a:pPr marL="0" indent="0">
                  <a:buNone/>
                </a:pPr>
                <a:r>
                  <a:rPr lang="en-US" sz="3200" dirty="0">
                    <a:cs typeface="Times New Roman"/>
                  </a:rPr>
                  <a:t>If we differentiate that, we discover that:</a:t>
                </a:r>
              </a:p>
              <a:p>
                <a:pPr marL="0" indent="0">
                  <a:buNone/>
                </a:pPr>
                <a14:m>
                  <m:oMathPara xmlns:m="http://schemas.openxmlformats.org/officeDocument/2006/math">
                    <m:oMathParaPr>
                      <m:jc m:val="centerGroup"/>
                    </m:oMathParaPr>
                    <m:oMath xmlns:m="http://schemas.openxmlformats.org/officeDocument/2006/math">
                      <m:sSub>
                        <m:sSubPr>
                          <m:ctrlPr>
                            <a:rPr lang="en-US" sz="3200" i="1" dirty="0">
                              <a:latin typeface="Cambria Math" panose="02040503050406030204" pitchFamily="18" charset="0"/>
                            </a:rPr>
                          </m:ctrlPr>
                        </m:sSubPr>
                        <m:e>
                          <m:r>
                            <m:rPr>
                              <m:sty m:val="p"/>
                            </m:rPr>
                            <a:rPr lang="en-US" sz="3200" i="1" dirty="0">
                              <a:latin typeface="Cambria Math" panose="02040503050406030204" pitchFamily="18" charset="0"/>
                              <a:ea typeface="Cambria Math" panose="02040503050406030204" pitchFamily="18" charset="0"/>
                            </a:rPr>
                            <m:t>∇</m:t>
                          </m:r>
                        </m:e>
                        <m:sub>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sub>
                      </m:sSub>
                      <m:sSubSup>
                        <m:sSubSupPr>
                          <m:ctrlPr>
                            <a:rPr lang="en-US" sz="3200" i="1">
                              <a:latin typeface="Cambria Math" panose="02040503050406030204" pitchFamily="18" charset="0"/>
                              <a:cs typeface="Times New Roman"/>
                            </a:rPr>
                          </m:ctrlPr>
                        </m:sSubSup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up>
                          <m:r>
                            <a:rPr lang="en-US" sz="3200" i="1">
                              <a:latin typeface="Cambria Math" panose="02040503050406030204" pitchFamily="18" charset="0"/>
                              <a:cs typeface="Times New Roman"/>
                            </a:rPr>
                            <m:t>2</m:t>
                          </m:r>
                        </m:sup>
                      </m:sSubSup>
                      <m:r>
                        <a:rPr lang="en-US" sz="3200" b="0" i="1" smtClean="0">
                          <a:latin typeface="Cambria Math" panose="02040503050406030204" pitchFamily="18" charset="0"/>
                          <a:cs typeface="Times New Roman"/>
                        </a:rPr>
                        <m:t>=</m:t>
                      </m:r>
                      <m:r>
                        <a:rPr lang="en-US" sz="3200" i="1">
                          <a:latin typeface="Cambria Math" panose="02040503050406030204" pitchFamily="18" charset="0"/>
                          <a:cs typeface="Times New Roman"/>
                        </a:rPr>
                        <m:t>2</m:t>
                      </m:r>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sSub>
                        <m:sSubPr>
                          <m:ctrlPr>
                            <a:rPr lang="en-US" sz="3200" i="1">
                              <a:latin typeface="Cambria Math" panose="02040503050406030204" pitchFamily="18" charset="0"/>
                              <a:cs typeface="Times New Roman"/>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sub>
                          <m:r>
                            <a:rPr lang="en-US" sz="3200" i="1">
                              <a:latin typeface="Cambria Math" panose="02040503050406030204" pitchFamily="18" charset="0"/>
                              <a:cs typeface="Times New Roman"/>
                            </a:rPr>
                            <m:t>𝑖</m:t>
                          </m:r>
                        </m:sub>
                      </m:sSub>
                    </m:oMath>
                  </m:oMathPara>
                </a14:m>
                <a:endParaRPr lang="en-US" sz="3200" dirty="0">
                  <a:cs typeface="Times New Roman"/>
                </a:endParaRPr>
              </a:p>
              <a:p>
                <a:pPr marL="0" indent="0">
                  <a:buNone/>
                </a:pPr>
                <a:endParaRPr lang="en-US" sz="3200" dirty="0">
                  <a:cs typeface="Times New Roman"/>
                </a:endParaRPr>
              </a:p>
              <a:p>
                <a:pPr marL="0" indent="0">
                  <a:buNone/>
                </a:pPr>
                <a:r>
                  <a:rPr lang="en-US" sz="3200" dirty="0">
                    <a:cs typeface="Times New Roman"/>
                  </a:rPr>
                  <a:t>So the stochastic gradient descent algorithm is:</a:t>
                </a:r>
              </a:p>
              <a:p>
                <a:pPr marL="0" indent="0">
                  <a:buNone/>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𝜂</m:t>
                      </m:r>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sSub>
                        <m:sSubPr>
                          <m:ctrlPr>
                            <a:rPr lang="en-US" sz="3200" i="1">
                              <a:latin typeface="Cambria Math" panose="02040503050406030204" pitchFamily="18" charset="0"/>
                              <a:cs typeface="Times New Roman"/>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sub>
                          <m:r>
                            <a:rPr lang="en-US" sz="3200" i="1">
                              <a:latin typeface="Cambria Math" panose="02040503050406030204" pitchFamily="18" charset="0"/>
                              <a:cs typeface="Times New Roman"/>
                            </a:rPr>
                            <m:t>𝑖</m:t>
                          </m:r>
                        </m:sub>
                      </m:sSub>
                    </m:oMath>
                  </m:oMathPara>
                </a14:m>
                <a:endParaRPr lang="en-US" sz="3200" dirty="0">
                  <a:cs typeface="Times New Roman"/>
                </a:endParaRPr>
              </a:p>
              <a:p>
                <a:pPr marL="0" indent="0">
                  <a:buNone/>
                </a:pPr>
                <a:endParaRPr lang="en-US" sz="3200" dirty="0">
                  <a:cs typeface="Times New Roman"/>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5A205D3C-AB34-1743-85BC-A75F58F290E9}"/>
                  </a:ext>
                </a:extLst>
              </p:cNvPr>
              <p:cNvSpPr>
                <a:spLocks noGrp="1" noRot="1" noChangeAspect="1" noMove="1" noResize="1" noEditPoints="1" noAdjustHandles="1" noChangeArrowheads="1" noChangeShapeType="1" noTextEdit="1"/>
              </p:cNvSpPr>
              <p:nvPr>
                <p:ph idx="1"/>
              </p:nvPr>
            </p:nvSpPr>
            <p:spPr>
              <a:xfrm>
                <a:off x="247650" y="1520824"/>
                <a:ext cx="6515100" cy="5337176"/>
              </a:xfrm>
              <a:blipFill>
                <a:blip r:embed="rId2"/>
                <a:stretch>
                  <a:fillRect l="-2335" t="-1188"/>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54E7C502-F276-8449-AD87-FCAB467EB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577" y="1253331"/>
            <a:ext cx="5853423" cy="43092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A7FEB6-B185-0E4C-A64A-97ED25ABBD42}"/>
                  </a:ext>
                </a:extLst>
              </p:cNvPr>
              <p:cNvSpPr txBox="1"/>
              <p:nvPr/>
            </p:nvSpPr>
            <p:spPr>
              <a:xfrm>
                <a:off x="11694017" y="5385447"/>
                <a:ext cx="4346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𝑤</m:t>
                      </m:r>
                    </m:oMath>
                  </m:oMathPara>
                </a14:m>
                <a:endParaRPr lang="en-US" dirty="0"/>
              </a:p>
            </p:txBody>
          </p:sp>
        </mc:Choice>
        <mc:Fallback xmlns="">
          <p:sp>
            <p:nvSpPr>
              <p:cNvPr id="5" name="TextBox 4">
                <a:extLst>
                  <a:ext uri="{FF2B5EF4-FFF2-40B4-BE49-F238E27FC236}">
                    <a16:creationId xmlns:a16="http://schemas.microsoft.com/office/drawing/2014/main" id="{60A7FEB6-B185-0E4C-A64A-97ED25ABBD42}"/>
                  </a:ext>
                </a:extLst>
              </p:cNvPr>
              <p:cNvSpPr txBox="1">
                <a:spLocks noRot="1" noChangeAspect="1" noMove="1" noResize="1" noEditPoints="1" noAdjustHandles="1" noChangeArrowheads="1" noChangeShapeType="1" noTextEdit="1"/>
              </p:cNvSpPr>
              <p:nvPr/>
            </p:nvSpPr>
            <p:spPr>
              <a:xfrm>
                <a:off x="11694017" y="5385447"/>
                <a:ext cx="43466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AB2B67-C4AE-2243-B8DA-63C9BDA09F93}"/>
                  </a:ext>
                </a:extLst>
              </p:cNvPr>
              <p:cNvSpPr txBox="1"/>
              <p:nvPr/>
            </p:nvSpPr>
            <p:spPr>
              <a:xfrm>
                <a:off x="8229600" y="1787948"/>
                <a:ext cx="3063828" cy="48167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cs typeface="Times New Roman"/>
                            </a:rPr>
                          </m:ctrlPr>
                        </m:sSubSupPr>
                        <m:e>
                          <m:r>
                            <a:rPr lang="en-US" sz="2400" i="1">
                              <a:latin typeface="Cambria Math" panose="02040503050406030204" pitchFamily="18" charset="0"/>
                              <a:ea typeface="Cambria Math" panose="02040503050406030204" pitchFamily="18" charset="0"/>
                              <a:cs typeface="Times New Roman"/>
                            </a:rPr>
                            <m:t>𝜖</m:t>
                          </m:r>
                        </m:e>
                        <m:sub>
                          <m:r>
                            <a:rPr lang="en-US" sz="2400" i="1">
                              <a:latin typeface="Cambria Math" panose="02040503050406030204" pitchFamily="18" charset="0"/>
                              <a:cs typeface="Times New Roman"/>
                            </a:rPr>
                            <m:t>𝑖</m:t>
                          </m:r>
                        </m:sub>
                        <m:sup>
                          <m:r>
                            <a:rPr lang="en-US" sz="2400" i="1">
                              <a:latin typeface="Cambria Math" panose="02040503050406030204" pitchFamily="18" charset="0"/>
                              <a:cs typeface="Times New Roman"/>
                            </a:rPr>
                            <m:t>2</m:t>
                          </m:r>
                        </m:sup>
                      </m:sSubSup>
                      <m:r>
                        <a:rPr lang="en-US" sz="2400" i="1">
                          <a:latin typeface="Cambria Math" panose="02040503050406030204" pitchFamily="18" charset="0"/>
                          <a:cs typeface="Times New Roman"/>
                        </a:rPr>
                        <m:t>=</m:t>
                      </m:r>
                      <m:r>
                        <a:rPr lang="en-US" sz="2400" b="0" i="1" smtClean="0">
                          <a:latin typeface="Cambria Math" panose="02040503050406030204" pitchFamily="18" charset="0"/>
                          <a:cs typeface="Times New Roman"/>
                        </a:rPr>
                        <m:t>𝑎</m:t>
                      </m:r>
                      <m:sSup>
                        <m:sSupPr>
                          <m:ctrlPr>
                            <a:rPr lang="en-US" sz="2400" b="0" i="1" smtClean="0">
                              <a:latin typeface="Cambria Math" panose="02040503050406030204" pitchFamily="18" charset="0"/>
                              <a:cs typeface="Times New Roman"/>
                            </a:rPr>
                          </m:ctrlPr>
                        </m:sSupPr>
                        <m:e>
                          <m:r>
                            <a:rPr lang="en-US" sz="2400" b="0" i="1" smtClean="0">
                              <a:latin typeface="Cambria Math" panose="02040503050406030204" pitchFamily="18" charset="0"/>
                              <a:cs typeface="Times New Roman"/>
                            </a:rPr>
                            <m:t>𝑤</m:t>
                          </m:r>
                        </m:e>
                        <m:sup>
                          <m:r>
                            <a:rPr lang="en-US" sz="2400" b="0" i="1" smtClean="0">
                              <a:latin typeface="Cambria Math" panose="02040503050406030204" pitchFamily="18" charset="0"/>
                              <a:cs typeface="Times New Roman"/>
                            </a:rPr>
                            <m:t>2</m:t>
                          </m:r>
                        </m:sup>
                      </m:sSup>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𝑏𝑤</m:t>
                      </m:r>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𝑐</m:t>
                      </m:r>
                    </m:oMath>
                  </m:oMathPara>
                </a14:m>
                <a:endParaRPr lang="en-US" sz="2400" dirty="0"/>
              </a:p>
            </p:txBody>
          </p:sp>
        </mc:Choice>
        <mc:Fallback xmlns="">
          <p:sp>
            <p:nvSpPr>
              <p:cNvPr id="6" name="TextBox 5">
                <a:extLst>
                  <a:ext uri="{FF2B5EF4-FFF2-40B4-BE49-F238E27FC236}">
                    <a16:creationId xmlns:a16="http://schemas.microsoft.com/office/drawing/2014/main" id="{2FAB2B67-C4AE-2243-B8DA-63C9BDA09F93}"/>
                  </a:ext>
                </a:extLst>
              </p:cNvPr>
              <p:cNvSpPr txBox="1">
                <a:spLocks noRot="1" noChangeAspect="1" noMove="1" noResize="1" noEditPoints="1" noAdjustHandles="1" noChangeArrowheads="1" noChangeShapeType="1" noTextEdit="1"/>
              </p:cNvSpPr>
              <p:nvPr/>
            </p:nvSpPr>
            <p:spPr>
              <a:xfrm>
                <a:off x="8229600" y="1787948"/>
                <a:ext cx="3063828" cy="481670"/>
              </a:xfrm>
              <a:prstGeom prst="rect">
                <a:avLst/>
              </a:prstGeom>
              <a:blipFill>
                <a:blip r:embed="rId5"/>
                <a:stretch>
                  <a:fillRect b="-5128"/>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4BE18467-B264-6C43-864B-A06664E773D4}"/>
              </a:ext>
            </a:extLst>
          </p:cNvPr>
          <p:cNvCxnSpPr>
            <a:cxnSpLocks/>
          </p:cNvCxnSpPr>
          <p:nvPr/>
        </p:nvCxnSpPr>
        <p:spPr>
          <a:xfrm>
            <a:off x="8153400" y="2916363"/>
            <a:ext cx="19050" cy="1674687"/>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8305897-F079-3E47-B9AE-866FC6159EC4}"/>
              </a:ext>
            </a:extLst>
          </p:cNvPr>
          <p:cNvSpPr/>
          <p:nvPr/>
        </p:nvSpPr>
        <p:spPr>
          <a:xfrm>
            <a:off x="8039100" y="274320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D718850-AFAF-C84B-A7EE-94F3DF5AAD11}"/>
              </a:ext>
            </a:extLst>
          </p:cNvPr>
          <p:cNvCxnSpPr>
            <a:cxnSpLocks/>
          </p:cNvCxnSpPr>
          <p:nvPr/>
        </p:nvCxnSpPr>
        <p:spPr>
          <a:xfrm>
            <a:off x="9067800" y="3486150"/>
            <a:ext cx="0" cy="11049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96BF6D-4383-A346-9DD4-6D3463BA3EA0}"/>
              </a:ext>
            </a:extLst>
          </p:cNvPr>
          <p:cNvSpPr/>
          <p:nvPr/>
        </p:nvSpPr>
        <p:spPr>
          <a:xfrm>
            <a:off x="8953500" y="327660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5354643-2510-4E44-B785-4403A3DCB7BB}"/>
              </a:ext>
            </a:extLst>
          </p:cNvPr>
          <p:cNvCxnSpPr/>
          <p:nvPr/>
        </p:nvCxnSpPr>
        <p:spPr>
          <a:xfrm>
            <a:off x="8343900" y="3943350"/>
            <a:ext cx="552450"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7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497C-B963-984D-8435-26F8C2BF9F7F}"/>
              </a:ext>
            </a:extLst>
          </p:cNvPr>
          <p:cNvSpPr>
            <a:spLocks noGrp="1"/>
          </p:cNvSpPr>
          <p:nvPr>
            <p:ph type="title"/>
          </p:nvPr>
        </p:nvSpPr>
        <p:spPr/>
        <p:txBody>
          <a:bodyPr/>
          <a:lstStyle/>
          <a:p>
            <a:r>
              <a:rPr lang="en-US" dirty="0"/>
              <a:t>Exam 1 Review</a:t>
            </a:r>
          </a:p>
        </p:txBody>
      </p:sp>
      <p:sp>
        <p:nvSpPr>
          <p:cNvPr id="3" name="Content Placeholder 2">
            <a:extLst>
              <a:ext uri="{FF2B5EF4-FFF2-40B4-BE49-F238E27FC236}">
                <a16:creationId xmlns:a16="http://schemas.microsoft.com/office/drawing/2014/main" id="{7C3227E1-108D-5F4A-B310-B79E6D98841C}"/>
              </a:ext>
            </a:extLst>
          </p:cNvPr>
          <p:cNvSpPr>
            <a:spLocks noGrp="1"/>
          </p:cNvSpPr>
          <p:nvPr>
            <p:ph idx="1"/>
          </p:nvPr>
        </p:nvSpPr>
        <p:spPr/>
        <p:txBody>
          <a:bodyPr/>
          <a:lstStyle/>
          <a:p>
            <a:r>
              <a:rPr lang="en-US" dirty="0"/>
              <a:t>Mechanics: How to take the exam</a:t>
            </a:r>
          </a:p>
          <a:p>
            <a:r>
              <a:rPr lang="en-US" dirty="0"/>
              <a:t>Review topics</a:t>
            </a:r>
          </a:p>
          <a:p>
            <a:r>
              <a:rPr lang="en-US" dirty="0"/>
              <a:t>Sample review problem</a:t>
            </a:r>
          </a:p>
        </p:txBody>
      </p:sp>
    </p:spTree>
    <p:extLst>
      <p:ext uri="{BB962C8B-B14F-4D97-AF65-F5344CB8AC3E}">
        <p14:creationId xmlns:p14="http://schemas.microsoft.com/office/powerpoint/2010/main" val="305047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3771" y="1490730"/>
                <a:ext cx="11380529" cy="5207250"/>
              </a:xfrm>
            </p:spPr>
            <p:txBody>
              <a:bodyPr>
                <a:noAutofit/>
              </a:bodyPr>
              <a:lstStyle/>
              <a:p>
                <a:pPr marL="0" indent="0">
                  <a:buNone/>
                </a:pPr>
                <a:r>
                  <a:rPr lang="en-US" sz="3200" dirty="0"/>
                  <a:t>Remember that for the perceptron, we have</a:t>
                </a: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𝑓</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𝑖</m:t>
                              </m:r>
                            </m:sub>
                          </m:sSub>
                        </m:e>
                      </m:d>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sSub>
                                  <m:sSubPr>
                                    <m:ctrlPr>
                                      <a:rPr lang="en-US" sz="3200" i="1">
                                        <a:latin typeface="Cambria Math" panose="02040503050406030204" pitchFamily="18" charset="0"/>
                                        <a:ea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𝑓</m:t>
                                    </m:r>
                                  </m:e>
                                  <m:sub>
                                    <m:r>
                                      <a:rPr lang="en-US" sz="3200" i="1">
                                        <a:latin typeface="Cambria Math" panose="02040503050406030204" pitchFamily="18" charset="0"/>
                                        <a:ea typeface="Cambria Math" panose="02040503050406030204" pitchFamily="18" charset="0"/>
                                        <a:cs typeface="Times New Roman"/>
                                      </a:rPr>
                                      <m:t>1</m:t>
                                    </m:r>
                                  </m:sub>
                                </m:sSub>
                                <m:d>
                                  <m:dPr>
                                    <m:ctrlPr>
                                      <a:rPr lang="en-US" sz="3200" i="1">
                                        <a:latin typeface="Cambria Math" panose="02040503050406030204" pitchFamily="18" charset="0"/>
                                        <a:ea typeface="Cambria Math" panose="02040503050406030204" pitchFamily="18" charset="0"/>
                                        <a:cs typeface="Times New Roman"/>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𝑖</m:t>
                                        </m:r>
                                      </m:sub>
                                    </m:sSub>
                                  </m:e>
                                </m:d>
                              </m:e>
                            </m:mr>
                            <m:mr>
                              <m:e>
                                <m:r>
                                  <a:rPr lang="en-US" sz="3200" i="1">
                                    <a:latin typeface="Cambria Math" panose="02040503050406030204" pitchFamily="18" charset="0"/>
                                    <a:ea typeface="Cambria Math" panose="02040503050406030204" pitchFamily="18" charset="0"/>
                                  </a:rPr>
                                  <m:t>⋮</m:t>
                                </m:r>
                              </m:e>
                            </m:mr>
                            <m:mr>
                              <m:e>
                                <m:sSub>
                                  <m:sSubPr>
                                    <m:ctrlPr>
                                      <a:rPr lang="en-US" sz="3200" i="1">
                                        <a:latin typeface="Cambria Math" panose="02040503050406030204" pitchFamily="18" charset="0"/>
                                        <a:ea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𝑓</m:t>
                                    </m:r>
                                  </m:e>
                                  <m:sub>
                                    <m:r>
                                      <a:rPr lang="en-US" sz="3200" i="1">
                                        <a:latin typeface="Cambria Math" panose="02040503050406030204" pitchFamily="18" charset="0"/>
                                        <a:ea typeface="Cambria Math" panose="02040503050406030204" pitchFamily="18" charset="0"/>
                                        <a:cs typeface="Times New Roman"/>
                                      </a:rPr>
                                      <m:t>𝑉</m:t>
                                    </m:r>
                                  </m:sub>
                                </m:sSub>
                                <m:d>
                                  <m:dPr>
                                    <m:ctrlPr>
                                      <a:rPr lang="en-US" sz="3200" i="1">
                                        <a:latin typeface="Cambria Math" panose="02040503050406030204" pitchFamily="18" charset="0"/>
                                        <a:ea typeface="Cambria Math" panose="02040503050406030204" pitchFamily="18" charset="0"/>
                                        <a:cs typeface="Times New Roman"/>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𝑖</m:t>
                                        </m:r>
                                      </m:sub>
                                    </m:sSub>
                                  </m:e>
                                </m:d>
                              </m:e>
                            </m:mr>
                          </m:m>
                        </m:e>
                      </m:d>
                      <m:r>
                        <a:rPr lang="en-US" sz="3200" b="0" i="0" smtClean="0">
                          <a:latin typeface="Cambria Math" panose="02040503050406030204" pitchFamily="18" charset="0"/>
                        </a:rPr>
                        <m:t>,   </m:t>
                      </m:r>
                      <m:sSub>
                        <m:sSubPr>
                          <m:ctrlPr>
                            <a:rPr lang="en-US" sz="3200" i="1">
                              <a:latin typeface="Cambria Math" panose="02040503050406030204" pitchFamily="18" charset="0"/>
                              <a:ea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𝑓</m:t>
                          </m:r>
                        </m:e>
                        <m:sub>
                          <m:r>
                            <a:rPr lang="en-US" sz="3200" i="1">
                              <a:latin typeface="Cambria Math" panose="02040503050406030204" pitchFamily="18" charset="0"/>
                              <a:ea typeface="Cambria Math" panose="02040503050406030204" pitchFamily="18" charset="0"/>
                              <a:cs typeface="Times New Roman"/>
                            </a:rPr>
                            <m:t>𝑐</m:t>
                          </m:r>
                        </m:sub>
                      </m:sSub>
                      <m:d>
                        <m:dPr>
                          <m:ctrlPr>
                            <a:rPr lang="en-US" sz="3200" i="1">
                              <a:latin typeface="Cambria Math" panose="02040503050406030204" pitchFamily="18" charset="0"/>
                              <a:ea typeface="Cambria Math" panose="02040503050406030204" pitchFamily="18" charset="0"/>
                              <a:cs typeface="Times New Roman"/>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𝑖</m:t>
                              </m:r>
                            </m:sub>
                          </m:sSub>
                        </m:e>
                      </m:d>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2"/>
                                    <m:mcJc m:val="center"/>
                                  </m:mcPr>
                                </m:mc>
                              </m:mcs>
                              <m:ctrlPr>
                                <a:rPr lang="en-US" sz="3200" i="1">
                                  <a:latin typeface="Cambria Math" panose="02040503050406030204" pitchFamily="18" charset="0"/>
                                </a:rPr>
                              </m:ctrlPr>
                            </m:mPr>
                            <m:mr>
                              <m:e>
                                <m:r>
                                  <m:rPr>
                                    <m:brk m:alnAt="7"/>
                                  </m:rPr>
                                  <a:rPr lang="en-US" sz="3200" i="1">
                                    <a:latin typeface="Cambria Math" panose="02040503050406030204" pitchFamily="18" charset="0"/>
                                  </a:rPr>
                                  <m:t>1</m:t>
                                </m:r>
                              </m:e>
                              <m:e>
                                <m:r>
                                  <a:rPr lang="en-US" sz="3200" i="1">
                                    <a:latin typeface="Cambria Math" panose="02040503050406030204" pitchFamily="18" charset="0"/>
                                  </a:rPr>
                                  <m:t>𝑐</m:t>
                                </m:r>
                                <m:r>
                                  <a:rPr lang="en-US" sz="3200" i="1">
                                    <a:latin typeface="Cambria Math" panose="02040503050406030204" pitchFamily="18" charset="0"/>
                                  </a:rPr>
                                  <m:t>=</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argmax</m:t>
                                    </m:r>
                                  </m:fName>
                                  <m:e>
                                    <m:sSubSup>
                                      <m:sSubSupPr>
                                        <m:ctrlPr>
                                          <a:rPr lang="en-US" sz="3200" i="1" dirty="0">
                                            <a:latin typeface="Cambria Math" panose="02040503050406030204" pitchFamily="18" charset="0"/>
                                          </a:rPr>
                                        </m:ctrlPr>
                                      </m:sSubSupPr>
                                      <m:e>
                                        <m:acc>
                                          <m:accPr>
                                            <m:chr m:val="⃗"/>
                                            <m:ctrlPr>
                                              <a:rPr lang="en-US" sz="3200" i="1">
                                                <a:latin typeface="Cambria Math" panose="02040503050406030204" pitchFamily="18" charset="0"/>
                                                <a:cs typeface="Times New Roman"/>
                                              </a:rPr>
                                            </m:ctrlPr>
                                          </m:accPr>
                                          <m:e>
                                            <m:r>
                                              <a:rPr lang="en-US" sz="3200" i="1">
                                                <a:latin typeface="Cambria Math" panose="02040503050406030204" pitchFamily="18" charset="0"/>
                                                <a:cs typeface="Times New Roman"/>
                                              </a:rPr>
                                              <m:t>𝑤</m:t>
                                            </m:r>
                                          </m:e>
                                        </m:acc>
                                      </m:e>
                                      <m:sub>
                                        <m:r>
                                          <a:rPr lang="en-US" sz="3200" i="1" dirty="0">
                                            <a:latin typeface="Cambria Math" panose="02040503050406030204" pitchFamily="18" charset="0"/>
                                          </a:rPr>
                                          <m:t>𝑐</m:t>
                                        </m:r>
                                      </m:sub>
                                      <m:sup>
                                        <m:r>
                                          <a:rPr lang="en-US" sz="3200" i="1" dirty="0">
                                            <a:latin typeface="Cambria Math" panose="02040503050406030204" pitchFamily="18" charset="0"/>
                                          </a:rPr>
                                          <m:t>𝑇</m:t>
                                        </m:r>
                                      </m:sup>
                                    </m:sSubSup>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func>
                              </m:e>
                            </m:mr>
                            <m:mr>
                              <m:e>
                                <m:r>
                                  <a:rPr lang="en-US" sz="3200" i="1">
                                    <a:latin typeface="Cambria Math" panose="02040503050406030204" pitchFamily="18" charset="0"/>
                                  </a:rPr>
                                  <m:t>0</m:t>
                                </m:r>
                              </m:e>
                              <m:e>
                                <m:r>
                                  <m:rPr>
                                    <m:sty m:val="p"/>
                                  </m:rPr>
                                  <a:rPr lang="en-US" sz="3200">
                                    <a:latin typeface="Cambria Math" panose="02040503050406030204" pitchFamily="18" charset="0"/>
                                  </a:rPr>
                                  <m:t>otherwise</m:t>
                                </m:r>
                              </m:e>
                            </m:mr>
                          </m:m>
                        </m:e>
                      </m:d>
                    </m:oMath>
                  </m:oMathPara>
                </a14:m>
                <a:endParaRPr lang="en-US" sz="3200" dirty="0"/>
              </a:p>
              <a:p>
                <a:pPr marL="0" indent="0">
                  <a:buNone/>
                </a:pPr>
                <a:endParaRPr lang="en-US" sz="3200" dirty="0"/>
              </a:p>
              <a:p>
                <a:pPr marL="0" indent="0">
                  <a:buNone/>
                </a:pPr>
                <a:r>
                  <a:rPr lang="en-US" sz="3200" dirty="0"/>
                  <a:t>For logistic regression, we have</a:t>
                </a: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𝑓</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𝑖</m:t>
                              </m:r>
                            </m:sub>
                          </m:sSub>
                        </m:e>
                      </m:d>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sSub>
                                  <m:sSubPr>
                                    <m:ctrlPr>
                                      <a:rPr lang="en-US" sz="3200" i="1">
                                        <a:latin typeface="Cambria Math" panose="02040503050406030204" pitchFamily="18" charset="0"/>
                                        <a:ea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𝑓</m:t>
                                    </m:r>
                                  </m:e>
                                  <m:sub>
                                    <m:r>
                                      <a:rPr lang="en-US" sz="3200" i="1">
                                        <a:latin typeface="Cambria Math" panose="02040503050406030204" pitchFamily="18" charset="0"/>
                                        <a:ea typeface="Cambria Math" panose="02040503050406030204" pitchFamily="18" charset="0"/>
                                        <a:cs typeface="Times New Roman"/>
                                      </a:rPr>
                                      <m:t>1</m:t>
                                    </m:r>
                                  </m:sub>
                                </m:sSub>
                                <m:d>
                                  <m:dPr>
                                    <m:ctrlPr>
                                      <a:rPr lang="en-US" sz="3200" i="1">
                                        <a:latin typeface="Cambria Math" panose="02040503050406030204" pitchFamily="18" charset="0"/>
                                        <a:ea typeface="Cambria Math" panose="02040503050406030204" pitchFamily="18" charset="0"/>
                                        <a:cs typeface="Times New Roman"/>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𝑖</m:t>
                                        </m:r>
                                      </m:sub>
                                    </m:sSub>
                                  </m:e>
                                </m:d>
                              </m:e>
                            </m:mr>
                            <m:mr>
                              <m:e>
                                <m:r>
                                  <a:rPr lang="en-US" sz="3200" i="1">
                                    <a:latin typeface="Cambria Math" panose="02040503050406030204" pitchFamily="18" charset="0"/>
                                    <a:ea typeface="Cambria Math" panose="02040503050406030204" pitchFamily="18" charset="0"/>
                                  </a:rPr>
                                  <m:t>⋮</m:t>
                                </m:r>
                              </m:e>
                            </m:mr>
                            <m:mr>
                              <m:e>
                                <m:sSub>
                                  <m:sSubPr>
                                    <m:ctrlPr>
                                      <a:rPr lang="en-US" sz="3200" i="1">
                                        <a:latin typeface="Cambria Math" panose="02040503050406030204" pitchFamily="18" charset="0"/>
                                        <a:ea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𝑓</m:t>
                                    </m:r>
                                  </m:e>
                                  <m:sub>
                                    <m:r>
                                      <a:rPr lang="en-US" sz="3200" i="1">
                                        <a:latin typeface="Cambria Math" panose="02040503050406030204" pitchFamily="18" charset="0"/>
                                        <a:ea typeface="Cambria Math" panose="02040503050406030204" pitchFamily="18" charset="0"/>
                                        <a:cs typeface="Times New Roman"/>
                                      </a:rPr>
                                      <m:t>𝑉</m:t>
                                    </m:r>
                                  </m:sub>
                                </m:sSub>
                                <m:d>
                                  <m:dPr>
                                    <m:ctrlPr>
                                      <a:rPr lang="en-US" sz="3200" i="1">
                                        <a:latin typeface="Cambria Math" panose="02040503050406030204" pitchFamily="18" charset="0"/>
                                        <a:ea typeface="Cambria Math" panose="02040503050406030204" pitchFamily="18" charset="0"/>
                                        <a:cs typeface="Times New Roman"/>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𝑖</m:t>
                                        </m:r>
                                      </m:sub>
                                    </m:sSub>
                                  </m:e>
                                </m:d>
                              </m:e>
                            </m:mr>
                          </m:m>
                        </m:e>
                      </m:d>
                      <m:r>
                        <a:rPr lang="en-US" sz="3200">
                          <a:latin typeface="Cambria Math" panose="02040503050406030204" pitchFamily="18" charset="0"/>
                        </a:rPr>
                        <m:t>,   </m:t>
                      </m:r>
                      <m:sSub>
                        <m:sSubPr>
                          <m:ctrlPr>
                            <a:rPr lang="en-US" sz="3200" i="1">
                              <a:latin typeface="Cambria Math" panose="02040503050406030204" pitchFamily="18" charset="0"/>
                              <a:ea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𝑓</m:t>
                          </m:r>
                        </m:e>
                        <m:sub>
                          <m:r>
                            <a:rPr lang="en-US" sz="3200" i="1">
                              <a:latin typeface="Cambria Math" panose="02040503050406030204" pitchFamily="18" charset="0"/>
                              <a:ea typeface="Cambria Math" panose="02040503050406030204" pitchFamily="18" charset="0"/>
                              <a:cs typeface="Times New Roman"/>
                            </a:rPr>
                            <m:t>𝑐</m:t>
                          </m:r>
                        </m:sub>
                      </m:sSub>
                      <m:d>
                        <m:dPr>
                          <m:ctrlPr>
                            <a:rPr lang="en-US" sz="3200" i="1">
                              <a:latin typeface="Cambria Math" panose="02040503050406030204" pitchFamily="18" charset="0"/>
                              <a:ea typeface="Cambria Math" panose="02040503050406030204" pitchFamily="18" charset="0"/>
                              <a:cs typeface="Times New Roman"/>
                            </a:rPr>
                          </m:ctrlPr>
                        </m:dPr>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e>
                            <m:sub>
                              <m:r>
                                <a:rPr lang="en-US" sz="3200" i="1">
                                  <a:latin typeface="Cambria Math" panose="02040503050406030204" pitchFamily="18" charset="0"/>
                                </a:rPr>
                                <m:t>𝑖</m:t>
                              </m:r>
                            </m:sub>
                          </m:sSub>
                        </m:e>
                      </m:d>
                      <m:r>
                        <a:rPr lang="en-US" sz="3200" i="1">
                          <a:latin typeface="Cambria Math" panose="02040503050406030204" pitchFamily="18" charset="0"/>
                        </a:rPr>
                        <m:t>=</m:t>
                      </m:r>
                      <m:f>
                        <m:fPr>
                          <m:ctrlPr>
                            <a:rPr lang="en-US" sz="3200" i="1" dirty="0">
                              <a:latin typeface="Cambria Math" panose="02040503050406030204" pitchFamily="18" charset="0"/>
                            </a:rPr>
                          </m:ctrlPr>
                        </m:fPr>
                        <m:num>
                          <m:sSup>
                            <m:sSupPr>
                              <m:ctrlPr>
                                <a:rPr lang="en-US" sz="3200" i="1" dirty="0">
                                  <a:latin typeface="Cambria Math" panose="02040503050406030204" pitchFamily="18" charset="0"/>
                                </a:rPr>
                              </m:ctrlPr>
                            </m:sSupPr>
                            <m:e>
                              <m:r>
                                <a:rPr lang="en-US" sz="3200" i="1" dirty="0">
                                  <a:latin typeface="Cambria Math" panose="02040503050406030204" pitchFamily="18" charset="0"/>
                                </a:rPr>
                                <m:t>𝑒</m:t>
                              </m:r>
                            </m:e>
                            <m:sup>
                              <m:sSubSup>
                                <m:sSubSupPr>
                                  <m:ctrlPr>
                                    <a:rPr lang="en-US" sz="3200" i="1" dirty="0">
                                      <a:latin typeface="Cambria Math" panose="02040503050406030204" pitchFamily="18" charset="0"/>
                                    </a:rPr>
                                  </m:ctrlPr>
                                </m:sSubSup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i="1" dirty="0">
                                      <a:latin typeface="Cambria Math" panose="02040503050406030204" pitchFamily="18" charset="0"/>
                                    </a:rPr>
                                    <m:t>𝑐</m:t>
                                  </m:r>
                                </m:sub>
                                <m:sup>
                                  <m:r>
                                    <a:rPr lang="en-US" sz="3200" i="1" dirty="0">
                                      <a:latin typeface="Cambria Math" panose="02040503050406030204" pitchFamily="18" charset="0"/>
                                    </a:rPr>
                                    <m:t>𝑇</m:t>
                                  </m:r>
                                </m:sup>
                              </m:sSubSup>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sup>
                          </m:sSup>
                        </m:num>
                        <m:den>
                          <m:nary>
                            <m:naryPr>
                              <m:chr m:val="∑"/>
                              <m:ctrlPr>
                                <a:rPr lang="en-US" sz="3200" i="1" dirty="0">
                                  <a:latin typeface="Cambria Math" panose="02040503050406030204" pitchFamily="18" charset="0"/>
                                </a:rPr>
                              </m:ctrlPr>
                            </m:naryPr>
                            <m:sub>
                              <m:r>
                                <m:rPr>
                                  <m:brk m:alnAt="23"/>
                                </m:rPr>
                                <a:rPr lang="en-US" sz="3200" i="1" dirty="0">
                                  <a:latin typeface="Cambria Math" panose="02040503050406030204" pitchFamily="18" charset="0"/>
                                </a:rPr>
                                <m:t>𝑘</m:t>
                              </m:r>
                              <m:r>
                                <a:rPr lang="en-US" sz="3200" i="1" dirty="0">
                                  <a:latin typeface="Cambria Math" panose="02040503050406030204" pitchFamily="18" charset="0"/>
                                </a:rPr>
                                <m:t>=1</m:t>
                              </m:r>
                            </m:sub>
                            <m:sup>
                              <m:r>
                                <a:rPr lang="en-US" sz="3200" i="1" dirty="0">
                                  <a:latin typeface="Cambria Math" panose="02040503050406030204" pitchFamily="18" charset="0"/>
                                </a:rPr>
                                <m:t>𝑉</m:t>
                              </m:r>
                            </m:sup>
                            <m:e>
                              <m:sSup>
                                <m:sSupPr>
                                  <m:ctrlPr>
                                    <a:rPr lang="en-US" sz="3200" i="1" dirty="0">
                                      <a:latin typeface="Cambria Math" panose="02040503050406030204" pitchFamily="18" charset="0"/>
                                    </a:rPr>
                                  </m:ctrlPr>
                                </m:sSupPr>
                                <m:e>
                                  <m:r>
                                    <a:rPr lang="en-US" sz="3200" i="1" dirty="0">
                                      <a:latin typeface="Cambria Math" panose="02040503050406030204" pitchFamily="18" charset="0"/>
                                    </a:rPr>
                                    <m:t>𝑒</m:t>
                                  </m:r>
                                </m:e>
                                <m:sup>
                                  <m:sSubSup>
                                    <m:sSubSupPr>
                                      <m:ctrlPr>
                                        <a:rPr lang="en-US" sz="3200" i="1" dirty="0">
                                          <a:latin typeface="Cambria Math" panose="02040503050406030204" pitchFamily="18" charset="0"/>
                                        </a:rPr>
                                      </m:ctrlPr>
                                    </m:sSubSup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i="1" dirty="0">
                                          <a:latin typeface="Cambria Math" panose="02040503050406030204" pitchFamily="18" charset="0"/>
                                        </a:rPr>
                                        <m:t>𝑘</m:t>
                                      </m:r>
                                    </m:sub>
                                    <m:sup>
                                      <m:r>
                                        <a:rPr lang="en-US" sz="3200" i="1" dirty="0">
                                          <a:latin typeface="Cambria Math" panose="02040503050406030204" pitchFamily="18" charset="0"/>
                                        </a:rPr>
                                        <m:t>𝑇</m:t>
                                      </m:r>
                                    </m:sup>
                                  </m:sSubSup>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sup>
                              </m:sSup>
                            </m:e>
                          </m:nary>
                        </m:den>
                      </m:f>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3771" y="1490730"/>
                <a:ext cx="11380529" cy="5207250"/>
              </a:xfrm>
              <a:blipFill>
                <a:blip r:embed="rId2"/>
                <a:stretch>
                  <a:fillRect l="-1336" t="-37713" b="-365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2F0353D-FF75-594A-B02C-B2E3809969BF}"/>
              </a:ext>
            </a:extLst>
          </p:cNvPr>
          <p:cNvSpPr txBox="1">
            <a:spLocks/>
          </p:cNvSpPr>
          <p:nvPr/>
        </p:nvSpPr>
        <p:spPr>
          <a:xfrm>
            <a:off x="220165" y="204243"/>
            <a:ext cx="1092830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Perceptron versus logistic regression</a:t>
            </a:r>
          </a:p>
        </p:txBody>
      </p:sp>
    </p:spTree>
    <p:extLst>
      <p:ext uri="{BB962C8B-B14F-4D97-AF65-F5344CB8AC3E}">
        <p14:creationId xmlns:p14="http://schemas.microsoft.com/office/powerpoint/2010/main" val="113826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3704-65F4-7143-A6AD-16C96209F921}"/>
              </a:ext>
            </a:extLst>
          </p:cNvPr>
          <p:cNvSpPr>
            <a:spLocks noGrp="1"/>
          </p:cNvSpPr>
          <p:nvPr>
            <p:ph type="title"/>
          </p:nvPr>
        </p:nvSpPr>
        <p:spPr/>
        <p:txBody>
          <a:bodyPr/>
          <a:lstStyle/>
          <a:p>
            <a:r>
              <a:rPr lang="en-US" dirty="0"/>
              <a:t>Some details: Cross entropy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B8D740-1829-7C4F-AA07-BC044D84830E}"/>
                  </a:ext>
                </a:extLst>
              </p:cNvPr>
              <p:cNvSpPr>
                <a:spLocks noGrp="1"/>
              </p:cNvSpPr>
              <p:nvPr>
                <p:ph idx="1"/>
              </p:nvPr>
            </p:nvSpPr>
            <p:spPr/>
            <p:txBody>
              <a:bodyPr/>
              <a:lstStyle/>
              <a:p>
                <a:r>
                  <a:rPr lang="en-US" dirty="0"/>
                  <a:t>The loss function is called “cross entropy,” because it is similar in some ways to the entropy of a thermodynamic system in physics.</a:t>
                </a:r>
              </a:p>
              <a:p>
                <a:r>
                  <a:rPr lang="en-US" dirty="0"/>
                  <a:t>When you implement this in software, it’s a good idea to normalize by the number of training tokens, so that the scale is easier to understand:</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𝔏</m:t>
                      </m:r>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den>
                      </m:f>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m:t>
                          </m:r>
                          <m:r>
                            <m:rPr>
                              <m:sty m:val="p"/>
                            </m:rPr>
                            <a:rPr lang="en-US" b="0" i="0" smtClean="0">
                              <a:latin typeface="Cambria Math" panose="02040503050406030204" pitchFamily="18" charset="0"/>
                              <a:ea typeface="Cambria Math" panose="02040503050406030204" pitchFamily="18" charset="0"/>
                            </a:rPr>
                            <m:t>n</m:t>
                          </m:r>
                        </m:fName>
                        <m:e>
                          <m:r>
                            <a:rPr lang="en-US" i="1">
                              <a:latin typeface="Cambria Math" panose="02040503050406030204" pitchFamily="18" charset="0"/>
                            </a:rPr>
                            <m:t>𝑃</m:t>
                          </m:r>
                          <m:d>
                            <m:dPr>
                              <m:ctrlPr>
                                <a:rPr lang="en-US" i="1">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𝔇</m:t>
                              </m:r>
                            </m:e>
                            <m:e>
                              <m:r>
                                <a:rPr lang="en-US" b="0" i="1" dirty="0" smtClean="0">
                                  <a:latin typeface="Cambria Math" panose="02040503050406030204" pitchFamily="18" charset="0"/>
                                  <a:ea typeface="Cambria Math" panose="02040503050406030204" pitchFamily="18" charset="0"/>
                                </a:rPr>
                                <m:t>𝑊</m:t>
                              </m:r>
                            </m:e>
                          </m:d>
                        </m:e>
                      </m:func>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r>
                                <m:rPr>
                                  <m:sty m:val="p"/>
                                </m:rPr>
                                <a:rPr lang="en-US" dirty="0">
                                  <a:latin typeface="Cambria Math" panose="02040503050406030204" pitchFamily="18" charset="0"/>
                                </a:rPr>
                                <m:t>P</m:t>
                              </m:r>
                              <m:d>
                                <m:dPr>
                                  <m:ctrlPr>
                                    <a:rPr lang="en-US" i="1" dirty="0">
                                      <a:latin typeface="Cambria Math" panose="02040503050406030204" pitchFamily="18" charset="0"/>
                                    </a:rPr>
                                  </m:ctrlPr>
                                </m:dPr>
                                <m:e>
                                  <m:r>
                                    <m:rPr>
                                      <m:sty m:val="p"/>
                                    </m:rPr>
                                    <a:rPr lang="en-US" b="0" i="0" dirty="0" smtClean="0">
                                      <a:latin typeface="Cambria Math" panose="02040503050406030204" pitchFamily="18" charset="0"/>
                                    </a:rPr>
                                    <m:t>C</m:t>
                                  </m:r>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𝑖</m:t>
                                      </m:r>
                                    </m:sub>
                                  </m:sSub>
                                </m:e>
                                <m:e>
                                  <m:r>
                                    <a:rPr lang="en-US" i="1" dirty="0">
                                      <a:latin typeface="Cambria Math" panose="02040503050406030204" pitchFamily="18" charset="0"/>
                                    </a:rPr>
                                    <m:t>𝑋</m:t>
                                  </m:r>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𝑥</m:t>
                                          </m:r>
                                        </m:e>
                                      </m:acc>
                                    </m:e>
                                    <m:sub>
                                      <m:r>
                                        <a:rPr lang="en-US" i="1" dirty="0">
                                          <a:latin typeface="Cambria Math" panose="02040503050406030204" pitchFamily="18" charset="0"/>
                                        </a:rPr>
                                        <m:t>𝑖</m:t>
                                      </m:r>
                                    </m:sub>
                                  </m:sSub>
                                </m:e>
                              </m:d>
                            </m:e>
                          </m:func>
                        </m:e>
                      </m:nary>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EB8D740-1829-7C4F-AA07-BC044D84830E}"/>
                  </a:ext>
                </a:extLst>
              </p:cNvPr>
              <p:cNvSpPr>
                <a:spLocks noGrp="1" noRot="1" noChangeAspect="1" noMove="1" noResize="1" noEditPoints="1" noAdjustHandles="1" noChangeArrowheads="1" noChangeShapeType="1" noTextEdit="1"/>
              </p:cNvSpPr>
              <p:nvPr>
                <p:ph idx="1"/>
              </p:nvPr>
            </p:nvSpPr>
            <p:spPr>
              <a:blipFill>
                <a:blip r:embed="rId2"/>
                <a:stretch>
                  <a:fillRect l="-1086" t="-2326" r="-1809" b="-33430"/>
                </a:stretch>
              </a:blipFill>
            </p:spPr>
            <p:txBody>
              <a:bodyPr/>
              <a:lstStyle/>
              <a:p>
                <a:r>
                  <a:rPr lang="en-US">
                    <a:noFill/>
                  </a:rPr>
                  <a:t> </a:t>
                </a:r>
              </a:p>
            </p:txBody>
          </p:sp>
        </mc:Fallback>
      </mc:AlternateContent>
    </p:spTree>
    <p:extLst>
      <p:ext uri="{BB962C8B-B14F-4D97-AF65-F5344CB8AC3E}">
        <p14:creationId xmlns:p14="http://schemas.microsoft.com/office/powerpoint/2010/main" val="237618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0584-B01C-6C4D-A367-863C86C70E89}"/>
              </a:ext>
            </a:extLst>
          </p:cNvPr>
          <p:cNvSpPr>
            <a:spLocks noGrp="1"/>
          </p:cNvSpPr>
          <p:nvPr>
            <p:ph type="title"/>
          </p:nvPr>
        </p:nvSpPr>
        <p:spPr>
          <a:xfrm>
            <a:off x="457200" y="313509"/>
            <a:ext cx="11264537" cy="692331"/>
          </a:xfrm>
        </p:spPr>
        <p:txBody>
          <a:bodyPr>
            <a:noAutofit/>
          </a:bodyPr>
          <a:lstStyle/>
          <a:p>
            <a:r>
              <a:rPr lang="en-US" sz="3600" dirty="0"/>
              <a:t>The gradient of the cross-entropy of a </a:t>
            </a:r>
            <a:r>
              <a:rPr lang="en-US" sz="3600" dirty="0" err="1"/>
              <a:t>softmax</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7B36D4-EAD8-C641-844B-EDE4FCEFB43D}"/>
                  </a:ext>
                </a:extLst>
              </p:cNvPr>
              <p:cNvSpPr>
                <a:spLocks noGrp="1"/>
              </p:cNvSpPr>
              <p:nvPr>
                <p:ph idx="1"/>
              </p:nvPr>
            </p:nvSpPr>
            <p:spPr>
              <a:xfrm>
                <a:off x="838200" y="1219201"/>
                <a:ext cx="10515600" cy="5325290"/>
              </a:xfrm>
            </p:spPr>
            <p:txBody>
              <a:bodyPr>
                <a:normAutofit fontScale="85000" lnSpcReduction="20000"/>
              </a:bodyPr>
              <a:lstStyle/>
              <a:p>
                <a:pPr marL="0" indent="0">
                  <a:lnSpc>
                    <a:spcPct val="110000"/>
                  </a:lnSpc>
                  <a:buNone/>
                </a:pPr>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𝑐</m:t>
                              </m:r>
                            </m:sub>
                          </m:sSub>
                        </m:sub>
                      </m:sSub>
                      <m:sSub>
                        <m:sSubPr>
                          <m:ctrlPr>
                            <a:rPr lang="en-US" i="1" dirty="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𝔏</m:t>
                          </m:r>
                        </m:e>
                        <m:sub>
                          <m:r>
                            <a:rPr lang="en-US" i="1" dirty="0">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𝑐</m:t>
                              </m:r>
                            </m:sub>
                          </m:sSub>
                        </m:sub>
                      </m:sSub>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ln</m:t>
                          </m:r>
                        </m:fName>
                        <m:e>
                          <m:r>
                            <m:rPr>
                              <m:sty m:val="p"/>
                            </m:rPr>
                            <a:rPr lang="en-US" dirty="0">
                              <a:latin typeface="Cambria Math" panose="02040503050406030204" pitchFamily="18" charset="0"/>
                            </a:rPr>
                            <m:t>P</m:t>
                          </m:r>
                          <m:d>
                            <m:dPr>
                              <m:ctrlPr>
                                <a:rPr lang="en-US" i="1" dirty="0">
                                  <a:latin typeface="Cambria Math" panose="02040503050406030204" pitchFamily="18" charset="0"/>
                                </a:rPr>
                              </m:ctrlPr>
                            </m:dPr>
                            <m:e>
                              <m:r>
                                <m:rPr>
                                  <m:sty m:val="p"/>
                                </m:rPr>
                                <a:rPr lang="en-US" dirty="0">
                                  <a:latin typeface="Cambria Math" panose="02040503050406030204" pitchFamily="18" charset="0"/>
                                </a:rPr>
                                <m:t>C</m:t>
                              </m:r>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𝑖</m:t>
                                  </m:r>
                                </m:sub>
                              </m:sSub>
                            </m:e>
                            <m:e>
                              <m:r>
                                <a:rPr lang="en-US" i="1" dirty="0">
                                  <a:latin typeface="Cambria Math" panose="02040503050406030204" pitchFamily="18" charset="0"/>
                                </a:rPr>
                                <m:t>𝑋</m:t>
                              </m:r>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ea typeface="Cambria Math" panose="02040503050406030204" pitchFamily="18" charset="0"/>
                                        </a:rPr>
                                      </m:ctrlPr>
                                    </m:accPr>
                                    <m:e>
                                      <m:r>
                                        <a:rPr lang="en-US" i="1" dirty="0">
                                          <a:latin typeface="Cambria Math" panose="02040503050406030204" pitchFamily="18" charset="0"/>
                                          <a:ea typeface="Cambria Math" panose="02040503050406030204" pitchFamily="18" charset="0"/>
                                        </a:rPr>
                                        <m:t>𝑥</m:t>
                                      </m:r>
                                    </m:e>
                                  </m:acc>
                                </m:e>
                                <m:sub>
                                  <m:r>
                                    <a:rPr lang="en-US" i="1" dirty="0">
                                      <a:latin typeface="Cambria Math" panose="02040503050406030204" pitchFamily="18" charset="0"/>
                                    </a:rPr>
                                    <m:t>𝑖</m:t>
                                  </m:r>
                                </m:sub>
                              </m:sSub>
                            </m:e>
                          </m:d>
                        </m:e>
                      </m:func>
                    </m:oMath>
                  </m:oMathPara>
                </a14:m>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𝑐</m:t>
                              </m:r>
                            </m:sub>
                          </m:sSub>
                        </m:sub>
                      </m:sSub>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𝑘</m:t>
                                  </m:r>
                                  <m:r>
                                    <a:rPr lang="en-US" i="1" dirty="0">
                                      <a:latin typeface="Cambria Math" panose="02040503050406030204" pitchFamily="18" charset="0"/>
                                    </a:rPr>
                                    <m:t>=1</m:t>
                                  </m:r>
                                </m:sub>
                                <m:sup>
                                  <m:r>
                                    <a:rPr lang="en-US" i="1" dirty="0">
                                      <a:latin typeface="Cambria Math" panose="02040503050406030204" pitchFamily="18" charset="0"/>
                                    </a:rPr>
                                    <m:t>𝑉</m:t>
                                  </m:r>
                                </m:sup>
                                <m:e>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𝑘</m:t>
                                          </m:r>
                                        </m:sub>
                                        <m:sup>
                                          <m:r>
                                            <a:rPr lang="en-US" i="1" dirty="0">
                                              <a:latin typeface="Cambria Math" panose="02040503050406030204" pitchFamily="18" charset="0"/>
                                            </a:rPr>
                                            <m:t>𝑇</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sup>
                                  </m:sSup>
                                </m:e>
                              </m:nary>
                            </m:e>
                          </m:func>
                        </m:e>
                      </m:d>
                      <m:r>
                        <a:rPr lang="en-US" i="1">
                          <a:latin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a:latin typeface="Cambria Math" panose="02040503050406030204" pitchFamily="18" charset="0"/>
                                </a:rPr>
                                <m:t>𝑐</m:t>
                              </m:r>
                            </m:sub>
                          </m:sSub>
                        </m:sub>
                      </m:sSub>
                      <m:d>
                        <m:dPr>
                          <m:ctrlPr>
                            <a:rPr lang="en-US" i="1">
                              <a:latin typeface="Cambria Math" panose="02040503050406030204" pitchFamily="18" charset="0"/>
                            </a:rPr>
                          </m:ctrlPr>
                        </m:dPr>
                        <m:e>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𝑐</m:t>
                                  </m:r>
                                </m:e>
                                <m:sub>
                                  <m:r>
                                    <a:rPr lang="en-US" i="1" dirty="0">
                                      <a:latin typeface="Cambria Math" panose="02040503050406030204" pitchFamily="18" charset="0"/>
                                    </a:rPr>
                                    <m:t>𝑖</m:t>
                                  </m:r>
                                </m:sub>
                              </m:sSub>
                            </m:sub>
                            <m:sup>
                              <m:r>
                                <a:rPr lang="en-US" i="1" dirty="0">
                                  <a:latin typeface="Cambria Math" panose="02040503050406030204" pitchFamily="18" charset="0"/>
                                </a:rPr>
                                <m:t>𝑇</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e>
                      </m:d>
                    </m:oMath>
                  </m:oMathPara>
                </a14:m>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𝑐</m:t>
                                  </m:r>
                                </m:sub>
                                <m:sup>
                                  <m:r>
                                    <a:rPr lang="en-US" i="1" dirty="0">
                                      <a:latin typeface="Cambria Math" panose="02040503050406030204" pitchFamily="18" charset="0"/>
                                    </a:rPr>
                                    <m:t>𝑇</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sup>
                          </m:sSup>
                        </m:num>
                        <m:den>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𝑘</m:t>
                              </m:r>
                              <m:r>
                                <a:rPr lang="en-US" i="1" dirty="0">
                                  <a:latin typeface="Cambria Math" panose="02040503050406030204" pitchFamily="18" charset="0"/>
                                </a:rPr>
                                <m:t>=1</m:t>
                              </m:r>
                            </m:sub>
                            <m:sup>
                              <m:r>
                                <a:rPr lang="en-US" i="1" dirty="0">
                                  <a:latin typeface="Cambria Math" panose="02040503050406030204" pitchFamily="18" charset="0"/>
                                </a:rPr>
                                <m:t>𝑉</m:t>
                              </m:r>
                            </m:sup>
                            <m:e>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𝑘</m:t>
                                      </m:r>
                                    </m:sub>
                                    <m:sup>
                                      <m:r>
                                        <a:rPr lang="en-US" i="1" dirty="0">
                                          <a:latin typeface="Cambria Math" panose="02040503050406030204" pitchFamily="18" charset="0"/>
                                        </a:rPr>
                                        <m:t>𝑇</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sup>
                              </m:sSup>
                            </m:e>
                          </m:nary>
                        </m:den>
                      </m:f>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𝑦</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𝑐</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r>
                        <a:rPr lang="en-US" i="1">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𝜖</m:t>
                          </m:r>
                        </m:e>
                        <m:sub>
                          <m:r>
                            <a:rPr lang="en-US" i="1">
                              <a:latin typeface="Cambria Math" panose="02040503050406030204" pitchFamily="18" charset="0"/>
                              <a:cs typeface="Times New Roman"/>
                            </a:rPr>
                            <m:t>𝑖</m:t>
                          </m:r>
                          <m:r>
                            <a:rPr lang="en-US" i="1">
                              <a:latin typeface="Cambria Math" panose="02040503050406030204" pitchFamily="18" charset="0"/>
                              <a:cs typeface="Times New Roman"/>
                            </a:rPr>
                            <m:t>,</m:t>
                          </m:r>
                          <m:r>
                            <a:rPr lang="en-US" i="1">
                              <a:latin typeface="Cambria Math" panose="02040503050406030204" pitchFamily="18" charset="0"/>
                              <a:cs typeface="Times New Roman"/>
                            </a:rPr>
                            <m:t>𝑐</m:t>
                          </m:r>
                        </m:sub>
                      </m:sSub>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a:latin typeface="Cambria Math" panose="02040503050406030204" pitchFamily="18" charset="0"/>
                              <a:cs typeface="Times New Roman"/>
                            </a:rPr>
                            <m:t>𝑖</m:t>
                          </m:r>
                        </m:sub>
                      </m:sSub>
                    </m:oMath>
                  </m:oMathPara>
                </a14:m>
                <a:endParaRPr lang="en-US" dirty="0"/>
              </a:p>
              <a:p>
                <a:pPr marL="0" indent="0">
                  <a:lnSpc>
                    <a:spcPct val="120000"/>
                  </a:lnSpc>
                  <a:buNone/>
                </a:pPr>
                <a:r>
                  <a:rPr lang="en-US" dirty="0"/>
                  <a:t>…where: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𝜖</m:t>
                        </m:r>
                      </m:e>
                      <m:sub>
                        <m:r>
                          <a:rPr lang="en-US" i="1">
                            <a:latin typeface="Cambria Math" panose="02040503050406030204" pitchFamily="18" charset="0"/>
                            <a:cs typeface="Times New Roman"/>
                          </a:rPr>
                          <m:t>𝑖</m:t>
                        </m:r>
                        <m:r>
                          <a:rPr lang="en-US" i="1">
                            <a:latin typeface="Cambria Math" panose="02040503050406030204" pitchFamily="18" charset="0"/>
                            <a:cs typeface="Times New Roman"/>
                          </a:rPr>
                          <m:t>,</m:t>
                        </m:r>
                        <m:r>
                          <a:rPr lang="en-US" i="1">
                            <a:latin typeface="Cambria Math" panose="02040503050406030204" pitchFamily="18" charset="0"/>
                            <a:cs typeface="Times New Roman"/>
                          </a:rPr>
                          <m:t>𝑐</m:t>
                        </m:r>
                      </m:sub>
                    </m:sSub>
                    <m:r>
                      <a:rPr lang="en-US" b="0" i="1" smtClean="0">
                        <a:latin typeface="Cambria Math" panose="02040503050406030204" pitchFamily="18" charset="0"/>
                        <a:cs typeface="Times New Roman"/>
                      </a:rPr>
                      <m:t>=</m:t>
                    </m:r>
                    <m:sSub>
                      <m:sSubPr>
                        <m:ctrlPr>
                          <a:rPr lang="en-US" i="1">
                            <a:latin typeface="Cambria Math" panose="02040503050406030204" pitchFamily="18" charset="0"/>
                            <a:ea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𝑓</m:t>
                        </m:r>
                      </m:e>
                      <m:sub>
                        <m:r>
                          <a:rPr lang="en-US" i="1">
                            <a:latin typeface="Cambria Math" panose="02040503050406030204" pitchFamily="18" charset="0"/>
                            <a:ea typeface="Cambria Math" panose="02040503050406030204" pitchFamily="18" charset="0"/>
                            <a:cs typeface="Times New Roman"/>
                          </a:rPr>
                          <m:t>𝑐</m:t>
                        </m:r>
                      </m:sub>
                    </m:sSub>
                    <m:d>
                      <m:dPr>
                        <m:ctrlPr>
                          <a:rPr lang="en-US" i="1">
                            <a:latin typeface="Cambria Math" panose="02040503050406030204" pitchFamily="18" charset="0"/>
                            <a:ea typeface="Cambria Math" panose="02040503050406030204" pitchFamily="18" charset="0"/>
                            <a:cs typeface="Times New Roman"/>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e>
                    </m:d>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𝑦</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𝑐</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i="1" dirty="0">
                                <a:latin typeface="Cambria Math" panose="02040503050406030204" pitchFamily="18" charset="0"/>
                              </a:rPr>
                            </m:ctrlPr>
                          </m:mPr>
                          <m:mr>
                            <m:e>
                              <m:f>
                                <m:fPr>
                                  <m:ctrlPr>
                                    <a:rPr lang="en-US" i="1">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𝑐</m:t>
                                          </m:r>
                                        </m:sub>
                                        <m:sup>
                                          <m:r>
                                            <a:rPr lang="en-US" i="1" dirty="0">
                                              <a:latin typeface="Cambria Math" panose="02040503050406030204" pitchFamily="18" charset="0"/>
                                            </a:rPr>
                                            <m:t>𝑇</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sup>
                                  </m:sSup>
                                </m:num>
                                <m:den>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𝑘</m:t>
                                      </m:r>
                                      <m:r>
                                        <a:rPr lang="en-US" i="1" dirty="0">
                                          <a:latin typeface="Cambria Math" panose="02040503050406030204" pitchFamily="18" charset="0"/>
                                        </a:rPr>
                                        <m:t>=1</m:t>
                                      </m:r>
                                    </m:sub>
                                    <m:sup>
                                      <m:r>
                                        <a:rPr lang="en-US" i="1" dirty="0">
                                          <a:latin typeface="Cambria Math" panose="02040503050406030204" pitchFamily="18" charset="0"/>
                                        </a:rPr>
                                        <m:t>𝑉</m:t>
                                      </m:r>
                                    </m:sup>
                                    <m:e>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𝑘</m:t>
                                              </m:r>
                                            </m:sub>
                                            <m:sup>
                                              <m:r>
                                                <a:rPr lang="en-US" i="1" dirty="0">
                                                  <a:latin typeface="Cambria Math" panose="02040503050406030204" pitchFamily="18" charset="0"/>
                                                </a:rPr>
                                                <m:t>𝑇</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sup>
                                      </m:sSup>
                                    </m:e>
                                  </m:nary>
                                </m:den>
                              </m:f>
                              <m:r>
                                <a:rPr lang="en-US" b="0" i="1" smtClean="0">
                                  <a:latin typeface="Cambria Math" panose="02040503050406030204" pitchFamily="18" charset="0"/>
                                </a:rPr>
                                <m:t>−</m:t>
                              </m:r>
                              <m:r>
                                <m:rPr>
                                  <m:brk m:alnAt="7"/>
                                </m:rPr>
                                <a:rPr lang="en-US" b="0" i="1" dirty="0" smtClean="0">
                                  <a:latin typeface="Cambria Math" panose="02040503050406030204" pitchFamily="18" charset="0"/>
                                </a:rPr>
                                <m:t>1</m:t>
                              </m:r>
                            </m:e>
                            <m:e>
                              <m:sSub>
                                <m:sSubPr>
                                  <m:ctrlPr>
                                    <a:rPr lang="en-US" i="1" dirty="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𝑐</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𝑐</m:t>
                              </m:r>
                            </m:e>
                          </m:mr>
                          <m:mr>
                            <m:e>
                              <m:f>
                                <m:fPr>
                                  <m:ctrlPr>
                                    <a:rPr lang="en-US" i="1">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𝑐</m:t>
                                          </m:r>
                                        </m:sub>
                                        <m:sup>
                                          <m:r>
                                            <a:rPr lang="en-US" i="1" dirty="0">
                                              <a:latin typeface="Cambria Math" panose="02040503050406030204" pitchFamily="18" charset="0"/>
                                            </a:rPr>
                                            <m:t>𝑇</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sup>
                                  </m:sSup>
                                </m:num>
                                <m:den>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𝑘</m:t>
                                      </m:r>
                                      <m:r>
                                        <a:rPr lang="en-US" i="1" dirty="0">
                                          <a:latin typeface="Cambria Math" panose="02040503050406030204" pitchFamily="18" charset="0"/>
                                        </a:rPr>
                                        <m:t>=1</m:t>
                                      </m:r>
                                    </m:sub>
                                    <m:sup>
                                      <m:r>
                                        <a:rPr lang="en-US" i="1" dirty="0">
                                          <a:latin typeface="Cambria Math" panose="02040503050406030204" pitchFamily="18" charset="0"/>
                                        </a:rPr>
                                        <m:t>𝑉</m:t>
                                      </m:r>
                                    </m:sup>
                                    <m:e>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𝑘</m:t>
                                              </m:r>
                                            </m:sub>
                                            <m:sup>
                                              <m:r>
                                                <a:rPr lang="en-US" i="1" dirty="0">
                                                  <a:latin typeface="Cambria Math" panose="02040503050406030204" pitchFamily="18" charset="0"/>
                                                </a:rPr>
                                                <m:t>𝑇</m:t>
                                              </m:r>
                                            </m:sup>
                                          </m:sSub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sup>
                                      </m:sSup>
                                    </m:e>
                                  </m:nary>
                                </m:den>
                              </m:f>
                              <m:r>
                                <a:rPr lang="en-US" b="0" i="1" smtClean="0">
                                  <a:latin typeface="Cambria Math" panose="02040503050406030204" pitchFamily="18" charset="0"/>
                                </a:rPr>
                                <m:t>−</m:t>
                              </m:r>
                              <m:r>
                                <a:rPr lang="en-US" b="0" i="1" dirty="0" smtClean="0">
                                  <a:latin typeface="Cambria Math" panose="02040503050406030204" pitchFamily="18" charset="0"/>
                                </a:rPr>
                                <m:t>0</m:t>
                              </m:r>
                            </m:e>
                            <m:e>
                              <m:r>
                                <m:rPr>
                                  <m:sty m:val="p"/>
                                </m:rPr>
                                <a:rPr lang="en-US" b="0" i="0" dirty="0" smtClean="0">
                                  <a:latin typeface="Cambria Math" panose="02040503050406030204" pitchFamily="18" charset="0"/>
                                </a:rPr>
                                <m:t>otherwise</m:t>
                              </m:r>
                            </m:e>
                          </m:mr>
                        </m:m>
                      </m:e>
                    </m:d>
                  </m:oMath>
                </a14:m>
                <a:endParaRPr lang="en-US" dirty="0"/>
              </a:p>
              <a:p>
                <a:pPr marL="0" indent="0">
                  <a:lnSpc>
                    <a:spcPct val="110000"/>
                  </a:lnSpc>
                  <a:buNone/>
                </a:pPr>
                <a:endParaRPr lang="en-US" dirty="0"/>
              </a:p>
              <a:p>
                <a:pPr marL="0" indent="0">
                  <a:lnSpc>
                    <a:spcPct val="110000"/>
                  </a:lnSpc>
                  <a:buNone/>
                </a:pPr>
                <a:endParaRPr lang="en-US" dirty="0"/>
              </a:p>
            </p:txBody>
          </p:sp>
        </mc:Choice>
        <mc:Fallback xmlns="">
          <p:sp>
            <p:nvSpPr>
              <p:cNvPr id="3" name="Content Placeholder 2">
                <a:extLst>
                  <a:ext uri="{FF2B5EF4-FFF2-40B4-BE49-F238E27FC236}">
                    <a16:creationId xmlns:a16="http://schemas.microsoft.com/office/drawing/2014/main" id="{5B7B36D4-EAD8-C641-844B-EDE4FCEFB43D}"/>
                  </a:ext>
                </a:extLst>
              </p:cNvPr>
              <p:cNvSpPr>
                <a:spLocks noGrp="1" noRot="1" noChangeAspect="1" noMove="1" noResize="1" noEditPoints="1" noAdjustHandles="1" noChangeArrowheads="1" noChangeShapeType="1" noTextEdit="1"/>
              </p:cNvSpPr>
              <p:nvPr>
                <p:ph idx="1"/>
              </p:nvPr>
            </p:nvSpPr>
            <p:spPr>
              <a:xfrm>
                <a:off x="838200" y="1219201"/>
                <a:ext cx="10515600" cy="5325290"/>
              </a:xfrm>
              <a:blipFill>
                <a:blip r:embed="rId2"/>
                <a:stretch>
                  <a:fillRect l="-965" t="-2857" b="-9286"/>
                </a:stretch>
              </a:blipFill>
            </p:spPr>
            <p:txBody>
              <a:bodyPr/>
              <a:lstStyle/>
              <a:p>
                <a:r>
                  <a:rPr lang="en-US">
                    <a:noFill/>
                  </a:rPr>
                  <a:t> </a:t>
                </a:r>
              </a:p>
            </p:txBody>
          </p:sp>
        </mc:Fallback>
      </mc:AlternateContent>
    </p:spTree>
    <p:extLst>
      <p:ext uri="{BB962C8B-B14F-4D97-AF65-F5344CB8AC3E}">
        <p14:creationId xmlns:p14="http://schemas.microsoft.com/office/powerpoint/2010/main" val="417549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6"/>
            <a:ext cx="10515600" cy="912058"/>
          </a:xfrm>
        </p:spPr>
        <p:txBody>
          <a:bodyPr>
            <a:normAutofit/>
          </a:bodyPr>
          <a:lstStyle/>
          <a:p>
            <a:r>
              <a:rPr lang="en-US" sz="4000" dirty="0"/>
              <a:t>Back-propagation</a:t>
            </a:r>
            <a:endParaRPr lang="en-US" sz="4000"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4299" y="1100413"/>
                <a:ext cx="6781426" cy="5550769"/>
              </a:xfrm>
            </p:spPr>
            <p:txBody>
              <a:bodyPr>
                <a:normAutofit/>
              </a:bodyPr>
              <a:lstStyle/>
              <a:p>
                <a:pPr marL="0" indent="0">
                  <a:lnSpc>
                    <a:spcPct val="100000"/>
                  </a:lnSpc>
                  <a:buNone/>
                </a:pPr>
                <a:r>
                  <a:rPr lang="en-US" dirty="0">
                    <a:cs typeface="Times New Roman"/>
                  </a:rPr>
                  <a:t>The key idea of back-propagation is to calculate </a:t>
                </a:r>
                <a14:m>
                  <m:oMath xmlns:m="http://schemas.openxmlformats.org/officeDocument/2006/math">
                    <m:f>
                      <m:fPr>
                        <m:ctrlPr>
                          <a:rPr lang="en-US" i="1">
                            <a:latin typeface="Cambria Math" panose="02040503050406030204" pitchFamily="18" charset="0"/>
                            <a:cs typeface="Times New Roman"/>
                          </a:rPr>
                        </m:ctrlPr>
                      </m:fPr>
                      <m:num>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ea typeface="Cambria Math" panose="02040503050406030204" pitchFamily="18" charset="0"/>
                          </a:rPr>
                          <m:t>ℒ</m:t>
                        </m:r>
                        <m:d>
                          <m:dPr>
                            <m:ctrlPr>
                              <a:rPr lang="en-US" i="1">
                                <a:latin typeface="Cambria Math" panose="02040503050406030204" pitchFamily="18" charset="0"/>
                                <a:ea typeface="Cambria Math" panose="02040503050406030204" pitchFamily="18" charset="0"/>
                              </a:rPr>
                            </m:ctrlPr>
                          </m:d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d>
                      </m:num>
                      <m:den>
                        <m:r>
                          <a:rPr lang="en-US" i="1">
                            <a:latin typeface="Cambria Math" panose="02040503050406030204" pitchFamily="18" charset="0"/>
                            <a:ea typeface="Cambria Math" panose="02040503050406030204" pitchFamily="18" charset="0"/>
                            <a:cs typeface="Times New Roman"/>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𝑤</m:t>
                            </m:r>
                          </m:e>
                          <m:sub>
                            <m: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𝑘</m:t>
                            </m:r>
                          </m:sub>
                          <m:sup>
                            <m:r>
                              <a:rPr lang="en-US" i="1" dirty="0">
                                <a:latin typeface="Cambria Math" panose="02040503050406030204" pitchFamily="18" charset="0"/>
                              </a:rPr>
                              <m:t>(</m:t>
                            </m:r>
                            <m:r>
                              <a:rPr lang="en-US" b="0" i="1" dirty="0" smtClean="0">
                                <a:latin typeface="Cambria Math" panose="02040503050406030204" pitchFamily="18" charset="0"/>
                              </a:rPr>
                              <m:t>𝑙</m:t>
                            </m:r>
                            <m:r>
                              <a:rPr lang="en-US" i="1" dirty="0">
                                <a:latin typeface="Cambria Math" panose="02040503050406030204" pitchFamily="18" charset="0"/>
                              </a:rPr>
                              <m:t>)</m:t>
                            </m:r>
                          </m:sup>
                        </m:sSubSup>
                        <m:r>
                          <m:rPr>
                            <m:nor/>
                          </m:rPr>
                          <a:rPr lang="en-US" dirty="0"/>
                          <m:t> </m:t>
                        </m:r>
                      </m:den>
                    </m:f>
                  </m:oMath>
                </a14:m>
                <a:r>
                  <a:rPr lang="en-US" dirty="0"/>
                  <a:t>, for every layer l, for every pair of nodes j and k, as follows:</a:t>
                </a:r>
              </a:p>
              <a:p>
                <a:pPr>
                  <a:lnSpc>
                    <a:spcPct val="100000"/>
                  </a:lnSpc>
                </a:pPr>
                <a:r>
                  <a:rPr lang="en-US" dirty="0"/>
                  <a:t>Start at the output node.</a:t>
                </a:r>
              </a:p>
              <a:p>
                <a:pPr>
                  <a:lnSpc>
                    <a:spcPct val="100000"/>
                  </a:lnSpc>
                </a:pPr>
                <a:r>
                  <a:rPr lang="en-US" dirty="0"/>
                  <a:t>Apply the chain rule of calculus backward, layer-by-layer, from the output node backward toward the input.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4299" y="1100413"/>
                <a:ext cx="6781426" cy="5550769"/>
              </a:xfrm>
              <a:blipFill>
                <a:blip r:embed="rId2"/>
                <a:stretch>
                  <a:fillRect l="-1869" t="-1142"/>
                </a:stretch>
              </a:blipFill>
            </p:spPr>
            <p:txBody>
              <a:bodyPr/>
              <a:lstStyle/>
              <a:p>
                <a:r>
                  <a:rPr lang="en-US">
                    <a:noFill/>
                  </a:rPr>
                  <a:t> </a:t>
                </a:r>
              </a:p>
            </p:txBody>
          </p:sp>
        </mc:Fallback>
      </mc:AlternateContent>
      <p:sp>
        <p:nvSpPr>
          <p:cNvPr id="56" name="Oval 55">
            <a:extLst>
              <a:ext uri="{FF2B5EF4-FFF2-40B4-BE49-F238E27FC236}">
                <a16:creationId xmlns:a16="http://schemas.microsoft.com/office/drawing/2014/main" id="{C3EA417E-C09F-9549-B317-E2BD73DF2164}"/>
              </a:ext>
            </a:extLst>
          </p:cNvPr>
          <p:cNvSpPr/>
          <p:nvPr/>
        </p:nvSpPr>
        <p:spPr>
          <a:xfrm>
            <a:off x="7512450" y="204397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21994F7-B984-C948-B664-6D0DAD0E5571}"/>
              </a:ext>
            </a:extLst>
          </p:cNvPr>
          <p:cNvSpPr/>
          <p:nvPr/>
        </p:nvSpPr>
        <p:spPr>
          <a:xfrm>
            <a:off x="9477649" y="205349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EACC4EA0-4F10-3F4B-AE58-439DBCB10978}"/>
              </a:ext>
            </a:extLst>
          </p:cNvPr>
          <p:cNvCxnSpPr>
            <a:cxnSpLocks/>
            <a:endCxn id="56" idx="4"/>
          </p:cNvCxnSpPr>
          <p:nvPr/>
        </p:nvCxnSpPr>
        <p:spPr>
          <a:xfrm flipH="1" flipV="1">
            <a:off x="7891592" y="2746502"/>
            <a:ext cx="394" cy="1005679"/>
          </a:xfrm>
          <a:prstGeom prst="straightConnector1">
            <a:avLst/>
          </a:prstGeom>
          <a:ln w="889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A65F405-0D4D-2C49-9656-F4FF55BECDB3}"/>
              </a:ext>
            </a:extLst>
          </p:cNvPr>
          <p:cNvCxnSpPr>
            <a:cxnSpLocks/>
            <a:endCxn id="59" idx="4"/>
          </p:cNvCxnSpPr>
          <p:nvPr/>
        </p:nvCxnSpPr>
        <p:spPr>
          <a:xfrm flipH="1" flipV="1">
            <a:off x="9856791" y="2756026"/>
            <a:ext cx="390" cy="10056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E057350-79A4-9141-9102-CE6D177F8DC7}"/>
              </a:ext>
            </a:extLst>
          </p:cNvPr>
          <p:cNvCxnSpPr>
            <a:cxnSpLocks/>
            <a:endCxn id="59" idx="4"/>
          </p:cNvCxnSpPr>
          <p:nvPr/>
        </p:nvCxnSpPr>
        <p:spPr>
          <a:xfrm flipV="1">
            <a:off x="7891986" y="2756026"/>
            <a:ext cx="1964805" cy="996155"/>
          </a:xfrm>
          <a:prstGeom prst="straightConnector1">
            <a:avLst/>
          </a:prstGeom>
          <a:ln w="889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ACEEC03-F1C8-534B-9C14-06AEC7FC1085}"/>
              </a:ext>
            </a:extLst>
          </p:cNvPr>
          <p:cNvCxnSpPr>
            <a:cxnSpLocks/>
            <a:endCxn id="56" idx="4"/>
          </p:cNvCxnSpPr>
          <p:nvPr/>
        </p:nvCxnSpPr>
        <p:spPr>
          <a:xfrm flipH="1" flipV="1">
            <a:off x="7891592" y="2746502"/>
            <a:ext cx="1965589" cy="101520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E0CE122C-7941-9F49-990C-2445422A54E6}"/>
              </a:ext>
            </a:extLst>
          </p:cNvPr>
          <p:cNvSpPr/>
          <p:nvPr/>
        </p:nvSpPr>
        <p:spPr>
          <a:xfrm>
            <a:off x="7514950" y="33759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a:extLst>
              <a:ext uri="{FF2B5EF4-FFF2-40B4-BE49-F238E27FC236}">
                <a16:creationId xmlns:a16="http://schemas.microsoft.com/office/drawing/2014/main" id="{BE2D2DD4-784F-8E4A-A17E-5C8BBDD87EFB}"/>
              </a:ext>
            </a:extLst>
          </p:cNvPr>
          <p:cNvCxnSpPr>
            <a:cxnSpLocks/>
            <a:endCxn id="106" idx="4"/>
          </p:cNvCxnSpPr>
          <p:nvPr/>
        </p:nvCxnSpPr>
        <p:spPr>
          <a:xfrm flipH="1" flipV="1">
            <a:off x="7894092" y="1040124"/>
            <a:ext cx="394" cy="1005679"/>
          </a:xfrm>
          <a:prstGeom prst="straightConnector1">
            <a:avLst/>
          </a:prstGeom>
          <a:ln w="889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3A6B2A3F-5149-7847-80AA-0A495D7BB74A}"/>
              </a:ext>
            </a:extLst>
          </p:cNvPr>
          <p:cNvCxnSpPr>
            <a:cxnSpLocks/>
            <a:endCxn id="106" idx="4"/>
          </p:cNvCxnSpPr>
          <p:nvPr/>
        </p:nvCxnSpPr>
        <p:spPr>
          <a:xfrm flipH="1" flipV="1">
            <a:off x="7894092" y="1040124"/>
            <a:ext cx="1965589" cy="1015203"/>
          </a:xfrm>
          <a:prstGeom prst="straightConnector1">
            <a:avLst/>
          </a:prstGeom>
          <a:ln w="889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5624616D-BAF2-BE4B-8374-0A1945168CE1}"/>
                  </a:ext>
                </a:extLst>
              </p:cNvPr>
              <p:cNvSpPr/>
              <p:nvPr/>
            </p:nvSpPr>
            <p:spPr>
              <a:xfrm>
                <a:off x="7633002" y="353324"/>
                <a:ext cx="51571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𝑓</m:t>
                      </m:r>
                    </m:oMath>
                  </m:oMathPara>
                </a14:m>
                <a:endParaRPr lang="en-US" sz="3200" dirty="0"/>
              </a:p>
            </p:txBody>
          </p:sp>
        </mc:Choice>
        <mc:Fallback xmlns="">
          <p:sp>
            <p:nvSpPr>
              <p:cNvPr id="115" name="Rectangle 114">
                <a:extLst>
                  <a:ext uri="{FF2B5EF4-FFF2-40B4-BE49-F238E27FC236}">
                    <a16:creationId xmlns:a16="http://schemas.microsoft.com/office/drawing/2014/main" id="{5624616D-BAF2-BE4B-8374-0A1945168CE1}"/>
                  </a:ext>
                </a:extLst>
              </p:cNvPr>
              <p:cNvSpPr>
                <a:spLocks noRot="1" noChangeAspect="1" noMove="1" noResize="1" noEditPoints="1" noAdjustHandles="1" noChangeArrowheads="1" noChangeShapeType="1" noTextEdit="1"/>
              </p:cNvSpPr>
              <p:nvPr/>
            </p:nvSpPr>
            <p:spPr>
              <a:xfrm>
                <a:off x="7633002" y="353324"/>
                <a:ext cx="515718" cy="584775"/>
              </a:xfrm>
              <a:prstGeom prst="rect">
                <a:avLst/>
              </a:prstGeom>
              <a:blipFill>
                <a:blip r:embed="rId3"/>
                <a:stretch>
                  <a:fillRect l="-7143" r="-7143" b="-21277"/>
                </a:stretch>
              </a:blipFill>
            </p:spPr>
            <p:txBody>
              <a:bodyPr/>
              <a:lstStyle/>
              <a:p>
                <a:r>
                  <a:rPr lang="en-US">
                    <a:noFill/>
                  </a:rPr>
                  <a:t> </a:t>
                </a:r>
              </a:p>
            </p:txBody>
          </p:sp>
        </mc:Fallback>
      </mc:AlternateContent>
      <p:sp>
        <p:nvSpPr>
          <p:cNvPr id="47" name="Oval 46">
            <a:extLst>
              <a:ext uri="{FF2B5EF4-FFF2-40B4-BE49-F238E27FC236}">
                <a16:creationId xmlns:a16="http://schemas.microsoft.com/office/drawing/2014/main" id="{F357C3BD-6C20-8C4C-9E21-6D81DF054D02}"/>
              </a:ext>
            </a:extLst>
          </p:cNvPr>
          <p:cNvSpPr/>
          <p:nvPr/>
        </p:nvSpPr>
        <p:spPr>
          <a:xfrm>
            <a:off x="7521797" y="547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C827C04-9FB9-604C-A549-7301042FF564}"/>
              </a:ext>
            </a:extLst>
          </p:cNvPr>
          <p:cNvSpPr/>
          <p:nvPr/>
        </p:nvSpPr>
        <p:spPr>
          <a:xfrm>
            <a:off x="9486996" y="548614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B7B7E02-5DC7-664C-9970-330ABB8DD43E}"/>
                  </a:ext>
                </a:extLst>
              </p:cNvPr>
              <p:cNvSpPr/>
              <p:nvPr/>
            </p:nvSpPr>
            <p:spPr>
              <a:xfrm>
                <a:off x="7565708" y="5517066"/>
                <a:ext cx="6859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sub>
                      </m:sSub>
                    </m:oMath>
                  </m:oMathPara>
                </a14:m>
                <a:endParaRPr lang="en-US" sz="3200" dirty="0"/>
              </a:p>
            </p:txBody>
          </p:sp>
        </mc:Choice>
        <mc:Fallback xmlns="">
          <p:sp>
            <p:nvSpPr>
              <p:cNvPr id="50" name="Rectangle 49">
                <a:extLst>
                  <a:ext uri="{FF2B5EF4-FFF2-40B4-BE49-F238E27FC236}">
                    <a16:creationId xmlns:a16="http://schemas.microsoft.com/office/drawing/2014/main" id="{6B7B7E02-5DC7-664C-9970-330ABB8DD43E}"/>
                  </a:ext>
                </a:extLst>
              </p:cNvPr>
              <p:cNvSpPr>
                <a:spLocks noRot="1" noChangeAspect="1" noMove="1" noResize="1" noEditPoints="1" noAdjustHandles="1" noChangeArrowheads="1" noChangeShapeType="1" noTextEdit="1"/>
              </p:cNvSpPr>
              <p:nvPr/>
            </p:nvSpPr>
            <p:spPr>
              <a:xfrm>
                <a:off x="7565708" y="5517066"/>
                <a:ext cx="685957" cy="584775"/>
              </a:xfrm>
              <a:prstGeom prst="rect">
                <a:avLst/>
              </a:prstGeom>
              <a:blipFill>
                <a:blip r:embed="rId4"/>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446BB3FE-3F42-6D45-83C6-244387A62940}"/>
                  </a:ext>
                </a:extLst>
              </p:cNvPr>
              <p:cNvSpPr/>
              <p:nvPr/>
            </p:nvSpPr>
            <p:spPr>
              <a:xfrm>
                <a:off x="9531919" y="5524832"/>
                <a:ext cx="69544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sub>
                      </m:sSub>
                    </m:oMath>
                  </m:oMathPara>
                </a14:m>
                <a:endParaRPr lang="en-US" sz="3200" dirty="0"/>
              </a:p>
            </p:txBody>
          </p:sp>
        </mc:Choice>
        <mc:Fallback xmlns="">
          <p:sp>
            <p:nvSpPr>
              <p:cNvPr id="51" name="Rectangle 50">
                <a:extLst>
                  <a:ext uri="{FF2B5EF4-FFF2-40B4-BE49-F238E27FC236}">
                    <a16:creationId xmlns:a16="http://schemas.microsoft.com/office/drawing/2014/main" id="{446BB3FE-3F42-6D45-83C6-244387A62940}"/>
                  </a:ext>
                </a:extLst>
              </p:cNvPr>
              <p:cNvSpPr>
                <a:spLocks noRot="1" noChangeAspect="1" noMove="1" noResize="1" noEditPoints="1" noAdjustHandles="1" noChangeArrowheads="1" noChangeShapeType="1" noTextEdit="1"/>
              </p:cNvSpPr>
              <p:nvPr/>
            </p:nvSpPr>
            <p:spPr>
              <a:xfrm>
                <a:off x="9531919" y="5524832"/>
                <a:ext cx="695447" cy="584775"/>
              </a:xfrm>
              <a:prstGeom prst="rect">
                <a:avLst/>
              </a:prstGeom>
              <a:blipFill>
                <a:blip r:embed="rId5"/>
                <a:stretch>
                  <a:fillRect b="-4255"/>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B856FF10-CF34-9649-A121-24832FAD3CB1}"/>
              </a:ext>
            </a:extLst>
          </p:cNvPr>
          <p:cNvSpPr/>
          <p:nvPr/>
        </p:nvSpPr>
        <p:spPr>
          <a:xfrm>
            <a:off x="7524173" y="3761406"/>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DB54707-F601-0243-A347-4ED37E2A85E6}"/>
              </a:ext>
            </a:extLst>
          </p:cNvPr>
          <p:cNvSpPr/>
          <p:nvPr/>
        </p:nvSpPr>
        <p:spPr>
          <a:xfrm>
            <a:off x="9489372" y="3770930"/>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4AE071A6-F4C8-8846-8A96-9E8444EB9FA8}"/>
              </a:ext>
            </a:extLst>
          </p:cNvPr>
          <p:cNvCxnSpPr>
            <a:cxnSpLocks/>
            <a:endCxn id="29" idx="4"/>
          </p:cNvCxnSpPr>
          <p:nvPr/>
        </p:nvCxnSpPr>
        <p:spPr>
          <a:xfrm flipH="1" flipV="1">
            <a:off x="7903315" y="4463933"/>
            <a:ext cx="394" cy="10056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ADB1B11-7B24-BC42-9602-1F617135B7EE}"/>
              </a:ext>
            </a:extLst>
          </p:cNvPr>
          <p:cNvCxnSpPr>
            <a:cxnSpLocks/>
            <a:endCxn id="30" idx="4"/>
          </p:cNvCxnSpPr>
          <p:nvPr/>
        </p:nvCxnSpPr>
        <p:spPr>
          <a:xfrm flipH="1" flipV="1">
            <a:off x="9868514" y="4473457"/>
            <a:ext cx="390" cy="10056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1867961-5EF7-3945-B7AD-C70536BD34FE}"/>
              </a:ext>
            </a:extLst>
          </p:cNvPr>
          <p:cNvCxnSpPr>
            <a:cxnSpLocks/>
            <a:endCxn id="30" idx="4"/>
          </p:cNvCxnSpPr>
          <p:nvPr/>
        </p:nvCxnSpPr>
        <p:spPr>
          <a:xfrm flipV="1">
            <a:off x="7903709" y="4473457"/>
            <a:ext cx="1964805" cy="9961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88362F3-8B17-2D4F-9EC8-EA3890394765}"/>
              </a:ext>
            </a:extLst>
          </p:cNvPr>
          <p:cNvCxnSpPr>
            <a:cxnSpLocks/>
            <a:endCxn id="29" idx="4"/>
          </p:cNvCxnSpPr>
          <p:nvPr/>
        </p:nvCxnSpPr>
        <p:spPr>
          <a:xfrm flipH="1" flipV="1">
            <a:off x="7903315" y="4463933"/>
            <a:ext cx="1965589" cy="1015203"/>
          </a:xfrm>
          <a:prstGeom prst="straightConnector1">
            <a:avLst/>
          </a:prstGeom>
          <a:ln w="889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1E546B4F-D79B-594B-8376-6FF14D01FAFC}"/>
                  </a:ext>
                </a:extLst>
              </p:cNvPr>
              <p:cNvSpPr/>
              <p:nvPr/>
            </p:nvSpPr>
            <p:spPr>
              <a:xfrm>
                <a:off x="7480157" y="3766677"/>
                <a:ext cx="952505" cy="7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a:latin typeface="Cambria Math" panose="02040503050406030204" pitchFamily="18" charset="0"/>
                            </a:rPr>
                          </m:ctrlPr>
                        </m:sSubSupPr>
                        <m:e>
                          <m:r>
                            <a:rPr lang="en-US" sz="3200" i="1" dirty="0">
                              <a:latin typeface="Cambria Math" panose="02040503050406030204" pitchFamily="18" charset="0"/>
                            </a:rPr>
                            <m:t>h</m:t>
                          </m:r>
                        </m:e>
                        <m:sub>
                          <m:r>
                            <a:rPr lang="en-US" sz="3200" i="1" dirty="0">
                              <a:latin typeface="Cambria Math" panose="02040503050406030204" pitchFamily="18" charset="0"/>
                            </a:rPr>
                            <m:t>1</m:t>
                          </m:r>
                        </m:sub>
                        <m:sup>
                          <m:r>
                            <a:rPr lang="en-US" sz="3200" i="1" dirty="0">
                              <a:latin typeface="Cambria Math" panose="02040503050406030204" pitchFamily="18" charset="0"/>
                            </a:rPr>
                            <m:t>(1)</m:t>
                          </m:r>
                        </m:sup>
                      </m:sSubSup>
                    </m:oMath>
                  </m:oMathPara>
                </a14:m>
                <a:endParaRPr lang="en-US" sz="3200" dirty="0"/>
              </a:p>
            </p:txBody>
          </p:sp>
        </mc:Choice>
        <mc:Fallback xmlns="">
          <p:sp>
            <p:nvSpPr>
              <p:cNvPr id="35" name="Rectangle 34">
                <a:extLst>
                  <a:ext uri="{FF2B5EF4-FFF2-40B4-BE49-F238E27FC236}">
                    <a16:creationId xmlns:a16="http://schemas.microsoft.com/office/drawing/2014/main" id="{1E546B4F-D79B-594B-8376-6FF14D01FAFC}"/>
                  </a:ext>
                </a:extLst>
              </p:cNvPr>
              <p:cNvSpPr>
                <a:spLocks noRot="1" noChangeAspect="1" noMove="1" noResize="1" noEditPoints="1" noAdjustHandles="1" noChangeArrowheads="1" noChangeShapeType="1" noTextEdit="1"/>
              </p:cNvSpPr>
              <p:nvPr/>
            </p:nvSpPr>
            <p:spPr>
              <a:xfrm>
                <a:off x="7480157" y="3766677"/>
                <a:ext cx="952505" cy="707373"/>
              </a:xfrm>
              <a:prstGeom prst="rect">
                <a:avLst/>
              </a:prstGeom>
              <a:blipFill>
                <a:blip r:embed="rId6"/>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DA82A0-D479-2541-BC12-323E4D69C377}"/>
                  </a:ext>
                </a:extLst>
              </p:cNvPr>
              <p:cNvSpPr/>
              <p:nvPr/>
            </p:nvSpPr>
            <p:spPr>
              <a:xfrm>
                <a:off x="9443772" y="3778400"/>
                <a:ext cx="952505" cy="7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i="1" dirty="0">
                              <a:latin typeface="Cambria Math" panose="02040503050406030204" pitchFamily="18" charset="0"/>
                            </a:rPr>
                            <m:t>h</m:t>
                          </m:r>
                        </m:e>
                        <m:sub>
                          <m:r>
                            <a:rPr lang="en-US" sz="3200" b="0" i="1" dirty="0" smtClean="0">
                              <a:latin typeface="Cambria Math" panose="02040503050406030204" pitchFamily="18" charset="0"/>
                            </a:rPr>
                            <m:t>2</m:t>
                          </m:r>
                        </m:sub>
                        <m:sup>
                          <m:r>
                            <a:rPr lang="en-US" sz="3200" i="1" dirty="0">
                              <a:latin typeface="Cambria Math" panose="02040503050406030204" pitchFamily="18" charset="0"/>
                            </a:rPr>
                            <m:t>(1)</m:t>
                          </m:r>
                        </m:sup>
                      </m:sSubSup>
                    </m:oMath>
                  </m:oMathPara>
                </a14:m>
                <a:endParaRPr lang="en-US" sz="3200" dirty="0"/>
              </a:p>
            </p:txBody>
          </p:sp>
        </mc:Choice>
        <mc:Fallback xmlns="">
          <p:sp>
            <p:nvSpPr>
              <p:cNvPr id="37" name="Rectangle 36">
                <a:extLst>
                  <a:ext uri="{FF2B5EF4-FFF2-40B4-BE49-F238E27FC236}">
                    <a16:creationId xmlns:a16="http://schemas.microsoft.com/office/drawing/2014/main" id="{C4DA82A0-D479-2541-BC12-323E4D69C377}"/>
                  </a:ext>
                </a:extLst>
              </p:cNvPr>
              <p:cNvSpPr>
                <a:spLocks noRot="1" noChangeAspect="1" noMove="1" noResize="1" noEditPoints="1" noAdjustHandles="1" noChangeArrowheads="1" noChangeShapeType="1" noTextEdit="1"/>
              </p:cNvSpPr>
              <p:nvPr/>
            </p:nvSpPr>
            <p:spPr>
              <a:xfrm>
                <a:off x="9443772" y="3778400"/>
                <a:ext cx="952505" cy="707373"/>
              </a:xfrm>
              <a:prstGeom prst="rect">
                <a:avLst/>
              </a:prstGeom>
              <a:blipFill>
                <a:blip r:embed="rId7"/>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5719FE77-42EA-5C4E-B7CE-DA0B69707408}"/>
                  </a:ext>
                </a:extLst>
              </p:cNvPr>
              <p:cNvSpPr/>
              <p:nvPr/>
            </p:nvSpPr>
            <p:spPr>
              <a:xfrm>
                <a:off x="7474296" y="2055109"/>
                <a:ext cx="952505" cy="7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i="1" dirty="0">
                              <a:latin typeface="Cambria Math" panose="02040503050406030204" pitchFamily="18" charset="0"/>
                            </a:rPr>
                            <m:t>h</m:t>
                          </m:r>
                        </m:e>
                        <m:sub>
                          <m:r>
                            <a:rPr lang="en-US" sz="3200" i="1" dirty="0">
                              <a:latin typeface="Cambria Math" panose="02040503050406030204" pitchFamily="18" charset="0"/>
                            </a:rPr>
                            <m:t>1</m:t>
                          </m:r>
                        </m:sub>
                        <m:sup>
                          <m:r>
                            <a:rPr lang="en-US" sz="3200" i="1" dirty="0">
                              <a:latin typeface="Cambria Math" panose="02040503050406030204" pitchFamily="18" charset="0"/>
                            </a:rPr>
                            <m:t>(</m:t>
                          </m:r>
                          <m:r>
                            <a:rPr lang="en-US" sz="3200" b="0" i="1" dirty="0" smtClean="0">
                              <a:latin typeface="Cambria Math" panose="02040503050406030204" pitchFamily="18" charset="0"/>
                            </a:rPr>
                            <m:t>2</m:t>
                          </m:r>
                          <m:r>
                            <a:rPr lang="en-US" sz="3200" i="1" dirty="0">
                              <a:latin typeface="Cambria Math" panose="02040503050406030204" pitchFamily="18" charset="0"/>
                            </a:rPr>
                            <m:t>)</m:t>
                          </m:r>
                        </m:sup>
                      </m:sSubSup>
                    </m:oMath>
                  </m:oMathPara>
                </a14:m>
                <a:endParaRPr lang="en-US" sz="3200" dirty="0"/>
              </a:p>
            </p:txBody>
          </p:sp>
        </mc:Choice>
        <mc:Fallback xmlns="">
          <p:sp>
            <p:nvSpPr>
              <p:cNvPr id="38" name="Rectangle 37">
                <a:extLst>
                  <a:ext uri="{FF2B5EF4-FFF2-40B4-BE49-F238E27FC236}">
                    <a16:creationId xmlns:a16="http://schemas.microsoft.com/office/drawing/2014/main" id="{5719FE77-42EA-5C4E-B7CE-DA0B69707408}"/>
                  </a:ext>
                </a:extLst>
              </p:cNvPr>
              <p:cNvSpPr>
                <a:spLocks noRot="1" noChangeAspect="1" noMove="1" noResize="1" noEditPoints="1" noAdjustHandles="1" noChangeArrowheads="1" noChangeShapeType="1" noTextEdit="1"/>
              </p:cNvSpPr>
              <p:nvPr/>
            </p:nvSpPr>
            <p:spPr>
              <a:xfrm>
                <a:off x="7474296" y="2055109"/>
                <a:ext cx="952505" cy="707373"/>
              </a:xfrm>
              <a:prstGeom prst="rect">
                <a:avLst/>
              </a:prstGeom>
              <a:blipFill>
                <a:blip r:embed="rId8"/>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C0878154-36E1-9F45-BB46-3EB41CE1EFFD}"/>
                  </a:ext>
                </a:extLst>
              </p:cNvPr>
              <p:cNvSpPr/>
              <p:nvPr/>
            </p:nvSpPr>
            <p:spPr>
              <a:xfrm>
                <a:off x="9420326" y="2049247"/>
                <a:ext cx="952505" cy="7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i="1" dirty="0">
                              <a:latin typeface="Cambria Math" panose="02040503050406030204" pitchFamily="18" charset="0"/>
                            </a:rPr>
                            <m:t>h</m:t>
                          </m:r>
                        </m:e>
                        <m:sub>
                          <m:r>
                            <a:rPr lang="en-US" sz="3200" b="0" i="1" dirty="0" smtClean="0">
                              <a:latin typeface="Cambria Math" panose="02040503050406030204" pitchFamily="18" charset="0"/>
                            </a:rPr>
                            <m:t>2</m:t>
                          </m:r>
                        </m:sub>
                        <m:sup>
                          <m:r>
                            <a:rPr lang="en-US" sz="3200" i="1" dirty="0">
                              <a:latin typeface="Cambria Math" panose="02040503050406030204" pitchFamily="18" charset="0"/>
                            </a:rPr>
                            <m:t>(</m:t>
                          </m:r>
                          <m:r>
                            <a:rPr lang="en-US" sz="3200" b="0" i="1" dirty="0" smtClean="0">
                              <a:latin typeface="Cambria Math" panose="02040503050406030204" pitchFamily="18" charset="0"/>
                            </a:rPr>
                            <m:t>2</m:t>
                          </m:r>
                          <m:r>
                            <a:rPr lang="en-US" sz="3200" i="1" dirty="0">
                              <a:latin typeface="Cambria Math" panose="02040503050406030204" pitchFamily="18" charset="0"/>
                            </a:rPr>
                            <m:t>)</m:t>
                          </m:r>
                        </m:sup>
                      </m:sSubSup>
                    </m:oMath>
                  </m:oMathPara>
                </a14:m>
                <a:endParaRPr lang="en-US" sz="3200" dirty="0"/>
              </a:p>
            </p:txBody>
          </p:sp>
        </mc:Choice>
        <mc:Fallback xmlns="">
          <p:sp>
            <p:nvSpPr>
              <p:cNvPr id="39" name="Rectangle 38">
                <a:extLst>
                  <a:ext uri="{FF2B5EF4-FFF2-40B4-BE49-F238E27FC236}">
                    <a16:creationId xmlns:a16="http://schemas.microsoft.com/office/drawing/2014/main" id="{C0878154-36E1-9F45-BB46-3EB41CE1EFFD}"/>
                  </a:ext>
                </a:extLst>
              </p:cNvPr>
              <p:cNvSpPr>
                <a:spLocks noRot="1" noChangeAspect="1" noMove="1" noResize="1" noEditPoints="1" noAdjustHandles="1" noChangeArrowheads="1" noChangeShapeType="1" noTextEdit="1"/>
              </p:cNvSpPr>
              <p:nvPr/>
            </p:nvSpPr>
            <p:spPr>
              <a:xfrm>
                <a:off x="9420326" y="2049247"/>
                <a:ext cx="952505" cy="707373"/>
              </a:xfrm>
              <a:prstGeom prst="rect">
                <a:avLst/>
              </a:prstGeom>
              <a:blipFill>
                <a:blip r:embed="rId9"/>
                <a:stretch>
                  <a:fillRect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A63C3700-7DC9-7B4A-8547-4D1020B10E05}"/>
                  </a:ext>
                </a:extLst>
              </p:cNvPr>
              <p:cNvSpPr/>
              <p:nvPr/>
            </p:nvSpPr>
            <p:spPr>
              <a:xfrm>
                <a:off x="8072168" y="4077336"/>
                <a:ext cx="1045927" cy="747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𝑤</m:t>
                          </m:r>
                        </m:e>
                        <m:sub>
                          <m:r>
                            <a:rPr lang="en-US" sz="3200" i="1" dirty="0">
                              <a:latin typeface="Cambria Math" panose="02040503050406030204" pitchFamily="18" charset="0"/>
                            </a:rPr>
                            <m:t>1</m:t>
                          </m:r>
                          <m:r>
                            <a:rPr lang="en-US" sz="3200" b="0" i="1" dirty="0" smtClean="0">
                              <a:latin typeface="Cambria Math" panose="02040503050406030204" pitchFamily="18" charset="0"/>
                            </a:rPr>
                            <m:t>,2</m:t>
                          </m:r>
                        </m:sub>
                        <m:sup>
                          <m:r>
                            <a:rPr lang="en-US" sz="3200" i="1" dirty="0">
                              <a:latin typeface="Cambria Math" panose="02040503050406030204" pitchFamily="18" charset="0"/>
                            </a:rPr>
                            <m:t>(1)</m:t>
                          </m:r>
                        </m:sup>
                      </m:sSubSup>
                    </m:oMath>
                  </m:oMathPara>
                </a14:m>
                <a:endParaRPr lang="en-US" sz="3200" dirty="0"/>
              </a:p>
            </p:txBody>
          </p:sp>
        </mc:Choice>
        <mc:Fallback xmlns="">
          <p:sp>
            <p:nvSpPr>
              <p:cNvPr id="40" name="Rectangle 39">
                <a:extLst>
                  <a:ext uri="{FF2B5EF4-FFF2-40B4-BE49-F238E27FC236}">
                    <a16:creationId xmlns:a16="http://schemas.microsoft.com/office/drawing/2014/main" id="{A63C3700-7DC9-7B4A-8547-4D1020B10E05}"/>
                  </a:ext>
                </a:extLst>
              </p:cNvPr>
              <p:cNvSpPr>
                <a:spLocks noRot="1" noChangeAspect="1" noMove="1" noResize="1" noEditPoints="1" noAdjustHandles="1" noChangeArrowheads="1" noChangeShapeType="1" noTextEdit="1"/>
              </p:cNvSpPr>
              <p:nvPr/>
            </p:nvSpPr>
            <p:spPr>
              <a:xfrm>
                <a:off x="8072168" y="4077336"/>
                <a:ext cx="1045927" cy="747769"/>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6306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6C4E-E027-AA49-8E4B-DD94B210F2AE}"/>
              </a:ext>
            </a:extLst>
          </p:cNvPr>
          <p:cNvSpPr>
            <a:spLocks noGrp="1"/>
          </p:cNvSpPr>
          <p:nvPr>
            <p:ph type="title"/>
          </p:nvPr>
        </p:nvSpPr>
        <p:spPr>
          <a:xfrm>
            <a:off x="134816" y="189278"/>
            <a:ext cx="11682045" cy="1325563"/>
          </a:xfrm>
        </p:spPr>
        <p:txBody>
          <a:bodyPr>
            <a:normAutofit/>
          </a:bodyPr>
          <a:lstStyle/>
          <a:p>
            <a:r>
              <a:rPr lang="en-US" sz="4000" dirty="0"/>
              <a:t>Back-propagation: splitting it up into excitation and activation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54E78A-B2E8-A64A-AE4C-A1DA338B5417}"/>
                  </a:ext>
                </a:extLst>
              </p:cNvPr>
              <p:cNvSpPr>
                <a:spLocks noGrp="1"/>
              </p:cNvSpPr>
              <p:nvPr>
                <p:ph idx="1"/>
              </p:nvPr>
            </p:nvSpPr>
            <p:spPr>
              <a:xfrm>
                <a:off x="838200" y="1579437"/>
                <a:ext cx="10515600" cy="4351338"/>
              </a:xfrm>
            </p:spPr>
            <p:txBody>
              <a:bodyPr>
                <a:normAutofit fontScale="92500"/>
              </a:bodyPr>
              <a:lstStyle/>
              <a:p>
                <a:r>
                  <a:rPr lang="en-US" b="1" u="sng" dirty="0"/>
                  <a:t>Activation to excitation</a:t>
                </a:r>
                <a:r>
                  <a:rPr lang="en-US" dirty="0"/>
                  <a:t>: here, the derivative is pre-computed.  For example, if g=</a:t>
                </a:r>
                <a:r>
                  <a:rPr lang="en-US" dirty="0" err="1"/>
                  <a:t>ReLU</a:t>
                </a:r>
                <a:r>
                  <a:rPr lang="en-US" dirty="0"/>
                  <a:t>, then g’=unit step:</a:t>
                </a:r>
              </a:p>
              <a:p>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dirty="0">
                          <a:latin typeface="Cambria Math" panose="02040503050406030204" pitchFamily="18" charset="0"/>
                        </a:rPr>
                        <m:t>=</m:t>
                      </m:r>
                      <m:r>
                        <m:rPr>
                          <m:sty m:val="p"/>
                        </m:rPr>
                        <a:rPr lang="en-US" b="0" i="0" dirty="0" smtClean="0">
                          <a:latin typeface="Cambria Math" panose="02040503050406030204" pitchFamily="18" charset="0"/>
                        </a:rPr>
                        <m:t>ReLU</m:t>
                      </m:r>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dirty="0">
                                  <a:latin typeface="Cambria Math" panose="02040503050406030204" pitchFamily="18" charset="0"/>
                                </a:rPr>
                                <m:t>𝑗</m:t>
                              </m:r>
                            </m:sub>
                            <m:sup>
                              <m:r>
                                <a:rPr lang="en-US" i="1" dirty="0">
                                  <a:latin typeface="Cambria Math" panose="02040503050406030204" pitchFamily="18" charset="0"/>
                                </a:rPr>
                                <m:t>(</m:t>
                              </m:r>
                              <m:r>
                                <a:rPr lang="en-US" i="1" dirty="0">
                                  <a:latin typeface="Cambria Math" panose="02040503050406030204" pitchFamily="18" charset="0"/>
                                </a:rPr>
                                <m:t>𝑙</m:t>
                              </m:r>
                              <m:r>
                                <a:rPr lang="en-US" i="1" dirty="0">
                                  <a:latin typeface="Cambria Math" panose="02040503050406030204" pitchFamily="18" charset="0"/>
                                </a:rPr>
                                <m:t>)</m:t>
                              </m:r>
                            </m:sup>
                          </m:sSubSup>
                        </m:e>
                      </m:d>
                      <m:r>
                        <a:rPr lang="en-US" i="1" dirty="0" smtClean="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𝑗</m:t>
                              </m:r>
                            </m:sub>
                            <m:sup>
                              <m:d>
                                <m:dPr>
                                  <m:ctrlPr>
                                    <a:rPr lang="en-US" i="1">
                                      <a:latin typeface="Cambria Math" panose="02040503050406030204" pitchFamily="18" charset="0"/>
                                    </a:rPr>
                                  </m:ctrlPr>
                                </m:dPr>
                                <m:e>
                                  <m:r>
                                    <a:rPr lang="en-US" i="1">
                                      <a:latin typeface="Cambria Math" panose="02040503050406030204" pitchFamily="18" charset="0"/>
                                    </a:rPr>
                                    <m:t>𝑙</m:t>
                                  </m:r>
                                </m:e>
                              </m:d>
                            </m:sup>
                          </m:sSubSup>
                        </m:num>
                        <m:den>
                          <m:r>
                            <a:rPr lang="en-US" i="1" dirty="0" smtClean="0">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dirty="0">
                                  <a:latin typeface="Cambria Math" panose="02040503050406030204" pitchFamily="18" charset="0"/>
                                </a:rPr>
                                <m:t>𝑗</m:t>
                              </m:r>
                            </m:sub>
                            <m:sup>
                              <m:d>
                                <m:dPr>
                                  <m:ctrlPr>
                                    <a:rPr lang="en-US" i="1" dirty="0">
                                      <a:latin typeface="Cambria Math" panose="02040503050406030204" pitchFamily="18" charset="0"/>
                                    </a:rPr>
                                  </m:ctrlPr>
                                </m:dPr>
                                <m:e>
                                  <m:r>
                                    <a:rPr lang="en-US" i="1" dirty="0">
                                      <a:latin typeface="Cambria Math" panose="02040503050406030204" pitchFamily="18" charset="0"/>
                                    </a:rPr>
                                    <m:t>𝑙</m:t>
                                  </m:r>
                                </m:e>
                              </m:d>
                            </m:sup>
                          </m:sSubSup>
                        </m:den>
                      </m:f>
                      <m:r>
                        <a:rPr lang="en-US" i="1" dirty="0">
                          <a:latin typeface="Cambria Math" panose="02040503050406030204" pitchFamily="18" charset="0"/>
                        </a:rPr>
                        <m:t>=</m:t>
                      </m:r>
                      <m:r>
                        <a:rPr lang="en-US" i="1" dirty="0" smtClean="0">
                          <a:latin typeface="Cambria Math" panose="02040503050406030204" pitchFamily="18" charset="0"/>
                        </a:rPr>
                        <m:t>𝑢</m:t>
                      </m:r>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dirty="0">
                                  <a:latin typeface="Cambria Math" panose="02040503050406030204" pitchFamily="18" charset="0"/>
                                </a:rPr>
                                <m:t>𝑗</m:t>
                              </m:r>
                            </m:sub>
                            <m:sup>
                              <m:r>
                                <a:rPr lang="en-US" i="1" dirty="0">
                                  <a:latin typeface="Cambria Math" panose="02040503050406030204" pitchFamily="18" charset="0"/>
                                </a:rPr>
                                <m:t>(</m:t>
                              </m:r>
                              <m:r>
                                <a:rPr lang="en-US" i="1" dirty="0">
                                  <a:latin typeface="Cambria Math" panose="02040503050406030204" pitchFamily="18" charset="0"/>
                                </a:rPr>
                                <m:t>𝑙</m:t>
                              </m:r>
                              <m:r>
                                <a:rPr lang="en-US" i="1" dirty="0">
                                  <a:latin typeface="Cambria Math" panose="02040503050406030204" pitchFamily="18" charset="0"/>
                                </a:rPr>
                                <m:t>)</m:t>
                              </m:r>
                            </m:sup>
                          </m:sSubSup>
                        </m:e>
                      </m:d>
                    </m:oMath>
                  </m:oMathPara>
                </a14:m>
                <a:endParaRPr lang="en-US" dirty="0"/>
              </a:p>
              <a:p>
                <a:r>
                  <a:rPr lang="en-US" b="1" u="sng" dirty="0"/>
                  <a:t>Excitation to activation</a:t>
                </a:r>
                <a:r>
                  <a:rPr lang="en-US" dirty="0"/>
                  <a:t>: here, the derivative is just the network weight!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rPr>
                            <m:t>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𝑏</m:t>
                          </m:r>
                        </m:e>
                        <m:sub>
                          <m:r>
                            <a:rPr lang="en-US" i="1" dirty="0">
                              <a:latin typeface="Cambria Math" panose="02040503050406030204" pitchFamily="18" charset="0"/>
                            </a:rPr>
                            <m:t>𝑗</m:t>
                          </m:r>
                        </m:sub>
                        <m:sup>
                          <m:r>
                            <a:rPr lang="en-US" i="1" dirty="0">
                              <a:latin typeface="Cambria Math" panose="02040503050406030204" pitchFamily="18" charset="0"/>
                            </a:rPr>
                            <m:t>(</m:t>
                          </m:r>
                          <m:r>
                            <a:rPr lang="en-US" i="1" dirty="0">
                              <a:latin typeface="Cambria Math" panose="02040503050406030204" pitchFamily="18" charset="0"/>
                            </a:rPr>
                            <m:t>𝑙</m:t>
                          </m:r>
                          <m:r>
                            <a:rPr lang="en-US" i="1" dirty="0">
                              <a:latin typeface="Cambria Math" panose="02040503050406030204" pitchFamily="18" charset="0"/>
                            </a:rPr>
                            <m:t>)</m:t>
                          </m:r>
                        </m:sup>
                      </m:sSubSup>
                      <m:r>
                        <a:rPr lang="en-US" i="1" dirty="0">
                          <a:latin typeface="Cambria Math" panose="02040503050406030204" pitchFamily="18" charset="0"/>
                        </a:rPr>
                        <m:t>+</m:t>
                      </m:r>
                      <m:nary>
                        <m:naryPr>
                          <m:chr m:val="∑"/>
                          <m:supHide m:val="on"/>
                          <m:ctrlPr>
                            <a:rPr lang="en-US" i="1" dirty="0">
                              <a:latin typeface="Cambria Math" panose="02040503050406030204" pitchFamily="18" charset="0"/>
                            </a:rPr>
                          </m:ctrlPr>
                        </m:naryPr>
                        <m:sub>
                          <m:r>
                            <m:rPr>
                              <m:brk m:alnAt="7"/>
                            </m:rPr>
                            <a:rPr lang="en-US" i="1" dirty="0">
                              <a:latin typeface="Cambria Math" panose="02040503050406030204" pitchFamily="18" charset="0"/>
                            </a:rPr>
                            <m:t>𝑘</m:t>
                          </m:r>
                        </m:sub>
                        <m:sup/>
                        <m:e>
                          <m:sSubSup>
                            <m:sSubSupPr>
                              <m:ctrlPr>
                                <a:rPr lang="en-US" i="1" dirty="0">
                                  <a:latin typeface="Cambria Math" panose="02040503050406030204" pitchFamily="18" charset="0"/>
                                </a:rPr>
                              </m:ctrlPr>
                            </m:sSubSupPr>
                            <m:e>
                              <m:r>
                                <a:rPr lang="en-US" i="1" dirty="0">
                                  <a:latin typeface="Cambria Math" panose="02040503050406030204" pitchFamily="18" charset="0"/>
                                </a:rPr>
                                <m:t>𝑤</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𝑘</m:t>
                              </m:r>
                            </m:sub>
                            <m:sup>
                              <m:r>
                                <a:rPr lang="en-US" i="1" dirty="0">
                                  <a:latin typeface="Cambria Math" panose="02040503050406030204" pitchFamily="18" charset="0"/>
                                </a:rPr>
                                <m:t>(</m:t>
                              </m:r>
                              <m:r>
                                <a:rPr lang="en-US" i="1" dirty="0">
                                  <a:latin typeface="Cambria Math" panose="02040503050406030204" pitchFamily="18" charset="0"/>
                                </a:rPr>
                                <m:t>𝑙</m:t>
                              </m:r>
                              <m:r>
                                <a:rPr lang="en-US" i="1" dirty="0">
                                  <a:latin typeface="Cambria Math" panose="02040503050406030204" pitchFamily="18" charset="0"/>
                                </a:rPr>
                                <m:t>)</m:t>
                              </m:r>
                            </m:sup>
                          </m:sSubSup>
                          <m:sSubSup>
                            <m:sSubSupPr>
                              <m:ctrlPr>
                                <a:rPr lang="en-US" i="1" dirty="0">
                                  <a:latin typeface="Cambria Math" panose="02040503050406030204" pitchFamily="18" charset="0"/>
                                </a:rPr>
                              </m:ctrlPr>
                            </m:sSubSupPr>
                            <m:e>
                              <m:r>
                                <a:rPr lang="en-US" i="1" dirty="0">
                                  <a:latin typeface="Cambria Math" panose="02040503050406030204" pitchFamily="18" charset="0"/>
                                </a:rPr>
                                <m:t>h</m:t>
                              </m:r>
                            </m:e>
                            <m:sub>
                              <m:r>
                                <a:rPr lang="en-US" i="1" dirty="0">
                                  <a:latin typeface="Cambria Math" panose="02040503050406030204" pitchFamily="18" charset="0"/>
                                </a:rPr>
                                <m:t>𝑘</m:t>
                              </m:r>
                            </m:sub>
                            <m:sup>
                              <m:r>
                                <a:rPr lang="en-US" i="1" dirty="0">
                                  <a:latin typeface="Cambria Math" panose="02040503050406030204" pitchFamily="18" charset="0"/>
                                </a:rPr>
                                <m:t>(</m:t>
                              </m:r>
                              <m:r>
                                <a:rPr lang="en-US" i="1" dirty="0">
                                  <a:latin typeface="Cambria Math" panose="02040503050406030204" pitchFamily="18" charset="0"/>
                                </a:rPr>
                                <m:t>𝑙</m:t>
                              </m:r>
                              <m:r>
                                <a:rPr lang="en-US" i="1" dirty="0">
                                  <a:latin typeface="Cambria Math" panose="02040503050406030204" pitchFamily="18" charset="0"/>
                                </a:rPr>
                                <m:t>−1)</m:t>
                              </m:r>
                            </m:sup>
                          </m:sSubSup>
                        </m:e>
                      </m:nary>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𝜉</m:t>
                              </m:r>
                            </m:e>
                            <m:sub>
                              <m:r>
                                <a:rPr lang="en-US" i="1" dirty="0">
                                  <a:latin typeface="Cambria Math" panose="02040503050406030204" pitchFamily="18" charset="0"/>
                                </a:rPr>
                                <m:t>𝑗</m:t>
                              </m:r>
                            </m:sub>
                            <m:sup>
                              <m:d>
                                <m:dPr>
                                  <m:ctrlPr>
                                    <a:rPr lang="en-US" i="1" dirty="0">
                                      <a:latin typeface="Cambria Math" panose="02040503050406030204" pitchFamily="18" charset="0"/>
                                    </a:rPr>
                                  </m:ctrlPr>
                                </m:dPr>
                                <m:e>
                                  <m:r>
                                    <a:rPr lang="en-US" i="1" dirty="0">
                                      <a:latin typeface="Cambria Math" panose="02040503050406030204" pitchFamily="18" charset="0"/>
                                    </a:rPr>
                                    <m:t>𝑙</m:t>
                                  </m:r>
                                </m:e>
                              </m:d>
                            </m:sup>
                          </m:sSubSup>
                        </m:num>
                        <m:den>
                          <m:r>
                            <a:rPr lang="en-US" i="1" dirty="0" smtClean="0">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h</m:t>
                              </m:r>
                            </m:e>
                            <m:sub>
                              <m:r>
                                <a:rPr lang="en-US" i="1" dirty="0">
                                  <a:latin typeface="Cambria Math" panose="02040503050406030204" pitchFamily="18" charset="0"/>
                                </a:rPr>
                                <m:t>𝑘</m:t>
                              </m:r>
                            </m:sub>
                            <m:sup>
                              <m:r>
                                <a:rPr lang="en-US" i="1" dirty="0">
                                  <a:latin typeface="Cambria Math" panose="02040503050406030204" pitchFamily="18" charset="0"/>
                                </a:rPr>
                                <m:t>(</m:t>
                              </m:r>
                              <m:r>
                                <a:rPr lang="en-US" i="1" dirty="0">
                                  <a:latin typeface="Cambria Math" panose="02040503050406030204" pitchFamily="18" charset="0"/>
                                </a:rPr>
                                <m:t>𝑙</m:t>
                              </m:r>
                              <m:r>
                                <a:rPr lang="en-US" i="1" dirty="0">
                                  <a:latin typeface="Cambria Math" panose="02040503050406030204" pitchFamily="18" charset="0"/>
                                </a:rPr>
                                <m:t>−1)</m:t>
                              </m:r>
                            </m:sup>
                          </m:sSubSup>
                        </m:den>
                      </m:f>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𝑤</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𝑘</m:t>
                          </m:r>
                        </m:sub>
                        <m:sup>
                          <m:r>
                            <a:rPr lang="en-US" i="1" dirty="0">
                              <a:latin typeface="Cambria Math" panose="02040503050406030204" pitchFamily="18" charset="0"/>
                            </a:rPr>
                            <m:t>(</m:t>
                          </m:r>
                          <m:r>
                            <a:rPr lang="en-US" i="1" dirty="0">
                              <a:latin typeface="Cambria Math" panose="02040503050406030204" pitchFamily="18" charset="0"/>
                            </a:rPr>
                            <m:t>𝑙</m:t>
                          </m:r>
                          <m:r>
                            <a:rPr lang="en-US" i="1" dirty="0">
                              <a:latin typeface="Cambria Math" panose="02040503050406030204" pitchFamily="18" charset="0"/>
                            </a:rPr>
                            <m:t>)</m:t>
                          </m:r>
                        </m:sup>
                      </m:sSubSup>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754E78A-B2E8-A64A-AE4C-A1DA338B5417}"/>
                  </a:ext>
                </a:extLst>
              </p:cNvPr>
              <p:cNvSpPr>
                <a:spLocks noGrp="1" noRot="1" noChangeAspect="1" noMove="1" noResize="1" noEditPoints="1" noAdjustHandles="1" noChangeArrowheads="1" noChangeShapeType="1" noTextEdit="1"/>
              </p:cNvSpPr>
              <p:nvPr>
                <p:ph idx="1"/>
              </p:nvPr>
            </p:nvSpPr>
            <p:spPr>
              <a:xfrm>
                <a:off x="838200" y="1579437"/>
                <a:ext cx="10515600" cy="4351338"/>
              </a:xfrm>
              <a:blipFill>
                <a:blip r:embed="rId2"/>
                <a:stretch>
                  <a:fillRect l="-965" t="-2035" b="-44767"/>
                </a:stretch>
              </a:blipFill>
            </p:spPr>
            <p:txBody>
              <a:bodyPr/>
              <a:lstStyle/>
              <a:p>
                <a:r>
                  <a:rPr lang="en-US">
                    <a:noFill/>
                  </a:rPr>
                  <a:t> </a:t>
                </a:r>
              </a:p>
            </p:txBody>
          </p:sp>
        </mc:Fallback>
      </mc:AlternateContent>
    </p:spTree>
    <p:extLst>
      <p:ext uri="{BB962C8B-B14F-4D97-AF65-F5344CB8AC3E}">
        <p14:creationId xmlns:p14="http://schemas.microsoft.com/office/powerpoint/2010/main" val="231606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EFDA-6996-C249-AB4C-6ECC9943C122}"/>
              </a:ext>
            </a:extLst>
          </p:cNvPr>
          <p:cNvSpPr>
            <a:spLocks noGrp="1"/>
          </p:cNvSpPr>
          <p:nvPr>
            <p:ph type="title"/>
          </p:nvPr>
        </p:nvSpPr>
        <p:spPr/>
        <p:txBody>
          <a:bodyPr/>
          <a:lstStyle/>
          <a:p>
            <a:r>
              <a:rPr lang="en-US" dirty="0"/>
              <a:t>The pinhole camera equations</a:t>
            </a:r>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7742E6C3-F930-AF47-8DB5-07C8BF8A3739}"/>
                  </a:ext>
                </a:extLst>
              </p:cNvPr>
              <p:cNvSpPr txBox="1">
                <a:spLocks/>
              </p:cNvSpPr>
              <p:nvPr/>
            </p:nvSpPr>
            <p:spPr>
              <a:xfrm>
                <a:off x="838200" y="1825625"/>
                <a:ext cx="53056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These are similar triangles!  So</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𝑦</m:t>
                          </m:r>
                          <m:r>
                            <a:rPr lang="en-US" b="0" i="1" smtClean="0">
                              <a:latin typeface="Cambria Math" panose="02040503050406030204" pitchFamily="18" charset="0"/>
                            </a:rPr>
                            <m:t>′</m:t>
                          </m:r>
                        </m:num>
                        <m:den>
                          <m:r>
                            <a:rPr lang="en-US" b="0" i="1" smtClean="0">
                              <a:latin typeface="Cambria Math" panose="02040503050406030204" pitchFamily="18" charset="0"/>
                            </a:rPr>
                            <m:t>𝑓</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𝑦</m:t>
                          </m:r>
                        </m:num>
                        <m:den>
                          <m:r>
                            <a:rPr lang="en-US" b="0" i="1" smtClean="0">
                              <a:latin typeface="Cambria Math" panose="02040503050406030204" pitchFamily="18" charset="0"/>
                            </a:rPr>
                            <m:t>𝑧</m:t>
                          </m:r>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𝑥</m:t>
                          </m:r>
                          <m:r>
                            <a:rPr lang="en-US" i="1">
                              <a:latin typeface="Cambria Math" panose="02040503050406030204" pitchFamily="18" charset="0"/>
                            </a:rPr>
                            <m:t>′</m:t>
                          </m:r>
                        </m:num>
                        <m:den>
                          <m:r>
                            <a:rPr lang="en-US" i="1">
                              <a:latin typeface="Cambria Math" panose="02040503050406030204" pitchFamily="18" charset="0"/>
                            </a:rPr>
                            <m:t>𝑓</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𝑥</m:t>
                          </m:r>
                        </m:num>
                        <m:den>
                          <m:r>
                            <a:rPr lang="en-US" b="0" i="1" smtClean="0">
                              <a:latin typeface="Cambria Math" panose="02040503050406030204" pitchFamily="18" charset="0"/>
                            </a:rPr>
                            <m:t>𝑧</m:t>
                          </m:r>
                        </m:den>
                      </m:f>
                    </m:oMath>
                  </m:oMathPara>
                </a14:m>
                <a:endParaRPr lang="en-US" dirty="0"/>
              </a:p>
              <a:p>
                <a:pPr marL="0" indent="0">
                  <a:buNone/>
                </a:pPr>
                <a:endParaRPr lang="en-US" dirty="0"/>
              </a:p>
              <a:p>
                <a:r>
                  <a:rPr lang="en-US" dirty="0"/>
                  <a:t>Solving for (</a:t>
                </a:r>
                <a:r>
                  <a:rPr lang="en-US" dirty="0" err="1"/>
                  <a:t>x’,y</a:t>
                </a:r>
                <a:r>
                  <a:rPr lang="en-US" dirty="0"/>
                  <a:t>’), we get the pinhole camera equations: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𝑓𝑥</m:t>
                          </m:r>
                        </m:num>
                        <m:den>
                          <m:r>
                            <a:rPr lang="en-US" b="0" i="1" smtClean="0">
                              <a:latin typeface="Cambria Math" panose="02040503050406030204" pitchFamily="18" charset="0"/>
                            </a:rPr>
                            <m:t>𝑧</m:t>
                          </m:r>
                        </m:den>
                      </m:f>
                      <m:r>
                        <a:rPr lang="en-US" b="0" i="0" smtClean="0">
                          <a:latin typeface="Cambria Math" panose="02040503050406030204" pitchFamily="18" charset="0"/>
                        </a:rPr>
                        <m:t>,   </m:t>
                      </m:r>
                      <m:r>
                        <a:rPr lang="en-US" i="1" smtClean="0">
                          <a:latin typeface="Cambria Math" panose="02040503050406030204" pitchFamily="18" charset="0"/>
                        </a:rPr>
                        <m:t>𝑦</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𝑓𝑦</m:t>
                          </m:r>
                        </m:num>
                        <m:den>
                          <m:r>
                            <a:rPr lang="en-US" b="0" i="1" smtClean="0">
                              <a:latin typeface="Cambria Math" panose="02040503050406030204" pitchFamily="18" charset="0"/>
                            </a:rPr>
                            <m:t>𝑧</m:t>
                          </m:r>
                        </m:den>
                      </m:f>
                    </m:oMath>
                  </m:oMathPara>
                </a14:m>
                <a:endParaRPr lang="en-US" dirty="0"/>
              </a:p>
              <a:p>
                <a:pPr marL="0" indent="0">
                  <a:buNone/>
                </a:pPr>
                <a:endParaRPr lang="en-US" dirty="0"/>
              </a:p>
              <a:p>
                <a:pPr marL="0" indent="0">
                  <a:buNone/>
                </a:pPr>
                <a:endParaRPr lang="en-US" dirty="0"/>
              </a:p>
            </p:txBody>
          </p:sp>
        </mc:Choice>
        <mc:Fallback xmlns="">
          <p:sp>
            <p:nvSpPr>
              <p:cNvPr id="85" name="Content Placeholder 2">
                <a:extLst>
                  <a:ext uri="{FF2B5EF4-FFF2-40B4-BE49-F238E27FC236}">
                    <a16:creationId xmlns:a16="http://schemas.microsoft.com/office/drawing/2014/main" id="{7742E6C3-F930-AF47-8DB5-07C8BF8A3739}"/>
                  </a:ext>
                </a:extLst>
              </p:cNvPr>
              <p:cNvSpPr txBox="1">
                <a:spLocks noRot="1" noChangeAspect="1" noMove="1" noResize="1" noEditPoints="1" noAdjustHandles="1" noChangeArrowheads="1" noChangeShapeType="1" noTextEdit="1"/>
              </p:cNvSpPr>
              <p:nvPr/>
            </p:nvSpPr>
            <p:spPr>
              <a:xfrm>
                <a:off x="838200" y="1825625"/>
                <a:ext cx="5305672" cy="4351338"/>
              </a:xfrm>
              <a:prstGeom prst="rect">
                <a:avLst/>
              </a:prstGeom>
              <a:blipFill>
                <a:blip r:embed="rId2"/>
                <a:stretch>
                  <a:fillRect l="-2153" t="-2326"/>
                </a:stretch>
              </a:blipFill>
            </p:spPr>
            <p:txBody>
              <a:bodyPr/>
              <a:lstStyle/>
              <a:p>
                <a:r>
                  <a:rPr lang="en-US">
                    <a:noFill/>
                  </a:rPr>
                  <a:t> </a:t>
                </a:r>
              </a:p>
            </p:txBody>
          </p:sp>
        </mc:Fallback>
      </mc:AlternateContent>
      <p:pic>
        <p:nvPicPr>
          <p:cNvPr id="27" name="Content Placeholder 10" descr="Hill scene">
            <a:extLst>
              <a:ext uri="{FF2B5EF4-FFF2-40B4-BE49-F238E27FC236}">
                <a16:creationId xmlns:a16="http://schemas.microsoft.com/office/drawing/2014/main" id="{2F51CA3B-FA38-484C-B0DF-831F4326529B}"/>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9629779" y="2045493"/>
            <a:ext cx="2371725" cy="2371725"/>
          </a:xfrm>
        </p:spPr>
      </p:pic>
      <p:cxnSp>
        <p:nvCxnSpPr>
          <p:cNvPr id="29" name="Straight Connector 28">
            <a:extLst>
              <a:ext uri="{FF2B5EF4-FFF2-40B4-BE49-F238E27FC236}">
                <a16:creationId xmlns:a16="http://schemas.microsoft.com/office/drawing/2014/main" id="{B59147DA-B2FA-1E49-8CC5-7A0B9E5A6520}"/>
              </a:ext>
            </a:extLst>
          </p:cNvPr>
          <p:cNvCxnSpPr>
            <a:cxnSpLocks/>
          </p:cNvCxnSpPr>
          <p:nvPr/>
        </p:nvCxnSpPr>
        <p:spPr>
          <a:xfrm>
            <a:off x="6877050" y="2394743"/>
            <a:ext cx="0" cy="14152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200F73-A58F-044D-91FD-B852544D56FF}"/>
              </a:ext>
            </a:extLst>
          </p:cNvPr>
          <p:cNvCxnSpPr>
            <a:cxnSpLocks/>
          </p:cNvCxnSpPr>
          <p:nvPr/>
        </p:nvCxnSpPr>
        <p:spPr>
          <a:xfrm>
            <a:off x="6915150" y="2813050"/>
            <a:ext cx="4953000" cy="13771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E3E04D7-2357-1B4F-8B51-FB5A9490E091}"/>
              </a:ext>
            </a:extLst>
          </p:cNvPr>
          <p:cNvSpPr txBox="1"/>
          <p:nvPr/>
        </p:nvSpPr>
        <p:spPr>
          <a:xfrm>
            <a:off x="6527800" y="3733800"/>
            <a:ext cx="759823" cy="646331"/>
          </a:xfrm>
          <a:prstGeom prst="rect">
            <a:avLst/>
          </a:prstGeom>
          <a:noFill/>
        </p:spPr>
        <p:txBody>
          <a:bodyPr wrap="none" rtlCol="0">
            <a:spAutoFit/>
          </a:bodyPr>
          <a:lstStyle/>
          <a:p>
            <a:r>
              <a:rPr lang="en-US" dirty="0"/>
              <a:t>Image</a:t>
            </a:r>
          </a:p>
          <a:p>
            <a:r>
              <a:rPr lang="en-US" dirty="0"/>
              <a:t>plane</a:t>
            </a:r>
          </a:p>
        </p:txBody>
      </p:sp>
      <p:sp>
        <p:nvSpPr>
          <p:cNvPr id="37" name="TextBox 36">
            <a:extLst>
              <a:ext uri="{FF2B5EF4-FFF2-40B4-BE49-F238E27FC236}">
                <a16:creationId xmlns:a16="http://schemas.microsoft.com/office/drawing/2014/main" id="{7087AAC8-0E0B-B141-A283-3FBE8D0DFBEE}"/>
              </a:ext>
            </a:extLst>
          </p:cNvPr>
          <p:cNvSpPr txBox="1"/>
          <p:nvPr/>
        </p:nvSpPr>
        <p:spPr>
          <a:xfrm>
            <a:off x="10604500" y="4368800"/>
            <a:ext cx="803425" cy="369332"/>
          </a:xfrm>
          <a:prstGeom prst="rect">
            <a:avLst/>
          </a:prstGeom>
          <a:noFill/>
        </p:spPr>
        <p:txBody>
          <a:bodyPr wrap="none" rtlCol="0">
            <a:spAutoFit/>
          </a:bodyPr>
          <a:lstStyle/>
          <a:p>
            <a:r>
              <a:rPr lang="en-US" dirty="0"/>
              <a:t>Object</a:t>
            </a:r>
          </a:p>
        </p:txBody>
      </p:sp>
      <p:cxnSp>
        <p:nvCxnSpPr>
          <p:cNvPr id="38" name="Straight Connector 37">
            <a:extLst>
              <a:ext uri="{FF2B5EF4-FFF2-40B4-BE49-F238E27FC236}">
                <a16:creationId xmlns:a16="http://schemas.microsoft.com/office/drawing/2014/main" id="{7F8F36B1-4E0F-444C-9B27-39C235AF71B5}"/>
              </a:ext>
            </a:extLst>
          </p:cNvPr>
          <p:cNvCxnSpPr>
            <a:cxnSpLocks/>
          </p:cNvCxnSpPr>
          <p:nvPr/>
        </p:nvCxnSpPr>
        <p:spPr>
          <a:xfrm flipV="1">
            <a:off x="6915150" y="2020094"/>
            <a:ext cx="5124454" cy="138350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1FD8D3-2B84-8647-A336-871C6F8A4B56}"/>
              </a:ext>
            </a:extLst>
          </p:cNvPr>
          <p:cNvCxnSpPr>
            <a:cxnSpLocks/>
          </p:cNvCxnSpPr>
          <p:nvPr/>
        </p:nvCxnSpPr>
        <p:spPr>
          <a:xfrm flipV="1">
            <a:off x="6914062" y="2045494"/>
            <a:ext cx="2909379" cy="168830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CA11605-92BC-404A-A4DE-B47519DDD484}"/>
              </a:ext>
            </a:extLst>
          </p:cNvPr>
          <p:cNvCxnSpPr>
            <a:cxnSpLocks/>
          </p:cNvCxnSpPr>
          <p:nvPr/>
        </p:nvCxnSpPr>
        <p:spPr>
          <a:xfrm>
            <a:off x="6920412" y="2463800"/>
            <a:ext cx="2845879" cy="172641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20801E7-D467-5547-990B-40CDE750DD8B}"/>
              </a:ext>
            </a:extLst>
          </p:cNvPr>
          <p:cNvSpPr txBox="1"/>
          <p:nvPr/>
        </p:nvSpPr>
        <p:spPr>
          <a:xfrm>
            <a:off x="7531100" y="3987800"/>
            <a:ext cx="889987" cy="369332"/>
          </a:xfrm>
          <a:prstGeom prst="rect">
            <a:avLst/>
          </a:prstGeom>
          <a:noFill/>
        </p:spPr>
        <p:txBody>
          <a:bodyPr wrap="none" rtlCol="0">
            <a:spAutoFit/>
          </a:bodyPr>
          <a:lstStyle/>
          <a:p>
            <a:r>
              <a:rPr lang="en-US" dirty="0"/>
              <a:t>Pinhole</a:t>
            </a:r>
          </a:p>
        </p:txBody>
      </p:sp>
      <p:cxnSp>
        <p:nvCxnSpPr>
          <p:cNvPr id="42" name="Straight Connector 41">
            <a:extLst>
              <a:ext uri="{FF2B5EF4-FFF2-40B4-BE49-F238E27FC236}">
                <a16:creationId xmlns:a16="http://schemas.microsoft.com/office/drawing/2014/main" id="{BDCC34EC-417E-534B-A742-B4521F2B5CAD}"/>
              </a:ext>
            </a:extLst>
          </p:cNvPr>
          <p:cNvCxnSpPr>
            <a:cxnSpLocks/>
          </p:cNvCxnSpPr>
          <p:nvPr/>
        </p:nvCxnSpPr>
        <p:spPr>
          <a:xfrm>
            <a:off x="7969250" y="2420143"/>
            <a:ext cx="0" cy="6405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1168BBA-25B6-B949-A932-42651A93ACB4}"/>
              </a:ext>
            </a:extLst>
          </p:cNvPr>
          <p:cNvCxnSpPr>
            <a:cxnSpLocks/>
          </p:cNvCxnSpPr>
          <p:nvPr/>
        </p:nvCxnSpPr>
        <p:spPr>
          <a:xfrm>
            <a:off x="7969250" y="3131343"/>
            <a:ext cx="0" cy="7802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A2D32B6-E0F1-1B4D-9DA9-D4EBDDBFB337}"/>
              </a:ext>
            </a:extLst>
          </p:cNvPr>
          <p:cNvCxnSpPr>
            <a:cxnSpLocks/>
          </p:cNvCxnSpPr>
          <p:nvPr/>
        </p:nvCxnSpPr>
        <p:spPr>
          <a:xfrm flipV="1">
            <a:off x="6540500" y="2262188"/>
            <a:ext cx="0" cy="17383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BAA6FE4-27DD-DE48-BD55-8496AE6DB657}"/>
              </a:ext>
            </a:extLst>
          </p:cNvPr>
          <p:cNvCxnSpPr>
            <a:cxnSpLocks/>
          </p:cNvCxnSpPr>
          <p:nvPr/>
        </p:nvCxnSpPr>
        <p:spPr>
          <a:xfrm flipV="1">
            <a:off x="9677400" y="1447800"/>
            <a:ext cx="25391" cy="30861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C158E37-936A-FE4C-AB02-548FCF9373AF}"/>
              </a:ext>
            </a:extLst>
          </p:cNvPr>
          <p:cNvCxnSpPr>
            <a:cxnSpLocks/>
          </p:cNvCxnSpPr>
          <p:nvPr/>
        </p:nvCxnSpPr>
        <p:spPr>
          <a:xfrm flipH="1" flipV="1">
            <a:off x="6324601" y="3098014"/>
            <a:ext cx="5762437" cy="261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1CF1D79-25CD-5E43-875C-0D4885381BAD}"/>
              </a:ext>
            </a:extLst>
          </p:cNvPr>
          <p:cNvCxnSpPr>
            <a:cxnSpLocks/>
          </p:cNvCxnSpPr>
          <p:nvPr/>
        </p:nvCxnSpPr>
        <p:spPr>
          <a:xfrm flipH="1">
            <a:off x="6914062" y="4519386"/>
            <a:ext cx="1055188"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E666E0D-540A-C843-AF9E-5DF8860DB653}"/>
              </a:ext>
            </a:extLst>
          </p:cNvPr>
          <p:cNvSpPr txBox="1"/>
          <p:nvPr/>
        </p:nvSpPr>
        <p:spPr>
          <a:xfrm>
            <a:off x="6596741" y="2191656"/>
            <a:ext cx="353558" cy="369332"/>
          </a:xfrm>
          <a:prstGeom prst="rect">
            <a:avLst/>
          </a:prstGeom>
          <a:noFill/>
        </p:spPr>
        <p:txBody>
          <a:bodyPr wrap="none" rtlCol="0">
            <a:spAutoFit/>
          </a:bodyPr>
          <a:lstStyle/>
          <a:p>
            <a:r>
              <a:rPr lang="en-US" dirty="0"/>
              <a:t>y’</a:t>
            </a:r>
          </a:p>
        </p:txBody>
      </p:sp>
      <p:sp>
        <p:nvSpPr>
          <p:cNvPr id="49" name="TextBox 48">
            <a:extLst>
              <a:ext uri="{FF2B5EF4-FFF2-40B4-BE49-F238E27FC236}">
                <a16:creationId xmlns:a16="http://schemas.microsoft.com/office/drawing/2014/main" id="{B646E9BD-04EC-5A46-8539-2A380A08F8FA}"/>
              </a:ext>
            </a:extLst>
          </p:cNvPr>
          <p:cNvSpPr txBox="1"/>
          <p:nvPr/>
        </p:nvSpPr>
        <p:spPr>
          <a:xfrm>
            <a:off x="9387116" y="3995058"/>
            <a:ext cx="288862" cy="369332"/>
          </a:xfrm>
          <a:prstGeom prst="rect">
            <a:avLst/>
          </a:prstGeom>
          <a:noFill/>
        </p:spPr>
        <p:txBody>
          <a:bodyPr wrap="none" rtlCol="0">
            <a:spAutoFit/>
          </a:bodyPr>
          <a:lstStyle/>
          <a:p>
            <a:r>
              <a:rPr lang="en-US" dirty="0"/>
              <a:t>y</a:t>
            </a:r>
          </a:p>
        </p:txBody>
      </p:sp>
      <p:sp>
        <p:nvSpPr>
          <p:cNvPr id="50" name="TextBox 49">
            <a:extLst>
              <a:ext uri="{FF2B5EF4-FFF2-40B4-BE49-F238E27FC236}">
                <a16:creationId xmlns:a16="http://schemas.microsoft.com/office/drawing/2014/main" id="{08DD3738-9C2B-E64C-B539-7AA6E64313FE}"/>
              </a:ext>
            </a:extLst>
          </p:cNvPr>
          <p:cNvSpPr txBox="1"/>
          <p:nvPr/>
        </p:nvSpPr>
        <p:spPr>
          <a:xfrm>
            <a:off x="11874500" y="3073400"/>
            <a:ext cx="276038" cy="369332"/>
          </a:xfrm>
          <a:prstGeom prst="rect">
            <a:avLst/>
          </a:prstGeom>
          <a:noFill/>
        </p:spPr>
        <p:txBody>
          <a:bodyPr wrap="none" rtlCol="0">
            <a:spAutoFit/>
          </a:bodyPr>
          <a:lstStyle/>
          <a:p>
            <a:r>
              <a:rPr lang="en-US" dirty="0"/>
              <a:t>z</a:t>
            </a:r>
          </a:p>
        </p:txBody>
      </p:sp>
      <p:sp>
        <p:nvSpPr>
          <p:cNvPr id="51" name="TextBox 50">
            <a:extLst>
              <a:ext uri="{FF2B5EF4-FFF2-40B4-BE49-F238E27FC236}">
                <a16:creationId xmlns:a16="http://schemas.microsoft.com/office/drawing/2014/main" id="{11E10774-1ECA-7A4B-A536-6B2173884974}"/>
              </a:ext>
            </a:extLst>
          </p:cNvPr>
          <p:cNvSpPr txBox="1"/>
          <p:nvPr/>
        </p:nvSpPr>
        <p:spPr>
          <a:xfrm>
            <a:off x="7264400" y="4512128"/>
            <a:ext cx="255198" cy="369332"/>
          </a:xfrm>
          <a:prstGeom prst="rect">
            <a:avLst/>
          </a:prstGeom>
          <a:noFill/>
        </p:spPr>
        <p:txBody>
          <a:bodyPr wrap="none" rtlCol="0">
            <a:spAutoFit/>
          </a:bodyPr>
          <a:lstStyle/>
          <a:p>
            <a:r>
              <a:rPr lang="en-US" dirty="0"/>
              <a:t>f</a:t>
            </a:r>
          </a:p>
        </p:txBody>
      </p:sp>
      <p:cxnSp>
        <p:nvCxnSpPr>
          <p:cNvPr id="52" name="Straight Arrow Connector 51">
            <a:extLst>
              <a:ext uri="{FF2B5EF4-FFF2-40B4-BE49-F238E27FC236}">
                <a16:creationId xmlns:a16="http://schemas.microsoft.com/office/drawing/2014/main" id="{4231B178-AD07-C542-AFA8-CB396E15EE55}"/>
              </a:ext>
            </a:extLst>
          </p:cNvPr>
          <p:cNvCxnSpPr>
            <a:cxnSpLocks/>
          </p:cNvCxnSpPr>
          <p:nvPr/>
        </p:nvCxnSpPr>
        <p:spPr>
          <a:xfrm>
            <a:off x="7969250" y="4529283"/>
            <a:ext cx="1708150"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27F1763-16C7-8047-A07C-04833640B81E}"/>
              </a:ext>
            </a:extLst>
          </p:cNvPr>
          <p:cNvCxnSpPr>
            <a:cxnSpLocks/>
          </p:cNvCxnSpPr>
          <p:nvPr/>
        </p:nvCxnSpPr>
        <p:spPr>
          <a:xfrm>
            <a:off x="7947480" y="4449454"/>
            <a:ext cx="0" cy="1562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7F00D10-2C9D-9748-8C86-7161478A2190}"/>
              </a:ext>
            </a:extLst>
          </p:cNvPr>
          <p:cNvSpPr txBox="1"/>
          <p:nvPr/>
        </p:nvSpPr>
        <p:spPr>
          <a:xfrm>
            <a:off x="8636000" y="4504874"/>
            <a:ext cx="276038" cy="369332"/>
          </a:xfrm>
          <a:prstGeom prst="rect">
            <a:avLst/>
          </a:prstGeom>
          <a:noFill/>
        </p:spPr>
        <p:txBody>
          <a:bodyPr wrap="none" rtlCol="0">
            <a:spAutoFit/>
          </a:bodyPr>
          <a:lstStyle/>
          <a:p>
            <a:r>
              <a:rPr lang="en-US" dirty="0"/>
              <a:t>z</a:t>
            </a:r>
          </a:p>
        </p:txBody>
      </p:sp>
      <p:sp>
        <p:nvSpPr>
          <p:cNvPr id="6" name="Freeform 5">
            <a:extLst>
              <a:ext uri="{FF2B5EF4-FFF2-40B4-BE49-F238E27FC236}">
                <a16:creationId xmlns:a16="http://schemas.microsoft.com/office/drawing/2014/main" id="{E1C5AACD-7584-ED42-AB9E-892C53B3A659}"/>
              </a:ext>
            </a:extLst>
          </p:cNvPr>
          <p:cNvSpPr/>
          <p:nvPr/>
        </p:nvSpPr>
        <p:spPr>
          <a:xfrm>
            <a:off x="6894286" y="2452914"/>
            <a:ext cx="1074057" cy="653143"/>
          </a:xfrm>
          <a:custGeom>
            <a:avLst/>
            <a:gdLst>
              <a:gd name="connsiteX0" fmla="*/ 0 w 1074057"/>
              <a:gd name="connsiteY0" fmla="*/ 638629 h 653143"/>
              <a:gd name="connsiteX1" fmla="*/ 14514 w 1074057"/>
              <a:gd name="connsiteY1" fmla="*/ 0 h 653143"/>
              <a:gd name="connsiteX2" fmla="*/ 1074057 w 1074057"/>
              <a:gd name="connsiteY2" fmla="*/ 653143 h 653143"/>
              <a:gd name="connsiteX3" fmla="*/ 0 w 1074057"/>
              <a:gd name="connsiteY3" fmla="*/ 638629 h 653143"/>
            </a:gdLst>
            <a:ahLst/>
            <a:cxnLst>
              <a:cxn ang="0">
                <a:pos x="connsiteX0" y="connsiteY0"/>
              </a:cxn>
              <a:cxn ang="0">
                <a:pos x="connsiteX1" y="connsiteY1"/>
              </a:cxn>
              <a:cxn ang="0">
                <a:pos x="connsiteX2" y="connsiteY2"/>
              </a:cxn>
              <a:cxn ang="0">
                <a:pos x="connsiteX3" y="connsiteY3"/>
              </a:cxn>
            </a:cxnLst>
            <a:rect l="l" t="t" r="r" b="b"/>
            <a:pathLst>
              <a:path w="1074057" h="653143">
                <a:moveTo>
                  <a:pt x="0" y="638629"/>
                </a:moveTo>
                <a:lnTo>
                  <a:pt x="14514" y="0"/>
                </a:lnTo>
                <a:lnTo>
                  <a:pt x="1074057" y="653143"/>
                </a:lnTo>
                <a:lnTo>
                  <a:pt x="0" y="638629"/>
                </a:lnTo>
                <a:close/>
              </a:path>
            </a:pathLst>
          </a:cu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2B304CC-0A0F-834E-9DE4-7A3CC8A72FC0}"/>
              </a:ext>
            </a:extLst>
          </p:cNvPr>
          <p:cNvSpPr/>
          <p:nvPr/>
        </p:nvSpPr>
        <p:spPr>
          <a:xfrm>
            <a:off x="7982857" y="3091543"/>
            <a:ext cx="1727200" cy="1074057"/>
          </a:xfrm>
          <a:custGeom>
            <a:avLst/>
            <a:gdLst>
              <a:gd name="connsiteX0" fmla="*/ 0 w 1727200"/>
              <a:gd name="connsiteY0" fmla="*/ 0 h 1074057"/>
              <a:gd name="connsiteX1" fmla="*/ 1727200 w 1727200"/>
              <a:gd name="connsiteY1" fmla="*/ 29028 h 1074057"/>
              <a:gd name="connsiteX2" fmla="*/ 1727200 w 1727200"/>
              <a:gd name="connsiteY2" fmla="*/ 1074057 h 1074057"/>
              <a:gd name="connsiteX3" fmla="*/ 0 w 1727200"/>
              <a:gd name="connsiteY3" fmla="*/ 0 h 1074057"/>
            </a:gdLst>
            <a:ahLst/>
            <a:cxnLst>
              <a:cxn ang="0">
                <a:pos x="connsiteX0" y="connsiteY0"/>
              </a:cxn>
              <a:cxn ang="0">
                <a:pos x="connsiteX1" y="connsiteY1"/>
              </a:cxn>
              <a:cxn ang="0">
                <a:pos x="connsiteX2" y="connsiteY2"/>
              </a:cxn>
              <a:cxn ang="0">
                <a:pos x="connsiteX3" y="connsiteY3"/>
              </a:cxn>
            </a:cxnLst>
            <a:rect l="l" t="t" r="r" b="b"/>
            <a:pathLst>
              <a:path w="1727200" h="1074057">
                <a:moveTo>
                  <a:pt x="0" y="0"/>
                </a:moveTo>
                <a:lnTo>
                  <a:pt x="1727200" y="29028"/>
                </a:lnTo>
                <a:lnTo>
                  <a:pt x="1727200" y="1074057"/>
                </a:lnTo>
                <a:lnTo>
                  <a:pt x="0" y="0"/>
                </a:lnTo>
                <a:close/>
              </a:path>
            </a:pathLst>
          </a:cu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49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DBD9680A-A085-3140-8332-7437CE608317}"/>
              </a:ext>
            </a:extLst>
          </p:cNvPr>
          <p:cNvPicPr>
            <a:picLocks noChangeAspect="1"/>
          </p:cNvPicPr>
          <p:nvPr/>
        </p:nvPicPr>
        <p:blipFill>
          <a:blip r:embed="rId2"/>
          <a:stretch>
            <a:fillRect/>
          </a:stretch>
        </p:blipFill>
        <p:spPr>
          <a:xfrm>
            <a:off x="260350" y="635000"/>
            <a:ext cx="11671300" cy="5588000"/>
          </a:xfrm>
          <a:prstGeom prst="rect">
            <a:avLst/>
          </a:prstGeom>
        </p:spPr>
      </p:pic>
    </p:spTree>
    <p:extLst>
      <p:ext uri="{BB962C8B-B14F-4D97-AF65-F5344CB8AC3E}">
        <p14:creationId xmlns:p14="http://schemas.microsoft.com/office/powerpoint/2010/main" val="2494405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497C-B963-984D-8435-26F8C2BF9F7F}"/>
              </a:ext>
            </a:extLst>
          </p:cNvPr>
          <p:cNvSpPr>
            <a:spLocks noGrp="1"/>
          </p:cNvSpPr>
          <p:nvPr>
            <p:ph type="title"/>
          </p:nvPr>
        </p:nvSpPr>
        <p:spPr/>
        <p:txBody>
          <a:bodyPr/>
          <a:lstStyle/>
          <a:p>
            <a:r>
              <a:rPr lang="en-US" dirty="0"/>
              <a:t>Exam 1 Review</a:t>
            </a:r>
          </a:p>
        </p:txBody>
      </p:sp>
      <p:sp>
        <p:nvSpPr>
          <p:cNvPr id="3" name="Content Placeholder 2">
            <a:extLst>
              <a:ext uri="{FF2B5EF4-FFF2-40B4-BE49-F238E27FC236}">
                <a16:creationId xmlns:a16="http://schemas.microsoft.com/office/drawing/2014/main" id="{7C3227E1-108D-5F4A-B310-B79E6D98841C}"/>
              </a:ext>
            </a:extLst>
          </p:cNvPr>
          <p:cNvSpPr>
            <a:spLocks noGrp="1"/>
          </p:cNvSpPr>
          <p:nvPr>
            <p:ph idx="1"/>
          </p:nvPr>
        </p:nvSpPr>
        <p:spPr/>
        <p:txBody>
          <a:bodyPr/>
          <a:lstStyle/>
          <a:p>
            <a:r>
              <a:rPr lang="en-US" dirty="0">
                <a:solidFill>
                  <a:schemeClr val="bg1">
                    <a:lumMod val="75000"/>
                  </a:schemeClr>
                </a:solidFill>
              </a:rPr>
              <a:t>Mechanics: How to take the exam</a:t>
            </a:r>
          </a:p>
          <a:p>
            <a:r>
              <a:rPr lang="en-US" dirty="0">
                <a:solidFill>
                  <a:schemeClr val="bg1">
                    <a:lumMod val="75000"/>
                  </a:schemeClr>
                </a:solidFill>
              </a:rPr>
              <a:t>Review topics</a:t>
            </a:r>
          </a:p>
          <a:p>
            <a:r>
              <a:rPr lang="en-US" dirty="0"/>
              <a:t>Sample review problem</a:t>
            </a:r>
          </a:p>
        </p:txBody>
      </p:sp>
    </p:spTree>
    <p:extLst>
      <p:ext uri="{BB962C8B-B14F-4D97-AF65-F5344CB8AC3E}">
        <p14:creationId xmlns:p14="http://schemas.microsoft.com/office/powerpoint/2010/main" val="387933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6A7-F91A-8F48-A6D7-99B3EBE1372B}"/>
              </a:ext>
            </a:extLst>
          </p:cNvPr>
          <p:cNvSpPr>
            <a:spLocks noGrp="1"/>
          </p:cNvSpPr>
          <p:nvPr>
            <p:ph type="title"/>
          </p:nvPr>
        </p:nvSpPr>
        <p:spPr/>
        <p:txBody>
          <a:bodyPr/>
          <a:lstStyle/>
          <a:p>
            <a:r>
              <a:rPr lang="en-US" dirty="0"/>
              <a:t>Sample review problem</a:t>
            </a:r>
          </a:p>
        </p:txBody>
      </p:sp>
      <p:graphicFrame>
        <p:nvGraphicFramePr>
          <p:cNvPr id="4" name="Table 4">
            <a:extLst>
              <a:ext uri="{FF2B5EF4-FFF2-40B4-BE49-F238E27FC236}">
                <a16:creationId xmlns:a16="http://schemas.microsoft.com/office/drawing/2014/main" id="{9ECF743C-2C5B-DE4C-B9DB-556FC277B96A}"/>
              </a:ext>
            </a:extLst>
          </p:cNvPr>
          <p:cNvGraphicFramePr>
            <a:graphicFrameLocks noGrp="1"/>
          </p:cNvGraphicFramePr>
          <p:nvPr>
            <p:extLst>
              <p:ext uri="{D42A27DB-BD31-4B8C-83A1-F6EECF244321}">
                <p14:modId xmlns:p14="http://schemas.microsoft.com/office/powerpoint/2010/main" val="434472738"/>
              </p:ext>
            </p:extLst>
          </p:nvPr>
        </p:nvGraphicFramePr>
        <p:xfrm>
          <a:off x="2032000" y="1865292"/>
          <a:ext cx="8127999" cy="402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689876992"/>
                    </a:ext>
                  </a:extLst>
                </a:gridCol>
                <a:gridCol w="2709333">
                  <a:extLst>
                    <a:ext uri="{9D8B030D-6E8A-4147-A177-3AD203B41FA5}">
                      <a16:colId xmlns:a16="http://schemas.microsoft.com/office/drawing/2014/main" val="124351597"/>
                    </a:ext>
                  </a:extLst>
                </a:gridCol>
                <a:gridCol w="2709333">
                  <a:extLst>
                    <a:ext uri="{9D8B030D-6E8A-4147-A177-3AD203B41FA5}">
                      <a16:colId xmlns:a16="http://schemas.microsoft.com/office/drawing/2014/main" val="931492916"/>
                    </a:ext>
                  </a:extLst>
                </a:gridCol>
              </a:tblGrid>
              <a:tr h="370840">
                <a:tc>
                  <a:txBody>
                    <a:bodyPr/>
                    <a:lstStyle/>
                    <a:p>
                      <a:pPr algn="ctr"/>
                      <a:r>
                        <a:rPr lang="en-US" sz="6000" dirty="0"/>
                        <a:t>Boofs</a:t>
                      </a:r>
                    </a:p>
                  </a:txBody>
                  <a:tcPr/>
                </a:tc>
                <a:tc>
                  <a:txBody>
                    <a:bodyPr/>
                    <a:lstStyle/>
                    <a:p>
                      <a:pPr algn="ctr"/>
                      <a:r>
                        <a:rPr lang="en-US" sz="6000" dirty="0" err="1"/>
                        <a:t>Tizzles</a:t>
                      </a:r>
                      <a:endParaRPr lang="en-US" sz="6000" dirty="0"/>
                    </a:p>
                  </a:txBody>
                  <a:tcPr/>
                </a:tc>
                <a:tc>
                  <a:txBody>
                    <a:bodyPr/>
                    <a:lstStyle/>
                    <a:p>
                      <a:pPr algn="ctr"/>
                      <a:r>
                        <a:rPr lang="en-US" sz="6000" dirty="0"/>
                        <a:t>?</a:t>
                      </a:r>
                    </a:p>
                  </a:txBody>
                  <a:tcPr/>
                </a:tc>
                <a:extLst>
                  <a:ext uri="{0D108BD9-81ED-4DB2-BD59-A6C34878D82A}">
                    <a16:rowId xmlns:a16="http://schemas.microsoft.com/office/drawing/2014/main" val="2615269265"/>
                  </a:ext>
                </a:extLst>
              </a:tr>
              <a:tr h="370840">
                <a:tc>
                  <a:txBody>
                    <a:bodyPr/>
                    <a:lstStyle/>
                    <a:p>
                      <a:pPr algn="ctr"/>
                      <a:endParaRPr lang="en-US" sz="6000" dirty="0"/>
                    </a:p>
                  </a:txBody>
                  <a:tcPr/>
                </a:tc>
                <a:tc>
                  <a:txBody>
                    <a:bodyPr/>
                    <a:lstStyle/>
                    <a:p>
                      <a:pPr algn="ctr"/>
                      <a:endParaRPr lang="en-US" sz="6000"/>
                    </a:p>
                  </a:txBody>
                  <a:tcPr/>
                </a:tc>
                <a:tc>
                  <a:txBody>
                    <a:bodyPr/>
                    <a:lstStyle/>
                    <a:p>
                      <a:pPr algn="ctr"/>
                      <a:endParaRPr lang="en-US" sz="6000" dirty="0"/>
                    </a:p>
                  </a:txBody>
                  <a:tcPr/>
                </a:tc>
                <a:extLst>
                  <a:ext uri="{0D108BD9-81ED-4DB2-BD59-A6C34878D82A}">
                    <a16:rowId xmlns:a16="http://schemas.microsoft.com/office/drawing/2014/main" val="1774317229"/>
                  </a:ext>
                </a:extLst>
              </a:tr>
              <a:tr h="370840">
                <a:tc>
                  <a:txBody>
                    <a:bodyPr/>
                    <a:lstStyle/>
                    <a:p>
                      <a:pPr algn="ctr"/>
                      <a:endParaRPr lang="en-US" sz="6000"/>
                    </a:p>
                  </a:txBody>
                  <a:tcPr/>
                </a:tc>
                <a:tc>
                  <a:txBody>
                    <a:bodyPr/>
                    <a:lstStyle/>
                    <a:p>
                      <a:pPr algn="ctr"/>
                      <a:endParaRPr lang="en-US" sz="6000"/>
                    </a:p>
                  </a:txBody>
                  <a:tcPr/>
                </a:tc>
                <a:tc>
                  <a:txBody>
                    <a:bodyPr/>
                    <a:lstStyle/>
                    <a:p>
                      <a:pPr algn="ctr"/>
                      <a:endParaRPr lang="en-US" sz="6000" dirty="0"/>
                    </a:p>
                  </a:txBody>
                  <a:tcPr/>
                </a:tc>
                <a:extLst>
                  <a:ext uri="{0D108BD9-81ED-4DB2-BD59-A6C34878D82A}">
                    <a16:rowId xmlns:a16="http://schemas.microsoft.com/office/drawing/2014/main" val="3903363397"/>
                  </a:ext>
                </a:extLst>
              </a:tr>
              <a:tr h="370840">
                <a:tc>
                  <a:txBody>
                    <a:bodyPr/>
                    <a:lstStyle/>
                    <a:p>
                      <a:pPr algn="ctr"/>
                      <a:endParaRPr lang="en-US" sz="6000"/>
                    </a:p>
                  </a:txBody>
                  <a:tcPr/>
                </a:tc>
                <a:tc>
                  <a:txBody>
                    <a:bodyPr/>
                    <a:lstStyle/>
                    <a:p>
                      <a:pPr algn="ctr"/>
                      <a:endParaRPr lang="en-US" sz="6000"/>
                    </a:p>
                  </a:txBody>
                  <a:tcPr/>
                </a:tc>
                <a:tc>
                  <a:txBody>
                    <a:bodyPr/>
                    <a:lstStyle/>
                    <a:p>
                      <a:pPr algn="ctr"/>
                      <a:endParaRPr lang="en-US" sz="6000" dirty="0"/>
                    </a:p>
                  </a:txBody>
                  <a:tcPr/>
                </a:tc>
                <a:extLst>
                  <a:ext uri="{0D108BD9-81ED-4DB2-BD59-A6C34878D82A}">
                    <a16:rowId xmlns:a16="http://schemas.microsoft.com/office/drawing/2014/main" val="2241574106"/>
                  </a:ext>
                </a:extLst>
              </a:tr>
            </a:tbl>
          </a:graphicData>
        </a:graphic>
      </p:graphicFrame>
      <p:sp>
        <p:nvSpPr>
          <p:cNvPr id="5" name="Pie 4">
            <a:extLst>
              <a:ext uri="{FF2B5EF4-FFF2-40B4-BE49-F238E27FC236}">
                <a16:creationId xmlns:a16="http://schemas.microsoft.com/office/drawing/2014/main" id="{E78F4613-03A7-9944-B0C3-1E50C1CABE32}"/>
              </a:ext>
            </a:extLst>
          </p:cNvPr>
          <p:cNvSpPr/>
          <p:nvPr/>
        </p:nvSpPr>
        <p:spPr>
          <a:xfrm>
            <a:off x="2336362" y="2962166"/>
            <a:ext cx="893379" cy="851337"/>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ardrop 5">
            <a:extLst>
              <a:ext uri="{FF2B5EF4-FFF2-40B4-BE49-F238E27FC236}">
                <a16:creationId xmlns:a16="http://schemas.microsoft.com/office/drawing/2014/main" id="{BEE47B4D-8B74-B94E-B1F3-EBE149B2734F}"/>
              </a:ext>
            </a:extLst>
          </p:cNvPr>
          <p:cNvSpPr/>
          <p:nvPr/>
        </p:nvSpPr>
        <p:spPr>
          <a:xfrm>
            <a:off x="2209800" y="3987800"/>
            <a:ext cx="965200" cy="774700"/>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0F9544-BB77-F74A-BA64-58D6CF6BDED9}"/>
              </a:ext>
            </a:extLst>
          </p:cNvPr>
          <p:cNvSpPr txBox="1"/>
          <p:nvPr/>
        </p:nvSpPr>
        <p:spPr>
          <a:xfrm>
            <a:off x="3441700" y="3079234"/>
            <a:ext cx="1130300" cy="646331"/>
          </a:xfrm>
          <a:prstGeom prst="rect">
            <a:avLst/>
          </a:prstGeom>
          <a:noFill/>
        </p:spPr>
        <p:txBody>
          <a:bodyPr wrap="square">
            <a:spAutoFit/>
          </a:bodyPr>
          <a:lstStyle/>
          <a:p>
            <a:r>
              <a:rPr lang="en-US" dirty="0"/>
              <a:t>Yellow </a:t>
            </a:r>
            <a:r>
              <a:rPr lang="en-US" dirty="0" err="1"/>
              <a:t>pacman</a:t>
            </a:r>
            <a:endParaRPr lang="en-US" dirty="0"/>
          </a:p>
        </p:txBody>
      </p:sp>
      <p:sp>
        <p:nvSpPr>
          <p:cNvPr id="9" name="TextBox 8">
            <a:extLst>
              <a:ext uri="{FF2B5EF4-FFF2-40B4-BE49-F238E27FC236}">
                <a16:creationId xmlns:a16="http://schemas.microsoft.com/office/drawing/2014/main" id="{48EF3A36-FAFE-5A4C-9395-93A620A043E2}"/>
              </a:ext>
            </a:extLst>
          </p:cNvPr>
          <p:cNvSpPr txBox="1"/>
          <p:nvPr/>
        </p:nvSpPr>
        <p:spPr>
          <a:xfrm>
            <a:off x="3441700" y="4044434"/>
            <a:ext cx="1130300" cy="646331"/>
          </a:xfrm>
          <a:prstGeom prst="rect">
            <a:avLst/>
          </a:prstGeom>
          <a:noFill/>
        </p:spPr>
        <p:txBody>
          <a:bodyPr wrap="square">
            <a:spAutoFit/>
          </a:bodyPr>
          <a:lstStyle/>
          <a:p>
            <a:r>
              <a:rPr lang="en-US" dirty="0"/>
              <a:t>Red </a:t>
            </a:r>
          </a:p>
          <a:p>
            <a:r>
              <a:rPr lang="en-US" dirty="0"/>
              <a:t>teardrop</a:t>
            </a:r>
          </a:p>
        </p:txBody>
      </p:sp>
      <p:sp>
        <p:nvSpPr>
          <p:cNvPr id="10" name="Rectangle 9">
            <a:extLst>
              <a:ext uri="{FF2B5EF4-FFF2-40B4-BE49-F238E27FC236}">
                <a16:creationId xmlns:a16="http://schemas.microsoft.com/office/drawing/2014/main" id="{472B2859-D98D-5D4A-81F3-DFF9822AE90A}"/>
              </a:ext>
            </a:extLst>
          </p:cNvPr>
          <p:cNvSpPr/>
          <p:nvPr/>
        </p:nvSpPr>
        <p:spPr>
          <a:xfrm rot="18781730">
            <a:off x="2400300" y="5054600"/>
            <a:ext cx="7874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2F9C9F-C412-524E-89DC-C38041D13998}"/>
              </a:ext>
            </a:extLst>
          </p:cNvPr>
          <p:cNvSpPr txBox="1"/>
          <p:nvPr/>
        </p:nvSpPr>
        <p:spPr>
          <a:xfrm>
            <a:off x="3429000" y="5098534"/>
            <a:ext cx="1130300" cy="646331"/>
          </a:xfrm>
          <a:prstGeom prst="rect">
            <a:avLst/>
          </a:prstGeom>
          <a:noFill/>
        </p:spPr>
        <p:txBody>
          <a:bodyPr wrap="square">
            <a:spAutoFit/>
          </a:bodyPr>
          <a:lstStyle/>
          <a:p>
            <a:r>
              <a:rPr lang="en-US" dirty="0"/>
              <a:t>Blue </a:t>
            </a:r>
          </a:p>
          <a:p>
            <a:r>
              <a:rPr lang="en-US" dirty="0"/>
              <a:t>diamond</a:t>
            </a:r>
          </a:p>
        </p:txBody>
      </p:sp>
      <p:sp>
        <p:nvSpPr>
          <p:cNvPr id="12" name="Regular Pentagon 11">
            <a:extLst>
              <a:ext uri="{FF2B5EF4-FFF2-40B4-BE49-F238E27FC236}">
                <a16:creationId xmlns:a16="http://schemas.microsoft.com/office/drawing/2014/main" id="{B82B804F-9392-754F-A124-70E242CD906A}"/>
              </a:ext>
            </a:extLst>
          </p:cNvPr>
          <p:cNvSpPr/>
          <p:nvPr/>
        </p:nvSpPr>
        <p:spPr>
          <a:xfrm>
            <a:off x="4876800" y="2895600"/>
            <a:ext cx="960120" cy="9144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B1B99-FC80-4A4C-A300-778217A28F91}"/>
              </a:ext>
            </a:extLst>
          </p:cNvPr>
          <p:cNvSpPr txBox="1"/>
          <p:nvPr/>
        </p:nvSpPr>
        <p:spPr>
          <a:xfrm>
            <a:off x="6210300" y="3053834"/>
            <a:ext cx="1130300" cy="646331"/>
          </a:xfrm>
          <a:prstGeom prst="rect">
            <a:avLst/>
          </a:prstGeom>
          <a:noFill/>
        </p:spPr>
        <p:txBody>
          <a:bodyPr wrap="square">
            <a:spAutoFit/>
          </a:bodyPr>
          <a:lstStyle/>
          <a:p>
            <a:r>
              <a:rPr lang="en-US" dirty="0"/>
              <a:t>Blue </a:t>
            </a:r>
          </a:p>
          <a:p>
            <a:r>
              <a:rPr lang="en-US" dirty="0"/>
              <a:t>pentagon</a:t>
            </a:r>
          </a:p>
        </p:txBody>
      </p:sp>
      <p:sp>
        <p:nvSpPr>
          <p:cNvPr id="14" name="Heptagon 13">
            <a:extLst>
              <a:ext uri="{FF2B5EF4-FFF2-40B4-BE49-F238E27FC236}">
                <a16:creationId xmlns:a16="http://schemas.microsoft.com/office/drawing/2014/main" id="{B0079A98-8F5D-C043-BD58-4BC5DDF18662}"/>
              </a:ext>
            </a:extLst>
          </p:cNvPr>
          <p:cNvSpPr/>
          <p:nvPr/>
        </p:nvSpPr>
        <p:spPr>
          <a:xfrm>
            <a:off x="4864100" y="4927600"/>
            <a:ext cx="1016000" cy="897552"/>
          </a:xfrm>
          <a:prstGeom prst="hep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EDDA67-AD32-C644-92C0-536AF133525E}"/>
              </a:ext>
            </a:extLst>
          </p:cNvPr>
          <p:cNvSpPr txBox="1"/>
          <p:nvPr/>
        </p:nvSpPr>
        <p:spPr>
          <a:xfrm>
            <a:off x="6210300" y="5073134"/>
            <a:ext cx="1130300" cy="646331"/>
          </a:xfrm>
          <a:prstGeom prst="rect">
            <a:avLst/>
          </a:prstGeom>
          <a:noFill/>
        </p:spPr>
        <p:txBody>
          <a:bodyPr wrap="square">
            <a:spAutoFit/>
          </a:bodyPr>
          <a:lstStyle/>
          <a:p>
            <a:r>
              <a:rPr lang="en-US" dirty="0"/>
              <a:t>Green</a:t>
            </a:r>
          </a:p>
          <a:p>
            <a:r>
              <a:rPr lang="en-US" dirty="0"/>
              <a:t>heptagon</a:t>
            </a:r>
          </a:p>
        </p:txBody>
      </p:sp>
      <p:sp>
        <p:nvSpPr>
          <p:cNvPr id="16" name="Rectangle 15">
            <a:extLst>
              <a:ext uri="{FF2B5EF4-FFF2-40B4-BE49-F238E27FC236}">
                <a16:creationId xmlns:a16="http://schemas.microsoft.com/office/drawing/2014/main" id="{EA5B0FBB-256C-2145-BE78-CD6F27159B2D}"/>
              </a:ext>
            </a:extLst>
          </p:cNvPr>
          <p:cNvSpPr/>
          <p:nvPr/>
        </p:nvSpPr>
        <p:spPr>
          <a:xfrm>
            <a:off x="4965700" y="3987800"/>
            <a:ext cx="787400" cy="787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84A63B-C135-684B-9478-C3C366CBEEB6}"/>
              </a:ext>
            </a:extLst>
          </p:cNvPr>
          <p:cNvSpPr txBox="1"/>
          <p:nvPr/>
        </p:nvSpPr>
        <p:spPr>
          <a:xfrm>
            <a:off x="6197600" y="4057134"/>
            <a:ext cx="1130300" cy="646331"/>
          </a:xfrm>
          <a:prstGeom prst="rect">
            <a:avLst/>
          </a:prstGeom>
          <a:noFill/>
        </p:spPr>
        <p:txBody>
          <a:bodyPr wrap="square">
            <a:spAutoFit/>
          </a:bodyPr>
          <a:lstStyle/>
          <a:p>
            <a:r>
              <a:rPr lang="en-US" dirty="0"/>
              <a:t>Yellow square</a:t>
            </a:r>
          </a:p>
        </p:txBody>
      </p:sp>
      <p:sp>
        <p:nvSpPr>
          <p:cNvPr id="18" name="Rectangle 17">
            <a:extLst>
              <a:ext uri="{FF2B5EF4-FFF2-40B4-BE49-F238E27FC236}">
                <a16:creationId xmlns:a16="http://schemas.microsoft.com/office/drawing/2014/main" id="{A88B1AFA-4EC3-6349-B235-C796499AFDF3}"/>
              </a:ext>
            </a:extLst>
          </p:cNvPr>
          <p:cNvSpPr/>
          <p:nvPr/>
        </p:nvSpPr>
        <p:spPr>
          <a:xfrm rot="18993697">
            <a:off x="7696200" y="2971800"/>
            <a:ext cx="787400" cy="78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B171D6-35B5-024A-8C33-7CE264B74B28}"/>
              </a:ext>
            </a:extLst>
          </p:cNvPr>
          <p:cNvSpPr txBox="1"/>
          <p:nvPr/>
        </p:nvSpPr>
        <p:spPr>
          <a:xfrm>
            <a:off x="8851900" y="3053834"/>
            <a:ext cx="1130300" cy="646331"/>
          </a:xfrm>
          <a:prstGeom prst="rect">
            <a:avLst/>
          </a:prstGeom>
          <a:noFill/>
        </p:spPr>
        <p:txBody>
          <a:bodyPr wrap="square">
            <a:spAutoFit/>
          </a:bodyPr>
          <a:lstStyle/>
          <a:p>
            <a:r>
              <a:rPr lang="en-US" dirty="0"/>
              <a:t>Green</a:t>
            </a:r>
          </a:p>
          <a:p>
            <a:r>
              <a:rPr lang="en-US" dirty="0"/>
              <a:t>diamond</a:t>
            </a:r>
          </a:p>
        </p:txBody>
      </p:sp>
    </p:spTree>
    <p:extLst>
      <p:ext uri="{BB962C8B-B14F-4D97-AF65-F5344CB8AC3E}">
        <p14:creationId xmlns:p14="http://schemas.microsoft.com/office/powerpoint/2010/main" val="2038406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6A7-F91A-8F48-A6D7-99B3EBE1372B}"/>
              </a:ext>
            </a:extLst>
          </p:cNvPr>
          <p:cNvSpPr>
            <a:spLocks noGrp="1"/>
          </p:cNvSpPr>
          <p:nvPr>
            <p:ph type="title"/>
          </p:nvPr>
        </p:nvSpPr>
        <p:spPr>
          <a:xfrm>
            <a:off x="177800" y="365125"/>
            <a:ext cx="5981700" cy="1325563"/>
          </a:xfrm>
        </p:spPr>
        <p:txBody>
          <a:bodyPr/>
          <a:lstStyle/>
          <a:p>
            <a:r>
              <a:rPr lang="en-US" dirty="0"/>
              <a:t>Sample review problem</a:t>
            </a:r>
          </a:p>
        </p:txBody>
      </p:sp>
      <p:graphicFrame>
        <p:nvGraphicFramePr>
          <p:cNvPr id="4" name="Table 4">
            <a:extLst>
              <a:ext uri="{FF2B5EF4-FFF2-40B4-BE49-F238E27FC236}">
                <a16:creationId xmlns:a16="http://schemas.microsoft.com/office/drawing/2014/main" id="{9ECF743C-2C5B-DE4C-B9DB-556FC277B96A}"/>
              </a:ext>
            </a:extLst>
          </p:cNvPr>
          <p:cNvGraphicFramePr>
            <a:graphicFrameLocks noGrp="1"/>
          </p:cNvGraphicFramePr>
          <p:nvPr>
            <p:extLst>
              <p:ext uri="{D42A27DB-BD31-4B8C-83A1-F6EECF244321}">
                <p14:modId xmlns:p14="http://schemas.microsoft.com/office/powerpoint/2010/main" val="1491373567"/>
              </p:ext>
            </p:extLst>
          </p:nvPr>
        </p:nvGraphicFramePr>
        <p:xfrm>
          <a:off x="6324600" y="49192"/>
          <a:ext cx="5829300" cy="256032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689876992"/>
                    </a:ext>
                  </a:extLst>
                </a:gridCol>
                <a:gridCol w="1943100">
                  <a:extLst>
                    <a:ext uri="{9D8B030D-6E8A-4147-A177-3AD203B41FA5}">
                      <a16:colId xmlns:a16="http://schemas.microsoft.com/office/drawing/2014/main" val="124351597"/>
                    </a:ext>
                  </a:extLst>
                </a:gridCol>
                <a:gridCol w="1943100">
                  <a:extLst>
                    <a:ext uri="{9D8B030D-6E8A-4147-A177-3AD203B41FA5}">
                      <a16:colId xmlns:a16="http://schemas.microsoft.com/office/drawing/2014/main" val="931492916"/>
                    </a:ext>
                  </a:extLst>
                </a:gridCol>
              </a:tblGrid>
              <a:tr h="549677">
                <a:tc>
                  <a:txBody>
                    <a:bodyPr/>
                    <a:lstStyle/>
                    <a:p>
                      <a:pPr algn="ctr"/>
                      <a:r>
                        <a:rPr lang="en-US" sz="3600" dirty="0"/>
                        <a:t>Boofs</a:t>
                      </a:r>
                    </a:p>
                  </a:txBody>
                  <a:tcPr/>
                </a:tc>
                <a:tc>
                  <a:txBody>
                    <a:bodyPr/>
                    <a:lstStyle/>
                    <a:p>
                      <a:pPr algn="ctr"/>
                      <a:r>
                        <a:rPr lang="en-US" sz="3600" dirty="0" err="1"/>
                        <a:t>Tizzles</a:t>
                      </a:r>
                      <a:endParaRPr lang="en-US" sz="3600" dirty="0"/>
                    </a:p>
                  </a:txBody>
                  <a:tcPr/>
                </a:tc>
                <a:tc>
                  <a:txBody>
                    <a:bodyPr/>
                    <a:lstStyle/>
                    <a:p>
                      <a:pPr algn="ctr"/>
                      <a:r>
                        <a:rPr lang="en-US" sz="3600" dirty="0"/>
                        <a:t>?</a:t>
                      </a:r>
                    </a:p>
                  </a:txBody>
                  <a:tcPr/>
                </a:tc>
                <a:extLst>
                  <a:ext uri="{0D108BD9-81ED-4DB2-BD59-A6C34878D82A}">
                    <a16:rowId xmlns:a16="http://schemas.microsoft.com/office/drawing/2014/main" val="2615269265"/>
                  </a:ext>
                </a:extLst>
              </a:tr>
              <a:tr h="549677">
                <a:tc>
                  <a:txBody>
                    <a:bodyPr/>
                    <a:lstStyle/>
                    <a:p>
                      <a:pPr algn="ctr"/>
                      <a:endParaRPr lang="en-US" sz="3600" dirty="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1774317229"/>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3903363397"/>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2241574106"/>
                  </a:ext>
                </a:extLst>
              </a:tr>
            </a:tbl>
          </a:graphicData>
        </a:graphic>
      </p:graphicFrame>
      <p:sp>
        <p:nvSpPr>
          <p:cNvPr id="5" name="Pie 4">
            <a:extLst>
              <a:ext uri="{FF2B5EF4-FFF2-40B4-BE49-F238E27FC236}">
                <a16:creationId xmlns:a16="http://schemas.microsoft.com/office/drawing/2014/main" id="{E78F4613-03A7-9944-B0C3-1E50C1CABE32}"/>
              </a:ext>
            </a:extLst>
          </p:cNvPr>
          <p:cNvSpPr/>
          <p:nvPr/>
        </p:nvSpPr>
        <p:spPr>
          <a:xfrm>
            <a:off x="6445251" y="7777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ardrop 5">
            <a:extLst>
              <a:ext uri="{FF2B5EF4-FFF2-40B4-BE49-F238E27FC236}">
                <a16:creationId xmlns:a16="http://schemas.microsoft.com/office/drawing/2014/main" id="{BEE47B4D-8B74-B94E-B1F3-EBE149B2734F}"/>
              </a:ext>
            </a:extLst>
          </p:cNvPr>
          <p:cNvSpPr/>
          <p:nvPr/>
        </p:nvSpPr>
        <p:spPr>
          <a:xfrm>
            <a:off x="6441309" y="1435100"/>
            <a:ext cx="530990" cy="423362"/>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0F9544-BB77-F74A-BA64-58D6CF6BDED9}"/>
              </a:ext>
            </a:extLst>
          </p:cNvPr>
          <p:cNvSpPr txBox="1"/>
          <p:nvPr/>
        </p:nvSpPr>
        <p:spPr>
          <a:xfrm>
            <a:off x="7214454" y="691634"/>
            <a:ext cx="1103055" cy="646331"/>
          </a:xfrm>
          <a:prstGeom prst="rect">
            <a:avLst/>
          </a:prstGeom>
          <a:noFill/>
        </p:spPr>
        <p:txBody>
          <a:bodyPr wrap="square">
            <a:spAutoFit/>
          </a:bodyPr>
          <a:lstStyle/>
          <a:p>
            <a:r>
              <a:rPr lang="en-US" dirty="0"/>
              <a:t>Yellow </a:t>
            </a:r>
            <a:r>
              <a:rPr lang="en-US" dirty="0" err="1"/>
              <a:t>pacman</a:t>
            </a:r>
            <a:endParaRPr lang="en-US" dirty="0"/>
          </a:p>
        </p:txBody>
      </p:sp>
      <p:sp>
        <p:nvSpPr>
          <p:cNvPr id="9" name="TextBox 8">
            <a:extLst>
              <a:ext uri="{FF2B5EF4-FFF2-40B4-BE49-F238E27FC236}">
                <a16:creationId xmlns:a16="http://schemas.microsoft.com/office/drawing/2014/main" id="{48EF3A36-FAFE-5A4C-9395-93A620A043E2}"/>
              </a:ext>
            </a:extLst>
          </p:cNvPr>
          <p:cNvSpPr txBox="1"/>
          <p:nvPr/>
        </p:nvSpPr>
        <p:spPr>
          <a:xfrm>
            <a:off x="7226300" y="1364734"/>
            <a:ext cx="1054099" cy="646331"/>
          </a:xfrm>
          <a:prstGeom prst="rect">
            <a:avLst/>
          </a:prstGeom>
          <a:noFill/>
        </p:spPr>
        <p:txBody>
          <a:bodyPr wrap="square">
            <a:spAutoFit/>
          </a:bodyPr>
          <a:lstStyle/>
          <a:p>
            <a:r>
              <a:rPr lang="en-US" dirty="0"/>
              <a:t>Red </a:t>
            </a:r>
          </a:p>
          <a:p>
            <a:r>
              <a:rPr lang="en-US" dirty="0"/>
              <a:t>teardrop</a:t>
            </a:r>
          </a:p>
        </p:txBody>
      </p:sp>
      <p:sp>
        <p:nvSpPr>
          <p:cNvPr id="10" name="Rectangle 9">
            <a:extLst>
              <a:ext uri="{FF2B5EF4-FFF2-40B4-BE49-F238E27FC236}">
                <a16:creationId xmlns:a16="http://schemas.microsoft.com/office/drawing/2014/main" id="{472B2859-D98D-5D4A-81F3-DFF9822AE90A}"/>
              </a:ext>
            </a:extLst>
          </p:cNvPr>
          <p:cNvSpPr/>
          <p:nvPr/>
        </p:nvSpPr>
        <p:spPr>
          <a:xfrm rot="18781730">
            <a:off x="6507354" y="2083658"/>
            <a:ext cx="430303" cy="43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2F9C9F-C412-524E-89DC-C38041D13998}"/>
              </a:ext>
            </a:extLst>
          </p:cNvPr>
          <p:cNvSpPr txBox="1"/>
          <p:nvPr/>
        </p:nvSpPr>
        <p:spPr>
          <a:xfrm>
            <a:off x="7215762" y="1999734"/>
            <a:ext cx="1051938" cy="646331"/>
          </a:xfrm>
          <a:prstGeom prst="rect">
            <a:avLst/>
          </a:prstGeom>
          <a:noFill/>
        </p:spPr>
        <p:txBody>
          <a:bodyPr wrap="square">
            <a:spAutoFit/>
          </a:bodyPr>
          <a:lstStyle/>
          <a:p>
            <a:r>
              <a:rPr lang="en-US" dirty="0"/>
              <a:t>Blue </a:t>
            </a:r>
          </a:p>
          <a:p>
            <a:r>
              <a:rPr lang="en-US" dirty="0"/>
              <a:t>diamond</a:t>
            </a:r>
          </a:p>
        </p:txBody>
      </p:sp>
      <p:sp>
        <p:nvSpPr>
          <p:cNvPr id="12" name="Regular Pentagon 11">
            <a:extLst>
              <a:ext uri="{FF2B5EF4-FFF2-40B4-BE49-F238E27FC236}">
                <a16:creationId xmlns:a16="http://schemas.microsoft.com/office/drawing/2014/main" id="{B82B804F-9392-754F-A124-70E242CD906A}"/>
              </a:ext>
            </a:extLst>
          </p:cNvPr>
          <p:cNvSpPr/>
          <p:nvPr/>
        </p:nvSpPr>
        <p:spPr>
          <a:xfrm>
            <a:off x="8259834" y="736600"/>
            <a:ext cx="688586" cy="49970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B1B99-FC80-4A4C-A300-778217A28F91}"/>
              </a:ext>
            </a:extLst>
          </p:cNvPr>
          <p:cNvSpPr txBox="1"/>
          <p:nvPr/>
        </p:nvSpPr>
        <p:spPr>
          <a:xfrm>
            <a:off x="9095362" y="704334"/>
            <a:ext cx="1101747" cy="646331"/>
          </a:xfrm>
          <a:prstGeom prst="rect">
            <a:avLst/>
          </a:prstGeom>
          <a:noFill/>
        </p:spPr>
        <p:txBody>
          <a:bodyPr wrap="square">
            <a:spAutoFit/>
          </a:bodyPr>
          <a:lstStyle/>
          <a:p>
            <a:r>
              <a:rPr lang="en-US" dirty="0"/>
              <a:t>Blue </a:t>
            </a:r>
          </a:p>
          <a:p>
            <a:r>
              <a:rPr lang="en-US" dirty="0"/>
              <a:t>pentagon</a:t>
            </a:r>
          </a:p>
        </p:txBody>
      </p:sp>
      <p:sp>
        <p:nvSpPr>
          <p:cNvPr id="14" name="Heptagon 13">
            <a:extLst>
              <a:ext uri="{FF2B5EF4-FFF2-40B4-BE49-F238E27FC236}">
                <a16:creationId xmlns:a16="http://schemas.microsoft.com/office/drawing/2014/main" id="{B0079A98-8F5D-C043-BD58-4BC5DDF18662}"/>
              </a:ext>
            </a:extLst>
          </p:cNvPr>
          <p:cNvSpPr/>
          <p:nvPr/>
        </p:nvSpPr>
        <p:spPr>
          <a:xfrm>
            <a:off x="8305800" y="2044700"/>
            <a:ext cx="647700" cy="490499"/>
          </a:xfrm>
          <a:prstGeom prst="hep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EDDA67-AD32-C644-92C0-536AF133525E}"/>
              </a:ext>
            </a:extLst>
          </p:cNvPr>
          <p:cNvSpPr txBox="1"/>
          <p:nvPr/>
        </p:nvSpPr>
        <p:spPr>
          <a:xfrm>
            <a:off x="9120762" y="1987034"/>
            <a:ext cx="1102741" cy="646331"/>
          </a:xfrm>
          <a:prstGeom prst="rect">
            <a:avLst/>
          </a:prstGeom>
          <a:noFill/>
        </p:spPr>
        <p:txBody>
          <a:bodyPr wrap="square">
            <a:spAutoFit/>
          </a:bodyPr>
          <a:lstStyle/>
          <a:p>
            <a:r>
              <a:rPr lang="en-US" dirty="0"/>
              <a:t>Green</a:t>
            </a:r>
          </a:p>
          <a:p>
            <a:r>
              <a:rPr lang="en-US" dirty="0"/>
              <a:t>heptagon</a:t>
            </a:r>
          </a:p>
        </p:txBody>
      </p:sp>
      <p:sp>
        <p:nvSpPr>
          <p:cNvPr id="16" name="Rectangle 15">
            <a:extLst>
              <a:ext uri="{FF2B5EF4-FFF2-40B4-BE49-F238E27FC236}">
                <a16:creationId xmlns:a16="http://schemas.microsoft.com/office/drawing/2014/main" id="{EA5B0FBB-256C-2145-BE78-CD6F27159B2D}"/>
              </a:ext>
            </a:extLst>
          </p:cNvPr>
          <p:cNvSpPr/>
          <p:nvPr/>
        </p:nvSpPr>
        <p:spPr>
          <a:xfrm>
            <a:off x="8388787" y="1422400"/>
            <a:ext cx="475814" cy="4303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84A63B-C135-684B-9478-C3C366CBEEB6}"/>
              </a:ext>
            </a:extLst>
          </p:cNvPr>
          <p:cNvSpPr txBox="1"/>
          <p:nvPr/>
        </p:nvSpPr>
        <p:spPr>
          <a:xfrm>
            <a:off x="9387462" y="1352034"/>
            <a:ext cx="823337" cy="646331"/>
          </a:xfrm>
          <a:prstGeom prst="rect">
            <a:avLst/>
          </a:prstGeom>
          <a:noFill/>
        </p:spPr>
        <p:txBody>
          <a:bodyPr wrap="square">
            <a:spAutoFit/>
          </a:bodyPr>
          <a:lstStyle/>
          <a:p>
            <a:r>
              <a:rPr lang="en-US" dirty="0"/>
              <a:t>Yellow square</a:t>
            </a:r>
          </a:p>
        </p:txBody>
      </p:sp>
      <p:sp>
        <p:nvSpPr>
          <p:cNvPr id="18" name="Rectangle 17">
            <a:extLst>
              <a:ext uri="{FF2B5EF4-FFF2-40B4-BE49-F238E27FC236}">
                <a16:creationId xmlns:a16="http://schemas.microsoft.com/office/drawing/2014/main" id="{A88B1AFA-4EC3-6349-B235-C796499AFDF3}"/>
              </a:ext>
            </a:extLst>
          </p:cNvPr>
          <p:cNvSpPr/>
          <p:nvPr/>
        </p:nvSpPr>
        <p:spPr>
          <a:xfrm rot="18993697">
            <a:off x="10318475" y="757315"/>
            <a:ext cx="446820" cy="4303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B171D6-35B5-024A-8C33-7CE264B74B28}"/>
              </a:ext>
            </a:extLst>
          </p:cNvPr>
          <p:cNvSpPr txBox="1"/>
          <p:nvPr/>
        </p:nvSpPr>
        <p:spPr>
          <a:xfrm>
            <a:off x="11039452" y="717034"/>
            <a:ext cx="1101747" cy="646331"/>
          </a:xfrm>
          <a:prstGeom prst="rect">
            <a:avLst/>
          </a:prstGeom>
          <a:noFill/>
        </p:spPr>
        <p:txBody>
          <a:bodyPr wrap="square">
            <a:spAutoFit/>
          </a:bodyPr>
          <a:lstStyle/>
          <a:p>
            <a:r>
              <a:rPr lang="en-US" dirty="0"/>
              <a:t>Green</a:t>
            </a:r>
          </a:p>
          <a:p>
            <a:r>
              <a:rPr lang="en-US" dirty="0"/>
              <a:t>diamond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DC7322-6EC3-9D49-9B1A-F968A3B4E072}"/>
                  </a:ext>
                </a:extLst>
              </p:cNvPr>
              <p:cNvSpPr txBox="1"/>
              <p:nvPr/>
            </p:nvSpPr>
            <p:spPr>
              <a:xfrm>
                <a:off x="406400" y="1535203"/>
                <a:ext cx="5677645" cy="1384995"/>
              </a:xfrm>
              <a:prstGeom prst="rect">
                <a:avLst/>
              </a:prstGeom>
              <a:noFill/>
            </p:spPr>
            <p:txBody>
              <a:bodyPr wrap="none" rtlCol="0">
                <a:spAutoFit/>
              </a:bodyPr>
              <a:lstStyle/>
              <a:p>
                <a:r>
                  <a:rPr lang="en-US" sz="2800" dirty="0"/>
                  <a:t>Let’s express these as feature vectors.</a:t>
                </a:r>
              </a:p>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oMath>
                </a14:m>
                <a:r>
                  <a:rPr lang="en-US" sz="2800" dirty="0"/>
                  <a:t> # points,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2</m:t>
                        </m:r>
                      </m:sub>
                    </m:sSub>
                    <m:r>
                      <a:rPr lang="en-US" sz="2800" i="1">
                        <a:latin typeface="Cambria Math" panose="02040503050406030204" pitchFamily="18" charset="0"/>
                      </a:rPr>
                      <m:t>=</m:t>
                    </m:r>
                  </m:oMath>
                </a14:m>
                <a:r>
                  <a:rPr lang="en-US" sz="2800" dirty="0"/>
                  <a:t> redness,</a:t>
                </a:r>
              </a:p>
              <a:p>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3</m:t>
                        </m:r>
                      </m:sub>
                    </m:sSub>
                    <m:r>
                      <a:rPr lang="en-US" sz="2800" i="1">
                        <a:latin typeface="Cambria Math" panose="02040503050406030204" pitchFamily="18" charset="0"/>
                      </a:rPr>
                      <m:t>=</m:t>
                    </m:r>
                  </m:oMath>
                </a14:m>
                <a:r>
                  <a:rPr lang="en-US" sz="2800" dirty="0"/>
                  <a:t> greenness,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4</m:t>
                        </m:r>
                      </m:sub>
                    </m:sSub>
                    <m:r>
                      <a:rPr lang="en-US" sz="2800" i="1">
                        <a:latin typeface="Cambria Math" panose="02040503050406030204" pitchFamily="18" charset="0"/>
                      </a:rPr>
                      <m:t>=</m:t>
                    </m:r>
                  </m:oMath>
                </a14:m>
                <a:r>
                  <a:rPr lang="en-US" sz="2800" dirty="0"/>
                  <a:t> blueness.</a:t>
                </a:r>
              </a:p>
            </p:txBody>
          </p:sp>
        </mc:Choice>
        <mc:Fallback xmlns="">
          <p:sp>
            <p:nvSpPr>
              <p:cNvPr id="3" name="TextBox 2">
                <a:extLst>
                  <a:ext uri="{FF2B5EF4-FFF2-40B4-BE49-F238E27FC236}">
                    <a16:creationId xmlns:a16="http://schemas.microsoft.com/office/drawing/2014/main" id="{88DC7322-6EC3-9D49-9B1A-F968A3B4E072}"/>
                  </a:ext>
                </a:extLst>
              </p:cNvPr>
              <p:cNvSpPr txBox="1">
                <a:spLocks noRot="1" noChangeAspect="1" noMove="1" noResize="1" noEditPoints="1" noAdjustHandles="1" noChangeArrowheads="1" noChangeShapeType="1" noTextEdit="1"/>
              </p:cNvSpPr>
              <p:nvPr/>
            </p:nvSpPr>
            <p:spPr>
              <a:xfrm>
                <a:off x="406400" y="1535203"/>
                <a:ext cx="5677645" cy="1384995"/>
              </a:xfrm>
              <a:prstGeom prst="rect">
                <a:avLst/>
              </a:prstGeom>
              <a:blipFill>
                <a:blip r:embed="rId2"/>
                <a:stretch>
                  <a:fillRect l="-2232" t="-4545" r="-1116"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A7005B-2B1E-F647-A05C-D3E1A045650F}"/>
                  </a:ext>
                </a:extLst>
              </p:cNvPr>
              <p:cNvSpPr txBox="1"/>
              <p:nvPr/>
            </p:nvSpPr>
            <p:spPr>
              <a:xfrm>
                <a:off x="622300" y="3960903"/>
                <a:ext cx="3344057" cy="1526765"/>
              </a:xfrm>
              <a:prstGeom prst="rect">
                <a:avLst/>
              </a:prstGeom>
              <a:noFill/>
            </p:spPr>
            <p:txBody>
              <a:bodyPr wrap="none" rtlCol="0">
                <a:spAutoFit/>
              </a:bodyPr>
              <a:lstStyle/>
              <a:p>
                <a:r>
                  <a:rPr lang="en-US" sz="2800" dirty="0"/>
                  <a:t>Y=Boof:  </a:t>
                </a:r>
                <a14:m>
                  <m:oMath xmlns:m="http://schemas.openxmlformats.org/officeDocument/2006/math">
                    <m:d>
                      <m:dPr>
                        <m:begChr m:val="["/>
                        <m:endChr m:val="]"/>
                        <m:ctrlPr>
                          <a:rPr lang="en-US" sz="2800" i="1" smtClean="0">
                            <a:latin typeface="Cambria Math" panose="02040503050406030204" pitchFamily="18" charset="0"/>
                          </a:rPr>
                        </m:ctrlPr>
                      </m:dPr>
                      <m:e>
                        <m:m>
                          <m:mPr>
                            <m:mcs>
                              <m:mc>
                                <m:mcPr>
                                  <m:count m:val="1"/>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2</m:t>
                              </m:r>
                            </m:e>
                          </m:mr>
                          <m:mr>
                            <m:e>
                              <m:m>
                                <m:mPr>
                                  <m:mcs>
                                    <m:mc>
                                      <m:mcPr>
                                        <m:count m:val="1"/>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1</m:t>
                                    </m:r>
                                  </m:e>
                                </m:mr>
                                <m:mr>
                                  <m:e>
                                    <m:r>
                                      <a:rPr lang="en-US" sz="2800" b="0" i="1" smtClean="0">
                                        <a:latin typeface="Cambria Math" panose="02040503050406030204" pitchFamily="18" charset="0"/>
                                      </a:rPr>
                                      <m:t>1</m:t>
                                    </m:r>
                                  </m:e>
                                </m:mr>
                              </m:m>
                            </m:e>
                          </m:mr>
                          <m:mr>
                            <m:e>
                              <m:r>
                                <a:rPr lang="en-US" sz="2800" b="0" i="1" smtClean="0">
                                  <a:latin typeface="Cambria Math" panose="02040503050406030204" pitchFamily="18" charset="0"/>
                                </a:rPr>
                                <m:t>0</m:t>
                              </m:r>
                            </m:e>
                          </m:mr>
                        </m:m>
                      </m:e>
                    </m:d>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1</m:t>
                              </m:r>
                            </m:e>
                          </m:mr>
                          <m:mr>
                            <m:e>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1</m:t>
                                    </m:r>
                                  </m:e>
                                </m:mr>
                                <m:mr>
                                  <m:e>
                                    <m:r>
                                      <a:rPr lang="en-US" sz="2800" b="0" i="1" smtClean="0">
                                        <a:latin typeface="Cambria Math" panose="02040503050406030204" pitchFamily="18" charset="0"/>
                                      </a:rPr>
                                      <m:t>0</m:t>
                                    </m:r>
                                  </m:e>
                                </m:mr>
                              </m:m>
                            </m:e>
                          </m:mr>
                          <m:mr>
                            <m:e>
                              <m:r>
                                <a:rPr lang="en-US" sz="2800" i="1">
                                  <a:latin typeface="Cambria Math" panose="02040503050406030204" pitchFamily="18" charset="0"/>
                                </a:rPr>
                                <m:t>0</m:t>
                              </m:r>
                            </m:e>
                          </m:mr>
                        </m:m>
                      </m:e>
                    </m:d>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4</m:t>
                              </m:r>
                            </m:e>
                          </m:mr>
                          <m:m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mr>
                              </m:m>
                            </m:e>
                          </m:mr>
                          <m:mr>
                            <m:e>
                              <m:r>
                                <a:rPr lang="en-US" sz="2800" b="0" i="1" smtClean="0">
                                  <a:latin typeface="Cambria Math" panose="02040503050406030204" pitchFamily="18" charset="0"/>
                                </a:rPr>
                                <m:t>1</m:t>
                              </m:r>
                            </m:e>
                          </m:mr>
                        </m:m>
                      </m:e>
                    </m:d>
                  </m:oMath>
                </a14:m>
                <a:endParaRPr lang="en-US" sz="2800" dirty="0"/>
              </a:p>
            </p:txBody>
          </p:sp>
        </mc:Choice>
        <mc:Fallback xmlns="">
          <p:sp>
            <p:nvSpPr>
              <p:cNvPr id="21" name="TextBox 20">
                <a:extLst>
                  <a:ext uri="{FF2B5EF4-FFF2-40B4-BE49-F238E27FC236}">
                    <a16:creationId xmlns:a16="http://schemas.microsoft.com/office/drawing/2014/main" id="{7EA7005B-2B1E-F647-A05C-D3E1A045650F}"/>
                  </a:ext>
                </a:extLst>
              </p:cNvPr>
              <p:cNvSpPr txBox="1">
                <a:spLocks noRot="1" noChangeAspect="1" noMove="1" noResize="1" noEditPoints="1" noAdjustHandles="1" noChangeArrowheads="1" noChangeShapeType="1" noTextEdit="1"/>
              </p:cNvSpPr>
              <p:nvPr/>
            </p:nvSpPr>
            <p:spPr>
              <a:xfrm>
                <a:off x="622300" y="3960903"/>
                <a:ext cx="3344057" cy="1526765"/>
              </a:xfrm>
              <a:prstGeom prst="rect">
                <a:avLst/>
              </a:prstGeom>
              <a:blipFill>
                <a:blip r:embed="rId3"/>
                <a:stretch>
                  <a:fillRect l="-3774" b="-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40BB3F7-F0CA-C64A-A61B-DC29B24621FD}"/>
                  </a:ext>
                </a:extLst>
              </p:cNvPr>
              <p:cNvSpPr txBox="1"/>
              <p:nvPr/>
            </p:nvSpPr>
            <p:spPr>
              <a:xfrm>
                <a:off x="5029200" y="3986303"/>
                <a:ext cx="3459473" cy="1535549"/>
              </a:xfrm>
              <a:prstGeom prst="rect">
                <a:avLst/>
              </a:prstGeom>
              <a:noFill/>
            </p:spPr>
            <p:txBody>
              <a:bodyPr wrap="none" rtlCol="0">
                <a:spAutoFit/>
              </a:bodyPr>
              <a:lstStyle/>
              <a:p>
                <a:r>
                  <a:rPr lang="en-US" sz="2800" dirty="0"/>
                  <a:t>Y=</a:t>
                </a:r>
                <a:r>
                  <a:rPr lang="en-US" sz="2800" dirty="0" err="1"/>
                  <a:t>Tizzle</a:t>
                </a:r>
                <a:r>
                  <a:rPr lang="en-US" sz="2800" dirty="0"/>
                  <a:t>:  </a:t>
                </a:r>
                <a14:m>
                  <m:oMath xmlns:m="http://schemas.openxmlformats.org/officeDocument/2006/math">
                    <m:d>
                      <m:dPr>
                        <m:begChr m:val="["/>
                        <m:endChr m:val="]"/>
                        <m:ctrlPr>
                          <a:rPr lang="en-US" sz="2800" i="1" smtClean="0">
                            <a:latin typeface="Cambria Math" panose="02040503050406030204" pitchFamily="18" charset="0"/>
                          </a:rPr>
                        </m:ctrlPr>
                      </m:dPr>
                      <m:e>
                        <m:m>
                          <m:mPr>
                            <m:mcs>
                              <m:mc>
                                <m:mcPr>
                                  <m:count m:val="1"/>
                                  <m:mcJc m:val="center"/>
                                </m:mcPr>
                              </m:mc>
                            </m:mcs>
                            <m:ctrlPr>
                              <a:rPr lang="en-US" sz="2800" i="1" smtClean="0">
                                <a:latin typeface="Cambria Math" panose="02040503050406030204" pitchFamily="18" charset="0"/>
                              </a:rPr>
                            </m:ctrlPr>
                          </m:mPr>
                          <m:mr>
                            <m:e>
                              <m:r>
                                <a:rPr lang="en-US" sz="2800" b="0" i="1" smtClean="0">
                                  <a:latin typeface="Cambria Math" panose="02040503050406030204" pitchFamily="18" charset="0"/>
                                </a:rPr>
                                <m:t>5</m:t>
                              </m:r>
                            </m:e>
                          </m:mr>
                          <m:mr>
                            <m:e>
                              <m:m>
                                <m:mPr>
                                  <m:mcs>
                                    <m:mc>
                                      <m:mcPr>
                                        <m:count m:val="1"/>
                                        <m:mcJc m:val="center"/>
                                      </m:mcPr>
                                    </m:mc>
                                  </m:mcs>
                                  <m:ctrlPr>
                                    <a:rPr lang="en-US" sz="2800" i="1" smtClean="0">
                                      <a:latin typeface="Cambria Math" panose="02040503050406030204" pitchFamily="18" charset="0"/>
                                    </a:rPr>
                                  </m:ctrlPr>
                                </m:mPr>
                                <m:mr>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mr>
                              </m:m>
                            </m:e>
                          </m:mr>
                          <m:mr>
                            <m:e>
                              <m:r>
                                <a:rPr lang="en-US" sz="2800" b="0" i="1" smtClean="0">
                                  <a:latin typeface="Cambria Math" panose="02040503050406030204" pitchFamily="18" charset="0"/>
                                </a:rPr>
                                <m:t>1</m:t>
                              </m:r>
                            </m:e>
                          </m:mr>
                        </m:m>
                      </m:e>
                    </m:d>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4</m:t>
                              </m:r>
                            </m:e>
                          </m:mr>
                          <m:mr>
                            <m:e>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1</m:t>
                                    </m:r>
                                  </m:e>
                                </m:mr>
                                <m:mr>
                                  <m:e>
                                    <m:r>
                                      <a:rPr lang="en-US" sz="2800" b="0" i="1" smtClean="0">
                                        <a:latin typeface="Cambria Math" panose="02040503050406030204" pitchFamily="18" charset="0"/>
                                      </a:rPr>
                                      <m:t>1</m:t>
                                    </m:r>
                                  </m:e>
                                </m:mr>
                              </m:m>
                            </m:e>
                          </m:mr>
                          <m:mr>
                            <m:e>
                              <m:r>
                                <a:rPr lang="en-US" sz="2800" i="1">
                                  <a:latin typeface="Cambria Math" panose="02040503050406030204" pitchFamily="18" charset="0"/>
                                </a:rPr>
                                <m:t>0</m:t>
                              </m:r>
                            </m:e>
                          </m:mr>
                        </m:m>
                      </m:e>
                    </m:d>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7</m:t>
                              </m:r>
                            </m:e>
                          </m:mr>
                          <m:m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0</m:t>
                                    </m:r>
                                  </m:e>
                                </m:mr>
                                <m:mr>
                                  <m:e>
                                    <m:r>
                                      <a:rPr lang="en-US" sz="2800" b="0" i="1" smtClean="0">
                                        <a:latin typeface="Cambria Math" panose="02040503050406030204" pitchFamily="18" charset="0"/>
                                      </a:rPr>
                                      <m:t>1</m:t>
                                    </m:r>
                                  </m:e>
                                </m:mr>
                              </m:m>
                            </m:e>
                          </m:mr>
                          <m:mr>
                            <m:e>
                              <m:r>
                                <a:rPr lang="en-US" sz="2800" b="0" i="1" smtClean="0">
                                  <a:latin typeface="Cambria Math" panose="02040503050406030204" pitchFamily="18" charset="0"/>
                                </a:rPr>
                                <m:t>0</m:t>
                              </m:r>
                            </m:e>
                          </m:mr>
                        </m:m>
                      </m:e>
                    </m:d>
                  </m:oMath>
                </a14:m>
                <a:endParaRPr lang="en-US" sz="2800" dirty="0"/>
              </a:p>
            </p:txBody>
          </p:sp>
        </mc:Choice>
        <mc:Fallback xmlns="">
          <p:sp>
            <p:nvSpPr>
              <p:cNvPr id="22" name="TextBox 21">
                <a:extLst>
                  <a:ext uri="{FF2B5EF4-FFF2-40B4-BE49-F238E27FC236}">
                    <a16:creationId xmlns:a16="http://schemas.microsoft.com/office/drawing/2014/main" id="{B40BB3F7-F0CA-C64A-A61B-DC29B24621FD}"/>
                  </a:ext>
                </a:extLst>
              </p:cNvPr>
              <p:cNvSpPr txBox="1">
                <a:spLocks noRot="1" noChangeAspect="1" noMove="1" noResize="1" noEditPoints="1" noAdjustHandles="1" noChangeArrowheads="1" noChangeShapeType="1" noTextEdit="1"/>
              </p:cNvSpPr>
              <p:nvPr/>
            </p:nvSpPr>
            <p:spPr>
              <a:xfrm>
                <a:off x="5029200" y="3986303"/>
                <a:ext cx="3459473" cy="1535549"/>
              </a:xfrm>
              <a:prstGeom prst="rect">
                <a:avLst/>
              </a:prstGeom>
              <a:blipFill>
                <a:blip r:embed="rId4"/>
                <a:stretch>
                  <a:fillRect l="-4029" b="-4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108BDDB-396D-D84A-8C1C-46B90BF38770}"/>
                  </a:ext>
                </a:extLst>
              </p:cNvPr>
              <p:cNvSpPr txBox="1"/>
              <p:nvPr/>
            </p:nvSpPr>
            <p:spPr>
              <a:xfrm>
                <a:off x="9474200" y="3986303"/>
                <a:ext cx="1457258" cy="1522404"/>
              </a:xfrm>
              <a:prstGeom prst="rect">
                <a:avLst/>
              </a:prstGeom>
              <a:noFill/>
            </p:spPr>
            <p:txBody>
              <a:bodyPr wrap="none" rtlCol="0">
                <a:spAutoFit/>
              </a:bodyPr>
              <a:lstStyle/>
              <a:p>
                <a:r>
                  <a:rPr lang="en-US" sz="2800" dirty="0"/>
                  <a:t>Y=?:  </a:t>
                </a:r>
                <a14:m>
                  <m:oMath xmlns:m="http://schemas.openxmlformats.org/officeDocument/2006/math">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4</m:t>
                              </m:r>
                            </m:e>
                          </m:mr>
                          <m:m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0</m:t>
                                    </m:r>
                                  </m:e>
                                </m:mr>
                                <m:mr>
                                  <m:e>
                                    <m:r>
                                      <a:rPr lang="en-US" sz="2800" b="0" i="1" smtClean="0">
                                        <a:latin typeface="Cambria Math" panose="02040503050406030204" pitchFamily="18" charset="0"/>
                                      </a:rPr>
                                      <m:t>1</m:t>
                                    </m:r>
                                  </m:e>
                                </m:mr>
                              </m:m>
                            </m:e>
                          </m:mr>
                          <m:mr>
                            <m:e>
                              <m:r>
                                <a:rPr lang="en-US" sz="2800" i="1">
                                  <a:latin typeface="Cambria Math" panose="02040503050406030204" pitchFamily="18" charset="0"/>
                                </a:rPr>
                                <m:t>0</m:t>
                              </m:r>
                            </m:e>
                          </m:mr>
                        </m:m>
                      </m:e>
                    </m:d>
                  </m:oMath>
                </a14:m>
                <a:endParaRPr lang="en-US" sz="2800" dirty="0"/>
              </a:p>
            </p:txBody>
          </p:sp>
        </mc:Choice>
        <mc:Fallback xmlns="">
          <p:sp>
            <p:nvSpPr>
              <p:cNvPr id="23" name="TextBox 22">
                <a:extLst>
                  <a:ext uri="{FF2B5EF4-FFF2-40B4-BE49-F238E27FC236}">
                    <a16:creationId xmlns:a16="http://schemas.microsoft.com/office/drawing/2014/main" id="{2108BDDB-396D-D84A-8C1C-46B90BF38770}"/>
                  </a:ext>
                </a:extLst>
              </p:cNvPr>
              <p:cNvSpPr txBox="1">
                <a:spLocks noRot="1" noChangeAspect="1" noMove="1" noResize="1" noEditPoints="1" noAdjustHandles="1" noChangeArrowheads="1" noChangeShapeType="1" noTextEdit="1"/>
              </p:cNvSpPr>
              <p:nvPr/>
            </p:nvSpPr>
            <p:spPr>
              <a:xfrm>
                <a:off x="9474200" y="3986303"/>
                <a:ext cx="1457258" cy="1522404"/>
              </a:xfrm>
              <a:prstGeom prst="rect">
                <a:avLst/>
              </a:prstGeom>
              <a:blipFill>
                <a:blip r:embed="rId5"/>
                <a:stretch>
                  <a:fillRect l="-8621" b="-4132"/>
                </a:stretch>
              </a:blipFill>
            </p:spPr>
            <p:txBody>
              <a:bodyPr/>
              <a:lstStyle/>
              <a:p>
                <a:r>
                  <a:rPr lang="en-US">
                    <a:noFill/>
                  </a:rPr>
                  <a:t> </a:t>
                </a:r>
              </a:p>
            </p:txBody>
          </p:sp>
        </mc:Fallback>
      </mc:AlternateContent>
    </p:spTree>
    <p:extLst>
      <p:ext uri="{BB962C8B-B14F-4D97-AF65-F5344CB8AC3E}">
        <p14:creationId xmlns:p14="http://schemas.microsoft.com/office/powerpoint/2010/main" val="107455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34F9-BCB3-A24E-BFEE-BC9EF5F15EA8}"/>
              </a:ext>
            </a:extLst>
          </p:cNvPr>
          <p:cNvSpPr>
            <a:spLocks noGrp="1"/>
          </p:cNvSpPr>
          <p:nvPr>
            <p:ph type="title"/>
          </p:nvPr>
        </p:nvSpPr>
        <p:spPr/>
        <p:txBody>
          <a:bodyPr/>
          <a:lstStyle/>
          <a:p>
            <a:r>
              <a:rPr lang="en-US" dirty="0"/>
              <a:t>Mechanics: How to take the exam</a:t>
            </a:r>
          </a:p>
        </p:txBody>
      </p:sp>
      <p:sp>
        <p:nvSpPr>
          <p:cNvPr id="3" name="Content Placeholder 2">
            <a:extLst>
              <a:ext uri="{FF2B5EF4-FFF2-40B4-BE49-F238E27FC236}">
                <a16:creationId xmlns:a16="http://schemas.microsoft.com/office/drawing/2014/main" id="{85B1494B-EFA8-9C49-B491-5F0370257E4A}"/>
              </a:ext>
            </a:extLst>
          </p:cNvPr>
          <p:cNvSpPr>
            <a:spLocks noGrp="1"/>
          </p:cNvSpPr>
          <p:nvPr>
            <p:ph idx="1"/>
          </p:nvPr>
        </p:nvSpPr>
        <p:spPr/>
        <p:txBody>
          <a:bodyPr/>
          <a:lstStyle/>
          <a:p>
            <a:pPr marL="0" indent="0">
              <a:buNone/>
            </a:pPr>
            <a:endParaRPr lang="en-US" dirty="0"/>
          </a:p>
          <a:p>
            <a:r>
              <a:rPr lang="en-US" dirty="0"/>
              <a:t>No calculators, computers, or textbooks</a:t>
            </a:r>
          </a:p>
          <a:p>
            <a:r>
              <a:rPr lang="en-US" dirty="0"/>
              <a:t>You may bring one 8.5x11 page of notes, handwritten, front &amp; back</a:t>
            </a:r>
          </a:p>
          <a:p>
            <a:pPr marL="0" indent="0">
              <a:buNone/>
            </a:pPr>
            <a:endParaRPr lang="en-US" dirty="0"/>
          </a:p>
          <a:p>
            <a:pPr marL="0" indent="0">
              <a:buNone/>
            </a:pPr>
            <a:r>
              <a:rPr lang="en-US" dirty="0"/>
              <a:t>If you’re taking the exam in person:</a:t>
            </a:r>
          </a:p>
          <a:p>
            <a:r>
              <a:rPr lang="en-US" dirty="0"/>
              <a:t>Show up to class on Monday, ready to take an exam.</a:t>
            </a:r>
          </a:p>
        </p:txBody>
      </p:sp>
    </p:spTree>
    <p:extLst>
      <p:ext uri="{BB962C8B-B14F-4D97-AF65-F5344CB8AC3E}">
        <p14:creationId xmlns:p14="http://schemas.microsoft.com/office/powerpoint/2010/main" val="42626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6A7-F91A-8F48-A6D7-99B3EBE1372B}"/>
              </a:ext>
            </a:extLst>
          </p:cNvPr>
          <p:cNvSpPr>
            <a:spLocks noGrp="1"/>
          </p:cNvSpPr>
          <p:nvPr>
            <p:ph type="title"/>
          </p:nvPr>
        </p:nvSpPr>
        <p:spPr>
          <a:xfrm>
            <a:off x="177800" y="365125"/>
            <a:ext cx="5981700" cy="1325563"/>
          </a:xfrm>
        </p:spPr>
        <p:txBody>
          <a:bodyPr/>
          <a:lstStyle/>
          <a:p>
            <a:r>
              <a:rPr lang="en-US" dirty="0"/>
              <a:t>Sample review problem</a:t>
            </a:r>
          </a:p>
        </p:txBody>
      </p:sp>
      <p:graphicFrame>
        <p:nvGraphicFramePr>
          <p:cNvPr id="4" name="Table 4">
            <a:extLst>
              <a:ext uri="{FF2B5EF4-FFF2-40B4-BE49-F238E27FC236}">
                <a16:creationId xmlns:a16="http://schemas.microsoft.com/office/drawing/2014/main" id="{9ECF743C-2C5B-DE4C-B9DB-556FC277B96A}"/>
              </a:ext>
            </a:extLst>
          </p:cNvPr>
          <p:cNvGraphicFramePr>
            <a:graphicFrameLocks noGrp="1"/>
          </p:cNvGraphicFramePr>
          <p:nvPr/>
        </p:nvGraphicFramePr>
        <p:xfrm>
          <a:off x="6324600" y="49192"/>
          <a:ext cx="5829300" cy="256032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689876992"/>
                    </a:ext>
                  </a:extLst>
                </a:gridCol>
                <a:gridCol w="1943100">
                  <a:extLst>
                    <a:ext uri="{9D8B030D-6E8A-4147-A177-3AD203B41FA5}">
                      <a16:colId xmlns:a16="http://schemas.microsoft.com/office/drawing/2014/main" val="124351597"/>
                    </a:ext>
                  </a:extLst>
                </a:gridCol>
                <a:gridCol w="1943100">
                  <a:extLst>
                    <a:ext uri="{9D8B030D-6E8A-4147-A177-3AD203B41FA5}">
                      <a16:colId xmlns:a16="http://schemas.microsoft.com/office/drawing/2014/main" val="931492916"/>
                    </a:ext>
                  </a:extLst>
                </a:gridCol>
              </a:tblGrid>
              <a:tr h="549677">
                <a:tc>
                  <a:txBody>
                    <a:bodyPr/>
                    <a:lstStyle/>
                    <a:p>
                      <a:pPr algn="ctr"/>
                      <a:r>
                        <a:rPr lang="en-US" sz="3600" dirty="0"/>
                        <a:t>Boofs</a:t>
                      </a:r>
                    </a:p>
                  </a:txBody>
                  <a:tcPr/>
                </a:tc>
                <a:tc>
                  <a:txBody>
                    <a:bodyPr/>
                    <a:lstStyle/>
                    <a:p>
                      <a:pPr algn="ctr"/>
                      <a:r>
                        <a:rPr lang="en-US" sz="3600" dirty="0" err="1"/>
                        <a:t>Tizzles</a:t>
                      </a:r>
                      <a:endParaRPr lang="en-US" sz="3600" dirty="0"/>
                    </a:p>
                  </a:txBody>
                  <a:tcPr/>
                </a:tc>
                <a:tc>
                  <a:txBody>
                    <a:bodyPr/>
                    <a:lstStyle/>
                    <a:p>
                      <a:pPr algn="ctr"/>
                      <a:r>
                        <a:rPr lang="en-US" sz="3600" dirty="0"/>
                        <a:t>?</a:t>
                      </a:r>
                    </a:p>
                  </a:txBody>
                  <a:tcPr/>
                </a:tc>
                <a:extLst>
                  <a:ext uri="{0D108BD9-81ED-4DB2-BD59-A6C34878D82A}">
                    <a16:rowId xmlns:a16="http://schemas.microsoft.com/office/drawing/2014/main" val="2615269265"/>
                  </a:ext>
                </a:extLst>
              </a:tr>
              <a:tr h="549677">
                <a:tc>
                  <a:txBody>
                    <a:bodyPr/>
                    <a:lstStyle/>
                    <a:p>
                      <a:pPr algn="ctr"/>
                      <a:endParaRPr lang="en-US" sz="3600" dirty="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1774317229"/>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3903363397"/>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2241574106"/>
                  </a:ext>
                </a:extLst>
              </a:tr>
            </a:tbl>
          </a:graphicData>
        </a:graphic>
      </p:graphicFrame>
      <p:sp>
        <p:nvSpPr>
          <p:cNvPr id="5" name="Pie 4">
            <a:extLst>
              <a:ext uri="{FF2B5EF4-FFF2-40B4-BE49-F238E27FC236}">
                <a16:creationId xmlns:a16="http://schemas.microsoft.com/office/drawing/2014/main" id="{E78F4613-03A7-9944-B0C3-1E50C1CABE32}"/>
              </a:ext>
            </a:extLst>
          </p:cNvPr>
          <p:cNvSpPr/>
          <p:nvPr/>
        </p:nvSpPr>
        <p:spPr>
          <a:xfrm>
            <a:off x="6445251" y="7777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ardrop 5">
            <a:extLst>
              <a:ext uri="{FF2B5EF4-FFF2-40B4-BE49-F238E27FC236}">
                <a16:creationId xmlns:a16="http://schemas.microsoft.com/office/drawing/2014/main" id="{BEE47B4D-8B74-B94E-B1F3-EBE149B2734F}"/>
              </a:ext>
            </a:extLst>
          </p:cNvPr>
          <p:cNvSpPr/>
          <p:nvPr/>
        </p:nvSpPr>
        <p:spPr>
          <a:xfrm>
            <a:off x="6441309" y="1435100"/>
            <a:ext cx="530990" cy="423362"/>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0F9544-BB77-F74A-BA64-58D6CF6BDED9}"/>
              </a:ext>
            </a:extLst>
          </p:cNvPr>
          <p:cNvSpPr txBox="1"/>
          <p:nvPr/>
        </p:nvSpPr>
        <p:spPr>
          <a:xfrm>
            <a:off x="7214454" y="691634"/>
            <a:ext cx="1103055" cy="646331"/>
          </a:xfrm>
          <a:prstGeom prst="rect">
            <a:avLst/>
          </a:prstGeom>
          <a:noFill/>
        </p:spPr>
        <p:txBody>
          <a:bodyPr wrap="square">
            <a:spAutoFit/>
          </a:bodyPr>
          <a:lstStyle/>
          <a:p>
            <a:r>
              <a:rPr lang="en-US" dirty="0"/>
              <a:t>Yellow </a:t>
            </a:r>
            <a:r>
              <a:rPr lang="en-US" dirty="0" err="1"/>
              <a:t>pacman</a:t>
            </a:r>
            <a:endParaRPr lang="en-US" dirty="0"/>
          </a:p>
        </p:txBody>
      </p:sp>
      <p:sp>
        <p:nvSpPr>
          <p:cNvPr id="9" name="TextBox 8">
            <a:extLst>
              <a:ext uri="{FF2B5EF4-FFF2-40B4-BE49-F238E27FC236}">
                <a16:creationId xmlns:a16="http://schemas.microsoft.com/office/drawing/2014/main" id="{48EF3A36-FAFE-5A4C-9395-93A620A043E2}"/>
              </a:ext>
            </a:extLst>
          </p:cNvPr>
          <p:cNvSpPr txBox="1"/>
          <p:nvPr/>
        </p:nvSpPr>
        <p:spPr>
          <a:xfrm>
            <a:off x="7226300" y="1364734"/>
            <a:ext cx="1054099" cy="646331"/>
          </a:xfrm>
          <a:prstGeom prst="rect">
            <a:avLst/>
          </a:prstGeom>
          <a:noFill/>
        </p:spPr>
        <p:txBody>
          <a:bodyPr wrap="square">
            <a:spAutoFit/>
          </a:bodyPr>
          <a:lstStyle/>
          <a:p>
            <a:r>
              <a:rPr lang="en-US" dirty="0"/>
              <a:t>Red </a:t>
            </a:r>
          </a:p>
          <a:p>
            <a:r>
              <a:rPr lang="en-US" dirty="0"/>
              <a:t>teardrop</a:t>
            </a:r>
          </a:p>
        </p:txBody>
      </p:sp>
      <p:sp>
        <p:nvSpPr>
          <p:cNvPr id="10" name="Rectangle 9">
            <a:extLst>
              <a:ext uri="{FF2B5EF4-FFF2-40B4-BE49-F238E27FC236}">
                <a16:creationId xmlns:a16="http://schemas.microsoft.com/office/drawing/2014/main" id="{472B2859-D98D-5D4A-81F3-DFF9822AE90A}"/>
              </a:ext>
            </a:extLst>
          </p:cNvPr>
          <p:cNvSpPr/>
          <p:nvPr/>
        </p:nvSpPr>
        <p:spPr>
          <a:xfrm rot="18781730">
            <a:off x="6507354" y="2083658"/>
            <a:ext cx="430303" cy="43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2F9C9F-C412-524E-89DC-C38041D13998}"/>
              </a:ext>
            </a:extLst>
          </p:cNvPr>
          <p:cNvSpPr txBox="1"/>
          <p:nvPr/>
        </p:nvSpPr>
        <p:spPr>
          <a:xfrm>
            <a:off x="7215762" y="1999734"/>
            <a:ext cx="1051938" cy="646331"/>
          </a:xfrm>
          <a:prstGeom prst="rect">
            <a:avLst/>
          </a:prstGeom>
          <a:noFill/>
        </p:spPr>
        <p:txBody>
          <a:bodyPr wrap="square">
            <a:spAutoFit/>
          </a:bodyPr>
          <a:lstStyle/>
          <a:p>
            <a:r>
              <a:rPr lang="en-US" dirty="0"/>
              <a:t>Blue </a:t>
            </a:r>
          </a:p>
          <a:p>
            <a:r>
              <a:rPr lang="en-US" dirty="0"/>
              <a:t>diamond</a:t>
            </a:r>
          </a:p>
        </p:txBody>
      </p:sp>
      <p:sp>
        <p:nvSpPr>
          <p:cNvPr id="12" name="Regular Pentagon 11">
            <a:extLst>
              <a:ext uri="{FF2B5EF4-FFF2-40B4-BE49-F238E27FC236}">
                <a16:creationId xmlns:a16="http://schemas.microsoft.com/office/drawing/2014/main" id="{B82B804F-9392-754F-A124-70E242CD906A}"/>
              </a:ext>
            </a:extLst>
          </p:cNvPr>
          <p:cNvSpPr/>
          <p:nvPr/>
        </p:nvSpPr>
        <p:spPr>
          <a:xfrm>
            <a:off x="8259834" y="736600"/>
            <a:ext cx="688586" cy="49970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B1B99-FC80-4A4C-A300-778217A28F91}"/>
              </a:ext>
            </a:extLst>
          </p:cNvPr>
          <p:cNvSpPr txBox="1"/>
          <p:nvPr/>
        </p:nvSpPr>
        <p:spPr>
          <a:xfrm>
            <a:off x="9095362" y="704334"/>
            <a:ext cx="1101747" cy="646331"/>
          </a:xfrm>
          <a:prstGeom prst="rect">
            <a:avLst/>
          </a:prstGeom>
          <a:noFill/>
        </p:spPr>
        <p:txBody>
          <a:bodyPr wrap="square">
            <a:spAutoFit/>
          </a:bodyPr>
          <a:lstStyle/>
          <a:p>
            <a:r>
              <a:rPr lang="en-US" dirty="0"/>
              <a:t>Blue </a:t>
            </a:r>
          </a:p>
          <a:p>
            <a:r>
              <a:rPr lang="en-US" dirty="0"/>
              <a:t>pentagon</a:t>
            </a:r>
          </a:p>
        </p:txBody>
      </p:sp>
      <p:sp>
        <p:nvSpPr>
          <p:cNvPr id="14" name="Heptagon 13">
            <a:extLst>
              <a:ext uri="{FF2B5EF4-FFF2-40B4-BE49-F238E27FC236}">
                <a16:creationId xmlns:a16="http://schemas.microsoft.com/office/drawing/2014/main" id="{B0079A98-8F5D-C043-BD58-4BC5DDF18662}"/>
              </a:ext>
            </a:extLst>
          </p:cNvPr>
          <p:cNvSpPr/>
          <p:nvPr/>
        </p:nvSpPr>
        <p:spPr>
          <a:xfrm>
            <a:off x="8305800" y="2044700"/>
            <a:ext cx="647700" cy="490499"/>
          </a:xfrm>
          <a:prstGeom prst="hep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EDDA67-AD32-C644-92C0-536AF133525E}"/>
              </a:ext>
            </a:extLst>
          </p:cNvPr>
          <p:cNvSpPr txBox="1"/>
          <p:nvPr/>
        </p:nvSpPr>
        <p:spPr>
          <a:xfrm>
            <a:off x="9120762" y="1987034"/>
            <a:ext cx="1102741" cy="646331"/>
          </a:xfrm>
          <a:prstGeom prst="rect">
            <a:avLst/>
          </a:prstGeom>
          <a:noFill/>
        </p:spPr>
        <p:txBody>
          <a:bodyPr wrap="square">
            <a:spAutoFit/>
          </a:bodyPr>
          <a:lstStyle/>
          <a:p>
            <a:r>
              <a:rPr lang="en-US" dirty="0"/>
              <a:t>Green</a:t>
            </a:r>
          </a:p>
          <a:p>
            <a:r>
              <a:rPr lang="en-US" dirty="0"/>
              <a:t>heptagon</a:t>
            </a:r>
          </a:p>
        </p:txBody>
      </p:sp>
      <p:sp>
        <p:nvSpPr>
          <p:cNvPr id="16" name="Rectangle 15">
            <a:extLst>
              <a:ext uri="{FF2B5EF4-FFF2-40B4-BE49-F238E27FC236}">
                <a16:creationId xmlns:a16="http://schemas.microsoft.com/office/drawing/2014/main" id="{EA5B0FBB-256C-2145-BE78-CD6F27159B2D}"/>
              </a:ext>
            </a:extLst>
          </p:cNvPr>
          <p:cNvSpPr/>
          <p:nvPr/>
        </p:nvSpPr>
        <p:spPr>
          <a:xfrm>
            <a:off x="8388787" y="1422400"/>
            <a:ext cx="475814" cy="4303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84A63B-C135-684B-9478-C3C366CBEEB6}"/>
              </a:ext>
            </a:extLst>
          </p:cNvPr>
          <p:cNvSpPr txBox="1"/>
          <p:nvPr/>
        </p:nvSpPr>
        <p:spPr>
          <a:xfrm>
            <a:off x="9387462" y="1352034"/>
            <a:ext cx="823337" cy="646331"/>
          </a:xfrm>
          <a:prstGeom prst="rect">
            <a:avLst/>
          </a:prstGeom>
          <a:noFill/>
        </p:spPr>
        <p:txBody>
          <a:bodyPr wrap="square">
            <a:spAutoFit/>
          </a:bodyPr>
          <a:lstStyle/>
          <a:p>
            <a:r>
              <a:rPr lang="en-US" dirty="0"/>
              <a:t>Yellow square</a:t>
            </a:r>
          </a:p>
        </p:txBody>
      </p:sp>
      <p:sp>
        <p:nvSpPr>
          <p:cNvPr id="18" name="Rectangle 17">
            <a:extLst>
              <a:ext uri="{FF2B5EF4-FFF2-40B4-BE49-F238E27FC236}">
                <a16:creationId xmlns:a16="http://schemas.microsoft.com/office/drawing/2014/main" id="{A88B1AFA-4EC3-6349-B235-C796499AFDF3}"/>
              </a:ext>
            </a:extLst>
          </p:cNvPr>
          <p:cNvSpPr/>
          <p:nvPr/>
        </p:nvSpPr>
        <p:spPr>
          <a:xfrm rot="18993697">
            <a:off x="10318475" y="757315"/>
            <a:ext cx="446820" cy="4303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B171D6-35B5-024A-8C33-7CE264B74B28}"/>
              </a:ext>
            </a:extLst>
          </p:cNvPr>
          <p:cNvSpPr txBox="1"/>
          <p:nvPr/>
        </p:nvSpPr>
        <p:spPr>
          <a:xfrm>
            <a:off x="11039452" y="717034"/>
            <a:ext cx="1101747" cy="646331"/>
          </a:xfrm>
          <a:prstGeom prst="rect">
            <a:avLst/>
          </a:prstGeom>
          <a:noFill/>
        </p:spPr>
        <p:txBody>
          <a:bodyPr wrap="square">
            <a:spAutoFit/>
          </a:bodyPr>
          <a:lstStyle/>
          <a:p>
            <a:r>
              <a:rPr lang="en-US" dirty="0"/>
              <a:t>Green</a:t>
            </a:r>
          </a:p>
          <a:p>
            <a:r>
              <a:rPr lang="en-US" dirty="0"/>
              <a:t>diamond</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A7005B-2B1E-F647-A05C-D3E1A045650F}"/>
                  </a:ext>
                </a:extLst>
              </p:cNvPr>
              <p:cNvSpPr txBox="1"/>
              <p:nvPr/>
            </p:nvSpPr>
            <p:spPr>
              <a:xfrm>
                <a:off x="330200" y="1522503"/>
                <a:ext cx="3344057" cy="1526765"/>
              </a:xfrm>
              <a:prstGeom prst="rect">
                <a:avLst/>
              </a:prstGeom>
              <a:noFill/>
            </p:spPr>
            <p:txBody>
              <a:bodyPr wrap="none" rtlCol="0">
                <a:spAutoFit/>
              </a:bodyPr>
              <a:lstStyle/>
              <a:p>
                <a:r>
                  <a:rPr lang="en-US" sz="2800" dirty="0"/>
                  <a:t>Y=Boof:  </a:t>
                </a:r>
                <a14:m>
                  <m:oMath xmlns:m="http://schemas.openxmlformats.org/officeDocument/2006/math">
                    <m:d>
                      <m:dPr>
                        <m:begChr m:val="["/>
                        <m:endChr m:val="]"/>
                        <m:ctrlPr>
                          <a:rPr lang="en-US" sz="2800" i="1" smtClean="0">
                            <a:latin typeface="Cambria Math" panose="02040503050406030204" pitchFamily="18" charset="0"/>
                          </a:rPr>
                        </m:ctrlPr>
                      </m:dPr>
                      <m:e>
                        <m:m>
                          <m:mPr>
                            <m:mcs>
                              <m:mc>
                                <m:mcPr>
                                  <m:count m:val="1"/>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2</m:t>
                              </m:r>
                            </m:e>
                          </m:mr>
                          <m:mr>
                            <m:e>
                              <m:m>
                                <m:mPr>
                                  <m:mcs>
                                    <m:mc>
                                      <m:mcPr>
                                        <m:count m:val="1"/>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1</m:t>
                                    </m:r>
                                  </m:e>
                                </m:mr>
                                <m:mr>
                                  <m:e>
                                    <m:r>
                                      <a:rPr lang="en-US" sz="2800" b="0" i="1" smtClean="0">
                                        <a:latin typeface="Cambria Math" panose="02040503050406030204" pitchFamily="18" charset="0"/>
                                      </a:rPr>
                                      <m:t>1</m:t>
                                    </m:r>
                                  </m:e>
                                </m:mr>
                              </m:m>
                            </m:e>
                          </m:mr>
                          <m:mr>
                            <m:e>
                              <m:r>
                                <a:rPr lang="en-US" sz="2800" b="0" i="1" smtClean="0">
                                  <a:latin typeface="Cambria Math" panose="02040503050406030204" pitchFamily="18" charset="0"/>
                                </a:rPr>
                                <m:t>0</m:t>
                              </m:r>
                            </m:e>
                          </m:mr>
                        </m:m>
                      </m:e>
                    </m:d>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1</m:t>
                              </m:r>
                            </m:e>
                          </m:mr>
                          <m:mr>
                            <m:e>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1</m:t>
                                    </m:r>
                                  </m:e>
                                </m:mr>
                                <m:mr>
                                  <m:e>
                                    <m:r>
                                      <a:rPr lang="en-US" sz="2800" b="0" i="1" smtClean="0">
                                        <a:latin typeface="Cambria Math" panose="02040503050406030204" pitchFamily="18" charset="0"/>
                                      </a:rPr>
                                      <m:t>0</m:t>
                                    </m:r>
                                  </m:e>
                                </m:mr>
                              </m:m>
                            </m:e>
                          </m:mr>
                          <m:mr>
                            <m:e>
                              <m:r>
                                <a:rPr lang="en-US" sz="2800" i="1">
                                  <a:latin typeface="Cambria Math" panose="02040503050406030204" pitchFamily="18" charset="0"/>
                                </a:rPr>
                                <m:t>0</m:t>
                              </m:r>
                            </m:e>
                          </m:mr>
                        </m:m>
                      </m:e>
                    </m:d>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4</m:t>
                              </m:r>
                            </m:e>
                          </m:mr>
                          <m:m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mr>
                              </m:m>
                            </m:e>
                          </m:mr>
                          <m:mr>
                            <m:e>
                              <m:r>
                                <a:rPr lang="en-US" sz="2800" b="0" i="1" smtClean="0">
                                  <a:latin typeface="Cambria Math" panose="02040503050406030204" pitchFamily="18" charset="0"/>
                                </a:rPr>
                                <m:t>1</m:t>
                              </m:r>
                            </m:e>
                          </m:mr>
                        </m:m>
                      </m:e>
                    </m:d>
                  </m:oMath>
                </a14:m>
                <a:endParaRPr lang="en-US" sz="2800" dirty="0"/>
              </a:p>
            </p:txBody>
          </p:sp>
        </mc:Choice>
        <mc:Fallback xmlns="">
          <p:sp>
            <p:nvSpPr>
              <p:cNvPr id="21" name="TextBox 20">
                <a:extLst>
                  <a:ext uri="{FF2B5EF4-FFF2-40B4-BE49-F238E27FC236}">
                    <a16:creationId xmlns:a16="http://schemas.microsoft.com/office/drawing/2014/main" id="{7EA7005B-2B1E-F647-A05C-D3E1A045650F}"/>
                  </a:ext>
                </a:extLst>
              </p:cNvPr>
              <p:cNvSpPr txBox="1">
                <a:spLocks noRot="1" noChangeAspect="1" noMove="1" noResize="1" noEditPoints="1" noAdjustHandles="1" noChangeArrowheads="1" noChangeShapeType="1" noTextEdit="1"/>
              </p:cNvSpPr>
              <p:nvPr/>
            </p:nvSpPr>
            <p:spPr>
              <a:xfrm>
                <a:off x="330200" y="1522503"/>
                <a:ext cx="3344057" cy="1526765"/>
              </a:xfrm>
              <a:prstGeom prst="rect">
                <a:avLst/>
              </a:prstGeom>
              <a:blipFill>
                <a:blip r:embed="rId2"/>
                <a:stretch>
                  <a:fillRect l="-3774" b="-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40BB3F7-F0CA-C64A-A61B-DC29B24621FD}"/>
                  </a:ext>
                </a:extLst>
              </p:cNvPr>
              <p:cNvSpPr txBox="1"/>
              <p:nvPr/>
            </p:nvSpPr>
            <p:spPr>
              <a:xfrm>
                <a:off x="254000" y="3287803"/>
                <a:ext cx="3459473" cy="1535549"/>
              </a:xfrm>
              <a:prstGeom prst="rect">
                <a:avLst/>
              </a:prstGeom>
              <a:noFill/>
            </p:spPr>
            <p:txBody>
              <a:bodyPr wrap="none" rtlCol="0">
                <a:spAutoFit/>
              </a:bodyPr>
              <a:lstStyle/>
              <a:p>
                <a:r>
                  <a:rPr lang="en-US" sz="2800" dirty="0"/>
                  <a:t>Y=</a:t>
                </a:r>
                <a:r>
                  <a:rPr lang="en-US" sz="2800" dirty="0" err="1"/>
                  <a:t>Tizzle</a:t>
                </a:r>
                <a:r>
                  <a:rPr lang="en-US" sz="2800" dirty="0"/>
                  <a:t>:  </a:t>
                </a:r>
                <a14:m>
                  <m:oMath xmlns:m="http://schemas.openxmlformats.org/officeDocument/2006/math">
                    <m:d>
                      <m:dPr>
                        <m:begChr m:val="["/>
                        <m:endChr m:val="]"/>
                        <m:ctrlPr>
                          <a:rPr lang="en-US" sz="2800" i="1" smtClean="0">
                            <a:latin typeface="Cambria Math" panose="02040503050406030204" pitchFamily="18" charset="0"/>
                          </a:rPr>
                        </m:ctrlPr>
                      </m:dPr>
                      <m:e>
                        <m:m>
                          <m:mPr>
                            <m:mcs>
                              <m:mc>
                                <m:mcPr>
                                  <m:count m:val="1"/>
                                  <m:mcJc m:val="center"/>
                                </m:mcPr>
                              </m:mc>
                            </m:mcs>
                            <m:ctrlPr>
                              <a:rPr lang="en-US" sz="2800" i="1" smtClean="0">
                                <a:latin typeface="Cambria Math" panose="02040503050406030204" pitchFamily="18" charset="0"/>
                              </a:rPr>
                            </m:ctrlPr>
                          </m:mPr>
                          <m:mr>
                            <m:e>
                              <m:r>
                                <a:rPr lang="en-US" sz="2800" b="0" i="1" smtClean="0">
                                  <a:latin typeface="Cambria Math" panose="02040503050406030204" pitchFamily="18" charset="0"/>
                                </a:rPr>
                                <m:t>5</m:t>
                              </m:r>
                            </m:e>
                          </m:mr>
                          <m:mr>
                            <m:e>
                              <m:m>
                                <m:mPr>
                                  <m:mcs>
                                    <m:mc>
                                      <m:mcPr>
                                        <m:count m:val="1"/>
                                        <m:mcJc m:val="center"/>
                                      </m:mcPr>
                                    </m:mc>
                                  </m:mcs>
                                  <m:ctrlPr>
                                    <a:rPr lang="en-US" sz="2800" i="1" smtClean="0">
                                      <a:latin typeface="Cambria Math" panose="02040503050406030204" pitchFamily="18" charset="0"/>
                                    </a:rPr>
                                  </m:ctrlPr>
                                </m:mPr>
                                <m:mr>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mr>
                              </m:m>
                            </m:e>
                          </m:mr>
                          <m:mr>
                            <m:e>
                              <m:r>
                                <a:rPr lang="en-US" sz="2800" b="0" i="1" smtClean="0">
                                  <a:latin typeface="Cambria Math" panose="02040503050406030204" pitchFamily="18" charset="0"/>
                                </a:rPr>
                                <m:t>1</m:t>
                              </m:r>
                            </m:e>
                          </m:mr>
                        </m:m>
                      </m:e>
                    </m:d>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4</m:t>
                              </m:r>
                            </m:e>
                          </m:mr>
                          <m:mr>
                            <m:e>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1</m:t>
                                    </m:r>
                                  </m:e>
                                </m:mr>
                                <m:mr>
                                  <m:e>
                                    <m:r>
                                      <a:rPr lang="en-US" sz="2800" b="0" i="1" smtClean="0">
                                        <a:latin typeface="Cambria Math" panose="02040503050406030204" pitchFamily="18" charset="0"/>
                                      </a:rPr>
                                      <m:t>1</m:t>
                                    </m:r>
                                  </m:e>
                                </m:mr>
                              </m:m>
                            </m:e>
                          </m:mr>
                          <m:mr>
                            <m:e>
                              <m:r>
                                <a:rPr lang="en-US" sz="2800" i="1">
                                  <a:latin typeface="Cambria Math" panose="02040503050406030204" pitchFamily="18" charset="0"/>
                                </a:rPr>
                                <m:t>0</m:t>
                              </m:r>
                            </m:e>
                          </m:mr>
                        </m:m>
                      </m:e>
                    </m:d>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7</m:t>
                              </m:r>
                            </m:e>
                          </m:mr>
                          <m:m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0</m:t>
                                    </m:r>
                                  </m:e>
                                </m:mr>
                                <m:mr>
                                  <m:e>
                                    <m:r>
                                      <a:rPr lang="en-US" sz="2800" b="0" i="1" smtClean="0">
                                        <a:latin typeface="Cambria Math" panose="02040503050406030204" pitchFamily="18" charset="0"/>
                                      </a:rPr>
                                      <m:t>1</m:t>
                                    </m:r>
                                  </m:e>
                                </m:mr>
                              </m:m>
                            </m:e>
                          </m:mr>
                          <m:mr>
                            <m:e>
                              <m:r>
                                <a:rPr lang="en-US" sz="2800" b="0" i="1" smtClean="0">
                                  <a:latin typeface="Cambria Math" panose="02040503050406030204" pitchFamily="18" charset="0"/>
                                </a:rPr>
                                <m:t>0</m:t>
                              </m:r>
                            </m:e>
                          </m:mr>
                        </m:m>
                      </m:e>
                    </m:d>
                  </m:oMath>
                </a14:m>
                <a:endParaRPr lang="en-US" sz="2800" dirty="0"/>
              </a:p>
            </p:txBody>
          </p:sp>
        </mc:Choice>
        <mc:Fallback xmlns="">
          <p:sp>
            <p:nvSpPr>
              <p:cNvPr id="22" name="TextBox 21">
                <a:extLst>
                  <a:ext uri="{FF2B5EF4-FFF2-40B4-BE49-F238E27FC236}">
                    <a16:creationId xmlns:a16="http://schemas.microsoft.com/office/drawing/2014/main" id="{B40BB3F7-F0CA-C64A-A61B-DC29B24621FD}"/>
                  </a:ext>
                </a:extLst>
              </p:cNvPr>
              <p:cNvSpPr txBox="1">
                <a:spLocks noRot="1" noChangeAspect="1" noMove="1" noResize="1" noEditPoints="1" noAdjustHandles="1" noChangeArrowheads="1" noChangeShapeType="1" noTextEdit="1"/>
              </p:cNvSpPr>
              <p:nvPr/>
            </p:nvSpPr>
            <p:spPr>
              <a:xfrm>
                <a:off x="254000" y="3287803"/>
                <a:ext cx="3459473" cy="1535549"/>
              </a:xfrm>
              <a:prstGeom prst="rect">
                <a:avLst/>
              </a:prstGeom>
              <a:blipFill>
                <a:blip r:embed="rId3"/>
                <a:stretch>
                  <a:fillRect l="-3663" b="-4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108BDDB-396D-D84A-8C1C-46B90BF38770}"/>
                  </a:ext>
                </a:extLst>
              </p:cNvPr>
              <p:cNvSpPr txBox="1"/>
              <p:nvPr/>
            </p:nvSpPr>
            <p:spPr>
              <a:xfrm>
                <a:off x="774700" y="4976903"/>
                <a:ext cx="1457258" cy="1522404"/>
              </a:xfrm>
              <a:prstGeom prst="rect">
                <a:avLst/>
              </a:prstGeom>
              <a:noFill/>
            </p:spPr>
            <p:txBody>
              <a:bodyPr wrap="none" rtlCol="0">
                <a:spAutoFit/>
              </a:bodyPr>
              <a:lstStyle/>
              <a:p>
                <a:r>
                  <a:rPr lang="en-US" sz="2800" dirty="0"/>
                  <a:t>Y=?:  </a:t>
                </a:r>
                <a14:m>
                  <m:oMath xmlns:m="http://schemas.openxmlformats.org/officeDocument/2006/math">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4</m:t>
                              </m:r>
                            </m:e>
                          </m:mr>
                          <m:mr>
                            <m:e>
                              <m:m>
                                <m:mPr>
                                  <m:mcs>
                                    <m:mc>
                                      <m:mcPr>
                                        <m:count m:val="1"/>
                                        <m:mcJc m:val="center"/>
                                      </m:mcPr>
                                    </m:mc>
                                  </m:mcs>
                                  <m:ctrlPr>
                                    <a:rPr lang="en-US" sz="2800" i="1">
                                      <a:latin typeface="Cambria Math" panose="02040503050406030204" pitchFamily="18" charset="0"/>
                                    </a:rPr>
                                  </m:ctrlPr>
                                </m:mPr>
                                <m:mr>
                                  <m:e>
                                    <m:r>
                                      <a:rPr lang="en-US" sz="2800" b="0" i="1" smtClean="0">
                                        <a:latin typeface="Cambria Math" panose="02040503050406030204" pitchFamily="18" charset="0"/>
                                      </a:rPr>
                                      <m:t>0</m:t>
                                    </m:r>
                                  </m:e>
                                </m:mr>
                                <m:mr>
                                  <m:e>
                                    <m:r>
                                      <a:rPr lang="en-US" sz="2800" b="0" i="1" smtClean="0">
                                        <a:latin typeface="Cambria Math" panose="02040503050406030204" pitchFamily="18" charset="0"/>
                                      </a:rPr>
                                      <m:t>1</m:t>
                                    </m:r>
                                  </m:e>
                                </m:mr>
                              </m:m>
                            </m:e>
                          </m:mr>
                          <m:mr>
                            <m:e>
                              <m:r>
                                <a:rPr lang="en-US" sz="2800" i="1">
                                  <a:latin typeface="Cambria Math" panose="02040503050406030204" pitchFamily="18" charset="0"/>
                                </a:rPr>
                                <m:t>0</m:t>
                              </m:r>
                            </m:e>
                          </m:mr>
                        </m:m>
                      </m:e>
                    </m:d>
                  </m:oMath>
                </a14:m>
                <a:endParaRPr lang="en-US" sz="2800" dirty="0"/>
              </a:p>
            </p:txBody>
          </p:sp>
        </mc:Choice>
        <mc:Fallback xmlns="">
          <p:sp>
            <p:nvSpPr>
              <p:cNvPr id="23" name="TextBox 22">
                <a:extLst>
                  <a:ext uri="{FF2B5EF4-FFF2-40B4-BE49-F238E27FC236}">
                    <a16:creationId xmlns:a16="http://schemas.microsoft.com/office/drawing/2014/main" id="{2108BDDB-396D-D84A-8C1C-46B90BF38770}"/>
                  </a:ext>
                </a:extLst>
              </p:cNvPr>
              <p:cNvSpPr txBox="1">
                <a:spLocks noRot="1" noChangeAspect="1" noMove="1" noResize="1" noEditPoints="1" noAdjustHandles="1" noChangeArrowheads="1" noChangeShapeType="1" noTextEdit="1"/>
              </p:cNvSpPr>
              <p:nvPr/>
            </p:nvSpPr>
            <p:spPr>
              <a:xfrm>
                <a:off x="774700" y="4976903"/>
                <a:ext cx="1457258" cy="1522404"/>
              </a:xfrm>
              <a:prstGeom prst="rect">
                <a:avLst/>
              </a:prstGeom>
              <a:blipFill>
                <a:blip r:embed="rId4"/>
                <a:stretch>
                  <a:fillRect l="-8621" b="-41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79AA14-6C6C-294C-B2EA-1F46BC56205E}"/>
                  </a:ext>
                </a:extLst>
              </p:cNvPr>
              <p:cNvSpPr txBox="1"/>
              <p:nvPr/>
            </p:nvSpPr>
            <p:spPr>
              <a:xfrm>
                <a:off x="3865873" y="2630168"/>
                <a:ext cx="8072128" cy="4242443"/>
              </a:xfrm>
              <a:prstGeom prst="rect">
                <a:avLst/>
              </a:prstGeom>
              <a:noFill/>
            </p:spPr>
            <p:txBody>
              <a:bodyPr wrap="square" rtlCol="0">
                <a:spAutoFit/>
              </a:bodyPr>
              <a:lstStyle/>
              <a:p>
                <a:pPr marL="285750" indent="-285750">
                  <a:buFont typeface="Arial" panose="020B0604020202020204" pitchFamily="34" charset="0"/>
                  <a:buChar char="•"/>
                </a:pPr>
                <a:r>
                  <a:rPr lang="en-US" sz="2400" b="1" u="sng" dirty="0"/>
                  <a:t>Naïve Bayes</a:t>
                </a:r>
                <a:r>
                  <a:rPr lang="en-US" sz="2400" dirty="0"/>
                  <a:t>: If a naïve Bayes classifier is trained using these training data, how does it classify this test token?</a:t>
                </a:r>
              </a:p>
              <a:p>
                <a:pPr marL="285750" indent="-285750">
                  <a:buFont typeface="Arial" panose="020B0604020202020204" pitchFamily="34" charset="0"/>
                  <a:buChar char="•"/>
                </a:pPr>
                <a:r>
                  <a:rPr lang="en-US" sz="2400" b="1" u="sng" dirty="0"/>
                  <a:t>Perceptron</a:t>
                </a:r>
                <a:r>
                  <a:rPr lang="en-US" sz="2400" dirty="0"/>
                  <a:t>: Assume we start with all-zero weights and biases, and </a:t>
                </a:r>
                <a14:m>
                  <m:oMath xmlns:m="http://schemas.openxmlformats.org/officeDocument/2006/math">
                    <m:r>
                      <a:rPr lang="en-US" sz="2400" i="1" smtClean="0">
                        <a:latin typeface="Cambria Math" panose="02040503050406030204" pitchFamily="18" charset="0"/>
                        <a:ea typeface="Cambria Math" panose="02040503050406030204" pitchFamily="18" charset="0"/>
                      </a:rPr>
                      <m:t>𝜂</m:t>
                    </m:r>
                    <m:r>
                      <a:rPr lang="en-US" sz="2400" b="0" i="1" smtClean="0">
                        <a:latin typeface="Cambria Math" panose="02040503050406030204" pitchFamily="18" charset="0"/>
                        <a:ea typeface="Cambria Math" panose="02040503050406030204" pitchFamily="18" charset="0"/>
                      </a:rPr>
                      <m:t>=1</m:t>
                    </m:r>
                  </m:oMath>
                </a14:m>
                <a:r>
                  <a:rPr lang="en-US" sz="2400" dirty="0"/>
                  <a:t>.  What are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𝑤</m:t>
                        </m:r>
                      </m:e>
                    </m:acc>
                  </m:oMath>
                </a14:m>
                <a:r>
                  <a:rPr lang="en-US" sz="2400" dirty="0"/>
                  <a:t> and </a:t>
                </a:r>
                <a14:m>
                  <m:oMath xmlns:m="http://schemas.openxmlformats.org/officeDocument/2006/math">
                    <m:r>
                      <a:rPr lang="en-US" sz="2400" i="1">
                        <a:latin typeface="Cambria Math" panose="02040503050406030204" pitchFamily="18" charset="0"/>
                      </a:rPr>
                      <m:t>𝑏</m:t>
                    </m:r>
                  </m:oMath>
                </a14:m>
                <a:r>
                  <a:rPr lang="en-US" sz="2400" dirty="0"/>
                  <a:t> after the first 4 training tokens?</a:t>
                </a:r>
              </a:p>
              <a:p>
                <a:pPr marL="285750" indent="-285750">
                  <a:buFont typeface="Arial" panose="020B0604020202020204" pitchFamily="34" charset="0"/>
                  <a:buChar char="•"/>
                </a:pPr>
                <a:r>
                  <a:rPr lang="en-US" sz="2400" b="1" u="sng" dirty="0"/>
                  <a:t>Logistic regression</a:t>
                </a:r>
                <a:r>
                  <a:rPr lang="en-US" sz="2400" dirty="0"/>
                  <a:t>: Assume we start with all-zero weights and biases, and </a:t>
                </a:r>
                <a14:m>
                  <m:oMath xmlns:m="http://schemas.openxmlformats.org/officeDocument/2006/math">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=1</m:t>
                    </m:r>
                  </m:oMath>
                </a14:m>
                <a:r>
                  <a:rPr lang="en-US" sz="2400" dirty="0"/>
                  <a:t>. What are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𝑤</m:t>
                            </m:r>
                          </m:e>
                        </m:acc>
                      </m:e>
                      <m:sub>
                        <m:r>
                          <m:rPr>
                            <m:sty m:val="p"/>
                          </m:rPr>
                          <a:rPr lang="en-US" sz="2400">
                            <a:latin typeface="Cambria Math" panose="02040503050406030204" pitchFamily="18" charset="0"/>
                          </a:rPr>
                          <m:t>boof</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m:rPr>
                            <m:sty m:val="p"/>
                          </m:rPr>
                          <a:rPr lang="en-US" sz="2400">
                            <a:latin typeface="Cambria Math" panose="02040503050406030204" pitchFamily="18" charset="0"/>
                          </a:rPr>
                          <m:t>boof</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𝑤</m:t>
                            </m:r>
                          </m:e>
                        </m:acc>
                      </m:e>
                      <m:sub>
                        <m:r>
                          <m:rPr>
                            <m:sty m:val="p"/>
                          </m:rPr>
                          <a:rPr lang="en-US" sz="2400" b="0" i="0" smtClean="0">
                            <a:latin typeface="Cambria Math" panose="02040503050406030204" pitchFamily="18" charset="0"/>
                          </a:rPr>
                          <m:t>tizzle</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m:rPr>
                            <m:sty m:val="p"/>
                          </m:rPr>
                          <a:rPr lang="en-US" sz="2400" b="0" i="0" smtClean="0">
                            <a:latin typeface="Cambria Math" panose="02040503050406030204" pitchFamily="18" charset="0"/>
                          </a:rPr>
                          <m:t>tizzle</m:t>
                        </m:r>
                      </m:sub>
                    </m:sSub>
                  </m:oMath>
                </a14:m>
                <a:r>
                  <a:rPr lang="en-US" sz="2400" dirty="0"/>
                  <a:t> after the first 1 training token?</a:t>
                </a:r>
              </a:p>
              <a:p>
                <a:pPr marL="285750" indent="-285750">
                  <a:buFont typeface="Arial" panose="020B0604020202020204" pitchFamily="34" charset="0"/>
                  <a:buChar char="•"/>
                </a:pPr>
                <a:r>
                  <a:rPr lang="en-US" sz="2400" b="1" u="sng" dirty="0"/>
                  <a:t>Two-layer neural net</a:t>
                </a:r>
                <a:r>
                  <a:rPr lang="en-US" sz="2400" dirty="0"/>
                  <a:t>: Assume we start with all-zero weights and biases, and </a:t>
                </a:r>
                <a14:m>
                  <m:oMath xmlns:m="http://schemas.openxmlformats.org/officeDocument/2006/math">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=1</m:t>
                    </m:r>
                  </m:oMath>
                </a14:m>
                <a:r>
                  <a:rPr lang="en-US" sz="2400" dirty="0"/>
                  <a:t>.  Find </a:t>
                </a:r>
                <a14:m>
                  <m:oMath xmlns:m="http://schemas.openxmlformats.org/officeDocument/2006/math">
                    <m:sSubSup>
                      <m:sSubSupPr>
                        <m:ctrlPr>
                          <a:rPr lang="en-US" sz="2400" i="1">
                            <a:latin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𝑏</m:t>
                        </m:r>
                      </m:e>
                      <m:sub>
                        <m:r>
                          <a:rPr lang="en-US" sz="2400" b="0" i="1" smtClean="0">
                            <a:latin typeface="Cambria Math" panose="02040503050406030204" pitchFamily="18" charset="0"/>
                          </a:rPr>
                          <m:t>2</m:t>
                        </m:r>
                      </m:sub>
                      <m:sup>
                        <m:d>
                          <m:dPr>
                            <m:ctrlPr>
                              <a:rPr lang="en-US" sz="2400" i="1">
                                <a:latin typeface="Cambria Math" panose="02040503050406030204" pitchFamily="18" charset="0"/>
                              </a:rPr>
                            </m:ctrlPr>
                          </m:dPr>
                          <m:e>
                            <m:r>
                              <a:rPr lang="en-US" sz="2400" i="1">
                                <a:latin typeface="Cambria Math" panose="02040503050406030204" pitchFamily="18" charset="0"/>
                              </a:rPr>
                              <m:t>2</m:t>
                            </m:r>
                          </m:e>
                        </m:d>
                      </m:sup>
                    </m:sSubSup>
                  </m:oMath>
                </a14:m>
                <a:r>
                  <a:rPr lang="en-US" sz="2400" dirty="0"/>
                  <a:t>, the second bias term in the second layer, after the first 1 training token.</a:t>
                </a:r>
              </a:p>
            </p:txBody>
          </p:sp>
        </mc:Choice>
        <mc:Fallback xmlns="">
          <p:sp>
            <p:nvSpPr>
              <p:cNvPr id="7" name="TextBox 6">
                <a:extLst>
                  <a:ext uri="{FF2B5EF4-FFF2-40B4-BE49-F238E27FC236}">
                    <a16:creationId xmlns:a16="http://schemas.microsoft.com/office/drawing/2014/main" id="{5D79AA14-6C6C-294C-B2EA-1F46BC56205E}"/>
                  </a:ext>
                </a:extLst>
              </p:cNvPr>
              <p:cNvSpPr txBox="1">
                <a:spLocks noRot="1" noChangeAspect="1" noMove="1" noResize="1" noEditPoints="1" noAdjustHandles="1" noChangeArrowheads="1" noChangeShapeType="1" noTextEdit="1"/>
              </p:cNvSpPr>
              <p:nvPr/>
            </p:nvSpPr>
            <p:spPr>
              <a:xfrm>
                <a:off x="3865873" y="2630168"/>
                <a:ext cx="8072128" cy="4242443"/>
              </a:xfrm>
              <a:prstGeom prst="rect">
                <a:avLst/>
              </a:prstGeom>
              <a:blipFill>
                <a:blip r:embed="rId5"/>
                <a:stretch>
                  <a:fillRect l="-943" t="-896" r="-1415" b="-2388"/>
                </a:stretch>
              </a:blipFill>
            </p:spPr>
            <p:txBody>
              <a:bodyPr/>
              <a:lstStyle/>
              <a:p>
                <a:r>
                  <a:rPr lang="en-US">
                    <a:noFill/>
                  </a:rPr>
                  <a:t> </a:t>
                </a:r>
              </a:p>
            </p:txBody>
          </p:sp>
        </mc:Fallback>
      </mc:AlternateContent>
    </p:spTree>
    <p:extLst>
      <p:ext uri="{BB962C8B-B14F-4D97-AF65-F5344CB8AC3E}">
        <p14:creationId xmlns:p14="http://schemas.microsoft.com/office/powerpoint/2010/main" val="217258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6A7-F91A-8F48-A6D7-99B3EBE1372B}"/>
              </a:ext>
            </a:extLst>
          </p:cNvPr>
          <p:cNvSpPr>
            <a:spLocks noGrp="1"/>
          </p:cNvSpPr>
          <p:nvPr>
            <p:ph type="title"/>
          </p:nvPr>
        </p:nvSpPr>
        <p:spPr>
          <a:xfrm>
            <a:off x="177800" y="365125"/>
            <a:ext cx="5981700" cy="1325563"/>
          </a:xfrm>
        </p:spPr>
        <p:txBody>
          <a:bodyPr/>
          <a:lstStyle/>
          <a:p>
            <a:r>
              <a:rPr lang="en-US" dirty="0"/>
              <a:t>Naïve Bayes</a:t>
            </a:r>
          </a:p>
        </p:txBody>
      </p:sp>
      <p:graphicFrame>
        <p:nvGraphicFramePr>
          <p:cNvPr id="4" name="Table 4">
            <a:extLst>
              <a:ext uri="{FF2B5EF4-FFF2-40B4-BE49-F238E27FC236}">
                <a16:creationId xmlns:a16="http://schemas.microsoft.com/office/drawing/2014/main" id="{9ECF743C-2C5B-DE4C-B9DB-556FC277B96A}"/>
              </a:ext>
            </a:extLst>
          </p:cNvPr>
          <p:cNvGraphicFramePr>
            <a:graphicFrameLocks noGrp="1"/>
          </p:cNvGraphicFramePr>
          <p:nvPr/>
        </p:nvGraphicFramePr>
        <p:xfrm>
          <a:off x="6324600" y="49192"/>
          <a:ext cx="5829300" cy="256032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689876992"/>
                    </a:ext>
                  </a:extLst>
                </a:gridCol>
                <a:gridCol w="1943100">
                  <a:extLst>
                    <a:ext uri="{9D8B030D-6E8A-4147-A177-3AD203B41FA5}">
                      <a16:colId xmlns:a16="http://schemas.microsoft.com/office/drawing/2014/main" val="124351597"/>
                    </a:ext>
                  </a:extLst>
                </a:gridCol>
                <a:gridCol w="1943100">
                  <a:extLst>
                    <a:ext uri="{9D8B030D-6E8A-4147-A177-3AD203B41FA5}">
                      <a16:colId xmlns:a16="http://schemas.microsoft.com/office/drawing/2014/main" val="931492916"/>
                    </a:ext>
                  </a:extLst>
                </a:gridCol>
              </a:tblGrid>
              <a:tr h="549677">
                <a:tc>
                  <a:txBody>
                    <a:bodyPr/>
                    <a:lstStyle/>
                    <a:p>
                      <a:pPr algn="ctr"/>
                      <a:r>
                        <a:rPr lang="en-US" sz="3600" dirty="0"/>
                        <a:t>Boofs</a:t>
                      </a:r>
                    </a:p>
                  </a:txBody>
                  <a:tcPr/>
                </a:tc>
                <a:tc>
                  <a:txBody>
                    <a:bodyPr/>
                    <a:lstStyle/>
                    <a:p>
                      <a:pPr algn="ctr"/>
                      <a:r>
                        <a:rPr lang="en-US" sz="3600" dirty="0" err="1"/>
                        <a:t>Tizzles</a:t>
                      </a:r>
                      <a:endParaRPr lang="en-US" sz="3600" dirty="0"/>
                    </a:p>
                  </a:txBody>
                  <a:tcPr/>
                </a:tc>
                <a:tc>
                  <a:txBody>
                    <a:bodyPr/>
                    <a:lstStyle/>
                    <a:p>
                      <a:pPr algn="ctr"/>
                      <a:r>
                        <a:rPr lang="en-US" sz="3600" dirty="0"/>
                        <a:t>?</a:t>
                      </a:r>
                    </a:p>
                  </a:txBody>
                  <a:tcPr/>
                </a:tc>
                <a:extLst>
                  <a:ext uri="{0D108BD9-81ED-4DB2-BD59-A6C34878D82A}">
                    <a16:rowId xmlns:a16="http://schemas.microsoft.com/office/drawing/2014/main" val="2615269265"/>
                  </a:ext>
                </a:extLst>
              </a:tr>
              <a:tr h="549677">
                <a:tc>
                  <a:txBody>
                    <a:bodyPr/>
                    <a:lstStyle/>
                    <a:p>
                      <a:pPr algn="ctr"/>
                      <a:endParaRPr lang="en-US" sz="3600" dirty="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1774317229"/>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3903363397"/>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2241574106"/>
                  </a:ext>
                </a:extLst>
              </a:tr>
            </a:tbl>
          </a:graphicData>
        </a:graphic>
      </p:graphicFrame>
      <p:sp>
        <p:nvSpPr>
          <p:cNvPr id="5" name="Pie 4">
            <a:extLst>
              <a:ext uri="{FF2B5EF4-FFF2-40B4-BE49-F238E27FC236}">
                <a16:creationId xmlns:a16="http://schemas.microsoft.com/office/drawing/2014/main" id="{E78F4613-03A7-9944-B0C3-1E50C1CABE32}"/>
              </a:ext>
            </a:extLst>
          </p:cNvPr>
          <p:cNvSpPr/>
          <p:nvPr/>
        </p:nvSpPr>
        <p:spPr>
          <a:xfrm>
            <a:off x="6445251" y="7777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ardrop 5">
            <a:extLst>
              <a:ext uri="{FF2B5EF4-FFF2-40B4-BE49-F238E27FC236}">
                <a16:creationId xmlns:a16="http://schemas.microsoft.com/office/drawing/2014/main" id="{BEE47B4D-8B74-B94E-B1F3-EBE149B2734F}"/>
              </a:ext>
            </a:extLst>
          </p:cNvPr>
          <p:cNvSpPr/>
          <p:nvPr/>
        </p:nvSpPr>
        <p:spPr>
          <a:xfrm>
            <a:off x="6441309" y="1435100"/>
            <a:ext cx="530990" cy="423362"/>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0F9544-BB77-F74A-BA64-58D6CF6BDED9}"/>
              </a:ext>
            </a:extLst>
          </p:cNvPr>
          <p:cNvSpPr txBox="1"/>
          <p:nvPr/>
        </p:nvSpPr>
        <p:spPr>
          <a:xfrm>
            <a:off x="7214454" y="691634"/>
            <a:ext cx="1103055" cy="646331"/>
          </a:xfrm>
          <a:prstGeom prst="rect">
            <a:avLst/>
          </a:prstGeom>
          <a:noFill/>
        </p:spPr>
        <p:txBody>
          <a:bodyPr wrap="square">
            <a:spAutoFit/>
          </a:bodyPr>
          <a:lstStyle/>
          <a:p>
            <a:r>
              <a:rPr lang="en-US" dirty="0"/>
              <a:t>Yellow </a:t>
            </a:r>
            <a:r>
              <a:rPr lang="en-US" dirty="0" err="1"/>
              <a:t>pacman</a:t>
            </a:r>
            <a:endParaRPr lang="en-US" dirty="0"/>
          </a:p>
        </p:txBody>
      </p:sp>
      <p:sp>
        <p:nvSpPr>
          <p:cNvPr id="9" name="TextBox 8">
            <a:extLst>
              <a:ext uri="{FF2B5EF4-FFF2-40B4-BE49-F238E27FC236}">
                <a16:creationId xmlns:a16="http://schemas.microsoft.com/office/drawing/2014/main" id="{48EF3A36-FAFE-5A4C-9395-93A620A043E2}"/>
              </a:ext>
            </a:extLst>
          </p:cNvPr>
          <p:cNvSpPr txBox="1"/>
          <p:nvPr/>
        </p:nvSpPr>
        <p:spPr>
          <a:xfrm>
            <a:off x="7226300" y="1364734"/>
            <a:ext cx="1054099" cy="646331"/>
          </a:xfrm>
          <a:prstGeom prst="rect">
            <a:avLst/>
          </a:prstGeom>
          <a:noFill/>
        </p:spPr>
        <p:txBody>
          <a:bodyPr wrap="square">
            <a:spAutoFit/>
          </a:bodyPr>
          <a:lstStyle/>
          <a:p>
            <a:r>
              <a:rPr lang="en-US" dirty="0"/>
              <a:t>Red </a:t>
            </a:r>
          </a:p>
          <a:p>
            <a:r>
              <a:rPr lang="en-US" dirty="0"/>
              <a:t>teardrop</a:t>
            </a:r>
          </a:p>
        </p:txBody>
      </p:sp>
      <p:sp>
        <p:nvSpPr>
          <p:cNvPr id="10" name="Rectangle 9">
            <a:extLst>
              <a:ext uri="{FF2B5EF4-FFF2-40B4-BE49-F238E27FC236}">
                <a16:creationId xmlns:a16="http://schemas.microsoft.com/office/drawing/2014/main" id="{472B2859-D98D-5D4A-81F3-DFF9822AE90A}"/>
              </a:ext>
            </a:extLst>
          </p:cNvPr>
          <p:cNvSpPr/>
          <p:nvPr/>
        </p:nvSpPr>
        <p:spPr>
          <a:xfrm rot="18781730">
            <a:off x="6507354" y="2083658"/>
            <a:ext cx="430303" cy="43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2F9C9F-C412-524E-89DC-C38041D13998}"/>
              </a:ext>
            </a:extLst>
          </p:cNvPr>
          <p:cNvSpPr txBox="1"/>
          <p:nvPr/>
        </p:nvSpPr>
        <p:spPr>
          <a:xfrm>
            <a:off x="7215762" y="1999734"/>
            <a:ext cx="1051938" cy="646331"/>
          </a:xfrm>
          <a:prstGeom prst="rect">
            <a:avLst/>
          </a:prstGeom>
          <a:noFill/>
        </p:spPr>
        <p:txBody>
          <a:bodyPr wrap="square">
            <a:spAutoFit/>
          </a:bodyPr>
          <a:lstStyle/>
          <a:p>
            <a:r>
              <a:rPr lang="en-US" dirty="0"/>
              <a:t>Blue </a:t>
            </a:r>
          </a:p>
          <a:p>
            <a:r>
              <a:rPr lang="en-US" dirty="0"/>
              <a:t>diamond</a:t>
            </a:r>
          </a:p>
        </p:txBody>
      </p:sp>
      <p:sp>
        <p:nvSpPr>
          <p:cNvPr id="12" name="Regular Pentagon 11">
            <a:extLst>
              <a:ext uri="{FF2B5EF4-FFF2-40B4-BE49-F238E27FC236}">
                <a16:creationId xmlns:a16="http://schemas.microsoft.com/office/drawing/2014/main" id="{B82B804F-9392-754F-A124-70E242CD906A}"/>
              </a:ext>
            </a:extLst>
          </p:cNvPr>
          <p:cNvSpPr/>
          <p:nvPr/>
        </p:nvSpPr>
        <p:spPr>
          <a:xfrm>
            <a:off x="8259834" y="736600"/>
            <a:ext cx="688586" cy="49970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B1B99-FC80-4A4C-A300-778217A28F91}"/>
              </a:ext>
            </a:extLst>
          </p:cNvPr>
          <p:cNvSpPr txBox="1"/>
          <p:nvPr/>
        </p:nvSpPr>
        <p:spPr>
          <a:xfrm>
            <a:off x="9095362" y="704334"/>
            <a:ext cx="1101747" cy="646331"/>
          </a:xfrm>
          <a:prstGeom prst="rect">
            <a:avLst/>
          </a:prstGeom>
          <a:noFill/>
        </p:spPr>
        <p:txBody>
          <a:bodyPr wrap="square">
            <a:spAutoFit/>
          </a:bodyPr>
          <a:lstStyle/>
          <a:p>
            <a:r>
              <a:rPr lang="en-US" dirty="0"/>
              <a:t>Blue </a:t>
            </a:r>
          </a:p>
          <a:p>
            <a:r>
              <a:rPr lang="en-US" dirty="0"/>
              <a:t>pentagon</a:t>
            </a:r>
          </a:p>
        </p:txBody>
      </p:sp>
      <p:sp>
        <p:nvSpPr>
          <p:cNvPr id="14" name="Heptagon 13">
            <a:extLst>
              <a:ext uri="{FF2B5EF4-FFF2-40B4-BE49-F238E27FC236}">
                <a16:creationId xmlns:a16="http://schemas.microsoft.com/office/drawing/2014/main" id="{B0079A98-8F5D-C043-BD58-4BC5DDF18662}"/>
              </a:ext>
            </a:extLst>
          </p:cNvPr>
          <p:cNvSpPr/>
          <p:nvPr/>
        </p:nvSpPr>
        <p:spPr>
          <a:xfrm>
            <a:off x="8305800" y="2044700"/>
            <a:ext cx="647700" cy="490499"/>
          </a:xfrm>
          <a:prstGeom prst="hep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EDDA67-AD32-C644-92C0-536AF133525E}"/>
              </a:ext>
            </a:extLst>
          </p:cNvPr>
          <p:cNvSpPr txBox="1"/>
          <p:nvPr/>
        </p:nvSpPr>
        <p:spPr>
          <a:xfrm>
            <a:off x="9120762" y="1987034"/>
            <a:ext cx="1102741" cy="646331"/>
          </a:xfrm>
          <a:prstGeom prst="rect">
            <a:avLst/>
          </a:prstGeom>
          <a:noFill/>
        </p:spPr>
        <p:txBody>
          <a:bodyPr wrap="square">
            <a:spAutoFit/>
          </a:bodyPr>
          <a:lstStyle/>
          <a:p>
            <a:r>
              <a:rPr lang="en-US" dirty="0"/>
              <a:t>Green</a:t>
            </a:r>
          </a:p>
          <a:p>
            <a:r>
              <a:rPr lang="en-US" dirty="0"/>
              <a:t>heptagon</a:t>
            </a:r>
          </a:p>
        </p:txBody>
      </p:sp>
      <p:sp>
        <p:nvSpPr>
          <p:cNvPr id="16" name="Rectangle 15">
            <a:extLst>
              <a:ext uri="{FF2B5EF4-FFF2-40B4-BE49-F238E27FC236}">
                <a16:creationId xmlns:a16="http://schemas.microsoft.com/office/drawing/2014/main" id="{EA5B0FBB-256C-2145-BE78-CD6F27159B2D}"/>
              </a:ext>
            </a:extLst>
          </p:cNvPr>
          <p:cNvSpPr/>
          <p:nvPr/>
        </p:nvSpPr>
        <p:spPr>
          <a:xfrm>
            <a:off x="8388787" y="1422400"/>
            <a:ext cx="475814" cy="4303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84A63B-C135-684B-9478-C3C366CBEEB6}"/>
              </a:ext>
            </a:extLst>
          </p:cNvPr>
          <p:cNvSpPr txBox="1"/>
          <p:nvPr/>
        </p:nvSpPr>
        <p:spPr>
          <a:xfrm>
            <a:off x="9387462" y="1352034"/>
            <a:ext cx="823337" cy="646331"/>
          </a:xfrm>
          <a:prstGeom prst="rect">
            <a:avLst/>
          </a:prstGeom>
          <a:noFill/>
        </p:spPr>
        <p:txBody>
          <a:bodyPr wrap="square">
            <a:spAutoFit/>
          </a:bodyPr>
          <a:lstStyle/>
          <a:p>
            <a:r>
              <a:rPr lang="en-US" dirty="0"/>
              <a:t>Yellow square</a:t>
            </a:r>
          </a:p>
        </p:txBody>
      </p:sp>
      <p:sp>
        <p:nvSpPr>
          <p:cNvPr id="18" name="Rectangle 17">
            <a:extLst>
              <a:ext uri="{FF2B5EF4-FFF2-40B4-BE49-F238E27FC236}">
                <a16:creationId xmlns:a16="http://schemas.microsoft.com/office/drawing/2014/main" id="{A88B1AFA-4EC3-6349-B235-C796499AFDF3}"/>
              </a:ext>
            </a:extLst>
          </p:cNvPr>
          <p:cNvSpPr/>
          <p:nvPr/>
        </p:nvSpPr>
        <p:spPr>
          <a:xfrm rot="18993697">
            <a:off x="10318475" y="757315"/>
            <a:ext cx="446820" cy="4303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B171D6-35B5-024A-8C33-7CE264B74B28}"/>
              </a:ext>
            </a:extLst>
          </p:cNvPr>
          <p:cNvSpPr txBox="1"/>
          <p:nvPr/>
        </p:nvSpPr>
        <p:spPr>
          <a:xfrm>
            <a:off x="11039452" y="717034"/>
            <a:ext cx="1101747" cy="646331"/>
          </a:xfrm>
          <a:prstGeom prst="rect">
            <a:avLst/>
          </a:prstGeom>
          <a:noFill/>
        </p:spPr>
        <p:txBody>
          <a:bodyPr wrap="square">
            <a:spAutoFit/>
          </a:bodyPr>
          <a:lstStyle/>
          <a:p>
            <a:r>
              <a:rPr lang="en-US" dirty="0"/>
              <a:t>Green</a:t>
            </a:r>
          </a:p>
          <a:p>
            <a:r>
              <a:rPr lang="en-US" dirty="0"/>
              <a:t>diamond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DC7322-6EC3-9D49-9B1A-F968A3B4E072}"/>
                  </a:ext>
                </a:extLst>
              </p:cNvPr>
              <p:cNvSpPr txBox="1"/>
              <p:nvPr/>
            </p:nvSpPr>
            <p:spPr>
              <a:xfrm>
                <a:off x="419100" y="1497103"/>
                <a:ext cx="5280035" cy="989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𝑌</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boof</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𝑌</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boof</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den>
                      </m:f>
                    </m:oMath>
                  </m:oMathPara>
                </a14:m>
                <a:endParaRPr lang="en-US" sz="2800" dirty="0"/>
              </a:p>
            </p:txBody>
          </p:sp>
        </mc:Choice>
        <mc:Fallback xmlns="">
          <p:sp>
            <p:nvSpPr>
              <p:cNvPr id="3" name="TextBox 2">
                <a:extLst>
                  <a:ext uri="{FF2B5EF4-FFF2-40B4-BE49-F238E27FC236}">
                    <a16:creationId xmlns:a16="http://schemas.microsoft.com/office/drawing/2014/main" id="{88DC7322-6EC3-9D49-9B1A-F968A3B4E072}"/>
                  </a:ext>
                </a:extLst>
              </p:cNvPr>
              <p:cNvSpPr txBox="1">
                <a:spLocks noRot="1" noChangeAspect="1" noMove="1" noResize="1" noEditPoints="1" noAdjustHandles="1" noChangeArrowheads="1" noChangeShapeType="1" noTextEdit="1"/>
              </p:cNvSpPr>
              <p:nvPr/>
            </p:nvSpPr>
            <p:spPr>
              <a:xfrm>
                <a:off x="419100" y="1497103"/>
                <a:ext cx="5280035" cy="989438"/>
              </a:xfrm>
              <a:prstGeom prst="rect">
                <a:avLst/>
              </a:prstGeom>
              <a:blipFill>
                <a:blip r:embed="rId2"/>
                <a:stretch>
                  <a:fillRect r="-24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A7005B-2B1E-F647-A05C-D3E1A045650F}"/>
                  </a:ext>
                </a:extLst>
              </p:cNvPr>
              <p:cNvSpPr txBox="1"/>
              <p:nvPr/>
            </p:nvSpPr>
            <p:spPr>
              <a:xfrm>
                <a:off x="228600" y="2678203"/>
                <a:ext cx="11172354" cy="2349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i="1">
                              <a:latin typeface="Cambria Math" panose="02040503050406030204" pitchFamily="18" charset="0"/>
                            </a:rPr>
                            <m:t>𝑌</m:t>
                          </m:r>
                          <m:r>
                            <a:rPr lang="en-US" sz="2800" i="1">
                              <a:latin typeface="Cambria Math" panose="02040503050406030204" pitchFamily="18" charset="0"/>
                            </a:rPr>
                            <m:t>=</m:t>
                          </m:r>
                          <m:r>
                            <m:rPr>
                              <m:sty m:val="p"/>
                            </m:rPr>
                            <a:rPr lang="en-US" sz="2800" b="0" i="0" smtClean="0">
                              <a:latin typeface="Cambria Math" panose="02040503050406030204" pitchFamily="18" charset="0"/>
                            </a:rPr>
                            <m:t>boof</m:t>
                          </m:r>
                          <m:r>
                            <a:rPr lang="en-US" sz="2800" b="0" i="1" smtClean="0">
                              <a:latin typeface="Cambria Math" panose="02040503050406030204" pitchFamily="18" charset="0"/>
                            </a:rPr>
                            <m:t>,</m:t>
                          </m:r>
                          <m:r>
                            <a:rPr lang="en-US" sz="2800" i="1">
                              <a:latin typeface="Cambria Math" panose="02040503050406030204" pitchFamily="18" charset="0"/>
                            </a:rPr>
                            <m:t>𝑋</m:t>
                          </m:r>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4</m:t>
                                    </m:r>
                                  </m:e>
                                </m:mr>
                                <m:m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0</m:t>
                                          </m:r>
                                        </m:e>
                                      </m:mr>
                                      <m:mr>
                                        <m:e>
                                          <m:r>
                                            <a:rPr lang="en-US" sz="2800" i="1">
                                              <a:latin typeface="Cambria Math" panose="02040503050406030204" pitchFamily="18" charset="0"/>
                                            </a:rPr>
                                            <m:t>1</m:t>
                                          </m:r>
                                        </m:e>
                                      </m:mr>
                                    </m:m>
                                  </m:e>
                                </m:mr>
                                <m:mr>
                                  <m:e>
                                    <m:r>
                                      <a:rPr lang="en-US" sz="2800" i="1">
                                        <a:latin typeface="Cambria Math" panose="02040503050406030204" pitchFamily="18" charset="0"/>
                                      </a:rPr>
                                      <m:t>0</m:t>
                                    </m:r>
                                  </m:e>
                                </m:mr>
                              </m:m>
                            </m:e>
                          </m:d>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b</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=4|</m:t>
                          </m:r>
                          <m:r>
                            <a:rPr lang="en-US" sz="2800" b="0" i="1" smtClean="0">
                              <a:latin typeface="Cambria Math" panose="02040503050406030204" pitchFamily="18" charset="0"/>
                            </a:rPr>
                            <m:t>𝑌</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b</m:t>
                          </m:r>
                        </m:e>
                      </m:d>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𝑃</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4</m:t>
                              </m:r>
                            </m:sub>
                          </m:sSub>
                          <m:r>
                            <a:rPr lang="en-US" sz="2800" i="1">
                              <a:latin typeface="Cambria Math" panose="02040503050406030204" pitchFamily="18" charset="0"/>
                            </a:rPr>
                            <m:t>=</m:t>
                          </m:r>
                          <m:r>
                            <a:rPr lang="en-US" sz="2800" b="0" i="1" smtClean="0">
                              <a:latin typeface="Cambria Math" panose="02040503050406030204" pitchFamily="18" charset="0"/>
                            </a:rPr>
                            <m:t>0</m:t>
                          </m:r>
                          <m:r>
                            <a:rPr lang="en-US" sz="2800" i="1">
                              <a:latin typeface="Cambria Math" panose="02040503050406030204" pitchFamily="18" charset="0"/>
                            </a:rPr>
                            <m:t>|</m:t>
                          </m:r>
                          <m:r>
                            <a:rPr lang="en-US" sz="2800" i="1">
                              <a:latin typeface="Cambria Math" panose="02040503050406030204" pitchFamily="18" charset="0"/>
                            </a:rPr>
                            <m:t>𝑌</m:t>
                          </m:r>
                          <m:r>
                            <a:rPr lang="en-US" sz="2800" i="1">
                              <a:latin typeface="Cambria Math" panose="02040503050406030204" pitchFamily="18" charset="0"/>
                            </a:rPr>
                            <m:t>=</m:t>
                          </m:r>
                          <m:r>
                            <m:rPr>
                              <m:sty m:val="p"/>
                            </m:rPr>
                            <a:rPr lang="en-US" sz="2800">
                              <a:latin typeface="Cambria Math" panose="02040503050406030204" pitchFamily="18" charset="0"/>
                            </a:rPr>
                            <m:t>b</m:t>
                          </m:r>
                        </m:e>
                      </m:d>
                    </m:oMath>
                  </m:oMathPara>
                </a14:m>
                <a:endParaRPr lang="en-US" sz="280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e>
                      </m:d>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1+</m:t>
                              </m:r>
                              <m:r>
                                <a:rPr lang="en-US" sz="2800" b="0" i="1" smtClean="0">
                                  <a:latin typeface="Cambria Math" panose="02040503050406030204" pitchFamily="18" charset="0"/>
                                </a:rPr>
                                <m:t>𝑘</m:t>
                              </m:r>
                            </m:num>
                            <m:den>
                              <m:r>
                                <a:rPr lang="en-US" sz="2800" b="0" i="1" smtClean="0">
                                  <a:latin typeface="Cambria Math" panose="02040503050406030204" pitchFamily="18" charset="0"/>
                                </a:rPr>
                                <m:t>3+4</m:t>
                              </m:r>
                              <m:r>
                                <a:rPr lang="en-US" sz="2800" b="0" i="1" smtClean="0">
                                  <a:latin typeface="Cambria Math" panose="02040503050406030204" pitchFamily="18" charset="0"/>
                                </a:rPr>
                                <m:t>𝑘</m:t>
                              </m:r>
                            </m:den>
                          </m:f>
                        </m:e>
                      </m:d>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r>
                                <a:rPr lang="en-US" sz="2800" i="1">
                                  <a:latin typeface="Cambria Math" panose="02040503050406030204" pitchFamily="18" charset="0"/>
                                </a:rPr>
                                <m:t>𝑘</m:t>
                              </m:r>
                            </m:num>
                            <m:den>
                              <m:r>
                                <a:rPr lang="en-US" sz="2800" i="1">
                                  <a:latin typeface="Cambria Math" panose="02040503050406030204" pitchFamily="18" charset="0"/>
                                </a:rPr>
                                <m:t>3+</m:t>
                              </m:r>
                              <m:r>
                                <a:rPr lang="en-US" sz="2800" b="0" i="1" smtClean="0">
                                  <a:latin typeface="Cambria Math" panose="02040503050406030204" pitchFamily="18" charset="0"/>
                                </a:rPr>
                                <m:t>3</m:t>
                              </m:r>
                              <m:r>
                                <a:rPr lang="en-US" sz="2800" i="1">
                                  <a:latin typeface="Cambria Math" panose="02040503050406030204" pitchFamily="18" charset="0"/>
                                </a:rPr>
                                <m:t>𝑘</m:t>
                              </m:r>
                            </m:den>
                          </m:f>
                        </m:e>
                      </m:d>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r>
                                <a:rPr lang="en-US" sz="2800" i="1">
                                  <a:latin typeface="Cambria Math" panose="02040503050406030204" pitchFamily="18" charset="0"/>
                                </a:rPr>
                                <m:t>𝑘</m:t>
                              </m:r>
                            </m:num>
                            <m:den>
                              <m:r>
                                <a:rPr lang="en-US" sz="2800" i="1">
                                  <a:latin typeface="Cambria Math" panose="02040503050406030204" pitchFamily="18" charset="0"/>
                                </a:rPr>
                                <m:t>3+</m:t>
                              </m:r>
                              <m:r>
                                <a:rPr lang="en-US" sz="2800" b="0" i="1" smtClean="0">
                                  <a:latin typeface="Cambria Math" panose="02040503050406030204" pitchFamily="18" charset="0"/>
                                </a:rPr>
                                <m:t>3</m:t>
                              </m:r>
                              <m:r>
                                <a:rPr lang="en-US" sz="2800" i="1">
                                  <a:latin typeface="Cambria Math" panose="02040503050406030204" pitchFamily="18" charset="0"/>
                                </a:rPr>
                                <m:t>𝑘</m:t>
                              </m:r>
                            </m:den>
                          </m:f>
                        </m:e>
                      </m:d>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𝑘</m:t>
                              </m:r>
                            </m:num>
                            <m:den>
                              <m:r>
                                <a:rPr lang="en-US" sz="2800" i="1">
                                  <a:latin typeface="Cambria Math" panose="02040503050406030204" pitchFamily="18" charset="0"/>
                                </a:rPr>
                                <m:t>3+</m:t>
                              </m:r>
                              <m:r>
                                <a:rPr lang="en-US" sz="2800" b="0" i="1" smtClean="0">
                                  <a:latin typeface="Cambria Math" panose="02040503050406030204" pitchFamily="18" charset="0"/>
                                </a:rPr>
                                <m:t>3</m:t>
                              </m:r>
                              <m:r>
                                <a:rPr lang="en-US" sz="2800" i="1">
                                  <a:latin typeface="Cambria Math" panose="02040503050406030204" pitchFamily="18" charset="0"/>
                                </a:rPr>
                                <m:t>𝑘</m:t>
                              </m:r>
                            </m:den>
                          </m:f>
                        </m:e>
                      </m:d>
                    </m:oMath>
                  </m:oMathPara>
                </a14:m>
                <a:endParaRPr lang="en-US" sz="2800" dirty="0"/>
              </a:p>
            </p:txBody>
          </p:sp>
        </mc:Choice>
        <mc:Fallback xmlns="">
          <p:sp>
            <p:nvSpPr>
              <p:cNvPr id="21" name="TextBox 20">
                <a:extLst>
                  <a:ext uri="{FF2B5EF4-FFF2-40B4-BE49-F238E27FC236}">
                    <a16:creationId xmlns:a16="http://schemas.microsoft.com/office/drawing/2014/main" id="{7EA7005B-2B1E-F647-A05C-D3E1A045650F}"/>
                  </a:ext>
                </a:extLst>
              </p:cNvPr>
              <p:cNvSpPr txBox="1">
                <a:spLocks noRot="1" noChangeAspect="1" noMove="1" noResize="1" noEditPoints="1" noAdjustHandles="1" noChangeArrowheads="1" noChangeShapeType="1" noTextEdit="1"/>
              </p:cNvSpPr>
              <p:nvPr/>
            </p:nvSpPr>
            <p:spPr>
              <a:xfrm>
                <a:off x="228600" y="2678203"/>
                <a:ext cx="11172354" cy="2349554"/>
              </a:xfrm>
              <a:prstGeom prst="rect">
                <a:avLst/>
              </a:prstGeom>
              <a:blipFill>
                <a:blip r:embed="rId3"/>
                <a:stretch>
                  <a:fillRect b="-2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76DDA48-8629-184D-A917-EACD12C14596}"/>
                  </a:ext>
                </a:extLst>
              </p:cNvPr>
              <p:cNvSpPr txBox="1"/>
              <p:nvPr/>
            </p:nvSpPr>
            <p:spPr>
              <a:xfrm>
                <a:off x="228600" y="5307103"/>
                <a:ext cx="10708637" cy="15224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i="1">
                              <a:latin typeface="Cambria Math" panose="02040503050406030204" pitchFamily="18" charset="0"/>
                            </a:rPr>
                            <m:t>𝑌</m:t>
                          </m:r>
                          <m:r>
                            <a:rPr lang="en-US" sz="2800" i="1">
                              <a:latin typeface="Cambria Math" panose="02040503050406030204" pitchFamily="18" charset="0"/>
                            </a:rPr>
                            <m:t>=</m:t>
                          </m:r>
                          <m:r>
                            <m:rPr>
                              <m:sty m:val="p"/>
                            </m:rPr>
                            <a:rPr lang="en-US" sz="2800" b="0" i="0" smtClean="0">
                              <a:latin typeface="Cambria Math" panose="02040503050406030204" pitchFamily="18" charset="0"/>
                            </a:rPr>
                            <m:t>tizzle</m:t>
                          </m:r>
                          <m:r>
                            <a:rPr lang="en-US" sz="2800" b="0" i="1" smtClean="0">
                              <a:latin typeface="Cambria Math" panose="02040503050406030204" pitchFamily="18" charset="0"/>
                            </a:rPr>
                            <m:t>,</m:t>
                          </m:r>
                          <m:r>
                            <a:rPr lang="en-US" sz="2800" i="1">
                              <a:latin typeface="Cambria Math" panose="02040503050406030204" pitchFamily="18" charset="0"/>
                            </a:rPr>
                            <m:t>𝑋</m:t>
                          </m:r>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4</m:t>
                                    </m:r>
                                  </m:e>
                                </m:mr>
                                <m:m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0</m:t>
                                          </m:r>
                                        </m:e>
                                      </m:mr>
                                      <m:mr>
                                        <m:e>
                                          <m:r>
                                            <a:rPr lang="en-US" sz="2800" i="1">
                                              <a:latin typeface="Cambria Math" panose="02040503050406030204" pitchFamily="18" charset="0"/>
                                            </a:rPr>
                                            <m:t>1</m:t>
                                          </m:r>
                                        </m:e>
                                      </m:mr>
                                    </m:m>
                                  </m:e>
                                </m:mr>
                                <m:mr>
                                  <m:e>
                                    <m:r>
                                      <a:rPr lang="en-US" sz="2800" i="1">
                                        <a:latin typeface="Cambria Math" panose="02040503050406030204" pitchFamily="18" charset="0"/>
                                      </a:rPr>
                                      <m:t>0</m:t>
                                    </m:r>
                                  </m:e>
                                </m:mr>
                              </m:m>
                            </m:e>
                          </m:d>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e>
                      </m:d>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1+</m:t>
                              </m:r>
                              <m:r>
                                <a:rPr lang="en-US" sz="2800" b="0" i="1" smtClean="0">
                                  <a:latin typeface="Cambria Math" panose="02040503050406030204" pitchFamily="18" charset="0"/>
                                </a:rPr>
                                <m:t>𝑘</m:t>
                              </m:r>
                            </m:num>
                            <m:den>
                              <m:r>
                                <a:rPr lang="en-US" sz="2800" b="0" i="1" smtClean="0">
                                  <a:latin typeface="Cambria Math" panose="02040503050406030204" pitchFamily="18" charset="0"/>
                                </a:rPr>
                                <m:t>3+4</m:t>
                              </m:r>
                              <m:r>
                                <a:rPr lang="en-US" sz="2800" b="0" i="1" smtClean="0">
                                  <a:latin typeface="Cambria Math" panose="02040503050406030204" pitchFamily="18" charset="0"/>
                                </a:rPr>
                                <m:t>𝑘</m:t>
                              </m:r>
                            </m:den>
                          </m:f>
                        </m:e>
                      </m:d>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𝑘</m:t>
                              </m:r>
                            </m:num>
                            <m:den>
                              <m:r>
                                <a:rPr lang="en-US" sz="2800" i="1">
                                  <a:latin typeface="Cambria Math" panose="02040503050406030204" pitchFamily="18" charset="0"/>
                                </a:rPr>
                                <m:t>3+</m:t>
                              </m:r>
                              <m:r>
                                <a:rPr lang="en-US" sz="2800" b="0" i="1" smtClean="0">
                                  <a:latin typeface="Cambria Math" panose="02040503050406030204" pitchFamily="18" charset="0"/>
                                </a:rPr>
                                <m:t>3</m:t>
                              </m:r>
                              <m:r>
                                <a:rPr lang="en-US" sz="2800" i="1">
                                  <a:latin typeface="Cambria Math" panose="02040503050406030204" pitchFamily="18" charset="0"/>
                                </a:rPr>
                                <m:t>𝑘</m:t>
                              </m:r>
                            </m:den>
                          </m:f>
                        </m:e>
                      </m:d>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𝑘</m:t>
                              </m:r>
                            </m:num>
                            <m:den>
                              <m:r>
                                <a:rPr lang="en-US" sz="2800" i="1">
                                  <a:latin typeface="Cambria Math" panose="02040503050406030204" pitchFamily="18" charset="0"/>
                                </a:rPr>
                                <m:t>3+</m:t>
                              </m:r>
                              <m:r>
                                <a:rPr lang="en-US" sz="2800" b="0" i="1" smtClean="0">
                                  <a:latin typeface="Cambria Math" panose="02040503050406030204" pitchFamily="18" charset="0"/>
                                </a:rPr>
                                <m:t>3</m:t>
                              </m:r>
                              <m:r>
                                <a:rPr lang="en-US" sz="2800" i="1">
                                  <a:latin typeface="Cambria Math" panose="02040503050406030204" pitchFamily="18" charset="0"/>
                                </a:rPr>
                                <m:t>𝑘</m:t>
                              </m:r>
                            </m:den>
                          </m:f>
                        </m:e>
                      </m:d>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𝑘</m:t>
                              </m:r>
                            </m:num>
                            <m:den>
                              <m:r>
                                <a:rPr lang="en-US" sz="2800" i="1">
                                  <a:latin typeface="Cambria Math" panose="02040503050406030204" pitchFamily="18" charset="0"/>
                                </a:rPr>
                                <m:t>3+</m:t>
                              </m:r>
                              <m:r>
                                <a:rPr lang="en-US" sz="2800" b="0" i="1" smtClean="0">
                                  <a:latin typeface="Cambria Math" panose="02040503050406030204" pitchFamily="18" charset="0"/>
                                </a:rPr>
                                <m:t>3</m:t>
                              </m:r>
                              <m:r>
                                <a:rPr lang="en-US" sz="2800" i="1">
                                  <a:latin typeface="Cambria Math" panose="02040503050406030204" pitchFamily="18" charset="0"/>
                                </a:rPr>
                                <m:t>𝑘</m:t>
                              </m:r>
                            </m:den>
                          </m:f>
                        </m:e>
                      </m:d>
                    </m:oMath>
                  </m:oMathPara>
                </a14:m>
                <a:endParaRPr lang="en-US" sz="2800" dirty="0"/>
              </a:p>
            </p:txBody>
          </p:sp>
        </mc:Choice>
        <mc:Fallback xmlns="">
          <p:sp>
            <p:nvSpPr>
              <p:cNvPr id="24" name="TextBox 23">
                <a:extLst>
                  <a:ext uri="{FF2B5EF4-FFF2-40B4-BE49-F238E27FC236}">
                    <a16:creationId xmlns:a16="http://schemas.microsoft.com/office/drawing/2014/main" id="{076DDA48-8629-184D-A917-EACD12C14596}"/>
                  </a:ext>
                </a:extLst>
              </p:cNvPr>
              <p:cNvSpPr txBox="1">
                <a:spLocks noRot="1" noChangeAspect="1" noMove="1" noResize="1" noEditPoints="1" noAdjustHandles="1" noChangeArrowheads="1" noChangeShapeType="1" noTextEdit="1"/>
              </p:cNvSpPr>
              <p:nvPr/>
            </p:nvSpPr>
            <p:spPr>
              <a:xfrm>
                <a:off x="228600" y="5307103"/>
                <a:ext cx="10708637" cy="1522404"/>
              </a:xfrm>
              <a:prstGeom prst="rect">
                <a:avLst/>
              </a:prstGeom>
              <a:blipFill>
                <a:blip r:embed="rId4"/>
                <a:stretch>
                  <a:fillRect b="-4167"/>
                </a:stretch>
              </a:blipFill>
            </p:spPr>
            <p:txBody>
              <a:bodyPr/>
              <a:lstStyle/>
              <a:p>
                <a:r>
                  <a:rPr lang="en-US">
                    <a:noFill/>
                  </a:rPr>
                  <a:t> </a:t>
                </a:r>
              </a:p>
            </p:txBody>
          </p:sp>
        </mc:Fallback>
      </mc:AlternateContent>
    </p:spTree>
    <p:extLst>
      <p:ext uri="{BB962C8B-B14F-4D97-AF65-F5344CB8AC3E}">
        <p14:creationId xmlns:p14="http://schemas.microsoft.com/office/powerpoint/2010/main" val="3963329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6A7-F91A-8F48-A6D7-99B3EBE1372B}"/>
              </a:ext>
            </a:extLst>
          </p:cNvPr>
          <p:cNvSpPr>
            <a:spLocks noGrp="1"/>
          </p:cNvSpPr>
          <p:nvPr>
            <p:ph type="title"/>
          </p:nvPr>
        </p:nvSpPr>
        <p:spPr>
          <a:xfrm>
            <a:off x="177800" y="365125"/>
            <a:ext cx="5981700" cy="1325563"/>
          </a:xfrm>
        </p:spPr>
        <p:txBody>
          <a:bodyPr/>
          <a:lstStyle/>
          <a:p>
            <a:r>
              <a:rPr lang="en-US" dirty="0"/>
              <a:t>Perceptron</a:t>
            </a:r>
          </a:p>
        </p:txBody>
      </p:sp>
      <p:graphicFrame>
        <p:nvGraphicFramePr>
          <p:cNvPr id="4" name="Table 4">
            <a:extLst>
              <a:ext uri="{FF2B5EF4-FFF2-40B4-BE49-F238E27FC236}">
                <a16:creationId xmlns:a16="http://schemas.microsoft.com/office/drawing/2014/main" id="{9ECF743C-2C5B-DE4C-B9DB-556FC277B96A}"/>
              </a:ext>
            </a:extLst>
          </p:cNvPr>
          <p:cNvGraphicFramePr>
            <a:graphicFrameLocks noGrp="1"/>
          </p:cNvGraphicFramePr>
          <p:nvPr/>
        </p:nvGraphicFramePr>
        <p:xfrm>
          <a:off x="6324600" y="49192"/>
          <a:ext cx="5829300" cy="256032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689876992"/>
                    </a:ext>
                  </a:extLst>
                </a:gridCol>
                <a:gridCol w="1943100">
                  <a:extLst>
                    <a:ext uri="{9D8B030D-6E8A-4147-A177-3AD203B41FA5}">
                      <a16:colId xmlns:a16="http://schemas.microsoft.com/office/drawing/2014/main" val="124351597"/>
                    </a:ext>
                  </a:extLst>
                </a:gridCol>
                <a:gridCol w="1943100">
                  <a:extLst>
                    <a:ext uri="{9D8B030D-6E8A-4147-A177-3AD203B41FA5}">
                      <a16:colId xmlns:a16="http://schemas.microsoft.com/office/drawing/2014/main" val="931492916"/>
                    </a:ext>
                  </a:extLst>
                </a:gridCol>
              </a:tblGrid>
              <a:tr h="549677">
                <a:tc>
                  <a:txBody>
                    <a:bodyPr/>
                    <a:lstStyle/>
                    <a:p>
                      <a:pPr algn="ctr"/>
                      <a:r>
                        <a:rPr lang="en-US" sz="3600" dirty="0"/>
                        <a:t>Boofs</a:t>
                      </a:r>
                    </a:p>
                  </a:txBody>
                  <a:tcPr/>
                </a:tc>
                <a:tc>
                  <a:txBody>
                    <a:bodyPr/>
                    <a:lstStyle/>
                    <a:p>
                      <a:pPr algn="ctr"/>
                      <a:r>
                        <a:rPr lang="en-US" sz="3600" dirty="0" err="1"/>
                        <a:t>Tizzles</a:t>
                      </a:r>
                      <a:endParaRPr lang="en-US" sz="3600" dirty="0"/>
                    </a:p>
                  </a:txBody>
                  <a:tcPr/>
                </a:tc>
                <a:tc>
                  <a:txBody>
                    <a:bodyPr/>
                    <a:lstStyle/>
                    <a:p>
                      <a:pPr algn="ctr"/>
                      <a:r>
                        <a:rPr lang="en-US" sz="3600" dirty="0"/>
                        <a:t>?</a:t>
                      </a:r>
                    </a:p>
                  </a:txBody>
                  <a:tcPr/>
                </a:tc>
                <a:extLst>
                  <a:ext uri="{0D108BD9-81ED-4DB2-BD59-A6C34878D82A}">
                    <a16:rowId xmlns:a16="http://schemas.microsoft.com/office/drawing/2014/main" val="2615269265"/>
                  </a:ext>
                </a:extLst>
              </a:tr>
              <a:tr h="549677">
                <a:tc>
                  <a:txBody>
                    <a:bodyPr/>
                    <a:lstStyle/>
                    <a:p>
                      <a:pPr algn="ctr"/>
                      <a:endParaRPr lang="en-US" sz="3600" dirty="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1774317229"/>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3903363397"/>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2241574106"/>
                  </a:ext>
                </a:extLst>
              </a:tr>
            </a:tbl>
          </a:graphicData>
        </a:graphic>
      </p:graphicFrame>
      <p:sp>
        <p:nvSpPr>
          <p:cNvPr id="5" name="Pie 4">
            <a:extLst>
              <a:ext uri="{FF2B5EF4-FFF2-40B4-BE49-F238E27FC236}">
                <a16:creationId xmlns:a16="http://schemas.microsoft.com/office/drawing/2014/main" id="{E78F4613-03A7-9944-B0C3-1E50C1CABE32}"/>
              </a:ext>
            </a:extLst>
          </p:cNvPr>
          <p:cNvSpPr/>
          <p:nvPr/>
        </p:nvSpPr>
        <p:spPr>
          <a:xfrm>
            <a:off x="6445251" y="7777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ardrop 5">
            <a:extLst>
              <a:ext uri="{FF2B5EF4-FFF2-40B4-BE49-F238E27FC236}">
                <a16:creationId xmlns:a16="http://schemas.microsoft.com/office/drawing/2014/main" id="{BEE47B4D-8B74-B94E-B1F3-EBE149B2734F}"/>
              </a:ext>
            </a:extLst>
          </p:cNvPr>
          <p:cNvSpPr/>
          <p:nvPr/>
        </p:nvSpPr>
        <p:spPr>
          <a:xfrm>
            <a:off x="6441309" y="1435100"/>
            <a:ext cx="530990" cy="423362"/>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0F9544-BB77-F74A-BA64-58D6CF6BDED9}"/>
              </a:ext>
            </a:extLst>
          </p:cNvPr>
          <p:cNvSpPr txBox="1"/>
          <p:nvPr/>
        </p:nvSpPr>
        <p:spPr>
          <a:xfrm>
            <a:off x="7214454" y="691634"/>
            <a:ext cx="1103055" cy="646331"/>
          </a:xfrm>
          <a:prstGeom prst="rect">
            <a:avLst/>
          </a:prstGeom>
          <a:noFill/>
        </p:spPr>
        <p:txBody>
          <a:bodyPr wrap="square">
            <a:spAutoFit/>
          </a:bodyPr>
          <a:lstStyle/>
          <a:p>
            <a:r>
              <a:rPr lang="en-US" dirty="0"/>
              <a:t>Yellow </a:t>
            </a:r>
            <a:r>
              <a:rPr lang="en-US" dirty="0" err="1"/>
              <a:t>pacman</a:t>
            </a:r>
            <a:endParaRPr lang="en-US" dirty="0"/>
          </a:p>
        </p:txBody>
      </p:sp>
      <p:sp>
        <p:nvSpPr>
          <p:cNvPr id="9" name="TextBox 8">
            <a:extLst>
              <a:ext uri="{FF2B5EF4-FFF2-40B4-BE49-F238E27FC236}">
                <a16:creationId xmlns:a16="http://schemas.microsoft.com/office/drawing/2014/main" id="{48EF3A36-FAFE-5A4C-9395-93A620A043E2}"/>
              </a:ext>
            </a:extLst>
          </p:cNvPr>
          <p:cNvSpPr txBox="1"/>
          <p:nvPr/>
        </p:nvSpPr>
        <p:spPr>
          <a:xfrm>
            <a:off x="7226300" y="1364734"/>
            <a:ext cx="1054099" cy="646331"/>
          </a:xfrm>
          <a:prstGeom prst="rect">
            <a:avLst/>
          </a:prstGeom>
          <a:noFill/>
        </p:spPr>
        <p:txBody>
          <a:bodyPr wrap="square">
            <a:spAutoFit/>
          </a:bodyPr>
          <a:lstStyle/>
          <a:p>
            <a:r>
              <a:rPr lang="en-US" dirty="0"/>
              <a:t>Red </a:t>
            </a:r>
          </a:p>
          <a:p>
            <a:r>
              <a:rPr lang="en-US" dirty="0"/>
              <a:t>teardrop</a:t>
            </a:r>
          </a:p>
        </p:txBody>
      </p:sp>
      <p:sp>
        <p:nvSpPr>
          <p:cNvPr id="10" name="Rectangle 9">
            <a:extLst>
              <a:ext uri="{FF2B5EF4-FFF2-40B4-BE49-F238E27FC236}">
                <a16:creationId xmlns:a16="http://schemas.microsoft.com/office/drawing/2014/main" id="{472B2859-D98D-5D4A-81F3-DFF9822AE90A}"/>
              </a:ext>
            </a:extLst>
          </p:cNvPr>
          <p:cNvSpPr/>
          <p:nvPr/>
        </p:nvSpPr>
        <p:spPr>
          <a:xfrm rot="18781730">
            <a:off x="6507354" y="2083658"/>
            <a:ext cx="430303" cy="43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2F9C9F-C412-524E-89DC-C38041D13998}"/>
              </a:ext>
            </a:extLst>
          </p:cNvPr>
          <p:cNvSpPr txBox="1"/>
          <p:nvPr/>
        </p:nvSpPr>
        <p:spPr>
          <a:xfrm>
            <a:off x="7215762" y="1999734"/>
            <a:ext cx="1051938" cy="646331"/>
          </a:xfrm>
          <a:prstGeom prst="rect">
            <a:avLst/>
          </a:prstGeom>
          <a:noFill/>
        </p:spPr>
        <p:txBody>
          <a:bodyPr wrap="square">
            <a:spAutoFit/>
          </a:bodyPr>
          <a:lstStyle/>
          <a:p>
            <a:r>
              <a:rPr lang="en-US" dirty="0"/>
              <a:t>Blue </a:t>
            </a:r>
          </a:p>
          <a:p>
            <a:r>
              <a:rPr lang="en-US" dirty="0"/>
              <a:t>diamond</a:t>
            </a:r>
          </a:p>
        </p:txBody>
      </p:sp>
      <p:sp>
        <p:nvSpPr>
          <p:cNvPr id="12" name="Regular Pentagon 11">
            <a:extLst>
              <a:ext uri="{FF2B5EF4-FFF2-40B4-BE49-F238E27FC236}">
                <a16:creationId xmlns:a16="http://schemas.microsoft.com/office/drawing/2014/main" id="{B82B804F-9392-754F-A124-70E242CD906A}"/>
              </a:ext>
            </a:extLst>
          </p:cNvPr>
          <p:cNvSpPr/>
          <p:nvPr/>
        </p:nvSpPr>
        <p:spPr>
          <a:xfrm>
            <a:off x="8259834" y="736600"/>
            <a:ext cx="688586" cy="49970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B1B99-FC80-4A4C-A300-778217A28F91}"/>
              </a:ext>
            </a:extLst>
          </p:cNvPr>
          <p:cNvSpPr txBox="1"/>
          <p:nvPr/>
        </p:nvSpPr>
        <p:spPr>
          <a:xfrm>
            <a:off x="9095362" y="704334"/>
            <a:ext cx="1101747" cy="646331"/>
          </a:xfrm>
          <a:prstGeom prst="rect">
            <a:avLst/>
          </a:prstGeom>
          <a:noFill/>
        </p:spPr>
        <p:txBody>
          <a:bodyPr wrap="square">
            <a:spAutoFit/>
          </a:bodyPr>
          <a:lstStyle/>
          <a:p>
            <a:r>
              <a:rPr lang="en-US" dirty="0"/>
              <a:t>Blue </a:t>
            </a:r>
          </a:p>
          <a:p>
            <a:r>
              <a:rPr lang="en-US" dirty="0"/>
              <a:t>pentagon</a:t>
            </a:r>
          </a:p>
        </p:txBody>
      </p:sp>
      <p:sp>
        <p:nvSpPr>
          <p:cNvPr id="14" name="Heptagon 13">
            <a:extLst>
              <a:ext uri="{FF2B5EF4-FFF2-40B4-BE49-F238E27FC236}">
                <a16:creationId xmlns:a16="http://schemas.microsoft.com/office/drawing/2014/main" id="{B0079A98-8F5D-C043-BD58-4BC5DDF18662}"/>
              </a:ext>
            </a:extLst>
          </p:cNvPr>
          <p:cNvSpPr/>
          <p:nvPr/>
        </p:nvSpPr>
        <p:spPr>
          <a:xfrm>
            <a:off x="8305800" y="2044700"/>
            <a:ext cx="647700" cy="490499"/>
          </a:xfrm>
          <a:prstGeom prst="hep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EDDA67-AD32-C644-92C0-536AF133525E}"/>
              </a:ext>
            </a:extLst>
          </p:cNvPr>
          <p:cNvSpPr txBox="1"/>
          <p:nvPr/>
        </p:nvSpPr>
        <p:spPr>
          <a:xfrm>
            <a:off x="9120762" y="1987034"/>
            <a:ext cx="1102741" cy="646331"/>
          </a:xfrm>
          <a:prstGeom prst="rect">
            <a:avLst/>
          </a:prstGeom>
          <a:noFill/>
        </p:spPr>
        <p:txBody>
          <a:bodyPr wrap="square">
            <a:spAutoFit/>
          </a:bodyPr>
          <a:lstStyle/>
          <a:p>
            <a:r>
              <a:rPr lang="en-US" dirty="0"/>
              <a:t>Green</a:t>
            </a:r>
          </a:p>
          <a:p>
            <a:r>
              <a:rPr lang="en-US" dirty="0"/>
              <a:t>heptagon</a:t>
            </a:r>
          </a:p>
        </p:txBody>
      </p:sp>
      <p:sp>
        <p:nvSpPr>
          <p:cNvPr id="16" name="Rectangle 15">
            <a:extLst>
              <a:ext uri="{FF2B5EF4-FFF2-40B4-BE49-F238E27FC236}">
                <a16:creationId xmlns:a16="http://schemas.microsoft.com/office/drawing/2014/main" id="{EA5B0FBB-256C-2145-BE78-CD6F27159B2D}"/>
              </a:ext>
            </a:extLst>
          </p:cNvPr>
          <p:cNvSpPr/>
          <p:nvPr/>
        </p:nvSpPr>
        <p:spPr>
          <a:xfrm>
            <a:off x="8388787" y="1422400"/>
            <a:ext cx="475814" cy="4303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84A63B-C135-684B-9478-C3C366CBEEB6}"/>
              </a:ext>
            </a:extLst>
          </p:cNvPr>
          <p:cNvSpPr txBox="1"/>
          <p:nvPr/>
        </p:nvSpPr>
        <p:spPr>
          <a:xfrm>
            <a:off x="9387462" y="1352034"/>
            <a:ext cx="823337" cy="646331"/>
          </a:xfrm>
          <a:prstGeom prst="rect">
            <a:avLst/>
          </a:prstGeom>
          <a:noFill/>
        </p:spPr>
        <p:txBody>
          <a:bodyPr wrap="square">
            <a:spAutoFit/>
          </a:bodyPr>
          <a:lstStyle/>
          <a:p>
            <a:r>
              <a:rPr lang="en-US" dirty="0"/>
              <a:t>Yellow square</a:t>
            </a:r>
          </a:p>
        </p:txBody>
      </p:sp>
      <p:sp>
        <p:nvSpPr>
          <p:cNvPr id="18" name="Rectangle 17">
            <a:extLst>
              <a:ext uri="{FF2B5EF4-FFF2-40B4-BE49-F238E27FC236}">
                <a16:creationId xmlns:a16="http://schemas.microsoft.com/office/drawing/2014/main" id="{A88B1AFA-4EC3-6349-B235-C796499AFDF3}"/>
              </a:ext>
            </a:extLst>
          </p:cNvPr>
          <p:cNvSpPr/>
          <p:nvPr/>
        </p:nvSpPr>
        <p:spPr>
          <a:xfrm rot="18993697">
            <a:off x="10318475" y="757315"/>
            <a:ext cx="446820" cy="4303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B171D6-35B5-024A-8C33-7CE264B74B28}"/>
              </a:ext>
            </a:extLst>
          </p:cNvPr>
          <p:cNvSpPr txBox="1"/>
          <p:nvPr/>
        </p:nvSpPr>
        <p:spPr>
          <a:xfrm>
            <a:off x="11039452" y="717034"/>
            <a:ext cx="1101747" cy="646331"/>
          </a:xfrm>
          <a:prstGeom prst="rect">
            <a:avLst/>
          </a:prstGeom>
          <a:noFill/>
        </p:spPr>
        <p:txBody>
          <a:bodyPr wrap="square">
            <a:spAutoFit/>
          </a:bodyPr>
          <a:lstStyle/>
          <a:p>
            <a:r>
              <a:rPr lang="en-US" dirty="0"/>
              <a:t>Green</a:t>
            </a:r>
          </a:p>
          <a:p>
            <a:r>
              <a:rPr lang="en-US" dirty="0"/>
              <a:t>diamond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DC7322-6EC3-9D49-9B1A-F968A3B4E072}"/>
                  </a:ext>
                </a:extLst>
              </p:cNvPr>
              <p:cNvSpPr txBox="1"/>
              <p:nvPr/>
            </p:nvSpPr>
            <p:spPr>
              <a:xfrm>
                <a:off x="228600" y="1357403"/>
                <a:ext cx="4888133" cy="954107"/>
              </a:xfrm>
              <a:prstGeom prst="rect">
                <a:avLst/>
              </a:prstGeom>
              <a:noFill/>
            </p:spPr>
            <p:txBody>
              <a:bodyPr wrap="none" rtlCol="0">
                <a:spAutoFit/>
              </a:bodyPr>
              <a:lstStyle/>
              <a:p>
                <a:r>
                  <a:rPr lang="en-US" sz="2800" dirty="0"/>
                  <a:t>Boof: </a:t>
                </a:r>
                <a14:m>
                  <m:oMath xmlns:m="http://schemas.openxmlformats.org/officeDocument/2006/math">
                    <m:r>
                      <a:rPr lang="en-US" sz="2800" i="1" dirty="0" smtClean="0">
                        <a:latin typeface="Cambria Math" panose="02040503050406030204" pitchFamily="18" charset="0"/>
                      </a:rPr>
                      <m:t>𝑌</m:t>
                    </m:r>
                    <m:r>
                      <a:rPr lang="en-US" sz="2800" i="1" dirty="0" smtClean="0">
                        <a:latin typeface="Cambria Math" panose="02040503050406030204" pitchFamily="18" charset="0"/>
                      </a:rPr>
                      <m:t>=−1</m:t>
                    </m:r>
                  </m:oMath>
                </a14:m>
                <a:r>
                  <a:rPr lang="en-US" sz="2800" dirty="0"/>
                  <a:t>,  </a:t>
                </a:r>
                <a:r>
                  <a:rPr lang="en-US" sz="2800" dirty="0" err="1"/>
                  <a:t>Tizzle</a:t>
                </a:r>
                <a:r>
                  <a:rPr lang="en-US" sz="2800" dirty="0"/>
                  <a:t>: </a:t>
                </a:r>
                <a14:m>
                  <m:oMath xmlns:m="http://schemas.openxmlformats.org/officeDocument/2006/math">
                    <m:r>
                      <a:rPr lang="en-US" sz="2800" i="1" dirty="0" smtClean="0">
                        <a:latin typeface="Cambria Math" panose="02040503050406030204" pitchFamily="18" charset="0"/>
                      </a:rPr>
                      <m:t>𝑌</m:t>
                    </m:r>
                    <m:r>
                      <a:rPr lang="en-US" sz="2800" i="1" dirty="0" smtClean="0">
                        <a:latin typeface="Cambria Math" panose="02040503050406030204" pitchFamily="18" charset="0"/>
                      </a:rPr>
                      <m:t>=+1</m:t>
                    </m:r>
                  </m:oMath>
                </a14:m>
                <a:r>
                  <a:rPr lang="en-US" sz="2800" dirty="0"/>
                  <a:t>  </a:t>
                </a:r>
              </a:p>
              <a:p>
                <a:r>
                  <a:rPr lang="en-US" sz="2800" dirty="0"/>
                  <a:t>Start with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𝑤</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0,0,0,0</m:t>
                            </m:r>
                          </m:e>
                        </m:d>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=0</m:t>
                    </m:r>
                  </m:oMath>
                </a14:m>
                <a:endParaRPr lang="en-US" sz="2800" dirty="0"/>
              </a:p>
            </p:txBody>
          </p:sp>
        </mc:Choice>
        <mc:Fallback xmlns="">
          <p:sp>
            <p:nvSpPr>
              <p:cNvPr id="3" name="TextBox 2">
                <a:extLst>
                  <a:ext uri="{FF2B5EF4-FFF2-40B4-BE49-F238E27FC236}">
                    <a16:creationId xmlns:a16="http://schemas.microsoft.com/office/drawing/2014/main" id="{88DC7322-6EC3-9D49-9B1A-F968A3B4E072}"/>
                  </a:ext>
                </a:extLst>
              </p:cNvPr>
              <p:cNvSpPr txBox="1">
                <a:spLocks noRot="1" noChangeAspect="1" noMove="1" noResize="1" noEditPoints="1" noAdjustHandles="1" noChangeArrowheads="1" noChangeShapeType="1" noTextEdit="1"/>
              </p:cNvSpPr>
              <p:nvPr/>
            </p:nvSpPr>
            <p:spPr>
              <a:xfrm>
                <a:off x="228600" y="1357403"/>
                <a:ext cx="4888133" cy="954107"/>
              </a:xfrm>
              <a:prstGeom prst="rect">
                <a:avLst/>
              </a:prstGeom>
              <a:blipFill>
                <a:blip r:embed="rId2"/>
                <a:stretch>
                  <a:fillRect l="-2597" t="-8000"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A7005B-2B1E-F647-A05C-D3E1A045650F}"/>
                  </a:ext>
                </a:extLst>
              </p:cNvPr>
              <p:cNvSpPr txBox="1"/>
              <p:nvPr/>
            </p:nvSpPr>
            <p:spPr>
              <a:xfrm>
                <a:off x="228600" y="2741703"/>
                <a:ext cx="11747500" cy="4401205"/>
              </a:xfrm>
              <a:prstGeom prst="rect">
                <a:avLst/>
              </a:prstGeom>
              <a:noFill/>
            </p:spPr>
            <p:txBody>
              <a:bodyPr wrap="square" rtlCol="0">
                <a:spAutoFit/>
              </a:bodyPr>
              <a:lstStyle/>
              <a:p>
                <a:pPr marL="457200" indent="-457200">
                  <a:buFont typeface="Arial" panose="020B0604020202020204" pitchFamily="34" charset="0"/>
                  <a:buChar char="•"/>
                </a:pPr>
                <a:r>
                  <a:rPr lang="en-US" sz="2800" b="0" dirty="0"/>
                  <a:t>First training token: X=         </a:t>
                </a:r>
                <a14:m>
                  <m:oMath xmlns:m="http://schemas.openxmlformats.org/officeDocument/2006/math">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2,1,1,0</m:t>
                            </m:r>
                          </m:e>
                        </m:d>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 </m:t>
                    </m:r>
                    <m:r>
                      <a:rPr lang="en-US" sz="2800" b="0" i="1" smtClean="0">
                        <a:latin typeface="Cambria Math" panose="02040503050406030204" pitchFamily="18" charset="0"/>
                      </a:rPr>
                      <m:t>𝑌</m:t>
                    </m:r>
                    <m:r>
                      <a:rPr lang="en-US" sz="2800" b="0" i="1" smtClean="0">
                        <a:latin typeface="Cambria Math" panose="02040503050406030204" pitchFamily="18" charset="0"/>
                      </a:rPr>
                      <m:t>=−1</m:t>
                    </m:r>
                  </m:oMath>
                </a14:m>
                <a:r>
                  <a:rPr lang="en-US" sz="2800" dirty="0"/>
                  <a:t>.  Token is misclassified (classifier output is undefined), so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r>
                      <a:rPr lang="en-US" sz="2800" i="1" smtClean="0">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r>
                      <a:rPr lang="en-US" sz="2800" b="0" i="0"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m:t>
                            </m:r>
                            <m:r>
                              <a:rPr lang="en-US" sz="2800" i="1">
                                <a:latin typeface="Cambria Math" panose="02040503050406030204" pitchFamily="18" charset="0"/>
                              </a:rPr>
                              <m:t>2,</m:t>
                            </m:r>
                            <m:r>
                              <a:rPr lang="en-US" sz="2800" b="0" i="1" smtClean="0">
                                <a:latin typeface="Cambria Math" panose="02040503050406030204" pitchFamily="18" charset="0"/>
                              </a:rPr>
                              <m:t>−</m:t>
                            </m:r>
                            <m:r>
                              <a:rPr lang="en-US" sz="2800" i="1">
                                <a:latin typeface="Cambria Math" panose="02040503050406030204" pitchFamily="18" charset="0"/>
                              </a:rPr>
                              <m:t>1,</m:t>
                            </m:r>
                            <m:r>
                              <a:rPr lang="en-US" sz="2800" b="0" i="1" smtClean="0">
                                <a:latin typeface="Cambria Math" panose="02040503050406030204" pitchFamily="18" charset="0"/>
                              </a:rPr>
                              <m:t>−</m:t>
                            </m:r>
                            <m:r>
                              <a:rPr lang="en-US" sz="2800" i="1">
                                <a:latin typeface="Cambria Math" panose="02040503050406030204" pitchFamily="18" charset="0"/>
                              </a:rPr>
                              <m:t>1,0</m:t>
                            </m:r>
                          </m:e>
                        </m:d>
                      </m:e>
                      <m:sup>
                        <m:r>
                          <a:rPr lang="en-US" sz="2800" i="1">
                            <a:latin typeface="Cambria Math" panose="02040503050406030204" pitchFamily="18" charset="0"/>
                          </a:rPr>
                          <m:t>𝑇</m:t>
                        </m:r>
                      </m:sup>
                    </m:sSup>
                  </m:oMath>
                </a14:m>
                <a:r>
                  <a:rPr lang="en-US" sz="2800" dirty="0"/>
                  <a:t> and </a:t>
                </a:r>
                <a14:m>
                  <m:oMath xmlns:m="http://schemas.openxmlformats.org/officeDocument/2006/math">
                    <m:r>
                      <a:rPr lang="en-US" sz="2800" b="0" i="1" smtClean="0">
                        <a:latin typeface="Cambria Math" panose="02040503050406030204" pitchFamily="18" charset="0"/>
                      </a:rPr>
                      <m:t>𝑏</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𝑏</m:t>
                    </m:r>
                    <m:r>
                      <a:rPr lang="en-US" sz="2800">
                        <a:latin typeface="Cambria Math" panose="02040503050406030204" pitchFamily="18" charset="0"/>
                      </a:rPr>
                      <m:t>−</m:t>
                    </m:r>
                    <m:r>
                      <a:rPr lang="en-US" sz="2800" b="0" i="1" smtClean="0">
                        <a:latin typeface="Cambria Math" panose="02040503050406030204" pitchFamily="18" charset="0"/>
                      </a:rPr>
                      <m:t>1=−1</m:t>
                    </m:r>
                  </m:oMath>
                </a14:m>
                <a:r>
                  <a:rPr lang="en-US" sz="2800" dirty="0"/>
                  <a:t>.</a:t>
                </a:r>
              </a:p>
              <a:p>
                <a:pPr marL="457200" indent="-457200">
                  <a:buFont typeface="Arial" panose="020B0604020202020204" pitchFamily="34" charset="0"/>
                  <a:buChar char="•"/>
                </a:pPr>
                <a:r>
                  <a:rPr lang="en-US" sz="2800" dirty="0"/>
                  <a:t>Second training token: X=          </a:t>
                </a:r>
                <a14:m>
                  <m:oMath xmlns:m="http://schemas.openxmlformats.org/officeDocument/2006/math">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5</m:t>
                            </m:r>
                            <m:r>
                              <a:rPr lang="en-US" sz="2800" i="1">
                                <a:latin typeface="Cambria Math" panose="02040503050406030204" pitchFamily="18" charset="0"/>
                              </a:rPr>
                              <m:t>,</m:t>
                            </m:r>
                            <m:r>
                              <a:rPr lang="en-US" sz="2800" b="0" i="1" smtClean="0">
                                <a:latin typeface="Cambria Math" panose="02040503050406030204" pitchFamily="18" charset="0"/>
                              </a:rPr>
                              <m:t>0</m:t>
                            </m:r>
                            <m:r>
                              <a:rPr lang="en-US" sz="2800" i="1">
                                <a:latin typeface="Cambria Math" panose="02040503050406030204" pitchFamily="18" charset="0"/>
                              </a:rPr>
                              <m:t>,</m:t>
                            </m:r>
                            <m:r>
                              <a:rPr lang="en-US" sz="2800" b="0" i="1" smtClean="0">
                                <a:latin typeface="Cambria Math" panose="02040503050406030204" pitchFamily="18" charset="0"/>
                              </a:rPr>
                              <m:t>0</m:t>
                            </m:r>
                            <m:r>
                              <a:rPr lang="en-US" sz="2800" i="1">
                                <a:latin typeface="Cambria Math" panose="02040503050406030204" pitchFamily="18" charset="0"/>
                              </a:rPr>
                              <m:t>,</m:t>
                            </m:r>
                            <m:r>
                              <a:rPr lang="en-US" sz="2800" b="0" i="1" smtClean="0">
                                <a:latin typeface="Cambria Math" panose="02040503050406030204" pitchFamily="18" charset="0"/>
                              </a:rPr>
                              <m:t>1</m:t>
                            </m:r>
                          </m:e>
                        </m:d>
                      </m:e>
                      <m:sup>
                        <m:r>
                          <a:rPr lang="en-US" sz="2800" i="1">
                            <a:latin typeface="Cambria Math" panose="02040503050406030204" pitchFamily="18" charset="0"/>
                          </a:rPr>
                          <m:t>𝑇</m:t>
                        </m:r>
                      </m:sup>
                    </m:sSup>
                    <m:r>
                      <a:rPr lang="en-US" sz="2800" i="1">
                        <a:latin typeface="Cambria Math" panose="02040503050406030204" pitchFamily="18" charset="0"/>
                      </a:rPr>
                      <m:t>, </m:t>
                    </m:r>
                    <m:r>
                      <a:rPr lang="en-US" sz="2800" i="1">
                        <a:latin typeface="Cambria Math" panose="02040503050406030204" pitchFamily="18" charset="0"/>
                      </a:rPr>
                      <m:t>𝑌</m:t>
                    </m:r>
                    <m:r>
                      <a:rPr lang="en-US" sz="2800" i="1">
                        <a:latin typeface="Cambria Math" panose="02040503050406030204" pitchFamily="18" charset="0"/>
                      </a:rPr>
                      <m:t>=+1</m:t>
                    </m:r>
                  </m:oMath>
                </a14:m>
                <a:r>
                  <a:rPr lang="en-US" sz="2800" dirty="0"/>
                  <a:t>.  Token is misclassified (</a:t>
                </a:r>
                <a14:m>
                  <m:oMath xmlns:m="http://schemas.openxmlformats.org/officeDocument/2006/math">
                    <m:sSup>
                      <m:sSupPr>
                        <m:ctrlPr>
                          <a:rPr lang="en-US" sz="280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𝑤</m:t>
                            </m:r>
                          </m:e>
                        </m:acc>
                      </m:e>
                      <m:sup>
                        <m:r>
                          <a:rPr lang="en-US" sz="2800" b="0" i="1" smtClean="0">
                            <a:latin typeface="Cambria Math" panose="02040503050406030204" pitchFamily="18" charset="0"/>
                          </a:rPr>
                          <m:t>𝑇</m:t>
                        </m:r>
                      </m:sup>
                    </m:sSup>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&lt;0</m:t>
                    </m:r>
                  </m:oMath>
                </a14:m>
                <a:r>
                  <a:rPr lang="en-US" sz="2800" dirty="0"/>
                  <a:t>), so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r>
                      <a:rPr lang="en-US" sz="2800" b="0" i="0"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3</m:t>
                            </m:r>
                            <m:r>
                              <a:rPr lang="en-US" sz="2800" i="1">
                                <a:latin typeface="Cambria Math" panose="02040503050406030204" pitchFamily="18" charset="0"/>
                              </a:rPr>
                              <m:t>,−1,−1,</m:t>
                            </m:r>
                            <m:r>
                              <a:rPr lang="en-US" sz="2800" b="0" i="1" smtClean="0">
                                <a:latin typeface="Cambria Math" panose="02040503050406030204" pitchFamily="18" charset="0"/>
                              </a:rPr>
                              <m:t>1</m:t>
                            </m:r>
                          </m:e>
                        </m:d>
                      </m:e>
                      <m:sup>
                        <m:r>
                          <a:rPr lang="en-US" sz="2800" i="1">
                            <a:latin typeface="Cambria Math" panose="02040503050406030204" pitchFamily="18" charset="0"/>
                          </a:rPr>
                          <m:t>𝑇</m:t>
                        </m:r>
                      </m:sup>
                    </m:sSup>
                  </m:oMath>
                </a14:m>
                <a:r>
                  <a:rPr lang="en-US" sz="2800" dirty="0"/>
                  <a:t> and </a:t>
                </a:r>
                <a14:m>
                  <m:oMath xmlns:m="http://schemas.openxmlformats.org/officeDocument/2006/math">
                    <m:r>
                      <a:rPr lang="en-US" sz="2800" i="1">
                        <a:latin typeface="Cambria Math" panose="02040503050406030204" pitchFamily="18" charset="0"/>
                      </a:rPr>
                      <m:t>𝑏</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𝑏</m:t>
                    </m:r>
                    <m:r>
                      <a:rPr lang="en-US" sz="2800" b="0" i="0" smtClean="0">
                        <a:latin typeface="Cambria Math" panose="02040503050406030204" pitchFamily="18" charset="0"/>
                      </a:rPr>
                      <m:t>+</m:t>
                    </m:r>
                    <m:r>
                      <a:rPr lang="en-US" sz="2800" i="1">
                        <a:latin typeface="Cambria Math" panose="02040503050406030204" pitchFamily="18" charset="0"/>
                      </a:rPr>
                      <m:t>1=</m:t>
                    </m:r>
                    <m:r>
                      <a:rPr lang="en-US" sz="2800" b="0" i="1" smtClean="0">
                        <a:latin typeface="Cambria Math" panose="02040503050406030204" pitchFamily="18" charset="0"/>
                      </a:rPr>
                      <m:t>0</m:t>
                    </m:r>
                  </m:oMath>
                </a14:m>
                <a:r>
                  <a:rPr lang="en-US" sz="2800" dirty="0"/>
                  <a:t>.</a:t>
                </a:r>
              </a:p>
              <a:p>
                <a:pPr marL="457200" indent="-457200">
                  <a:buFont typeface="Arial" panose="020B0604020202020204" pitchFamily="34" charset="0"/>
                  <a:buChar char="•"/>
                </a:pPr>
                <a:r>
                  <a:rPr lang="en-US" sz="2800" dirty="0"/>
                  <a:t>Third training token: X=          </a:t>
                </a:r>
                <a14:m>
                  <m:oMath xmlns:m="http://schemas.openxmlformats.org/officeDocument/2006/math">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1</m:t>
                            </m:r>
                            <m:r>
                              <a:rPr lang="en-US" sz="2800" i="1">
                                <a:latin typeface="Cambria Math" panose="02040503050406030204" pitchFamily="18" charset="0"/>
                              </a:rPr>
                              <m:t>,</m:t>
                            </m:r>
                            <m:r>
                              <a:rPr lang="en-US" sz="2800" b="0" i="1" smtClean="0">
                                <a:latin typeface="Cambria Math" panose="02040503050406030204" pitchFamily="18" charset="0"/>
                              </a:rPr>
                              <m:t>1</m:t>
                            </m:r>
                            <m:r>
                              <a:rPr lang="en-US" sz="2800" i="1">
                                <a:latin typeface="Cambria Math" panose="02040503050406030204" pitchFamily="18" charset="0"/>
                              </a:rPr>
                              <m:t>,0,</m:t>
                            </m:r>
                            <m:r>
                              <a:rPr lang="en-US" sz="2800" b="0" i="1" smtClean="0">
                                <a:latin typeface="Cambria Math" panose="02040503050406030204" pitchFamily="18" charset="0"/>
                              </a:rPr>
                              <m:t>0</m:t>
                            </m:r>
                          </m:e>
                        </m:d>
                      </m:e>
                      <m:sup>
                        <m:r>
                          <a:rPr lang="en-US" sz="2800" i="1">
                            <a:latin typeface="Cambria Math" panose="02040503050406030204" pitchFamily="18" charset="0"/>
                          </a:rPr>
                          <m:t>𝑇</m:t>
                        </m:r>
                      </m:sup>
                    </m:sSup>
                    <m:r>
                      <a:rPr lang="en-US" sz="2800" i="1">
                        <a:latin typeface="Cambria Math" panose="02040503050406030204" pitchFamily="18" charset="0"/>
                      </a:rPr>
                      <m:t>, </m:t>
                    </m:r>
                    <m:r>
                      <a:rPr lang="en-US" sz="2800" i="1">
                        <a:latin typeface="Cambria Math" panose="02040503050406030204" pitchFamily="18" charset="0"/>
                      </a:rPr>
                      <m:t>𝑌</m:t>
                    </m:r>
                    <m:r>
                      <a:rPr lang="en-US" sz="2800" i="1">
                        <a:latin typeface="Cambria Math" panose="02040503050406030204" pitchFamily="18" charset="0"/>
                      </a:rPr>
                      <m:t>=−1</m:t>
                    </m:r>
                  </m:oMath>
                </a14:m>
                <a:r>
                  <a:rPr lang="en-US" sz="2800" dirty="0"/>
                  <a:t>.  Token is misclassified (</a:t>
                </a:r>
                <a14:m>
                  <m:oMath xmlns:m="http://schemas.openxmlformats.org/officeDocument/2006/math">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p>
                        <m:r>
                          <a:rPr lang="en-US" sz="2800" i="1">
                            <a:latin typeface="Cambria Math" panose="02040503050406030204" pitchFamily="18" charset="0"/>
                          </a:rPr>
                          <m:t>𝑇</m:t>
                        </m:r>
                      </m:sup>
                    </m:sSup>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r>
                      <a:rPr lang="en-US" sz="2800" i="1">
                        <a:latin typeface="Cambria Math" panose="02040503050406030204" pitchFamily="18" charset="0"/>
                      </a:rPr>
                      <m:t>𝑏</m:t>
                    </m:r>
                    <m:r>
                      <a:rPr lang="en-US" sz="2800" b="0" i="1" smtClean="0">
                        <a:latin typeface="Cambria Math" panose="02040503050406030204" pitchFamily="18" charset="0"/>
                      </a:rPr>
                      <m:t>&gt;</m:t>
                    </m:r>
                    <m:r>
                      <a:rPr lang="en-US" sz="2800" i="1">
                        <a:latin typeface="Cambria Math" panose="02040503050406030204" pitchFamily="18" charset="0"/>
                      </a:rPr>
                      <m:t>0</m:t>
                    </m:r>
                  </m:oMath>
                </a14:m>
                <a:r>
                  <a:rPr lang="en-US" sz="2800" dirty="0"/>
                  <a:t>), so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r>
                      <a:rPr lang="en-US" sz="2800" b="0" i="0"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2</m:t>
                            </m:r>
                            <m:r>
                              <a:rPr lang="en-US" sz="2800" i="1">
                                <a:latin typeface="Cambria Math" panose="02040503050406030204" pitchFamily="18" charset="0"/>
                              </a:rPr>
                              <m:t>,−</m:t>
                            </m:r>
                            <m:r>
                              <a:rPr lang="en-US" sz="2800" b="0" i="1" smtClean="0">
                                <a:latin typeface="Cambria Math" panose="02040503050406030204" pitchFamily="18" charset="0"/>
                              </a:rPr>
                              <m:t>2</m:t>
                            </m:r>
                            <m:r>
                              <a:rPr lang="en-US" sz="2800" i="1">
                                <a:latin typeface="Cambria Math" panose="02040503050406030204" pitchFamily="18" charset="0"/>
                              </a:rPr>
                              <m:t>,−1,1</m:t>
                            </m:r>
                          </m:e>
                        </m:d>
                      </m:e>
                      <m:sup>
                        <m:r>
                          <a:rPr lang="en-US" sz="2800" i="1">
                            <a:latin typeface="Cambria Math" panose="02040503050406030204" pitchFamily="18" charset="0"/>
                          </a:rPr>
                          <m:t>𝑇</m:t>
                        </m:r>
                      </m:sup>
                    </m:sSup>
                  </m:oMath>
                </a14:m>
                <a:r>
                  <a:rPr lang="en-US" sz="2800" dirty="0"/>
                  <a:t> and </a:t>
                </a:r>
                <a14:m>
                  <m:oMath xmlns:m="http://schemas.openxmlformats.org/officeDocument/2006/math">
                    <m:r>
                      <a:rPr lang="en-US" sz="2800" i="1">
                        <a:latin typeface="Cambria Math" panose="02040503050406030204" pitchFamily="18" charset="0"/>
                      </a:rPr>
                      <m:t>𝑏</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𝑏</m:t>
                    </m:r>
                    <m:r>
                      <a:rPr lang="en-US" sz="2800" b="0" i="0" smtClean="0">
                        <a:latin typeface="Cambria Math" panose="02040503050406030204" pitchFamily="18" charset="0"/>
                      </a:rPr>
                      <m:t>−</m:t>
                    </m:r>
                    <m:r>
                      <a:rPr lang="en-US" sz="2800" i="1">
                        <a:latin typeface="Cambria Math" panose="02040503050406030204" pitchFamily="18" charset="0"/>
                      </a:rPr>
                      <m:t>1=</m:t>
                    </m:r>
                    <m:r>
                      <a:rPr lang="en-US" sz="2800" b="0" i="1" smtClean="0">
                        <a:latin typeface="Cambria Math" panose="02040503050406030204" pitchFamily="18" charset="0"/>
                      </a:rPr>
                      <m:t>−1</m:t>
                    </m:r>
                  </m:oMath>
                </a14:m>
                <a:r>
                  <a:rPr lang="en-US" sz="2800" dirty="0"/>
                  <a:t>.</a:t>
                </a:r>
              </a:p>
              <a:p>
                <a:pPr marL="457200" indent="-457200">
                  <a:buFont typeface="Arial" panose="020B0604020202020204" pitchFamily="34" charset="0"/>
                  <a:buChar char="•"/>
                </a:pPr>
                <a:r>
                  <a:rPr lang="en-US" sz="2800" dirty="0"/>
                  <a:t>Fourth training token: X=          </a:t>
                </a:r>
                <a14:m>
                  <m:oMath xmlns:m="http://schemas.openxmlformats.org/officeDocument/2006/math">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b="0" i="1" smtClean="0">
                                <a:latin typeface="Cambria Math" panose="02040503050406030204" pitchFamily="18" charset="0"/>
                              </a:rPr>
                              <m:t>4</m:t>
                            </m:r>
                            <m:r>
                              <a:rPr lang="en-US" sz="2800" i="1">
                                <a:latin typeface="Cambria Math" panose="02040503050406030204" pitchFamily="18" charset="0"/>
                              </a:rPr>
                              <m:t>,1,</m:t>
                            </m:r>
                            <m:r>
                              <a:rPr lang="en-US" sz="2800" b="0" i="1" smtClean="0">
                                <a:latin typeface="Cambria Math" panose="02040503050406030204" pitchFamily="18" charset="0"/>
                              </a:rPr>
                              <m:t>1</m:t>
                            </m:r>
                            <m:r>
                              <a:rPr lang="en-US" sz="2800" i="1">
                                <a:latin typeface="Cambria Math" panose="02040503050406030204" pitchFamily="18" charset="0"/>
                              </a:rPr>
                              <m:t>,0</m:t>
                            </m:r>
                          </m:e>
                        </m:d>
                      </m:e>
                      <m:sup>
                        <m:r>
                          <a:rPr lang="en-US" sz="2800" i="1">
                            <a:latin typeface="Cambria Math" panose="02040503050406030204" pitchFamily="18" charset="0"/>
                          </a:rPr>
                          <m:t>𝑇</m:t>
                        </m:r>
                      </m:sup>
                    </m:sSup>
                    <m:r>
                      <a:rPr lang="en-US" sz="2800" i="1">
                        <a:latin typeface="Cambria Math" panose="02040503050406030204" pitchFamily="18" charset="0"/>
                      </a:rPr>
                      <m:t>, </m:t>
                    </m:r>
                    <m:r>
                      <a:rPr lang="en-US" sz="2800" i="1">
                        <a:latin typeface="Cambria Math" panose="02040503050406030204" pitchFamily="18" charset="0"/>
                      </a:rPr>
                      <m:t>𝑌</m:t>
                    </m:r>
                    <m:r>
                      <a:rPr lang="en-US" sz="2800" i="1">
                        <a:latin typeface="Cambria Math" panose="02040503050406030204" pitchFamily="18" charset="0"/>
                      </a:rPr>
                      <m:t>=+1</m:t>
                    </m:r>
                  </m:oMath>
                </a14:m>
                <a:r>
                  <a:rPr lang="en-US" sz="2800" dirty="0"/>
                  <a:t>.  Token is classified correctly (</a:t>
                </a:r>
                <a14:m>
                  <m:oMath xmlns:m="http://schemas.openxmlformats.org/officeDocument/2006/math">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p>
                        <m:r>
                          <a:rPr lang="en-US" sz="2800" i="1">
                            <a:latin typeface="Cambria Math" panose="02040503050406030204" pitchFamily="18" charset="0"/>
                          </a:rPr>
                          <m:t>𝑇</m:t>
                        </m:r>
                      </m:sup>
                    </m:sSup>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r>
                      <a:rPr lang="en-US" sz="2800" i="1">
                        <a:latin typeface="Cambria Math" panose="02040503050406030204" pitchFamily="18" charset="0"/>
                      </a:rPr>
                      <m:t>𝑏</m:t>
                    </m:r>
                    <m:r>
                      <a:rPr lang="en-US" sz="2800" i="1">
                        <a:latin typeface="Cambria Math" panose="02040503050406030204" pitchFamily="18" charset="0"/>
                      </a:rPr>
                      <m:t>&gt;0</m:t>
                    </m:r>
                  </m:oMath>
                </a14:m>
                <a:r>
                  <a:rPr lang="en-US" sz="2800" dirty="0"/>
                  <a:t>), so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oMath>
                </a14:m>
                <a:r>
                  <a:rPr lang="en-US" sz="2800" dirty="0"/>
                  <a:t> and </a:t>
                </a:r>
                <a14:m>
                  <m:oMath xmlns:m="http://schemas.openxmlformats.org/officeDocument/2006/math">
                    <m:r>
                      <a:rPr lang="en-US" sz="2800" i="1">
                        <a:latin typeface="Cambria Math" panose="02040503050406030204" pitchFamily="18" charset="0"/>
                      </a:rPr>
                      <m:t>𝑏</m:t>
                    </m:r>
                  </m:oMath>
                </a14:m>
                <a:r>
                  <a:rPr lang="en-US" sz="2800" dirty="0"/>
                  <a:t> are unchanged.</a:t>
                </a:r>
              </a:p>
              <a:p>
                <a:pPr marL="457200" indent="-457200">
                  <a:buFont typeface="Arial" panose="020B0604020202020204" pitchFamily="34" charset="0"/>
                  <a:buChar char="•"/>
                </a:pPr>
                <a:endParaRPr lang="en-US" sz="2800" dirty="0"/>
              </a:p>
            </p:txBody>
          </p:sp>
        </mc:Choice>
        <mc:Fallback xmlns="">
          <p:sp>
            <p:nvSpPr>
              <p:cNvPr id="21" name="TextBox 20">
                <a:extLst>
                  <a:ext uri="{FF2B5EF4-FFF2-40B4-BE49-F238E27FC236}">
                    <a16:creationId xmlns:a16="http://schemas.microsoft.com/office/drawing/2014/main" id="{7EA7005B-2B1E-F647-A05C-D3E1A045650F}"/>
                  </a:ext>
                </a:extLst>
              </p:cNvPr>
              <p:cNvSpPr txBox="1">
                <a:spLocks noRot="1" noChangeAspect="1" noMove="1" noResize="1" noEditPoints="1" noAdjustHandles="1" noChangeArrowheads="1" noChangeShapeType="1" noTextEdit="1"/>
              </p:cNvSpPr>
              <p:nvPr/>
            </p:nvSpPr>
            <p:spPr>
              <a:xfrm>
                <a:off x="228600" y="2741703"/>
                <a:ext cx="11747500" cy="4401205"/>
              </a:xfrm>
              <a:prstGeom prst="rect">
                <a:avLst/>
              </a:prstGeom>
              <a:blipFill>
                <a:blip r:embed="rId3"/>
                <a:stretch>
                  <a:fillRect l="-972" t="-1729"/>
                </a:stretch>
              </a:blipFill>
            </p:spPr>
            <p:txBody>
              <a:bodyPr/>
              <a:lstStyle/>
              <a:p>
                <a:r>
                  <a:rPr lang="en-US">
                    <a:noFill/>
                  </a:rPr>
                  <a:t> </a:t>
                </a:r>
              </a:p>
            </p:txBody>
          </p:sp>
        </mc:Fallback>
      </mc:AlternateContent>
      <p:sp>
        <p:nvSpPr>
          <p:cNvPr id="22" name="Pie 21">
            <a:extLst>
              <a:ext uri="{FF2B5EF4-FFF2-40B4-BE49-F238E27FC236}">
                <a16:creationId xmlns:a16="http://schemas.microsoft.com/office/drawing/2014/main" id="{EBE04E9B-AE1E-4242-ABA6-18D7310FB6B8}"/>
              </a:ext>
            </a:extLst>
          </p:cNvPr>
          <p:cNvSpPr/>
          <p:nvPr/>
        </p:nvSpPr>
        <p:spPr>
          <a:xfrm>
            <a:off x="4095751" y="27589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gular Pentagon 22">
            <a:extLst>
              <a:ext uri="{FF2B5EF4-FFF2-40B4-BE49-F238E27FC236}">
                <a16:creationId xmlns:a16="http://schemas.microsoft.com/office/drawing/2014/main" id="{BDF7F0B4-A779-D84C-8063-9B8D194212FD}"/>
              </a:ext>
            </a:extLst>
          </p:cNvPr>
          <p:cNvSpPr/>
          <p:nvPr/>
        </p:nvSpPr>
        <p:spPr>
          <a:xfrm>
            <a:off x="4526034" y="4013200"/>
            <a:ext cx="688586" cy="49970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8F7E316B-2773-0B44-9CD7-725E12B6B53A}"/>
              </a:ext>
            </a:extLst>
          </p:cNvPr>
          <p:cNvSpPr/>
          <p:nvPr/>
        </p:nvSpPr>
        <p:spPr>
          <a:xfrm>
            <a:off x="4307709" y="4940300"/>
            <a:ext cx="530990" cy="423362"/>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0F955EC-B089-994F-8CD7-25352ED762FE}"/>
              </a:ext>
            </a:extLst>
          </p:cNvPr>
          <p:cNvSpPr/>
          <p:nvPr/>
        </p:nvSpPr>
        <p:spPr>
          <a:xfrm>
            <a:off x="4566087" y="5765800"/>
            <a:ext cx="475814" cy="4303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452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6A7-F91A-8F48-A6D7-99B3EBE1372B}"/>
              </a:ext>
            </a:extLst>
          </p:cNvPr>
          <p:cNvSpPr>
            <a:spLocks noGrp="1"/>
          </p:cNvSpPr>
          <p:nvPr>
            <p:ph type="title"/>
          </p:nvPr>
        </p:nvSpPr>
        <p:spPr>
          <a:xfrm>
            <a:off x="177800" y="60326"/>
            <a:ext cx="5981700" cy="852578"/>
          </a:xfrm>
        </p:spPr>
        <p:txBody>
          <a:bodyPr/>
          <a:lstStyle/>
          <a:p>
            <a:r>
              <a:rPr lang="en-US" dirty="0"/>
              <a:t>Logistic Regression</a:t>
            </a:r>
          </a:p>
        </p:txBody>
      </p:sp>
      <p:graphicFrame>
        <p:nvGraphicFramePr>
          <p:cNvPr id="4" name="Table 4">
            <a:extLst>
              <a:ext uri="{FF2B5EF4-FFF2-40B4-BE49-F238E27FC236}">
                <a16:creationId xmlns:a16="http://schemas.microsoft.com/office/drawing/2014/main" id="{9ECF743C-2C5B-DE4C-B9DB-556FC277B96A}"/>
              </a:ext>
            </a:extLst>
          </p:cNvPr>
          <p:cNvGraphicFramePr>
            <a:graphicFrameLocks noGrp="1"/>
          </p:cNvGraphicFramePr>
          <p:nvPr/>
        </p:nvGraphicFramePr>
        <p:xfrm>
          <a:off x="6324600" y="49192"/>
          <a:ext cx="5829300" cy="256032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689876992"/>
                    </a:ext>
                  </a:extLst>
                </a:gridCol>
                <a:gridCol w="1943100">
                  <a:extLst>
                    <a:ext uri="{9D8B030D-6E8A-4147-A177-3AD203B41FA5}">
                      <a16:colId xmlns:a16="http://schemas.microsoft.com/office/drawing/2014/main" val="124351597"/>
                    </a:ext>
                  </a:extLst>
                </a:gridCol>
                <a:gridCol w="1943100">
                  <a:extLst>
                    <a:ext uri="{9D8B030D-6E8A-4147-A177-3AD203B41FA5}">
                      <a16:colId xmlns:a16="http://schemas.microsoft.com/office/drawing/2014/main" val="931492916"/>
                    </a:ext>
                  </a:extLst>
                </a:gridCol>
              </a:tblGrid>
              <a:tr h="549677">
                <a:tc>
                  <a:txBody>
                    <a:bodyPr/>
                    <a:lstStyle/>
                    <a:p>
                      <a:pPr algn="ctr"/>
                      <a:r>
                        <a:rPr lang="en-US" sz="3600" dirty="0"/>
                        <a:t>Boofs</a:t>
                      </a:r>
                    </a:p>
                  </a:txBody>
                  <a:tcPr/>
                </a:tc>
                <a:tc>
                  <a:txBody>
                    <a:bodyPr/>
                    <a:lstStyle/>
                    <a:p>
                      <a:pPr algn="ctr"/>
                      <a:r>
                        <a:rPr lang="en-US" sz="3600" dirty="0" err="1"/>
                        <a:t>Tizzles</a:t>
                      </a:r>
                      <a:endParaRPr lang="en-US" sz="3600" dirty="0"/>
                    </a:p>
                  </a:txBody>
                  <a:tcPr/>
                </a:tc>
                <a:tc>
                  <a:txBody>
                    <a:bodyPr/>
                    <a:lstStyle/>
                    <a:p>
                      <a:pPr algn="ctr"/>
                      <a:r>
                        <a:rPr lang="en-US" sz="3600" dirty="0"/>
                        <a:t>?</a:t>
                      </a:r>
                    </a:p>
                  </a:txBody>
                  <a:tcPr/>
                </a:tc>
                <a:extLst>
                  <a:ext uri="{0D108BD9-81ED-4DB2-BD59-A6C34878D82A}">
                    <a16:rowId xmlns:a16="http://schemas.microsoft.com/office/drawing/2014/main" val="2615269265"/>
                  </a:ext>
                </a:extLst>
              </a:tr>
              <a:tr h="549677">
                <a:tc>
                  <a:txBody>
                    <a:bodyPr/>
                    <a:lstStyle/>
                    <a:p>
                      <a:pPr algn="ctr"/>
                      <a:endParaRPr lang="en-US" sz="3600" dirty="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1774317229"/>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3903363397"/>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2241574106"/>
                  </a:ext>
                </a:extLst>
              </a:tr>
            </a:tbl>
          </a:graphicData>
        </a:graphic>
      </p:graphicFrame>
      <p:sp>
        <p:nvSpPr>
          <p:cNvPr id="5" name="Pie 4">
            <a:extLst>
              <a:ext uri="{FF2B5EF4-FFF2-40B4-BE49-F238E27FC236}">
                <a16:creationId xmlns:a16="http://schemas.microsoft.com/office/drawing/2014/main" id="{E78F4613-03A7-9944-B0C3-1E50C1CABE32}"/>
              </a:ext>
            </a:extLst>
          </p:cNvPr>
          <p:cNvSpPr/>
          <p:nvPr/>
        </p:nvSpPr>
        <p:spPr>
          <a:xfrm>
            <a:off x="6445251" y="7777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ardrop 5">
            <a:extLst>
              <a:ext uri="{FF2B5EF4-FFF2-40B4-BE49-F238E27FC236}">
                <a16:creationId xmlns:a16="http://schemas.microsoft.com/office/drawing/2014/main" id="{BEE47B4D-8B74-B94E-B1F3-EBE149B2734F}"/>
              </a:ext>
            </a:extLst>
          </p:cNvPr>
          <p:cNvSpPr/>
          <p:nvPr/>
        </p:nvSpPr>
        <p:spPr>
          <a:xfrm>
            <a:off x="6441309" y="1435100"/>
            <a:ext cx="530990" cy="423362"/>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0F9544-BB77-F74A-BA64-58D6CF6BDED9}"/>
              </a:ext>
            </a:extLst>
          </p:cNvPr>
          <p:cNvSpPr txBox="1"/>
          <p:nvPr/>
        </p:nvSpPr>
        <p:spPr>
          <a:xfrm>
            <a:off x="7214454" y="691634"/>
            <a:ext cx="1103055" cy="646331"/>
          </a:xfrm>
          <a:prstGeom prst="rect">
            <a:avLst/>
          </a:prstGeom>
          <a:noFill/>
        </p:spPr>
        <p:txBody>
          <a:bodyPr wrap="square">
            <a:spAutoFit/>
          </a:bodyPr>
          <a:lstStyle/>
          <a:p>
            <a:r>
              <a:rPr lang="en-US" dirty="0"/>
              <a:t>Yellow </a:t>
            </a:r>
            <a:r>
              <a:rPr lang="en-US" dirty="0" err="1"/>
              <a:t>pacman</a:t>
            </a:r>
            <a:endParaRPr lang="en-US" dirty="0"/>
          </a:p>
        </p:txBody>
      </p:sp>
      <p:sp>
        <p:nvSpPr>
          <p:cNvPr id="9" name="TextBox 8">
            <a:extLst>
              <a:ext uri="{FF2B5EF4-FFF2-40B4-BE49-F238E27FC236}">
                <a16:creationId xmlns:a16="http://schemas.microsoft.com/office/drawing/2014/main" id="{48EF3A36-FAFE-5A4C-9395-93A620A043E2}"/>
              </a:ext>
            </a:extLst>
          </p:cNvPr>
          <p:cNvSpPr txBox="1"/>
          <p:nvPr/>
        </p:nvSpPr>
        <p:spPr>
          <a:xfrm>
            <a:off x="7226300" y="1364734"/>
            <a:ext cx="1054099" cy="646331"/>
          </a:xfrm>
          <a:prstGeom prst="rect">
            <a:avLst/>
          </a:prstGeom>
          <a:noFill/>
        </p:spPr>
        <p:txBody>
          <a:bodyPr wrap="square">
            <a:spAutoFit/>
          </a:bodyPr>
          <a:lstStyle/>
          <a:p>
            <a:r>
              <a:rPr lang="en-US" dirty="0"/>
              <a:t>Red </a:t>
            </a:r>
          </a:p>
          <a:p>
            <a:r>
              <a:rPr lang="en-US" dirty="0"/>
              <a:t>teardrop</a:t>
            </a:r>
          </a:p>
        </p:txBody>
      </p:sp>
      <p:sp>
        <p:nvSpPr>
          <p:cNvPr id="10" name="Rectangle 9">
            <a:extLst>
              <a:ext uri="{FF2B5EF4-FFF2-40B4-BE49-F238E27FC236}">
                <a16:creationId xmlns:a16="http://schemas.microsoft.com/office/drawing/2014/main" id="{472B2859-D98D-5D4A-81F3-DFF9822AE90A}"/>
              </a:ext>
            </a:extLst>
          </p:cNvPr>
          <p:cNvSpPr/>
          <p:nvPr/>
        </p:nvSpPr>
        <p:spPr>
          <a:xfrm rot="18781730">
            <a:off x="6507354" y="2083658"/>
            <a:ext cx="430303" cy="43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2F9C9F-C412-524E-89DC-C38041D13998}"/>
              </a:ext>
            </a:extLst>
          </p:cNvPr>
          <p:cNvSpPr txBox="1"/>
          <p:nvPr/>
        </p:nvSpPr>
        <p:spPr>
          <a:xfrm>
            <a:off x="7215762" y="1999734"/>
            <a:ext cx="1051938" cy="646331"/>
          </a:xfrm>
          <a:prstGeom prst="rect">
            <a:avLst/>
          </a:prstGeom>
          <a:noFill/>
        </p:spPr>
        <p:txBody>
          <a:bodyPr wrap="square">
            <a:spAutoFit/>
          </a:bodyPr>
          <a:lstStyle/>
          <a:p>
            <a:r>
              <a:rPr lang="en-US" dirty="0"/>
              <a:t>Blue </a:t>
            </a:r>
          </a:p>
          <a:p>
            <a:r>
              <a:rPr lang="en-US" dirty="0"/>
              <a:t>diamond</a:t>
            </a:r>
          </a:p>
        </p:txBody>
      </p:sp>
      <p:sp>
        <p:nvSpPr>
          <p:cNvPr id="12" name="Regular Pentagon 11">
            <a:extLst>
              <a:ext uri="{FF2B5EF4-FFF2-40B4-BE49-F238E27FC236}">
                <a16:creationId xmlns:a16="http://schemas.microsoft.com/office/drawing/2014/main" id="{B82B804F-9392-754F-A124-70E242CD906A}"/>
              </a:ext>
            </a:extLst>
          </p:cNvPr>
          <p:cNvSpPr/>
          <p:nvPr/>
        </p:nvSpPr>
        <p:spPr>
          <a:xfrm>
            <a:off x="8259834" y="736600"/>
            <a:ext cx="688586" cy="49970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B1B99-FC80-4A4C-A300-778217A28F91}"/>
              </a:ext>
            </a:extLst>
          </p:cNvPr>
          <p:cNvSpPr txBox="1"/>
          <p:nvPr/>
        </p:nvSpPr>
        <p:spPr>
          <a:xfrm>
            <a:off x="9095362" y="704334"/>
            <a:ext cx="1101747" cy="646331"/>
          </a:xfrm>
          <a:prstGeom prst="rect">
            <a:avLst/>
          </a:prstGeom>
          <a:noFill/>
        </p:spPr>
        <p:txBody>
          <a:bodyPr wrap="square">
            <a:spAutoFit/>
          </a:bodyPr>
          <a:lstStyle/>
          <a:p>
            <a:r>
              <a:rPr lang="en-US" dirty="0"/>
              <a:t>Blue </a:t>
            </a:r>
          </a:p>
          <a:p>
            <a:r>
              <a:rPr lang="en-US" dirty="0"/>
              <a:t>pentagon</a:t>
            </a:r>
          </a:p>
        </p:txBody>
      </p:sp>
      <p:sp>
        <p:nvSpPr>
          <p:cNvPr id="14" name="Heptagon 13">
            <a:extLst>
              <a:ext uri="{FF2B5EF4-FFF2-40B4-BE49-F238E27FC236}">
                <a16:creationId xmlns:a16="http://schemas.microsoft.com/office/drawing/2014/main" id="{B0079A98-8F5D-C043-BD58-4BC5DDF18662}"/>
              </a:ext>
            </a:extLst>
          </p:cNvPr>
          <p:cNvSpPr/>
          <p:nvPr/>
        </p:nvSpPr>
        <p:spPr>
          <a:xfrm>
            <a:off x="8305800" y="2044700"/>
            <a:ext cx="647700" cy="490499"/>
          </a:xfrm>
          <a:prstGeom prst="hep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EDDA67-AD32-C644-92C0-536AF133525E}"/>
              </a:ext>
            </a:extLst>
          </p:cNvPr>
          <p:cNvSpPr txBox="1"/>
          <p:nvPr/>
        </p:nvSpPr>
        <p:spPr>
          <a:xfrm>
            <a:off x="9120762" y="1987034"/>
            <a:ext cx="1102741" cy="646331"/>
          </a:xfrm>
          <a:prstGeom prst="rect">
            <a:avLst/>
          </a:prstGeom>
          <a:noFill/>
        </p:spPr>
        <p:txBody>
          <a:bodyPr wrap="square">
            <a:spAutoFit/>
          </a:bodyPr>
          <a:lstStyle/>
          <a:p>
            <a:r>
              <a:rPr lang="en-US" dirty="0"/>
              <a:t>Green</a:t>
            </a:r>
          </a:p>
          <a:p>
            <a:r>
              <a:rPr lang="en-US" dirty="0"/>
              <a:t>heptagon</a:t>
            </a:r>
          </a:p>
        </p:txBody>
      </p:sp>
      <p:sp>
        <p:nvSpPr>
          <p:cNvPr id="16" name="Rectangle 15">
            <a:extLst>
              <a:ext uri="{FF2B5EF4-FFF2-40B4-BE49-F238E27FC236}">
                <a16:creationId xmlns:a16="http://schemas.microsoft.com/office/drawing/2014/main" id="{EA5B0FBB-256C-2145-BE78-CD6F27159B2D}"/>
              </a:ext>
            </a:extLst>
          </p:cNvPr>
          <p:cNvSpPr/>
          <p:nvPr/>
        </p:nvSpPr>
        <p:spPr>
          <a:xfrm>
            <a:off x="8388787" y="1422400"/>
            <a:ext cx="475814" cy="4303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84A63B-C135-684B-9478-C3C366CBEEB6}"/>
              </a:ext>
            </a:extLst>
          </p:cNvPr>
          <p:cNvSpPr txBox="1"/>
          <p:nvPr/>
        </p:nvSpPr>
        <p:spPr>
          <a:xfrm>
            <a:off x="9387462" y="1352034"/>
            <a:ext cx="823337" cy="646331"/>
          </a:xfrm>
          <a:prstGeom prst="rect">
            <a:avLst/>
          </a:prstGeom>
          <a:noFill/>
        </p:spPr>
        <p:txBody>
          <a:bodyPr wrap="square">
            <a:spAutoFit/>
          </a:bodyPr>
          <a:lstStyle/>
          <a:p>
            <a:r>
              <a:rPr lang="en-US" dirty="0"/>
              <a:t>Yellow square</a:t>
            </a:r>
          </a:p>
        </p:txBody>
      </p:sp>
      <p:sp>
        <p:nvSpPr>
          <p:cNvPr id="18" name="Rectangle 17">
            <a:extLst>
              <a:ext uri="{FF2B5EF4-FFF2-40B4-BE49-F238E27FC236}">
                <a16:creationId xmlns:a16="http://schemas.microsoft.com/office/drawing/2014/main" id="{A88B1AFA-4EC3-6349-B235-C796499AFDF3}"/>
              </a:ext>
            </a:extLst>
          </p:cNvPr>
          <p:cNvSpPr/>
          <p:nvPr/>
        </p:nvSpPr>
        <p:spPr>
          <a:xfrm rot="18993697">
            <a:off x="10318475" y="757315"/>
            <a:ext cx="446820" cy="4303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B171D6-35B5-024A-8C33-7CE264B74B28}"/>
              </a:ext>
            </a:extLst>
          </p:cNvPr>
          <p:cNvSpPr txBox="1"/>
          <p:nvPr/>
        </p:nvSpPr>
        <p:spPr>
          <a:xfrm>
            <a:off x="11039452" y="717034"/>
            <a:ext cx="1101747" cy="646331"/>
          </a:xfrm>
          <a:prstGeom prst="rect">
            <a:avLst/>
          </a:prstGeom>
          <a:noFill/>
        </p:spPr>
        <p:txBody>
          <a:bodyPr wrap="square">
            <a:spAutoFit/>
          </a:bodyPr>
          <a:lstStyle/>
          <a:p>
            <a:r>
              <a:rPr lang="en-US" dirty="0"/>
              <a:t>Green</a:t>
            </a:r>
          </a:p>
          <a:p>
            <a:r>
              <a:rPr lang="en-US" dirty="0"/>
              <a:t>diamond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DC7322-6EC3-9D49-9B1A-F968A3B4E072}"/>
                  </a:ext>
                </a:extLst>
              </p:cNvPr>
              <p:cNvSpPr txBox="1"/>
              <p:nvPr/>
            </p:nvSpPr>
            <p:spPr>
              <a:xfrm>
                <a:off x="228600" y="1141503"/>
                <a:ext cx="6104043" cy="1384995"/>
              </a:xfrm>
              <a:prstGeom prst="rect">
                <a:avLst/>
              </a:prstGeom>
              <a:noFill/>
            </p:spPr>
            <p:txBody>
              <a:bodyPr wrap="none" rtlCol="0">
                <a:spAutoFit/>
              </a:bodyPr>
              <a:lstStyle/>
              <a:p>
                <a:r>
                  <a:rPr lang="en-US" sz="2800" dirty="0"/>
                  <a:t>Boof: </a:t>
                </a:r>
                <a14:m>
                  <m:oMath xmlns:m="http://schemas.openxmlformats.org/officeDocument/2006/math">
                    <m:r>
                      <a:rPr lang="en-US" sz="2800" i="1" dirty="0" smtClean="0">
                        <a:latin typeface="Cambria Math" panose="02040503050406030204" pitchFamily="18" charset="0"/>
                      </a:rPr>
                      <m:t>𝑌</m:t>
                    </m:r>
                    <m:r>
                      <a:rPr lang="en-US" sz="2800" i="1" dirty="0" smtClean="0">
                        <a:latin typeface="Cambria Math" panose="02040503050406030204" pitchFamily="18" charset="0"/>
                      </a:rPr>
                      <m:t>=</m:t>
                    </m:r>
                    <m:sSup>
                      <m:sSupPr>
                        <m:ctrlPr>
                          <a:rPr lang="en-US" sz="2800" i="1" dirty="0" smtClean="0">
                            <a:latin typeface="Cambria Math" panose="02040503050406030204" pitchFamily="18" charset="0"/>
                          </a:rPr>
                        </m:ctrlPr>
                      </m:sSupPr>
                      <m:e>
                        <m:d>
                          <m:dPr>
                            <m:begChr m:val="["/>
                            <m:endChr m:val="]"/>
                            <m:ctrlPr>
                              <a:rPr lang="en-US" sz="2800" i="1" dirty="0" smtClean="0">
                                <a:latin typeface="Cambria Math" panose="02040503050406030204" pitchFamily="18" charset="0"/>
                              </a:rPr>
                            </m:ctrlPr>
                          </m:dPr>
                          <m:e>
                            <m:r>
                              <a:rPr lang="en-US" sz="2800" b="0" i="1" dirty="0" smtClean="0">
                                <a:latin typeface="Cambria Math" panose="02040503050406030204" pitchFamily="18" charset="0"/>
                              </a:rPr>
                              <m:t>1,0</m:t>
                            </m:r>
                          </m:e>
                        </m:d>
                      </m:e>
                      <m:sup>
                        <m:r>
                          <a:rPr lang="en-US" sz="2800" b="0" i="1" dirty="0" smtClean="0">
                            <a:latin typeface="Cambria Math" panose="02040503050406030204" pitchFamily="18" charset="0"/>
                          </a:rPr>
                          <m:t>𝑇</m:t>
                        </m:r>
                      </m:sup>
                    </m:sSup>
                  </m:oMath>
                </a14:m>
                <a:r>
                  <a:rPr lang="en-US" sz="2800" dirty="0"/>
                  <a:t>,  </a:t>
                </a:r>
                <a:r>
                  <a:rPr lang="en-US" sz="2800" dirty="0" err="1"/>
                  <a:t>Tizzle</a:t>
                </a:r>
                <a:r>
                  <a:rPr lang="en-US" sz="2800" dirty="0"/>
                  <a:t>: </a:t>
                </a:r>
                <a14:m>
                  <m:oMath xmlns:m="http://schemas.openxmlformats.org/officeDocument/2006/math">
                    <m:r>
                      <a:rPr lang="en-US" sz="2800" i="1" dirty="0" smtClean="0">
                        <a:latin typeface="Cambria Math" panose="02040503050406030204" pitchFamily="18" charset="0"/>
                      </a:rPr>
                      <m:t>𝑌</m:t>
                    </m:r>
                    <m:r>
                      <a:rPr lang="en-US" sz="2800" i="1" dirty="0" smtClean="0">
                        <a:latin typeface="Cambria Math" panose="02040503050406030204" pitchFamily="18" charset="0"/>
                      </a:rPr>
                      <m:t>=</m:t>
                    </m:r>
                    <m:sSup>
                      <m:sSupPr>
                        <m:ctrlPr>
                          <a:rPr lang="en-US" sz="2800" i="1" dirty="0">
                            <a:latin typeface="Cambria Math" panose="02040503050406030204" pitchFamily="18" charset="0"/>
                          </a:rPr>
                        </m:ctrlPr>
                      </m:sSupPr>
                      <m:e>
                        <m:d>
                          <m:dPr>
                            <m:begChr m:val="["/>
                            <m:endChr m:val="]"/>
                            <m:ctrlPr>
                              <a:rPr lang="en-US" sz="2800" i="1" dirty="0">
                                <a:latin typeface="Cambria Math" panose="02040503050406030204" pitchFamily="18" charset="0"/>
                              </a:rPr>
                            </m:ctrlPr>
                          </m:dPr>
                          <m:e>
                            <m:r>
                              <a:rPr lang="en-US" sz="2800" b="0" i="1" dirty="0" smtClean="0">
                                <a:latin typeface="Cambria Math" panose="02040503050406030204" pitchFamily="18" charset="0"/>
                              </a:rPr>
                              <m:t>0</m:t>
                            </m:r>
                            <m:r>
                              <a:rPr lang="en-US" sz="2800" i="1" dirty="0">
                                <a:latin typeface="Cambria Math" panose="02040503050406030204" pitchFamily="18" charset="0"/>
                              </a:rPr>
                              <m:t>,</m:t>
                            </m:r>
                            <m:r>
                              <a:rPr lang="en-US" sz="2800" b="0" i="1" dirty="0" smtClean="0">
                                <a:latin typeface="Cambria Math" panose="02040503050406030204" pitchFamily="18" charset="0"/>
                              </a:rPr>
                              <m:t>1</m:t>
                            </m:r>
                          </m:e>
                        </m:d>
                      </m:e>
                      <m:sup>
                        <m:r>
                          <a:rPr lang="en-US" sz="2800" i="1" dirty="0">
                            <a:latin typeface="Cambria Math" panose="02040503050406030204" pitchFamily="18" charset="0"/>
                          </a:rPr>
                          <m:t>𝑇</m:t>
                        </m:r>
                      </m:sup>
                    </m:sSup>
                  </m:oMath>
                </a14:m>
                <a:endParaRPr lang="en-US" sz="2800" dirty="0"/>
              </a:p>
              <a:p>
                <a:r>
                  <a:rPr lang="en-US" sz="2800" dirty="0"/>
                  <a:t>Start with </a:t>
                </a:r>
                <a14:m>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b>
                        <m:r>
                          <m:rPr>
                            <m:sty m:val="p"/>
                          </m:rPr>
                          <a:rPr lang="en-US" sz="2800" b="0" i="0" smtClean="0">
                            <a:latin typeface="Cambria Math" panose="02040503050406030204" pitchFamily="18" charset="0"/>
                          </a:rPr>
                          <m:t>boof</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0,0,0,0</m:t>
                            </m:r>
                          </m:e>
                        </m:d>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𝑏</m:t>
                        </m:r>
                      </m:e>
                      <m:sub>
                        <m:r>
                          <m:rPr>
                            <m:sty m:val="p"/>
                          </m:rPr>
                          <a:rPr lang="en-US" sz="2800">
                            <a:latin typeface="Cambria Math" panose="02040503050406030204" pitchFamily="18" charset="0"/>
                          </a:rPr>
                          <m:t>boof</m:t>
                        </m:r>
                      </m:sub>
                    </m:sSub>
                    <m:r>
                      <a:rPr lang="en-US" sz="2800" b="0" i="1" smtClean="0">
                        <a:latin typeface="Cambria Math" panose="02040503050406030204" pitchFamily="18" charset="0"/>
                      </a:rPr>
                      <m:t>=0</m:t>
                    </m:r>
                  </m:oMath>
                </a14:m>
                <a:r>
                  <a:rPr lang="en-US" sz="2800" dirty="0"/>
                  <a:t>,</a:t>
                </a: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b>
                          <m:r>
                            <m:rPr>
                              <m:sty m:val="p"/>
                            </m:rPr>
                            <a:rPr lang="en-US" sz="2800" b="0" i="0" smtClean="0">
                              <a:latin typeface="Cambria Math" panose="02040503050406030204" pitchFamily="18" charset="0"/>
                            </a:rPr>
                            <m:t>tizzle</m:t>
                          </m:r>
                        </m:sub>
                      </m:sSub>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0,0,0,0</m:t>
                              </m:r>
                            </m:e>
                          </m:d>
                        </m:e>
                        <m:sup>
                          <m:r>
                            <a:rPr lang="en-US" sz="2800" i="1">
                              <a:latin typeface="Cambria Math" panose="02040503050406030204" pitchFamily="18" charset="0"/>
                            </a:rPr>
                            <m:t>𝑇</m:t>
                          </m:r>
                        </m:sup>
                      </m:sSup>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𝑏</m:t>
                          </m:r>
                        </m:e>
                        <m:sub>
                          <m:r>
                            <m:rPr>
                              <m:sty m:val="p"/>
                            </m:rPr>
                            <a:rPr lang="en-US" sz="2800" b="0" i="0" smtClean="0">
                              <a:latin typeface="Cambria Math" panose="02040503050406030204" pitchFamily="18" charset="0"/>
                            </a:rPr>
                            <m:t>tizzle</m:t>
                          </m:r>
                        </m:sub>
                      </m:sSub>
                      <m:r>
                        <a:rPr lang="en-US" sz="2800" i="1">
                          <a:latin typeface="Cambria Math" panose="02040503050406030204" pitchFamily="18" charset="0"/>
                        </a:rPr>
                        <m:t>=0</m:t>
                      </m:r>
                    </m:oMath>
                  </m:oMathPara>
                </a14:m>
                <a:endParaRPr lang="en-US" sz="2800" dirty="0"/>
              </a:p>
            </p:txBody>
          </p:sp>
        </mc:Choice>
        <mc:Fallback xmlns="">
          <p:sp>
            <p:nvSpPr>
              <p:cNvPr id="3" name="TextBox 2">
                <a:extLst>
                  <a:ext uri="{FF2B5EF4-FFF2-40B4-BE49-F238E27FC236}">
                    <a16:creationId xmlns:a16="http://schemas.microsoft.com/office/drawing/2014/main" id="{88DC7322-6EC3-9D49-9B1A-F968A3B4E072}"/>
                  </a:ext>
                </a:extLst>
              </p:cNvPr>
              <p:cNvSpPr txBox="1">
                <a:spLocks noRot="1" noChangeAspect="1" noMove="1" noResize="1" noEditPoints="1" noAdjustHandles="1" noChangeArrowheads="1" noChangeShapeType="1" noTextEdit="1"/>
              </p:cNvSpPr>
              <p:nvPr/>
            </p:nvSpPr>
            <p:spPr>
              <a:xfrm>
                <a:off x="228600" y="1141503"/>
                <a:ext cx="6104043" cy="1384995"/>
              </a:xfrm>
              <a:prstGeom prst="rect">
                <a:avLst/>
              </a:prstGeom>
              <a:blipFill>
                <a:blip r:embed="rId2"/>
                <a:stretch>
                  <a:fillRect l="-2079" t="-4545" r="-1247"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A7005B-2B1E-F647-A05C-D3E1A045650F}"/>
                  </a:ext>
                </a:extLst>
              </p:cNvPr>
              <p:cNvSpPr txBox="1"/>
              <p:nvPr/>
            </p:nvSpPr>
            <p:spPr>
              <a:xfrm>
                <a:off x="228600" y="2741703"/>
                <a:ext cx="11747500" cy="3927935"/>
              </a:xfrm>
              <a:prstGeom prst="rect">
                <a:avLst/>
              </a:prstGeom>
              <a:noFill/>
            </p:spPr>
            <p:txBody>
              <a:bodyPr wrap="square" rtlCol="0">
                <a:spAutoFit/>
              </a:bodyPr>
              <a:lstStyle/>
              <a:p>
                <a:r>
                  <a:rPr lang="en-US" sz="2800" b="0" dirty="0"/>
                  <a:t>First training token: X=         </a:t>
                </a:r>
                <a14:m>
                  <m:oMath xmlns:m="http://schemas.openxmlformats.org/officeDocument/2006/math">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2,1,1,0</m:t>
                            </m:r>
                          </m:e>
                        </m:d>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 </m:t>
                    </m:r>
                    <m:r>
                      <a:rPr lang="en-US" sz="2800" b="0" i="1" smtClean="0">
                        <a:latin typeface="Cambria Math" panose="02040503050406030204" pitchFamily="18" charset="0"/>
                      </a:rPr>
                      <m:t>𝑌</m:t>
                    </m:r>
                    <m:r>
                      <a:rPr lang="en-US" sz="2800" b="0" i="1" smtClean="0">
                        <a:latin typeface="Cambria Math" panose="02040503050406030204" pitchFamily="18" charset="0"/>
                      </a:rPr>
                      <m:t>=</m:t>
                    </m:r>
                    <m:sSup>
                      <m:sSupPr>
                        <m:ctrlPr>
                          <a:rPr lang="en-US" sz="2800" i="1" dirty="0">
                            <a:latin typeface="Cambria Math" panose="02040503050406030204" pitchFamily="18" charset="0"/>
                          </a:rPr>
                        </m:ctrlPr>
                      </m:sSupPr>
                      <m:e>
                        <m:d>
                          <m:dPr>
                            <m:begChr m:val="["/>
                            <m:endChr m:val="]"/>
                            <m:ctrlPr>
                              <a:rPr lang="en-US" sz="2800" i="1" dirty="0">
                                <a:latin typeface="Cambria Math" panose="02040503050406030204" pitchFamily="18" charset="0"/>
                              </a:rPr>
                            </m:ctrlPr>
                          </m:dPr>
                          <m:e>
                            <m:r>
                              <a:rPr lang="en-US" sz="2800" i="1" dirty="0">
                                <a:latin typeface="Cambria Math" panose="02040503050406030204" pitchFamily="18" charset="0"/>
                              </a:rPr>
                              <m:t>1,0</m:t>
                            </m:r>
                          </m:e>
                        </m:d>
                      </m:e>
                      <m:sup>
                        <m:r>
                          <a:rPr lang="en-US" sz="2800" i="1" dirty="0">
                            <a:latin typeface="Cambria Math" panose="02040503050406030204" pitchFamily="18" charset="0"/>
                          </a:rPr>
                          <m:t>𝑇</m:t>
                        </m:r>
                      </m:sup>
                    </m:sSup>
                  </m:oMath>
                </a14:m>
                <a:r>
                  <a:rPr lang="en-US" sz="2800" dirty="0"/>
                  <a:t>.  </a:t>
                </a: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𝑓</m:t>
                          </m:r>
                        </m:e>
                        <m:sub>
                          <m:r>
                            <m:rPr>
                              <m:sty m:val="p"/>
                            </m:rPr>
                            <a:rPr lang="en-US" sz="2800" b="0" i="0" smtClean="0">
                              <a:latin typeface="Cambria Math" panose="02040503050406030204" pitchFamily="18" charset="0"/>
                            </a:rPr>
                            <m:t>boof</m:t>
                          </m:r>
                        </m:sub>
                      </m:sSub>
                      <m:d>
                        <m:dPr>
                          <m:ctrlPr>
                            <a:rPr lang="en-US" sz="2800" i="1" smtClean="0">
                              <a:latin typeface="Cambria Math" panose="02040503050406030204" pitchFamily="18" charset="0"/>
                            </a:rPr>
                          </m:ctrlPr>
                        </m:d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𝑥</m:t>
                              </m:r>
                            </m:e>
                          </m:acc>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𝑤</m:t>
                                      </m:r>
                                    </m:e>
                                  </m:acc>
                                </m:e>
                                <m:sub>
                                  <m:r>
                                    <m:rPr>
                                      <m:sty m:val="p"/>
                                    </m:rPr>
                                    <a:rPr lang="en-US" sz="2800" b="0" i="0" smtClean="0">
                                      <a:latin typeface="Cambria Math" panose="02040503050406030204" pitchFamily="18" charset="0"/>
                                    </a:rPr>
                                    <m:t>boof</m:t>
                                  </m:r>
                                </m:sub>
                                <m:sup>
                                  <m:r>
                                    <a:rPr lang="en-US" sz="2800" b="0" i="1" smtClean="0">
                                      <a:latin typeface="Cambria Math" panose="02040503050406030204" pitchFamily="18" charset="0"/>
                                    </a:rPr>
                                    <m:t>𝑇</m:t>
                                  </m:r>
                                </m:sup>
                              </m:sSubSup>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𝑏</m:t>
                                  </m:r>
                                </m:e>
                                <m:sub>
                                  <m:r>
                                    <m:rPr>
                                      <m:sty m:val="p"/>
                                    </m:rPr>
                                    <a:rPr lang="en-US" sz="2800">
                                      <a:latin typeface="Cambria Math" panose="02040503050406030204" pitchFamily="18" charset="0"/>
                                    </a:rPr>
                                    <m:t>boof</m:t>
                                  </m:r>
                                </m:sub>
                              </m:sSub>
                            </m:sup>
                          </m:sSup>
                        </m:num>
                        <m:den>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b>
                                  <m:r>
                                    <m:rPr>
                                      <m:sty m:val="p"/>
                                    </m:rPr>
                                    <a:rPr lang="en-US" sz="2800">
                                      <a:latin typeface="Cambria Math" panose="02040503050406030204" pitchFamily="18" charset="0"/>
                                    </a:rPr>
                                    <m:t>boof</m:t>
                                  </m:r>
                                </m:sub>
                                <m:sup>
                                  <m:r>
                                    <a:rPr lang="en-US" sz="2800" i="1">
                                      <a:latin typeface="Cambria Math" panose="02040503050406030204" pitchFamily="18" charset="0"/>
                                    </a:rPr>
                                    <m:t>𝑇</m:t>
                                  </m:r>
                                </m:sup>
                              </m:sSubSup>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𝑏</m:t>
                                  </m:r>
                                </m:e>
                                <m:sub>
                                  <m:r>
                                    <m:rPr>
                                      <m:sty m:val="p"/>
                                    </m:rPr>
                                    <a:rPr lang="en-US" sz="2800">
                                      <a:latin typeface="Cambria Math" panose="02040503050406030204" pitchFamily="18" charset="0"/>
                                    </a:rPr>
                                    <m:t>boof</m:t>
                                  </m:r>
                                </m:sub>
                              </m:sSub>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b>
                                  <m:r>
                                    <m:rPr>
                                      <m:sty m:val="p"/>
                                    </m:rPr>
                                    <a:rPr lang="en-US" sz="2800" b="0" i="0" smtClean="0">
                                      <a:latin typeface="Cambria Math" panose="02040503050406030204" pitchFamily="18" charset="0"/>
                                    </a:rPr>
                                    <m:t>tizzle</m:t>
                                  </m:r>
                                </m:sub>
                                <m:sup>
                                  <m:r>
                                    <a:rPr lang="en-US" sz="2800" i="1">
                                      <a:latin typeface="Cambria Math" panose="02040503050406030204" pitchFamily="18" charset="0"/>
                                    </a:rPr>
                                    <m:t>𝑇</m:t>
                                  </m:r>
                                </m:sup>
                              </m:sSubSup>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𝑏</m:t>
                                  </m:r>
                                </m:e>
                                <m:sub>
                                  <m:r>
                                    <m:rPr>
                                      <m:sty m:val="p"/>
                                    </m:rPr>
                                    <a:rPr lang="en-US" sz="2800" b="0" i="0" smtClean="0">
                                      <a:latin typeface="Cambria Math" panose="02040503050406030204" pitchFamily="18" charset="0"/>
                                    </a:rPr>
                                    <m:t>tizzle</m:t>
                                  </m:r>
                                </m:sub>
                              </m:sSub>
                            </m:sup>
                          </m:sSup>
                        </m:den>
                      </m:f>
                      <m:r>
                        <a:rPr lang="en-US" sz="2800" b="0" i="1" smtClean="0">
                          <a:latin typeface="Cambria Math" panose="02040503050406030204" pitchFamily="18" charset="0"/>
                        </a:rPr>
                        <m:t>=0.5,       </m:t>
                      </m:r>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m:rPr>
                              <m:sty m:val="p"/>
                            </m:rPr>
                            <a:rPr lang="en-US" sz="2800" b="0" i="0" smtClean="0">
                              <a:latin typeface="Cambria Math" panose="02040503050406030204" pitchFamily="18" charset="0"/>
                            </a:rPr>
                            <m:t>tizzle</m:t>
                          </m:r>
                        </m:sub>
                      </m:sSub>
                      <m:d>
                        <m:dPr>
                          <m:ctrlPr>
                            <a:rPr lang="en-US" sz="2800" i="1">
                              <a:latin typeface="Cambria Math" panose="02040503050406030204" pitchFamily="18" charset="0"/>
                            </a:rPr>
                          </m:ctrlPr>
                        </m:d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d>
                      <m:r>
                        <a:rPr lang="en-US" sz="2800" b="0" i="1" smtClean="0">
                          <a:latin typeface="Cambria Math" panose="02040503050406030204" pitchFamily="18" charset="0"/>
                        </a:rPr>
                        <m:t>=0.5</m:t>
                      </m:r>
                    </m:oMath>
                  </m:oMathPara>
                </a14:m>
                <a:endParaRPr lang="en-US" sz="2800" dirty="0"/>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𝜀</m:t>
                          </m:r>
                        </m:e>
                        <m:sub>
                          <m:r>
                            <a:rPr lang="en-US" sz="2800" b="0" i="1" smtClean="0">
                              <a:latin typeface="Cambria Math" panose="02040503050406030204" pitchFamily="18" charset="0"/>
                            </a:rPr>
                            <m:t>𝑖</m:t>
                          </m:r>
                          <m:r>
                            <a:rPr lang="en-US" sz="2800" b="0" i="0" smtClean="0">
                              <a:latin typeface="Cambria Math" panose="02040503050406030204" pitchFamily="18" charset="0"/>
                            </a:rPr>
                            <m:t>,</m:t>
                          </m:r>
                          <m:r>
                            <m:rPr>
                              <m:sty m:val="p"/>
                            </m:rPr>
                            <a:rPr lang="en-US" sz="2800">
                              <a:latin typeface="Cambria Math" panose="02040503050406030204" pitchFamily="18" charset="0"/>
                            </a:rPr>
                            <m:t>boof</m:t>
                          </m:r>
                        </m:sub>
                      </m:sSub>
                      <m:r>
                        <a:rPr lang="en-US" sz="2800" b="0" i="1" smtClean="0">
                          <a:latin typeface="Cambria Math" panose="02040503050406030204" pitchFamily="18" charset="0"/>
                        </a:rPr>
                        <m:t>=0.5−1=−0.5,                                         </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rPr>
                            <m:t>𝑖</m:t>
                          </m:r>
                          <m:r>
                            <a:rPr lang="en-US" sz="2800">
                              <a:latin typeface="Cambria Math" panose="02040503050406030204" pitchFamily="18" charset="0"/>
                            </a:rPr>
                            <m:t>,</m:t>
                          </m:r>
                          <m:r>
                            <m:rPr>
                              <m:sty m:val="p"/>
                            </m:rPr>
                            <a:rPr lang="en-US" sz="2800" b="0" i="0" smtClean="0">
                              <a:latin typeface="Cambria Math" panose="02040503050406030204" pitchFamily="18" charset="0"/>
                            </a:rPr>
                            <m:t>tizzle</m:t>
                          </m:r>
                        </m:sub>
                      </m:sSub>
                      <m:r>
                        <a:rPr lang="en-US" sz="2800" i="1">
                          <a:latin typeface="Cambria Math" panose="02040503050406030204" pitchFamily="18" charset="0"/>
                        </a:rPr>
                        <m:t>=0.5−</m:t>
                      </m:r>
                      <m:r>
                        <a:rPr lang="en-US" sz="2800" b="0" i="1" smtClean="0">
                          <a:latin typeface="Cambria Math" panose="02040503050406030204" pitchFamily="18" charset="0"/>
                        </a:rPr>
                        <m:t>0</m:t>
                      </m:r>
                      <m:r>
                        <a:rPr lang="en-US" sz="2800" i="1">
                          <a:latin typeface="Cambria Math" panose="02040503050406030204" pitchFamily="18" charset="0"/>
                        </a:rPr>
                        <m:t>=0.5</m:t>
                      </m:r>
                    </m:oMath>
                  </m:oMathPara>
                </a14:m>
                <a:endParaRPr lang="en-US" sz="2800" dirty="0"/>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b>
                          <m:r>
                            <m:rPr>
                              <m:sty m:val="p"/>
                            </m:rPr>
                            <a:rPr lang="en-US" sz="2800">
                              <a:latin typeface="Cambria Math" panose="02040503050406030204" pitchFamily="18" charset="0"/>
                            </a:rPr>
                            <m:t>boof</m:t>
                          </m:r>
                        </m:sub>
                      </m:sSub>
                      <m:r>
                        <a:rPr lang="en-US" sz="280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b>
                          <m:r>
                            <m:rPr>
                              <m:sty m:val="p"/>
                            </m:rPr>
                            <a:rPr lang="en-US" sz="2800">
                              <a:latin typeface="Cambria Math" panose="02040503050406030204" pitchFamily="18" charset="0"/>
                            </a:rPr>
                            <m:t>boof</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rPr>
                            <m:t>𝑖</m:t>
                          </m:r>
                          <m:r>
                            <a:rPr lang="en-US" sz="2800">
                              <a:latin typeface="Cambria Math" panose="02040503050406030204" pitchFamily="18" charset="0"/>
                            </a:rPr>
                            <m:t>,</m:t>
                          </m:r>
                          <m:r>
                            <m:rPr>
                              <m:sty m:val="p"/>
                            </m:rPr>
                            <a:rPr lang="en-US" sz="2800">
                              <a:latin typeface="Cambria Math" panose="02040503050406030204" pitchFamily="18" charset="0"/>
                            </a:rPr>
                            <m:t>boof</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1</m:t>
                                </m:r>
                              </m:e>
                            </m:mr>
                            <m:m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0</m:t>
                                      </m:r>
                                      <m:r>
                                        <a:rPr lang="en-US" sz="2800" b="0" i="1" smtClean="0">
                                          <a:latin typeface="Cambria Math" panose="02040503050406030204" pitchFamily="18" charset="0"/>
                                        </a:rPr>
                                        <m:t>.5</m:t>
                                      </m:r>
                                    </m:e>
                                  </m:mr>
                                  <m:mr>
                                    <m:e>
                                      <m:r>
                                        <a:rPr lang="en-US" sz="2800" b="0" i="1" smtClean="0">
                                          <a:latin typeface="Cambria Math" panose="02040503050406030204" pitchFamily="18" charset="0"/>
                                        </a:rPr>
                                        <m:t>0.5</m:t>
                                      </m:r>
                                    </m:e>
                                  </m:mr>
                                </m:m>
                              </m:e>
                            </m:mr>
                            <m:mr>
                              <m:e>
                                <m:r>
                                  <a:rPr lang="en-US" sz="2800" b="0" i="1" smtClean="0">
                                    <a:latin typeface="Cambria Math" panose="02040503050406030204" pitchFamily="18" charset="0"/>
                                  </a:rPr>
                                  <m:t>0</m:t>
                                </m:r>
                              </m:e>
                            </m:mr>
                          </m:m>
                        </m:e>
                      </m:d>
                      <m:r>
                        <a:rPr lang="en-US" sz="2800" b="0" i="1" smtClean="0">
                          <a:latin typeface="Cambria Math" panose="02040503050406030204" pitchFamily="18" charset="0"/>
                        </a:rPr>
                        <m:t>,    </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b>
                          <m:r>
                            <m:rPr>
                              <m:sty m:val="p"/>
                            </m:rPr>
                            <a:rPr lang="en-US" sz="2800" b="0" i="0" smtClean="0">
                              <a:latin typeface="Cambria Math" panose="02040503050406030204" pitchFamily="18" charset="0"/>
                            </a:rPr>
                            <m:t>tizzle</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𝑤</m:t>
                              </m:r>
                            </m:e>
                          </m:acc>
                        </m:e>
                        <m:sub>
                          <m:r>
                            <m:rPr>
                              <m:sty m:val="p"/>
                            </m:rPr>
                            <a:rPr lang="en-US" sz="2800" b="0" i="0" smtClean="0">
                              <a:latin typeface="Cambria Math" panose="02040503050406030204" pitchFamily="18" charset="0"/>
                            </a:rPr>
                            <m:t>tizzle</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rPr>
                            <m:t>𝑖</m:t>
                          </m:r>
                          <m:r>
                            <a:rPr lang="en-US" sz="2800">
                              <a:latin typeface="Cambria Math" panose="02040503050406030204" pitchFamily="18" charset="0"/>
                            </a:rPr>
                            <m:t>,</m:t>
                          </m:r>
                          <m:r>
                            <m:rPr>
                              <m:sty m:val="p"/>
                            </m:rPr>
                            <a:rPr lang="en-US" sz="2800" b="0" i="0" smtClean="0">
                              <a:latin typeface="Cambria Math" panose="02040503050406030204" pitchFamily="18" charset="0"/>
                            </a:rPr>
                            <m:t>tizzle</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m:rPr>
                                    <m:brk m:alnAt="7"/>
                                  </m:rPr>
                                  <a:rPr lang="en-US" sz="2800" b="0" i="1" smtClean="0">
                                    <a:latin typeface="Cambria Math" panose="02040503050406030204" pitchFamily="18" charset="0"/>
                                  </a:rPr>
                                  <m:t>−</m:t>
                                </m:r>
                                <m:r>
                                  <a:rPr lang="en-US" sz="2800" i="1">
                                    <a:latin typeface="Cambria Math" panose="02040503050406030204" pitchFamily="18" charset="0"/>
                                  </a:rPr>
                                  <m:t>1</m:t>
                                </m:r>
                              </m:e>
                            </m:mr>
                            <m:mr>
                              <m:e>
                                <m:m>
                                  <m:mPr>
                                    <m:mcs>
                                      <m:mc>
                                        <m:mcPr>
                                          <m:count m:val="1"/>
                                          <m:mcJc m:val="center"/>
                                        </m:mcPr>
                                      </m:mc>
                                    </m:mcs>
                                    <m:ctrlPr>
                                      <a:rPr lang="en-US" sz="2800" i="1">
                                        <a:latin typeface="Cambria Math" panose="02040503050406030204" pitchFamily="18" charset="0"/>
                                      </a:rPr>
                                    </m:ctrlPr>
                                  </m:mPr>
                                  <m:mr>
                                    <m:e>
                                      <m:r>
                                        <m:rPr>
                                          <m:brk m:alnAt="7"/>
                                        </m:rPr>
                                        <a:rPr lang="en-US" sz="2800" b="0" i="1" smtClean="0">
                                          <a:latin typeface="Cambria Math" panose="02040503050406030204" pitchFamily="18" charset="0"/>
                                        </a:rPr>
                                        <m:t>−</m:t>
                                      </m:r>
                                      <m:r>
                                        <a:rPr lang="en-US" sz="2800" i="1">
                                          <a:latin typeface="Cambria Math" panose="02040503050406030204" pitchFamily="18" charset="0"/>
                                        </a:rPr>
                                        <m:t>0.5</m:t>
                                      </m:r>
                                    </m:e>
                                  </m:mr>
                                  <m:mr>
                                    <m:e>
                                      <m:r>
                                        <a:rPr lang="en-US" sz="2800" b="0" i="1" smtClean="0">
                                          <a:latin typeface="Cambria Math" panose="02040503050406030204" pitchFamily="18" charset="0"/>
                                        </a:rPr>
                                        <m:t>−</m:t>
                                      </m:r>
                                      <m:r>
                                        <a:rPr lang="en-US" sz="2800" i="1">
                                          <a:latin typeface="Cambria Math" panose="02040503050406030204" pitchFamily="18" charset="0"/>
                                        </a:rPr>
                                        <m:t>0.5</m:t>
                                      </m:r>
                                    </m:e>
                                  </m:mr>
                                </m:m>
                              </m:e>
                            </m:mr>
                            <m:mr>
                              <m:e>
                                <m:r>
                                  <a:rPr lang="en-US" sz="2800" i="1">
                                    <a:latin typeface="Cambria Math" panose="02040503050406030204" pitchFamily="18" charset="0"/>
                                  </a:rPr>
                                  <m:t>0</m:t>
                                </m:r>
                              </m:e>
                            </m:mr>
                          </m:m>
                        </m:e>
                      </m:d>
                    </m:oMath>
                  </m:oMathPara>
                </a14:m>
                <a:endParaRPr lang="en-US" sz="2800" dirty="0"/>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𝑏</m:t>
                          </m:r>
                        </m:e>
                        <m:sub>
                          <m:r>
                            <m:rPr>
                              <m:sty m:val="p"/>
                            </m:rPr>
                            <a:rPr lang="en-US" sz="2800">
                              <a:latin typeface="Cambria Math" panose="02040503050406030204" pitchFamily="18" charset="0"/>
                            </a:rPr>
                            <m:t>boof</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𝑏</m:t>
                          </m:r>
                        </m:e>
                        <m:sub>
                          <m:r>
                            <m:rPr>
                              <m:sty m:val="p"/>
                            </m:rPr>
                            <a:rPr lang="en-US" sz="2800">
                              <a:latin typeface="Cambria Math" panose="02040503050406030204" pitchFamily="18" charset="0"/>
                            </a:rPr>
                            <m:t>boof</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rPr>
                            <m:t>𝑖</m:t>
                          </m:r>
                          <m:r>
                            <a:rPr lang="en-US" sz="2800">
                              <a:latin typeface="Cambria Math" panose="02040503050406030204" pitchFamily="18" charset="0"/>
                            </a:rPr>
                            <m:t>,</m:t>
                          </m:r>
                          <m:r>
                            <m:rPr>
                              <m:sty m:val="p"/>
                            </m:rPr>
                            <a:rPr lang="en-US" sz="2800">
                              <a:latin typeface="Cambria Math" panose="02040503050406030204" pitchFamily="18" charset="0"/>
                            </a:rPr>
                            <m:t>boof</m:t>
                          </m:r>
                        </m:sub>
                      </m:sSub>
                      <m:r>
                        <a:rPr lang="en-US" sz="2800" i="1">
                          <a:latin typeface="Cambria Math" panose="02040503050406030204" pitchFamily="18" charset="0"/>
                        </a:rPr>
                        <m:t>=</m:t>
                      </m:r>
                      <m:r>
                        <a:rPr lang="en-US" sz="2800" b="0" i="1" smtClean="0">
                          <a:latin typeface="Cambria Math" panose="02040503050406030204" pitchFamily="18" charset="0"/>
                        </a:rPr>
                        <m:t>0.5</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𝑏</m:t>
                          </m:r>
                        </m:e>
                        <m:sub>
                          <m:r>
                            <m:rPr>
                              <m:sty m:val="p"/>
                            </m:rPr>
                            <a:rPr lang="en-US" sz="2800">
                              <a:latin typeface="Cambria Math" panose="02040503050406030204" pitchFamily="18" charset="0"/>
                            </a:rPr>
                            <m:t>tizzle</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𝑏</m:t>
                          </m:r>
                        </m:e>
                        <m:sub>
                          <m:r>
                            <m:rPr>
                              <m:sty m:val="p"/>
                            </m:rPr>
                            <a:rPr lang="en-US" sz="2800">
                              <a:latin typeface="Cambria Math" panose="02040503050406030204" pitchFamily="18" charset="0"/>
                            </a:rPr>
                            <m:t>tizzle</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rPr>
                            <m:t>𝑖</m:t>
                          </m:r>
                          <m:r>
                            <a:rPr lang="en-US" sz="2800">
                              <a:latin typeface="Cambria Math" panose="02040503050406030204" pitchFamily="18" charset="0"/>
                            </a:rPr>
                            <m:t>,</m:t>
                          </m:r>
                          <m:r>
                            <m:rPr>
                              <m:sty m:val="p"/>
                            </m:rPr>
                            <a:rPr lang="en-US" sz="2800">
                              <a:latin typeface="Cambria Math" panose="02040503050406030204" pitchFamily="18" charset="0"/>
                            </a:rPr>
                            <m:t>tizzle</m:t>
                          </m:r>
                        </m:sub>
                      </m:sSub>
                      <m:r>
                        <a:rPr lang="en-US" sz="2800" i="1">
                          <a:latin typeface="Cambria Math" panose="02040503050406030204" pitchFamily="18" charset="0"/>
                        </a:rPr>
                        <m:t>=</m:t>
                      </m:r>
                      <m:r>
                        <a:rPr lang="en-US" sz="2800" b="0" i="1" smtClean="0">
                          <a:latin typeface="Cambria Math" panose="02040503050406030204" pitchFamily="18" charset="0"/>
                        </a:rPr>
                        <m:t>−0.5</m:t>
                      </m:r>
                    </m:oMath>
                  </m:oMathPara>
                </a14:m>
                <a:endParaRPr lang="en-US" sz="2800" dirty="0"/>
              </a:p>
            </p:txBody>
          </p:sp>
        </mc:Choice>
        <mc:Fallback xmlns="">
          <p:sp>
            <p:nvSpPr>
              <p:cNvPr id="21" name="TextBox 20">
                <a:extLst>
                  <a:ext uri="{FF2B5EF4-FFF2-40B4-BE49-F238E27FC236}">
                    <a16:creationId xmlns:a16="http://schemas.microsoft.com/office/drawing/2014/main" id="{7EA7005B-2B1E-F647-A05C-D3E1A045650F}"/>
                  </a:ext>
                </a:extLst>
              </p:cNvPr>
              <p:cNvSpPr txBox="1">
                <a:spLocks noRot="1" noChangeAspect="1" noMove="1" noResize="1" noEditPoints="1" noAdjustHandles="1" noChangeArrowheads="1" noChangeShapeType="1" noTextEdit="1"/>
              </p:cNvSpPr>
              <p:nvPr/>
            </p:nvSpPr>
            <p:spPr>
              <a:xfrm>
                <a:off x="228600" y="2741703"/>
                <a:ext cx="11747500" cy="3927935"/>
              </a:xfrm>
              <a:prstGeom prst="rect">
                <a:avLst/>
              </a:prstGeom>
              <a:blipFill>
                <a:blip r:embed="rId3"/>
                <a:stretch>
                  <a:fillRect l="-1080" t="-1935" b="-1613"/>
                </a:stretch>
              </a:blipFill>
            </p:spPr>
            <p:txBody>
              <a:bodyPr/>
              <a:lstStyle/>
              <a:p>
                <a:r>
                  <a:rPr lang="en-US">
                    <a:noFill/>
                  </a:rPr>
                  <a:t> </a:t>
                </a:r>
              </a:p>
            </p:txBody>
          </p:sp>
        </mc:Fallback>
      </mc:AlternateContent>
      <p:sp>
        <p:nvSpPr>
          <p:cNvPr id="22" name="Pie 21">
            <a:extLst>
              <a:ext uri="{FF2B5EF4-FFF2-40B4-BE49-F238E27FC236}">
                <a16:creationId xmlns:a16="http://schemas.microsoft.com/office/drawing/2014/main" id="{EBE04E9B-AE1E-4242-ABA6-18D7310FB6B8}"/>
              </a:ext>
            </a:extLst>
          </p:cNvPr>
          <p:cNvSpPr/>
          <p:nvPr/>
        </p:nvSpPr>
        <p:spPr>
          <a:xfrm>
            <a:off x="3663951" y="27589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792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6A7-F91A-8F48-A6D7-99B3EBE1372B}"/>
              </a:ext>
            </a:extLst>
          </p:cNvPr>
          <p:cNvSpPr>
            <a:spLocks noGrp="1"/>
          </p:cNvSpPr>
          <p:nvPr>
            <p:ph type="title"/>
          </p:nvPr>
        </p:nvSpPr>
        <p:spPr>
          <a:xfrm>
            <a:off x="177800" y="60326"/>
            <a:ext cx="5981700" cy="852578"/>
          </a:xfrm>
        </p:spPr>
        <p:txBody>
          <a:bodyPr/>
          <a:lstStyle/>
          <a:p>
            <a:r>
              <a:rPr lang="en-US" dirty="0"/>
              <a:t>Two-Layer Network</a:t>
            </a:r>
          </a:p>
        </p:txBody>
      </p:sp>
      <p:graphicFrame>
        <p:nvGraphicFramePr>
          <p:cNvPr id="4" name="Table 4">
            <a:extLst>
              <a:ext uri="{FF2B5EF4-FFF2-40B4-BE49-F238E27FC236}">
                <a16:creationId xmlns:a16="http://schemas.microsoft.com/office/drawing/2014/main" id="{9ECF743C-2C5B-DE4C-B9DB-556FC277B96A}"/>
              </a:ext>
            </a:extLst>
          </p:cNvPr>
          <p:cNvGraphicFramePr>
            <a:graphicFrameLocks noGrp="1"/>
          </p:cNvGraphicFramePr>
          <p:nvPr/>
        </p:nvGraphicFramePr>
        <p:xfrm>
          <a:off x="6324600" y="49192"/>
          <a:ext cx="5829300" cy="256032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689876992"/>
                    </a:ext>
                  </a:extLst>
                </a:gridCol>
                <a:gridCol w="1943100">
                  <a:extLst>
                    <a:ext uri="{9D8B030D-6E8A-4147-A177-3AD203B41FA5}">
                      <a16:colId xmlns:a16="http://schemas.microsoft.com/office/drawing/2014/main" val="124351597"/>
                    </a:ext>
                  </a:extLst>
                </a:gridCol>
                <a:gridCol w="1943100">
                  <a:extLst>
                    <a:ext uri="{9D8B030D-6E8A-4147-A177-3AD203B41FA5}">
                      <a16:colId xmlns:a16="http://schemas.microsoft.com/office/drawing/2014/main" val="931492916"/>
                    </a:ext>
                  </a:extLst>
                </a:gridCol>
              </a:tblGrid>
              <a:tr h="549677">
                <a:tc>
                  <a:txBody>
                    <a:bodyPr/>
                    <a:lstStyle/>
                    <a:p>
                      <a:pPr algn="ctr"/>
                      <a:r>
                        <a:rPr lang="en-US" sz="3600" dirty="0"/>
                        <a:t>Boofs</a:t>
                      </a:r>
                    </a:p>
                  </a:txBody>
                  <a:tcPr/>
                </a:tc>
                <a:tc>
                  <a:txBody>
                    <a:bodyPr/>
                    <a:lstStyle/>
                    <a:p>
                      <a:pPr algn="ctr"/>
                      <a:r>
                        <a:rPr lang="en-US" sz="3600" dirty="0" err="1"/>
                        <a:t>Tizzles</a:t>
                      </a:r>
                      <a:endParaRPr lang="en-US" sz="3600" dirty="0"/>
                    </a:p>
                  </a:txBody>
                  <a:tcPr/>
                </a:tc>
                <a:tc>
                  <a:txBody>
                    <a:bodyPr/>
                    <a:lstStyle/>
                    <a:p>
                      <a:pPr algn="ctr"/>
                      <a:r>
                        <a:rPr lang="en-US" sz="3600" dirty="0"/>
                        <a:t>?</a:t>
                      </a:r>
                    </a:p>
                  </a:txBody>
                  <a:tcPr/>
                </a:tc>
                <a:extLst>
                  <a:ext uri="{0D108BD9-81ED-4DB2-BD59-A6C34878D82A}">
                    <a16:rowId xmlns:a16="http://schemas.microsoft.com/office/drawing/2014/main" val="2615269265"/>
                  </a:ext>
                </a:extLst>
              </a:tr>
              <a:tr h="549677">
                <a:tc>
                  <a:txBody>
                    <a:bodyPr/>
                    <a:lstStyle/>
                    <a:p>
                      <a:pPr algn="ctr"/>
                      <a:endParaRPr lang="en-US" sz="3600" dirty="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1774317229"/>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3903363397"/>
                  </a:ext>
                </a:extLst>
              </a:tr>
              <a:tr h="549677">
                <a:tc>
                  <a:txBody>
                    <a:bodyPr/>
                    <a:lstStyle/>
                    <a:p>
                      <a:pPr algn="ctr"/>
                      <a:endParaRPr lang="en-US" sz="3600"/>
                    </a:p>
                  </a:txBody>
                  <a:tcPr/>
                </a:tc>
                <a:tc>
                  <a:txBody>
                    <a:bodyPr/>
                    <a:lstStyle/>
                    <a:p>
                      <a:pPr algn="ctr"/>
                      <a:endParaRPr lang="en-US" sz="3600"/>
                    </a:p>
                  </a:txBody>
                  <a:tcPr/>
                </a:tc>
                <a:tc>
                  <a:txBody>
                    <a:bodyPr/>
                    <a:lstStyle/>
                    <a:p>
                      <a:pPr algn="ctr"/>
                      <a:endParaRPr lang="en-US" sz="3600" dirty="0"/>
                    </a:p>
                  </a:txBody>
                  <a:tcPr/>
                </a:tc>
                <a:extLst>
                  <a:ext uri="{0D108BD9-81ED-4DB2-BD59-A6C34878D82A}">
                    <a16:rowId xmlns:a16="http://schemas.microsoft.com/office/drawing/2014/main" val="2241574106"/>
                  </a:ext>
                </a:extLst>
              </a:tr>
            </a:tbl>
          </a:graphicData>
        </a:graphic>
      </p:graphicFrame>
      <p:sp>
        <p:nvSpPr>
          <p:cNvPr id="5" name="Pie 4">
            <a:extLst>
              <a:ext uri="{FF2B5EF4-FFF2-40B4-BE49-F238E27FC236}">
                <a16:creationId xmlns:a16="http://schemas.microsoft.com/office/drawing/2014/main" id="{E78F4613-03A7-9944-B0C3-1E50C1CABE32}"/>
              </a:ext>
            </a:extLst>
          </p:cNvPr>
          <p:cNvSpPr/>
          <p:nvPr/>
        </p:nvSpPr>
        <p:spPr>
          <a:xfrm>
            <a:off x="6445251" y="7777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ardrop 5">
            <a:extLst>
              <a:ext uri="{FF2B5EF4-FFF2-40B4-BE49-F238E27FC236}">
                <a16:creationId xmlns:a16="http://schemas.microsoft.com/office/drawing/2014/main" id="{BEE47B4D-8B74-B94E-B1F3-EBE149B2734F}"/>
              </a:ext>
            </a:extLst>
          </p:cNvPr>
          <p:cNvSpPr/>
          <p:nvPr/>
        </p:nvSpPr>
        <p:spPr>
          <a:xfrm>
            <a:off x="6441309" y="1435100"/>
            <a:ext cx="530990" cy="423362"/>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0F9544-BB77-F74A-BA64-58D6CF6BDED9}"/>
              </a:ext>
            </a:extLst>
          </p:cNvPr>
          <p:cNvSpPr txBox="1"/>
          <p:nvPr/>
        </p:nvSpPr>
        <p:spPr>
          <a:xfrm>
            <a:off x="7214454" y="691634"/>
            <a:ext cx="1103055" cy="646331"/>
          </a:xfrm>
          <a:prstGeom prst="rect">
            <a:avLst/>
          </a:prstGeom>
          <a:noFill/>
        </p:spPr>
        <p:txBody>
          <a:bodyPr wrap="square">
            <a:spAutoFit/>
          </a:bodyPr>
          <a:lstStyle/>
          <a:p>
            <a:r>
              <a:rPr lang="en-US" dirty="0"/>
              <a:t>Yellow </a:t>
            </a:r>
            <a:r>
              <a:rPr lang="en-US" dirty="0" err="1"/>
              <a:t>pacman</a:t>
            </a:r>
            <a:endParaRPr lang="en-US" dirty="0"/>
          </a:p>
        </p:txBody>
      </p:sp>
      <p:sp>
        <p:nvSpPr>
          <p:cNvPr id="9" name="TextBox 8">
            <a:extLst>
              <a:ext uri="{FF2B5EF4-FFF2-40B4-BE49-F238E27FC236}">
                <a16:creationId xmlns:a16="http://schemas.microsoft.com/office/drawing/2014/main" id="{48EF3A36-FAFE-5A4C-9395-93A620A043E2}"/>
              </a:ext>
            </a:extLst>
          </p:cNvPr>
          <p:cNvSpPr txBox="1"/>
          <p:nvPr/>
        </p:nvSpPr>
        <p:spPr>
          <a:xfrm>
            <a:off x="7226300" y="1364734"/>
            <a:ext cx="1054099" cy="646331"/>
          </a:xfrm>
          <a:prstGeom prst="rect">
            <a:avLst/>
          </a:prstGeom>
          <a:noFill/>
        </p:spPr>
        <p:txBody>
          <a:bodyPr wrap="square">
            <a:spAutoFit/>
          </a:bodyPr>
          <a:lstStyle/>
          <a:p>
            <a:r>
              <a:rPr lang="en-US" dirty="0"/>
              <a:t>Red </a:t>
            </a:r>
          </a:p>
          <a:p>
            <a:r>
              <a:rPr lang="en-US" dirty="0"/>
              <a:t>teardrop</a:t>
            </a:r>
          </a:p>
        </p:txBody>
      </p:sp>
      <p:sp>
        <p:nvSpPr>
          <p:cNvPr id="10" name="Rectangle 9">
            <a:extLst>
              <a:ext uri="{FF2B5EF4-FFF2-40B4-BE49-F238E27FC236}">
                <a16:creationId xmlns:a16="http://schemas.microsoft.com/office/drawing/2014/main" id="{472B2859-D98D-5D4A-81F3-DFF9822AE90A}"/>
              </a:ext>
            </a:extLst>
          </p:cNvPr>
          <p:cNvSpPr/>
          <p:nvPr/>
        </p:nvSpPr>
        <p:spPr>
          <a:xfrm rot="18781730">
            <a:off x="6507354" y="2083658"/>
            <a:ext cx="430303" cy="43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2F9C9F-C412-524E-89DC-C38041D13998}"/>
              </a:ext>
            </a:extLst>
          </p:cNvPr>
          <p:cNvSpPr txBox="1"/>
          <p:nvPr/>
        </p:nvSpPr>
        <p:spPr>
          <a:xfrm>
            <a:off x="7215762" y="1999734"/>
            <a:ext cx="1051938" cy="646331"/>
          </a:xfrm>
          <a:prstGeom prst="rect">
            <a:avLst/>
          </a:prstGeom>
          <a:noFill/>
        </p:spPr>
        <p:txBody>
          <a:bodyPr wrap="square">
            <a:spAutoFit/>
          </a:bodyPr>
          <a:lstStyle/>
          <a:p>
            <a:r>
              <a:rPr lang="en-US" dirty="0"/>
              <a:t>Blue </a:t>
            </a:r>
          </a:p>
          <a:p>
            <a:r>
              <a:rPr lang="en-US" dirty="0"/>
              <a:t>diamond</a:t>
            </a:r>
          </a:p>
        </p:txBody>
      </p:sp>
      <p:sp>
        <p:nvSpPr>
          <p:cNvPr id="12" name="Regular Pentagon 11">
            <a:extLst>
              <a:ext uri="{FF2B5EF4-FFF2-40B4-BE49-F238E27FC236}">
                <a16:creationId xmlns:a16="http://schemas.microsoft.com/office/drawing/2014/main" id="{B82B804F-9392-754F-A124-70E242CD906A}"/>
              </a:ext>
            </a:extLst>
          </p:cNvPr>
          <p:cNvSpPr/>
          <p:nvPr/>
        </p:nvSpPr>
        <p:spPr>
          <a:xfrm>
            <a:off x="8259834" y="736600"/>
            <a:ext cx="688586" cy="49970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BB1B99-FC80-4A4C-A300-778217A28F91}"/>
              </a:ext>
            </a:extLst>
          </p:cNvPr>
          <p:cNvSpPr txBox="1"/>
          <p:nvPr/>
        </p:nvSpPr>
        <p:spPr>
          <a:xfrm>
            <a:off x="9095362" y="704334"/>
            <a:ext cx="1101747" cy="646331"/>
          </a:xfrm>
          <a:prstGeom prst="rect">
            <a:avLst/>
          </a:prstGeom>
          <a:noFill/>
        </p:spPr>
        <p:txBody>
          <a:bodyPr wrap="square">
            <a:spAutoFit/>
          </a:bodyPr>
          <a:lstStyle/>
          <a:p>
            <a:r>
              <a:rPr lang="en-US" dirty="0"/>
              <a:t>Blue </a:t>
            </a:r>
          </a:p>
          <a:p>
            <a:r>
              <a:rPr lang="en-US" dirty="0"/>
              <a:t>pentagon</a:t>
            </a:r>
          </a:p>
        </p:txBody>
      </p:sp>
      <p:sp>
        <p:nvSpPr>
          <p:cNvPr id="14" name="Heptagon 13">
            <a:extLst>
              <a:ext uri="{FF2B5EF4-FFF2-40B4-BE49-F238E27FC236}">
                <a16:creationId xmlns:a16="http://schemas.microsoft.com/office/drawing/2014/main" id="{B0079A98-8F5D-C043-BD58-4BC5DDF18662}"/>
              </a:ext>
            </a:extLst>
          </p:cNvPr>
          <p:cNvSpPr/>
          <p:nvPr/>
        </p:nvSpPr>
        <p:spPr>
          <a:xfrm>
            <a:off x="8305800" y="2044700"/>
            <a:ext cx="647700" cy="490499"/>
          </a:xfrm>
          <a:prstGeom prst="hep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EDDA67-AD32-C644-92C0-536AF133525E}"/>
              </a:ext>
            </a:extLst>
          </p:cNvPr>
          <p:cNvSpPr txBox="1"/>
          <p:nvPr/>
        </p:nvSpPr>
        <p:spPr>
          <a:xfrm>
            <a:off x="9120762" y="1987034"/>
            <a:ext cx="1102741" cy="646331"/>
          </a:xfrm>
          <a:prstGeom prst="rect">
            <a:avLst/>
          </a:prstGeom>
          <a:noFill/>
        </p:spPr>
        <p:txBody>
          <a:bodyPr wrap="square">
            <a:spAutoFit/>
          </a:bodyPr>
          <a:lstStyle/>
          <a:p>
            <a:r>
              <a:rPr lang="en-US" dirty="0"/>
              <a:t>Green</a:t>
            </a:r>
          </a:p>
          <a:p>
            <a:r>
              <a:rPr lang="en-US" dirty="0"/>
              <a:t>heptagon</a:t>
            </a:r>
          </a:p>
        </p:txBody>
      </p:sp>
      <p:sp>
        <p:nvSpPr>
          <p:cNvPr id="16" name="Rectangle 15">
            <a:extLst>
              <a:ext uri="{FF2B5EF4-FFF2-40B4-BE49-F238E27FC236}">
                <a16:creationId xmlns:a16="http://schemas.microsoft.com/office/drawing/2014/main" id="{EA5B0FBB-256C-2145-BE78-CD6F27159B2D}"/>
              </a:ext>
            </a:extLst>
          </p:cNvPr>
          <p:cNvSpPr/>
          <p:nvPr/>
        </p:nvSpPr>
        <p:spPr>
          <a:xfrm>
            <a:off x="8388787" y="1422400"/>
            <a:ext cx="475814" cy="4303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84A63B-C135-684B-9478-C3C366CBEEB6}"/>
              </a:ext>
            </a:extLst>
          </p:cNvPr>
          <p:cNvSpPr txBox="1"/>
          <p:nvPr/>
        </p:nvSpPr>
        <p:spPr>
          <a:xfrm>
            <a:off x="9387462" y="1352034"/>
            <a:ext cx="823337" cy="646331"/>
          </a:xfrm>
          <a:prstGeom prst="rect">
            <a:avLst/>
          </a:prstGeom>
          <a:noFill/>
        </p:spPr>
        <p:txBody>
          <a:bodyPr wrap="square">
            <a:spAutoFit/>
          </a:bodyPr>
          <a:lstStyle/>
          <a:p>
            <a:r>
              <a:rPr lang="en-US" dirty="0"/>
              <a:t>Yellow square</a:t>
            </a:r>
          </a:p>
        </p:txBody>
      </p:sp>
      <p:sp>
        <p:nvSpPr>
          <p:cNvPr id="18" name="Rectangle 17">
            <a:extLst>
              <a:ext uri="{FF2B5EF4-FFF2-40B4-BE49-F238E27FC236}">
                <a16:creationId xmlns:a16="http://schemas.microsoft.com/office/drawing/2014/main" id="{A88B1AFA-4EC3-6349-B235-C796499AFDF3}"/>
              </a:ext>
            </a:extLst>
          </p:cNvPr>
          <p:cNvSpPr/>
          <p:nvPr/>
        </p:nvSpPr>
        <p:spPr>
          <a:xfrm rot="18993697">
            <a:off x="10318475" y="757315"/>
            <a:ext cx="446820" cy="4303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B171D6-35B5-024A-8C33-7CE264B74B28}"/>
              </a:ext>
            </a:extLst>
          </p:cNvPr>
          <p:cNvSpPr txBox="1"/>
          <p:nvPr/>
        </p:nvSpPr>
        <p:spPr>
          <a:xfrm>
            <a:off x="11039452" y="717034"/>
            <a:ext cx="1101747" cy="646331"/>
          </a:xfrm>
          <a:prstGeom prst="rect">
            <a:avLst/>
          </a:prstGeom>
          <a:noFill/>
        </p:spPr>
        <p:txBody>
          <a:bodyPr wrap="square">
            <a:spAutoFit/>
          </a:bodyPr>
          <a:lstStyle/>
          <a:p>
            <a:r>
              <a:rPr lang="en-US" dirty="0"/>
              <a:t>Green</a:t>
            </a:r>
          </a:p>
          <a:p>
            <a:r>
              <a:rPr lang="en-US" dirty="0"/>
              <a:t>diamond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DC7322-6EC3-9D49-9B1A-F968A3B4E072}"/>
                  </a:ext>
                </a:extLst>
              </p:cNvPr>
              <p:cNvSpPr txBox="1"/>
              <p:nvPr/>
            </p:nvSpPr>
            <p:spPr>
              <a:xfrm>
                <a:off x="228601" y="785903"/>
                <a:ext cx="6057900" cy="2246769"/>
              </a:xfrm>
              <a:prstGeom prst="rect">
                <a:avLst/>
              </a:prstGeom>
              <a:noFill/>
            </p:spPr>
            <p:txBody>
              <a:bodyPr wrap="square" rtlCol="0">
                <a:spAutoFit/>
              </a:bodyPr>
              <a:lstStyle/>
              <a:p>
                <a:r>
                  <a:rPr lang="en-US" sz="2800" dirty="0"/>
                  <a:t>Assume two hidden nodes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h</m:t>
                        </m:r>
                      </m:e>
                      <m:sub>
                        <m:r>
                          <a:rPr lang="en-US" sz="2800" b="0" i="1" smtClean="0">
                            <a:latin typeface="Cambria Math" panose="02040503050406030204" pitchFamily="18" charset="0"/>
                          </a:rPr>
                          <m:t>1</m:t>
                        </m:r>
                      </m:sub>
                    </m:sSub>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h</m:t>
                        </m:r>
                      </m:e>
                      <m:sub>
                        <m:r>
                          <a:rPr lang="en-US" sz="2800" b="0" i="1" smtClean="0">
                            <a:latin typeface="Cambria Math" panose="02040503050406030204" pitchFamily="18" charset="0"/>
                          </a:rPr>
                          <m:t>2</m:t>
                        </m:r>
                      </m:sub>
                    </m:sSub>
                  </m:oMath>
                </a14:m>
                <a:endParaRPr lang="en-US" sz="2800" dirty="0"/>
              </a:p>
              <a:p>
                <a:r>
                  <a:rPr lang="en-US" sz="2800" dirty="0"/>
                  <a:t>with </a:t>
                </a:r>
                <a:r>
                  <a:rPr lang="en-US" sz="2800" dirty="0" err="1"/>
                  <a:t>ReLU</a:t>
                </a:r>
                <a:r>
                  <a:rPr lang="en-US" sz="2800" dirty="0"/>
                  <a:t> activation functions, and two</a:t>
                </a:r>
              </a:p>
              <a:p>
                <a:r>
                  <a:rPr lang="en-US" sz="2800" dirty="0"/>
                  <a:t>output nodes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𝑓</m:t>
                        </m:r>
                      </m:e>
                      <m:sub>
                        <m:r>
                          <a:rPr lang="en-US" sz="2800" i="1">
                            <a:latin typeface="Cambria Math" panose="02040503050406030204" pitchFamily="18" charset="0"/>
                          </a:rPr>
                          <m:t>1</m:t>
                        </m:r>
                      </m:sub>
                    </m:sSub>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𝑓</m:t>
                        </m:r>
                      </m:e>
                      <m:sub>
                        <m:r>
                          <a:rPr lang="en-US" sz="2800" i="1">
                            <a:latin typeface="Cambria Math" panose="02040503050406030204" pitchFamily="18" charset="0"/>
                          </a:rPr>
                          <m:t>2</m:t>
                        </m:r>
                      </m:sub>
                    </m:sSub>
                  </m:oMath>
                </a14:m>
                <a:r>
                  <a:rPr lang="en-US" sz="2800" dirty="0"/>
                  <a:t> with </a:t>
                </a:r>
                <a:r>
                  <a:rPr lang="en-US" sz="2800" dirty="0" err="1"/>
                  <a:t>softmax</a:t>
                </a:r>
                <a:endParaRPr lang="en-US" sz="2800" dirty="0"/>
              </a:p>
              <a:p>
                <a:r>
                  <a:rPr lang="en-US" sz="2800" dirty="0"/>
                  <a:t>activation function.  All weights and biases start at zero.</a:t>
                </a:r>
              </a:p>
            </p:txBody>
          </p:sp>
        </mc:Choice>
        <mc:Fallback xmlns="">
          <p:sp>
            <p:nvSpPr>
              <p:cNvPr id="3" name="TextBox 2">
                <a:extLst>
                  <a:ext uri="{FF2B5EF4-FFF2-40B4-BE49-F238E27FC236}">
                    <a16:creationId xmlns:a16="http://schemas.microsoft.com/office/drawing/2014/main" id="{88DC7322-6EC3-9D49-9B1A-F968A3B4E072}"/>
                  </a:ext>
                </a:extLst>
              </p:cNvPr>
              <p:cNvSpPr txBox="1">
                <a:spLocks noRot="1" noChangeAspect="1" noMove="1" noResize="1" noEditPoints="1" noAdjustHandles="1" noChangeArrowheads="1" noChangeShapeType="1" noTextEdit="1"/>
              </p:cNvSpPr>
              <p:nvPr/>
            </p:nvSpPr>
            <p:spPr>
              <a:xfrm>
                <a:off x="228601" y="785903"/>
                <a:ext cx="6057900" cy="2246769"/>
              </a:xfrm>
              <a:prstGeom prst="rect">
                <a:avLst/>
              </a:prstGeom>
              <a:blipFill>
                <a:blip r:embed="rId2"/>
                <a:stretch>
                  <a:fillRect l="-2096" t="-2809"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A7005B-2B1E-F647-A05C-D3E1A045650F}"/>
                  </a:ext>
                </a:extLst>
              </p:cNvPr>
              <p:cNvSpPr txBox="1"/>
              <p:nvPr/>
            </p:nvSpPr>
            <p:spPr>
              <a:xfrm>
                <a:off x="127000" y="2957603"/>
                <a:ext cx="11925300" cy="3636701"/>
              </a:xfrm>
              <a:prstGeom prst="rect">
                <a:avLst/>
              </a:prstGeom>
              <a:noFill/>
            </p:spPr>
            <p:txBody>
              <a:bodyPr wrap="square" rtlCol="0">
                <a:spAutoFit/>
              </a:bodyPr>
              <a:lstStyle/>
              <a:p>
                <a:r>
                  <a:rPr lang="en-US" sz="2800" dirty="0"/>
                  <a:t>First training token: X=         </a:t>
                </a:r>
                <a14:m>
                  <m:oMath xmlns:m="http://schemas.openxmlformats.org/officeDocument/2006/math">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2,1,1,0</m:t>
                            </m:r>
                          </m:e>
                        </m:d>
                      </m:e>
                      <m:sup>
                        <m:r>
                          <a:rPr lang="en-US" sz="2800" i="1">
                            <a:latin typeface="Cambria Math" panose="02040503050406030204" pitchFamily="18" charset="0"/>
                          </a:rPr>
                          <m:t>𝑇</m:t>
                        </m:r>
                      </m:sup>
                    </m:sSup>
                    <m:r>
                      <a:rPr lang="en-US" sz="2800" i="1">
                        <a:latin typeface="Cambria Math" panose="02040503050406030204" pitchFamily="18" charset="0"/>
                      </a:rPr>
                      <m:t>, </m:t>
                    </m:r>
                    <m:r>
                      <a:rPr lang="en-US" sz="2800" i="1">
                        <a:latin typeface="Cambria Math" panose="02040503050406030204" pitchFamily="18" charset="0"/>
                      </a:rPr>
                      <m:t>𝑌</m:t>
                    </m:r>
                    <m:r>
                      <a:rPr lang="en-US" sz="2800" i="1">
                        <a:latin typeface="Cambria Math" panose="02040503050406030204" pitchFamily="18" charset="0"/>
                      </a:rPr>
                      <m:t>=</m:t>
                    </m:r>
                    <m:sSup>
                      <m:sSupPr>
                        <m:ctrlPr>
                          <a:rPr lang="en-US" sz="2800" i="1" dirty="0">
                            <a:latin typeface="Cambria Math" panose="02040503050406030204" pitchFamily="18" charset="0"/>
                          </a:rPr>
                        </m:ctrlPr>
                      </m:sSupPr>
                      <m:e>
                        <m:d>
                          <m:dPr>
                            <m:begChr m:val="["/>
                            <m:endChr m:val="]"/>
                            <m:ctrlPr>
                              <a:rPr lang="en-US" sz="2800" i="1" dirty="0">
                                <a:latin typeface="Cambria Math" panose="02040503050406030204" pitchFamily="18" charset="0"/>
                              </a:rPr>
                            </m:ctrlPr>
                          </m:dPr>
                          <m:e>
                            <m:r>
                              <a:rPr lang="en-US" sz="2800" i="1" dirty="0">
                                <a:latin typeface="Cambria Math" panose="02040503050406030204" pitchFamily="18" charset="0"/>
                              </a:rPr>
                              <m:t>1,0</m:t>
                            </m:r>
                          </m:e>
                        </m:d>
                      </m:e>
                      <m:sup>
                        <m:r>
                          <a:rPr lang="en-US" sz="2800" i="1" dirty="0">
                            <a:latin typeface="Cambria Math" panose="02040503050406030204" pitchFamily="18" charset="0"/>
                          </a:rPr>
                          <m:t>𝑇</m:t>
                        </m:r>
                      </m:sup>
                    </m:sSup>
                  </m:oMath>
                </a14:m>
                <a:r>
                  <a:rPr lang="en-US" sz="2800" dirty="0"/>
                  <a:t>.  </a:t>
                </a:r>
                <a:endParaRPr lang="en-US" sz="2800" i="1" dirty="0">
                  <a:latin typeface="Cambria Math" panose="02040503050406030204" pitchFamily="18" charset="0"/>
                </a:endParaRPr>
              </a:p>
              <a:p>
                <a14:m>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𝜉</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(1)</m:t>
                        </m:r>
                      </m:sup>
                    </m:sSubSup>
                    <m:r>
                      <a:rPr lang="en-US" sz="2800" b="0" i="1" smtClean="0">
                        <a:latin typeface="Cambria Math" panose="02040503050406030204" pitchFamily="18" charset="0"/>
                      </a:rPr>
                      <m:t>=0+</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𝑘</m:t>
                        </m:r>
                        <m:r>
                          <a:rPr lang="en-US" sz="2800" b="0" i="1" smtClean="0">
                            <a:latin typeface="Cambria Math" panose="02040503050406030204" pitchFamily="18" charset="0"/>
                          </a:rPr>
                          <m:t>=1</m:t>
                        </m:r>
                      </m:sub>
                      <m:sup>
                        <m:r>
                          <a:rPr lang="en-US" sz="2800" b="0" i="1" smtClean="0">
                            <a:latin typeface="Cambria Math" panose="02040503050406030204" pitchFamily="18" charset="0"/>
                          </a:rPr>
                          <m:t>4</m:t>
                        </m:r>
                      </m:sup>
                      <m:e>
                        <m:r>
                          <a:rPr lang="en-US" sz="2800" b="0" i="1" smtClean="0">
                            <a:latin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𝑥</m:t>
                            </m:r>
                          </m:e>
                          <m:sub>
                            <m:r>
                              <a:rPr lang="en-US" sz="2800" b="0" i="1" smtClean="0">
                                <a:latin typeface="Cambria Math" panose="02040503050406030204" pitchFamily="18" charset="0"/>
                                <a:ea typeface="Cambria Math" panose="02040503050406030204" pitchFamily="18" charset="0"/>
                              </a:rPr>
                              <m:t>𝑘</m:t>
                            </m:r>
                          </m:sub>
                        </m:sSub>
                        <m:r>
                          <a:rPr lang="en-US" sz="2800" b="0" i="1" smtClean="0">
                            <a:latin typeface="Cambria Math" panose="02040503050406030204" pitchFamily="18" charset="0"/>
                            <a:ea typeface="Cambria Math" panose="02040503050406030204" pitchFamily="18" charset="0"/>
                          </a:rPr>
                          <m:t>=0</m:t>
                        </m:r>
                      </m:e>
                    </m:nary>
                  </m:oMath>
                </a14:m>
                <a:r>
                  <a:rPr lang="en-US" sz="2800" b="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h</m:t>
                        </m:r>
                      </m:e>
                      <m:sub>
                        <m:r>
                          <a:rPr lang="en-US" sz="2800" i="1">
                            <a:latin typeface="Cambria Math" panose="02040503050406030204" pitchFamily="18" charset="0"/>
                          </a:rPr>
                          <m:t>1</m:t>
                        </m:r>
                      </m:sub>
                    </m:sSub>
                    <m:r>
                      <a:rPr lang="en-US" sz="2800" b="0" i="1" smtClean="0">
                        <a:latin typeface="Cambria Math" panose="02040503050406030204" pitchFamily="18" charset="0"/>
                      </a:rPr>
                      <m:t>=</m:t>
                    </m:r>
                    <m:r>
                      <m:rPr>
                        <m:sty m:val="p"/>
                      </m:rPr>
                      <a:rPr lang="en-US" sz="2800" b="0" i="0" smtClean="0">
                        <a:latin typeface="Cambria Math" panose="02040503050406030204" pitchFamily="18" charset="0"/>
                      </a:rPr>
                      <m:t>ReLU</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r>
                      <a:rPr lang="en-US" sz="2800" b="0" i="1" smtClean="0">
                        <a:latin typeface="Cambria Math" panose="02040503050406030204" pitchFamily="18" charset="0"/>
                      </a:rPr>
                      <m:t>=0</m:t>
                    </m:r>
                  </m:oMath>
                </a14:m>
                <a:r>
                  <a:rPr lang="en-US" sz="2800" b="0" dirty="0"/>
                  <a:t>. Likewise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h</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=0</m:t>
                    </m:r>
                  </m:oMath>
                </a14:m>
                <a:r>
                  <a:rPr lang="en-US" sz="2800" b="0" dirty="0"/>
                  <a:t>, likewise</a:t>
                </a:r>
                <a:r>
                  <a:rPr lang="en-US" sz="2800" dirty="0"/>
                  <a:t>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𝜉</m:t>
                        </m:r>
                      </m:e>
                      <m:sub>
                        <m:r>
                          <a:rPr lang="en-US" sz="2800" i="1">
                            <a:latin typeface="Cambria Math" panose="02040503050406030204" pitchFamily="18" charset="0"/>
                          </a:rPr>
                          <m:t>1</m:t>
                        </m:r>
                      </m:sub>
                      <m:sup>
                        <m:r>
                          <a:rPr lang="en-US" sz="2800" i="1">
                            <a:latin typeface="Cambria Math" panose="02040503050406030204" pitchFamily="18" charset="0"/>
                          </a:rPr>
                          <m:t>(</m:t>
                        </m:r>
                        <m:r>
                          <a:rPr lang="en-US" sz="2800" b="0" i="1" smtClean="0">
                            <a:latin typeface="Cambria Math" panose="02040503050406030204" pitchFamily="18" charset="0"/>
                          </a:rPr>
                          <m:t>2</m:t>
                        </m:r>
                        <m:r>
                          <a:rPr lang="en-US" sz="2800" i="1">
                            <a:latin typeface="Cambria Math" panose="02040503050406030204" pitchFamily="18" charset="0"/>
                          </a:rPr>
                          <m:t>)</m:t>
                        </m:r>
                      </m:sup>
                    </m:sSubSup>
                    <m:r>
                      <a:rPr lang="en-US" sz="2800" b="0" i="1" smtClean="0">
                        <a:latin typeface="Cambria Math" panose="02040503050406030204" pitchFamily="18" charset="0"/>
                      </a:rPr>
                      <m:t>=0</m:t>
                    </m:r>
                  </m:oMath>
                </a14:m>
                <a:r>
                  <a:rPr lang="en-US" sz="2800" b="0" dirty="0"/>
                  <a:t> and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𝜉</m:t>
                        </m:r>
                      </m:e>
                      <m:sub>
                        <m:r>
                          <a:rPr lang="en-US" sz="2800" b="0" i="1" smtClean="0">
                            <a:latin typeface="Cambria Math" panose="02040503050406030204" pitchFamily="18" charset="0"/>
                          </a:rPr>
                          <m:t>2</m:t>
                        </m:r>
                      </m:sub>
                      <m:sup>
                        <m:r>
                          <a:rPr lang="en-US" sz="2800" i="1">
                            <a:latin typeface="Cambria Math" panose="02040503050406030204" pitchFamily="18" charset="0"/>
                          </a:rPr>
                          <m:t>(</m:t>
                        </m:r>
                        <m:r>
                          <a:rPr lang="en-US" sz="2800" b="0" i="1" smtClean="0">
                            <a:latin typeface="Cambria Math" panose="02040503050406030204" pitchFamily="18" charset="0"/>
                          </a:rPr>
                          <m:t>2</m:t>
                        </m:r>
                        <m:r>
                          <a:rPr lang="en-US" sz="2800" i="1">
                            <a:latin typeface="Cambria Math" panose="02040503050406030204" pitchFamily="18" charset="0"/>
                          </a:rPr>
                          <m:t>)</m:t>
                        </m:r>
                      </m:sup>
                    </m:sSubSup>
                    <m:r>
                      <a:rPr lang="en-US" sz="2800" i="1">
                        <a:latin typeface="Cambria Math" panose="02040503050406030204" pitchFamily="18" charset="0"/>
                      </a:rPr>
                      <m:t>=0</m:t>
                    </m:r>
                  </m:oMath>
                </a14:m>
                <a:r>
                  <a:rPr lang="en-US" sz="2800" b="0" dirty="0"/>
                  <a:t>, so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0" smtClean="0">
                            <a:latin typeface="Cambria Math" panose="02040503050406030204" pitchFamily="18" charset="0"/>
                          </a:rPr>
                          <m:t>1</m:t>
                        </m:r>
                      </m:sub>
                    </m:sSub>
                    <m:d>
                      <m:dPr>
                        <m:ctrlPr>
                          <a:rPr lang="en-US" sz="2800" i="1" smtClean="0">
                            <a:latin typeface="Cambria Math" panose="02040503050406030204" pitchFamily="18" charset="0"/>
                          </a:rPr>
                        </m:ctrlPr>
                      </m:d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𝑥</m:t>
                            </m:r>
                          </m:e>
                        </m:acc>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𝜉</m:t>
                                </m:r>
                              </m:e>
                              <m:sub>
                                <m:r>
                                  <a:rPr lang="en-US" sz="2800" i="1">
                                    <a:latin typeface="Cambria Math" panose="02040503050406030204" pitchFamily="18" charset="0"/>
                                  </a:rPr>
                                  <m:t>1</m:t>
                                </m:r>
                              </m:sub>
                              <m:sup>
                                <m:d>
                                  <m:dPr>
                                    <m:ctrlPr>
                                      <a:rPr lang="en-US" sz="2800" i="1">
                                        <a:latin typeface="Cambria Math" panose="02040503050406030204" pitchFamily="18" charset="0"/>
                                      </a:rPr>
                                    </m:ctrlPr>
                                  </m:dPr>
                                  <m:e>
                                    <m:r>
                                      <a:rPr lang="en-US" sz="2800" i="1">
                                        <a:latin typeface="Cambria Math" panose="02040503050406030204" pitchFamily="18" charset="0"/>
                                      </a:rPr>
                                      <m:t>2</m:t>
                                    </m:r>
                                  </m:e>
                                </m:d>
                              </m:sup>
                            </m:sSubSup>
                          </m:sup>
                        </m:sSup>
                      </m:num>
                      <m:den>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𝜉</m:t>
                                </m:r>
                              </m:e>
                              <m:sub>
                                <m:r>
                                  <a:rPr lang="en-US" sz="2800" i="1">
                                    <a:latin typeface="Cambria Math" panose="02040503050406030204" pitchFamily="18" charset="0"/>
                                  </a:rPr>
                                  <m:t>1</m:t>
                                </m:r>
                              </m:sub>
                              <m:sup>
                                <m:d>
                                  <m:dPr>
                                    <m:ctrlPr>
                                      <a:rPr lang="en-US" sz="2800" i="1">
                                        <a:latin typeface="Cambria Math" panose="02040503050406030204" pitchFamily="18" charset="0"/>
                                      </a:rPr>
                                    </m:ctrlPr>
                                  </m:dPr>
                                  <m:e>
                                    <m:r>
                                      <a:rPr lang="en-US" sz="2800" i="1">
                                        <a:latin typeface="Cambria Math" panose="02040503050406030204" pitchFamily="18" charset="0"/>
                                      </a:rPr>
                                      <m:t>2</m:t>
                                    </m:r>
                                  </m:e>
                                </m:d>
                              </m:sup>
                            </m:sSubSup>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𝜉</m:t>
                                </m:r>
                              </m:e>
                              <m:sub>
                                <m:r>
                                  <a:rPr lang="en-US" sz="2800" i="1">
                                    <a:latin typeface="Cambria Math" panose="02040503050406030204" pitchFamily="18" charset="0"/>
                                  </a:rPr>
                                  <m:t>2</m:t>
                                </m:r>
                              </m:sub>
                              <m:sup>
                                <m:d>
                                  <m:dPr>
                                    <m:ctrlPr>
                                      <a:rPr lang="en-US" sz="2800" i="1">
                                        <a:latin typeface="Cambria Math" panose="02040503050406030204" pitchFamily="18" charset="0"/>
                                      </a:rPr>
                                    </m:ctrlPr>
                                  </m:dPr>
                                  <m:e>
                                    <m:r>
                                      <a:rPr lang="en-US" sz="2800" i="1">
                                        <a:latin typeface="Cambria Math" panose="02040503050406030204" pitchFamily="18" charset="0"/>
                                      </a:rPr>
                                      <m:t>2</m:t>
                                    </m:r>
                                  </m:e>
                                </m:d>
                              </m:sup>
                            </m:sSubSup>
                          </m:sup>
                        </m:sSup>
                      </m:den>
                    </m:f>
                    <m:r>
                      <a:rPr lang="en-US" sz="2800" b="0" i="1" smtClean="0">
                        <a:latin typeface="Cambria Math" panose="02040503050406030204" pitchFamily="18" charset="0"/>
                      </a:rPr>
                      <m:t>=0.5</m:t>
                    </m:r>
                  </m:oMath>
                </a14:m>
                <a:r>
                  <a:rPr lang="en-US" sz="2800" b="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b="0" i="0" smtClean="0">
                            <a:latin typeface="Cambria Math" panose="02040503050406030204" pitchFamily="18" charset="0"/>
                          </a:rPr>
                          <m:t>2</m:t>
                        </m:r>
                      </m:sub>
                    </m:sSub>
                    <m:d>
                      <m:dPr>
                        <m:ctrlPr>
                          <a:rPr lang="en-US" sz="2800" i="1">
                            <a:latin typeface="Cambria Math" panose="02040503050406030204" pitchFamily="18" charset="0"/>
                          </a:rPr>
                        </m:ctrlPr>
                      </m:d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d>
                    <m:r>
                      <a:rPr lang="en-US" sz="2800" i="1">
                        <a:latin typeface="Cambria Math" panose="02040503050406030204" pitchFamily="18" charset="0"/>
                      </a:rPr>
                      <m:t>=0.5</m:t>
                    </m:r>
                  </m:oMath>
                </a14:m>
                <a:r>
                  <a:rPr lang="en-US" sz="2800" i="1" dirty="0">
                    <a:latin typeface="Cambria Math" panose="02040503050406030204" pitchFamily="18" charset="0"/>
                  </a:rPr>
                  <a:t>.</a:t>
                </a:r>
                <a:r>
                  <a:rPr lang="en-US" sz="2800" dirty="0"/>
                  <a:t>  If we use cross-entropy as our loss function, then</a:t>
                </a:r>
              </a:p>
              <a:p>
                <a:pPr/>
                <a14:m>
                  <m:oMathPara xmlns:m="http://schemas.openxmlformats.org/officeDocument/2006/math">
                    <m:oMathParaPr>
                      <m:jc m:val="centerGroup"/>
                    </m:oMathParaPr>
                    <m:oMath xmlns:m="http://schemas.openxmlformats.org/officeDocument/2006/math">
                      <m:sSubSup>
                        <m:sSubSupPr>
                          <m:ctrlPr>
                            <a:rPr lang="en-US" sz="2800" i="1">
                              <a:latin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𝑏</m:t>
                          </m:r>
                        </m:e>
                        <m:sub>
                          <m:r>
                            <a:rPr lang="en-US" sz="2800" b="0" i="1" smtClean="0">
                              <a:latin typeface="Cambria Math" panose="02040503050406030204" pitchFamily="18" charset="0"/>
                            </a:rPr>
                            <m:t>2</m:t>
                          </m:r>
                        </m:sub>
                        <m:sup>
                          <m:d>
                            <m:dPr>
                              <m:ctrlPr>
                                <a:rPr lang="en-US" sz="2800" i="1">
                                  <a:latin typeface="Cambria Math" panose="02040503050406030204" pitchFamily="18" charset="0"/>
                                </a:rPr>
                              </m:ctrlPr>
                            </m:dPr>
                            <m:e>
                              <m:r>
                                <a:rPr lang="en-US" sz="2800" b="0" i="1" smtClean="0">
                                  <a:latin typeface="Cambria Math" panose="02040503050406030204" pitchFamily="18" charset="0"/>
                                </a:rPr>
                                <m:t>2</m:t>
                              </m:r>
                            </m:e>
                          </m:d>
                        </m:sup>
                      </m:sSubSup>
                      <m:r>
                        <a:rPr lang="en-US" sz="2800" i="1" smtClean="0">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𝑏</m:t>
                          </m:r>
                        </m:e>
                        <m:sub>
                          <m:r>
                            <a:rPr lang="en-US" sz="2800" b="0" i="1" smtClean="0">
                              <a:latin typeface="Cambria Math" panose="02040503050406030204" pitchFamily="18" charset="0"/>
                            </a:rPr>
                            <m:t>2</m:t>
                          </m:r>
                        </m:sub>
                        <m:sup>
                          <m:d>
                            <m:dPr>
                              <m:ctrlPr>
                                <a:rPr lang="en-US" sz="2800" i="1">
                                  <a:latin typeface="Cambria Math" panose="02040503050406030204" pitchFamily="18" charset="0"/>
                                </a:rPr>
                              </m:ctrlPr>
                            </m:dPr>
                            <m:e>
                              <m:r>
                                <a:rPr lang="en-US" sz="2800" b="0" i="1" smtClean="0">
                                  <a:latin typeface="Cambria Math" panose="02040503050406030204" pitchFamily="18" charset="0"/>
                                </a:rPr>
                                <m:t>2</m:t>
                              </m:r>
                            </m:e>
                          </m:d>
                        </m:sup>
                      </m:sSubSup>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ea typeface="Cambria Math" panose="02040503050406030204" pitchFamily="18" charset="0"/>
                            </a:rPr>
                            <m:t>ℒ</m:t>
                          </m:r>
                        </m:num>
                        <m:den>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𝜉</m:t>
                              </m:r>
                            </m:e>
                            <m:sub>
                              <m:r>
                                <a:rPr lang="en-US" sz="2800" i="1">
                                  <a:latin typeface="Cambria Math" panose="02040503050406030204" pitchFamily="18" charset="0"/>
                                </a:rPr>
                                <m:t>2</m:t>
                              </m:r>
                            </m:sub>
                            <m:sup>
                              <m:d>
                                <m:dPr>
                                  <m:ctrlPr>
                                    <a:rPr lang="en-US" sz="2800" i="1">
                                      <a:latin typeface="Cambria Math" panose="02040503050406030204" pitchFamily="18" charset="0"/>
                                    </a:rPr>
                                  </m:ctrlPr>
                                </m:dPr>
                                <m:e>
                                  <m:r>
                                    <a:rPr lang="en-US" sz="2800" i="1">
                                      <a:latin typeface="Cambria Math" panose="02040503050406030204" pitchFamily="18" charset="0"/>
                                    </a:rPr>
                                    <m:t>2</m:t>
                                  </m:r>
                                </m:e>
                              </m:d>
                            </m:sup>
                          </m:sSubSup>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𝜉</m:t>
                              </m:r>
                            </m:e>
                            <m:sub>
                              <m:r>
                                <a:rPr lang="en-US" sz="2800" i="1">
                                  <a:latin typeface="Cambria Math" panose="02040503050406030204" pitchFamily="18" charset="0"/>
                                </a:rPr>
                                <m:t>2</m:t>
                              </m:r>
                            </m:sub>
                            <m:sup>
                              <m:d>
                                <m:dPr>
                                  <m:ctrlPr>
                                    <a:rPr lang="en-US" sz="2800" i="1">
                                      <a:latin typeface="Cambria Math" panose="02040503050406030204" pitchFamily="18" charset="0"/>
                                    </a:rPr>
                                  </m:ctrlPr>
                                </m:dPr>
                                <m:e>
                                  <m:r>
                                    <a:rPr lang="en-US" sz="2800" i="1">
                                      <a:latin typeface="Cambria Math" panose="02040503050406030204" pitchFamily="18" charset="0"/>
                                    </a:rPr>
                                    <m:t>2</m:t>
                                  </m:r>
                                </m:e>
                              </m:d>
                            </m:sup>
                          </m:sSubSup>
                        </m:num>
                        <m:den>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𝑏</m:t>
                              </m:r>
                            </m:e>
                            <m:sub>
                              <m:r>
                                <a:rPr lang="en-US" sz="2800" i="1">
                                  <a:latin typeface="Cambria Math" panose="02040503050406030204" pitchFamily="18" charset="0"/>
                                </a:rPr>
                                <m:t>2</m:t>
                              </m:r>
                            </m:sub>
                            <m:sup>
                              <m:d>
                                <m:dPr>
                                  <m:ctrlPr>
                                    <a:rPr lang="en-US" sz="2800" i="1">
                                      <a:latin typeface="Cambria Math" panose="02040503050406030204" pitchFamily="18" charset="0"/>
                                    </a:rPr>
                                  </m:ctrlPr>
                                </m:dPr>
                                <m:e>
                                  <m:r>
                                    <a:rPr lang="en-US" sz="2800" i="1">
                                      <a:latin typeface="Cambria Math" panose="02040503050406030204" pitchFamily="18" charset="0"/>
                                    </a:rPr>
                                    <m:t>2</m:t>
                                  </m:r>
                                </m:e>
                              </m:d>
                            </m:sup>
                          </m:sSubSup>
                        </m:den>
                      </m:f>
                      <m:r>
                        <a:rPr lang="en-US" sz="2800" i="1">
                          <a:latin typeface="Cambria Math" panose="02040503050406030204" pitchFamily="18" charset="0"/>
                        </a:rPr>
                        <m:t>=</m:t>
                      </m:r>
                      <m:r>
                        <a:rPr lang="en-US" sz="2800" b="0" i="1" smtClean="0">
                          <a:latin typeface="Cambria Math" panose="02040503050406030204" pitchFamily="18" charset="0"/>
                        </a:rPr>
                        <m:t>0−</m:t>
                      </m:r>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a:latin typeface="Cambria Math" panose="02040503050406030204" pitchFamily="18" charset="0"/>
                                </a:rPr>
                                <m:t>2</m:t>
                              </m:r>
                            </m:sub>
                          </m:sSub>
                          <m:d>
                            <m:dPr>
                              <m:ctrlPr>
                                <a:rPr lang="en-US" sz="2800" i="1">
                                  <a:latin typeface="Cambria Math" panose="02040503050406030204" pitchFamily="18" charset="0"/>
                                </a:rPr>
                              </m:ctrlPr>
                            </m:d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𝑦</m:t>
                              </m:r>
                            </m:e>
                            <m:sub>
                              <m:r>
                                <a:rPr lang="en-US" sz="2800" b="0" i="0" smtClean="0">
                                  <a:latin typeface="Cambria Math" panose="02040503050406030204" pitchFamily="18" charset="0"/>
                                </a:rPr>
                                <m:t>1,2</m:t>
                              </m:r>
                            </m:sub>
                          </m:sSub>
                        </m:e>
                      </m:d>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=−0.5</m:t>
                      </m:r>
                    </m:oMath>
                  </m:oMathPara>
                </a14:m>
                <a:endParaRPr lang="en-US" sz="2800" dirty="0"/>
              </a:p>
            </p:txBody>
          </p:sp>
        </mc:Choice>
        <mc:Fallback xmlns="">
          <p:sp>
            <p:nvSpPr>
              <p:cNvPr id="21" name="TextBox 20">
                <a:extLst>
                  <a:ext uri="{FF2B5EF4-FFF2-40B4-BE49-F238E27FC236}">
                    <a16:creationId xmlns:a16="http://schemas.microsoft.com/office/drawing/2014/main" id="{7EA7005B-2B1E-F647-A05C-D3E1A045650F}"/>
                  </a:ext>
                </a:extLst>
              </p:cNvPr>
              <p:cNvSpPr txBox="1">
                <a:spLocks noRot="1" noChangeAspect="1" noMove="1" noResize="1" noEditPoints="1" noAdjustHandles="1" noChangeArrowheads="1" noChangeShapeType="1" noTextEdit="1"/>
              </p:cNvSpPr>
              <p:nvPr/>
            </p:nvSpPr>
            <p:spPr>
              <a:xfrm>
                <a:off x="127000" y="2957603"/>
                <a:ext cx="11925300" cy="3636701"/>
              </a:xfrm>
              <a:prstGeom prst="rect">
                <a:avLst/>
              </a:prstGeom>
              <a:blipFill>
                <a:blip r:embed="rId3"/>
                <a:stretch>
                  <a:fillRect l="-1065" t="-4167" b="-1389"/>
                </a:stretch>
              </a:blipFill>
            </p:spPr>
            <p:txBody>
              <a:bodyPr/>
              <a:lstStyle/>
              <a:p>
                <a:r>
                  <a:rPr lang="en-US">
                    <a:noFill/>
                  </a:rPr>
                  <a:t> </a:t>
                </a:r>
              </a:p>
            </p:txBody>
          </p:sp>
        </mc:Fallback>
      </mc:AlternateContent>
      <p:sp>
        <p:nvSpPr>
          <p:cNvPr id="23" name="Pie 22">
            <a:extLst>
              <a:ext uri="{FF2B5EF4-FFF2-40B4-BE49-F238E27FC236}">
                <a16:creationId xmlns:a16="http://schemas.microsoft.com/office/drawing/2014/main" id="{019A8B71-855F-1645-A4DB-CDD78D01DB32}"/>
              </a:ext>
            </a:extLst>
          </p:cNvPr>
          <p:cNvSpPr/>
          <p:nvPr/>
        </p:nvSpPr>
        <p:spPr>
          <a:xfrm>
            <a:off x="3562351" y="2987566"/>
            <a:ext cx="530990" cy="465243"/>
          </a:xfrm>
          <a:prstGeom prst="pi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3978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497C-B963-984D-8435-26F8C2BF9F7F}"/>
              </a:ext>
            </a:extLst>
          </p:cNvPr>
          <p:cNvSpPr>
            <a:spLocks noGrp="1"/>
          </p:cNvSpPr>
          <p:nvPr>
            <p:ph type="title"/>
          </p:nvPr>
        </p:nvSpPr>
        <p:spPr/>
        <p:txBody>
          <a:bodyPr/>
          <a:lstStyle/>
          <a:p>
            <a:r>
              <a:rPr lang="en-US" dirty="0"/>
              <a:t>Exam 1 Review</a:t>
            </a:r>
          </a:p>
        </p:txBody>
      </p:sp>
      <p:sp>
        <p:nvSpPr>
          <p:cNvPr id="3" name="Content Placeholder 2">
            <a:extLst>
              <a:ext uri="{FF2B5EF4-FFF2-40B4-BE49-F238E27FC236}">
                <a16:creationId xmlns:a16="http://schemas.microsoft.com/office/drawing/2014/main" id="{7C3227E1-108D-5F4A-B310-B79E6D98841C}"/>
              </a:ext>
            </a:extLst>
          </p:cNvPr>
          <p:cNvSpPr>
            <a:spLocks noGrp="1"/>
          </p:cNvSpPr>
          <p:nvPr>
            <p:ph idx="1"/>
          </p:nvPr>
        </p:nvSpPr>
        <p:spPr/>
        <p:txBody>
          <a:bodyPr/>
          <a:lstStyle/>
          <a:p>
            <a:r>
              <a:rPr lang="en-US" dirty="0"/>
              <a:t>Mechanics: How to take the exam</a:t>
            </a:r>
          </a:p>
          <a:p>
            <a:r>
              <a:rPr lang="en-US" dirty="0"/>
              <a:t>Review topics</a:t>
            </a:r>
          </a:p>
          <a:p>
            <a:pPr lvl="1"/>
            <a:r>
              <a:rPr lang="en-US" dirty="0"/>
              <a:t>Probability and Machine Learning</a:t>
            </a:r>
          </a:p>
          <a:p>
            <a:r>
              <a:rPr lang="en-US" dirty="0"/>
              <a:t>Sample review problem</a:t>
            </a:r>
          </a:p>
          <a:p>
            <a:pPr lvl="1"/>
            <a:r>
              <a:rPr lang="en-US" dirty="0"/>
              <a:t>Any of these four classifiers can solve this problem!</a:t>
            </a:r>
          </a:p>
          <a:p>
            <a:pPr lvl="1"/>
            <a:r>
              <a:rPr lang="en-US" dirty="0"/>
              <a:t>The equations are a bit more complex for the two-layer network…</a:t>
            </a:r>
          </a:p>
        </p:txBody>
      </p:sp>
    </p:spTree>
    <p:extLst>
      <p:ext uri="{BB962C8B-B14F-4D97-AF65-F5344CB8AC3E}">
        <p14:creationId xmlns:p14="http://schemas.microsoft.com/office/powerpoint/2010/main" val="255302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C60D-B61C-5641-96C5-151F245074DC}"/>
              </a:ext>
            </a:extLst>
          </p:cNvPr>
          <p:cNvSpPr>
            <a:spLocks noGrp="1"/>
          </p:cNvSpPr>
          <p:nvPr>
            <p:ph type="title"/>
          </p:nvPr>
        </p:nvSpPr>
        <p:spPr/>
        <p:txBody>
          <a:bodyPr/>
          <a:lstStyle/>
          <a:p>
            <a:r>
              <a:rPr lang="en-US" dirty="0"/>
              <a:t>Mechanics: How to take the exam</a:t>
            </a:r>
          </a:p>
        </p:txBody>
      </p:sp>
      <p:sp>
        <p:nvSpPr>
          <p:cNvPr id="3" name="Content Placeholder 2">
            <a:extLst>
              <a:ext uri="{FF2B5EF4-FFF2-40B4-BE49-F238E27FC236}">
                <a16:creationId xmlns:a16="http://schemas.microsoft.com/office/drawing/2014/main" id="{82B6083E-61BD-DB4D-82FA-7C8B4D51EBE8}"/>
              </a:ext>
            </a:extLst>
          </p:cNvPr>
          <p:cNvSpPr>
            <a:spLocks noGrp="1"/>
          </p:cNvSpPr>
          <p:nvPr>
            <p:ph idx="1"/>
          </p:nvPr>
        </p:nvSpPr>
        <p:spPr/>
        <p:txBody>
          <a:bodyPr>
            <a:normAutofit fontScale="92500" lnSpcReduction="10000"/>
          </a:bodyPr>
          <a:lstStyle/>
          <a:p>
            <a:pPr marL="0" indent="0">
              <a:buNone/>
            </a:pPr>
            <a:r>
              <a:rPr lang="en-US" dirty="0"/>
              <a:t>If you are taking it online:</a:t>
            </a:r>
          </a:p>
          <a:p>
            <a:r>
              <a:rPr lang="en-US" dirty="0"/>
              <a:t>You will receive a zoom URL by e-mail by Sunday night.  If you do not receive it by Sunday night, please let us know.</a:t>
            </a:r>
          </a:p>
          <a:p>
            <a:r>
              <a:rPr lang="en-US" dirty="0"/>
              <a:t>Log on to that zoom URL before 1:00pm on Monday.</a:t>
            </a:r>
          </a:p>
          <a:p>
            <a:r>
              <a:rPr lang="en-US" dirty="0"/>
              <a:t>Turn on your webcam.  Your webcam needs to show your hands, face, </a:t>
            </a:r>
            <a:r>
              <a:rPr lang="en-US"/>
              <a:t>and workspace.</a:t>
            </a:r>
            <a:endParaRPr lang="en-US" dirty="0"/>
          </a:p>
          <a:p>
            <a:r>
              <a:rPr lang="en-US" dirty="0"/>
              <a:t>At 1:00pm, if everybody has their webcam on, the TA will post the exam PDF in the zoom chat window. </a:t>
            </a:r>
          </a:p>
          <a:p>
            <a:r>
              <a:rPr lang="en-US" dirty="0"/>
              <a:t>You can write your answers electronically or on paper.</a:t>
            </a:r>
          </a:p>
          <a:p>
            <a:r>
              <a:rPr lang="en-US" dirty="0"/>
              <a:t>At exactly 1:50pm, the TA will tell you to stop working, and to start photographing your answers, and uploading them to </a:t>
            </a:r>
            <a:r>
              <a:rPr lang="en-US" dirty="0" err="1"/>
              <a:t>Gradescope</a:t>
            </a:r>
            <a:r>
              <a:rPr lang="en-US" dirty="0"/>
              <a:t>. </a:t>
            </a:r>
          </a:p>
        </p:txBody>
      </p:sp>
    </p:spTree>
    <p:extLst>
      <p:ext uri="{BB962C8B-B14F-4D97-AF65-F5344CB8AC3E}">
        <p14:creationId xmlns:p14="http://schemas.microsoft.com/office/powerpoint/2010/main" val="347236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67E4-4A02-EF41-931D-E4712B3DA037}"/>
              </a:ext>
            </a:extLst>
          </p:cNvPr>
          <p:cNvSpPr>
            <a:spLocks noGrp="1"/>
          </p:cNvSpPr>
          <p:nvPr>
            <p:ph type="title"/>
          </p:nvPr>
        </p:nvSpPr>
        <p:spPr/>
        <p:txBody>
          <a:bodyPr/>
          <a:lstStyle/>
          <a:p>
            <a:r>
              <a:rPr lang="en-US" dirty="0"/>
              <a:t>How to study: Recommended approach</a:t>
            </a:r>
          </a:p>
        </p:txBody>
      </p:sp>
      <p:sp>
        <p:nvSpPr>
          <p:cNvPr id="3" name="Content Placeholder 2">
            <a:extLst>
              <a:ext uri="{FF2B5EF4-FFF2-40B4-BE49-F238E27FC236}">
                <a16:creationId xmlns:a16="http://schemas.microsoft.com/office/drawing/2014/main" id="{8FC17BAB-2108-6541-B64E-E38D4AEE8163}"/>
              </a:ext>
            </a:extLst>
          </p:cNvPr>
          <p:cNvSpPr>
            <a:spLocks noGrp="1"/>
          </p:cNvSpPr>
          <p:nvPr>
            <p:ph idx="1"/>
          </p:nvPr>
        </p:nvSpPr>
        <p:spPr/>
        <p:txBody>
          <a:bodyPr/>
          <a:lstStyle/>
          <a:p>
            <a:pPr marL="514350" indent="-514350">
              <a:buFont typeface="+mj-lt"/>
              <a:buAutoNum type="arabicPeriod"/>
            </a:pPr>
            <a:r>
              <a:rPr lang="en-US" dirty="0"/>
              <a:t>Review the quiz problems and MPs: for each quiz, there is now a 0-point “practice quiz” that you can re-take as often as you like.</a:t>
            </a:r>
          </a:p>
          <a:p>
            <a:pPr marL="514350" indent="-514350">
              <a:buFont typeface="+mj-lt"/>
              <a:buAutoNum type="arabicPeriod"/>
            </a:pPr>
            <a:r>
              <a:rPr lang="en-US" dirty="0"/>
              <a:t>Review the lecture slides – try to extract a few key bullet points or equations from each lecture.</a:t>
            </a:r>
          </a:p>
          <a:p>
            <a:pPr marL="514350" indent="-514350">
              <a:buFont typeface="+mj-lt"/>
              <a:buAutoNum type="arabicPeriod"/>
            </a:pPr>
            <a:r>
              <a:rPr lang="en-US" dirty="0"/>
              <a:t>Do the sample exam problems.  Do them yourself, then compare your answer with your friend’s answer, then check the solutions.</a:t>
            </a:r>
          </a:p>
          <a:p>
            <a:pPr marL="514350" indent="-514350">
              <a:buFont typeface="+mj-lt"/>
              <a:buAutoNum type="arabicPeriod"/>
            </a:pPr>
            <a:r>
              <a:rPr lang="en-US" dirty="0"/>
              <a:t>Write your cheat sheet (8.5x11, both sides if you wish).</a:t>
            </a:r>
          </a:p>
        </p:txBody>
      </p:sp>
    </p:spTree>
    <p:extLst>
      <p:ext uri="{BB962C8B-B14F-4D97-AF65-F5344CB8AC3E}">
        <p14:creationId xmlns:p14="http://schemas.microsoft.com/office/powerpoint/2010/main" val="128323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497C-B963-984D-8435-26F8C2BF9F7F}"/>
              </a:ext>
            </a:extLst>
          </p:cNvPr>
          <p:cNvSpPr>
            <a:spLocks noGrp="1"/>
          </p:cNvSpPr>
          <p:nvPr>
            <p:ph type="title"/>
          </p:nvPr>
        </p:nvSpPr>
        <p:spPr/>
        <p:txBody>
          <a:bodyPr/>
          <a:lstStyle/>
          <a:p>
            <a:r>
              <a:rPr lang="en-US" dirty="0"/>
              <a:t>Exam 1 Review</a:t>
            </a:r>
          </a:p>
        </p:txBody>
      </p:sp>
      <p:sp>
        <p:nvSpPr>
          <p:cNvPr id="3" name="Content Placeholder 2">
            <a:extLst>
              <a:ext uri="{FF2B5EF4-FFF2-40B4-BE49-F238E27FC236}">
                <a16:creationId xmlns:a16="http://schemas.microsoft.com/office/drawing/2014/main" id="{7C3227E1-108D-5F4A-B310-B79E6D98841C}"/>
              </a:ext>
            </a:extLst>
          </p:cNvPr>
          <p:cNvSpPr>
            <a:spLocks noGrp="1"/>
          </p:cNvSpPr>
          <p:nvPr>
            <p:ph idx="1"/>
          </p:nvPr>
        </p:nvSpPr>
        <p:spPr/>
        <p:txBody>
          <a:bodyPr/>
          <a:lstStyle/>
          <a:p>
            <a:r>
              <a:rPr lang="en-US" dirty="0">
                <a:solidFill>
                  <a:schemeClr val="bg1">
                    <a:lumMod val="75000"/>
                  </a:schemeClr>
                </a:solidFill>
              </a:rPr>
              <a:t>Mechanics: How to take the exam</a:t>
            </a:r>
          </a:p>
          <a:p>
            <a:r>
              <a:rPr lang="en-US" dirty="0"/>
              <a:t>Review topics</a:t>
            </a:r>
          </a:p>
          <a:p>
            <a:r>
              <a:rPr lang="en-US" dirty="0"/>
              <a:t>Sample review problem</a:t>
            </a:r>
          </a:p>
        </p:txBody>
      </p:sp>
    </p:spTree>
    <p:extLst>
      <p:ext uri="{BB962C8B-B14F-4D97-AF65-F5344CB8AC3E}">
        <p14:creationId xmlns:p14="http://schemas.microsoft.com/office/powerpoint/2010/main" val="233180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19D4-1541-E54D-B8E9-A6E87F7EF0C9}"/>
              </a:ext>
            </a:extLst>
          </p:cNvPr>
          <p:cNvSpPr>
            <a:spLocks noGrp="1"/>
          </p:cNvSpPr>
          <p:nvPr>
            <p:ph type="title"/>
          </p:nvPr>
        </p:nvSpPr>
        <p:spPr/>
        <p:txBody>
          <a:bodyPr/>
          <a:lstStyle/>
          <a:p>
            <a:r>
              <a:rPr lang="en-US" dirty="0"/>
              <a:t>Topics on the exam</a:t>
            </a:r>
          </a:p>
        </p:txBody>
      </p:sp>
      <p:sp>
        <p:nvSpPr>
          <p:cNvPr id="3" name="Content Placeholder 2">
            <a:extLst>
              <a:ext uri="{FF2B5EF4-FFF2-40B4-BE49-F238E27FC236}">
                <a16:creationId xmlns:a16="http://schemas.microsoft.com/office/drawing/2014/main" id="{E026FD59-83A4-574D-B97E-A8B084223A0F}"/>
              </a:ext>
            </a:extLst>
          </p:cNvPr>
          <p:cNvSpPr>
            <a:spLocks noGrp="1"/>
          </p:cNvSpPr>
          <p:nvPr>
            <p:ph idx="1"/>
          </p:nvPr>
        </p:nvSpPr>
        <p:spPr/>
        <p:txBody>
          <a:bodyPr/>
          <a:lstStyle/>
          <a:p>
            <a:pPr marL="0" indent="0">
              <a:buNone/>
            </a:pPr>
            <a:r>
              <a:rPr lang="en-US" dirty="0"/>
              <a:t>Broadly, there are just two topics:</a:t>
            </a:r>
          </a:p>
          <a:p>
            <a:r>
              <a:rPr lang="en-US" dirty="0"/>
              <a:t>Probability</a:t>
            </a:r>
          </a:p>
          <a:p>
            <a:r>
              <a:rPr lang="en-US" dirty="0"/>
              <a:t>Machine learning</a:t>
            </a:r>
          </a:p>
        </p:txBody>
      </p:sp>
    </p:spTree>
    <p:extLst>
      <p:ext uri="{BB962C8B-B14F-4D97-AF65-F5344CB8AC3E}">
        <p14:creationId xmlns:p14="http://schemas.microsoft.com/office/powerpoint/2010/main" val="197248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19D4-1541-E54D-B8E9-A6E87F7EF0C9}"/>
              </a:ext>
            </a:extLst>
          </p:cNvPr>
          <p:cNvSpPr>
            <a:spLocks noGrp="1"/>
          </p:cNvSpPr>
          <p:nvPr>
            <p:ph type="title"/>
          </p:nvPr>
        </p:nvSpPr>
        <p:spPr/>
        <p:txBody>
          <a:bodyPr/>
          <a:lstStyle/>
          <a:p>
            <a:r>
              <a:rPr lang="en-US" dirty="0"/>
              <a:t>Topics on the exam</a:t>
            </a:r>
          </a:p>
        </p:txBody>
      </p:sp>
      <p:sp>
        <p:nvSpPr>
          <p:cNvPr id="3" name="Content Placeholder 2">
            <a:extLst>
              <a:ext uri="{FF2B5EF4-FFF2-40B4-BE49-F238E27FC236}">
                <a16:creationId xmlns:a16="http://schemas.microsoft.com/office/drawing/2014/main" id="{E026FD59-83A4-574D-B97E-A8B084223A0F}"/>
              </a:ext>
            </a:extLst>
          </p:cNvPr>
          <p:cNvSpPr>
            <a:spLocks noGrp="1"/>
          </p:cNvSpPr>
          <p:nvPr>
            <p:ph idx="1"/>
          </p:nvPr>
        </p:nvSpPr>
        <p:spPr/>
        <p:txBody>
          <a:bodyPr>
            <a:normAutofit lnSpcReduction="10000"/>
          </a:bodyPr>
          <a:lstStyle/>
          <a:p>
            <a:pPr marL="0" indent="0">
              <a:buNone/>
            </a:pPr>
            <a:r>
              <a:rPr lang="en-US" dirty="0"/>
              <a:t>Narrowing down a little bit:</a:t>
            </a:r>
          </a:p>
          <a:p>
            <a:r>
              <a:rPr lang="en-US" dirty="0"/>
              <a:t>Probability (lecture 2: definition)</a:t>
            </a:r>
          </a:p>
          <a:p>
            <a:pPr lvl="1"/>
            <a:r>
              <a:rPr lang="en-US" dirty="0"/>
              <a:t>Lecture 2: conditional probability, axioms of probability, independence</a:t>
            </a:r>
          </a:p>
          <a:p>
            <a:pPr lvl="1"/>
            <a:r>
              <a:rPr lang="en-US" dirty="0"/>
              <a:t>Lecture 3: Bayesian classifier, naïve Bayes</a:t>
            </a:r>
          </a:p>
          <a:p>
            <a:pPr lvl="1"/>
            <a:r>
              <a:rPr lang="en-US" dirty="0"/>
              <a:t>Lecture 4: recall &amp; precision, train, dev, &amp; test corpora, Laplace smoothing</a:t>
            </a:r>
          </a:p>
          <a:p>
            <a:r>
              <a:rPr lang="en-US" dirty="0"/>
              <a:t>Machine learning (lecture 5: definition)</a:t>
            </a:r>
          </a:p>
          <a:p>
            <a:pPr lvl="1"/>
            <a:r>
              <a:rPr lang="en-US" dirty="0"/>
              <a:t>Lecture 6: perceptron</a:t>
            </a:r>
          </a:p>
          <a:p>
            <a:pPr lvl="1"/>
            <a:r>
              <a:rPr lang="en-US" dirty="0"/>
              <a:t>Lecture 7: linear regression</a:t>
            </a:r>
          </a:p>
          <a:p>
            <a:pPr lvl="1"/>
            <a:r>
              <a:rPr lang="en-US" dirty="0"/>
              <a:t>Lecture 8: logistic regression</a:t>
            </a:r>
          </a:p>
          <a:p>
            <a:pPr lvl="1"/>
            <a:r>
              <a:rPr lang="en-US" dirty="0"/>
              <a:t>Lectures 9-11: multilayer networks, back-propagation</a:t>
            </a:r>
          </a:p>
          <a:p>
            <a:pPr lvl="1"/>
            <a:r>
              <a:rPr lang="en-US" dirty="0"/>
              <a:t>Lecture 12: computer vision (pinhole camera equations, convolution)</a:t>
            </a:r>
          </a:p>
        </p:txBody>
      </p:sp>
    </p:spTree>
    <p:extLst>
      <p:ext uri="{BB962C8B-B14F-4D97-AF65-F5344CB8AC3E}">
        <p14:creationId xmlns:p14="http://schemas.microsoft.com/office/powerpoint/2010/main" val="1305134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898F-0E45-5E46-8EDA-47521B4F2D9A}"/>
              </a:ext>
            </a:extLst>
          </p:cNvPr>
          <p:cNvSpPr>
            <a:spLocks noGrp="1"/>
          </p:cNvSpPr>
          <p:nvPr>
            <p:ph type="title"/>
          </p:nvPr>
        </p:nvSpPr>
        <p:spPr/>
        <p:txBody>
          <a:bodyPr/>
          <a:lstStyle/>
          <a:p>
            <a:r>
              <a:rPr lang="en-US" dirty="0"/>
              <a:t>The axioms of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E88AA8-03EE-8F46-96E8-1C5CC88F3AC2}"/>
                  </a:ext>
                </a:extLst>
              </p:cNvPr>
              <p:cNvSpPr>
                <a:spLocks noGrp="1"/>
              </p:cNvSpPr>
              <p:nvPr>
                <p:ph idx="1"/>
              </p:nvPr>
            </p:nvSpPr>
            <p:spPr/>
            <p:txBody>
              <a:bodyPr>
                <a:normAutofit/>
              </a:bodyPr>
              <a:lstStyle/>
              <a:p>
                <a:pPr marL="0" indent="0">
                  <a:buNone/>
                </a:pPr>
                <a:r>
                  <a:rPr lang="en-US" dirty="0"/>
                  <a:t>Axiom 1: every event has a non-negative probability.</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ea typeface="Cambria Math" panose="02040503050406030204" pitchFamily="18" charset="0"/>
                        </a:rPr>
                        <m:t>≥0</m:t>
                      </m:r>
                    </m:oMath>
                  </m:oMathPara>
                </a14:m>
                <a:endParaRPr lang="en-US" b="0" dirty="0">
                  <a:ea typeface="Cambria Math" panose="02040503050406030204" pitchFamily="18" charset="0"/>
                </a:endParaRPr>
              </a:p>
              <a:p>
                <a:pPr marL="0" indent="0">
                  <a:buNone/>
                </a:pPr>
                <a:r>
                  <a:rPr lang="en-US" dirty="0"/>
                  <a:t>Axiom 2: If an event always occurs, we say it has probability 1.</a:t>
                </a:r>
              </a:p>
              <a:p>
                <a:pPr marL="0" indent="0">
                  <a:buNone/>
                </a:pPr>
                <a14:m>
                  <m:oMathPara xmlns:m="http://schemas.openxmlformats.org/officeDocument/2006/math">
                    <m:oMathParaPr>
                      <m:jc m:val="centerGroup"/>
                    </m:oMathParaPr>
                    <m:oMath xmlns:m="http://schemas.openxmlformats.org/officeDocument/2006/math">
                      <m:r>
                        <m:rPr>
                          <m:sty m:val="p"/>
                        </m:rPr>
                        <a:rPr lang="el-GR" i="1" dirty="0">
                          <a:latin typeface="Cambria Math" panose="02040503050406030204" pitchFamily="18" charset="0"/>
                          <a:ea typeface="Cambria Math" panose="02040503050406030204" pitchFamily="18" charset="0"/>
                        </a:rPr>
                        <m:t>Ω</m:t>
                      </m:r>
                      <m:r>
                        <a:rPr lang="en-US" b="0" i="1" dirty="0" smtClean="0">
                          <a:latin typeface="Cambria Math" panose="02040503050406030204" pitchFamily="18" charset="0"/>
                          <a:ea typeface="Cambria Math" panose="02040503050406030204" pitchFamily="18" charset="0"/>
                        </a:rPr>
                        <m:t>=</m:t>
                      </m:r>
                      <m:d>
                        <m:dPr>
                          <m:begChr m:val="{"/>
                          <m:endChr m:val=""/>
                          <m:ctrlPr>
                            <a:rPr lang="en-US" b="0" i="1" dirty="0"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ea typeface="Cambria Math" panose="02040503050406030204" pitchFamily="18" charset="0"/>
                                </a:rPr>
                              </m:ctrlPr>
                            </m:mPr>
                            <m:mr>
                              <m:e>
                                <m:r>
                                  <m:rPr>
                                    <m:brk m:alnAt="7"/>
                                  </m:rPr>
                                  <a:rPr lang="en-US" b="0" i="1" dirty="0" smtClean="0">
                                    <a:latin typeface="Cambria Math" panose="02040503050406030204" pitchFamily="18" charset="0"/>
                                    <a:ea typeface="Cambria Math" panose="02040503050406030204" pitchFamily="18" charset="0"/>
                                  </a:rPr>
                                  <m:t>𝑇</m:t>
                                </m:r>
                              </m:e>
                              <m:e>
                                <m:r>
                                  <m:rPr>
                                    <m:sty m:val="p"/>
                                  </m:rPr>
                                  <a:rPr lang="en-US" b="0" i="0" dirty="0" smtClean="0">
                                    <a:latin typeface="Cambria Math" panose="02040503050406030204" pitchFamily="18" charset="0"/>
                                    <a:ea typeface="Cambria Math" panose="02040503050406030204" pitchFamily="18" charset="0"/>
                                  </a:rPr>
                                  <m:t>always</m:t>
                                </m:r>
                              </m:e>
                            </m:mr>
                            <m:mr>
                              <m:e>
                                <m:r>
                                  <a:rPr lang="en-US" b="0" i="1" dirty="0" smtClean="0">
                                    <a:latin typeface="Cambria Math" panose="02040503050406030204" pitchFamily="18" charset="0"/>
                                    <a:ea typeface="Cambria Math" panose="02040503050406030204" pitchFamily="18" charset="0"/>
                                  </a:rPr>
                                  <m:t>𝐹</m:t>
                                </m:r>
                              </m:e>
                              <m:e>
                                <m:r>
                                  <m:rPr>
                                    <m:sty m:val="p"/>
                                  </m:rPr>
                                  <a:rPr lang="en-US" b="0" i="0" dirty="0" smtClean="0">
                                    <a:latin typeface="Cambria Math" panose="02040503050406030204" pitchFamily="18" charset="0"/>
                                    <a:ea typeface="Cambria Math" panose="02040503050406030204" pitchFamily="18" charset="0"/>
                                  </a:rPr>
                                  <m:t>never</m:t>
                                </m:r>
                              </m:e>
                            </m:mr>
                          </m:m>
                        </m:e>
                      </m:d>
                    </m:oMath>
                  </m:oMathPara>
                </a14:m>
                <a:endParaRPr lang="en-US" dirty="0"/>
              </a:p>
              <a:p>
                <a:pPr marL="0" indent="0" algn="ctr">
                  <a:buNone/>
                </a:pP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Ω</m:t>
                    </m:r>
                    <m:r>
                      <a:rPr lang="en-US" b="0" i="0" dirty="0" smtClean="0">
                        <a:latin typeface="Cambria Math" panose="02040503050406030204" pitchFamily="18" charset="0"/>
                        <a:ea typeface="Cambria Math" panose="02040503050406030204" pitchFamily="18" charset="0"/>
                      </a:rPr>
                      <m:t>=</m:t>
                    </m:r>
                    <m:r>
                      <m:rPr>
                        <m:sty m:val="p"/>
                      </m:rPr>
                      <a:rPr lang="en-US" i="0" dirty="0" smtClean="0">
                        <a:latin typeface="Cambria Math" panose="02040503050406030204" pitchFamily="18" charset="0"/>
                      </a:rPr>
                      <m:t>T</m:t>
                    </m:r>
                    <m:r>
                      <a:rPr lang="en-US" i="1" dirty="0" smtClean="0">
                        <a:latin typeface="Cambria Math" panose="02040503050406030204" pitchFamily="18" charset="0"/>
                      </a:rPr>
                      <m:t>)=</m:t>
                    </m:r>
                    <m:r>
                      <a:rPr lang="en-US" i="1" dirty="0">
                        <a:latin typeface="Cambria Math" panose="02040503050406030204" pitchFamily="18" charset="0"/>
                      </a:rPr>
                      <m:t>1</m:t>
                    </m:r>
                  </m:oMath>
                </a14:m>
                <a:r>
                  <a:rPr lang="en-US" dirty="0"/>
                  <a:t> </a:t>
                </a:r>
              </a:p>
              <a:p>
                <a:pPr marL="0" indent="0">
                  <a:buNone/>
                </a:pPr>
                <a:r>
                  <a:rPr lang="en-US" dirty="0"/>
                  <a:t>Axiom 3: probability measures behave like set measures.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FAE88AA8-03EE-8F46-96E8-1C5CC88F3AC2}"/>
                  </a:ext>
                </a:extLst>
              </p:cNvPr>
              <p:cNvSpPr>
                <a:spLocks noGrp="1" noRot="1" noChangeAspect="1" noMove="1" noResize="1" noEditPoints="1" noAdjustHandles="1" noChangeArrowheads="1" noChangeShapeType="1" noTextEdit="1"/>
              </p:cNvSpPr>
              <p:nvPr>
                <p:ph idx="1"/>
              </p:nvPr>
            </p:nvSpPr>
            <p:spPr>
              <a:blipFill>
                <a:blip r:embed="rId2"/>
                <a:stretch>
                  <a:fillRect l="-1206" t="-21221" b="-23547"/>
                </a:stretch>
              </a:blipFill>
            </p:spPr>
            <p:txBody>
              <a:bodyPr/>
              <a:lstStyle/>
              <a:p>
                <a:r>
                  <a:rPr lang="en-US">
                    <a:noFill/>
                  </a:rPr>
                  <a:t> </a:t>
                </a:r>
              </a:p>
            </p:txBody>
          </p:sp>
        </mc:Fallback>
      </mc:AlternateContent>
    </p:spTree>
    <p:extLst>
      <p:ext uri="{BB962C8B-B14F-4D97-AF65-F5344CB8AC3E}">
        <p14:creationId xmlns:p14="http://schemas.microsoft.com/office/powerpoint/2010/main" val="3624823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2395</Words>
  <Application>Microsoft Macintosh PowerPoint</Application>
  <PresentationFormat>Widescreen</PresentationFormat>
  <Paragraphs>360</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Cambria Math</vt:lpstr>
      <vt:lpstr>Office Theme</vt:lpstr>
      <vt:lpstr>CS440/ECE448 Lecture 14: Exam 1 Review</vt:lpstr>
      <vt:lpstr>Exam 1 Review</vt:lpstr>
      <vt:lpstr>Mechanics: How to take the exam</vt:lpstr>
      <vt:lpstr>Mechanics: How to take the exam</vt:lpstr>
      <vt:lpstr>How to study: Recommended approach</vt:lpstr>
      <vt:lpstr>Exam 1 Review</vt:lpstr>
      <vt:lpstr>Topics on the exam</vt:lpstr>
      <vt:lpstr>Topics on the exam</vt:lpstr>
      <vt:lpstr>The axioms of probability</vt:lpstr>
      <vt:lpstr>Joint and Conditional distributions of random variables</vt:lpstr>
      <vt:lpstr>MPE = MAP using Bayes’ rule</vt:lpstr>
      <vt:lpstr>MPE = MAP using naïve Bayes</vt:lpstr>
      <vt:lpstr>Laplace Smoothing for Naïve Bayes</vt:lpstr>
      <vt:lpstr>Bayes Error Rate</vt:lpstr>
      <vt:lpstr>How IR and AI summarize confusions</vt:lpstr>
      <vt:lpstr>Training vs. development test vs. evaluation test corpora</vt:lpstr>
      <vt:lpstr>A mathematical definition of learning</vt:lpstr>
      <vt:lpstr>Training a Multi-Class Perceptron</vt:lpstr>
      <vt:lpstr>Linear Regression</vt:lpstr>
      <vt:lpstr>PowerPoint Presentation</vt:lpstr>
      <vt:lpstr>Some details: Cross entropy</vt:lpstr>
      <vt:lpstr>The gradient of the cross-entropy of a softmax</vt:lpstr>
      <vt:lpstr>Back-propagation</vt:lpstr>
      <vt:lpstr>Back-propagation: splitting it up into excitation and activation</vt:lpstr>
      <vt:lpstr>The pinhole camera equations</vt:lpstr>
      <vt:lpstr>PowerPoint Presentation</vt:lpstr>
      <vt:lpstr>Exam 1 Review</vt:lpstr>
      <vt:lpstr>Sample review problem</vt:lpstr>
      <vt:lpstr>Sample review problem</vt:lpstr>
      <vt:lpstr>Sample review problem</vt:lpstr>
      <vt:lpstr>Naïve Bayes</vt:lpstr>
      <vt:lpstr>Perceptron</vt:lpstr>
      <vt:lpstr>Logistic Regression</vt:lpstr>
      <vt:lpstr>Two-Layer Network</vt:lpstr>
      <vt:lpstr>Exam 1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Image Formation</dc:title>
  <dc:creator>Hasegawa-Johnson, Mark Allan</dc:creator>
  <cp:lastModifiedBy>Hasegawa-Johnson, Mark Allan</cp:lastModifiedBy>
  <cp:revision>49</cp:revision>
  <cp:lastPrinted>2021-04-23T22:19:56Z</cp:lastPrinted>
  <dcterms:created xsi:type="dcterms:W3CDTF">2020-03-10T16:08:22Z</dcterms:created>
  <dcterms:modified xsi:type="dcterms:W3CDTF">2022-02-18T23:42:00Z</dcterms:modified>
</cp:coreProperties>
</file>