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378" r:id="rId2"/>
    <p:sldId id="350" r:id="rId3"/>
    <p:sldId id="379" r:id="rId4"/>
    <p:sldId id="351" r:id="rId5"/>
    <p:sldId id="352" r:id="rId6"/>
    <p:sldId id="353" r:id="rId7"/>
    <p:sldId id="354" r:id="rId8"/>
    <p:sldId id="356" r:id="rId9"/>
    <p:sldId id="384" r:id="rId10"/>
    <p:sldId id="380" r:id="rId11"/>
    <p:sldId id="363" r:id="rId12"/>
    <p:sldId id="365" r:id="rId13"/>
    <p:sldId id="366" r:id="rId14"/>
    <p:sldId id="397" r:id="rId15"/>
    <p:sldId id="398" r:id="rId16"/>
    <p:sldId id="367" r:id="rId17"/>
    <p:sldId id="368" r:id="rId18"/>
    <p:sldId id="399" r:id="rId19"/>
    <p:sldId id="385" r:id="rId20"/>
    <p:sldId id="386" r:id="rId21"/>
    <p:sldId id="387" r:id="rId22"/>
    <p:sldId id="381" r:id="rId23"/>
    <p:sldId id="370" r:id="rId24"/>
    <p:sldId id="372" r:id="rId25"/>
    <p:sldId id="382" r:id="rId26"/>
    <p:sldId id="309" r:id="rId27"/>
    <p:sldId id="263" r:id="rId28"/>
    <p:sldId id="390" r:id="rId29"/>
    <p:sldId id="388" r:id="rId30"/>
    <p:sldId id="389" r:id="rId31"/>
    <p:sldId id="383" r:id="rId32"/>
    <p:sldId id="391" r:id="rId33"/>
    <p:sldId id="392" r:id="rId34"/>
    <p:sldId id="393" r:id="rId35"/>
    <p:sldId id="311" r:id="rId36"/>
    <p:sldId id="308" r:id="rId37"/>
    <p:sldId id="394" r:id="rId38"/>
    <p:sldId id="395" r:id="rId39"/>
    <p:sldId id="312" r:id="rId40"/>
    <p:sldId id="313" r:id="rId41"/>
    <p:sldId id="396" r:id="rId42"/>
    <p:sldId id="31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5"/>
    <p:restoredTop sz="94681"/>
  </p:normalViewPr>
  <p:slideViewPr>
    <p:cSldViewPr snapToGrid="0" snapToObjects="1" showGuides="1">
      <p:cViewPr varScale="1">
        <p:scale>
          <a:sx n="107" d="100"/>
          <a:sy n="107" d="100"/>
        </p:scale>
        <p:origin x="264" y="17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769DC-402E-8042-819A-79F8374531CE}" type="datetimeFigureOut">
              <a:rPr lang="en-US" smtClean="0"/>
              <a:t>4/2/22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DF9F9-C290-B948-809A-77E9400D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2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9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6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6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4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0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2D8A-A264-B448-93D7-32454BDF1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2AD41-EAA3-3444-BFA4-7EDF278B3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78DE8-3DE6-CB4E-976D-BE3A91EC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8BC13-0892-FB4C-B3D1-5B765FA5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954EC-6E7A-C74E-B71B-A788C15D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E0DA-36EC-8445-A0F3-536D3B5E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657AB-7E07-D34A-9602-8D14CB45B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F0B45-D09A-544E-A9B1-2C08B4EF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2E5DC-6E51-DB4D-A46A-CB4B223E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36884-205F-EA41-9035-490E5264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4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DD701-7BEA-B949-8490-014D18B02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3250B-CD91-574C-85BD-EED7F36AC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55D76-FAB2-A54F-BD4D-7BDE67E4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D71BE-DD84-F44D-96FF-FA503FF3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40496-0666-ED4E-9FF8-4E30B088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4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8FF4-5677-8C48-AE9C-4EBECC98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910BB-91D9-9347-8D27-492B7D8C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9AD98-DD83-0F4F-850B-36A966A3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97D5-5016-F54B-A2D1-9A4FCE8D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E07A2-CCE6-5E4B-80FC-46311A35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6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FA64-9081-5E49-9FCD-63F5E18F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73D56-FC9F-F44F-A7AC-7DC5F29B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06D21-0387-A348-A787-4D103422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BAD1B-8024-A84E-B5E1-D86448A2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F5716-C8F0-4146-8EC5-6439DE98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8B12-4A2F-FE4E-A8C2-D89CE10A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430D-E131-E24D-9136-E30129CA5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496CE-06CA-EF47-942E-CEBDD2D95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46178-1D6A-A641-BF87-0AE481C5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4/2/22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53D11-27A1-7343-85B2-CD923806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3918C-B28C-2349-899B-07A78A0F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8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DA63-61E1-804A-AA34-7B20363D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69D54-9A2B-644A-ADE2-75E8151CF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B4CCF-9FB1-E745-814F-6488E7580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0C42E-04BF-AE4F-938E-D367354E4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C2781-74C4-584D-86C9-4C15EF6F0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FD3F-FA37-BF4E-A3CE-469D786C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4/2/22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9AF2D-D35F-3E4F-9155-9B563F80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1EA11-C3AD-C847-8076-27D1FCCE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FF6B-E3EE-B542-ADF8-3E6AC20F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A60F0-7E67-E342-942E-AE638ECF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4/2/22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CD1D1-F136-B843-9760-1073FE6B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A1949-7B8D-E347-934F-3A137E58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0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682D1-0271-6745-A21F-A9E5812F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4/2/22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CE417-EF2B-B147-A71F-CE7F5D11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D3698-FB30-FA4A-BC2D-F800AEAE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8413-AEAD-A84B-85AA-11723E93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B040-91EF-034E-8B54-5AC222E4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74246-C786-614D-B14D-945A6AF23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96273-6DE8-794E-B055-EDD39DFB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4/2/22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D39E3-30A7-CC4D-95D9-CF971079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D789A-35B0-4942-BE56-0B483A43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1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454D-8C89-3D4D-8CAA-75CC2BE4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39A74-F056-604F-8427-9EE3E6C60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AA0BA-09FD-E846-8BCF-84657D1E9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0B2B2-A737-9C47-9AAB-1AFCA5D82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4/2/22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862B5-D20D-EF4F-8B54-A9811B19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6B65A-7619-6248-9D89-690EF6E1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0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1B258-0EFA-9345-BC10-D4CA13C7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B819A-AF68-FE4E-A84D-A80D88AB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A82C4-A606-7040-9A4E-7F7C1173A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94B5B-0441-4043-A76D-89BFF26F2A63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DBE4-5C76-6944-AFBA-88A61138A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64953-24DC-5842-AA39-2D42357D4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0A88-7DD4-F84D-B2BE-0F7F566AB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2993767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4200" dirty="0"/>
              <a:t>Lecture 17: The “animal kingdom” of heuristics:</a:t>
            </a:r>
            <a:br>
              <a:rPr lang="en-US" sz="4200" dirty="0"/>
            </a:br>
            <a:r>
              <a:rPr lang="en-US" sz="4200" dirty="0"/>
              <a:t>Admissible, Consistent, Zero, Relaxed, Dominant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53BFE-A33C-1E40-844C-26675FF92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1700" dirty="0"/>
              <a:t>Mark Hasegawa-Johnson, February 2022</a:t>
            </a:r>
          </a:p>
          <a:p>
            <a:pPr algn="l"/>
            <a:r>
              <a:rPr lang="en-US" sz="1700" dirty="0"/>
              <a:t>Distributed under CC-BY 4.0</a:t>
            </a:r>
          </a:p>
          <a:p>
            <a:pPr algn="l"/>
            <a:r>
              <a:rPr lang="en-US" sz="1700" dirty="0"/>
              <a:t>Title image: Peaceable Kingdom by Edward Hicks, National Gallery of Art, Washington, DC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E7111F-A871-5F40-8A33-541D5823A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4" y="767147"/>
            <a:ext cx="6540929" cy="54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8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Admissible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Consistent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zero heuristic: Uniform Cost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Relaxed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Dominant heuristics</a:t>
            </a:r>
          </a:p>
        </p:txBody>
      </p:sp>
    </p:spTree>
    <p:extLst>
      <p:ext uri="{BB962C8B-B14F-4D97-AF65-F5344CB8AC3E}">
        <p14:creationId xmlns:p14="http://schemas.microsoft.com/office/powerpoint/2010/main" val="423442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2423-EABA-1746-9396-D99D4088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9" y="78256"/>
            <a:ext cx="10515600" cy="1325563"/>
          </a:xfrm>
        </p:spPr>
        <p:txBody>
          <a:bodyPr/>
          <a:lstStyle/>
          <a:p>
            <a:r>
              <a:rPr lang="en-US" dirty="0"/>
              <a:t>Consistent (monotonic) heuristic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596592"/>
                <a:ext cx="11103323" cy="3866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u="sng" dirty="0"/>
                  <a:t>Definition:</a:t>
                </a:r>
                <a:r>
                  <a:rPr lang="en-US" dirty="0"/>
                  <a:t> A </a:t>
                </a:r>
                <a:r>
                  <a:rPr lang="en-US" b="1" u="sng" dirty="0"/>
                  <a:t>consistent heuristic</a:t>
                </a:r>
                <a:r>
                  <a:rPr lang="en-US" dirty="0"/>
                  <a:t> is one for which, for every pair of </a:t>
                </a:r>
                <a:r>
                  <a:rPr lang="en-US" dirty="0" err="1"/>
                  <a:t>nodesn</a:t>
                </a:r>
                <a:r>
                  <a:rPr lang="en-US" dirty="0"/>
                  <a:t> and p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.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In words: the </a:t>
                </a:r>
                <a:r>
                  <a:rPr lang="en-US" u="sng" dirty="0"/>
                  <a:t>distance between any pair of nodes </a:t>
                </a:r>
                <a:r>
                  <a:rPr lang="en-US" dirty="0"/>
                  <a:t>is </a:t>
                </a:r>
                <a:r>
                  <a:rPr lang="en-US" b="1" u="sng" dirty="0"/>
                  <a:t>greater than or equal to</a:t>
                </a:r>
                <a:r>
                  <a:rPr lang="en-US" dirty="0"/>
                  <a:t> the </a:t>
                </a:r>
                <a:r>
                  <a:rPr lang="en-US" u="sng" dirty="0"/>
                  <a:t>difference in their heuristics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596592"/>
                <a:ext cx="11103323" cy="3866963"/>
              </a:xfrm>
              <a:blipFill>
                <a:blip r:embed="rId2"/>
                <a:stretch>
                  <a:fillRect l="-1027" t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DBFF98C-0943-E442-8329-AC0759E0477D}"/>
              </a:ext>
            </a:extLst>
          </p:cNvPr>
          <p:cNvSpPr/>
          <p:nvPr/>
        </p:nvSpPr>
        <p:spPr>
          <a:xfrm>
            <a:off x="7817222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4D0C51-99A0-B848-B962-BD74073E21CB}"/>
              </a:ext>
            </a:extLst>
          </p:cNvPr>
          <p:cNvSpPr/>
          <p:nvPr/>
        </p:nvSpPr>
        <p:spPr>
          <a:xfrm>
            <a:off x="9117102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E9DD21-3174-934B-8A1E-BF17AC78CFD3}"/>
              </a:ext>
            </a:extLst>
          </p:cNvPr>
          <p:cNvSpPr/>
          <p:nvPr/>
        </p:nvSpPr>
        <p:spPr>
          <a:xfrm>
            <a:off x="9108139" y="39444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AADF98-1A4E-B842-8D37-8965E2D01520}"/>
              </a:ext>
            </a:extLst>
          </p:cNvPr>
          <p:cNvSpPr/>
          <p:nvPr/>
        </p:nvSpPr>
        <p:spPr>
          <a:xfrm>
            <a:off x="10461808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D23D51-3CD1-9549-9143-D423D9DD3057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8383459" y="717174"/>
            <a:ext cx="724680" cy="16624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C2DB64-ADB0-F64F-B51C-3FA7A2C9839B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8383459" y="1339828"/>
            <a:ext cx="733643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9005B2-19A8-4A42-8374-4E6CA8F0F340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>
            <a:off x="9771527" y="717174"/>
            <a:ext cx="787432" cy="1572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B27128-5CD2-0E4F-A69E-B1ED63353F1F}"/>
              </a:ext>
            </a:extLst>
          </p:cNvPr>
          <p:cNvCxnSpPr>
            <a:cxnSpLocks/>
            <a:stCxn id="5" idx="6"/>
            <a:endCxn id="7" idx="3"/>
          </p:cNvCxnSpPr>
          <p:nvPr/>
        </p:nvCxnSpPr>
        <p:spPr>
          <a:xfrm flipV="1">
            <a:off x="9780490" y="1330863"/>
            <a:ext cx="778469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38BAD5-A794-C045-AD11-9DB22B47894D}"/>
                  </a:ext>
                </a:extLst>
              </p:cNvPr>
              <p:cNvSpPr txBox="1"/>
              <p:nvPr/>
            </p:nvSpPr>
            <p:spPr>
              <a:xfrm>
                <a:off x="8068238" y="239618"/>
                <a:ext cx="9745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/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38BAD5-A794-C045-AD11-9DB22B478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38" y="239618"/>
                <a:ext cx="974562" cy="523220"/>
              </a:xfrm>
              <a:prstGeom prst="rect">
                <a:avLst/>
              </a:prstGeom>
              <a:blipFill>
                <a:blip r:embed="rId3"/>
                <a:stretch>
                  <a:fillRect l="-11538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8CE9FF-E218-F04A-B705-3A159A82CED6}"/>
                  </a:ext>
                </a:extLst>
              </p:cNvPr>
              <p:cNvSpPr txBox="1"/>
              <p:nvPr/>
            </p:nvSpPr>
            <p:spPr>
              <a:xfrm>
                <a:off x="9708783" y="1449851"/>
                <a:ext cx="248645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8CE9FF-E218-F04A-B705-3A159A82C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783" y="1449851"/>
                <a:ext cx="2486450" cy="954107"/>
              </a:xfrm>
              <a:prstGeom prst="rect">
                <a:avLst/>
              </a:prstGeom>
              <a:blipFill>
                <a:blip r:embed="rId4"/>
                <a:stretch>
                  <a:fillRect r="-508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79A361-F95B-9C4E-B4AB-D98E869695BF}"/>
                  </a:ext>
                </a:extLst>
              </p:cNvPr>
              <p:cNvSpPr txBox="1"/>
              <p:nvPr/>
            </p:nvSpPr>
            <p:spPr>
              <a:xfrm>
                <a:off x="8050310" y="1422960"/>
                <a:ext cx="1003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79A361-F95B-9C4E-B4AB-D98E86969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310" y="1422960"/>
                <a:ext cx="1003159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711D6-CB01-354D-88D9-862C8F593ED2}"/>
                  </a:ext>
                </a:extLst>
              </p:cNvPr>
              <p:cNvSpPr txBox="1"/>
              <p:nvPr/>
            </p:nvSpPr>
            <p:spPr>
              <a:xfrm>
                <a:off x="9699819" y="221690"/>
                <a:ext cx="2241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711D6-CB01-354D-88D9-862C8F593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819" y="221690"/>
                <a:ext cx="2241704" cy="523220"/>
              </a:xfrm>
              <a:prstGeom prst="rect">
                <a:avLst/>
              </a:prstGeom>
              <a:blipFill>
                <a:blip r:embed="rId6"/>
                <a:stretch>
                  <a:fillRect r="-1130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59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A* with an inconsistent heuristic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86694"/>
            <a:ext cx="4368800" cy="40767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9FCD5EA-E930-894C-B544-4ABEB14F22C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Inconsistent because: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fix this, we need to 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9FCD5EA-E930-894C-B544-4ABEB14F22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4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75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A* with a </a:t>
            </a:r>
            <a:r>
              <a:rPr lang="en-US" sz="4000" b="1" u="sng" dirty="0"/>
              <a:t>consistent</a:t>
            </a:r>
            <a:r>
              <a:rPr lang="en-US" sz="4000" dirty="0"/>
              <a:t> heuristic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9FCD5EA-E930-894C-B544-4ABEB14F22C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Consistent because: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Similarly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…for every pair of nodes n and p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9FCD5EA-E930-894C-B544-4ABEB14F22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4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16AF1F3-FB13-2E49-AFC6-4DD69CF75207}"/>
              </a:ext>
            </a:extLst>
          </p:cNvPr>
          <p:cNvSpPr txBox="1"/>
          <p:nvPr/>
        </p:nvSpPr>
        <p:spPr>
          <a:xfrm>
            <a:off x="3091369" y="2814521"/>
            <a:ext cx="5774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h=1</a:t>
            </a:r>
          </a:p>
        </p:txBody>
      </p:sp>
    </p:spTree>
    <p:extLst>
      <p:ext uri="{BB962C8B-B14F-4D97-AF65-F5344CB8AC3E}">
        <p14:creationId xmlns:p14="http://schemas.microsoft.com/office/powerpoint/2010/main" val="61279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A* with an inconsistent heuristic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8669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r>
              <a:rPr lang="en-US" dirty="0"/>
              <a:t>S,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A: g(A)+h(A)=5, g(A)=1, parent=S</a:t>
            </a:r>
          </a:p>
          <a:p>
            <a:pPr marL="0" indent="0">
              <a:buNone/>
            </a:pPr>
            <a:r>
              <a:rPr lang="en-US" dirty="0"/>
              <a:t>C: g(C)+h(C)=4, g(C)=3, parent=B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61A0C5-73FB-294C-8CD0-AD5D219C1962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51884-CF62-0A49-A318-71677AFC02C9}"/>
              </a:ext>
            </a:extLst>
          </p:cNvPr>
          <p:cNvCxnSpPr>
            <a:cxnSpLocks/>
          </p:cNvCxnSpPr>
          <p:nvPr/>
        </p:nvCxnSpPr>
        <p:spPr>
          <a:xfrm flipV="1">
            <a:off x="3119718" y="3440174"/>
            <a:ext cx="1667435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3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A* with a </a:t>
            </a:r>
            <a:r>
              <a:rPr lang="en-US" sz="4000" b="1" u="sng" dirty="0"/>
              <a:t>consistent</a:t>
            </a:r>
            <a:r>
              <a:rPr lang="en-US" sz="4000" dirty="0"/>
              <a:t> heuristic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r>
              <a:rPr lang="en-US" dirty="0"/>
              <a:t>S,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A: g(A)+h(A)=</a:t>
            </a:r>
            <a:r>
              <a:rPr lang="en-US" b="1" u="sng" dirty="0">
                <a:solidFill>
                  <a:srgbClr val="FF0000"/>
                </a:solidFill>
              </a:rPr>
              <a:t>2</a:t>
            </a:r>
            <a:r>
              <a:rPr lang="en-US" dirty="0"/>
              <a:t>, g(A)=1, parent=S</a:t>
            </a:r>
          </a:p>
          <a:p>
            <a:pPr marL="0" indent="0">
              <a:buNone/>
            </a:pPr>
            <a:r>
              <a:rPr lang="en-US" dirty="0"/>
              <a:t>C: g(C)+h(C)=4, g(C)=3, parent=B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</a:t>
            </a:r>
            <a:r>
              <a:rPr lang="en-US" b="1" u="sng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AF1F3-FB13-2E49-AFC6-4DD69CF75207}"/>
              </a:ext>
            </a:extLst>
          </p:cNvPr>
          <p:cNvSpPr txBox="1"/>
          <p:nvPr/>
        </p:nvSpPr>
        <p:spPr>
          <a:xfrm>
            <a:off x="3091369" y="2814521"/>
            <a:ext cx="5774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h=1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FD896D-6613-164E-AB74-6B2D9B10AB6F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0ACEEB-C2F2-C24A-B169-E6828DA82788}"/>
              </a:ext>
            </a:extLst>
          </p:cNvPr>
          <p:cNvCxnSpPr>
            <a:cxnSpLocks/>
          </p:cNvCxnSpPr>
          <p:nvPr/>
        </p:nvCxnSpPr>
        <p:spPr>
          <a:xfrm flipV="1">
            <a:off x="2008094" y="2427031"/>
            <a:ext cx="1111624" cy="352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720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A* with a </a:t>
            </a:r>
            <a:r>
              <a:rPr lang="en-US" sz="4000" b="1" u="sng" dirty="0"/>
              <a:t>consistent</a:t>
            </a:r>
            <a:r>
              <a:rPr lang="en-US" sz="4000" dirty="0"/>
              <a:t> heuristic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r>
              <a:rPr lang="en-US" dirty="0"/>
              <a:t>S, B, </a:t>
            </a:r>
            <a:r>
              <a:rPr lang="en-US" b="1" u="sng" dirty="0">
                <a:solidFill>
                  <a:srgbClr val="FF0000"/>
                </a:solidFill>
              </a:rPr>
              <a:t>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C: g(C)+h(C)=4, g(C)=3, parent=B</a:t>
            </a:r>
          </a:p>
          <a:p>
            <a:pPr marL="0" indent="0">
              <a:buNone/>
            </a:pPr>
            <a:r>
              <a:rPr lang="en-US" dirty="0"/>
              <a:t>C: g(C)+h(C)=</a:t>
            </a:r>
            <a:r>
              <a:rPr lang="en-US" b="1" u="sng" dirty="0">
                <a:solidFill>
                  <a:srgbClr val="FF0000"/>
                </a:solidFill>
              </a:rPr>
              <a:t>3</a:t>
            </a:r>
            <a:r>
              <a:rPr lang="en-US" dirty="0"/>
              <a:t>, g(C)=2, parent=</a:t>
            </a:r>
            <a:r>
              <a:rPr lang="en-US" b="1" u="sng" dirty="0">
                <a:solidFill>
                  <a:srgbClr val="FF0000"/>
                </a:solidFill>
              </a:rPr>
              <a:t>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the copy of </a:t>
            </a:r>
            <a:r>
              <a:rPr lang="en-US" b="1" u="sng" dirty="0">
                <a:solidFill>
                  <a:srgbClr val="FF0000"/>
                </a:solidFill>
              </a:rPr>
              <a:t>C </a:t>
            </a:r>
            <a:r>
              <a:rPr lang="en-US" dirty="0"/>
              <a:t>that has A as its parent.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AF1F3-FB13-2E49-AFC6-4DD69CF75207}"/>
              </a:ext>
            </a:extLst>
          </p:cNvPr>
          <p:cNvSpPr txBox="1"/>
          <p:nvPr/>
        </p:nvSpPr>
        <p:spPr>
          <a:xfrm>
            <a:off x="3091369" y="2814521"/>
            <a:ext cx="5774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h=1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4D4AD-F0A0-C441-94D5-0930C693A1FE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FAE3D4-6C21-024C-ADD5-20BF7A2C06C9}"/>
              </a:ext>
            </a:extLst>
          </p:cNvPr>
          <p:cNvCxnSpPr>
            <a:cxnSpLocks/>
          </p:cNvCxnSpPr>
          <p:nvPr/>
        </p:nvCxnSpPr>
        <p:spPr>
          <a:xfrm flipV="1">
            <a:off x="2008094" y="2427031"/>
            <a:ext cx="1111624" cy="352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027461-47E1-F148-8271-ACFD25FA1ED6}"/>
              </a:ext>
            </a:extLst>
          </p:cNvPr>
          <p:cNvCxnSpPr>
            <a:cxnSpLocks/>
          </p:cNvCxnSpPr>
          <p:nvPr/>
        </p:nvCxnSpPr>
        <p:spPr>
          <a:xfrm>
            <a:off x="3801036" y="2427031"/>
            <a:ext cx="932329" cy="38749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926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A* with a </a:t>
            </a:r>
            <a:r>
              <a:rPr lang="en-US" sz="4000" b="1" u="sng" dirty="0"/>
              <a:t>consistent</a:t>
            </a:r>
            <a:r>
              <a:rPr lang="en-US" sz="4000" dirty="0"/>
              <a:t> heuristic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r>
              <a:rPr lang="en-US" dirty="0"/>
              <a:t>S, B, </a:t>
            </a:r>
            <a:r>
              <a:rPr lang="en-US" b="1" u="sng" dirty="0">
                <a:solidFill>
                  <a:srgbClr val="FF0000"/>
                </a:solidFill>
              </a:rPr>
              <a:t>A,</a:t>
            </a:r>
            <a:r>
              <a:rPr lang="en-US" dirty="0"/>
              <a:t>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C: g(C)+h(C)=4, g(C)=3, parent=B</a:t>
            </a:r>
          </a:p>
          <a:p>
            <a:pPr marL="0" indent="0">
              <a:buNone/>
            </a:pPr>
            <a:r>
              <a:rPr lang="en-US" dirty="0"/>
              <a:t>G: g(G)+h(G)=</a:t>
            </a:r>
            <a:r>
              <a:rPr lang="en-US" b="1" u="sng" dirty="0">
                <a:solidFill>
                  <a:srgbClr val="FF0000"/>
                </a:solidFill>
              </a:rPr>
              <a:t>5</a:t>
            </a:r>
            <a:r>
              <a:rPr lang="en-US" dirty="0"/>
              <a:t>, parent=C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The copy of C that has B as its parent.  But C is already in the explored set, and since our heuristic is consistent, we know that the new path (with B as parent) has a higher cost than the old path (with A as parent), so we can safely ignore the new path.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D4AB-5779-1845-80F8-D913BDFDE7A6}"/>
              </a:ext>
            </a:extLst>
          </p:cNvPr>
          <p:cNvSpPr txBox="1"/>
          <p:nvPr/>
        </p:nvSpPr>
        <p:spPr>
          <a:xfrm>
            <a:off x="3091369" y="2814521"/>
            <a:ext cx="5774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h=1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4D2AB-FD7E-464C-904A-437E7AE3495B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970714-7CC9-D14C-95C3-238FA15BC813}"/>
              </a:ext>
            </a:extLst>
          </p:cNvPr>
          <p:cNvCxnSpPr>
            <a:cxnSpLocks/>
          </p:cNvCxnSpPr>
          <p:nvPr/>
        </p:nvCxnSpPr>
        <p:spPr>
          <a:xfrm flipV="1">
            <a:off x="2008094" y="2427031"/>
            <a:ext cx="1111624" cy="352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F51E89-A77E-3A45-87F9-95A3229B23F1}"/>
              </a:ext>
            </a:extLst>
          </p:cNvPr>
          <p:cNvCxnSpPr>
            <a:cxnSpLocks/>
          </p:cNvCxnSpPr>
          <p:nvPr/>
        </p:nvCxnSpPr>
        <p:spPr>
          <a:xfrm>
            <a:off x="3801036" y="2427031"/>
            <a:ext cx="932329" cy="38749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A9444A-5FC9-864D-8C87-0BD4C987DFFE}"/>
              </a:ext>
            </a:extLst>
          </p:cNvPr>
          <p:cNvCxnSpPr>
            <a:cxnSpLocks/>
          </p:cNvCxnSpPr>
          <p:nvPr/>
        </p:nvCxnSpPr>
        <p:spPr>
          <a:xfrm flipV="1">
            <a:off x="3119718" y="3440174"/>
            <a:ext cx="1667435" cy="748553"/>
          </a:xfrm>
          <a:prstGeom prst="line">
            <a:avLst/>
          </a:prstGeom>
          <a:ln w="190500">
            <a:solidFill>
              <a:srgbClr val="FF0000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564D758-2D4F-AE42-8F8F-68C283EBDFC3}"/>
              </a:ext>
            </a:extLst>
          </p:cNvPr>
          <p:cNvSpPr txBox="1"/>
          <p:nvPr/>
        </p:nvSpPr>
        <p:spPr>
          <a:xfrm>
            <a:off x="3801036" y="4069977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132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A* with a </a:t>
            </a:r>
            <a:r>
              <a:rPr lang="en-US" sz="4000" b="1" u="sng" dirty="0"/>
              <a:t>consistent</a:t>
            </a:r>
            <a:r>
              <a:rPr lang="en-US" sz="4000" dirty="0"/>
              <a:t> heuristic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r>
              <a:rPr lang="en-US" dirty="0"/>
              <a:t>S, B, </a:t>
            </a:r>
            <a:r>
              <a:rPr lang="en-US" b="1" u="sng" dirty="0">
                <a:solidFill>
                  <a:srgbClr val="FF0000"/>
                </a:solidFill>
              </a:rPr>
              <a:t>A,</a:t>
            </a:r>
            <a:r>
              <a:rPr lang="en-US" dirty="0"/>
              <a:t>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G: g(G)+h(G)=</a:t>
            </a:r>
            <a:r>
              <a:rPr lang="en-US" b="1" u="sng" dirty="0">
                <a:solidFill>
                  <a:srgbClr val="FF0000"/>
                </a:solidFill>
              </a:rPr>
              <a:t>5</a:t>
            </a:r>
            <a:r>
              <a:rPr lang="en-US" dirty="0"/>
              <a:t>, parent=C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G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D4AB-5779-1845-80F8-D913BDFDE7A6}"/>
              </a:ext>
            </a:extLst>
          </p:cNvPr>
          <p:cNvSpPr txBox="1"/>
          <p:nvPr/>
        </p:nvSpPr>
        <p:spPr>
          <a:xfrm>
            <a:off x="3091369" y="2814521"/>
            <a:ext cx="5774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h=1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4D2AB-FD7E-464C-904A-437E7AE3495B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970714-7CC9-D14C-95C3-238FA15BC813}"/>
              </a:ext>
            </a:extLst>
          </p:cNvPr>
          <p:cNvCxnSpPr>
            <a:cxnSpLocks/>
          </p:cNvCxnSpPr>
          <p:nvPr/>
        </p:nvCxnSpPr>
        <p:spPr>
          <a:xfrm flipV="1">
            <a:off x="2008094" y="2427031"/>
            <a:ext cx="1111624" cy="352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F51E89-A77E-3A45-87F9-95A3229B23F1}"/>
              </a:ext>
            </a:extLst>
          </p:cNvPr>
          <p:cNvCxnSpPr>
            <a:cxnSpLocks/>
          </p:cNvCxnSpPr>
          <p:nvPr/>
        </p:nvCxnSpPr>
        <p:spPr>
          <a:xfrm>
            <a:off x="3801036" y="2427031"/>
            <a:ext cx="932329" cy="38749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92B8A8-45DC-2C42-98F9-BAC6D10ADAB0}"/>
              </a:ext>
            </a:extLst>
          </p:cNvPr>
          <p:cNvCxnSpPr>
            <a:cxnSpLocks/>
          </p:cNvCxnSpPr>
          <p:nvPr/>
        </p:nvCxnSpPr>
        <p:spPr>
          <a:xfrm flipH="1" flipV="1">
            <a:off x="5038166" y="3429000"/>
            <a:ext cx="1" cy="1465729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521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871-7850-3747-8B48-F9592683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 example: Romania</a:t>
            </a:r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3C28242E-5B1C-3446-81E5-3B8C00D5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4F568B-EDF4-5443-BE77-2342F6992FA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solidFill>
                <a:schemeClr val="bg1"/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Admissible: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Sibiu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278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Sibiu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4F568B-EDF4-5443-BE77-2342F6992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4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52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Admissible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Consistent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zero heuristic: Uniform Cost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Relaxed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Dominant heuristics</a:t>
            </a:r>
          </a:p>
        </p:txBody>
      </p:sp>
    </p:spTree>
    <p:extLst>
      <p:ext uri="{BB962C8B-B14F-4D97-AF65-F5344CB8AC3E}">
        <p14:creationId xmlns:p14="http://schemas.microsoft.com/office/powerpoint/2010/main" val="372007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871-7850-3747-8B48-F9592683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heuristic example: Romania</a:t>
            </a:r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3C28242E-5B1C-3446-81E5-3B8C00D5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4F568B-EDF4-5443-BE77-2342F6992FA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solidFill>
                <a:schemeClr val="bg1"/>
              </a:solidFill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Consistent: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Arad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Sibiu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140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Arad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Sibiu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140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heuristic difference is always less than or equal to the cost of the action.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4F568B-EDF4-5443-BE77-2342F6992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45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525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338A-1DCD-B444-9974-EEEFC52A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use this in the MP?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9FB592-BB1B-9449-9FBA-FF93195FA1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Maybe.</a:t>
                </a:r>
              </a:p>
              <a:p>
                <a:r>
                  <a:rPr lang="en-US" dirty="0"/>
                  <a:t>In the MP, every action has a cost of exactly 1!</a:t>
                </a:r>
              </a:p>
              <a:p>
                <a:r>
                  <a:rPr lang="en-US" dirty="0"/>
                  <a:t>…so a consistent heuristic would be one such that, for every pair of neighboring states n and p,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Manhattan distance satisfies this condition.</a:t>
                </a:r>
              </a:p>
              <a:p>
                <a:r>
                  <a:rPr lang="en-US" dirty="0"/>
                  <a:t>There are good heuristics for parts 3 and 4 that don’t satisfy this condition.  If your heuristic is not consistent, just make sure that you use an explored </a:t>
                </a:r>
                <a:r>
                  <a:rPr lang="en-US" dirty="0" err="1"/>
                  <a:t>dict</a:t>
                </a:r>
                <a:r>
                  <a:rPr lang="en-US" dirty="0"/>
                  <a:t>, instead of an explored set.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9FB592-BB1B-9449-9FBA-FF93195FA1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901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Admissible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Consistent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zero heuristic: Uniform Cost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Relaxed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Dominant heuristics</a:t>
            </a:r>
          </a:p>
        </p:txBody>
      </p:sp>
    </p:spTree>
    <p:extLst>
      <p:ext uri="{BB962C8B-B14F-4D97-AF65-F5344CB8AC3E}">
        <p14:creationId xmlns:p14="http://schemas.microsoft.com/office/powerpoint/2010/main" val="4184936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A931-71E1-B345-BA95-F6EC7CAA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trivial case: h(n)=0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8818C6-FA97-AF48-8EFC-80064A0CAF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269" y="1825625"/>
                <a:ext cx="8556812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A heuristic is </a:t>
                </a:r>
                <a:r>
                  <a:rPr lang="en-US" sz="3200" b="1" u="sng" dirty="0"/>
                  <a:t>admissible</a:t>
                </a:r>
                <a:r>
                  <a:rPr lang="en-US" sz="3200" dirty="0"/>
                  <a:t> if and only if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for every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A heuristic is </a:t>
                </a:r>
                <a:r>
                  <a:rPr lang="en-US" sz="3200" b="1" u="sng" dirty="0"/>
                  <a:t>consistent</a:t>
                </a:r>
                <a:r>
                  <a:rPr lang="en-US" sz="3200" dirty="0"/>
                  <a:t> if and only if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3200" dirty="0"/>
                  <a:t> for every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Both criteria are satisfied by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8818C6-FA97-AF48-8EFC-80064A0CAF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269" y="1825625"/>
                <a:ext cx="8556812" cy="4351338"/>
              </a:xfrm>
              <a:blipFill>
                <a:blip r:embed="rId2"/>
                <a:stretch>
                  <a:fillRect l="-1632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823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DC08-DDEF-5E42-8050-74ED0D69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 = A* with h(n)=0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85DA79-A78C-7445-8CE1-E6D5DD3B0F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Suppose we choose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Then the frontier is a priority queue sorted by 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In other words, the first node we pull from the queue is the one that’s closest to START!!  (The one with minimum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).</a:t>
                </a:r>
              </a:p>
              <a:p>
                <a:r>
                  <a:rPr lang="en-US" sz="3200" b="1" u="sng" dirty="0"/>
                  <a:t>Uniform Cost Search</a:t>
                </a:r>
                <a:r>
                  <a:rPr lang="en-US" sz="3200" dirty="0"/>
                  <a:t> is </a:t>
                </a:r>
                <a:r>
                  <a:rPr lang="en-US" sz="3200" b="1" u="sng" dirty="0"/>
                  <a:t>A* Search</a:t>
                </a:r>
                <a:r>
                  <a:rPr lang="en-US" sz="3200" dirty="0"/>
                  <a:t> with the heuristic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for all states.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85DA79-A78C-7445-8CE1-E6D5DD3B0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7" t="-2907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896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Admissible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Consistent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zero heuristic: Uniform Cost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Relaxed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Dominant heuristics</a:t>
            </a:r>
          </a:p>
        </p:txBody>
      </p:sp>
    </p:spTree>
    <p:extLst>
      <p:ext uri="{BB962C8B-B14F-4D97-AF65-F5344CB8AC3E}">
        <p14:creationId xmlns:p14="http://schemas.microsoft.com/office/powerpoint/2010/main" val="1320835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686800" cy="1143000"/>
          </a:xfrm>
        </p:spPr>
        <p:txBody>
          <a:bodyPr/>
          <a:lstStyle/>
          <a:p>
            <a:r>
              <a:rPr lang="en-US" dirty="0"/>
              <a:t>Heuristics from relaxed problems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problem with fewer restrictions on the actions is called a </a:t>
            </a:r>
            <a:r>
              <a:rPr lang="en-US" dirty="0">
                <a:solidFill>
                  <a:srgbClr val="FF0000"/>
                </a:solidFill>
              </a:rPr>
              <a:t>relaxed problem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In most problems, having fewer restrictions on your action means that you can reach the goal faster.</a:t>
            </a:r>
          </a:p>
          <a:p>
            <a:pPr>
              <a:lnSpc>
                <a:spcPct val="110000"/>
              </a:lnSpc>
            </a:pPr>
            <a:r>
              <a:rPr lang="en-US" dirty="0"/>
              <a:t>So designing a heuristic is usually the same as finding a relaxed problem that makes it easy to calculate the distance to goal.</a:t>
            </a:r>
          </a:p>
        </p:txBody>
      </p:sp>
    </p:spTree>
    <p:extLst>
      <p:ext uri="{BB962C8B-B14F-4D97-AF65-F5344CB8AC3E}">
        <p14:creationId xmlns:p14="http://schemas.microsoft.com/office/powerpoint/2010/main" val="1656551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Relaxed heuristic example: Manhattan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there were no walls in the maze, then the number of steps from 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the goal position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would be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|+|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2632" r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635216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E4B27F-0181-F549-ABAD-7A3865A3BF2D}"/>
              </a:ext>
            </a:extLst>
          </p:cNvPr>
          <p:cNvCxnSpPr/>
          <p:nvPr/>
        </p:nvCxnSpPr>
        <p:spPr>
          <a:xfrm>
            <a:off x="6223688" y="1690688"/>
            <a:ext cx="0" cy="4802187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218443-20A2-6848-9297-B403A2716971}"/>
              </a:ext>
            </a:extLst>
          </p:cNvPr>
          <p:cNvCxnSpPr>
            <a:cxnSpLocks/>
          </p:cNvCxnSpPr>
          <p:nvPr/>
        </p:nvCxnSpPr>
        <p:spPr>
          <a:xfrm>
            <a:off x="5772979" y="6176963"/>
            <a:ext cx="4536433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/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/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/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/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/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742A63-5C92-1C41-BFD3-EF48A631598B}"/>
              </a:ext>
            </a:extLst>
          </p:cNvPr>
          <p:cNvCxnSpPr>
            <a:cxnSpLocks/>
          </p:cNvCxnSpPr>
          <p:nvPr/>
        </p:nvCxnSpPr>
        <p:spPr>
          <a:xfrm>
            <a:off x="6880881" y="3284396"/>
            <a:ext cx="0" cy="23960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7B0F99-9CBE-894C-A6D0-B1E2C0E3A195}"/>
              </a:ext>
            </a:extLst>
          </p:cNvPr>
          <p:cNvCxnSpPr>
            <a:cxnSpLocks/>
          </p:cNvCxnSpPr>
          <p:nvPr/>
        </p:nvCxnSpPr>
        <p:spPr>
          <a:xfrm flipH="1">
            <a:off x="6851702" y="5680455"/>
            <a:ext cx="2839483" cy="0"/>
          </a:xfrm>
          <a:prstGeom prst="line">
            <a:avLst/>
          </a:prstGeom>
          <a:ln w="762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0CC8AA3B-D07E-2447-832A-9AFE29365332}"/>
              </a:ext>
            </a:extLst>
          </p:cNvPr>
          <p:cNvCxnSpPr>
            <a:cxnSpLocks/>
          </p:cNvCxnSpPr>
          <p:nvPr/>
        </p:nvCxnSpPr>
        <p:spPr>
          <a:xfrm rot="5400000">
            <a:off x="7384940" y="2999051"/>
            <a:ext cx="3231990" cy="2080550"/>
          </a:xfrm>
          <a:prstGeom prst="curvedConnector3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34F6C15-74C3-7C4C-AB87-05B639793D6A}"/>
              </a:ext>
            </a:extLst>
          </p:cNvPr>
          <p:cNvSpPr txBox="1"/>
          <p:nvPr/>
        </p:nvSpPr>
        <p:spPr>
          <a:xfrm>
            <a:off x="7482796" y="1363720"/>
            <a:ext cx="4644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there were no walls, this would be the path to goal: straight down, then straight right.</a:t>
            </a:r>
          </a:p>
        </p:txBody>
      </p:sp>
    </p:spTree>
    <p:extLst>
      <p:ext uri="{BB962C8B-B14F-4D97-AF65-F5344CB8AC3E}">
        <p14:creationId xmlns:p14="http://schemas.microsoft.com/office/powerpoint/2010/main" val="1575334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Relaxed heuristic example: Euclidean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there were no walls in the maze, and we could move diagonally, then the number of steps from 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the goal position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would be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45" t="-2326" r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635216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E4B27F-0181-F549-ABAD-7A3865A3BF2D}"/>
              </a:ext>
            </a:extLst>
          </p:cNvPr>
          <p:cNvCxnSpPr/>
          <p:nvPr/>
        </p:nvCxnSpPr>
        <p:spPr>
          <a:xfrm>
            <a:off x="6223688" y="1690688"/>
            <a:ext cx="0" cy="4802187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218443-20A2-6848-9297-B403A2716971}"/>
              </a:ext>
            </a:extLst>
          </p:cNvPr>
          <p:cNvCxnSpPr>
            <a:cxnSpLocks/>
          </p:cNvCxnSpPr>
          <p:nvPr/>
        </p:nvCxnSpPr>
        <p:spPr>
          <a:xfrm>
            <a:off x="5772979" y="6176963"/>
            <a:ext cx="4536433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/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/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/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/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/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blipFill>
                <a:blip r:embed="rId8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7B0F99-9CBE-894C-A6D0-B1E2C0E3A195}"/>
              </a:ext>
            </a:extLst>
          </p:cNvPr>
          <p:cNvCxnSpPr>
            <a:cxnSpLocks/>
            <a:endCxn id="13" idx="5"/>
          </p:cNvCxnSpPr>
          <p:nvPr/>
        </p:nvCxnSpPr>
        <p:spPr>
          <a:xfrm flipH="1" flipV="1">
            <a:off x="6982432" y="3284396"/>
            <a:ext cx="2708754" cy="2396060"/>
          </a:xfrm>
          <a:prstGeom prst="line">
            <a:avLst/>
          </a:prstGeom>
          <a:ln w="762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0CC8AA3B-D07E-2447-832A-9AFE29365332}"/>
              </a:ext>
            </a:extLst>
          </p:cNvPr>
          <p:cNvCxnSpPr>
            <a:cxnSpLocks/>
          </p:cNvCxnSpPr>
          <p:nvPr/>
        </p:nvCxnSpPr>
        <p:spPr>
          <a:xfrm rot="5400000">
            <a:off x="8164310" y="2606609"/>
            <a:ext cx="2060179" cy="1693623"/>
          </a:xfrm>
          <a:prstGeom prst="curvedConnector3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34F6C15-74C3-7C4C-AB87-05B639793D6A}"/>
              </a:ext>
            </a:extLst>
          </p:cNvPr>
          <p:cNvSpPr txBox="1"/>
          <p:nvPr/>
        </p:nvSpPr>
        <p:spPr>
          <a:xfrm>
            <a:off x="7482796" y="1363720"/>
            <a:ext cx="4644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there were no walls and we could move diagonally</a:t>
            </a:r>
          </a:p>
        </p:txBody>
      </p:sp>
    </p:spTree>
    <p:extLst>
      <p:ext uri="{BB962C8B-B14F-4D97-AF65-F5344CB8AC3E}">
        <p14:creationId xmlns:p14="http://schemas.microsoft.com/office/powerpoint/2010/main" val="2766030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Relaxed heuristic example: Corner dots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452" y="1825625"/>
            <a:ext cx="55773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that, instead of touching ALL of the waypoints, you only had to touch the most extreme waypoints?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F5DF3-0FE5-434C-A519-9CD73BB0A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613" y="1690688"/>
            <a:ext cx="6783883" cy="40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8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2423-EABA-1746-9396-D99D4088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Definition: A* SEARCH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admissible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,</a:t>
                </a:r>
                <a:r>
                  <a:rPr lang="en-US" dirty="0"/>
                  <a:t> and </a:t>
                </a:r>
              </a:p>
              <a:p>
                <a:r>
                  <a:rPr lang="en-US" dirty="0"/>
                  <a:t>if the frontier is a priority queue sorted according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</a:p>
              <a:p>
                <a:r>
                  <a:rPr lang="en-US" dirty="0"/>
                  <a:t>the FIRST path to goal uncovered by the tree search, path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is guaranteed to be the SHORTEST path to goal </a:t>
                </a:r>
              </a:p>
              <a:p>
                <a:pPr marL="0" indent="0" algn="ctr">
                  <a:buNone/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that is not on path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72D91C7-3B52-F247-AE9C-1E7CEA6A0E15}"/>
              </a:ext>
            </a:extLst>
          </p:cNvPr>
          <p:cNvSpPr/>
          <p:nvPr/>
        </p:nvSpPr>
        <p:spPr>
          <a:xfrm>
            <a:off x="7530353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52CFCE-B764-0647-A371-BA2DC591EEB5}"/>
              </a:ext>
            </a:extLst>
          </p:cNvPr>
          <p:cNvSpPr/>
          <p:nvPr/>
        </p:nvSpPr>
        <p:spPr>
          <a:xfrm>
            <a:off x="8830233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A4E9C2-B1F6-E046-B52B-9B862962B9AE}"/>
              </a:ext>
            </a:extLst>
          </p:cNvPr>
          <p:cNvSpPr/>
          <p:nvPr/>
        </p:nvSpPr>
        <p:spPr>
          <a:xfrm>
            <a:off x="8821270" y="39444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1700A7-D4FB-6C4A-B6DB-0E1083F27045}"/>
              </a:ext>
            </a:extLst>
          </p:cNvPr>
          <p:cNvSpPr/>
          <p:nvPr/>
        </p:nvSpPr>
        <p:spPr>
          <a:xfrm>
            <a:off x="10174939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BF44AC-8C0D-DE46-AD1C-28F263A59933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8096590" y="717174"/>
            <a:ext cx="724680" cy="16624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236D14-700E-3145-A7F3-34D00745584A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8096590" y="1339828"/>
            <a:ext cx="733643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FA78FA-2A27-3945-AAF1-864AA94E83DE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>
            <a:off x="9484658" y="717174"/>
            <a:ext cx="787432" cy="1572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20231C-C5DF-3149-9694-13E299D37737}"/>
              </a:ext>
            </a:extLst>
          </p:cNvPr>
          <p:cNvCxnSpPr>
            <a:cxnSpLocks/>
            <a:stCxn id="5" idx="6"/>
            <a:endCxn id="7" idx="3"/>
          </p:cNvCxnSpPr>
          <p:nvPr/>
        </p:nvCxnSpPr>
        <p:spPr>
          <a:xfrm flipV="1">
            <a:off x="9493621" y="1330863"/>
            <a:ext cx="778469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810B04-D4A6-3F4D-8150-F7F6AE29073F}"/>
                  </a:ext>
                </a:extLst>
              </p:cNvPr>
              <p:cNvSpPr txBox="1"/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810B04-D4A6-3F4D-8150-F7F6AE290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57190B-BF43-604A-B2A1-28CE175495BA}"/>
                  </a:ext>
                </a:extLst>
              </p:cNvPr>
              <p:cNvSpPr txBox="1"/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57190B-BF43-604A-B2A1-28CE1754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C63110-E44F-5345-9EF3-61E979C33F6F}"/>
                  </a:ext>
                </a:extLst>
              </p:cNvPr>
              <p:cNvSpPr txBox="1"/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C63110-E44F-5345-9EF3-61E979C33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754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Relaxed heuristic example: Many dots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452" y="1825625"/>
            <a:ext cx="55773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that, after you reached a waypoint, you could magically fly back to the nearest branch in the minimum spanning tree?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other words, you only have to go one-way from where you are to the waypoint – you don’t have to come back again.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F082EA-2A17-6F49-BAD7-B9CC4002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09" y="1027906"/>
            <a:ext cx="53958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93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Admissible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Consistent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zero heuristic: Uniform Cost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Relaxed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Dominant heuristics</a:t>
            </a:r>
          </a:p>
        </p:txBody>
      </p:sp>
    </p:spTree>
    <p:extLst>
      <p:ext uri="{BB962C8B-B14F-4D97-AF65-F5344CB8AC3E}">
        <p14:creationId xmlns:p14="http://schemas.microsoft.com/office/powerpoint/2010/main" val="1456540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DF1C-E9B9-314F-824C-21A8E0AF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heuristic is better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93650-C23A-EC44-B50B-4DA8833CD4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Euclidean distance and Manhattan distance are both admissible heuristics for the single-waypoint maze problem, which one is better?</a:t>
                </a:r>
              </a:p>
              <a:p>
                <a:endParaRPr lang="en-US" dirty="0"/>
              </a:p>
              <a:p>
                <a:r>
                  <a:rPr lang="en-US" dirty="0"/>
                  <a:t>Computational complexity of A*: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cost of the best path to goal, then A* evaluates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to minimize computational complexity: make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large as possible, subject to the constraint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93650-C23A-EC44-B50B-4DA8833CD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020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Euclidean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47488" y="1471666"/>
                <a:ext cx="559209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7488" y="1471666"/>
                <a:ext cx="5592095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635216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E4B27F-0181-F549-ABAD-7A3865A3BF2D}"/>
              </a:ext>
            </a:extLst>
          </p:cNvPr>
          <p:cNvCxnSpPr/>
          <p:nvPr/>
        </p:nvCxnSpPr>
        <p:spPr>
          <a:xfrm>
            <a:off x="6223688" y="1690688"/>
            <a:ext cx="0" cy="4802187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218443-20A2-6848-9297-B403A2716971}"/>
              </a:ext>
            </a:extLst>
          </p:cNvPr>
          <p:cNvCxnSpPr>
            <a:cxnSpLocks/>
          </p:cNvCxnSpPr>
          <p:nvPr/>
        </p:nvCxnSpPr>
        <p:spPr>
          <a:xfrm>
            <a:off x="5772979" y="6176963"/>
            <a:ext cx="4536433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/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/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/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/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/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blipFill>
                <a:blip r:embed="rId8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7B0F99-9CBE-894C-A6D0-B1E2C0E3A195}"/>
              </a:ext>
            </a:extLst>
          </p:cNvPr>
          <p:cNvCxnSpPr>
            <a:cxnSpLocks/>
            <a:endCxn id="13" idx="5"/>
          </p:cNvCxnSpPr>
          <p:nvPr/>
        </p:nvCxnSpPr>
        <p:spPr>
          <a:xfrm flipH="1" flipV="1">
            <a:off x="6982432" y="3284396"/>
            <a:ext cx="2708754" cy="2396060"/>
          </a:xfrm>
          <a:prstGeom prst="line">
            <a:avLst/>
          </a:prstGeom>
          <a:ln w="762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738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Manhattan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86700" y="1825625"/>
                <a:ext cx="55331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|+|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)≥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there will be fewer nodes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Therefore, computational complexity is lower. 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better.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86700" y="1825625"/>
                <a:ext cx="5533100" cy="4351338"/>
              </a:xfrm>
              <a:blipFill>
                <a:blip r:embed="rId2"/>
                <a:stretch>
                  <a:fillRect l="-2288" r="-3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635216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E4B27F-0181-F549-ABAD-7A3865A3BF2D}"/>
              </a:ext>
            </a:extLst>
          </p:cNvPr>
          <p:cNvCxnSpPr/>
          <p:nvPr/>
        </p:nvCxnSpPr>
        <p:spPr>
          <a:xfrm>
            <a:off x="6223688" y="1690688"/>
            <a:ext cx="0" cy="4802187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218443-20A2-6848-9297-B403A2716971}"/>
              </a:ext>
            </a:extLst>
          </p:cNvPr>
          <p:cNvCxnSpPr>
            <a:cxnSpLocks/>
          </p:cNvCxnSpPr>
          <p:nvPr/>
        </p:nvCxnSpPr>
        <p:spPr>
          <a:xfrm>
            <a:off x="5772979" y="6176963"/>
            <a:ext cx="4536433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/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/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/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/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/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742A63-5C92-1C41-BFD3-EF48A631598B}"/>
              </a:ext>
            </a:extLst>
          </p:cNvPr>
          <p:cNvCxnSpPr>
            <a:cxnSpLocks/>
          </p:cNvCxnSpPr>
          <p:nvPr/>
        </p:nvCxnSpPr>
        <p:spPr>
          <a:xfrm>
            <a:off x="6880881" y="3284396"/>
            <a:ext cx="0" cy="23960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7B0F99-9CBE-894C-A6D0-B1E2C0E3A195}"/>
              </a:ext>
            </a:extLst>
          </p:cNvPr>
          <p:cNvCxnSpPr>
            <a:cxnSpLocks/>
          </p:cNvCxnSpPr>
          <p:nvPr/>
        </p:nvCxnSpPr>
        <p:spPr>
          <a:xfrm flipH="1">
            <a:off x="6851702" y="5680455"/>
            <a:ext cx="2839483" cy="0"/>
          </a:xfrm>
          <a:prstGeom prst="line">
            <a:avLst/>
          </a:prstGeom>
          <a:ln w="762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670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Dominance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00201"/>
            <a:ext cx="7848600" cy="4525963"/>
          </a:xfrm>
        </p:spPr>
        <p:txBody>
          <a:bodyPr/>
          <a:lstStyle/>
          <a:p>
            <a:r>
              <a:rPr lang="en-US"/>
              <a:t>If</a:t>
            </a:r>
            <a:r>
              <a:rPr lang="en-US" baseline="-25000" dirty="0"/>
              <a:t> </a:t>
            </a:r>
            <a:r>
              <a:rPr lang="en-US" i="1">
                <a:solidFill>
                  <a:srgbClr val="CC0099"/>
                </a:solidFill>
              </a:rPr>
              <a:t>h</a:t>
            </a:r>
            <a:r>
              <a:rPr lang="en-US" baseline="-2500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>
                <a:solidFill>
                  <a:srgbClr val="CC0099"/>
                </a:solidFill>
              </a:rPr>
              <a:t> </a:t>
            </a:r>
            <a:r>
              <a:rPr lang="en-US" i="1" dirty="0">
                <a:solidFill>
                  <a:srgbClr val="CC0099"/>
                </a:solidFill>
                <a:cs typeface="Arial" pitchFamily="34" charset="0"/>
              </a:rPr>
              <a:t>≥</a:t>
            </a:r>
            <a:r>
              <a:rPr lang="en-US" i="1" dirty="0">
                <a:solidFill>
                  <a:srgbClr val="CC0099"/>
                </a:solidFill>
              </a:rPr>
              <a:t> 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 for all 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i="1" dirty="0"/>
              <a:t>,</a:t>
            </a:r>
            <a:r>
              <a:rPr lang="en-US" dirty="0"/>
              <a:t> (both admissible) then </a:t>
            </a:r>
            <a:br>
              <a:rPr lang="en-US" dirty="0"/>
            </a:b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i="1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dominates</a:t>
            </a:r>
            <a:r>
              <a:rPr lang="en-US" dirty="0"/>
              <a:t>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i="1" dirty="0"/>
              <a:t> </a:t>
            </a:r>
          </a:p>
          <a:p>
            <a:r>
              <a:rPr lang="en-US" dirty="0"/>
              <a:t>As long as they’re both admissible, they will both find the optimum path.</a:t>
            </a:r>
          </a:p>
          <a:p>
            <a:r>
              <a:rPr lang="en-US" dirty="0"/>
              <a:t>But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 will require less computation to find it.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375" y="76200"/>
            <a:ext cx="1152861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the 8-puzzle</a:t>
            </a:r>
            <a:br>
              <a:rPr lang="en-US" dirty="0"/>
            </a:br>
            <a:endParaRPr lang="en-US" dirty="0"/>
          </a:p>
        </p:txBody>
      </p:sp>
      <p:pic>
        <p:nvPicPr>
          <p:cNvPr id="28677" name="Picture 5" descr="8puzz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8235" y="4144297"/>
            <a:ext cx="4974043" cy="252596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AF79A-06E0-D244-8FA3-C4AB8A8A0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43" y="896477"/>
            <a:ext cx="11354381" cy="4351338"/>
          </a:xfrm>
        </p:spPr>
        <p:txBody>
          <a:bodyPr/>
          <a:lstStyle/>
          <a:p>
            <a:r>
              <a:rPr lang="en-US" dirty="0"/>
              <a:t>Problem statement: given a shuffled set of numbers (left), re-arrange them in order (right).</a:t>
            </a:r>
          </a:p>
          <a:p>
            <a:r>
              <a:rPr lang="en-US" dirty="0"/>
              <a:t>State: ordering of the numbers and of the space.</a:t>
            </a:r>
          </a:p>
          <a:p>
            <a:r>
              <a:rPr lang="en-US" dirty="0"/>
              <a:t>Possible actions: swap the space with any of its neighbors.</a:t>
            </a:r>
          </a:p>
          <a:p>
            <a:r>
              <a:rPr lang="en-US" dirty="0"/>
              <a:t>Like traveling salesman, this is an NP-complete problem.</a:t>
            </a:r>
          </a:p>
        </p:txBody>
      </p:sp>
    </p:spTree>
    <p:extLst>
      <p:ext uri="{BB962C8B-B14F-4D97-AF65-F5344CB8AC3E}">
        <p14:creationId xmlns:p14="http://schemas.microsoft.com/office/powerpoint/2010/main" val="2365771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12375" y="76200"/>
                <a:ext cx="11528612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8-puzzle: Heuristic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6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2375" y="76200"/>
                <a:ext cx="11528612" cy="1143000"/>
              </a:xfrm>
              <a:blipFill>
                <a:blip r:embed="rId3"/>
                <a:stretch>
                  <a:fillRect l="-22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7" name="Picture 5" descr="8puzz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8235" y="4144297"/>
            <a:ext cx="4974043" cy="252596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AF79A-06E0-D244-8FA3-C4AB8A8A0E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243" y="1235689"/>
                <a:ext cx="11354381" cy="4351338"/>
              </a:xfrm>
            </p:spPr>
            <p:txBody>
              <a:bodyPr/>
              <a:lstStyle/>
              <a:p>
                <a:r>
                  <a:rPr lang="en-US" dirty="0"/>
                  <a:t>Suppose that, on each step, we could move any tile, anywhere on the board, regardless of where other tiles were.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# tiles that need to be moved.</a:t>
                </a:r>
              </a:p>
              <a:p>
                <a:r>
                  <a:rPr lang="en-US" dirty="0"/>
                  <a:t>Example below: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AF79A-06E0-D244-8FA3-C4AB8A8A0E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243" y="1235689"/>
                <a:ext cx="11354381" cy="4351338"/>
              </a:xfrm>
              <a:blipFill>
                <a:blip r:embed="rId5"/>
                <a:stretch>
                  <a:fillRect l="-10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319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12375" y="76200"/>
                <a:ext cx="11528612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8-puzzle: Heuristic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6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2375" y="76200"/>
                <a:ext cx="11528612" cy="1143000"/>
              </a:xfrm>
              <a:blipFill>
                <a:blip r:embed="rId3"/>
                <a:stretch>
                  <a:fillRect l="-22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7" name="Picture 5" descr="8puzz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8235" y="4144297"/>
            <a:ext cx="4974043" cy="252596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AF79A-06E0-D244-8FA3-C4AB8A8A0E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243" y="1235689"/>
                <a:ext cx="11354381" cy="4351338"/>
              </a:xfrm>
            </p:spPr>
            <p:txBody>
              <a:bodyPr/>
              <a:lstStyle/>
              <a:p>
                <a:r>
                  <a:rPr lang="en-US" dirty="0"/>
                  <a:t>Suppose that, on each step, we could move any tile by just one step horizontally or vertically, regardless of whether there are other tiles in the way.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sum of Manhattan distances from the current positions of each tile to their target positions (notice: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)≥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Example below: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=3+1+2+2+2+3+3+2=18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AF79A-06E0-D244-8FA3-C4AB8A8A0E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243" y="1235689"/>
                <a:ext cx="11354381" cy="4351338"/>
              </a:xfrm>
              <a:blipFill>
                <a:blip r:embed="rId5"/>
                <a:stretch>
                  <a:fillRect l="-10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972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Dominance</a:t>
            </a:r>
            <a:br>
              <a:rPr lang="en-US" dirty="0"/>
            </a:br>
            <a:r>
              <a:rPr lang="en-US" sz="1800" dirty="0"/>
              <a:t>Experiment results reported by Svetlana </a:t>
            </a:r>
            <a:r>
              <a:rPr lang="en-US" sz="1800" dirty="0" err="1"/>
              <a:t>Lazebnik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Typical search costs for the 8-puzzle (average number of nodes expanded for different solution depths):</a:t>
            </a:r>
          </a:p>
          <a:p>
            <a:endParaRPr lang="en-US" sz="2400" dirty="0"/>
          </a:p>
          <a:p>
            <a:r>
              <a:rPr lang="en-US" sz="2400" i="1" dirty="0"/>
              <a:t>d=</a:t>
            </a:r>
            <a:r>
              <a:rPr lang="en-US" sz="2400" dirty="0"/>
              <a:t>12</a:t>
            </a:r>
            <a:r>
              <a:rPr lang="en-US" sz="2400" i="1" dirty="0"/>
              <a:t>		</a:t>
            </a:r>
            <a:r>
              <a:rPr lang="en-US" sz="2400" dirty="0"/>
              <a:t>BFS expands 3,644,035 nodes</a:t>
            </a:r>
            <a:br>
              <a:rPr lang="en-US" sz="2400" dirty="0"/>
            </a:br>
            <a:r>
              <a:rPr lang="en-US" sz="2400" dirty="0"/>
              <a:t>	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1</a:t>
            </a:r>
            <a:r>
              <a:rPr lang="en-US" sz="2400" dirty="0"/>
              <a:t>) expands 227 nodes </a:t>
            </a:r>
            <a:br>
              <a:rPr lang="en-US" sz="2400" dirty="0"/>
            </a:br>
            <a:r>
              <a:rPr lang="en-US" sz="2400" dirty="0"/>
              <a:t>	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) expands 73 nodes </a:t>
            </a:r>
          </a:p>
          <a:p>
            <a:endParaRPr lang="en-US" sz="2400" i="1" dirty="0"/>
          </a:p>
          <a:p>
            <a:r>
              <a:rPr lang="en-US" sz="2400" i="1" dirty="0"/>
              <a:t>d=</a:t>
            </a:r>
            <a:r>
              <a:rPr lang="en-US" sz="2400" dirty="0"/>
              <a:t>24 </a:t>
            </a:r>
            <a:r>
              <a:rPr lang="en-US" sz="2400" i="1" dirty="0"/>
              <a:t>	</a:t>
            </a:r>
            <a:r>
              <a:rPr lang="en-US" sz="2400" dirty="0"/>
              <a:t>BFS expands 54,000,000,000 nodes </a:t>
            </a:r>
            <a:br>
              <a:rPr lang="en-US" sz="2400" dirty="0"/>
            </a:br>
            <a:r>
              <a:rPr lang="en-US" sz="2400" dirty="0"/>
              <a:t>	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1</a:t>
            </a:r>
            <a:r>
              <a:rPr lang="en-US" sz="2400" dirty="0"/>
              <a:t>) expands 39,135 nodes </a:t>
            </a:r>
            <a:br>
              <a:rPr lang="en-US" sz="2400" dirty="0"/>
            </a:br>
            <a:r>
              <a:rPr lang="en-US" sz="2400" dirty="0"/>
              <a:t>	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) expands 1,641 nodes </a:t>
            </a:r>
          </a:p>
        </p:txBody>
      </p:sp>
    </p:spTree>
    <p:extLst>
      <p:ext uri="{BB962C8B-B14F-4D97-AF65-F5344CB8AC3E}">
        <p14:creationId xmlns:p14="http://schemas.microsoft.com/office/powerpoint/2010/main" val="83004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Explored Set:</a:t>
            </a:r>
          </a:p>
          <a:p>
            <a:pPr marL="0" indent="0">
              <a:buNone/>
            </a:pPr>
            <a:r>
              <a:rPr lang="en-US" dirty="0"/>
              <a:t>empty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S: g(S)+h(S)=2, g(S)=0, parent=none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S, put its children A and B on the frontier.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5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have a collection of admissible heuristics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,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, …, </a:t>
            </a:r>
            <a:r>
              <a:rPr lang="en-US" i="1" dirty="0" err="1">
                <a:solidFill>
                  <a:srgbClr val="CC0099"/>
                </a:solidFill>
              </a:rPr>
              <a:t>h</a:t>
            </a:r>
            <a:r>
              <a:rPr lang="en-US" baseline="-25000" dirty="0" err="1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, but none of them dominates the others</a:t>
            </a:r>
          </a:p>
          <a:p>
            <a:r>
              <a:rPr lang="en-US" dirty="0"/>
              <a:t>How can we combine them?</a:t>
            </a:r>
          </a:p>
          <a:p>
            <a:endParaRPr lang="en-US" sz="800" dirty="0"/>
          </a:p>
          <a:p>
            <a:pPr algn="ctr">
              <a:buNone/>
            </a:pP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 = max{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),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), …, </a:t>
            </a:r>
            <a:r>
              <a:rPr lang="en-US" i="1" dirty="0" err="1">
                <a:solidFill>
                  <a:srgbClr val="CC0099"/>
                </a:solidFill>
              </a:rPr>
              <a:t>h</a:t>
            </a:r>
            <a:r>
              <a:rPr lang="en-US" baseline="-25000" dirty="0" err="1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21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97D40-B2A7-6449-96CF-129D808812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Admissible heuristics: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Consistent heuristics: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zero heuristic: Uniform Cost Search: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Relaxed heuristics: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a problem with fewer rules.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Dominant heuristics: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)≤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both are admissible,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lower computational complexity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97D40-B2A7-6449-96CF-129D80881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287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8612" y="77768"/>
            <a:ext cx="10004981" cy="86836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Five search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1605122"/>
                  </p:ext>
                </p:extLst>
              </p:nvPr>
            </p:nvGraphicFramePr>
            <p:xfrm>
              <a:off x="323804" y="965440"/>
              <a:ext cx="11502270" cy="56454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02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633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582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975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758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7028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Algorithm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Complete?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Optimal?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Time complexity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Space complexity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Implement</a:t>
                          </a:r>
                          <a:r>
                            <a:rPr lang="en-US" sz="2400" baseline="0" dirty="0"/>
                            <a:t> the Frontier as a…</a:t>
                          </a:r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49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BFS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If</a:t>
                          </a:r>
                          <a:r>
                            <a:rPr lang="en-US" sz="2400" baseline="0" dirty="0"/>
                            <a:t> all step costs equal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p>
                                  <m:s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p>
                                  <m:s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Queue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991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DFS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p>
                                  <m:s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2400" i="1" dirty="0" err="1">
                                    <a:latin typeface="Cambria Math" panose="02040503050406030204" pitchFamily="18" charset="0"/>
                                  </a:rPr>
                                  <m:t>𝑏𝑚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Stack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139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UCS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#nodes </a:t>
                          </a:r>
                          <a:r>
                            <a:rPr lang="en-US" sz="2400" dirty="0" err="1"/>
                            <a:t>s.t.</a:t>
                          </a:r>
                          <a:r>
                            <a:rPr lang="en-US" sz="2400" dirty="0"/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 ≤ 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#nodes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baseline="0" dirty="0" err="1"/>
                            <a:t>s.t.</a:t>
                          </a:r>
                          <a:r>
                            <a:rPr lang="en-US" sz="2400" baseline="0" dirty="0"/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) ≤ 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Priority Queue: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baseline="0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 baseline="0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baseline="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baseline="0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139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Greedy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p>
                                  <m:s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p>
                                  <m:s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Priority Queue: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8139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A*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aseline="0" dirty="0"/>
                            <a:t>#nodes </a:t>
                          </a:r>
                          <a:r>
                            <a:rPr lang="en-US" sz="2400" baseline="0" dirty="0" err="1"/>
                            <a:t>s.t.</a:t>
                          </a:r>
                          <a:endParaRPr lang="en-US" sz="2400" baseline="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) ≤ 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#nodes </a:t>
                          </a:r>
                          <a:r>
                            <a:rPr lang="en-US" sz="2400" dirty="0" err="1"/>
                            <a:t>s.t.</a:t>
                          </a:r>
                          <a:r>
                            <a:rPr lang="en-US" sz="2400" dirty="0"/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 ≤ 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Priority Queue: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1605122"/>
                  </p:ext>
                </p:extLst>
              </p:nvPr>
            </p:nvGraphicFramePr>
            <p:xfrm>
              <a:off x="323804" y="965440"/>
              <a:ext cx="11502270" cy="56454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02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633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582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975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758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Algorithm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Complete?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Optimal?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Time complexity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Space complexity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Implement</a:t>
                          </a:r>
                          <a:r>
                            <a:rPr lang="en-US" sz="2400" baseline="0" dirty="0"/>
                            <a:t> the Frontier as a…</a:t>
                          </a:r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BFS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If</a:t>
                          </a:r>
                          <a:r>
                            <a:rPr lang="en-US" sz="2400" baseline="0" dirty="0"/>
                            <a:t> all step costs equal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989" t="-150769" r="-200000" b="-45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8205" t="-150769" r="-78462" b="-45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Queue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991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DFS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989" t="-258730" r="-200000" b="-365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8205" t="-258730" r="-78462" b="-365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Stack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UCS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2989" t="-353125" r="-200000" b="-25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205" t="-353125" r="-78462" b="-25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325" t="-353125" r="-1325" b="-25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Greedy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22989" t="-446154" r="-200000" b="-15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88205" t="-446154" r="-78462" b="-15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501325" t="-446154" r="-1325" b="-15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A*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989" t="-377660" r="-200000" b="-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8205" t="-377660" r="-78462" b="-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325" t="-377660" r="-1325" b="-74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414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Explored Set:</a:t>
            </a:r>
          </a:p>
          <a:p>
            <a:pPr marL="0" indent="0">
              <a:buNone/>
            </a:pPr>
            <a:r>
              <a:rPr lang="en-US" dirty="0"/>
              <a:t>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A: g(A)+h(A)=5, g(A)=1, parent=S</a:t>
            </a:r>
          </a:p>
          <a:p>
            <a:pPr marL="0" indent="0">
              <a:buNone/>
            </a:pPr>
            <a:r>
              <a:rPr lang="en-US" dirty="0"/>
              <a:t>B: g(B)+h(B)=2, g(B)=1, parent=S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B, put its child C on the frontier.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3C5431-51FA-4E4B-ADE7-86022B54B3A1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0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Explored Set:</a:t>
            </a:r>
          </a:p>
          <a:p>
            <a:pPr marL="0" indent="0">
              <a:buNone/>
            </a:pPr>
            <a:r>
              <a:rPr lang="en-US" dirty="0"/>
              <a:t>S,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A: g(A)+h(A)=5, g(A)=1, parent=S</a:t>
            </a:r>
          </a:p>
          <a:p>
            <a:pPr marL="0" indent="0">
              <a:buNone/>
            </a:pPr>
            <a:r>
              <a:rPr lang="en-US" dirty="0"/>
              <a:t>C: g(C)+h(C)=4, g(C)=3, parent=B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C, put its child G on the frontier.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CDEFDA-AD62-ED41-B5F8-E4CF983FE8F1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382B9A-CF1B-2F40-8A25-5327B966DC2C}"/>
              </a:ext>
            </a:extLst>
          </p:cNvPr>
          <p:cNvCxnSpPr>
            <a:cxnSpLocks/>
          </p:cNvCxnSpPr>
          <p:nvPr/>
        </p:nvCxnSpPr>
        <p:spPr>
          <a:xfrm flipV="1">
            <a:off x="3119718" y="3321424"/>
            <a:ext cx="1667435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87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Explored Set:</a:t>
            </a:r>
          </a:p>
          <a:p>
            <a:pPr marL="0" indent="0">
              <a:buNone/>
            </a:pPr>
            <a:r>
              <a:rPr lang="en-US" dirty="0"/>
              <a:t>S, B,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A: g(A)+h(A)=5, g(A)=1, parent=S</a:t>
            </a:r>
          </a:p>
          <a:p>
            <a:pPr marL="0" indent="0">
              <a:buNone/>
            </a:pPr>
            <a:r>
              <a:rPr lang="en-US" dirty="0"/>
              <a:t>G: g(G)+h(G)=6, g(G)=6, parent=C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A.  But we can’t put its child, C, on the frontier, because C is already in the explored set!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8439AE-9125-BE48-BCE1-4246BEEE4930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912257-3F56-C741-92C0-3C0C4D9969E0}"/>
              </a:ext>
            </a:extLst>
          </p:cNvPr>
          <p:cNvCxnSpPr>
            <a:cxnSpLocks/>
          </p:cNvCxnSpPr>
          <p:nvPr/>
        </p:nvCxnSpPr>
        <p:spPr>
          <a:xfrm flipV="1">
            <a:off x="3119718" y="3321424"/>
            <a:ext cx="1667435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E1AF28-0623-2F4C-A1C6-23E66E91033F}"/>
              </a:ext>
            </a:extLst>
          </p:cNvPr>
          <p:cNvCxnSpPr>
            <a:cxnSpLocks/>
          </p:cNvCxnSpPr>
          <p:nvPr/>
        </p:nvCxnSpPr>
        <p:spPr>
          <a:xfrm flipV="1">
            <a:off x="2008094" y="2427031"/>
            <a:ext cx="1111624" cy="352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6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Explored Set:</a:t>
            </a:r>
          </a:p>
          <a:p>
            <a:pPr marL="0" indent="0">
              <a:buNone/>
            </a:pPr>
            <a:r>
              <a:rPr lang="en-US" dirty="0"/>
              <a:t>S, B,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G: g(G)+h(G)=6, g(G)=6, parent=C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G.  Return the path SBCG, with cost 6.  OOPS!</a:t>
            </a:r>
          </a:p>
        </p:txBody>
      </p:sp>
      <p:pic>
        <p:nvPicPr>
          <p:cNvPr id="5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ACB18802-AFBC-E246-A607-88491A917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2404DD-8CF1-3540-BB7E-C19F04469F36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3C1B94-5723-1543-83A0-FBC28527FBC8}"/>
              </a:ext>
            </a:extLst>
          </p:cNvPr>
          <p:cNvCxnSpPr>
            <a:cxnSpLocks/>
          </p:cNvCxnSpPr>
          <p:nvPr/>
        </p:nvCxnSpPr>
        <p:spPr>
          <a:xfrm flipV="1">
            <a:off x="3119718" y="3321424"/>
            <a:ext cx="1667435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165BF1-C69E-3E44-A25A-79B261516DE1}"/>
              </a:ext>
            </a:extLst>
          </p:cNvPr>
          <p:cNvCxnSpPr>
            <a:cxnSpLocks/>
          </p:cNvCxnSpPr>
          <p:nvPr/>
        </p:nvCxnSpPr>
        <p:spPr>
          <a:xfrm flipV="1">
            <a:off x="2008094" y="2427031"/>
            <a:ext cx="1111624" cy="352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994C2C-95E1-544D-8BE8-C464996D98D3}"/>
              </a:ext>
            </a:extLst>
          </p:cNvPr>
          <p:cNvCxnSpPr>
            <a:cxnSpLocks/>
          </p:cNvCxnSpPr>
          <p:nvPr/>
        </p:nvCxnSpPr>
        <p:spPr>
          <a:xfrm flipH="1" flipV="1">
            <a:off x="5038166" y="3429000"/>
            <a:ext cx="1" cy="1465729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67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2AD7-8A34-C544-8649-9B11AF50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this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26D20-CD52-9445-A17F-3470701B3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Well, because we used an </a:t>
            </a:r>
            <a:r>
              <a:rPr lang="en-US" b="1" u="sng" dirty="0"/>
              <a:t>explored set</a:t>
            </a:r>
            <a:r>
              <a:rPr lang="en-US" dirty="0"/>
              <a:t> instead of an </a:t>
            </a:r>
            <a:r>
              <a:rPr lang="en-US" b="1" u="sng" dirty="0"/>
              <a:t>explored dict</a:t>
            </a:r>
            <a:r>
              <a:rPr lang="en-US" dirty="0"/>
              <a:t>.</a:t>
            </a:r>
          </a:p>
          <a:p>
            <a:pPr lvl="1"/>
            <a:r>
              <a:rPr lang="en-US" b="1" u="sng" dirty="0"/>
              <a:t>explored </a:t>
            </a:r>
            <a:r>
              <a:rPr lang="en-US" b="1" u="sng" dirty="0" err="1"/>
              <a:t>dict</a:t>
            </a:r>
            <a:r>
              <a:rPr lang="en-US" dirty="0"/>
              <a:t> lists the h(n)+g(n) for each explored state</a:t>
            </a:r>
          </a:p>
          <a:p>
            <a:pPr lvl="1"/>
            <a:r>
              <a:rPr lang="en-US" dirty="0"/>
              <a:t>If the same state shows up later, with lower h(n)+g(n), then put it back on the frontier.</a:t>
            </a:r>
          </a:p>
          <a:p>
            <a:pPr lvl="1"/>
            <a:r>
              <a:rPr lang="en-US" dirty="0"/>
              <a:t>An explored set undermines A*, but an explored </a:t>
            </a:r>
            <a:r>
              <a:rPr lang="en-US" dirty="0" err="1"/>
              <a:t>dict</a:t>
            </a:r>
            <a:r>
              <a:rPr lang="en-US" dirty="0"/>
              <a:t> works just fine.</a:t>
            </a:r>
          </a:p>
          <a:p>
            <a:r>
              <a:rPr lang="en-US" dirty="0"/>
              <a:t>But actually, why did the higher-cost path </a:t>
            </a:r>
            <a:r>
              <a:rPr lang="en-US" b="1" u="sng" dirty="0"/>
              <a:t>SBC</a:t>
            </a:r>
            <a:r>
              <a:rPr lang="en-US" dirty="0"/>
              <a:t> get explored before the lower-cost path </a:t>
            </a:r>
            <a:r>
              <a:rPr lang="en-US" b="1" u="sng" dirty="0"/>
              <a:t>SAC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That never happens for goal.  An </a:t>
            </a:r>
            <a:r>
              <a:rPr lang="en-US" b="1" u="sng" dirty="0"/>
              <a:t>admissible</a:t>
            </a:r>
            <a:r>
              <a:rPr lang="en-US" dirty="0"/>
              <a:t> heuristic guarantees that the first time you pop Goal from the frontier, it will have its lowest cost.</a:t>
            </a:r>
          </a:p>
          <a:p>
            <a:pPr lvl="1"/>
            <a:r>
              <a:rPr lang="en-US" dirty="0"/>
              <a:t>Can we make the same idea true for </a:t>
            </a:r>
            <a:r>
              <a:rPr lang="en-US" b="1" i="1" dirty="0"/>
              <a:t>every state</a:t>
            </a:r>
            <a:r>
              <a:rPr lang="en-US" dirty="0"/>
              <a:t>, not just the </a:t>
            </a:r>
            <a:r>
              <a:rPr lang="en-US" b="1" i="1" dirty="0"/>
              <a:t>goal state?</a:t>
            </a:r>
          </a:p>
        </p:txBody>
      </p:sp>
    </p:spTree>
    <p:extLst>
      <p:ext uri="{BB962C8B-B14F-4D97-AF65-F5344CB8AC3E}">
        <p14:creationId xmlns:p14="http://schemas.microsoft.com/office/powerpoint/2010/main" val="70317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2702</Words>
  <Application>Microsoft Macintosh PowerPoint</Application>
  <PresentationFormat>Widescreen</PresentationFormat>
  <Paragraphs>357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Lecture 17: The “animal kingdom” of heuristics: Admissible, Consistent, Zero, Relaxed, Dominant</vt:lpstr>
      <vt:lpstr>Outline of lecture</vt:lpstr>
      <vt:lpstr>A* Search</vt:lpstr>
      <vt:lpstr>Bad interaction between A* and the explored set</vt:lpstr>
      <vt:lpstr>Bad interaction between A* and the explored set</vt:lpstr>
      <vt:lpstr>Bad interaction between A* and the explored set</vt:lpstr>
      <vt:lpstr>Bad interaction between A* and the explored set</vt:lpstr>
      <vt:lpstr>Bad interaction between A* and the explored set</vt:lpstr>
      <vt:lpstr>Why did this happen?</vt:lpstr>
      <vt:lpstr>Outline of lecture</vt:lpstr>
      <vt:lpstr>Consistent (monotonic) heuristic</vt:lpstr>
      <vt:lpstr>A* with an inconsistent heuristic</vt:lpstr>
      <vt:lpstr>A* with a consistent heuristic</vt:lpstr>
      <vt:lpstr>A* with an inconsistent heuristic</vt:lpstr>
      <vt:lpstr>A* with a consistent heuristic</vt:lpstr>
      <vt:lpstr>A* with a consistent heuristic</vt:lpstr>
      <vt:lpstr>A* with a consistent heuristic</vt:lpstr>
      <vt:lpstr>A* with a consistent heuristic</vt:lpstr>
      <vt:lpstr>Admissible heuristic example: Romania</vt:lpstr>
      <vt:lpstr>Consistent heuristic example: Romania</vt:lpstr>
      <vt:lpstr>Can you use this in the MP?</vt:lpstr>
      <vt:lpstr>Outline of lecture</vt:lpstr>
      <vt:lpstr>The trivial case: h(n)=0</vt:lpstr>
      <vt:lpstr>UCS = A* with h(n)=0</vt:lpstr>
      <vt:lpstr>Outline of lecture</vt:lpstr>
      <vt:lpstr>Heuristics from relaxed problems</vt:lpstr>
      <vt:lpstr>Relaxed heuristic example: Manhattan distance</vt:lpstr>
      <vt:lpstr>Relaxed heuristic example: Euclidean distance</vt:lpstr>
      <vt:lpstr>Relaxed heuristic example: Corner dots</vt:lpstr>
      <vt:lpstr>Relaxed heuristic example: Many dots</vt:lpstr>
      <vt:lpstr>Outline of lecture</vt:lpstr>
      <vt:lpstr>Which heuristic is better</vt:lpstr>
      <vt:lpstr>Euclidean distance</vt:lpstr>
      <vt:lpstr>Manhattan distance</vt:lpstr>
      <vt:lpstr>Dominance</vt:lpstr>
      <vt:lpstr>Example: the 8-puzzle </vt:lpstr>
      <vt:lpstr>8-puzzle: Heuristic h_1 (n)</vt:lpstr>
      <vt:lpstr>8-puzzle: Heuristic h_2 (n)</vt:lpstr>
      <vt:lpstr>Dominance Experiment results reported by Svetlana Lazebnik</vt:lpstr>
      <vt:lpstr>Combining heuristics</vt:lpstr>
      <vt:lpstr>Outline of lecture</vt:lpstr>
      <vt:lpstr>Five search strategies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Search informed by lookahead heuristics Greedy, Admissible A*, Consistent A*</dc:title>
  <dc:creator>Hasegawa-Johnson, Mark Allan</dc:creator>
  <cp:lastModifiedBy>Hasegawa-Johnson, Mark Allan</cp:lastModifiedBy>
  <cp:revision>72</cp:revision>
  <cp:lastPrinted>2019-02-22T01:59:29Z</cp:lastPrinted>
  <dcterms:created xsi:type="dcterms:W3CDTF">2019-01-23T20:39:27Z</dcterms:created>
  <dcterms:modified xsi:type="dcterms:W3CDTF">2022-04-02T23:12:26Z</dcterms:modified>
</cp:coreProperties>
</file>