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4" r:id="rId21"/>
    <p:sldId id="333" r:id="rId22"/>
    <p:sldId id="335" r:id="rId23"/>
    <p:sldId id="336" r:id="rId24"/>
    <p:sldId id="337" r:id="rId25"/>
    <p:sldId id="339" r:id="rId26"/>
    <p:sldId id="340" r:id="rId27"/>
    <p:sldId id="341" r:id="rId28"/>
    <p:sldId id="342" r:id="rId29"/>
    <p:sldId id="343" r:id="rId3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FF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96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2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43BEC-0471-4EC1-96E7-F8D2402BEFAE}" type="datetimeFigureOut">
              <a:rPr kumimoji="1" lang="ja-JP" altLang="en-US" smtClean="0"/>
              <a:t>2022/3/20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08029-3AFA-4065-839D-D1B889293A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2814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6BA4-A694-4555-91E2-BA675899FC52}" type="datetimeFigureOut">
              <a:rPr kumimoji="1" lang="ja-JP" altLang="en-US" smtClean="0"/>
              <a:t>2022/3/20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1F45-7FE7-4881-90EF-4BFE340494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0728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6BA4-A694-4555-91E2-BA675899FC52}" type="datetimeFigureOut">
              <a:rPr kumimoji="1" lang="ja-JP" altLang="en-US" smtClean="0"/>
              <a:t>2022/3/20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1F45-7FE7-4881-90EF-4BFE340494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3120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6BA4-A694-4555-91E2-BA675899FC52}" type="datetimeFigureOut">
              <a:rPr kumimoji="1" lang="ja-JP" altLang="en-US" smtClean="0"/>
              <a:t>2022/3/20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1F45-7FE7-4881-90EF-4BFE340494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0328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6BA4-A694-4555-91E2-BA675899FC52}" type="datetimeFigureOut">
              <a:rPr kumimoji="1" lang="ja-JP" altLang="en-US" smtClean="0"/>
              <a:t>2022/3/20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1F45-7FE7-4881-90EF-4BFE340494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4578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6BA4-A694-4555-91E2-BA675899FC52}" type="datetimeFigureOut">
              <a:rPr kumimoji="1" lang="ja-JP" altLang="en-US" smtClean="0"/>
              <a:t>2022/3/20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1F45-7FE7-4881-90EF-4BFE340494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5135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6BA4-A694-4555-91E2-BA675899FC52}" type="datetimeFigureOut">
              <a:rPr kumimoji="1" lang="ja-JP" altLang="en-US" smtClean="0"/>
              <a:t>2022/3/20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1F45-7FE7-4881-90EF-4BFE340494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7843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6BA4-A694-4555-91E2-BA675899FC52}" type="datetimeFigureOut">
              <a:rPr kumimoji="1" lang="ja-JP" altLang="en-US" smtClean="0"/>
              <a:t>2022/3/20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1F45-7FE7-4881-90EF-4BFE340494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2738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6BA4-A694-4555-91E2-BA675899FC52}" type="datetimeFigureOut">
              <a:rPr kumimoji="1" lang="ja-JP" altLang="en-US" smtClean="0"/>
              <a:t>2022/3/20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1F45-7FE7-4881-90EF-4BFE340494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921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6BA4-A694-4555-91E2-BA675899FC52}" type="datetimeFigureOut">
              <a:rPr kumimoji="1" lang="ja-JP" altLang="en-US" smtClean="0"/>
              <a:t>2022/3/20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1F45-7FE7-4881-90EF-4BFE340494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3059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6BA4-A694-4555-91E2-BA675899FC52}" type="datetimeFigureOut">
              <a:rPr kumimoji="1" lang="ja-JP" altLang="en-US" smtClean="0"/>
              <a:t>2022/3/20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1F45-7FE7-4881-90EF-4BFE340494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3137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6BA4-A694-4555-91E2-BA675899FC52}" type="datetimeFigureOut">
              <a:rPr kumimoji="1" lang="ja-JP" altLang="en-US" smtClean="0"/>
              <a:t>2022/3/20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1F45-7FE7-4881-90EF-4BFE340494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8837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26BA4-A694-4555-91E2-BA675899FC52}" type="datetimeFigureOut">
              <a:rPr kumimoji="1" lang="ja-JP" altLang="en-US" smtClean="0"/>
              <a:t>2022/3/20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51F45-7FE7-4881-90EF-4BFE340494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41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25.png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45.png"/><Relationship Id="rId4" Type="http://schemas.openxmlformats.org/officeDocument/2006/relationships/image" Target="../media/image3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47.png"/><Relationship Id="rId4" Type="http://schemas.openxmlformats.org/officeDocument/2006/relationships/image" Target="../media/image3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48.png"/><Relationship Id="rId4" Type="http://schemas.openxmlformats.org/officeDocument/2006/relationships/image" Target="../media/image3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4843"/>
            <a:ext cx="12044313" cy="1556813"/>
          </a:xfrm>
        </p:spPr>
        <p:txBody>
          <a:bodyPr>
            <a:noAutofit/>
          </a:bodyPr>
          <a:lstStyle/>
          <a:p>
            <a:r>
              <a:rPr kumimoji="1" lang="en-US" altLang="ja-JP" sz="4800" dirty="0"/>
              <a:t>CS440/ECE 448, Lecture 19:</a:t>
            </a:r>
            <a:br>
              <a:rPr kumimoji="1" lang="en-US" altLang="ja-JP" sz="4800" dirty="0"/>
            </a:br>
            <a:r>
              <a:rPr lang="en-US" altLang="ja-JP" sz="4800" dirty="0"/>
              <a:t>Search in Partially Observable Environments</a:t>
            </a:r>
            <a:endParaRPr kumimoji="1" lang="ja-JP" altLang="en-US" sz="4800" dirty="0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097D3CC-3326-5E48-9FF4-BF927FCFC1BB}"/>
              </a:ext>
            </a:extLst>
          </p:cNvPr>
          <p:cNvSpPr txBox="1">
            <a:spLocks/>
          </p:cNvSpPr>
          <p:nvPr/>
        </p:nvSpPr>
        <p:spPr>
          <a:xfrm>
            <a:off x="147687" y="1734961"/>
            <a:ext cx="6141601" cy="11159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/>
              <a:t>Slides by Mark Hasegawa-Johnson, 2/2022</a:t>
            </a:r>
          </a:p>
          <a:p>
            <a:pPr algn="l"/>
            <a:r>
              <a:rPr lang="en-US" sz="1800" dirty="0">
                <a:hlinkClick r:id="rId2"/>
              </a:rPr>
              <a:t>CC-BY 4.0</a:t>
            </a:r>
            <a:r>
              <a:rPr lang="en-US" sz="1800" dirty="0"/>
              <a:t>: You are free to: copy and redistribute the material in any medium or format, remix, transform, and build upon the material for any purpose, even commercially, if you give appropriate credit. </a:t>
            </a:r>
          </a:p>
          <a:p>
            <a:pPr algn="l"/>
            <a:endParaRPr lang="en-US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623772-8476-FD43-B183-D55E522F6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035" y="1651656"/>
            <a:ext cx="5274426" cy="450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4871A0B2-7ED1-DB42-9B6E-1296511DF00D}"/>
              </a:ext>
            </a:extLst>
          </p:cNvPr>
          <p:cNvSpPr txBox="1">
            <a:spLocks/>
          </p:cNvSpPr>
          <p:nvPr/>
        </p:nvSpPr>
        <p:spPr>
          <a:xfrm>
            <a:off x="6248726" y="6168542"/>
            <a:ext cx="5708811" cy="704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Theodore </a:t>
            </a:r>
            <a:r>
              <a:rPr lang="en-US" sz="1200" dirty="0" err="1"/>
              <a:t>Rombouts</a:t>
            </a:r>
            <a:r>
              <a:rPr lang="en-US" sz="1200" dirty="0"/>
              <a:t>, The Card Players.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Public domain image, </a:t>
            </a:r>
            <a:r>
              <a:rPr lang="en-US" sz="1200" dirty="0" err="1"/>
              <a:t>Residenzgalerie</a:t>
            </a:r>
            <a:r>
              <a:rPr lang="en-US" sz="1200" dirty="0"/>
              <a:t> Salzburg,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https://</a:t>
            </a:r>
            <a:r>
              <a:rPr lang="en-US" sz="1200" dirty="0" err="1"/>
              <a:t>commons.wikimedia.org</a:t>
            </a:r>
            <a:r>
              <a:rPr lang="en-US" sz="1200" dirty="0"/>
              <a:t>/wiki/File:Theodoor_</a:t>
            </a:r>
            <a:r>
              <a:rPr lang="en-US" sz="1200" dirty="0" err="1"/>
              <a:t>Rombouts</a:t>
            </a:r>
            <a:r>
              <a:rPr lang="en-US" sz="1200" dirty="0"/>
              <a:t>_-_</a:t>
            </a:r>
            <a:r>
              <a:rPr lang="en-US" sz="1200" dirty="0" err="1"/>
              <a:t>Joueurs_de_cartes.jpg</a:t>
            </a:r>
            <a:endParaRPr lang="en-US" sz="1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2065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5C01F-EA11-C34C-9E97-A76214D8B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FDBE3-023F-B348-A7A7-B3847E4D1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926255"/>
            <a:ext cx="5181600" cy="32507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 full breadth-first search on this maze can reach any desired physical state in just 2 steps, even if we have no idea where we started from.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(Shown here: the tree without any repeated states).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1480CC89-E57F-0840-BF6A-B780165F1586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374770373"/>
                  </p:ext>
                </p:extLst>
              </p:nvPr>
            </p:nvGraphicFramePr>
            <p:xfrm>
              <a:off x="2054268" y="1399741"/>
              <a:ext cx="2284972" cy="1158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42486">
                      <a:extLst>
                        <a:ext uri="{9D8B030D-6E8A-4147-A177-3AD203B41FA5}">
                          <a16:colId xmlns:a16="http://schemas.microsoft.com/office/drawing/2014/main" val="4244306028"/>
                        </a:ext>
                      </a:extLst>
                    </a:gridCol>
                    <a:gridCol w="1142486">
                      <a:extLst>
                        <a:ext uri="{9D8B030D-6E8A-4147-A177-3AD203B41FA5}">
                          <a16:colId xmlns:a16="http://schemas.microsoft.com/office/drawing/2014/main" val="13378022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586209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575058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1480CC89-E57F-0840-BF6A-B780165F1586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374770373"/>
                  </p:ext>
                </p:extLst>
              </p:nvPr>
            </p:nvGraphicFramePr>
            <p:xfrm>
              <a:off x="2054268" y="1399741"/>
              <a:ext cx="2284972" cy="1158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42486">
                      <a:extLst>
                        <a:ext uri="{9D8B030D-6E8A-4147-A177-3AD203B41FA5}">
                          <a16:colId xmlns:a16="http://schemas.microsoft.com/office/drawing/2014/main" val="4244306028"/>
                        </a:ext>
                      </a:extLst>
                    </a:gridCol>
                    <a:gridCol w="1142486">
                      <a:extLst>
                        <a:ext uri="{9D8B030D-6E8A-4147-A177-3AD203B41FA5}">
                          <a16:colId xmlns:a16="http://schemas.microsoft.com/office/drawing/2014/main" val="1337802228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099" t="-2174" r="-101099" b="-10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02222" t="-2174" r="-2222" b="-1065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862099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2222" t="-102174" r="-2222" b="-65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750588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9C88E67-757D-F440-9215-E613CF68289E}"/>
                  </a:ext>
                </a:extLst>
              </p:cNvPr>
              <p:cNvSpPr/>
              <p:nvPr/>
            </p:nvSpPr>
            <p:spPr>
              <a:xfrm>
                <a:off x="7928975" y="388312"/>
                <a:ext cx="2267211" cy="59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9C88E67-757D-F440-9215-E613CF682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8975" y="388312"/>
                <a:ext cx="2267211" cy="598072"/>
              </a:xfrm>
              <a:prstGeom prst="ellipse">
                <a:avLst/>
              </a:prstGeom>
              <a:blipFill>
                <a:blip r:embed="rId3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9060ED8-E17B-A443-81EA-3762C496B173}"/>
                  </a:ext>
                </a:extLst>
              </p:cNvPr>
              <p:cNvSpPr/>
              <p:nvPr/>
            </p:nvSpPr>
            <p:spPr>
              <a:xfrm>
                <a:off x="6139846" y="1693104"/>
                <a:ext cx="1626292" cy="59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9060ED8-E17B-A443-81EA-3762C496B1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846" y="1693104"/>
                <a:ext cx="1626292" cy="598072"/>
              </a:xfrm>
              <a:prstGeom prst="ellipse">
                <a:avLst/>
              </a:prstGeom>
              <a:blipFill>
                <a:blip r:embed="rId4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75C0300-02BE-C040-BEE3-00991EBFBE8F}"/>
                  </a:ext>
                </a:extLst>
              </p:cNvPr>
              <p:cNvSpPr/>
              <p:nvPr/>
            </p:nvSpPr>
            <p:spPr>
              <a:xfrm>
                <a:off x="8296406" y="1695192"/>
                <a:ext cx="1626292" cy="59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75C0300-02BE-C040-BEE3-00991EBFBE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6406" y="1695192"/>
                <a:ext cx="1626292" cy="598072"/>
              </a:xfrm>
              <a:prstGeom prst="ellipse">
                <a:avLst/>
              </a:prstGeom>
              <a:blipFill>
                <a:blip r:embed="rId5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169899AD-2EB0-8D48-9C43-42539DF28FFF}"/>
                  </a:ext>
                </a:extLst>
              </p:cNvPr>
              <p:cNvSpPr/>
              <p:nvPr/>
            </p:nvSpPr>
            <p:spPr>
              <a:xfrm>
                <a:off x="10490544" y="1684754"/>
                <a:ext cx="1626292" cy="59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169899AD-2EB0-8D48-9C43-42539DF28F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0544" y="1684754"/>
                <a:ext cx="1626292" cy="598072"/>
              </a:xfrm>
              <a:prstGeom prst="ellipse">
                <a:avLst/>
              </a:prstGeom>
              <a:blipFill>
                <a:blip r:embed="rId6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BD42080-4C6A-B44F-ABEA-64BB84B33C90}"/>
              </a:ext>
            </a:extLst>
          </p:cNvPr>
          <p:cNvCxnSpPr>
            <a:stCxn id="6" idx="4"/>
            <a:endCxn id="7" idx="0"/>
          </p:cNvCxnSpPr>
          <p:nvPr/>
        </p:nvCxnSpPr>
        <p:spPr>
          <a:xfrm flipH="1">
            <a:off x="6952992" y="986384"/>
            <a:ext cx="2109589" cy="706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DDE4F1E-B94F-4045-AA15-C6B6950A3A0A}"/>
              </a:ext>
            </a:extLst>
          </p:cNvPr>
          <p:cNvSpPr txBox="1"/>
          <p:nvPr/>
        </p:nvSpPr>
        <p:spPr>
          <a:xfrm>
            <a:off x="7421662" y="1042889"/>
            <a:ext cx="3569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U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18FC904-1C5D-0D4D-A9B7-55F5EDBB670C}"/>
              </a:ext>
            </a:extLst>
          </p:cNvPr>
          <p:cNvCxnSpPr>
            <a:stCxn id="6" idx="4"/>
            <a:endCxn id="8" idx="0"/>
          </p:cNvCxnSpPr>
          <p:nvPr/>
        </p:nvCxnSpPr>
        <p:spPr>
          <a:xfrm>
            <a:off x="9062581" y="986384"/>
            <a:ext cx="46971" cy="708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AC98CFB-7D94-254D-AC97-64CD48E804AA}"/>
              </a:ext>
            </a:extLst>
          </p:cNvPr>
          <p:cNvCxnSpPr>
            <a:stCxn id="6" idx="4"/>
            <a:endCxn id="9" idx="0"/>
          </p:cNvCxnSpPr>
          <p:nvPr/>
        </p:nvCxnSpPr>
        <p:spPr>
          <a:xfrm>
            <a:off x="9062581" y="986384"/>
            <a:ext cx="2241109" cy="698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CC530FC-1A91-9443-A6CA-3F3A80CC4BCB}"/>
              </a:ext>
            </a:extLst>
          </p:cNvPr>
          <p:cNvSpPr txBox="1"/>
          <p:nvPr/>
        </p:nvSpPr>
        <p:spPr>
          <a:xfrm>
            <a:off x="9052130" y="1195289"/>
            <a:ext cx="5929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D,L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235EFF-7757-4045-93D7-8FCBEAD32958}"/>
              </a:ext>
            </a:extLst>
          </p:cNvPr>
          <p:cNvSpPr txBox="1"/>
          <p:nvPr/>
        </p:nvSpPr>
        <p:spPr>
          <a:xfrm>
            <a:off x="10093876" y="934331"/>
            <a:ext cx="3569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C91B5FF-F19D-6D4F-BD54-3EF2EAE3E171}"/>
                  </a:ext>
                </a:extLst>
              </p:cNvPr>
              <p:cNvSpPr/>
              <p:nvPr/>
            </p:nvSpPr>
            <p:spPr>
              <a:xfrm>
                <a:off x="6104356" y="3060526"/>
                <a:ext cx="878916" cy="59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C91B5FF-F19D-6D4F-BD54-3EF2EAE3E1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356" y="3060526"/>
                <a:ext cx="878916" cy="598072"/>
              </a:xfrm>
              <a:prstGeom prst="ellipse">
                <a:avLst/>
              </a:prstGeom>
              <a:blipFill>
                <a:blip r:embed="rId7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1F0CA67-AC2A-E246-9636-3621BE30F52B}"/>
                  </a:ext>
                </a:extLst>
              </p:cNvPr>
              <p:cNvSpPr/>
              <p:nvPr/>
            </p:nvSpPr>
            <p:spPr>
              <a:xfrm>
                <a:off x="7155496" y="3077228"/>
                <a:ext cx="773479" cy="59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1F0CA67-AC2A-E246-9636-3621BE30F5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496" y="3077228"/>
                <a:ext cx="773479" cy="598072"/>
              </a:xfrm>
              <a:prstGeom prst="ellipse">
                <a:avLst/>
              </a:prstGeom>
              <a:blipFill>
                <a:blip r:embed="rId8"/>
                <a:stretch>
                  <a:fillRect l="-6452"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3D3EA7A-E06F-3846-9FEC-C46738B26F24}"/>
              </a:ext>
            </a:extLst>
          </p:cNvPr>
          <p:cNvCxnSpPr>
            <a:cxnSpLocks/>
            <a:stCxn id="7" idx="4"/>
            <a:endCxn id="22" idx="0"/>
          </p:cNvCxnSpPr>
          <p:nvPr/>
        </p:nvCxnSpPr>
        <p:spPr>
          <a:xfrm flipH="1">
            <a:off x="6543814" y="2291176"/>
            <a:ext cx="409178" cy="769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31AAB86-871C-D249-9929-373E5CB3B3CF}"/>
              </a:ext>
            </a:extLst>
          </p:cNvPr>
          <p:cNvSpPr txBox="1"/>
          <p:nvPr/>
        </p:nvSpPr>
        <p:spPr>
          <a:xfrm>
            <a:off x="6388268" y="2414487"/>
            <a:ext cx="3569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R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341F25D-FA47-134E-8557-48FCCF980328}"/>
              </a:ext>
            </a:extLst>
          </p:cNvPr>
          <p:cNvCxnSpPr>
            <a:stCxn id="7" idx="4"/>
            <a:endCxn id="24" idx="0"/>
          </p:cNvCxnSpPr>
          <p:nvPr/>
        </p:nvCxnSpPr>
        <p:spPr>
          <a:xfrm>
            <a:off x="6952992" y="2291176"/>
            <a:ext cx="589244" cy="786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9F80878-A5A0-3449-9081-37D640E5F0F8}"/>
              </a:ext>
            </a:extLst>
          </p:cNvPr>
          <p:cNvSpPr txBox="1"/>
          <p:nvPr/>
        </p:nvSpPr>
        <p:spPr>
          <a:xfrm>
            <a:off x="7327719" y="2464591"/>
            <a:ext cx="4258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61BB1F1-1E06-804D-8CDA-9FE02FB56A27}"/>
                  </a:ext>
                </a:extLst>
              </p:cNvPr>
              <p:cNvSpPr/>
              <p:nvPr/>
            </p:nvSpPr>
            <p:spPr>
              <a:xfrm>
                <a:off x="10340232" y="3100192"/>
                <a:ext cx="878916" cy="59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61BB1F1-1E06-804D-8CDA-9FE02FB56A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0232" y="3100192"/>
                <a:ext cx="878916" cy="598072"/>
              </a:xfrm>
              <a:prstGeom prst="ellipse">
                <a:avLst/>
              </a:prstGeom>
              <a:blipFill>
                <a:blip r:embed="rId9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4F40EA6C-3827-5842-86B6-72CF69D9BB94}"/>
                  </a:ext>
                </a:extLst>
              </p:cNvPr>
              <p:cNvSpPr/>
              <p:nvPr/>
            </p:nvSpPr>
            <p:spPr>
              <a:xfrm>
                <a:off x="11391372" y="3116894"/>
                <a:ext cx="773479" cy="59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4F40EA6C-3827-5842-86B6-72CF69D9BB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1372" y="3116894"/>
                <a:ext cx="773479" cy="598072"/>
              </a:xfrm>
              <a:prstGeom prst="ellipse">
                <a:avLst/>
              </a:prstGeom>
              <a:blipFill>
                <a:blip r:embed="rId10"/>
                <a:stretch>
                  <a:fillRect l="-4762"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4B22162-3F7F-7C40-AA3F-73128F3270A2}"/>
              </a:ext>
            </a:extLst>
          </p:cNvPr>
          <p:cNvCxnSpPr>
            <a:cxnSpLocks/>
            <a:stCxn id="9" idx="4"/>
            <a:endCxn id="28" idx="0"/>
          </p:cNvCxnSpPr>
          <p:nvPr/>
        </p:nvCxnSpPr>
        <p:spPr>
          <a:xfrm flipH="1">
            <a:off x="10779690" y="2282826"/>
            <a:ext cx="524000" cy="817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BE81D6D-C9B2-A940-AA05-DA62006637D6}"/>
              </a:ext>
            </a:extLst>
          </p:cNvPr>
          <p:cNvSpPr txBox="1"/>
          <p:nvPr/>
        </p:nvSpPr>
        <p:spPr>
          <a:xfrm>
            <a:off x="10624144" y="2454153"/>
            <a:ext cx="3569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U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C760F68-9EF1-6E4A-B0F3-D1E7B5ABD438}"/>
              </a:ext>
            </a:extLst>
          </p:cNvPr>
          <p:cNvCxnSpPr>
            <a:cxnSpLocks/>
            <a:stCxn id="9" idx="4"/>
            <a:endCxn id="31" idx="0"/>
          </p:cNvCxnSpPr>
          <p:nvPr/>
        </p:nvCxnSpPr>
        <p:spPr>
          <a:xfrm>
            <a:off x="11303690" y="2282826"/>
            <a:ext cx="474422" cy="834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31162B93-CC21-6A45-A361-C495E5906AD8}"/>
              </a:ext>
            </a:extLst>
          </p:cNvPr>
          <p:cNvSpPr txBox="1"/>
          <p:nvPr/>
        </p:nvSpPr>
        <p:spPr>
          <a:xfrm>
            <a:off x="11563595" y="2504257"/>
            <a:ext cx="4258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522718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AA150-CA3A-CA4C-9A03-CC3B9809E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D3258A-C5E2-B048-8543-00D84D227D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Remember that the time-complexity of BFS for an observable state space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⁡(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=branching factor,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=length of best path,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=# distinct states (exhaustive search).  But…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is the # distinct physical states,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/>
                  <a:t> is the number of distinct belief states.  Exhaustive search is much more exhausting!!!</a:t>
                </a:r>
              </a:p>
              <a:p>
                <a:r>
                  <a:rPr lang="en-US" dirty="0"/>
                  <a:t>The shortest path is also longer: call it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Total: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{</m:t>
                      </m:r>
                      <m:r>
                        <m:rPr>
                          <m:sty m:val="p"/>
                        </m:rPr>
                        <a:rPr lang="en-US" i="1" dirty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⁡(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D3258A-C5E2-B048-8543-00D84D227D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 r="-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835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>
                <a:solidFill>
                  <a:schemeClr val="bg1">
                    <a:lumMod val="65000"/>
                  </a:schemeClr>
                </a:solidFill>
              </a:rPr>
              <a:t>Unobservable environments: belief states</a:t>
            </a:r>
          </a:p>
          <a:p>
            <a:r>
              <a:rPr lang="en-US" altLang="ja-JP" dirty="0"/>
              <a:t>Partially observable environments: predict and update</a:t>
            </a:r>
          </a:p>
          <a:p>
            <a:r>
              <a:rPr lang="en-US" altLang="ja-JP" dirty="0"/>
              <a:t>Stochastic partially observable environments</a:t>
            </a: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19663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AA150-CA3A-CA4C-9A03-CC3B9809E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Partially observable environments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3258A-C5E2-B048-8543-00D84D227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Observable environment: the agent knows its state.</a:t>
            </a:r>
          </a:p>
          <a:p>
            <a:r>
              <a:rPr lang="en-US" dirty="0"/>
              <a:t>Unobservable environment: the agent doesn’t know its state.</a:t>
            </a:r>
          </a:p>
          <a:p>
            <a:r>
              <a:rPr lang="en-US" dirty="0"/>
              <a:t>Partially observable environment: the agent can observe something, but not everything. </a:t>
            </a:r>
          </a:p>
        </p:txBody>
      </p:sp>
    </p:spTree>
    <p:extLst>
      <p:ext uri="{BB962C8B-B14F-4D97-AF65-F5344CB8AC3E}">
        <p14:creationId xmlns:p14="http://schemas.microsoft.com/office/powerpoint/2010/main" val="3578658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E8DF6-03EB-254F-A8A4-3869534B3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Partially observable environment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20A521A2-E17D-534B-A63C-8E4A1B4A9532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583568274"/>
                  </p:ext>
                </p:extLst>
              </p:nvPr>
            </p:nvGraphicFramePr>
            <p:xfrm>
              <a:off x="963460" y="1825625"/>
              <a:ext cx="5181600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7700">
                      <a:extLst>
                        <a:ext uri="{9D8B030D-6E8A-4147-A177-3AD203B41FA5}">
                          <a16:colId xmlns:a16="http://schemas.microsoft.com/office/drawing/2014/main" val="1982196019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3570115915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2430497293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1218360927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740151846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71635033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774444464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5077683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highlight>
                              <a:srgbClr val="FF00FF"/>
                            </a:highligh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highlight>
                              <a:srgbClr val="FF00FF"/>
                            </a:highlight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4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highlight>
                              <a:srgbClr val="FF00FF"/>
                            </a:highlight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87262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44919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FF4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042230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FF4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80340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FF4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645592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FF4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FF4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363272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0090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𝟖𝟕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4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564999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20A521A2-E17D-534B-A63C-8E4A1B4A9532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583568274"/>
                  </p:ext>
                </p:extLst>
              </p:nvPr>
            </p:nvGraphicFramePr>
            <p:xfrm>
              <a:off x="963460" y="1825625"/>
              <a:ext cx="5181600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7700">
                      <a:extLst>
                        <a:ext uri="{9D8B030D-6E8A-4147-A177-3AD203B41FA5}">
                          <a16:colId xmlns:a16="http://schemas.microsoft.com/office/drawing/2014/main" val="1982196019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3570115915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2430497293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1218360927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740151846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71635033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774444464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5077683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highlight>
                              <a:srgbClr val="FF00FF"/>
                            </a:highligh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00000" r="-607843" b="-7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highlight>
                              <a:srgbClr val="FF00FF"/>
                            </a:highlight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87262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44919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1961" t="-203448" r="-105882" b="-5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042230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93333" r="-607843" b="-3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80340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4231" t="-406897" r="-398077" b="-3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645592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6897" r="-607843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1961" t="-506897" r="-105882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363272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0090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01961" t="-710345" r="-105882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5649995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Content Placeholder 6" descr="Treasure chest with solid fill">
            <a:extLst>
              <a:ext uri="{FF2B5EF4-FFF2-40B4-BE49-F238E27FC236}">
                <a16:creationId xmlns:a16="http://schemas.microsoft.com/office/drawing/2014/main" id="{8770428F-0C42-DE4B-BB7F-C94C3DC067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5078" y="4358284"/>
            <a:ext cx="477039" cy="47703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EEE2B86-04E9-1444-A27D-7E9EB8D9F7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00800" y="1499948"/>
                <a:ext cx="5574082" cy="51263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dirty="0"/>
                  <a:t>Suppose we begin by sensing the bit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acc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ja-JP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ja-JP" dirty="0"/>
                  <a:t>.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Then we know that our initial position must be one of these squares.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EEE2B86-04E9-1444-A27D-7E9EB8D9F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1499948"/>
                <a:ext cx="5574082" cy="5126319"/>
              </a:xfrm>
              <a:prstGeom prst="rect">
                <a:avLst/>
              </a:prstGeom>
              <a:blipFill>
                <a:blip r:embed="rId5"/>
                <a:stretch>
                  <a:fillRect l="-2506" t="-2228" r="-1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phic 3" descr="Robot with solid fill">
            <a:extLst>
              <a:ext uri="{FF2B5EF4-FFF2-40B4-BE49-F238E27FC236}">
                <a16:creationId xmlns:a16="http://schemas.microsoft.com/office/drawing/2014/main" id="{64D33FCB-9C20-9B47-A3A7-B40F24025A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3845" y="5088695"/>
            <a:ext cx="861168" cy="8611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46E73A-96A0-1C4C-82FA-2BD6DA4C6EBF}"/>
              </a:ext>
            </a:extLst>
          </p:cNvPr>
          <p:cNvSpPr txBox="1"/>
          <p:nvPr/>
        </p:nvSpPr>
        <p:spPr>
          <a:xfrm>
            <a:off x="1045928" y="5051209"/>
            <a:ext cx="407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968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E8DF6-03EB-254F-A8A4-3869534B3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Partially observable environment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20A521A2-E17D-534B-A63C-8E4A1B4A9532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727960021"/>
                  </p:ext>
                </p:extLst>
              </p:nvPr>
            </p:nvGraphicFramePr>
            <p:xfrm>
              <a:off x="963460" y="1825625"/>
              <a:ext cx="5181600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7700">
                      <a:extLst>
                        <a:ext uri="{9D8B030D-6E8A-4147-A177-3AD203B41FA5}">
                          <a16:colId xmlns:a16="http://schemas.microsoft.com/office/drawing/2014/main" val="1982196019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3570115915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2430497293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1218360927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740151846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71635033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774444464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5077683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highlight>
                              <a:srgbClr val="FF00FF"/>
                            </a:highligh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highlight>
                              <a:srgbClr val="FF00FF"/>
                            </a:highlight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𝟏𝟑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highlight>
                              <a:srgbClr val="FF00FF"/>
                            </a:highlight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4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highlight>
                              <a:srgbClr val="FF00FF"/>
                            </a:highlight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87262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44919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𝟑𝟖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40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42230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𝟒𝟑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highlight>
                              <a:srgbClr val="FF00FF"/>
                            </a:highlight>
                          </a:endParaRPr>
                        </a:p>
                      </a:txBody>
                      <a:tcPr>
                        <a:solidFill>
                          <a:srgbClr val="FF4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highlight>
                              <a:srgbClr val="FF00FF"/>
                            </a:highlight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80340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𝟓𝟓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highlight>
                              <a:srgbClr val="FF00FF"/>
                            </a:highlight>
                          </a:endParaRPr>
                        </a:p>
                      </a:txBody>
                      <a:tcPr>
                        <a:solidFill>
                          <a:srgbClr val="FF4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highlight>
                              <a:srgbClr val="FF00FF"/>
                            </a:highlight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645592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𝟔𝟑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FF4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𝟔𝟖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40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63272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0090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𝟖𝟖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40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64999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20A521A2-E17D-534B-A63C-8E4A1B4A9532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727960021"/>
                  </p:ext>
                </p:extLst>
              </p:nvPr>
            </p:nvGraphicFramePr>
            <p:xfrm>
              <a:off x="963460" y="1825625"/>
              <a:ext cx="5181600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7700">
                      <a:extLst>
                        <a:ext uri="{9D8B030D-6E8A-4147-A177-3AD203B41FA5}">
                          <a16:colId xmlns:a16="http://schemas.microsoft.com/office/drawing/2014/main" val="1982196019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3570115915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2430497293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1218360927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740151846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71635033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774444464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5077683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highlight>
                              <a:srgbClr val="FF00FF"/>
                            </a:highligh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highlight>
                              <a:srgbClr val="FF00FF"/>
                            </a:highlight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200000" r="-507843" b="-7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highlight>
                              <a:srgbClr val="FF00FF"/>
                            </a:highlight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87262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44919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701961" t="-203448" r="-5882" b="-5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42230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293333" r="-507843" b="-3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highlight>
                              <a:srgbClr val="FF00FF"/>
                            </a:highlight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80340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1961" t="-406897" r="-305882" b="-3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highlight>
                              <a:srgbClr val="FF00FF"/>
                            </a:highlight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645592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506897" r="-507843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701961" t="-506897" r="-5882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63272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0090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1961" t="-710345" r="-5882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649995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Content Placeholder 6" descr="Treasure chest with solid fill">
            <a:extLst>
              <a:ext uri="{FF2B5EF4-FFF2-40B4-BE49-F238E27FC236}">
                <a16:creationId xmlns:a16="http://schemas.microsoft.com/office/drawing/2014/main" id="{8770428F-0C42-DE4B-BB7F-C94C3DC067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5078" y="4358284"/>
            <a:ext cx="477039" cy="477039"/>
          </a:xfr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EEE2B86-04E9-1444-A27D-7E9EB8D9F7F2}"/>
              </a:ext>
            </a:extLst>
          </p:cNvPr>
          <p:cNvSpPr txBox="1">
            <a:spLocks/>
          </p:cNvSpPr>
          <p:nvPr/>
        </p:nvSpPr>
        <p:spPr>
          <a:xfrm>
            <a:off x="6400800" y="1499948"/>
            <a:ext cx="5574082" cy="5126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/>
              <a:t>Move one step to the right.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Now we know that our position must be one of these squares.</a:t>
            </a:r>
          </a:p>
        </p:txBody>
      </p:sp>
      <p:pic>
        <p:nvPicPr>
          <p:cNvPr id="4" name="Graphic 3" descr="Robot with solid fill">
            <a:extLst>
              <a:ext uri="{FF2B5EF4-FFF2-40B4-BE49-F238E27FC236}">
                <a16:creationId xmlns:a16="http://schemas.microsoft.com/office/drawing/2014/main" id="{64D33FCB-9C20-9B47-A3A7-B40F24025A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3845" y="5088695"/>
            <a:ext cx="861168" cy="8611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46E73A-96A0-1C4C-82FA-2BD6DA4C6EBF}"/>
              </a:ext>
            </a:extLst>
          </p:cNvPr>
          <p:cNvSpPr txBox="1"/>
          <p:nvPr/>
        </p:nvSpPr>
        <p:spPr>
          <a:xfrm>
            <a:off x="1045928" y="5051209"/>
            <a:ext cx="407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028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E8DF6-03EB-254F-A8A4-3869534B3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Partially observable environment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20A521A2-E17D-534B-A63C-8E4A1B4A9532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850511026"/>
                  </p:ext>
                </p:extLst>
              </p:nvPr>
            </p:nvGraphicFramePr>
            <p:xfrm>
              <a:off x="963460" y="1825625"/>
              <a:ext cx="5181600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7700">
                      <a:extLst>
                        <a:ext uri="{9D8B030D-6E8A-4147-A177-3AD203B41FA5}">
                          <a16:colId xmlns:a16="http://schemas.microsoft.com/office/drawing/2014/main" val="1982196019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3570115915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2430497293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1218360927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740151846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71635033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774444464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5077683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highlight>
                              <a:srgbClr val="FF00FF"/>
                            </a:highligh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highlight>
                              <a:srgbClr val="FF00FF"/>
                            </a:highlight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highlight>
                              <a:srgbClr val="FF00FF"/>
                            </a:highlight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87262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44919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𝟑𝟖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40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42230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𝟒𝟑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highlight>
                              <a:srgbClr val="FF00FF"/>
                            </a:highlight>
                          </a:endParaRPr>
                        </a:p>
                      </a:txBody>
                      <a:tcPr>
                        <a:solidFill>
                          <a:srgbClr val="FF4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80340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645592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𝟔𝟑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FF4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363272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0090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564999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20A521A2-E17D-534B-A63C-8E4A1B4A9532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850511026"/>
                  </p:ext>
                </p:extLst>
              </p:nvPr>
            </p:nvGraphicFramePr>
            <p:xfrm>
              <a:off x="963460" y="1825625"/>
              <a:ext cx="5181600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7700">
                      <a:extLst>
                        <a:ext uri="{9D8B030D-6E8A-4147-A177-3AD203B41FA5}">
                          <a16:colId xmlns:a16="http://schemas.microsoft.com/office/drawing/2014/main" val="1982196019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3570115915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2430497293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1218360927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740151846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71635033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774444464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5077683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highlight>
                              <a:srgbClr val="FF00FF"/>
                            </a:highligh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highlight>
                              <a:srgbClr val="FF00FF"/>
                            </a:highlight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highlight>
                              <a:srgbClr val="FF00FF"/>
                            </a:highlight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87262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44919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701961" t="-203448" r="-5882" b="-5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42230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293333" r="-507843" b="-3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80340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645592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506897" r="-507843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363272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0090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5649995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Content Placeholder 6" descr="Treasure chest with solid fill">
            <a:extLst>
              <a:ext uri="{FF2B5EF4-FFF2-40B4-BE49-F238E27FC236}">
                <a16:creationId xmlns:a16="http://schemas.microsoft.com/office/drawing/2014/main" id="{8770428F-0C42-DE4B-BB7F-C94C3DC067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5078" y="4358284"/>
            <a:ext cx="477039" cy="47703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EEE2B86-04E9-1444-A27D-7E9EB8D9F7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00800" y="1499948"/>
                <a:ext cx="5574082" cy="51263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dirty="0"/>
                  <a:t>Now suppose we sense again, and measure the bit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acc>
                    <m:r>
                      <a:rPr lang="en-US" altLang="ja-JP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,0,</m:t>
                            </m:r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  <m:sup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ja-JP" dirty="0"/>
                  <a:t>.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Then we know that our new position must be one of these squares.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EEE2B86-04E9-1444-A27D-7E9EB8D9F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1499948"/>
                <a:ext cx="5574082" cy="5126319"/>
              </a:xfrm>
              <a:prstGeom prst="rect">
                <a:avLst/>
              </a:prstGeom>
              <a:blipFill>
                <a:blip r:embed="rId5"/>
                <a:stretch>
                  <a:fillRect l="-2506" t="-2228" r="-2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phic 3" descr="Robot with solid fill">
            <a:extLst>
              <a:ext uri="{FF2B5EF4-FFF2-40B4-BE49-F238E27FC236}">
                <a16:creationId xmlns:a16="http://schemas.microsoft.com/office/drawing/2014/main" id="{64D33FCB-9C20-9B47-A3A7-B40F24025A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3845" y="5088695"/>
            <a:ext cx="861168" cy="8611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46E73A-96A0-1C4C-82FA-2BD6DA4C6EBF}"/>
              </a:ext>
            </a:extLst>
          </p:cNvPr>
          <p:cNvSpPr txBox="1"/>
          <p:nvPr/>
        </p:nvSpPr>
        <p:spPr>
          <a:xfrm>
            <a:off x="1045928" y="5051209"/>
            <a:ext cx="407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33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1AC89-1E8D-294E-925F-3DDF9DB37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predict-update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02081-24D3-5D4A-91EF-9969E62C8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567" y="1825625"/>
            <a:ext cx="414611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Notice that our algorithm is now the repetition of two steps: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Take an action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Take a new measurement of the environment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2AA14CF-250E-9E46-9A24-F4B061BEB8DE}"/>
                  </a:ext>
                </a:extLst>
              </p:cNvPr>
              <p:cNvSpPr/>
              <p:nvPr/>
            </p:nvSpPr>
            <p:spPr>
              <a:xfrm>
                <a:off x="6626268" y="230188"/>
                <a:ext cx="5298509" cy="59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37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42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54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62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67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87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2AA14CF-250E-9E46-9A24-F4B061BEB8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268" y="230188"/>
                <a:ext cx="5298509" cy="598072"/>
              </a:xfrm>
              <a:prstGeom prst="ellipse">
                <a:avLst/>
              </a:prstGeom>
              <a:blipFill>
                <a:blip r:embed="rId2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7E79CBB0-9990-2643-A6EF-3E59352AD79A}"/>
              </a:ext>
            </a:extLst>
          </p:cNvPr>
          <p:cNvSpPr/>
          <p:nvPr/>
        </p:nvSpPr>
        <p:spPr>
          <a:xfrm>
            <a:off x="8129391" y="1064716"/>
            <a:ext cx="2317315" cy="4634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ACT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11506B8-3A7B-3144-9615-084A606CB1F3}"/>
              </a:ext>
            </a:extLst>
          </p:cNvPr>
          <p:cNvCxnSpPr>
            <a:stCxn id="4" idx="4"/>
            <a:endCxn id="5" idx="0"/>
          </p:cNvCxnSpPr>
          <p:nvPr/>
        </p:nvCxnSpPr>
        <p:spPr>
          <a:xfrm>
            <a:off x="9275523" y="828260"/>
            <a:ext cx="12526" cy="236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8E6B6C2-4EF6-AD47-9D21-D0B77A6512E9}"/>
                  </a:ext>
                </a:extLst>
              </p:cNvPr>
              <p:cNvSpPr/>
              <p:nvPr/>
            </p:nvSpPr>
            <p:spPr>
              <a:xfrm>
                <a:off x="4486410" y="2286540"/>
                <a:ext cx="4331913" cy="59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38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43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55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63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68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88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8E6B6C2-4EF6-AD47-9D21-D0B77A6512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410" y="2286540"/>
                <a:ext cx="4331913" cy="598072"/>
              </a:xfrm>
              <a:prstGeom prst="ellipse">
                <a:avLst/>
              </a:prstGeom>
              <a:blipFill>
                <a:blip r:embed="rId3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BFA87ED2-5208-7945-9D25-526E4717AFA6}"/>
                  </a:ext>
                </a:extLst>
              </p:cNvPr>
              <p:cNvSpPr/>
              <p:nvPr/>
            </p:nvSpPr>
            <p:spPr>
              <a:xfrm>
                <a:off x="8985332" y="2276102"/>
                <a:ext cx="885177" cy="59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{…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BFA87ED2-5208-7945-9D25-526E4717AF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5332" y="2276102"/>
                <a:ext cx="885177" cy="598072"/>
              </a:xfrm>
              <a:prstGeom prst="ellipse">
                <a:avLst/>
              </a:prstGeom>
              <a:blipFill>
                <a:blip r:embed="rId4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565066A-DC07-1D44-92D5-680DF4B8427C}"/>
                  </a:ext>
                </a:extLst>
              </p:cNvPr>
              <p:cNvSpPr/>
              <p:nvPr/>
            </p:nvSpPr>
            <p:spPr>
              <a:xfrm>
                <a:off x="10089708" y="2278190"/>
                <a:ext cx="885177" cy="59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{…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565066A-DC07-1D44-92D5-680DF4B842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9708" y="2278190"/>
                <a:ext cx="885177" cy="598072"/>
              </a:xfrm>
              <a:prstGeom prst="ellipse">
                <a:avLst/>
              </a:prstGeom>
              <a:blipFill>
                <a:blip r:embed="rId5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CB4F4F1-17CC-9E4A-B49E-8CC126EC7018}"/>
                  </a:ext>
                </a:extLst>
              </p:cNvPr>
              <p:cNvSpPr/>
              <p:nvPr/>
            </p:nvSpPr>
            <p:spPr>
              <a:xfrm>
                <a:off x="11093876" y="2267752"/>
                <a:ext cx="885177" cy="59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{…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CB4F4F1-17CC-9E4A-B49E-8CC126EC70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3876" y="2267752"/>
                <a:ext cx="885177" cy="598072"/>
              </a:xfrm>
              <a:prstGeom prst="ellipse">
                <a:avLst/>
              </a:prstGeom>
              <a:blipFill>
                <a:blip r:embed="rId6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9164D88-D49C-3449-8753-69CE2387FF25}"/>
              </a:ext>
            </a:extLst>
          </p:cNvPr>
          <p:cNvCxnSpPr>
            <a:stCxn id="5" idx="2"/>
            <a:endCxn id="8" idx="0"/>
          </p:cNvCxnSpPr>
          <p:nvPr/>
        </p:nvCxnSpPr>
        <p:spPr>
          <a:xfrm flipH="1">
            <a:off x="6652367" y="1528179"/>
            <a:ext cx="2635682" cy="7583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AE462EF-DFE7-EA41-B9DC-D9C0A71AC706}"/>
              </a:ext>
            </a:extLst>
          </p:cNvPr>
          <p:cNvCxnSpPr>
            <a:stCxn id="5" idx="2"/>
            <a:endCxn id="9" idx="0"/>
          </p:cNvCxnSpPr>
          <p:nvPr/>
        </p:nvCxnSpPr>
        <p:spPr>
          <a:xfrm>
            <a:off x="9288049" y="1528179"/>
            <a:ext cx="139872" cy="747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9646A4F-06A7-934A-924F-A7CCC0E0D010}"/>
              </a:ext>
            </a:extLst>
          </p:cNvPr>
          <p:cNvCxnSpPr>
            <a:stCxn id="5" idx="2"/>
            <a:endCxn id="10" idx="0"/>
          </p:cNvCxnSpPr>
          <p:nvPr/>
        </p:nvCxnSpPr>
        <p:spPr>
          <a:xfrm>
            <a:off x="9288049" y="1528179"/>
            <a:ext cx="1244248" cy="750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9CBDD4C-7167-6647-936A-7C0BBA43F6C0}"/>
              </a:ext>
            </a:extLst>
          </p:cNvPr>
          <p:cNvCxnSpPr>
            <a:stCxn id="5" idx="2"/>
            <a:endCxn id="11" idx="0"/>
          </p:cNvCxnSpPr>
          <p:nvPr/>
        </p:nvCxnSpPr>
        <p:spPr>
          <a:xfrm>
            <a:off x="9288049" y="1528179"/>
            <a:ext cx="2248416" cy="739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334368F-CF90-A647-AD2F-CE8854FD0645}"/>
              </a:ext>
            </a:extLst>
          </p:cNvPr>
          <p:cNvSpPr txBox="1"/>
          <p:nvPr/>
        </p:nvSpPr>
        <p:spPr>
          <a:xfrm>
            <a:off x="7333980" y="1656663"/>
            <a:ext cx="3695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R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236E5A-C34B-0047-A21B-ACE455ECA8FE}"/>
              </a:ext>
            </a:extLst>
          </p:cNvPr>
          <p:cNvSpPr txBox="1"/>
          <p:nvPr/>
        </p:nvSpPr>
        <p:spPr>
          <a:xfrm>
            <a:off x="9089708" y="1771485"/>
            <a:ext cx="3695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L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6FBD79-5B80-0144-BA1A-D5CFEABCED60}"/>
              </a:ext>
            </a:extLst>
          </p:cNvPr>
          <p:cNvSpPr txBox="1"/>
          <p:nvPr/>
        </p:nvSpPr>
        <p:spPr>
          <a:xfrm>
            <a:off x="9655466" y="1773573"/>
            <a:ext cx="3695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U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6D8B89-0B44-684B-88C9-863DAC5F3CBE}"/>
              </a:ext>
            </a:extLst>
          </p:cNvPr>
          <p:cNvSpPr txBox="1"/>
          <p:nvPr/>
        </p:nvSpPr>
        <p:spPr>
          <a:xfrm>
            <a:off x="10346484" y="1562719"/>
            <a:ext cx="3695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D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DE59F99-0E0C-254E-A649-796C664B2A9C}"/>
              </a:ext>
            </a:extLst>
          </p:cNvPr>
          <p:cNvSpPr/>
          <p:nvPr/>
        </p:nvSpPr>
        <p:spPr>
          <a:xfrm>
            <a:off x="5488493" y="3070964"/>
            <a:ext cx="2317315" cy="4634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MEASURE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CA8A7BF-3032-F94C-9B92-BBCCE00F6B1A}"/>
              </a:ext>
            </a:extLst>
          </p:cNvPr>
          <p:cNvCxnSpPr>
            <a:stCxn id="8" idx="4"/>
            <a:endCxn id="25" idx="0"/>
          </p:cNvCxnSpPr>
          <p:nvPr/>
        </p:nvCxnSpPr>
        <p:spPr>
          <a:xfrm flipH="1">
            <a:off x="6647151" y="2884612"/>
            <a:ext cx="5216" cy="186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6337B9C-9EB5-4B4C-9AC2-170DD981C1AB}"/>
                  </a:ext>
                </a:extLst>
              </p:cNvPr>
              <p:cNvSpPr/>
              <p:nvPr/>
            </p:nvSpPr>
            <p:spPr>
              <a:xfrm>
                <a:off x="2409182" y="5069400"/>
                <a:ext cx="2513551" cy="59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38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43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63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6337B9C-9EB5-4B4C-9AC2-170DD981C1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182" y="5069400"/>
                <a:ext cx="2513551" cy="598072"/>
              </a:xfrm>
              <a:prstGeom prst="ellipse">
                <a:avLst/>
              </a:prstGeom>
              <a:blipFill>
                <a:blip r:embed="rId7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CA67319C-AB30-9446-BC36-EEE698F442A9}"/>
                  </a:ext>
                </a:extLst>
              </p:cNvPr>
              <p:cNvSpPr/>
              <p:nvPr/>
            </p:nvSpPr>
            <p:spPr>
              <a:xfrm>
                <a:off x="5141938" y="5046436"/>
                <a:ext cx="1020871" cy="59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CA67319C-AB30-9446-BC36-EEE698F442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938" y="5046436"/>
                <a:ext cx="1020871" cy="598072"/>
              </a:xfrm>
              <a:prstGeom prst="ellipse">
                <a:avLst/>
              </a:prstGeom>
              <a:blipFill>
                <a:blip r:embed="rId8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3782565-96EB-8146-A444-0B880D67B8A4}"/>
              </a:ext>
            </a:extLst>
          </p:cNvPr>
          <p:cNvCxnSpPr>
            <a:stCxn id="25" idx="2"/>
            <a:endCxn id="28" idx="0"/>
          </p:cNvCxnSpPr>
          <p:nvPr/>
        </p:nvCxnSpPr>
        <p:spPr>
          <a:xfrm flipH="1">
            <a:off x="3665958" y="3534427"/>
            <a:ext cx="2981193" cy="1534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8CFEA3A-DFA0-2B47-A592-99E3F8107014}"/>
                  </a:ext>
                </a:extLst>
              </p:cNvPr>
              <p:cNvSpPr txBox="1"/>
              <p:nvPr/>
            </p:nvSpPr>
            <p:spPr>
              <a:xfrm>
                <a:off x="4354880" y="3763119"/>
                <a:ext cx="494787" cy="1374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ja-JP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4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ja-JP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ja-JP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ja-JP" sz="2400" b="0" i="1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ja-JP" sz="2400" b="0" i="1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8CFEA3A-DFA0-2B47-A592-99E3F8107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880" y="3763119"/>
                <a:ext cx="494787" cy="1374607"/>
              </a:xfrm>
              <a:prstGeom prst="rect">
                <a:avLst/>
              </a:prstGeom>
              <a:blipFill>
                <a:blip r:embed="rId9"/>
                <a:stretch>
                  <a:fillRect b="-3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47095AE-EF8D-DC48-ABFF-6700023504B8}"/>
              </a:ext>
            </a:extLst>
          </p:cNvPr>
          <p:cNvCxnSpPr>
            <a:stCxn id="25" idx="2"/>
            <a:endCxn id="29" idx="0"/>
          </p:cNvCxnSpPr>
          <p:nvPr/>
        </p:nvCxnSpPr>
        <p:spPr>
          <a:xfrm flipH="1">
            <a:off x="5652374" y="3534427"/>
            <a:ext cx="994777" cy="1512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A29D5AC-6C3D-7F4D-A3CC-901F64A05011}"/>
                  </a:ext>
                </a:extLst>
              </p:cNvPr>
              <p:cNvSpPr txBox="1"/>
              <p:nvPr/>
            </p:nvSpPr>
            <p:spPr>
              <a:xfrm>
                <a:off x="5772406" y="3752681"/>
                <a:ext cx="494787" cy="1374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ja-JP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4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ja-JP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ja-JP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ja-JP" sz="2400" b="0" i="1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ja-JP" sz="2400" b="0" i="1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A29D5AC-6C3D-7F4D-A3CC-901F64A05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406" y="3752681"/>
                <a:ext cx="494787" cy="1374607"/>
              </a:xfrm>
              <a:prstGeom prst="rect">
                <a:avLst/>
              </a:prstGeom>
              <a:blipFill>
                <a:blip r:embed="rId10"/>
                <a:stretch>
                  <a:fillRect b="-4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EC6118E-E378-C142-8C76-B8A020015DC5}"/>
                  </a:ext>
                </a:extLst>
              </p:cNvPr>
              <p:cNvSpPr txBox="1"/>
              <p:nvPr/>
            </p:nvSpPr>
            <p:spPr>
              <a:xfrm>
                <a:off x="6388268" y="3767295"/>
                <a:ext cx="494787" cy="1374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ja-JP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4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ja-JP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ja-JP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ja-JP" sz="2400" b="0" i="1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ja-JP" sz="2400" b="0" i="1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EC6118E-E378-C142-8C76-B8A020015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268" y="3767295"/>
                <a:ext cx="494787" cy="1374607"/>
              </a:xfrm>
              <a:prstGeom prst="rect">
                <a:avLst/>
              </a:prstGeom>
              <a:blipFill>
                <a:blip r:embed="rId11"/>
                <a:stretch>
                  <a:fillRect b="-3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2D4D87F-AA9E-FD4D-A56F-1B970DC1A808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6647151" y="3534427"/>
            <a:ext cx="134651" cy="1501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BF1BCBE-E0E6-D043-971D-D1402F20C857}"/>
                  </a:ext>
                </a:extLst>
              </p:cNvPr>
              <p:cNvSpPr/>
              <p:nvPr/>
            </p:nvSpPr>
            <p:spPr>
              <a:xfrm>
                <a:off x="6271366" y="5035998"/>
                <a:ext cx="1020871" cy="59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55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BF1BCBE-E0E6-D043-971D-D1402F20C8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366" y="5035998"/>
                <a:ext cx="1020871" cy="598072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8E7F99F9-08AA-3C44-8035-F6332862CA5D}"/>
                  </a:ext>
                </a:extLst>
              </p:cNvPr>
              <p:cNvSpPr/>
              <p:nvPr/>
            </p:nvSpPr>
            <p:spPr>
              <a:xfrm>
                <a:off x="7475950" y="5025560"/>
                <a:ext cx="1020871" cy="59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68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8E7F99F9-08AA-3C44-8035-F6332862CA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950" y="5025560"/>
                <a:ext cx="1020871" cy="598072"/>
              </a:xfrm>
              <a:prstGeom prst="ellipse">
                <a:avLst/>
              </a:prstGeom>
              <a:blipFill>
                <a:blip r:embed="rId13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04A97478-69AA-4048-A711-E6CCE84D6238}"/>
                  </a:ext>
                </a:extLst>
              </p:cNvPr>
              <p:cNvSpPr/>
              <p:nvPr/>
            </p:nvSpPr>
            <p:spPr>
              <a:xfrm>
                <a:off x="8668008" y="5027648"/>
                <a:ext cx="1020871" cy="59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88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04A97478-69AA-4048-A711-E6CCE84D62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8008" y="5027648"/>
                <a:ext cx="1020871" cy="598072"/>
              </a:xfrm>
              <a:prstGeom prst="ellipse">
                <a:avLst/>
              </a:prstGeom>
              <a:blipFill>
                <a:blip r:embed="rId14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F0067BE-85AF-7E40-8A17-68F24B63A8CA}"/>
              </a:ext>
            </a:extLst>
          </p:cNvPr>
          <p:cNvCxnSpPr>
            <a:cxnSpLocks/>
            <a:stCxn id="25" idx="2"/>
            <a:endCxn id="42" idx="0"/>
          </p:cNvCxnSpPr>
          <p:nvPr/>
        </p:nvCxnSpPr>
        <p:spPr>
          <a:xfrm>
            <a:off x="6647151" y="3534427"/>
            <a:ext cx="1339235" cy="1491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FC0EE84-163C-734D-BD5C-2CCFAA68C006}"/>
              </a:ext>
            </a:extLst>
          </p:cNvPr>
          <p:cNvCxnSpPr>
            <a:cxnSpLocks/>
            <a:stCxn id="25" idx="2"/>
            <a:endCxn id="43" idx="0"/>
          </p:cNvCxnSpPr>
          <p:nvPr/>
        </p:nvCxnSpPr>
        <p:spPr>
          <a:xfrm>
            <a:off x="6647151" y="3534427"/>
            <a:ext cx="2531293" cy="1493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F87D1BC-BB29-9D4D-969C-75E25EFDD870}"/>
                  </a:ext>
                </a:extLst>
              </p:cNvPr>
              <p:cNvSpPr txBox="1"/>
              <p:nvPr/>
            </p:nvSpPr>
            <p:spPr>
              <a:xfrm>
                <a:off x="7091812" y="3806961"/>
                <a:ext cx="494787" cy="1374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ja-JP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4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ja-JP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ja-JP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ja-JP" sz="2400" b="0" i="1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ja-JP" sz="2400" b="0" i="1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F87D1BC-BB29-9D4D-969C-75E25EFDD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812" y="3806961"/>
                <a:ext cx="494787" cy="1374607"/>
              </a:xfrm>
              <a:prstGeom prst="rect">
                <a:avLst/>
              </a:prstGeom>
              <a:blipFill>
                <a:blip r:embed="rId15"/>
                <a:stretch>
                  <a:fillRect b="-2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AFC77FD-093A-3F40-816A-DCB0798530F1}"/>
                  </a:ext>
                </a:extLst>
              </p:cNvPr>
              <p:cNvSpPr txBox="1"/>
              <p:nvPr/>
            </p:nvSpPr>
            <p:spPr>
              <a:xfrm>
                <a:off x="8396604" y="3821575"/>
                <a:ext cx="494787" cy="1374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ja-JP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4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ja-JP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ja-JP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ja-JP" sz="2400" b="0" i="1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ja-JP" sz="2400" b="0" i="1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AFC77FD-093A-3F40-816A-DCB079853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6604" y="3821575"/>
                <a:ext cx="494787" cy="1374607"/>
              </a:xfrm>
              <a:prstGeom prst="rect">
                <a:avLst/>
              </a:prstGeom>
              <a:blipFill>
                <a:blip r:embed="rId16"/>
                <a:stretch>
                  <a:fillRect b="-4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>
            <a:extLst>
              <a:ext uri="{FF2B5EF4-FFF2-40B4-BE49-F238E27FC236}">
                <a16:creationId xmlns:a16="http://schemas.microsoft.com/office/drawing/2014/main" id="{C5A030EB-7730-6245-8EC1-731EB91CC789}"/>
              </a:ext>
            </a:extLst>
          </p:cNvPr>
          <p:cNvSpPr/>
          <p:nvPr/>
        </p:nvSpPr>
        <p:spPr>
          <a:xfrm>
            <a:off x="2519831" y="5839210"/>
            <a:ext cx="2317315" cy="4634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ACT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0A6F484-8EA8-9C43-AACA-0D8CC06F3793}"/>
              </a:ext>
            </a:extLst>
          </p:cNvPr>
          <p:cNvCxnSpPr>
            <a:stCxn id="28" idx="4"/>
            <a:endCxn id="52" idx="0"/>
          </p:cNvCxnSpPr>
          <p:nvPr/>
        </p:nvCxnSpPr>
        <p:spPr>
          <a:xfrm>
            <a:off x="3665958" y="5667472"/>
            <a:ext cx="12531" cy="171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17384C7-6DAA-B149-A4C4-1F256659A840}"/>
              </a:ext>
            </a:extLst>
          </p:cNvPr>
          <p:cNvCxnSpPr>
            <a:stCxn id="52" idx="2"/>
          </p:cNvCxnSpPr>
          <p:nvPr/>
        </p:nvCxnSpPr>
        <p:spPr>
          <a:xfrm flipH="1">
            <a:off x="2409182" y="6302673"/>
            <a:ext cx="1269307" cy="423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2AD7785-CEE5-8048-A03A-B1CFE9FFB3D1}"/>
              </a:ext>
            </a:extLst>
          </p:cNvPr>
          <p:cNvCxnSpPr>
            <a:stCxn id="52" idx="2"/>
          </p:cNvCxnSpPr>
          <p:nvPr/>
        </p:nvCxnSpPr>
        <p:spPr>
          <a:xfrm flipH="1">
            <a:off x="3407079" y="6302673"/>
            <a:ext cx="271410" cy="448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F1FD27F-CC36-CC4E-A1AF-9E4B595E27FE}"/>
              </a:ext>
            </a:extLst>
          </p:cNvPr>
          <p:cNvCxnSpPr>
            <a:stCxn id="52" idx="2"/>
          </p:cNvCxnSpPr>
          <p:nvPr/>
        </p:nvCxnSpPr>
        <p:spPr>
          <a:xfrm>
            <a:off x="3678489" y="6302673"/>
            <a:ext cx="676391" cy="423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F6094A1-5A6F-4F4E-BA15-BE6FC0EE168C}"/>
              </a:ext>
            </a:extLst>
          </p:cNvPr>
          <p:cNvCxnSpPr>
            <a:stCxn id="52" idx="2"/>
          </p:cNvCxnSpPr>
          <p:nvPr/>
        </p:nvCxnSpPr>
        <p:spPr>
          <a:xfrm>
            <a:off x="3678489" y="6302673"/>
            <a:ext cx="1670125" cy="436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BFC0C112-337F-ED4E-9CD8-52FA87397955}"/>
              </a:ext>
            </a:extLst>
          </p:cNvPr>
          <p:cNvSpPr txBox="1"/>
          <p:nvPr/>
        </p:nvSpPr>
        <p:spPr>
          <a:xfrm>
            <a:off x="2563662" y="6255793"/>
            <a:ext cx="3695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R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0CDBDF1-BBCB-054E-8254-B74B31B56A7B}"/>
              </a:ext>
            </a:extLst>
          </p:cNvPr>
          <p:cNvSpPr txBox="1"/>
          <p:nvPr/>
        </p:nvSpPr>
        <p:spPr>
          <a:xfrm>
            <a:off x="3141946" y="6358089"/>
            <a:ext cx="3695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L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AC5A9F9-E271-3148-83C9-A8BAA33A678D}"/>
              </a:ext>
            </a:extLst>
          </p:cNvPr>
          <p:cNvSpPr txBox="1"/>
          <p:nvPr/>
        </p:nvSpPr>
        <p:spPr>
          <a:xfrm>
            <a:off x="3820438" y="6372703"/>
            <a:ext cx="3695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U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AE93BD8-47AC-6840-9BD2-AC8E71085DD5}"/>
              </a:ext>
            </a:extLst>
          </p:cNvPr>
          <p:cNvSpPr txBox="1"/>
          <p:nvPr/>
        </p:nvSpPr>
        <p:spPr>
          <a:xfrm>
            <a:off x="4486404" y="6424895"/>
            <a:ext cx="3695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D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276AA31-ED37-AE4B-98C7-6062EBCBE542}"/>
              </a:ext>
            </a:extLst>
          </p:cNvPr>
          <p:cNvSpPr txBox="1"/>
          <p:nvPr/>
        </p:nvSpPr>
        <p:spPr>
          <a:xfrm>
            <a:off x="7144004" y="5149331"/>
            <a:ext cx="11106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30814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1350E-BBBE-574A-B0A1-07A0A225C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predict-update cycle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648288-0CFC-144A-8DC6-1F776938AB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91337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Given an initial belief state, e.g.,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37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54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62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67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87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we repeat the following two steps: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ACT (action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), and then </a:t>
                </a:r>
                <a:r>
                  <a:rPr lang="en-US" b="1" u="sng" dirty="0"/>
                  <a:t>predict</a:t>
                </a:r>
                <a:r>
                  <a:rPr lang="en-US" dirty="0"/>
                  <a:t> what will be the result of our action.  For example, if our action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 then our predicted outcome is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38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55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63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68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88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/>
                  <a:t>MEASURE the environment again (observation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acc>
                  </m:oMath>
                </a14:m>
                <a:r>
                  <a:rPr lang="en-US" dirty="0"/>
                  <a:t>), and then </a:t>
                </a:r>
                <a:r>
                  <a:rPr lang="en-US" b="1" u="sng" dirty="0"/>
                  <a:t>update</a:t>
                </a:r>
                <a:r>
                  <a:rPr lang="en-US" dirty="0"/>
                  <a:t> our belief state (by deleting any physical states that are incompatible with the new measurement).  For example, if our measurement is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acc>
                    <m:r>
                      <a:rPr lang="en-US" altLang="ja-JP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1,0,0,0</m:t>
                            </m:r>
                          </m:e>
                        </m:d>
                      </m:e>
                      <m:sup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, then our new belief state 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38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63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648288-0CFC-144A-8DC6-1F776938AB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913378"/>
              </a:xfrm>
              <a:blipFill>
                <a:blip r:embed="rId2"/>
                <a:stretch>
                  <a:fillRect l="-1206" t="-2062" r="-1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7699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1350E-BBBE-574A-B0A1-07A0A225C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predict-update cycle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648288-0CFC-144A-8DC6-1F776938AB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91337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Given an initial belief state, e.g.,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37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54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62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67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87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we repeat the following two steps: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ACT (action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), and then </a:t>
                </a:r>
                <a:r>
                  <a:rPr lang="en-US" b="1" u="sng" dirty="0"/>
                  <a:t>predict</a:t>
                </a:r>
                <a:r>
                  <a:rPr lang="en-US" dirty="0"/>
                  <a:t> what will be the result of our action.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PREDICT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/>
                  <a:t>MEASURE the environment again (observation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acc>
                  </m:oMath>
                </a14:m>
                <a:r>
                  <a:rPr lang="en-US" dirty="0"/>
                  <a:t>), and then </a:t>
                </a:r>
                <a:r>
                  <a:rPr lang="en-US" b="1" u="sng" dirty="0"/>
                  <a:t>update</a:t>
                </a:r>
                <a:r>
                  <a:rPr lang="en-US" dirty="0"/>
                  <a:t> our belief state (by deleting any physical states that are incompatible with the new measurement).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UPDATE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648288-0CFC-144A-8DC6-1F776938AB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913378"/>
              </a:xfrm>
              <a:blipFill>
                <a:blip r:embed="rId2"/>
                <a:stretch>
                  <a:fillRect l="-1206" t="-2062" r="-1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9772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Unobservable environments: belief states</a:t>
            </a:r>
          </a:p>
          <a:p>
            <a:r>
              <a:rPr lang="en-US" altLang="ja-JP" dirty="0"/>
              <a:t>Partially observable environments: predict and update</a:t>
            </a:r>
          </a:p>
          <a:p>
            <a:r>
              <a:rPr lang="en-US" altLang="ja-JP" dirty="0"/>
              <a:t>Stochastic partially observable environments</a:t>
            </a: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9277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1AC89-1E8D-294E-925F-3DDF9DB37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48" y="340073"/>
            <a:ext cx="10515600" cy="1325563"/>
          </a:xfrm>
        </p:spPr>
        <p:txBody>
          <a:bodyPr/>
          <a:lstStyle/>
          <a:p>
            <a:r>
              <a:rPr lang="en-US" dirty="0"/>
              <a:t>Controllability of the outcome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02081-24D3-5D4A-91EF-9969E62C8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573" y="1512475"/>
            <a:ext cx="414611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Notice something:</a:t>
            </a:r>
          </a:p>
          <a:p>
            <a:r>
              <a:rPr lang="en-US" dirty="0"/>
              <a:t>How we ACT is under the agent’s control</a:t>
            </a:r>
          </a:p>
          <a:p>
            <a:r>
              <a:rPr lang="en-US" dirty="0"/>
              <a:t>What we MEASURE is not under the agent’s control!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2AA14CF-250E-9E46-9A24-F4B061BEB8DE}"/>
                  </a:ext>
                </a:extLst>
              </p:cNvPr>
              <p:cNvSpPr/>
              <p:nvPr/>
            </p:nvSpPr>
            <p:spPr>
              <a:xfrm>
                <a:off x="6626268" y="230188"/>
                <a:ext cx="5298509" cy="59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37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42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54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62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67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87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2AA14CF-250E-9E46-9A24-F4B061BEB8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268" y="230188"/>
                <a:ext cx="5298509" cy="598072"/>
              </a:xfrm>
              <a:prstGeom prst="ellipse">
                <a:avLst/>
              </a:prstGeom>
              <a:blipFill>
                <a:blip r:embed="rId2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7E79CBB0-9990-2643-A6EF-3E59352AD79A}"/>
              </a:ext>
            </a:extLst>
          </p:cNvPr>
          <p:cNvSpPr/>
          <p:nvPr/>
        </p:nvSpPr>
        <p:spPr>
          <a:xfrm>
            <a:off x="8129391" y="1064716"/>
            <a:ext cx="2317315" cy="4634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ACT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11506B8-3A7B-3144-9615-084A606CB1F3}"/>
              </a:ext>
            </a:extLst>
          </p:cNvPr>
          <p:cNvCxnSpPr>
            <a:stCxn id="4" idx="4"/>
            <a:endCxn id="5" idx="0"/>
          </p:cNvCxnSpPr>
          <p:nvPr/>
        </p:nvCxnSpPr>
        <p:spPr>
          <a:xfrm>
            <a:off x="9275523" y="828260"/>
            <a:ext cx="12526" cy="236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8E6B6C2-4EF6-AD47-9D21-D0B77A6512E9}"/>
                  </a:ext>
                </a:extLst>
              </p:cNvPr>
              <p:cNvSpPr/>
              <p:nvPr/>
            </p:nvSpPr>
            <p:spPr>
              <a:xfrm>
                <a:off x="4486410" y="2286540"/>
                <a:ext cx="4331913" cy="59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38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43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55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63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68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88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8E6B6C2-4EF6-AD47-9D21-D0B77A6512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410" y="2286540"/>
                <a:ext cx="4331913" cy="598072"/>
              </a:xfrm>
              <a:prstGeom prst="ellipse">
                <a:avLst/>
              </a:prstGeom>
              <a:blipFill>
                <a:blip r:embed="rId3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BFA87ED2-5208-7945-9D25-526E4717AFA6}"/>
                  </a:ext>
                </a:extLst>
              </p:cNvPr>
              <p:cNvSpPr/>
              <p:nvPr/>
            </p:nvSpPr>
            <p:spPr>
              <a:xfrm>
                <a:off x="8985332" y="2276102"/>
                <a:ext cx="885177" cy="59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{…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BFA87ED2-5208-7945-9D25-526E4717AF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5332" y="2276102"/>
                <a:ext cx="885177" cy="598072"/>
              </a:xfrm>
              <a:prstGeom prst="ellipse">
                <a:avLst/>
              </a:prstGeom>
              <a:blipFill>
                <a:blip r:embed="rId4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565066A-DC07-1D44-92D5-680DF4B8427C}"/>
                  </a:ext>
                </a:extLst>
              </p:cNvPr>
              <p:cNvSpPr/>
              <p:nvPr/>
            </p:nvSpPr>
            <p:spPr>
              <a:xfrm>
                <a:off x="10089708" y="2278190"/>
                <a:ext cx="885177" cy="59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{…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565066A-DC07-1D44-92D5-680DF4B842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9708" y="2278190"/>
                <a:ext cx="885177" cy="598072"/>
              </a:xfrm>
              <a:prstGeom prst="ellipse">
                <a:avLst/>
              </a:prstGeom>
              <a:blipFill>
                <a:blip r:embed="rId5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CB4F4F1-17CC-9E4A-B49E-8CC126EC7018}"/>
                  </a:ext>
                </a:extLst>
              </p:cNvPr>
              <p:cNvSpPr/>
              <p:nvPr/>
            </p:nvSpPr>
            <p:spPr>
              <a:xfrm>
                <a:off x="11093876" y="2267752"/>
                <a:ext cx="885177" cy="59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{…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CB4F4F1-17CC-9E4A-B49E-8CC126EC70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3876" y="2267752"/>
                <a:ext cx="885177" cy="598072"/>
              </a:xfrm>
              <a:prstGeom prst="ellipse">
                <a:avLst/>
              </a:prstGeom>
              <a:blipFill>
                <a:blip r:embed="rId6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9164D88-D49C-3449-8753-69CE2387FF25}"/>
              </a:ext>
            </a:extLst>
          </p:cNvPr>
          <p:cNvCxnSpPr>
            <a:stCxn id="5" idx="2"/>
            <a:endCxn id="8" idx="0"/>
          </p:cNvCxnSpPr>
          <p:nvPr/>
        </p:nvCxnSpPr>
        <p:spPr>
          <a:xfrm flipH="1">
            <a:off x="6652367" y="1528179"/>
            <a:ext cx="2635682" cy="7583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AE462EF-DFE7-EA41-B9DC-D9C0A71AC706}"/>
              </a:ext>
            </a:extLst>
          </p:cNvPr>
          <p:cNvCxnSpPr>
            <a:stCxn id="5" idx="2"/>
            <a:endCxn id="9" idx="0"/>
          </p:cNvCxnSpPr>
          <p:nvPr/>
        </p:nvCxnSpPr>
        <p:spPr>
          <a:xfrm>
            <a:off x="9288049" y="1528179"/>
            <a:ext cx="139872" cy="747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9646A4F-06A7-934A-924F-A7CCC0E0D010}"/>
              </a:ext>
            </a:extLst>
          </p:cNvPr>
          <p:cNvCxnSpPr>
            <a:stCxn id="5" idx="2"/>
            <a:endCxn id="10" idx="0"/>
          </p:cNvCxnSpPr>
          <p:nvPr/>
        </p:nvCxnSpPr>
        <p:spPr>
          <a:xfrm>
            <a:off x="9288049" y="1528179"/>
            <a:ext cx="1244248" cy="750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9CBDD4C-7167-6647-936A-7C0BBA43F6C0}"/>
              </a:ext>
            </a:extLst>
          </p:cNvPr>
          <p:cNvCxnSpPr>
            <a:stCxn id="5" idx="2"/>
            <a:endCxn id="11" idx="0"/>
          </p:cNvCxnSpPr>
          <p:nvPr/>
        </p:nvCxnSpPr>
        <p:spPr>
          <a:xfrm>
            <a:off x="9288049" y="1528179"/>
            <a:ext cx="2248416" cy="739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334368F-CF90-A647-AD2F-CE8854FD0645}"/>
              </a:ext>
            </a:extLst>
          </p:cNvPr>
          <p:cNvSpPr txBox="1"/>
          <p:nvPr/>
        </p:nvSpPr>
        <p:spPr>
          <a:xfrm>
            <a:off x="7333980" y="1656663"/>
            <a:ext cx="3695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R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236E5A-C34B-0047-A21B-ACE455ECA8FE}"/>
              </a:ext>
            </a:extLst>
          </p:cNvPr>
          <p:cNvSpPr txBox="1"/>
          <p:nvPr/>
        </p:nvSpPr>
        <p:spPr>
          <a:xfrm>
            <a:off x="9089708" y="1771485"/>
            <a:ext cx="3695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L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6FBD79-5B80-0144-BA1A-D5CFEABCED60}"/>
              </a:ext>
            </a:extLst>
          </p:cNvPr>
          <p:cNvSpPr txBox="1"/>
          <p:nvPr/>
        </p:nvSpPr>
        <p:spPr>
          <a:xfrm>
            <a:off x="9655466" y="1773573"/>
            <a:ext cx="3695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U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6D8B89-0B44-684B-88C9-863DAC5F3CBE}"/>
              </a:ext>
            </a:extLst>
          </p:cNvPr>
          <p:cNvSpPr txBox="1"/>
          <p:nvPr/>
        </p:nvSpPr>
        <p:spPr>
          <a:xfrm>
            <a:off x="10346484" y="1562719"/>
            <a:ext cx="3695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D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DE59F99-0E0C-254E-A649-796C664B2A9C}"/>
              </a:ext>
            </a:extLst>
          </p:cNvPr>
          <p:cNvSpPr/>
          <p:nvPr/>
        </p:nvSpPr>
        <p:spPr>
          <a:xfrm>
            <a:off x="5488493" y="3070964"/>
            <a:ext cx="2317315" cy="4634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MEASURE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CA8A7BF-3032-F94C-9B92-BBCCE00F6B1A}"/>
              </a:ext>
            </a:extLst>
          </p:cNvPr>
          <p:cNvCxnSpPr>
            <a:stCxn id="8" idx="4"/>
            <a:endCxn id="25" idx="0"/>
          </p:cNvCxnSpPr>
          <p:nvPr/>
        </p:nvCxnSpPr>
        <p:spPr>
          <a:xfrm flipH="1">
            <a:off x="6647151" y="2884612"/>
            <a:ext cx="5216" cy="186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6337B9C-9EB5-4B4C-9AC2-170DD981C1AB}"/>
                  </a:ext>
                </a:extLst>
              </p:cNvPr>
              <p:cNvSpPr/>
              <p:nvPr/>
            </p:nvSpPr>
            <p:spPr>
              <a:xfrm>
                <a:off x="2409182" y="5069400"/>
                <a:ext cx="2513551" cy="59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38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43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63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6337B9C-9EB5-4B4C-9AC2-170DD981C1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182" y="5069400"/>
                <a:ext cx="2513551" cy="598072"/>
              </a:xfrm>
              <a:prstGeom prst="ellipse">
                <a:avLst/>
              </a:prstGeom>
              <a:blipFill>
                <a:blip r:embed="rId7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CA67319C-AB30-9446-BC36-EEE698F442A9}"/>
                  </a:ext>
                </a:extLst>
              </p:cNvPr>
              <p:cNvSpPr/>
              <p:nvPr/>
            </p:nvSpPr>
            <p:spPr>
              <a:xfrm>
                <a:off x="5141938" y="5046436"/>
                <a:ext cx="1020871" cy="59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CA67319C-AB30-9446-BC36-EEE698F442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938" y="5046436"/>
                <a:ext cx="1020871" cy="598072"/>
              </a:xfrm>
              <a:prstGeom prst="ellipse">
                <a:avLst/>
              </a:prstGeom>
              <a:blipFill>
                <a:blip r:embed="rId8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3782565-96EB-8146-A444-0B880D67B8A4}"/>
              </a:ext>
            </a:extLst>
          </p:cNvPr>
          <p:cNvCxnSpPr>
            <a:stCxn id="25" idx="2"/>
            <a:endCxn id="28" idx="0"/>
          </p:cNvCxnSpPr>
          <p:nvPr/>
        </p:nvCxnSpPr>
        <p:spPr>
          <a:xfrm flipH="1">
            <a:off x="3665958" y="3534427"/>
            <a:ext cx="2981193" cy="1534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8CFEA3A-DFA0-2B47-A592-99E3F8107014}"/>
                  </a:ext>
                </a:extLst>
              </p:cNvPr>
              <p:cNvSpPr txBox="1"/>
              <p:nvPr/>
            </p:nvSpPr>
            <p:spPr>
              <a:xfrm>
                <a:off x="4354880" y="3763119"/>
                <a:ext cx="494787" cy="1374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ja-JP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4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ja-JP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ja-JP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ja-JP" sz="2400" b="0" i="1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ja-JP" sz="2400" b="0" i="1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8CFEA3A-DFA0-2B47-A592-99E3F8107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880" y="3763119"/>
                <a:ext cx="494787" cy="1374607"/>
              </a:xfrm>
              <a:prstGeom prst="rect">
                <a:avLst/>
              </a:prstGeom>
              <a:blipFill>
                <a:blip r:embed="rId9"/>
                <a:stretch>
                  <a:fillRect b="-3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47095AE-EF8D-DC48-ABFF-6700023504B8}"/>
              </a:ext>
            </a:extLst>
          </p:cNvPr>
          <p:cNvCxnSpPr>
            <a:stCxn id="25" idx="2"/>
            <a:endCxn id="29" idx="0"/>
          </p:cNvCxnSpPr>
          <p:nvPr/>
        </p:nvCxnSpPr>
        <p:spPr>
          <a:xfrm flipH="1">
            <a:off x="5652374" y="3534427"/>
            <a:ext cx="994777" cy="1512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A29D5AC-6C3D-7F4D-A3CC-901F64A05011}"/>
                  </a:ext>
                </a:extLst>
              </p:cNvPr>
              <p:cNvSpPr txBox="1"/>
              <p:nvPr/>
            </p:nvSpPr>
            <p:spPr>
              <a:xfrm>
                <a:off x="5772406" y="3752681"/>
                <a:ext cx="494787" cy="1374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ja-JP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4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ja-JP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ja-JP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ja-JP" sz="2400" b="0" i="1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ja-JP" sz="2400" b="0" i="1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A29D5AC-6C3D-7F4D-A3CC-901F64A05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406" y="3752681"/>
                <a:ext cx="494787" cy="1374607"/>
              </a:xfrm>
              <a:prstGeom prst="rect">
                <a:avLst/>
              </a:prstGeom>
              <a:blipFill>
                <a:blip r:embed="rId10"/>
                <a:stretch>
                  <a:fillRect b="-4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EC6118E-E378-C142-8C76-B8A020015DC5}"/>
                  </a:ext>
                </a:extLst>
              </p:cNvPr>
              <p:cNvSpPr txBox="1"/>
              <p:nvPr/>
            </p:nvSpPr>
            <p:spPr>
              <a:xfrm>
                <a:off x="6388268" y="3767295"/>
                <a:ext cx="494787" cy="1374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ja-JP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4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ja-JP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ja-JP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ja-JP" sz="2400" b="0" i="1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ja-JP" sz="2400" b="0" i="1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EC6118E-E378-C142-8C76-B8A020015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268" y="3767295"/>
                <a:ext cx="494787" cy="1374607"/>
              </a:xfrm>
              <a:prstGeom prst="rect">
                <a:avLst/>
              </a:prstGeom>
              <a:blipFill>
                <a:blip r:embed="rId11"/>
                <a:stretch>
                  <a:fillRect b="-3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2D4D87F-AA9E-FD4D-A56F-1B970DC1A808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6647151" y="3534427"/>
            <a:ext cx="134651" cy="1501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BF1BCBE-E0E6-D043-971D-D1402F20C857}"/>
                  </a:ext>
                </a:extLst>
              </p:cNvPr>
              <p:cNvSpPr/>
              <p:nvPr/>
            </p:nvSpPr>
            <p:spPr>
              <a:xfrm>
                <a:off x="6271366" y="5035998"/>
                <a:ext cx="1020871" cy="59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55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BF1BCBE-E0E6-D043-971D-D1402F20C8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366" y="5035998"/>
                <a:ext cx="1020871" cy="598072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8E7F99F9-08AA-3C44-8035-F6332862CA5D}"/>
                  </a:ext>
                </a:extLst>
              </p:cNvPr>
              <p:cNvSpPr/>
              <p:nvPr/>
            </p:nvSpPr>
            <p:spPr>
              <a:xfrm>
                <a:off x="7475950" y="5025560"/>
                <a:ext cx="1020871" cy="59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68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8E7F99F9-08AA-3C44-8035-F6332862CA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950" y="5025560"/>
                <a:ext cx="1020871" cy="598072"/>
              </a:xfrm>
              <a:prstGeom prst="ellipse">
                <a:avLst/>
              </a:prstGeom>
              <a:blipFill>
                <a:blip r:embed="rId13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04A97478-69AA-4048-A711-E6CCE84D6238}"/>
                  </a:ext>
                </a:extLst>
              </p:cNvPr>
              <p:cNvSpPr/>
              <p:nvPr/>
            </p:nvSpPr>
            <p:spPr>
              <a:xfrm>
                <a:off x="8668008" y="5027648"/>
                <a:ext cx="1020871" cy="59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88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04A97478-69AA-4048-A711-E6CCE84D62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8008" y="5027648"/>
                <a:ext cx="1020871" cy="598072"/>
              </a:xfrm>
              <a:prstGeom prst="ellipse">
                <a:avLst/>
              </a:prstGeom>
              <a:blipFill>
                <a:blip r:embed="rId14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F0067BE-85AF-7E40-8A17-68F24B63A8CA}"/>
              </a:ext>
            </a:extLst>
          </p:cNvPr>
          <p:cNvCxnSpPr>
            <a:cxnSpLocks/>
            <a:stCxn id="25" idx="2"/>
            <a:endCxn id="42" idx="0"/>
          </p:cNvCxnSpPr>
          <p:nvPr/>
        </p:nvCxnSpPr>
        <p:spPr>
          <a:xfrm>
            <a:off x="6647151" y="3534427"/>
            <a:ext cx="1339235" cy="1491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FC0EE84-163C-734D-BD5C-2CCFAA68C006}"/>
              </a:ext>
            </a:extLst>
          </p:cNvPr>
          <p:cNvCxnSpPr>
            <a:cxnSpLocks/>
            <a:stCxn id="25" idx="2"/>
            <a:endCxn id="43" idx="0"/>
          </p:cNvCxnSpPr>
          <p:nvPr/>
        </p:nvCxnSpPr>
        <p:spPr>
          <a:xfrm>
            <a:off x="6647151" y="3534427"/>
            <a:ext cx="2531293" cy="1493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F87D1BC-BB29-9D4D-969C-75E25EFDD870}"/>
                  </a:ext>
                </a:extLst>
              </p:cNvPr>
              <p:cNvSpPr txBox="1"/>
              <p:nvPr/>
            </p:nvSpPr>
            <p:spPr>
              <a:xfrm>
                <a:off x="7091812" y="3806961"/>
                <a:ext cx="494787" cy="1374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ja-JP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4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ja-JP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ja-JP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ja-JP" sz="2400" b="0" i="1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ja-JP" sz="2400" b="0" i="1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F87D1BC-BB29-9D4D-969C-75E25EFDD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812" y="3806961"/>
                <a:ext cx="494787" cy="1374607"/>
              </a:xfrm>
              <a:prstGeom prst="rect">
                <a:avLst/>
              </a:prstGeom>
              <a:blipFill>
                <a:blip r:embed="rId15"/>
                <a:stretch>
                  <a:fillRect b="-2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AFC77FD-093A-3F40-816A-DCB0798530F1}"/>
                  </a:ext>
                </a:extLst>
              </p:cNvPr>
              <p:cNvSpPr txBox="1"/>
              <p:nvPr/>
            </p:nvSpPr>
            <p:spPr>
              <a:xfrm>
                <a:off x="8396604" y="3821575"/>
                <a:ext cx="494787" cy="1374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ja-JP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4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ja-JP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ja-JP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ja-JP" sz="2400" b="0" i="1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ja-JP" sz="2400" b="0" i="1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AFC77FD-093A-3F40-816A-DCB079853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6604" y="3821575"/>
                <a:ext cx="494787" cy="1374607"/>
              </a:xfrm>
              <a:prstGeom prst="rect">
                <a:avLst/>
              </a:prstGeom>
              <a:blipFill>
                <a:blip r:embed="rId16"/>
                <a:stretch>
                  <a:fillRect b="-4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>
            <a:extLst>
              <a:ext uri="{FF2B5EF4-FFF2-40B4-BE49-F238E27FC236}">
                <a16:creationId xmlns:a16="http://schemas.microsoft.com/office/drawing/2014/main" id="{C5A030EB-7730-6245-8EC1-731EB91CC789}"/>
              </a:ext>
            </a:extLst>
          </p:cNvPr>
          <p:cNvSpPr/>
          <p:nvPr/>
        </p:nvSpPr>
        <p:spPr>
          <a:xfrm>
            <a:off x="2519831" y="5839210"/>
            <a:ext cx="2317315" cy="4634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ACT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0A6F484-8EA8-9C43-AACA-0D8CC06F3793}"/>
              </a:ext>
            </a:extLst>
          </p:cNvPr>
          <p:cNvCxnSpPr>
            <a:stCxn id="28" idx="4"/>
            <a:endCxn id="52" idx="0"/>
          </p:cNvCxnSpPr>
          <p:nvPr/>
        </p:nvCxnSpPr>
        <p:spPr>
          <a:xfrm>
            <a:off x="3665958" y="5667472"/>
            <a:ext cx="12531" cy="171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17384C7-6DAA-B149-A4C4-1F256659A840}"/>
              </a:ext>
            </a:extLst>
          </p:cNvPr>
          <p:cNvCxnSpPr>
            <a:stCxn id="52" idx="2"/>
          </p:cNvCxnSpPr>
          <p:nvPr/>
        </p:nvCxnSpPr>
        <p:spPr>
          <a:xfrm flipH="1">
            <a:off x="2409182" y="6302673"/>
            <a:ext cx="1269307" cy="423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2AD7785-CEE5-8048-A03A-B1CFE9FFB3D1}"/>
              </a:ext>
            </a:extLst>
          </p:cNvPr>
          <p:cNvCxnSpPr>
            <a:stCxn id="52" idx="2"/>
          </p:cNvCxnSpPr>
          <p:nvPr/>
        </p:nvCxnSpPr>
        <p:spPr>
          <a:xfrm flipH="1">
            <a:off x="3407079" y="6302673"/>
            <a:ext cx="271410" cy="448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F1FD27F-CC36-CC4E-A1AF-9E4B595E27FE}"/>
              </a:ext>
            </a:extLst>
          </p:cNvPr>
          <p:cNvCxnSpPr>
            <a:stCxn id="52" idx="2"/>
          </p:cNvCxnSpPr>
          <p:nvPr/>
        </p:nvCxnSpPr>
        <p:spPr>
          <a:xfrm>
            <a:off x="3678489" y="6302673"/>
            <a:ext cx="676391" cy="423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F6094A1-5A6F-4F4E-BA15-BE6FC0EE168C}"/>
              </a:ext>
            </a:extLst>
          </p:cNvPr>
          <p:cNvCxnSpPr>
            <a:stCxn id="52" idx="2"/>
          </p:cNvCxnSpPr>
          <p:nvPr/>
        </p:nvCxnSpPr>
        <p:spPr>
          <a:xfrm>
            <a:off x="3678489" y="6302673"/>
            <a:ext cx="1670125" cy="436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BFC0C112-337F-ED4E-9CD8-52FA87397955}"/>
              </a:ext>
            </a:extLst>
          </p:cNvPr>
          <p:cNvSpPr txBox="1"/>
          <p:nvPr/>
        </p:nvSpPr>
        <p:spPr>
          <a:xfrm>
            <a:off x="2563662" y="6255793"/>
            <a:ext cx="3695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R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0CDBDF1-BBCB-054E-8254-B74B31B56A7B}"/>
              </a:ext>
            </a:extLst>
          </p:cNvPr>
          <p:cNvSpPr txBox="1"/>
          <p:nvPr/>
        </p:nvSpPr>
        <p:spPr>
          <a:xfrm>
            <a:off x="3141946" y="6358089"/>
            <a:ext cx="3695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L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AC5A9F9-E271-3148-83C9-A8BAA33A678D}"/>
              </a:ext>
            </a:extLst>
          </p:cNvPr>
          <p:cNvSpPr txBox="1"/>
          <p:nvPr/>
        </p:nvSpPr>
        <p:spPr>
          <a:xfrm>
            <a:off x="3820438" y="6372703"/>
            <a:ext cx="3695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U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AE93BD8-47AC-6840-9BD2-AC8E71085DD5}"/>
              </a:ext>
            </a:extLst>
          </p:cNvPr>
          <p:cNvSpPr txBox="1"/>
          <p:nvPr/>
        </p:nvSpPr>
        <p:spPr>
          <a:xfrm>
            <a:off x="4486404" y="6424895"/>
            <a:ext cx="3695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D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276AA31-ED37-AE4B-98C7-6062EBCBE542}"/>
              </a:ext>
            </a:extLst>
          </p:cNvPr>
          <p:cNvSpPr txBox="1"/>
          <p:nvPr/>
        </p:nvSpPr>
        <p:spPr>
          <a:xfrm>
            <a:off x="7144004" y="5149331"/>
            <a:ext cx="11106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3312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1AC89-1E8D-294E-925F-3DDF9DB37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48" y="340073"/>
            <a:ext cx="10515600" cy="1325563"/>
          </a:xfrm>
        </p:spPr>
        <p:txBody>
          <a:bodyPr/>
          <a:lstStyle/>
          <a:p>
            <a:r>
              <a:rPr lang="en-US" dirty="0"/>
              <a:t>Controllability of the outcome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02081-24D3-5D4A-91EF-9969E62C8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573" y="1512475"/>
            <a:ext cx="414611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 BFS:</a:t>
            </a:r>
          </a:p>
          <a:p>
            <a:r>
              <a:rPr lang="en-US" dirty="0"/>
              <a:t>We can only finish the search if we find a node whose state is GOAL regardless of the measurement.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2AA14CF-250E-9E46-9A24-F4B061BEB8DE}"/>
                  </a:ext>
                </a:extLst>
              </p:cNvPr>
              <p:cNvSpPr/>
              <p:nvPr/>
            </p:nvSpPr>
            <p:spPr>
              <a:xfrm>
                <a:off x="6626268" y="230188"/>
                <a:ext cx="5298509" cy="59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37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42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54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62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67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87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2AA14CF-250E-9E46-9A24-F4B061BEB8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268" y="230188"/>
                <a:ext cx="5298509" cy="598072"/>
              </a:xfrm>
              <a:prstGeom prst="ellipse">
                <a:avLst/>
              </a:prstGeom>
              <a:blipFill>
                <a:blip r:embed="rId2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7E79CBB0-9990-2643-A6EF-3E59352AD79A}"/>
              </a:ext>
            </a:extLst>
          </p:cNvPr>
          <p:cNvSpPr/>
          <p:nvPr/>
        </p:nvSpPr>
        <p:spPr>
          <a:xfrm>
            <a:off x="8129391" y="1064716"/>
            <a:ext cx="2317315" cy="4634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ACT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11506B8-3A7B-3144-9615-084A606CB1F3}"/>
              </a:ext>
            </a:extLst>
          </p:cNvPr>
          <p:cNvCxnSpPr>
            <a:stCxn id="4" idx="4"/>
            <a:endCxn id="5" idx="0"/>
          </p:cNvCxnSpPr>
          <p:nvPr/>
        </p:nvCxnSpPr>
        <p:spPr>
          <a:xfrm>
            <a:off x="9275523" y="828260"/>
            <a:ext cx="12526" cy="236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8E6B6C2-4EF6-AD47-9D21-D0B77A6512E9}"/>
                  </a:ext>
                </a:extLst>
              </p:cNvPr>
              <p:cNvSpPr/>
              <p:nvPr/>
            </p:nvSpPr>
            <p:spPr>
              <a:xfrm>
                <a:off x="4486410" y="2286540"/>
                <a:ext cx="4331913" cy="59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38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43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55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63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68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88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8E6B6C2-4EF6-AD47-9D21-D0B77A6512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410" y="2286540"/>
                <a:ext cx="4331913" cy="598072"/>
              </a:xfrm>
              <a:prstGeom prst="ellipse">
                <a:avLst/>
              </a:prstGeom>
              <a:blipFill>
                <a:blip r:embed="rId3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BFA87ED2-5208-7945-9D25-526E4717AFA6}"/>
                  </a:ext>
                </a:extLst>
              </p:cNvPr>
              <p:cNvSpPr/>
              <p:nvPr/>
            </p:nvSpPr>
            <p:spPr>
              <a:xfrm>
                <a:off x="8985332" y="2276102"/>
                <a:ext cx="885177" cy="59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{…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BFA87ED2-5208-7945-9D25-526E4717AF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5332" y="2276102"/>
                <a:ext cx="885177" cy="598072"/>
              </a:xfrm>
              <a:prstGeom prst="ellipse">
                <a:avLst/>
              </a:prstGeom>
              <a:blipFill>
                <a:blip r:embed="rId4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565066A-DC07-1D44-92D5-680DF4B8427C}"/>
                  </a:ext>
                </a:extLst>
              </p:cNvPr>
              <p:cNvSpPr/>
              <p:nvPr/>
            </p:nvSpPr>
            <p:spPr>
              <a:xfrm>
                <a:off x="10089708" y="2278190"/>
                <a:ext cx="885177" cy="59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{…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565066A-DC07-1D44-92D5-680DF4B842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9708" y="2278190"/>
                <a:ext cx="885177" cy="598072"/>
              </a:xfrm>
              <a:prstGeom prst="ellipse">
                <a:avLst/>
              </a:prstGeom>
              <a:blipFill>
                <a:blip r:embed="rId5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CB4F4F1-17CC-9E4A-B49E-8CC126EC7018}"/>
                  </a:ext>
                </a:extLst>
              </p:cNvPr>
              <p:cNvSpPr/>
              <p:nvPr/>
            </p:nvSpPr>
            <p:spPr>
              <a:xfrm>
                <a:off x="11093876" y="2267752"/>
                <a:ext cx="885177" cy="59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{…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CB4F4F1-17CC-9E4A-B49E-8CC126EC70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3876" y="2267752"/>
                <a:ext cx="885177" cy="598072"/>
              </a:xfrm>
              <a:prstGeom prst="ellipse">
                <a:avLst/>
              </a:prstGeom>
              <a:blipFill>
                <a:blip r:embed="rId6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9164D88-D49C-3449-8753-69CE2387FF25}"/>
              </a:ext>
            </a:extLst>
          </p:cNvPr>
          <p:cNvCxnSpPr>
            <a:stCxn id="5" idx="2"/>
            <a:endCxn id="8" idx="0"/>
          </p:cNvCxnSpPr>
          <p:nvPr/>
        </p:nvCxnSpPr>
        <p:spPr>
          <a:xfrm flipH="1">
            <a:off x="6652367" y="1528179"/>
            <a:ext cx="2635682" cy="7583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AE462EF-DFE7-EA41-B9DC-D9C0A71AC706}"/>
              </a:ext>
            </a:extLst>
          </p:cNvPr>
          <p:cNvCxnSpPr>
            <a:stCxn id="5" idx="2"/>
            <a:endCxn id="9" idx="0"/>
          </p:cNvCxnSpPr>
          <p:nvPr/>
        </p:nvCxnSpPr>
        <p:spPr>
          <a:xfrm>
            <a:off x="9288049" y="1528179"/>
            <a:ext cx="139872" cy="747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9646A4F-06A7-934A-924F-A7CCC0E0D010}"/>
              </a:ext>
            </a:extLst>
          </p:cNvPr>
          <p:cNvCxnSpPr>
            <a:stCxn id="5" idx="2"/>
            <a:endCxn id="10" idx="0"/>
          </p:cNvCxnSpPr>
          <p:nvPr/>
        </p:nvCxnSpPr>
        <p:spPr>
          <a:xfrm>
            <a:off x="9288049" y="1528179"/>
            <a:ext cx="1244248" cy="750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9CBDD4C-7167-6647-936A-7C0BBA43F6C0}"/>
              </a:ext>
            </a:extLst>
          </p:cNvPr>
          <p:cNvCxnSpPr>
            <a:stCxn id="5" idx="2"/>
            <a:endCxn id="11" idx="0"/>
          </p:cNvCxnSpPr>
          <p:nvPr/>
        </p:nvCxnSpPr>
        <p:spPr>
          <a:xfrm>
            <a:off x="9288049" y="1528179"/>
            <a:ext cx="2248416" cy="739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334368F-CF90-A647-AD2F-CE8854FD0645}"/>
              </a:ext>
            </a:extLst>
          </p:cNvPr>
          <p:cNvSpPr txBox="1"/>
          <p:nvPr/>
        </p:nvSpPr>
        <p:spPr>
          <a:xfrm>
            <a:off x="7333980" y="1656663"/>
            <a:ext cx="3695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R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236E5A-C34B-0047-A21B-ACE455ECA8FE}"/>
              </a:ext>
            </a:extLst>
          </p:cNvPr>
          <p:cNvSpPr txBox="1"/>
          <p:nvPr/>
        </p:nvSpPr>
        <p:spPr>
          <a:xfrm>
            <a:off x="9089708" y="1771485"/>
            <a:ext cx="3695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L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6FBD79-5B80-0144-BA1A-D5CFEABCED60}"/>
              </a:ext>
            </a:extLst>
          </p:cNvPr>
          <p:cNvSpPr txBox="1"/>
          <p:nvPr/>
        </p:nvSpPr>
        <p:spPr>
          <a:xfrm>
            <a:off x="9655466" y="1773573"/>
            <a:ext cx="3695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U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6D8B89-0B44-684B-88C9-863DAC5F3CBE}"/>
              </a:ext>
            </a:extLst>
          </p:cNvPr>
          <p:cNvSpPr txBox="1"/>
          <p:nvPr/>
        </p:nvSpPr>
        <p:spPr>
          <a:xfrm>
            <a:off x="10346484" y="1562719"/>
            <a:ext cx="3695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D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DE59F99-0E0C-254E-A649-796C664B2A9C}"/>
              </a:ext>
            </a:extLst>
          </p:cNvPr>
          <p:cNvSpPr/>
          <p:nvPr/>
        </p:nvSpPr>
        <p:spPr>
          <a:xfrm>
            <a:off x="5488493" y="3070964"/>
            <a:ext cx="2317315" cy="4634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MEASURE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CA8A7BF-3032-F94C-9B92-BBCCE00F6B1A}"/>
              </a:ext>
            </a:extLst>
          </p:cNvPr>
          <p:cNvCxnSpPr>
            <a:stCxn id="8" idx="4"/>
            <a:endCxn id="25" idx="0"/>
          </p:cNvCxnSpPr>
          <p:nvPr/>
        </p:nvCxnSpPr>
        <p:spPr>
          <a:xfrm flipH="1">
            <a:off x="6647151" y="2884612"/>
            <a:ext cx="5216" cy="186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6337B9C-9EB5-4B4C-9AC2-170DD981C1AB}"/>
                  </a:ext>
                </a:extLst>
              </p:cNvPr>
              <p:cNvSpPr/>
              <p:nvPr/>
            </p:nvSpPr>
            <p:spPr>
              <a:xfrm>
                <a:off x="2409182" y="5069400"/>
                <a:ext cx="2513551" cy="59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38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43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63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6337B9C-9EB5-4B4C-9AC2-170DD981C1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182" y="5069400"/>
                <a:ext cx="2513551" cy="598072"/>
              </a:xfrm>
              <a:prstGeom prst="ellipse">
                <a:avLst/>
              </a:prstGeom>
              <a:blipFill>
                <a:blip r:embed="rId7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CA67319C-AB30-9446-BC36-EEE698F442A9}"/>
                  </a:ext>
                </a:extLst>
              </p:cNvPr>
              <p:cNvSpPr/>
              <p:nvPr/>
            </p:nvSpPr>
            <p:spPr>
              <a:xfrm>
                <a:off x="5141938" y="5046436"/>
                <a:ext cx="1020871" cy="59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CA67319C-AB30-9446-BC36-EEE698F442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938" y="5046436"/>
                <a:ext cx="1020871" cy="598072"/>
              </a:xfrm>
              <a:prstGeom prst="ellipse">
                <a:avLst/>
              </a:prstGeom>
              <a:blipFill>
                <a:blip r:embed="rId8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3782565-96EB-8146-A444-0B880D67B8A4}"/>
              </a:ext>
            </a:extLst>
          </p:cNvPr>
          <p:cNvCxnSpPr>
            <a:stCxn id="25" idx="2"/>
            <a:endCxn id="28" idx="0"/>
          </p:cNvCxnSpPr>
          <p:nvPr/>
        </p:nvCxnSpPr>
        <p:spPr>
          <a:xfrm flipH="1">
            <a:off x="3665958" y="3534427"/>
            <a:ext cx="2981193" cy="1534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8CFEA3A-DFA0-2B47-A592-99E3F8107014}"/>
                  </a:ext>
                </a:extLst>
              </p:cNvPr>
              <p:cNvSpPr txBox="1"/>
              <p:nvPr/>
            </p:nvSpPr>
            <p:spPr>
              <a:xfrm>
                <a:off x="4354880" y="3763119"/>
                <a:ext cx="494787" cy="1374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ja-JP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4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ja-JP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ja-JP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ja-JP" sz="2400" b="0" i="1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ja-JP" sz="2400" b="0" i="1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8CFEA3A-DFA0-2B47-A592-99E3F8107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880" y="3763119"/>
                <a:ext cx="494787" cy="1374607"/>
              </a:xfrm>
              <a:prstGeom prst="rect">
                <a:avLst/>
              </a:prstGeom>
              <a:blipFill>
                <a:blip r:embed="rId9"/>
                <a:stretch>
                  <a:fillRect b="-3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47095AE-EF8D-DC48-ABFF-6700023504B8}"/>
              </a:ext>
            </a:extLst>
          </p:cNvPr>
          <p:cNvCxnSpPr>
            <a:stCxn id="25" idx="2"/>
            <a:endCxn id="29" idx="0"/>
          </p:cNvCxnSpPr>
          <p:nvPr/>
        </p:nvCxnSpPr>
        <p:spPr>
          <a:xfrm flipH="1">
            <a:off x="5652374" y="3534427"/>
            <a:ext cx="994777" cy="1512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A29D5AC-6C3D-7F4D-A3CC-901F64A05011}"/>
                  </a:ext>
                </a:extLst>
              </p:cNvPr>
              <p:cNvSpPr txBox="1"/>
              <p:nvPr/>
            </p:nvSpPr>
            <p:spPr>
              <a:xfrm>
                <a:off x="5772406" y="3752681"/>
                <a:ext cx="494787" cy="1374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ja-JP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4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ja-JP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ja-JP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ja-JP" sz="2400" b="0" i="1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ja-JP" sz="2400" b="0" i="1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A29D5AC-6C3D-7F4D-A3CC-901F64A05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406" y="3752681"/>
                <a:ext cx="494787" cy="1374607"/>
              </a:xfrm>
              <a:prstGeom prst="rect">
                <a:avLst/>
              </a:prstGeom>
              <a:blipFill>
                <a:blip r:embed="rId10"/>
                <a:stretch>
                  <a:fillRect b="-4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EC6118E-E378-C142-8C76-B8A020015DC5}"/>
                  </a:ext>
                </a:extLst>
              </p:cNvPr>
              <p:cNvSpPr txBox="1"/>
              <p:nvPr/>
            </p:nvSpPr>
            <p:spPr>
              <a:xfrm>
                <a:off x="6388268" y="3767295"/>
                <a:ext cx="494787" cy="1374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ja-JP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4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ja-JP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ja-JP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ja-JP" sz="2400" b="0" i="1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ja-JP" sz="2400" b="0" i="1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EC6118E-E378-C142-8C76-B8A020015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268" y="3767295"/>
                <a:ext cx="494787" cy="1374607"/>
              </a:xfrm>
              <a:prstGeom prst="rect">
                <a:avLst/>
              </a:prstGeom>
              <a:blipFill>
                <a:blip r:embed="rId11"/>
                <a:stretch>
                  <a:fillRect b="-3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2D4D87F-AA9E-FD4D-A56F-1B970DC1A808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6647151" y="3534427"/>
            <a:ext cx="134651" cy="1501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BF1BCBE-E0E6-D043-971D-D1402F20C857}"/>
                  </a:ext>
                </a:extLst>
              </p:cNvPr>
              <p:cNvSpPr/>
              <p:nvPr/>
            </p:nvSpPr>
            <p:spPr>
              <a:xfrm>
                <a:off x="6271366" y="5035998"/>
                <a:ext cx="1020871" cy="59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55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BF1BCBE-E0E6-D043-971D-D1402F20C8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366" y="5035998"/>
                <a:ext cx="1020871" cy="598072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8E7F99F9-08AA-3C44-8035-F6332862CA5D}"/>
                  </a:ext>
                </a:extLst>
              </p:cNvPr>
              <p:cNvSpPr/>
              <p:nvPr/>
            </p:nvSpPr>
            <p:spPr>
              <a:xfrm>
                <a:off x="7475950" y="5025560"/>
                <a:ext cx="1020871" cy="59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68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8E7F99F9-08AA-3C44-8035-F6332862CA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950" y="5025560"/>
                <a:ext cx="1020871" cy="598072"/>
              </a:xfrm>
              <a:prstGeom prst="ellipse">
                <a:avLst/>
              </a:prstGeom>
              <a:blipFill>
                <a:blip r:embed="rId13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04A97478-69AA-4048-A711-E6CCE84D6238}"/>
                  </a:ext>
                </a:extLst>
              </p:cNvPr>
              <p:cNvSpPr/>
              <p:nvPr/>
            </p:nvSpPr>
            <p:spPr>
              <a:xfrm>
                <a:off x="8668008" y="5027648"/>
                <a:ext cx="1020871" cy="59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88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04A97478-69AA-4048-A711-E6CCE84D62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8008" y="5027648"/>
                <a:ext cx="1020871" cy="598072"/>
              </a:xfrm>
              <a:prstGeom prst="ellipse">
                <a:avLst/>
              </a:prstGeom>
              <a:blipFill>
                <a:blip r:embed="rId14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F0067BE-85AF-7E40-8A17-68F24B63A8CA}"/>
              </a:ext>
            </a:extLst>
          </p:cNvPr>
          <p:cNvCxnSpPr>
            <a:cxnSpLocks/>
            <a:stCxn id="25" idx="2"/>
            <a:endCxn id="42" idx="0"/>
          </p:cNvCxnSpPr>
          <p:nvPr/>
        </p:nvCxnSpPr>
        <p:spPr>
          <a:xfrm>
            <a:off x="6647151" y="3534427"/>
            <a:ext cx="1339235" cy="1491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FC0EE84-163C-734D-BD5C-2CCFAA68C006}"/>
              </a:ext>
            </a:extLst>
          </p:cNvPr>
          <p:cNvCxnSpPr>
            <a:cxnSpLocks/>
            <a:stCxn id="25" idx="2"/>
            <a:endCxn id="43" idx="0"/>
          </p:cNvCxnSpPr>
          <p:nvPr/>
        </p:nvCxnSpPr>
        <p:spPr>
          <a:xfrm>
            <a:off x="6647151" y="3534427"/>
            <a:ext cx="2531293" cy="1493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F87D1BC-BB29-9D4D-969C-75E25EFDD870}"/>
                  </a:ext>
                </a:extLst>
              </p:cNvPr>
              <p:cNvSpPr txBox="1"/>
              <p:nvPr/>
            </p:nvSpPr>
            <p:spPr>
              <a:xfrm>
                <a:off x="7091812" y="3806961"/>
                <a:ext cx="494787" cy="1374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ja-JP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4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ja-JP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ja-JP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ja-JP" sz="2400" b="0" i="1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ja-JP" sz="2400" b="0" i="1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F87D1BC-BB29-9D4D-969C-75E25EFDD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812" y="3806961"/>
                <a:ext cx="494787" cy="1374607"/>
              </a:xfrm>
              <a:prstGeom prst="rect">
                <a:avLst/>
              </a:prstGeom>
              <a:blipFill>
                <a:blip r:embed="rId15"/>
                <a:stretch>
                  <a:fillRect b="-2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AFC77FD-093A-3F40-816A-DCB0798530F1}"/>
                  </a:ext>
                </a:extLst>
              </p:cNvPr>
              <p:cNvSpPr txBox="1"/>
              <p:nvPr/>
            </p:nvSpPr>
            <p:spPr>
              <a:xfrm>
                <a:off x="8396604" y="3821575"/>
                <a:ext cx="494787" cy="1374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ja-JP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4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ja-JP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ja-JP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ja-JP" sz="2400" b="0" i="1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ja-JP" sz="2400" b="0" i="1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AFC77FD-093A-3F40-816A-DCB079853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6604" y="3821575"/>
                <a:ext cx="494787" cy="1374607"/>
              </a:xfrm>
              <a:prstGeom prst="rect">
                <a:avLst/>
              </a:prstGeom>
              <a:blipFill>
                <a:blip r:embed="rId16"/>
                <a:stretch>
                  <a:fillRect b="-4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>
            <a:extLst>
              <a:ext uri="{FF2B5EF4-FFF2-40B4-BE49-F238E27FC236}">
                <a16:creationId xmlns:a16="http://schemas.microsoft.com/office/drawing/2014/main" id="{C5A030EB-7730-6245-8EC1-731EB91CC789}"/>
              </a:ext>
            </a:extLst>
          </p:cNvPr>
          <p:cNvSpPr/>
          <p:nvPr/>
        </p:nvSpPr>
        <p:spPr>
          <a:xfrm>
            <a:off x="2519831" y="5839210"/>
            <a:ext cx="2317315" cy="4634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ACT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0A6F484-8EA8-9C43-AACA-0D8CC06F3793}"/>
              </a:ext>
            </a:extLst>
          </p:cNvPr>
          <p:cNvCxnSpPr>
            <a:stCxn id="28" idx="4"/>
            <a:endCxn id="52" idx="0"/>
          </p:cNvCxnSpPr>
          <p:nvPr/>
        </p:nvCxnSpPr>
        <p:spPr>
          <a:xfrm>
            <a:off x="3665958" y="5667472"/>
            <a:ext cx="12531" cy="171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17384C7-6DAA-B149-A4C4-1F256659A840}"/>
              </a:ext>
            </a:extLst>
          </p:cNvPr>
          <p:cNvCxnSpPr>
            <a:stCxn id="52" idx="2"/>
          </p:cNvCxnSpPr>
          <p:nvPr/>
        </p:nvCxnSpPr>
        <p:spPr>
          <a:xfrm flipH="1">
            <a:off x="2409182" y="6302673"/>
            <a:ext cx="1269307" cy="423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2AD7785-CEE5-8048-A03A-B1CFE9FFB3D1}"/>
              </a:ext>
            </a:extLst>
          </p:cNvPr>
          <p:cNvCxnSpPr>
            <a:stCxn id="52" idx="2"/>
          </p:cNvCxnSpPr>
          <p:nvPr/>
        </p:nvCxnSpPr>
        <p:spPr>
          <a:xfrm flipH="1">
            <a:off x="3407079" y="6302673"/>
            <a:ext cx="271410" cy="448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F1FD27F-CC36-CC4E-A1AF-9E4B595E27FE}"/>
              </a:ext>
            </a:extLst>
          </p:cNvPr>
          <p:cNvCxnSpPr>
            <a:stCxn id="52" idx="2"/>
          </p:cNvCxnSpPr>
          <p:nvPr/>
        </p:nvCxnSpPr>
        <p:spPr>
          <a:xfrm>
            <a:off x="3678489" y="6302673"/>
            <a:ext cx="676391" cy="423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F6094A1-5A6F-4F4E-BA15-BE6FC0EE168C}"/>
              </a:ext>
            </a:extLst>
          </p:cNvPr>
          <p:cNvCxnSpPr>
            <a:stCxn id="52" idx="2"/>
          </p:cNvCxnSpPr>
          <p:nvPr/>
        </p:nvCxnSpPr>
        <p:spPr>
          <a:xfrm>
            <a:off x="3678489" y="6302673"/>
            <a:ext cx="1670125" cy="436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BFC0C112-337F-ED4E-9CD8-52FA87397955}"/>
              </a:ext>
            </a:extLst>
          </p:cNvPr>
          <p:cNvSpPr txBox="1"/>
          <p:nvPr/>
        </p:nvSpPr>
        <p:spPr>
          <a:xfrm>
            <a:off x="2563662" y="6255793"/>
            <a:ext cx="3695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R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0CDBDF1-BBCB-054E-8254-B74B31B56A7B}"/>
              </a:ext>
            </a:extLst>
          </p:cNvPr>
          <p:cNvSpPr txBox="1"/>
          <p:nvPr/>
        </p:nvSpPr>
        <p:spPr>
          <a:xfrm>
            <a:off x="3141946" y="6358089"/>
            <a:ext cx="3695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L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AC5A9F9-E271-3148-83C9-A8BAA33A678D}"/>
              </a:ext>
            </a:extLst>
          </p:cNvPr>
          <p:cNvSpPr txBox="1"/>
          <p:nvPr/>
        </p:nvSpPr>
        <p:spPr>
          <a:xfrm>
            <a:off x="3820438" y="6372703"/>
            <a:ext cx="3695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U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AE93BD8-47AC-6840-9BD2-AC8E71085DD5}"/>
              </a:ext>
            </a:extLst>
          </p:cNvPr>
          <p:cNvSpPr txBox="1"/>
          <p:nvPr/>
        </p:nvSpPr>
        <p:spPr>
          <a:xfrm>
            <a:off x="4486404" y="6424895"/>
            <a:ext cx="3695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D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276AA31-ED37-AE4B-98C7-6062EBCBE542}"/>
              </a:ext>
            </a:extLst>
          </p:cNvPr>
          <p:cNvSpPr txBox="1"/>
          <p:nvPr/>
        </p:nvSpPr>
        <p:spPr>
          <a:xfrm>
            <a:off x="7144004" y="5149331"/>
            <a:ext cx="11106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65792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1AC89-1E8D-294E-925F-3DDF9DB37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48" y="189762"/>
            <a:ext cx="10515600" cy="713194"/>
          </a:xfrm>
        </p:spPr>
        <p:txBody>
          <a:bodyPr/>
          <a:lstStyle/>
          <a:p>
            <a:r>
              <a:rPr lang="en-US" dirty="0"/>
              <a:t>Controllability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02081-24D3-5D4A-91EF-9969E62C8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573" y="949434"/>
            <a:ext cx="4146115" cy="45260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DFS, A*, and most other algorithms:</a:t>
            </a:r>
          </a:p>
          <a:p>
            <a:r>
              <a:rPr lang="en-US"/>
              <a:t>In </a:t>
            </a:r>
            <a:r>
              <a:rPr lang="en-US" dirty="0"/>
              <a:t>order to expand the action a=R, you need to expand all of the resulting measurement states.</a:t>
            </a:r>
          </a:p>
          <a:p>
            <a:r>
              <a:rPr lang="en-US" dirty="0"/>
              <a:t>This may affect how you calculate the heuristic for A*.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2AA14CF-250E-9E46-9A24-F4B061BEB8DE}"/>
                  </a:ext>
                </a:extLst>
              </p:cNvPr>
              <p:cNvSpPr/>
              <p:nvPr/>
            </p:nvSpPr>
            <p:spPr>
              <a:xfrm>
                <a:off x="6626268" y="230188"/>
                <a:ext cx="5298509" cy="59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37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42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54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62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67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87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2AA14CF-250E-9E46-9A24-F4B061BEB8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268" y="230188"/>
                <a:ext cx="5298509" cy="598072"/>
              </a:xfrm>
              <a:prstGeom prst="ellipse">
                <a:avLst/>
              </a:prstGeom>
              <a:blipFill>
                <a:blip r:embed="rId2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7E79CBB0-9990-2643-A6EF-3E59352AD79A}"/>
              </a:ext>
            </a:extLst>
          </p:cNvPr>
          <p:cNvSpPr/>
          <p:nvPr/>
        </p:nvSpPr>
        <p:spPr>
          <a:xfrm>
            <a:off x="8129391" y="1064716"/>
            <a:ext cx="2317315" cy="4634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ACT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11506B8-3A7B-3144-9615-084A606CB1F3}"/>
              </a:ext>
            </a:extLst>
          </p:cNvPr>
          <p:cNvCxnSpPr>
            <a:stCxn id="4" idx="4"/>
            <a:endCxn id="5" idx="0"/>
          </p:cNvCxnSpPr>
          <p:nvPr/>
        </p:nvCxnSpPr>
        <p:spPr>
          <a:xfrm>
            <a:off x="9275523" y="828260"/>
            <a:ext cx="12526" cy="236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8E6B6C2-4EF6-AD47-9D21-D0B77A6512E9}"/>
                  </a:ext>
                </a:extLst>
              </p:cNvPr>
              <p:cNvSpPr/>
              <p:nvPr/>
            </p:nvSpPr>
            <p:spPr>
              <a:xfrm>
                <a:off x="4486410" y="2286540"/>
                <a:ext cx="4331913" cy="59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38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43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55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63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68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88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8E6B6C2-4EF6-AD47-9D21-D0B77A6512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410" y="2286540"/>
                <a:ext cx="4331913" cy="598072"/>
              </a:xfrm>
              <a:prstGeom prst="ellipse">
                <a:avLst/>
              </a:prstGeom>
              <a:blipFill>
                <a:blip r:embed="rId3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BFA87ED2-5208-7945-9D25-526E4717AFA6}"/>
                  </a:ext>
                </a:extLst>
              </p:cNvPr>
              <p:cNvSpPr/>
              <p:nvPr/>
            </p:nvSpPr>
            <p:spPr>
              <a:xfrm>
                <a:off x="8985332" y="2276102"/>
                <a:ext cx="885177" cy="59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{…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BFA87ED2-5208-7945-9D25-526E4717AF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5332" y="2276102"/>
                <a:ext cx="885177" cy="598072"/>
              </a:xfrm>
              <a:prstGeom prst="ellipse">
                <a:avLst/>
              </a:prstGeom>
              <a:blipFill>
                <a:blip r:embed="rId4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565066A-DC07-1D44-92D5-680DF4B8427C}"/>
                  </a:ext>
                </a:extLst>
              </p:cNvPr>
              <p:cNvSpPr/>
              <p:nvPr/>
            </p:nvSpPr>
            <p:spPr>
              <a:xfrm>
                <a:off x="10089708" y="2278190"/>
                <a:ext cx="885177" cy="59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{…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565066A-DC07-1D44-92D5-680DF4B842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9708" y="2278190"/>
                <a:ext cx="885177" cy="598072"/>
              </a:xfrm>
              <a:prstGeom prst="ellipse">
                <a:avLst/>
              </a:prstGeom>
              <a:blipFill>
                <a:blip r:embed="rId5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CB4F4F1-17CC-9E4A-B49E-8CC126EC7018}"/>
                  </a:ext>
                </a:extLst>
              </p:cNvPr>
              <p:cNvSpPr/>
              <p:nvPr/>
            </p:nvSpPr>
            <p:spPr>
              <a:xfrm>
                <a:off x="11093876" y="2267752"/>
                <a:ext cx="885177" cy="59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{…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CB4F4F1-17CC-9E4A-B49E-8CC126EC70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3876" y="2267752"/>
                <a:ext cx="885177" cy="598072"/>
              </a:xfrm>
              <a:prstGeom prst="ellipse">
                <a:avLst/>
              </a:prstGeom>
              <a:blipFill>
                <a:blip r:embed="rId6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9164D88-D49C-3449-8753-69CE2387FF25}"/>
              </a:ext>
            </a:extLst>
          </p:cNvPr>
          <p:cNvCxnSpPr>
            <a:stCxn id="5" idx="2"/>
            <a:endCxn id="8" idx="0"/>
          </p:cNvCxnSpPr>
          <p:nvPr/>
        </p:nvCxnSpPr>
        <p:spPr>
          <a:xfrm flipH="1">
            <a:off x="6652367" y="1528179"/>
            <a:ext cx="2635682" cy="7583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AE462EF-DFE7-EA41-B9DC-D9C0A71AC706}"/>
              </a:ext>
            </a:extLst>
          </p:cNvPr>
          <p:cNvCxnSpPr>
            <a:stCxn id="5" idx="2"/>
            <a:endCxn id="9" idx="0"/>
          </p:cNvCxnSpPr>
          <p:nvPr/>
        </p:nvCxnSpPr>
        <p:spPr>
          <a:xfrm>
            <a:off x="9288049" y="1528179"/>
            <a:ext cx="139872" cy="747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9646A4F-06A7-934A-924F-A7CCC0E0D010}"/>
              </a:ext>
            </a:extLst>
          </p:cNvPr>
          <p:cNvCxnSpPr>
            <a:stCxn id="5" idx="2"/>
            <a:endCxn id="10" idx="0"/>
          </p:cNvCxnSpPr>
          <p:nvPr/>
        </p:nvCxnSpPr>
        <p:spPr>
          <a:xfrm>
            <a:off x="9288049" y="1528179"/>
            <a:ext cx="1244248" cy="750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9CBDD4C-7167-6647-936A-7C0BBA43F6C0}"/>
              </a:ext>
            </a:extLst>
          </p:cNvPr>
          <p:cNvCxnSpPr>
            <a:stCxn id="5" idx="2"/>
            <a:endCxn id="11" idx="0"/>
          </p:cNvCxnSpPr>
          <p:nvPr/>
        </p:nvCxnSpPr>
        <p:spPr>
          <a:xfrm>
            <a:off x="9288049" y="1528179"/>
            <a:ext cx="2248416" cy="739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334368F-CF90-A647-AD2F-CE8854FD0645}"/>
              </a:ext>
            </a:extLst>
          </p:cNvPr>
          <p:cNvSpPr txBox="1"/>
          <p:nvPr/>
        </p:nvSpPr>
        <p:spPr>
          <a:xfrm>
            <a:off x="7333980" y="1656663"/>
            <a:ext cx="3695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R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236E5A-C34B-0047-A21B-ACE455ECA8FE}"/>
              </a:ext>
            </a:extLst>
          </p:cNvPr>
          <p:cNvSpPr txBox="1"/>
          <p:nvPr/>
        </p:nvSpPr>
        <p:spPr>
          <a:xfrm>
            <a:off x="9089708" y="1771485"/>
            <a:ext cx="3695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L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6FBD79-5B80-0144-BA1A-D5CFEABCED60}"/>
              </a:ext>
            </a:extLst>
          </p:cNvPr>
          <p:cNvSpPr txBox="1"/>
          <p:nvPr/>
        </p:nvSpPr>
        <p:spPr>
          <a:xfrm>
            <a:off x="9655466" y="1773573"/>
            <a:ext cx="3695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U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6D8B89-0B44-684B-88C9-863DAC5F3CBE}"/>
              </a:ext>
            </a:extLst>
          </p:cNvPr>
          <p:cNvSpPr txBox="1"/>
          <p:nvPr/>
        </p:nvSpPr>
        <p:spPr>
          <a:xfrm>
            <a:off x="10346484" y="1562719"/>
            <a:ext cx="3695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D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DE59F99-0E0C-254E-A649-796C664B2A9C}"/>
              </a:ext>
            </a:extLst>
          </p:cNvPr>
          <p:cNvSpPr/>
          <p:nvPr/>
        </p:nvSpPr>
        <p:spPr>
          <a:xfrm>
            <a:off x="5488493" y="3070964"/>
            <a:ext cx="2317315" cy="4634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MEASURE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CA8A7BF-3032-F94C-9B92-BBCCE00F6B1A}"/>
              </a:ext>
            </a:extLst>
          </p:cNvPr>
          <p:cNvCxnSpPr>
            <a:stCxn id="8" idx="4"/>
            <a:endCxn id="25" idx="0"/>
          </p:cNvCxnSpPr>
          <p:nvPr/>
        </p:nvCxnSpPr>
        <p:spPr>
          <a:xfrm flipH="1">
            <a:off x="6647151" y="2884612"/>
            <a:ext cx="5216" cy="186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6337B9C-9EB5-4B4C-9AC2-170DD981C1AB}"/>
                  </a:ext>
                </a:extLst>
              </p:cNvPr>
              <p:cNvSpPr/>
              <p:nvPr/>
            </p:nvSpPr>
            <p:spPr>
              <a:xfrm>
                <a:off x="2409182" y="5069400"/>
                <a:ext cx="2513551" cy="59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38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43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63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6337B9C-9EB5-4B4C-9AC2-170DD981C1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182" y="5069400"/>
                <a:ext cx="2513551" cy="598072"/>
              </a:xfrm>
              <a:prstGeom prst="ellipse">
                <a:avLst/>
              </a:prstGeom>
              <a:blipFill>
                <a:blip r:embed="rId7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CA67319C-AB30-9446-BC36-EEE698F442A9}"/>
                  </a:ext>
                </a:extLst>
              </p:cNvPr>
              <p:cNvSpPr/>
              <p:nvPr/>
            </p:nvSpPr>
            <p:spPr>
              <a:xfrm>
                <a:off x="5141938" y="5046436"/>
                <a:ext cx="1020871" cy="59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CA67319C-AB30-9446-BC36-EEE698F442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938" y="5046436"/>
                <a:ext cx="1020871" cy="598072"/>
              </a:xfrm>
              <a:prstGeom prst="ellipse">
                <a:avLst/>
              </a:prstGeom>
              <a:blipFill>
                <a:blip r:embed="rId8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3782565-96EB-8146-A444-0B880D67B8A4}"/>
              </a:ext>
            </a:extLst>
          </p:cNvPr>
          <p:cNvCxnSpPr>
            <a:stCxn id="25" idx="2"/>
            <a:endCxn id="28" idx="0"/>
          </p:cNvCxnSpPr>
          <p:nvPr/>
        </p:nvCxnSpPr>
        <p:spPr>
          <a:xfrm flipH="1">
            <a:off x="3665958" y="3534427"/>
            <a:ext cx="2981193" cy="1534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8CFEA3A-DFA0-2B47-A592-99E3F8107014}"/>
                  </a:ext>
                </a:extLst>
              </p:cNvPr>
              <p:cNvSpPr txBox="1"/>
              <p:nvPr/>
            </p:nvSpPr>
            <p:spPr>
              <a:xfrm>
                <a:off x="4354880" y="3763119"/>
                <a:ext cx="494787" cy="1374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ja-JP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4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ja-JP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ja-JP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ja-JP" sz="2400" b="0" i="1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ja-JP" sz="2400" b="0" i="1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8CFEA3A-DFA0-2B47-A592-99E3F8107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880" y="3763119"/>
                <a:ext cx="494787" cy="1374607"/>
              </a:xfrm>
              <a:prstGeom prst="rect">
                <a:avLst/>
              </a:prstGeom>
              <a:blipFill>
                <a:blip r:embed="rId9"/>
                <a:stretch>
                  <a:fillRect b="-3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47095AE-EF8D-DC48-ABFF-6700023504B8}"/>
              </a:ext>
            </a:extLst>
          </p:cNvPr>
          <p:cNvCxnSpPr>
            <a:stCxn id="25" idx="2"/>
            <a:endCxn id="29" idx="0"/>
          </p:cNvCxnSpPr>
          <p:nvPr/>
        </p:nvCxnSpPr>
        <p:spPr>
          <a:xfrm flipH="1">
            <a:off x="5652374" y="3534427"/>
            <a:ext cx="994777" cy="1512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A29D5AC-6C3D-7F4D-A3CC-901F64A05011}"/>
                  </a:ext>
                </a:extLst>
              </p:cNvPr>
              <p:cNvSpPr txBox="1"/>
              <p:nvPr/>
            </p:nvSpPr>
            <p:spPr>
              <a:xfrm>
                <a:off x="5772406" y="3752681"/>
                <a:ext cx="494787" cy="1374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ja-JP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4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ja-JP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ja-JP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ja-JP" sz="2400" b="0" i="1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ja-JP" sz="2400" b="0" i="1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A29D5AC-6C3D-7F4D-A3CC-901F64A05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406" y="3752681"/>
                <a:ext cx="494787" cy="1374607"/>
              </a:xfrm>
              <a:prstGeom prst="rect">
                <a:avLst/>
              </a:prstGeom>
              <a:blipFill>
                <a:blip r:embed="rId10"/>
                <a:stretch>
                  <a:fillRect b="-4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EC6118E-E378-C142-8C76-B8A020015DC5}"/>
                  </a:ext>
                </a:extLst>
              </p:cNvPr>
              <p:cNvSpPr txBox="1"/>
              <p:nvPr/>
            </p:nvSpPr>
            <p:spPr>
              <a:xfrm>
                <a:off x="6388268" y="3767295"/>
                <a:ext cx="494787" cy="1374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ja-JP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4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ja-JP" sz="24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ja-JP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ja-JP" sz="2400" b="0" i="1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ja-JP" sz="2400" b="0" i="1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EC6118E-E378-C142-8C76-B8A020015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268" y="3767295"/>
                <a:ext cx="494787" cy="1374607"/>
              </a:xfrm>
              <a:prstGeom prst="rect">
                <a:avLst/>
              </a:prstGeom>
              <a:blipFill>
                <a:blip r:embed="rId11"/>
                <a:stretch>
                  <a:fillRect b="-3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2D4D87F-AA9E-FD4D-A56F-1B970DC1A808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6647151" y="3534427"/>
            <a:ext cx="134651" cy="1501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BF1BCBE-E0E6-D043-971D-D1402F20C857}"/>
                  </a:ext>
                </a:extLst>
              </p:cNvPr>
              <p:cNvSpPr/>
              <p:nvPr/>
            </p:nvSpPr>
            <p:spPr>
              <a:xfrm>
                <a:off x="6271366" y="5035998"/>
                <a:ext cx="1020871" cy="59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55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BF1BCBE-E0E6-D043-971D-D1402F20C8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366" y="5035998"/>
                <a:ext cx="1020871" cy="598072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8E7F99F9-08AA-3C44-8035-F6332862CA5D}"/>
                  </a:ext>
                </a:extLst>
              </p:cNvPr>
              <p:cNvSpPr/>
              <p:nvPr/>
            </p:nvSpPr>
            <p:spPr>
              <a:xfrm>
                <a:off x="7475950" y="5025560"/>
                <a:ext cx="1020871" cy="59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68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8E7F99F9-08AA-3C44-8035-F6332862CA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950" y="5025560"/>
                <a:ext cx="1020871" cy="598072"/>
              </a:xfrm>
              <a:prstGeom prst="ellipse">
                <a:avLst/>
              </a:prstGeom>
              <a:blipFill>
                <a:blip r:embed="rId13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04A97478-69AA-4048-A711-E6CCE84D6238}"/>
                  </a:ext>
                </a:extLst>
              </p:cNvPr>
              <p:cNvSpPr/>
              <p:nvPr/>
            </p:nvSpPr>
            <p:spPr>
              <a:xfrm>
                <a:off x="8668008" y="5027648"/>
                <a:ext cx="1020871" cy="59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88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04A97478-69AA-4048-A711-E6CCE84D62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8008" y="5027648"/>
                <a:ext cx="1020871" cy="598072"/>
              </a:xfrm>
              <a:prstGeom prst="ellipse">
                <a:avLst/>
              </a:prstGeom>
              <a:blipFill>
                <a:blip r:embed="rId14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F0067BE-85AF-7E40-8A17-68F24B63A8CA}"/>
              </a:ext>
            </a:extLst>
          </p:cNvPr>
          <p:cNvCxnSpPr>
            <a:cxnSpLocks/>
            <a:stCxn id="25" idx="2"/>
            <a:endCxn id="42" idx="0"/>
          </p:cNvCxnSpPr>
          <p:nvPr/>
        </p:nvCxnSpPr>
        <p:spPr>
          <a:xfrm>
            <a:off x="6647151" y="3534427"/>
            <a:ext cx="1339235" cy="1491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FC0EE84-163C-734D-BD5C-2CCFAA68C006}"/>
              </a:ext>
            </a:extLst>
          </p:cNvPr>
          <p:cNvCxnSpPr>
            <a:cxnSpLocks/>
            <a:stCxn id="25" idx="2"/>
            <a:endCxn id="43" idx="0"/>
          </p:cNvCxnSpPr>
          <p:nvPr/>
        </p:nvCxnSpPr>
        <p:spPr>
          <a:xfrm>
            <a:off x="6647151" y="3534427"/>
            <a:ext cx="2531293" cy="1493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F87D1BC-BB29-9D4D-969C-75E25EFDD870}"/>
                  </a:ext>
                </a:extLst>
              </p:cNvPr>
              <p:cNvSpPr txBox="1"/>
              <p:nvPr/>
            </p:nvSpPr>
            <p:spPr>
              <a:xfrm>
                <a:off x="7091812" y="3806961"/>
                <a:ext cx="494787" cy="1374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ja-JP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4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ja-JP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ja-JP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ja-JP" sz="2400" b="0" i="1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ja-JP" sz="2400" b="0" i="1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F87D1BC-BB29-9D4D-969C-75E25EFDD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812" y="3806961"/>
                <a:ext cx="494787" cy="1374607"/>
              </a:xfrm>
              <a:prstGeom prst="rect">
                <a:avLst/>
              </a:prstGeom>
              <a:blipFill>
                <a:blip r:embed="rId15"/>
                <a:stretch>
                  <a:fillRect b="-2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AFC77FD-093A-3F40-816A-DCB0798530F1}"/>
                  </a:ext>
                </a:extLst>
              </p:cNvPr>
              <p:cNvSpPr txBox="1"/>
              <p:nvPr/>
            </p:nvSpPr>
            <p:spPr>
              <a:xfrm>
                <a:off x="8396604" y="3821575"/>
                <a:ext cx="494787" cy="1374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ja-JP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4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ja-JP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ja-JP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ja-JP" sz="2400" b="0" i="1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ja-JP" sz="2400" b="0" i="1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AFC77FD-093A-3F40-816A-DCB079853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6604" y="3821575"/>
                <a:ext cx="494787" cy="1374607"/>
              </a:xfrm>
              <a:prstGeom prst="rect">
                <a:avLst/>
              </a:prstGeom>
              <a:blipFill>
                <a:blip r:embed="rId16"/>
                <a:stretch>
                  <a:fillRect b="-4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>
            <a:extLst>
              <a:ext uri="{FF2B5EF4-FFF2-40B4-BE49-F238E27FC236}">
                <a16:creationId xmlns:a16="http://schemas.microsoft.com/office/drawing/2014/main" id="{C5A030EB-7730-6245-8EC1-731EB91CC789}"/>
              </a:ext>
            </a:extLst>
          </p:cNvPr>
          <p:cNvSpPr/>
          <p:nvPr/>
        </p:nvSpPr>
        <p:spPr>
          <a:xfrm>
            <a:off x="2519831" y="5839210"/>
            <a:ext cx="2317315" cy="4634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ACT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0A6F484-8EA8-9C43-AACA-0D8CC06F3793}"/>
              </a:ext>
            </a:extLst>
          </p:cNvPr>
          <p:cNvCxnSpPr>
            <a:stCxn id="28" idx="4"/>
            <a:endCxn id="52" idx="0"/>
          </p:cNvCxnSpPr>
          <p:nvPr/>
        </p:nvCxnSpPr>
        <p:spPr>
          <a:xfrm>
            <a:off x="3665958" y="5667472"/>
            <a:ext cx="12531" cy="171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17384C7-6DAA-B149-A4C4-1F256659A840}"/>
              </a:ext>
            </a:extLst>
          </p:cNvPr>
          <p:cNvCxnSpPr>
            <a:stCxn id="52" idx="2"/>
          </p:cNvCxnSpPr>
          <p:nvPr/>
        </p:nvCxnSpPr>
        <p:spPr>
          <a:xfrm flipH="1">
            <a:off x="2409182" y="6302673"/>
            <a:ext cx="1269307" cy="423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2AD7785-CEE5-8048-A03A-B1CFE9FFB3D1}"/>
              </a:ext>
            </a:extLst>
          </p:cNvPr>
          <p:cNvCxnSpPr>
            <a:stCxn id="52" idx="2"/>
          </p:cNvCxnSpPr>
          <p:nvPr/>
        </p:nvCxnSpPr>
        <p:spPr>
          <a:xfrm flipH="1">
            <a:off x="3407079" y="6302673"/>
            <a:ext cx="271410" cy="448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F1FD27F-CC36-CC4E-A1AF-9E4B595E27FE}"/>
              </a:ext>
            </a:extLst>
          </p:cNvPr>
          <p:cNvCxnSpPr>
            <a:stCxn id="52" idx="2"/>
          </p:cNvCxnSpPr>
          <p:nvPr/>
        </p:nvCxnSpPr>
        <p:spPr>
          <a:xfrm>
            <a:off x="3678489" y="6302673"/>
            <a:ext cx="676391" cy="423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F6094A1-5A6F-4F4E-BA15-BE6FC0EE168C}"/>
              </a:ext>
            </a:extLst>
          </p:cNvPr>
          <p:cNvCxnSpPr>
            <a:stCxn id="52" idx="2"/>
          </p:cNvCxnSpPr>
          <p:nvPr/>
        </p:nvCxnSpPr>
        <p:spPr>
          <a:xfrm>
            <a:off x="3678489" y="6302673"/>
            <a:ext cx="1670125" cy="436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BFC0C112-337F-ED4E-9CD8-52FA87397955}"/>
              </a:ext>
            </a:extLst>
          </p:cNvPr>
          <p:cNvSpPr txBox="1"/>
          <p:nvPr/>
        </p:nvSpPr>
        <p:spPr>
          <a:xfrm>
            <a:off x="2563662" y="6255793"/>
            <a:ext cx="3695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R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0CDBDF1-BBCB-054E-8254-B74B31B56A7B}"/>
              </a:ext>
            </a:extLst>
          </p:cNvPr>
          <p:cNvSpPr txBox="1"/>
          <p:nvPr/>
        </p:nvSpPr>
        <p:spPr>
          <a:xfrm>
            <a:off x="3141946" y="6358089"/>
            <a:ext cx="3695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L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AC5A9F9-E271-3148-83C9-A8BAA33A678D}"/>
              </a:ext>
            </a:extLst>
          </p:cNvPr>
          <p:cNvSpPr txBox="1"/>
          <p:nvPr/>
        </p:nvSpPr>
        <p:spPr>
          <a:xfrm>
            <a:off x="3820438" y="6372703"/>
            <a:ext cx="3695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U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AE93BD8-47AC-6840-9BD2-AC8E71085DD5}"/>
              </a:ext>
            </a:extLst>
          </p:cNvPr>
          <p:cNvSpPr txBox="1"/>
          <p:nvPr/>
        </p:nvSpPr>
        <p:spPr>
          <a:xfrm>
            <a:off x="4486404" y="6424895"/>
            <a:ext cx="3695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D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276AA31-ED37-AE4B-98C7-6062EBCBE542}"/>
              </a:ext>
            </a:extLst>
          </p:cNvPr>
          <p:cNvSpPr txBox="1"/>
          <p:nvPr/>
        </p:nvSpPr>
        <p:spPr>
          <a:xfrm>
            <a:off x="7144004" y="5149331"/>
            <a:ext cx="11106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81951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>
                <a:solidFill>
                  <a:schemeClr val="bg1">
                    <a:lumMod val="65000"/>
                  </a:schemeClr>
                </a:solidFill>
              </a:rPr>
              <a:t>Unobservable environments: belief states</a:t>
            </a:r>
          </a:p>
          <a:p>
            <a:r>
              <a:rPr lang="en-US" altLang="ja-JP" dirty="0">
                <a:solidFill>
                  <a:schemeClr val="bg1">
                    <a:lumMod val="65000"/>
                  </a:schemeClr>
                </a:solidFill>
              </a:rPr>
              <a:t>Partially observable environments: predict and update</a:t>
            </a:r>
          </a:p>
          <a:p>
            <a:r>
              <a:rPr lang="en-US" altLang="ja-JP" dirty="0"/>
              <a:t>Stochastic partially observable environments</a:t>
            </a: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74436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AA150-CA3A-CA4C-9A03-CC3B9809E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partially observable environments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D3258A-C5E2-B048-8543-00D84D227D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Observable environment: the agent knows its state.</a:t>
                </a:r>
              </a:p>
              <a:p>
                <a:r>
                  <a:rPr lang="en-US" dirty="0"/>
                  <a:t>Unobservable environment: the agent doesn’t know its state.</a:t>
                </a:r>
              </a:p>
              <a:p>
                <a:r>
                  <a:rPr lang="en-US" dirty="0"/>
                  <a:t>Partially observable environment: the agent can observe something, but not everything. </a:t>
                </a:r>
              </a:p>
              <a:p>
                <a:endParaRPr lang="en-US" dirty="0"/>
              </a:p>
              <a:p>
                <a:r>
                  <a:rPr lang="en-US" dirty="0"/>
                  <a:t>Deterministic environment: action a, in state s, always leads to the same successor state: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’=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TRANSITION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Stochastic environment: action a, in state s, leads to a probability distribution over possible successor states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TRANSITION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D3258A-C5E2-B048-8543-00D84D227D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3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9622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1350E-BBBE-574A-B0A1-07A0A225C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partially observable environments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648288-0CFC-144A-8DC6-1F776938AB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061608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b="1" u="sng" dirty="0"/>
                  <a:t>Predict:</a:t>
                </a:r>
                <a:r>
                  <a:rPr lang="en-US" dirty="0"/>
                  <a:t> given the current belief state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,…}</m:t>
                    </m:r>
                  </m:oMath>
                </a14:m>
                <a:r>
                  <a:rPr lang="en-US" dirty="0"/>
                  <a:t>, and the action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:r>
                  <a:rPr lang="en-US" b="1" u="sng" dirty="0"/>
                  <a:t>expand</a:t>
                </a:r>
                <a:r>
                  <a:rPr lang="en-US" dirty="0"/>
                  <a:t> the belief state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,…}</m:t>
                    </m:r>
                  </m:oMath>
                </a14:m>
                <a:r>
                  <a:rPr lang="en-US" dirty="0"/>
                  <a:t> that have </a:t>
                </a:r>
                <a:r>
                  <a:rPr lang="en-US" b="1" i="1" dirty="0"/>
                  <a:t>nonzero probability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′←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PREDICT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b="1" u="sng" dirty="0"/>
                  <a:t>Update:</a:t>
                </a:r>
                <a:r>
                  <a:rPr lang="en-US" dirty="0"/>
                  <a:t> </a:t>
                </a:r>
                <a:r>
                  <a:rPr lang="en-US" b="1" u="sng" dirty="0"/>
                  <a:t>contract</a:t>
                </a:r>
                <a:r>
                  <a:rPr lang="en-US" dirty="0"/>
                  <a:t> the belief state by deleting any physical states that are incompatible with the new measurement.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UPDATE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648288-0CFC-144A-8DC6-1F776938AB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061608"/>
              </a:xfrm>
              <a:blipFill>
                <a:blip r:embed="rId2"/>
                <a:stretch>
                  <a:fillRect l="-1206" t="-2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9AC724C-5B27-1B4B-81C7-0D239F4BB7D9}"/>
              </a:ext>
            </a:extLst>
          </p:cNvPr>
          <p:cNvSpPr txBox="1">
            <a:spLocks/>
          </p:cNvSpPr>
          <p:nvPr/>
        </p:nvSpPr>
        <p:spPr>
          <a:xfrm>
            <a:off x="6036490" y="6096992"/>
            <a:ext cx="5349658" cy="642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 randomness is dealt with here.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D05774FF-FCBA-324B-8927-1274ED750700}"/>
              </a:ext>
            </a:extLst>
          </p:cNvPr>
          <p:cNvSpPr/>
          <p:nvPr/>
        </p:nvSpPr>
        <p:spPr>
          <a:xfrm>
            <a:off x="7603299" y="3532340"/>
            <a:ext cx="4074698" cy="2793304"/>
          </a:xfrm>
          <a:custGeom>
            <a:avLst/>
            <a:gdLst>
              <a:gd name="connsiteX0" fmla="*/ 3745282 w 4275114"/>
              <a:gd name="connsiteY0" fmla="*/ 3066017 h 3066017"/>
              <a:gd name="connsiteX1" fmla="*/ 3995803 w 4275114"/>
              <a:gd name="connsiteY1" fmla="*/ 2715288 h 3066017"/>
              <a:gd name="connsiteX2" fmla="*/ 4258849 w 4275114"/>
              <a:gd name="connsiteY2" fmla="*/ 1237217 h 3066017"/>
              <a:gd name="connsiteX3" fmla="*/ 3494761 w 4275114"/>
              <a:gd name="connsiteY3" fmla="*/ 72297 h 3066017"/>
              <a:gd name="connsiteX4" fmla="*/ 0 w 4275114"/>
              <a:gd name="connsiteY4" fmla="*/ 222609 h 306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5114" h="3066017">
                <a:moveTo>
                  <a:pt x="3745282" y="3066017"/>
                </a:moveTo>
                <a:cubicBezTo>
                  <a:pt x="3827745" y="3043052"/>
                  <a:pt x="3910209" y="3020088"/>
                  <a:pt x="3995803" y="2715288"/>
                </a:cubicBezTo>
                <a:cubicBezTo>
                  <a:pt x="4081397" y="2410488"/>
                  <a:pt x="4342356" y="1677715"/>
                  <a:pt x="4258849" y="1237217"/>
                </a:cubicBezTo>
                <a:cubicBezTo>
                  <a:pt x="4175342" y="796718"/>
                  <a:pt x="4204569" y="241398"/>
                  <a:pt x="3494761" y="72297"/>
                </a:cubicBezTo>
                <a:cubicBezTo>
                  <a:pt x="2784953" y="-96804"/>
                  <a:pt x="1392476" y="62902"/>
                  <a:pt x="0" y="222609"/>
                </a:cubicBezTo>
              </a:path>
            </a:pathLst>
          </a:custGeom>
          <a:noFill/>
          <a:ln w="889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94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E8DF6-03EB-254F-A8A4-3869534B3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partially observable environment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20A521A2-E17D-534B-A63C-8E4A1B4A9532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</p:nvPr>
            </p:nvGraphicFramePr>
            <p:xfrm>
              <a:off x="963460" y="1825625"/>
              <a:ext cx="5181600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7700">
                      <a:extLst>
                        <a:ext uri="{9D8B030D-6E8A-4147-A177-3AD203B41FA5}">
                          <a16:colId xmlns:a16="http://schemas.microsoft.com/office/drawing/2014/main" val="1982196019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3570115915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2430497293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1218360927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740151846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71635033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774444464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5077683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highlight>
                              <a:srgbClr val="FF00FF"/>
                            </a:highligh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highlight>
                              <a:srgbClr val="FF00FF"/>
                            </a:highlight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4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highlight>
                              <a:srgbClr val="FF00FF"/>
                            </a:highlight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87262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44919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FF4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042230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FF4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80340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FF4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645592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FF4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FF4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363272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0090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𝟖𝟕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4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564999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20A521A2-E17D-534B-A63C-8E4A1B4A9532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</p:nvPr>
            </p:nvGraphicFramePr>
            <p:xfrm>
              <a:off x="963460" y="1825625"/>
              <a:ext cx="5181600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7700">
                      <a:extLst>
                        <a:ext uri="{9D8B030D-6E8A-4147-A177-3AD203B41FA5}">
                          <a16:colId xmlns:a16="http://schemas.microsoft.com/office/drawing/2014/main" val="1982196019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3570115915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2430497293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1218360927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740151846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71635033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774444464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5077683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highlight>
                              <a:srgbClr val="FF00FF"/>
                            </a:highligh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100000" r="-607843" b="-7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highlight>
                              <a:srgbClr val="FF00FF"/>
                            </a:highlight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87262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44919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1961" t="-203448" r="-105882" b="-5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042230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93333" r="-607843" b="-3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80340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4231" t="-406897" r="-398077" b="-3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645592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6897" r="-607843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1961" t="-506897" r="-105882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363272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0090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01961" t="-710345" r="-105882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5649995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Content Placeholder 6" descr="Treasure chest with solid fill">
            <a:extLst>
              <a:ext uri="{FF2B5EF4-FFF2-40B4-BE49-F238E27FC236}">
                <a16:creationId xmlns:a16="http://schemas.microsoft.com/office/drawing/2014/main" id="{8770428F-0C42-DE4B-BB7F-C94C3DC067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5078" y="4358284"/>
            <a:ext cx="477039" cy="47703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EEE2B86-04E9-1444-A27D-7E9EB8D9F7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00800" y="1499948"/>
                <a:ext cx="5574082" cy="51263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dirty="0"/>
                  <a:t>Suppose we begin by sensing the bit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acc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ja-JP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ja-JP" dirty="0"/>
                  <a:t>, so we know that the initial state is one of these squares.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However, this is a stochastic environment.  If we try to move right, we might accidentally move diagonally (</a:t>
                </a:r>
                <a:r>
                  <a:rPr lang="en-US" altLang="ja-JP" dirty="0" err="1"/>
                  <a:t>right+up</a:t>
                </a:r>
                <a:r>
                  <a:rPr lang="en-US" altLang="ja-JP" dirty="0"/>
                  <a:t> or </a:t>
                </a:r>
                <a:r>
                  <a:rPr lang="en-US" altLang="ja-JP" dirty="0" err="1"/>
                  <a:t>right+down</a:t>
                </a:r>
                <a:r>
                  <a:rPr lang="en-US" altLang="ja-JP" dirty="0"/>
                  <a:t>).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EEE2B86-04E9-1444-A27D-7E9EB8D9F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1499948"/>
                <a:ext cx="5574082" cy="5126319"/>
              </a:xfrm>
              <a:prstGeom prst="rect">
                <a:avLst/>
              </a:prstGeom>
              <a:blipFill>
                <a:blip r:embed="rId5"/>
                <a:stretch>
                  <a:fillRect l="-2506" t="-2228" r="-4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phic 3" descr="Robot with solid fill">
            <a:extLst>
              <a:ext uri="{FF2B5EF4-FFF2-40B4-BE49-F238E27FC236}">
                <a16:creationId xmlns:a16="http://schemas.microsoft.com/office/drawing/2014/main" id="{64D33FCB-9C20-9B47-A3A7-B40F24025A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3845" y="5088695"/>
            <a:ext cx="861168" cy="8611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46E73A-96A0-1C4C-82FA-2BD6DA4C6EBF}"/>
              </a:ext>
            </a:extLst>
          </p:cNvPr>
          <p:cNvSpPr txBox="1"/>
          <p:nvPr/>
        </p:nvSpPr>
        <p:spPr>
          <a:xfrm>
            <a:off x="1045928" y="5051209"/>
            <a:ext cx="407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144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E8DF6-03EB-254F-A8A4-3869534B3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partially observable environment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20A521A2-E17D-534B-A63C-8E4A1B4A9532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1542240502"/>
                  </p:ext>
                </p:extLst>
              </p:nvPr>
            </p:nvGraphicFramePr>
            <p:xfrm>
              <a:off x="963460" y="1825625"/>
              <a:ext cx="5181600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7700">
                      <a:extLst>
                        <a:ext uri="{9D8B030D-6E8A-4147-A177-3AD203B41FA5}">
                          <a16:colId xmlns:a16="http://schemas.microsoft.com/office/drawing/2014/main" val="1982196019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3570115915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2430497293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1218360927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740151846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71635033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774444464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5077683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highlight>
                              <a:srgbClr val="FF00FF"/>
                            </a:highligh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highlight>
                              <a:srgbClr val="FF00FF"/>
                            </a:highlight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𝟏𝟑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highlight>
                              <a:srgbClr val="FF00FF"/>
                            </a:highlight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4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highlight>
                              <a:srgbClr val="FF00FF"/>
                            </a:highlight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87262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rgbClr val="FF85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44919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rgbClr val="FF85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𝟑𝟖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40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42230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𝟒𝟑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highlight>
                              <a:srgbClr val="FF00FF"/>
                            </a:highlight>
                          </a:endParaRPr>
                        </a:p>
                      </a:txBody>
                      <a:tcPr>
                        <a:solidFill>
                          <a:srgbClr val="FF4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highlight>
                              <a:srgbClr val="FF00FF"/>
                            </a:highlight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rgbClr val="FF85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85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80340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rgbClr val="FF85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𝟓𝟓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highlight>
                              <a:srgbClr val="FF00FF"/>
                            </a:highlight>
                          </a:endParaRPr>
                        </a:p>
                      </a:txBody>
                      <a:tcPr>
                        <a:solidFill>
                          <a:srgbClr val="FF4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highlight>
                              <a:srgbClr val="FF00FF"/>
                            </a:highlight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85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645592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𝟔𝟑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FF4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𝟔𝟖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40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63272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85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0090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𝟖𝟖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40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64999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20A521A2-E17D-534B-A63C-8E4A1B4A9532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1542240502"/>
                  </p:ext>
                </p:extLst>
              </p:nvPr>
            </p:nvGraphicFramePr>
            <p:xfrm>
              <a:off x="963460" y="1825625"/>
              <a:ext cx="5181600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7700">
                      <a:extLst>
                        <a:ext uri="{9D8B030D-6E8A-4147-A177-3AD203B41FA5}">
                          <a16:colId xmlns:a16="http://schemas.microsoft.com/office/drawing/2014/main" val="1982196019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3570115915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2430497293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1218360927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740151846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71635033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774444464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5077683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highlight>
                              <a:srgbClr val="FF00FF"/>
                            </a:highligh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highlight>
                              <a:srgbClr val="FF00FF"/>
                            </a:highlight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200000" r="-507843" b="-7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highlight>
                              <a:srgbClr val="FF00FF"/>
                            </a:highlight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87262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rgbClr val="FF85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44919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rgbClr val="FF85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701961" t="-203448" r="-5882" b="-5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42230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293333" r="-507843" b="-3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highlight>
                              <a:srgbClr val="FF00FF"/>
                            </a:highlight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rgbClr val="FF85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85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80340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rgbClr val="FF85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1961" t="-406897" r="-305882" b="-3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highlight>
                              <a:srgbClr val="FF00FF"/>
                            </a:highlight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85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645592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506897" r="-507843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701961" t="-506897" r="-5882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63272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85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0090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1961" t="-710345" r="-5882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649995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Content Placeholder 6" descr="Treasure chest with solid fill">
            <a:extLst>
              <a:ext uri="{FF2B5EF4-FFF2-40B4-BE49-F238E27FC236}">
                <a16:creationId xmlns:a16="http://schemas.microsoft.com/office/drawing/2014/main" id="{8770428F-0C42-DE4B-BB7F-C94C3DC067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5078" y="4358284"/>
            <a:ext cx="477039" cy="47703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EEE2B86-04E9-1444-A27D-7E9EB8D9F7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00800" y="1499948"/>
                <a:ext cx="5574082" cy="51263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dirty="0"/>
                  <a:t>… so when we try to move one step to the right, our new belief state includes not only the original belief state (darker) but also the physical states that result from a random mis-step (lighter).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altLang="ja-JP" b="0" i="0" dirty="0" smtClean="0">
                          <a:latin typeface="Cambria Math" panose="02040503050406030204" pitchFamily="18" charset="0"/>
                        </a:rPr>
                        <m:t>PREDICT</m:t>
                      </m:r>
                      <m:d>
                        <m:dPr>
                          <m:ctrlP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 dirty="0" err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ja-JP" i="1" dirty="0" err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i="1" dirty="0" err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is the list of all physical states shown here.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The belief state has </a:t>
                </a:r>
                <a:r>
                  <a:rPr lang="en-US" altLang="ja-JP" b="1" u="sng" dirty="0"/>
                  <a:t>expanded</a:t>
                </a:r>
                <a:r>
                  <a:rPr lang="en-US" altLang="ja-JP" dirty="0"/>
                  <a:t>, from 7 to 14 physical states.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EEE2B86-04E9-1444-A27D-7E9EB8D9F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1499948"/>
                <a:ext cx="5574082" cy="5126319"/>
              </a:xfrm>
              <a:prstGeom prst="rect">
                <a:avLst/>
              </a:prstGeom>
              <a:blipFill>
                <a:blip r:embed="rId5"/>
                <a:stretch>
                  <a:fillRect l="-2506" t="-2723" r="-1822" b="-2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phic 3" descr="Robot with solid fill">
            <a:extLst>
              <a:ext uri="{FF2B5EF4-FFF2-40B4-BE49-F238E27FC236}">
                <a16:creationId xmlns:a16="http://schemas.microsoft.com/office/drawing/2014/main" id="{64D33FCB-9C20-9B47-A3A7-B40F24025A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3845" y="5088695"/>
            <a:ext cx="861168" cy="8611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46E73A-96A0-1C4C-82FA-2BD6DA4C6EBF}"/>
              </a:ext>
            </a:extLst>
          </p:cNvPr>
          <p:cNvSpPr txBox="1"/>
          <p:nvPr/>
        </p:nvSpPr>
        <p:spPr>
          <a:xfrm>
            <a:off x="1045928" y="5051209"/>
            <a:ext cx="407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5760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E8DF6-03EB-254F-A8A4-3869534B3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partially observable environment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20A521A2-E17D-534B-A63C-8E4A1B4A9532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</p:nvPr>
            </p:nvGraphicFramePr>
            <p:xfrm>
              <a:off x="963460" y="1825625"/>
              <a:ext cx="5181600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7700">
                      <a:extLst>
                        <a:ext uri="{9D8B030D-6E8A-4147-A177-3AD203B41FA5}">
                          <a16:colId xmlns:a16="http://schemas.microsoft.com/office/drawing/2014/main" val="1982196019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3570115915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2430497293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1218360927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740151846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71635033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774444464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5077683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highlight>
                              <a:srgbClr val="FF00FF"/>
                            </a:highligh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highlight>
                              <a:srgbClr val="FF00FF"/>
                            </a:highlight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highlight>
                              <a:srgbClr val="FF00FF"/>
                            </a:highlight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87262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44919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𝟑𝟖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40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42230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𝟒𝟑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highlight>
                              <a:srgbClr val="FF00FF"/>
                            </a:highlight>
                          </a:endParaRPr>
                        </a:p>
                      </a:txBody>
                      <a:tcPr>
                        <a:solidFill>
                          <a:srgbClr val="FF4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80340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645592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highlight>
                                          <a:srgbClr val="FF00FF"/>
                                        </a:highlight>
                                        <a:latin typeface="Cambria Math" panose="02040503050406030204" pitchFamily="18" charset="0"/>
                                      </a:rPr>
                                      <m:t>𝟔𝟑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FF4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363272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0090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564999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20A521A2-E17D-534B-A63C-8E4A1B4A9532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</p:nvPr>
            </p:nvGraphicFramePr>
            <p:xfrm>
              <a:off x="963460" y="1825625"/>
              <a:ext cx="5181600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47700">
                      <a:extLst>
                        <a:ext uri="{9D8B030D-6E8A-4147-A177-3AD203B41FA5}">
                          <a16:colId xmlns:a16="http://schemas.microsoft.com/office/drawing/2014/main" val="1982196019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3570115915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2430497293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1218360927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740151846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71635033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774444464"/>
                        </a:ext>
                      </a:extLst>
                    </a:gridCol>
                    <a:gridCol w="647700">
                      <a:extLst>
                        <a:ext uri="{9D8B030D-6E8A-4147-A177-3AD203B41FA5}">
                          <a16:colId xmlns:a16="http://schemas.microsoft.com/office/drawing/2014/main" val="5077683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highlight>
                              <a:srgbClr val="FF00FF"/>
                            </a:highlight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highlight>
                              <a:srgbClr val="FF00FF"/>
                            </a:highlight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highlight>
                              <a:srgbClr val="FF00FF"/>
                            </a:highlight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87262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44919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701961" t="-203448" r="-5882" b="-5103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42230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293333" r="-507843" b="-3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80340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645592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506897" r="-507843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363272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0090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5649995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Content Placeholder 6" descr="Treasure chest with solid fill">
            <a:extLst>
              <a:ext uri="{FF2B5EF4-FFF2-40B4-BE49-F238E27FC236}">
                <a16:creationId xmlns:a16="http://schemas.microsoft.com/office/drawing/2014/main" id="{8770428F-0C42-DE4B-BB7F-C94C3DC067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5078" y="4358284"/>
            <a:ext cx="477039" cy="47703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EEE2B86-04E9-1444-A27D-7E9EB8D9F7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00800" y="1499948"/>
                <a:ext cx="5574082" cy="51263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dirty="0"/>
                  <a:t>Now suppose we sense again, and measure the bit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</m:acc>
                    <m:r>
                      <a:rPr lang="en-US" altLang="ja-JP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,0,</m:t>
                            </m:r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  <m:sup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ja-JP" dirty="0"/>
                  <a:t>.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altLang="ja-JP" b="0" i="0" dirty="0" smtClean="0">
                          <a:latin typeface="Cambria Math" panose="02040503050406030204" pitchFamily="18" charset="0"/>
                        </a:rPr>
                        <m:t>UPDATE</m:t>
                      </m:r>
                      <m:d>
                        <m:dPr>
                          <m:ctrlPr>
                            <a:rPr lang="en-US" altLang="ja-JP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 dirty="0" err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altLang="ja-JP" i="1" dirty="0" err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includes only the three states shown here.  All others have been eliminated by the measurement.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The belief state has </a:t>
                </a:r>
                <a:r>
                  <a:rPr lang="en-US" altLang="ja-JP" b="1" u="sng" dirty="0"/>
                  <a:t>contracted</a:t>
                </a:r>
                <a:r>
                  <a:rPr lang="en-US" altLang="ja-JP" dirty="0"/>
                  <a:t>, from 14 to 3 physical states.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EEE2B86-04E9-1444-A27D-7E9EB8D9F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1499948"/>
                <a:ext cx="5574082" cy="5126319"/>
              </a:xfrm>
              <a:prstGeom prst="rect">
                <a:avLst/>
              </a:prstGeom>
              <a:blipFill>
                <a:blip r:embed="rId5"/>
                <a:stretch>
                  <a:fillRect l="-2506" t="-2228" r="-2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phic 3" descr="Robot with solid fill">
            <a:extLst>
              <a:ext uri="{FF2B5EF4-FFF2-40B4-BE49-F238E27FC236}">
                <a16:creationId xmlns:a16="http://schemas.microsoft.com/office/drawing/2014/main" id="{64D33FCB-9C20-9B47-A3A7-B40F24025A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3845" y="5088695"/>
            <a:ext cx="861168" cy="8611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46E73A-96A0-1C4C-82FA-2BD6DA4C6EBF}"/>
              </a:ext>
            </a:extLst>
          </p:cNvPr>
          <p:cNvSpPr txBox="1"/>
          <p:nvPr/>
        </p:nvSpPr>
        <p:spPr>
          <a:xfrm>
            <a:off x="1045928" y="5051209"/>
            <a:ext cx="407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84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ja-JP" dirty="0"/>
                  <a:t>Unobservable environments</a:t>
                </a:r>
              </a:p>
              <a:p>
                <a:pPr lvl="1"/>
                <a:r>
                  <a:rPr lang="en-US" altLang="ja-JP" dirty="0"/>
                  <a:t>A belief state is a set of physical states: all the physical states that are possible</a:t>
                </a:r>
              </a:p>
              <a:p>
                <a:pPr lvl="1"/>
                <a:r>
                  <a:rPr lang="en-US" altLang="ja-JP" dirty="0"/>
                  <a:t>If there are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ja-JP" dirty="0"/>
                  <a:t> physical states, 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altLang="ja-JP" dirty="0"/>
                  <a:t> belief states</a:t>
                </a:r>
              </a:p>
              <a:p>
                <a:r>
                  <a:rPr lang="en-US" altLang="ja-JP" dirty="0"/>
                  <a:t>Partially observable environments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ja-JP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altLang="ja-JP" dirty="0">
                        <a:latin typeface="Cambria Math" panose="02040503050406030204" pitchFamily="18" charset="0"/>
                      </a:rPr>
                      <m:t>PREDICT</m:t>
                    </m:r>
                    <m:d>
                      <m:d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 dirty="0" err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ja-JP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i="1" dirty="0" err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altLang="ja-JP" dirty="0"/>
                  <a:t>: usually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altLang="ja-JP" dirty="0"/>
                  <a:t> and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ja-JP" dirty="0"/>
                  <a:t> have the same size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altLang="ja-JP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altLang="ja-JP" dirty="0">
                        <a:latin typeface="Cambria Math" panose="02040503050406030204" pitchFamily="18" charset="0"/>
                      </a:rPr>
                      <m:t>UPDATE</m:t>
                    </m:r>
                    <m:d>
                      <m:d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 dirty="0" err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altLang="ja-JP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ja-JP" dirty="0"/>
                  <a:t>: usually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’’</m:t>
                    </m:r>
                  </m:oMath>
                </a14:m>
                <a:r>
                  <a:rPr lang="en-US" altLang="ja-JP" dirty="0"/>
                  <a:t> is smaller than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altLang="ja-JP" dirty="0"/>
              </a:p>
              <a:p>
                <a:r>
                  <a:rPr lang="en-US" altLang="ja-JP" dirty="0"/>
                  <a:t>Stochastic partially observable environments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ja-JP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altLang="ja-JP" dirty="0">
                        <a:latin typeface="Cambria Math" panose="02040503050406030204" pitchFamily="18" charset="0"/>
                      </a:rPr>
                      <m:t>PREDICT</m:t>
                    </m:r>
                    <m:d>
                      <m:d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 dirty="0" err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ja-JP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i="1" dirty="0" err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altLang="ja-JP" dirty="0"/>
                  <a:t>: usually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altLang="ja-JP" dirty="0"/>
                  <a:t> is larger than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ja-JP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altLang="ja-JP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altLang="ja-JP" dirty="0">
                        <a:latin typeface="Cambria Math" panose="02040503050406030204" pitchFamily="18" charset="0"/>
                      </a:rPr>
                      <m:t>UPDATE</m:t>
                    </m:r>
                    <m:d>
                      <m:d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 dirty="0" err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altLang="ja-JP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 dirty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ja-JP" dirty="0"/>
                  <a:t>: usually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’’</m:t>
                    </m:r>
                  </m:oMath>
                </a14:m>
                <a:r>
                  <a:rPr lang="en-US" altLang="ja-JP" dirty="0"/>
                  <a:t> is smaller than </a:t>
                </a:r>
                <a14:m>
                  <m:oMath xmlns:m="http://schemas.openxmlformats.org/officeDocument/2006/math">
                    <m:r>
                      <a:rPr lang="en-US" altLang="ja-JP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ja-JP" i="1" dirty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altLang="ja-JP" dirty="0"/>
              </a:p>
              <a:p>
                <a:endParaRPr lang="en-US" altLang="ja-JP" dirty="0"/>
              </a:p>
              <a:p>
                <a:endParaRPr lang="en-US" altLang="ja-JP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9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E8DF6-03EB-254F-A8A4-3869534B3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Unobservable environments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0A521A2-E17D-534B-A63C-8E4A1B4A953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00297011"/>
              </p:ext>
            </p:extLst>
          </p:nvPr>
        </p:nvGraphicFramePr>
        <p:xfrm>
          <a:off x="963460" y="1825625"/>
          <a:ext cx="5181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">
                  <a:extLst>
                    <a:ext uri="{9D8B030D-6E8A-4147-A177-3AD203B41FA5}">
                      <a16:colId xmlns:a16="http://schemas.microsoft.com/office/drawing/2014/main" val="1982196019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3570115915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430497293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1218360927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740151846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71635033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774444464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5077683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7262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491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4223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03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4559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6327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090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499959"/>
                  </a:ext>
                </a:extLst>
              </a:tr>
            </a:tbl>
          </a:graphicData>
        </a:graphic>
      </p:graphicFrame>
      <p:pic>
        <p:nvPicPr>
          <p:cNvPr id="7" name="Content Placeholder 6" descr="Treasure chest with solid fill">
            <a:extLst>
              <a:ext uri="{FF2B5EF4-FFF2-40B4-BE49-F238E27FC236}">
                <a16:creationId xmlns:a16="http://schemas.microsoft.com/office/drawing/2014/main" id="{8770428F-0C42-DE4B-BB7F-C94C3DC067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5078" y="4358284"/>
            <a:ext cx="477039" cy="477039"/>
          </a:xfr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EEE2B86-04E9-1444-A27D-7E9EB8D9F7F2}"/>
              </a:ext>
            </a:extLst>
          </p:cNvPr>
          <p:cNvSpPr txBox="1">
            <a:spLocks/>
          </p:cNvSpPr>
          <p:nvPr/>
        </p:nvSpPr>
        <p:spPr>
          <a:xfrm>
            <a:off x="6400800" y="1499948"/>
            <a:ext cx="5574082" cy="51263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/>
              <a:t>Consider an environment that’s relatively simple:</a:t>
            </a:r>
          </a:p>
          <a:p>
            <a:r>
              <a:rPr lang="en-US" altLang="ja-JP" dirty="0"/>
              <a:t>Deterministic</a:t>
            </a:r>
          </a:p>
          <a:p>
            <a:r>
              <a:rPr lang="en-US" altLang="ja-JP" dirty="0"/>
              <a:t>Discrete</a:t>
            </a:r>
          </a:p>
          <a:p>
            <a:r>
              <a:rPr lang="en-US" altLang="ja-JP" dirty="0"/>
              <a:t>Known</a:t>
            </a:r>
          </a:p>
          <a:p>
            <a:r>
              <a:rPr lang="en-US" altLang="ja-JP" dirty="0"/>
              <a:t>Single-agent</a:t>
            </a:r>
          </a:p>
          <a:p>
            <a:r>
              <a:rPr lang="en-US" altLang="ja-JP" dirty="0"/>
              <a:t>Static</a:t>
            </a:r>
          </a:p>
          <a:p>
            <a:r>
              <a:rPr lang="en-US" altLang="ja-JP" dirty="0"/>
              <a:t>Sequential</a:t>
            </a:r>
          </a:p>
          <a:p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As we’ve learned, it should be possible to solve this problem using A* search, right?</a:t>
            </a: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95320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E8DF6-03EB-254F-A8A4-3869534B3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Unobservable environments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0A521A2-E17D-534B-A63C-8E4A1B4A9532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963460" y="1825625"/>
          <a:ext cx="5181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">
                  <a:extLst>
                    <a:ext uri="{9D8B030D-6E8A-4147-A177-3AD203B41FA5}">
                      <a16:colId xmlns:a16="http://schemas.microsoft.com/office/drawing/2014/main" val="1982196019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3570115915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430497293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1218360927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740151846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71635033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774444464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5077683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7262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491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4223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03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4559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6327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090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499959"/>
                  </a:ext>
                </a:extLst>
              </a:tr>
            </a:tbl>
          </a:graphicData>
        </a:graphic>
      </p:graphicFrame>
      <p:pic>
        <p:nvPicPr>
          <p:cNvPr id="7" name="Content Placeholder 6" descr="Treasure chest with solid fill">
            <a:extLst>
              <a:ext uri="{FF2B5EF4-FFF2-40B4-BE49-F238E27FC236}">
                <a16:creationId xmlns:a16="http://schemas.microsoft.com/office/drawing/2014/main" id="{8770428F-0C42-DE4B-BB7F-C94C3DC067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5078" y="4358284"/>
            <a:ext cx="477039" cy="477039"/>
          </a:xfr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EEE2B86-04E9-1444-A27D-7E9EB8D9F7F2}"/>
              </a:ext>
            </a:extLst>
          </p:cNvPr>
          <p:cNvSpPr txBox="1">
            <a:spLocks/>
          </p:cNvSpPr>
          <p:nvPr/>
        </p:nvSpPr>
        <p:spPr>
          <a:xfrm>
            <a:off x="6400800" y="1499948"/>
            <a:ext cx="5574082" cy="5126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/>
              <a:t>But suppose this environment is unobservable.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We know the layout of the map (it’s a known environment), but we don’t know which square we’re starting from.  Once we move, we can’t tell whether we moved successfully, or ran into a wall.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Isn’t that a hopeless problem?</a:t>
            </a:r>
          </a:p>
          <a:p>
            <a:endParaRPr lang="en-US" altLang="ja-JP" dirty="0"/>
          </a:p>
        </p:txBody>
      </p:sp>
      <p:pic>
        <p:nvPicPr>
          <p:cNvPr id="4" name="Graphic 3" descr="Robot with solid fill">
            <a:extLst>
              <a:ext uri="{FF2B5EF4-FFF2-40B4-BE49-F238E27FC236}">
                <a16:creationId xmlns:a16="http://schemas.microsoft.com/office/drawing/2014/main" id="{64D33FCB-9C20-9B47-A3A7-B40F24025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3845" y="5088695"/>
            <a:ext cx="861168" cy="8611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46E73A-96A0-1C4C-82FA-2BD6DA4C6EBF}"/>
              </a:ext>
            </a:extLst>
          </p:cNvPr>
          <p:cNvSpPr txBox="1"/>
          <p:nvPr/>
        </p:nvSpPr>
        <p:spPr>
          <a:xfrm>
            <a:off x="1045928" y="5051209"/>
            <a:ext cx="407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460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E8DF6-03EB-254F-A8A4-3869534B3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Unobservable environments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0A521A2-E17D-534B-A63C-8E4A1B4A953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06015503"/>
              </p:ext>
            </p:extLst>
          </p:nvPr>
        </p:nvGraphicFramePr>
        <p:xfrm>
          <a:off x="963460" y="1825625"/>
          <a:ext cx="5181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">
                  <a:extLst>
                    <a:ext uri="{9D8B030D-6E8A-4147-A177-3AD203B41FA5}">
                      <a16:colId xmlns:a16="http://schemas.microsoft.com/office/drawing/2014/main" val="1982196019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3570115915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430497293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1218360927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740151846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71635033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774444464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5077683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highlight>
                          <a:srgbClr val="FF00FF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highlight>
                          <a:srgbClr val="FF00FF"/>
                        </a:highligh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highlight>
                          <a:srgbClr val="FF00FF"/>
                        </a:highligh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4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262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4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491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4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223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4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03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4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559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4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327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090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499959"/>
                  </a:ext>
                </a:extLst>
              </a:tr>
            </a:tbl>
          </a:graphicData>
        </a:graphic>
      </p:graphicFrame>
      <p:pic>
        <p:nvPicPr>
          <p:cNvPr id="7" name="Content Placeholder 6" descr="Treasure chest with solid fill">
            <a:extLst>
              <a:ext uri="{FF2B5EF4-FFF2-40B4-BE49-F238E27FC236}">
                <a16:creationId xmlns:a16="http://schemas.microsoft.com/office/drawing/2014/main" id="{8770428F-0C42-DE4B-BB7F-C94C3DC067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5078" y="4370810"/>
            <a:ext cx="477039" cy="477039"/>
          </a:xfr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EEE2B86-04E9-1444-A27D-7E9EB8D9F7F2}"/>
              </a:ext>
            </a:extLst>
          </p:cNvPr>
          <p:cNvSpPr txBox="1">
            <a:spLocks/>
          </p:cNvSpPr>
          <p:nvPr/>
        </p:nvSpPr>
        <p:spPr>
          <a:xfrm>
            <a:off x="6400800" y="1499948"/>
            <a:ext cx="5574082" cy="5126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/>
              <a:t>Let’s use pink to color in all the squares where we might be.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At the beginning of the search, we might be in any square, so all squares are pink.</a:t>
            </a:r>
          </a:p>
          <a:p>
            <a:endParaRPr lang="en-US" altLang="ja-JP" dirty="0"/>
          </a:p>
        </p:txBody>
      </p:sp>
      <p:pic>
        <p:nvPicPr>
          <p:cNvPr id="4" name="Graphic 3" descr="Robot with solid fill">
            <a:extLst>
              <a:ext uri="{FF2B5EF4-FFF2-40B4-BE49-F238E27FC236}">
                <a16:creationId xmlns:a16="http://schemas.microsoft.com/office/drawing/2014/main" id="{64D33FCB-9C20-9B47-A3A7-B40F24025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3845" y="5088695"/>
            <a:ext cx="861168" cy="8611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46E73A-96A0-1C4C-82FA-2BD6DA4C6EBF}"/>
              </a:ext>
            </a:extLst>
          </p:cNvPr>
          <p:cNvSpPr txBox="1"/>
          <p:nvPr/>
        </p:nvSpPr>
        <p:spPr>
          <a:xfrm>
            <a:off x="1045928" y="5051209"/>
            <a:ext cx="407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809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E8DF6-03EB-254F-A8A4-3869534B3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Unobservable environments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0A521A2-E17D-534B-A63C-8E4A1B4A953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09852955"/>
              </p:ext>
            </p:extLst>
          </p:nvPr>
        </p:nvGraphicFramePr>
        <p:xfrm>
          <a:off x="963460" y="1825625"/>
          <a:ext cx="5181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">
                  <a:extLst>
                    <a:ext uri="{9D8B030D-6E8A-4147-A177-3AD203B41FA5}">
                      <a16:colId xmlns:a16="http://schemas.microsoft.com/office/drawing/2014/main" val="1982196019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3570115915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430497293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1218360927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740151846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71635033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774444464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5077683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highlight>
                          <a:srgbClr val="FF00FF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highlight>
                          <a:srgbClr val="FF00FF"/>
                        </a:highligh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highlight>
                          <a:srgbClr val="FF00FF"/>
                        </a:highligh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4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262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4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491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4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223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4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03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4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559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4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327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090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499959"/>
                  </a:ext>
                </a:extLst>
              </a:tr>
            </a:tbl>
          </a:graphicData>
        </a:graphic>
      </p:graphicFrame>
      <p:pic>
        <p:nvPicPr>
          <p:cNvPr id="7" name="Content Placeholder 6" descr="Treasure chest with solid fill">
            <a:extLst>
              <a:ext uri="{FF2B5EF4-FFF2-40B4-BE49-F238E27FC236}">
                <a16:creationId xmlns:a16="http://schemas.microsoft.com/office/drawing/2014/main" id="{8770428F-0C42-DE4B-BB7F-C94C3DC067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5078" y="4358284"/>
            <a:ext cx="477039" cy="477039"/>
          </a:xfr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EEE2B86-04E9-1444-A27D-7E9EB8D9F7F2}"/>
              </a:ext>
            </a:extLst>
          </p:cNvPr>
          <p:cNvSpPr txBox="1">
            <a:spLocks/>
          </p:cNvSpPr>
          <p:nvPr/>
        </p:nvSpPr>
        <p:spPr>
          <a:xfrm>
            <a:off x="6400800" y="1499948"/>
            <a:ext cx="5574082" cy="5126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/>
              <a:t>Now take 1 step to the right.  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If the environment is deterministic, then we can now guarantee that we are in one of the pink squares shown here.  We know we’re not in any of the white squares.</a:t>
            </a:r>
          </a:p>
          <a:p>
            <a:endParaRPr lang="en-US" altLang="ja-JP" dirty="0"/>
          </a:p>
        </p:txBody>
      </p:sp>
      <p:pic>
        <p:nvPicPr>
          <p:cNvPr id="4" name="Graphic 3" descr="Robot with solid fill">
            <a:extLst>
              <a:ext uri="{FF2B5EF4-FFF2-40B4-BE49-F238E27FC236}">
                <a16:creationId xmlns:a16="http://schemas.microsoft.com/office/drawing/2014/main" id="{64D33FCB-9C20-9B47-A3A7-B40F24025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3845" y="5088695"/>
            <a:ext cx="861168" cy="8611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46E73A-96A0-1C4C-82FA-2BD6DA4C6EBF}"/>
              </a:ext>
            </a:extLst>
          </p:cNvPr>
          <p:cNvSpPr txBox="1"/>
          <p:nvPr/>
        </p:nvSpPr>
        <p:spPr>
          <a:xfrm>
            <a:off x="1045928" y="5051209"/>
            <a:ext cx="407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713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E8DF6-03EB-254F-A8A4-3869534B3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Unobservable environments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0A521A2-E17D-534B-A63C-8E4A1B4A953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33005169"/>
              </p:ext>
            </p:extLst>
          </p:nvPr>
        </p:nvGraphicFramePr>
        <p:xfrm>
          <a:off x="963460" y="1825625"/>
          <a:ext cx="5181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">
                  <a:extLst>
                    <a:ext uri="{9D8B030D-6E8A-4147-A177-3AD203B41FA5}">
                      <a16:colId xmlns:a16="http://schemas.microsoft.com/office/drawing/2014/main" val="1982196019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3570115915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430497293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1218360927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740151846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71635033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774444464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5077683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highlight>
                          <a:srgbClr val="FF00FF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highlight>
                          <a:srgbClr val="FF00FF"/>
                        </a:highligh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highlight>
                          <a:srgbClr val="FF00FF"/>
                        </a:highligh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7262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491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4223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03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4559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4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327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090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499959"/>
                  </a:ext>
                </a:extLst>
              </a:tr>
            </a:tbl>
          </a:graphicData>
        </a:graphic>
      </p:graphicFrame>
      <p:pic>
        <p:nvPicPr>
          <p:cNvPr id="7" name="Content Placeholder 6" descr="Treasure chest with solid fill">
            <a:extLst>
              <a:ext uri="{FF2B5EF4-FFF2-40B4-BE49-F238E27FC236}">
                <a16:creationId xmlns:a16="http://schemas.microsoft.com/office/drawing/2014/main" id="{8770428F-0C42-DE4B-BB7F-C94C3DC067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5078" y="4358284"/>
            <a:ext cx="477039" cy="477039"/>
          </a:xfr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EEE2B86-04E9-1444-A27D-7E9EB8D9F7F2}"/>
              </a:ext>
            </a:extLst>
          </p:cNvPr>
          <p:cNvSpPr txBox="1">
            <a:spLocks/>
          </p:cNvSpPr>
          <p:nvPr/>
        </p:nvSpPr>
        <p:spPr>
          <a:xfrm>
            <a:off x="6400800" y="1499948"/>
            <a:ext cx="5574082" cy="5126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/>
              <a:t>Take 4 steps right, then 4 steps down, then 4 steps right, then 4 steps down, then 2 steps right. 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Now we know that we are in one of these five squares.</a:t>
            </a:r>
          </a:p>
        </p:txBody>
      </p:sp>
      <p:pic>
        <p:nvPicPr>
          <p:cNvPr id="4" name="Graphic 3" descr="Robot with solid fill">
            <a:extLst>
              <a:ext uri="{FF2B5EF4-FFF2-40B4-BE49-F238E27FC236}">
                <a16:creationId xmlns:a16="http://schemas.microsoft.com/office/drawing/2014/main" id="{64D33FCB-9C20-9B47-A3A7-B40F24025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3845" y="5088695"/>
            <a:ext cx="861168" cy="8611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46E73A-96A0-1C4C-82FA-2BD6DA4C6EBF}"/>
              </a:ext>
            </a:extLst>
          </p:cNvPr>
          <p:cNvSpPr txBox="1"/>
          <p:nvPr/>
        </p:nvSpPr>
        <p:spPr>
          <a:xfrm>
            <a:off x="1045928" y="5051209"/>
            <a:ext cx="407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094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64657-13EA-984C-9C51-A8C1FC916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38D633-F2B9-D04C-93DF-1DF6EB2D04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b="1" u="sng" dirty="0"/>
                  <a:t>belief state</a:t>
                </a:r>
                <a:r>
                  <a:rPr lang="en-US" dirty="0"/>
                  <a:t> is a set of physical states (by “physical state,” we mean a state of the environment).</a:t>
                </a:r>
              </a:p>
              <a:p>
                <a:pPr lvl="1"/>
                <a:r>
                  <a:rPr lang="en-US" dirty="0"/>
                  <a:t>In a maze, a physical state might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agent position.</a:t>
                </a:r>
              </a:p>
              <a:p>
                <a:pPr lvl="1"/>
                <a:r>
                  <a:rPr lang="en-US" dirty="0"/>
                  <a:t>The belief state is a set of physical states: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,…}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the environment is unobservable, then we can’t perform search using physical states.</a:t>
                </a:r>
              </a:p>
              <a:p>
                <a:r>
                  <a:rPr lang="en-US" dirty="0"/>
                  <a:t>Instead, we create a search tree using belief states.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38D633-F2B9-D04C-93DF-1DF6EB2D04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1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2388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5C01F-EA11-C34C-9E97-A76214D8B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FDBE3-023F-B348-A7A7-B3847E4D12D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Suppose that we have a maze with only three physical states: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At the beginning of search, the belief state 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After one step to the right, the belief state 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FDBE3-023F-B348-A7A7-B3847E4D12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445" t="-2326" r="-3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1480CC89-E57F-0840-BF6A-B780165F1586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4032351979"/>
                  </p:ext>
                </p:extLst>
              </p:nvPr>
            </p:nvGraphicFramePr>
            <p:xfrm>
              <a:off x="2054268" y="2790127"/>
              <a:ext cx="2284972" cy="1158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42486">
                      <a:extLst>
                        <a:ext uri="{9D8B030D-6E8A-4147-A177-3AD203B41FA5}">
                          <a16:colId xmlns:a16="http://schemas.microsoft.com/office/drawing/2014/main" val="4244306028"/>
                        </a:ext>
                      </a:extLst>
                    </a:gridCol>
                    <a:gridCol w="1142486">
                      <a:extLst>
                        <a:ext uri="{9D8B030D-6E8A-4147-A177-3AD203B41FA5}">
                          <a16:colId xmlns:a16="http://schemas.microsoft.com/office/drawing/2014/main" val="13378022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586209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575058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1480CC89-E57F-0840-BF6A-B780165F1586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4032351979"/>
                  </p:ext>
                </p:extLst>
              </p:nvPr>
            </p:nvGraphicFramePr>
            <p:xfrm>
              <a:off x="2054268" y="2790127"/>
              <a:ext cx="2284972" cy="1158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42486">
                      <a:extLst>
                        <a:ext uri="{9D8B030D-6E8A-4147-A177-3AD203B41FA5}">
                          <a16:colId xmlns:a16="http://schemas.microsoft.com/office/drawing/2014/main" val="4244306028"/>
                        </a:ext>
                      </a:extLst>
                    </a:gridCol>
                    <a:gridCol w="1142486">
                      <a:extLst>
                        <a:ext uri="{9D8B030D-6E8A-4147-A177-3AD203B41FA5}">
                          <a16:colId xmlns:a16="http://schemas.microsoft.com/office/drawing/2014/main" val="1337802228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099" t="-2174" r="-101099" b="-1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102222" t="-2174" r="-2222" b="-1086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862099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2222" t="-102174" r="-2222" b="-86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750588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9C88E67-757D-F440-9215-E613CF68289E}"/>
                  </a:ext>
                </a:extLst>
              </p:cNvPr>
              <p:cNvSpPr/>
              <p:nvPr/>
            </p:nvSpPr>
            <p:spPr>
              <a:xfrm>
                <a:off x="7928975" y="388312"/>
                <a:ext cx="2267211" cy="59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9C88E67-757D-F440-9215-E613CF682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8975" y="388312"/>
                <a:ext cx="2267211" cy="598072"/>
              </a:xfrm>
              <a:prstGeom prst="ellipse">
                <a:avLst/>
              </a:prstGeom>
              <a:blipFill>
                <a:blip r:embed="rId4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9060ED8-E17B-A443-81EA-3762C496B173}"/>
                  </a:ext>
                </a:extLst>
              </p:cNvPr>
              <p:cNvSpPr/>
              <p:nvPr/>
            </p:nvSpPr>
            <p:spPr>
              <a:xfrm>
                <a:off x="6139846" y="1693104"/>
                <a:ext cx="1626292" cy="59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9060ED8-E17B-A443-81EA-3762C496B1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846" y="1693104"/>
                <a:ext cx="1626292" cy="598072"/>
              </a:xfrm>
              <a:prstGeom prst="ellipse">
                <a:avLst/>
              </a:prstGeom>
              <a:blipFill>
                <a:blip r:embed="rId5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75C0300-02BE-C040-BEE3-00991EBFBE8F}"/>
                  </a:ext>
                </a:extLst>
              </p:cNvPr>
              <p:cNvSpPr/>
              <p:nvPr/>
            </p:nvSpPr>
            <p:spPr>
              <a:xfrm>
                <a:off x="8296406" y="1695192"/>
                <a:ext cx="1626292" cy="59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75C0300-02BE-C040-BEE3-00991EBFBE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6406" y="1695192"/>
                <a:ext cx="1626292" cy="598072"/>
              </a:xfrm>
              <a:prstGeom prst="ellipse">
                <a:avLst/>
              </a:prstGeom>
              <a:blipFill>
                <a:blip r:embed="rId6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169899AD-2EB0-8D48-9C43-42539DF28FFF}"/>
                  </a:ext>
                </a:extLst>
              </p:cNvPr>
              <p:cNvSpPr/>
              <p:nvPr/>
            </p:nvSpPr>
            <p:spPr>
              <a:xfrm>
                <a:off x="10490544" y="1684754"/>
                <a:ext cx="1626292" cy="59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169899AD-2EB0-8D48-9C43-42539DF28F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0544" y="1684754"/>
                <a:ext cx="1626292" cy="598072"/>
              </a:xfrm>
              <a:prstGeom prst="ellipse">
                <a:avLst/>
              </a:prstGeom>
              <a:blipFill>
                <a:blip r:embed="rId7"/>
                <a:stretch>
                  <a:fillRect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BD42080-4C6A-B44F-ABEA-64BB84B33C90}"/>
              </a:ext>
            </a:extLst>
          </p:cNvPr>
          <p:cNvCxnSpPr>
            <a:stCxn id="6" idx="4"/>
            <a:endCxn id="7" idx="0"/>
          </p:cNvCxnSpPr>
          <p:nvPr/>
        </p:nvCxnSpPr>
        <p:spPr>
          <a:xfrm flipH="1">
            <a:off x="6952992" y="986384"/>
            <a:ext cx="2109589" cy="706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DDE4F1E-B94F-4045-AA15-C6B6950A3A0A}"/>
              </a:ext>
            </a:extLst>
          </p:cNvPr>
          <p:cNvSpPr txBox="1"/>
          <p:nvPr/>
        </p:nvSpPr>
        <p:spPr>
          <a:xfrm>
            <a:off x="7421662" y="1042889"/>
            <a:ext cx="3569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U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18FC904-1C5D-0D4D-A9B7-55F5EDBB670C}"/>
              </a:ext>
            </a:extLst>
          </p:cNvPr>
          <p:cNvCxnSpPr>
            <a:stCxn id="6" idx="4"/>
            <a:endCxn id="8" idx="0"/>
          </p:cNvCxnSpPr>
          <p:nvPr/>
        </p:nvCxnSpPr>
        <p:spPr>
          <a:xfrm>
            <a:off x="9062581" y="986384"/>
            <a:ext cx="46971" cy="708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AC98CFB-7D94-254D-AC97-64CD48E804AA}"/>
              </a:ext>
            </a:extLst>
          </p:cNvPr>
          <p:cNvCxnSpPr>
            <a:stCxn id="6" idx="4"/>
            <a:endCxn id="9" idx="0"/>
          </p:cNvCxnSpPr>
          <p:nvPr/>
        </p:nvCxnSpPr>
        <p:spPr>
          <a:xfrm>
            <a:off x="9062581" y="986384"/>
            <a:ext cx="2241109" cy="698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CC530FC-1A91-9443-A6CA-3F3A80CC4BCB}"/>
              </a:ext>
            </a:extLst>
          </p:cNvPr>
          <p:cNvSpPr txBox="1"/>
          <p:nvPr/>
        </p:nvSpPr>
        <p:spPr>
          <a:xfrm>
            <a:off x="9052130" y="1195289"/>
            <a:ext cx="5929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D,L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235EFF-7757-4045-93D7-8FCBEAD32958}"/>
              </a:ext>
            </a:extLst>
          </p:cNvPr>
          <p:cNvSpPr txBox="1"/>
          <p:nvPr/>
        </p:nvSpPr>
        <p:spPr>
          <a:xfrm>
            <a:off x="10093876" y="934331"/>
            <a:ext cx="3569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C91B5FF-F19D-6D4F-BD54-3EF2EAE3E171}"/>
                  </a:ext>
                </a:extLst>
              </p:cNvPr>
              <p:cNvSpPr/>
              <p:nvPr/>
            </p:nvSpPr>
            <p:spPr>
              <a:xfrm>
                <a:off x="4676392" y="3060526"/>
                <a:ext cx="878916" cy="59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C91B5FF-F19D-6D4F-BD54-3EF2EAE3E1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392" y="3060526"/>
                <a:ext cx="878916" cy="598072"/>
              </a:xfrm>
              <a:prstGeom prst="ellipse">
                <a:avLst/>
              </a:prstGeom>
              <a:blipFill>
                <a:blip r:embed="rId8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2B02ECDE-BCCF-944D-B13C-8B46C2EBF118}"/>
                  </a:ext>
                </a:extLst>
              </p:cNvPr>
              <p:cNvSpPr/>
              <p:nvPr/>
            </p:nvSpPr>
            <p:spPr>
              <a:xfrm>
                <a:off x="5743190" y="3075140"/>
                <a:ext cx="1294342" cy="59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2B02ECDE-BCCF-944D-B13C-8B46C2EBF1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190" y="3075140"/>
                <a:ext cx="1294342" cy="598072"/>
              </a:xfrm>
              <a:prstGeom prst="ellipse">
                <a:avLst/>
              </a:prstGeom>
              <a:blipFill>
                <a:blip r:embed="rId9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1F0CA67-AC2A-E246-9636-3621BE30F52B}"/>
                  </a:ext>
                </a:extLst>
              </p:cNvPr>
              <p:cNvSpPr/>
              <p:nvPr/>
            </p:nvSpPr>
            <p:spPr>
              <a:xfrm>
                <a:off x="7155496" y="3077228"/>
                <a:ext cx="773479" cy="59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1F0CA67-AC2A-E246-9636-3621BE30F5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496" y="3077228"/>
                <a:ext cx="773479" cy="598072"/>
              </a:xfrm>
              <a:prstGeom prst="ellipse">
                <a:avLst/>
              </a:prstGeom>
              <a:blipFill>
                <a:blip r:embed="rId10"/>
                <a:stretch>
                  <a:fillRect l="-6452"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3D3EA7A-E06F-3846-9FEC-C46738B26F24}"/>
              </a:ext>
            </a:extLst>
          </p:cNvPr>
          <p:cNvCxnSpPr>
            <a:cxnSpLocks/>
            <a:stCxn id="7" idx="4"/>
            <a:endCxn id="22" idx="0"/>
          </p:cNvCxnSpPr>
          <p:nvPr/>
        </p:nvCxnSpPr>
        <p:spPr>
          <a:xfrm flipH="1">
            <a:off x="5115850" y="2291176"/>
            <a:ext cx="1837142" cy="769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31AAB86-871C-D249-9929-373E5CB3B3CF}"/>
              </a:ext>
            </a:extLst>
          </p:cNvPr>
          <p:cNvSpPr txBox="1"/>
          <p:nvPr/>
        </p:nvSpPr>
        <p:spPr>
          <a:xfrm>
            <a:off x="5549026" y="2414487"/>
            <a:ext cx="3569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R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77A03AD-0BE0-5E4D-8A89-1188DE88660C}"/>
              </a:ext>
            </a:extLst>
          </p:cNvPr>
          <p:cNvCxnSpPr>
            <a:cxnSpLocks/>
            <a:stCxn id="7" idx="4"/>
            <a:endCxn id="23" idx="0"/>
          </p:cNvCxnSpPr>
          <p:nvPr/>
        </p:nvCxnSpPr>
        <p:spPr>
          <a:xfrm flipH="1">
            <a:off x="6390361" y="2291176"/>
            <a:ext cx="562631" cy="783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8036C87-63AE-0F43-8E65-17750EA2D1FB}"/>
              </a:ext>
            </a:extLst>
          </p:cNvPr>
          <p:cNvSpPr txBox="1"/>
          <p:nvPr/>
        </p:nvSpPr>
        <p:spPr>
          <a:xfrm>
            <a:off x="6611649" y="2575237"/>
            <a:ext cx="4258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D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341F25D-FA47-134E-8557-48FCCF980328}"/>
              </a:ext>
            </a:extLst>
          </p:cNvPr>
          <p:cNvCxnSpPr>
            <a:stCxn id="7" idx="4"/>
            <a:endCxn id="24" idx="0"/>
          </p:cNvCxnSpPr>
          <p:nvPr/>
        </p:nvCxnSpPr>
        <p:spPr>
          <a:xfrm>
            <a:off x="6952992" y="2291176"/>
            <a:ext cx="589244" cy="786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9F80878-A5A0-3449-9081-37D640E5F0F8}"/>
              </a:ext>
            </a:extLst>
          </p:cNvPr>
          <p:cNvSpPr txBox="1"/>
          <p:nvPr/>
        </p:nvSpPr>
        <p:spPr>
          <a:xfrm>
            <a:off x="7327719" y="2464591"/>
            <a:ext cx="4258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A658BD35-FCC9-A940-A9EE-8AD319377A07}"/>
                  </a:ext>
                </a:extLst>
              </p:cNvPr>
              <p:cNvSpPr/>
              <p:nvPr/>
            </p:nvSpPr>
            <p:spPr>
              <a:xfrm>
                <a:off x="8089210" y="3060526"/>
                <a:ext cx="1319922" cy="5980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A658BD35-FCC9-A940-A9EE-8AD319377A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9210" y="3060526"/>
                <a:ext cx="1319922" cy="598072"/>
              </a:xfrm>
              <a:prstGeom prst="ellipse">
                <a:avLst/>
              </a:prstGeom>
              <a:blipFill>
                <a:blip r:embed="rId11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3E58775-9619-9A43-A5D4-E755D4414743}"/>
              </a:ext>
            </a:extLst>
          </p:cNvPr>
          <p:cNvCxnSpPr>
            <a:cxnSpLocks/>
            <a:stCxn id="7" idx="4"/>
            <a:endCxn id="36" idx="0"/>
          </p:cNvCxnSpPr>
          <p:nvPr/>
        </p:nvCxnSpPr>
        <p:spPr>
          <a:xfrm>
            <a:off x="6952992" y="2291176"/>
            <a:ext cx="1796179" cy="769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339DBB2-8C88-BA47-B643-381022D24D90}"/>
              </a:ext>
            </a:extLst>
          </p:cNvPr>
          <p:cNvSpPr txBox="1"/>
          <p:nvPr/>
        </p:nvSpPr>
        <p:spPr>
          <a:xfrm>
            <a:off x="7962368" y="2372733"/>
            <a:ext cx="3569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08155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1987</Words>
  <Application>Microsoft Macintosh PowerPoint</Application>
  <PresentationFormat>Widescreen</PresentationFormat>
  <Paragraphs>343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Office Theme</vt:lpstr>
      <vt:lpstr>CS440/ECE 448, Lecture 19: Search in Partially Observable Environments</vt:lpstr>
      <vt:lpstr>Content</vt:lpstr>
      <vt:lpstr>Unobservable environments</vt:lpstr>
      <vt:lpstr>Unobservable environments</vt:lpstr>
      <vt:lpstr>Unobservable environments</vt:lpstr>
      <vt:lpstr>Unobservable environments</vt:lpstr>
      <vt:lpstr>Unobservable environments</vt:lpstr>
      <vt:lpstr>Belief state</vt:lpstr>
      <vt:lpstr>Belief states</vt:lpstr>
      <vt:lpstr>Belief states</vt:lpstr>
      <vt:lpstr>Computational Complexity</vt:lpstr>
      <vt:lpstr>Content</vt:lpstr>
      <vt:lpstr>Partially observable environments</vt:lpstr>
      <vt:lpstr>Partially observable environment</vt:lpstr>
      <vt:lpstr>Partially observable environment</vt:lpstr>
      <vt:lpstr>Partially observable environment</vt:lpstr>
      <vt:lpstr>The predict-update cycle</vt:lpstr>
      <vt:lpstr>The predict-update cycle</vt:lpstr>
      <vt:lpstr>The predict-update cycle</vt:lpstr>
      <vt:lpstr>Controllability of the outcome</vt:lpstr>
      <vt:lpstr>Controllability of the outcome</vt:lpstr>
      <vt:lpstr>Controllability</vt:lpstr>
      <vt:lpstr>Content</vt:lpstr>
      <vt:lpstr>Stochastic partially observable environments</vt:lpstr>
      <vt:lpstr>Stochastic partially observable environments</vt:lpstr>
      <vt:lpstr>Stochastic partially observable environment</vt:lpstr>
      <vt:lpstr>Stochastic partially observable environment</vt:lpstr>
      <vt:lpstr>Stochastic partially observable environment</vt:lpstr>
      <vt:lpstr>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448, Lecture 7: Constraint Satisfaction Problems</dc:title>
  <dc:creator>Mark Hasegawa-Johnson</dc:creator>
  <cp:lastModifiedBy>Hasegawa-Johnson, Mark Allan</cp:lastModifiedBy>
  <cp:revision>71</cp:revision>
  <cp:lastPrinted>2022-03-03T03:04:59Z</cp:lastPrinted>
  <dcterms:created xsi:type="dcterms:W3CDTF">2017-09-19T02:06:22Z</dcterms:created>
  <dcterms:modified xsi:type="dcterms:W3CDTF">2022-03-20T16:19:17Z</dcterms:modified>
</cp:coreProperties>
</file>