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16" r:id="rId3"/>
    <p:sldId id="410" r:id="rId4"/>
    <p:sldId id="411" r:id="rId5"/>
    <p:sldId id="258" r:id="rId6"/>
    <p:sldId id="417" r:id="rId7"/>
    <p:sldId id="262" r:id="rId8"/>
    <p:sldId id="268" r:id="rId9"/>
    <p:sldId id="266" r:id="rId10"/>
    <p:sldId id="267" r:id="rId11"/>
    <p:sldId id="413" r:id="rId12"/>
    <p:sldId id="414" r:id="rId13"/>
    <p:sldId id="415" r:id="rId14"/>
    <p:sldId id="297" r:id="rId15"/>
    <p:sldId id="418" r:id="rId16"/>
    <p:sldId id="328" r:id="rId17"/>
    <p:sldId id="331" r:id="rId18"/>
    <p:sldId id="332" r:id="rId19"/>
    <p:sldId id="333" r:id="rId20"/>
    <p:sldId id="334" r:id="rId21"/>
    <p:sldId id="329" r:id="rId22"/>
    <p:sldId id="420" r:id="rId23"/>
    <p:sldId id="421" r:id="rId24"/>
    <p:sldId id="422" r:id="rId25"/>
    <p:sldId id="423" r:id="rId26"/>
    <p:sldId id="424" r:id="rId27"/>
    <p:sldId id="419" r:id="rId28"/>
    <p:sldId id="434" r:id="rId29"/>
    <p:sldId id="336" r:id="rId30"/>
    <p:sldId id="426" r:id="rId31"/>
    <p:sldId id="317" r:id="rId32"/>
    <p:sldId id="318" r:id="rId33"/>
    <p:sldId id="427" r:id="rId34"/>
    <p:sldId id="428" r:id="rId35"/>
    <p:sldId id="433" r:id="rId36"/>
    <p:sldId id="430" r:id="rId37"/>
    <p:sldId id="432" r:id="rId38"/>
    <p:sldId id="429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49EC1E-127F-478D-AEDE-AD2B65D050B6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3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0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9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916" y="2284545"/>
            <a:ext cx="7858436" cy="43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47"/>
            <a:ext cx="9144000" cy="1768321"/>
          </a:xfrm>
        </p:spPr>
        <p:txBody>
          <a:bodyPr/>
          <a:lstStyle/>
          <a:p>
            <a:r>
              <a:rPr lang="en-US" dirty="0"/>
              <a:t>CS440/ECE448 Lecture 20:</a:t>
            </a:r>
            <a:br>
              <a:rPr lang="en-US" dirty="0"/>
            </a:br>
            <a:r>
              <a:rPr lang="en-US" dirty="0"/>
              <a:t>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7" y="1665080"/>
            <a:ext cx="4720322" cy="1763919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3/2022</a:t>
            </a:r>
          </a:p>
          <a:p>
            <a:pPr algn="l"/>
            <a:r>
              <a:rPr lang="en-US" sz="2000" dirty="0"/>
              <a:t>License: CC-BY 4.0: You may redistribute or remix if you cite the source.</a:t>
            </a:r>
          </a:p>
        </p:txBody>
      </p: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29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393E-D439-0C4D-8F89-469CD404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complexity: LA Burglar Alarm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space do we need to store the model without dependencies?</a:t>
                </a:r>
              </a:p>
              <a:p>
                <a:pPr lvl="1"/>
                <a:r>
                  <a:rPr lang="en-US" dirty="0"/>
                  <a:t>5 variables</a:t>
                </a:r>
              </a:p>
              <a:p>
                <a:pPr lvl="1"/>
                <a:r>
                  <a:rPr lang="en-US" dirty="0"/>
                  <a:t>Each is binary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pPr lvl="1"/>
                <a:r>
                  <a:rPr lang="en-US" dirty="0"/>
                  <a:t>Since they add up to 1, we could store just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r>
                  <a:rPr lang="en-US" dirty="0"/>
                  <a:t>How much space do we need to store the Bayes net parameters?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two numbers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one entry for each setting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two numbers for each setting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1+1+4+2+2=10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0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4E564BF-E2D1-4B48-8EE8-69E632B2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2" y="0"/>
            <a:ext cx="12028569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B9F981-E905-AE43-87C8-177ED2200F8D}"/>
              </a:ext>
            </a:extLst>
          </p:cNvPr>
          <p:cNvSpPr/>
          <p:nvPr/>
        </p:nvSpPr>
        <p:spPr>
          <a:xfrm>
            <a:off x="6602504" y="6185209"/>
            <a:ext cx="5567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Huang, </a:t>
            </a:r>
            <a:r>
              <a:rPr lang="en-US" dirty="0" err="1"/>
              <a:t>McMurran</a:t>
            </a:r>
            <a:r>
              <a:rPr lang="en-US" dirty="0"/>
              <a:t>, </a:t>
            </a:r>
            <a:r>
              <a:rPr lang="en-US" dirty="0" err="1"/>
              <a:t>Dhadyalla</a:t>
            </a:r>
            <a:r>
              <a:rPr lang="en-US" dirty="0"/>
              <a:t> &amp; Jones, ”Probability-based vehicle fault diagnosis: Bayesian network method,” 2008</a:t>
            </a:r>
          </a:p>
        </p:txBody>
      </p:sp>
    </p:spTree>
    <p:extLst>
      <p:ext uri="{BB962C8B-B14F-4D97-AF65-F5344CB8AC3E}">
        <p14:creationId xmlns:p14="http://schemas.microsoft.com/office/powerpoint/2010/main" val="389883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393E-D439-0C4D-8F89-469CD404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365125"/>
            <a:ext cx="10936941" cy="1325563"/>
          </a:xfrm>
        </p:spPr>
        <p:txBody>
          <a:bodyPr/>
          <a:lstStyle/>
          <a:p>
            <a:r>
              <a:rPr lang="en-US" dirty="0"/>
              <a:t>Space complexity, Huang et al. “no sound” diagnosis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space do we need to store the model without dependencies?</a:t>
                </a:r>
              </a:p>
              <a:p>
                <a:pPr lvl="1"/>
                <a:r>
                  <a:rPr lang="en-US" dirty="0"/>
                  <a:t>41 binary variables: table would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−1=</m:t>
                    </m:r>
                    <m:r>
                      <m:rPr>
                        <m:nor/>
                      </m:rPr>
                      <a:rPr lang="en-US"/>
                      <m:t>2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199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023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255</m:t>
                    </m:r>
                    <m:r>
                      <m:rPr>
                        <m:nor/>
                      </m:rPr>
                      <a:rPr lang="en-US" b="0" i="0" smtClean="0"/>
                      <m:t>,</m:t>
                    </m:r>
                    <m:r>
                      <m:rPr>
                        <m:nor/>
                      </m:rPr>
                      <a:rPr lang="en-US"/>
                      <m:t>55</m:t>
                    </m:r>
                    <m:r>
                      <m:rPr>
                        <m:nor/>
                      </m:rPr>
                      <a:rPr lang="en-US" b="0" i="0" smtClean="0"/>
                      <m:t>1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r>
                  <a:rPr lang="en-US" dirty="0"/>
                  <a:t>How much space do we need to store the Bayes net parameters?</a:t>
                </a:r>
              </a:p>
              <a:p>
                <a:pPr lvl="1"/>
                <a:r>
                  <a:rPr lang="en-US" dirty="0"/>
                  <a:t>One binary variable with four binary parents, requires one entry 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values of its parent variables</a:t>
                </a:r>
              </a:p>
              <a:p>
                <a:pPr lvl="1"/>
                <a:r>
                  <a:rPr lang="en-US" dirty="0"/>
                  <a:t>Two binary variable with three binary parents, each require 8 entries </a:t>
                </a:r>
              </a:p>
              <a:p>
                <a:pPr lvl="1"/>
                <a:r>
                  <a:rPr lang="en-US" dirty="0"/>
                  <a:t>Five binary variables with two binary parents, each require 4 entries</a:t>
                </a:r>
              </a:p>
              <a:p>
                <a:pPr lvl="1"/>
                <a:r>
                  <a:rPr lang="en-US" dirty="0"/>
                  <a:t>Twenty binary variables with one binary parent, each require 2 entries</a:t>
                </a:r>
              </a:p>
              <a:p>
                <a:pPr lvl="1"/>
                <a:r>
                  <a:rPr lang="en-US" dirty="0"/>
                  <a:t>Thirteen binary variables with no parents, each require 1 entry</a:t>
                </a:r>
              </a:p>
              <a:p>
                <a:pPr lvl="1"/>
                <a:r>
                  <a:rPr lang="en-US" dirty="0"/>
                  <a:t>Total: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B8A55-2561-264B-BB1B-516164403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39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244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819400"/>
            <a:ext cx="2590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1832" y="4953000"/>
            <a:ext cx="1828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15400" y="5105400"/>
            <a:ext cx="1752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blipFill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701194-EFDB-4DD5-8B64-3586C7667ED4}"/>
              </a:ext>
            </a:extLst>
          </p:cNvPr>
          <p:cNvSpPr txBox="1"/>
          <p:nvPr/>
        </p:nvSpPr>
        <p:spPr>
          <a:xfrm>
            <a:off x="8159150" y="270437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“model” is a complete specification of the dependencies.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conditional probability tables are the</a:t>
            </a:r>
            <a:r>
              <a:rPr lang="en-US" sz="2400" i="1" dirty="0">
                <a:solidFill>
                  <a:srgbClr val="0000FF"/>
                </a:solidFill>
              </a:rPr>
              <a:t> model parameters.</a:t>
            </a:r>
          </a:p>
        </p:txBody>
      </p:sp>
    </p:spTree>
    <p:extLst>
      <p:ext uri="{BB962C8B-B14F-4D97-AF65-F5344CB8AC3E}">
        <p14:creationId xmlns:p14="http://schemas.microsoft.com/office/powerpoint/2010/main" val="308186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Bayes nets?  The complexity of a true Bayes classifier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144120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using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Mary has called to tell you that you had a burglar alarm.  Should you call the police?</a:t>
                </a:r>
              </a:p>
              <a:p>
                <a:pPr lvl="1"/>
                <a:r>
                  <a:rPr lang="en-US" dirty="0"/>
                  <a:t>Make a decision that </a:t>
                </a:r>
                <a:r>
                  <a:rPr lang="en-US" b="1" u="sng" dirty="0"/>
                  <a:t>maximizes the probability of being correct</a:t>
                </a:r>
                <a:r>
                  <a:rPr lang="en-US" dirty="0"/>
                  <a:t>.  This is called a MAP (maximum a posteriori) decision.  You decide that you have a burglar in your house if and only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𝐵𝑢𝑟𝑔𝑙𝑎𝑟𝑦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𝐵𝑢𝑟𝑔𝑙𝑎𝑟𝑦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4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2155" y="860512"/>
                <a:ext cx="6534615" cy="26460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Notice: we don’t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!  We have to figure out what it is.</a:t>
                </a:r>
              </a:p>
              <a:p>
                <a:r>
                  <a:rPr lang="en-US" dirty="0"/>
                  <a:t>This is called “inference”.</a:t>
                </a:r>
              </a:p>
              <a:p>
                <a:r>
                  <a:rPr lang="en-US" dirty="0"/>
                  <a:t>First step: find the joint probability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and any other variables that are necessary in order to link these two together.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2155" y="860512"/>
                <a:ext cx="6534615" cy="2646009"/>
              </a:xfrm>
              <a:blipFill>
                <a:blip r:embed="rId4"/>
                <a:stretch>
                  <a:fillRect l="-1553" t="-4306" r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4EE8F8D-1CA3-B549-80DA-270AA9422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091684"/>
                  </p:ext>
                </p:extLst>
              </p:nvPr>
            </p:nvGraphicFramePr>
            <p:xfrm>
              <a:off x="5427290" y="3553511"/>
              <a:ext cx="6583285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3036426316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002866427"/>
                        </a:ext>
                      </a:extLst>
                    </a:gridCol>
                  </a:tblGrid>
                  <a:tr h="5898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𝐵𝐸𝐴𝑀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.986045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.96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1.4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.4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.06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80223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.81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.57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  <a:tr h="589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.7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1.33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74072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4EE8F8D-1CA3-B549-80DA-270AA9422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091684"/>
                  </p:ext>
                </p:extLst>
              </p:nvPr>
            </p:nvGraphicFramePr>
            <p:xfrm>
              <a:off x="5427290" y="3553511"/>
              <a:ext cx="6583285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3036426316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  <a:gridCol w="1316657">
                      <a:extLst>
                        <a:ext uri="{9D8B030D-6E8A-4147-A177-3AD203B41FA5}">
                          <a16:colId xmlns:a16="http://schemas.microsoft.com/office/drawing/2014/main" val="200286642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961" r="-40192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1961" r="-30192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1961" r="-20485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961" r="-1028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1961" r="-2885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04000" r="-401923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104000" r="-301923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104000" r="-204854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4000" r="-102885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104000" r="-2885" b="-3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00000" r="-401923" b="-2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200000" r="-301923" b="-2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200000" r="-204854" b="-2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00000" r="-102885" b="-2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200000" r="-2885" b="-2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358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06000" r="-401923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306000" r="-301923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306000" r="-204854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06000" r="-102885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06000" r="-2885" b="-1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98039" r="-401923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62" t="-398039" r="-301923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913" t="-398039" r="-20485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98039" r="-102885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98039" r="-2885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072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94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5071" y="1022742"/>
                <a:ext cx="7141699" cy="26460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Second step: marginalize (add) to get rid of the variables you don’t care about.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5071" y="1022742"/>
                <a:ext cx="7141699" cy="2646009"/>
              </a:xfrm>
              <a:blipFill>
                <a:blip r:embed="rId4"/>
                <a:stretch>
                  <a:fillRect l="-1776" t="-11005" r="-533" b="-6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679031"/>
                  </p:ext>
                </p:extLst>
              </p:nvPr>
            </p:nvGraphicFramePr>
            <p:xfrm>
              <a:off x="5305591" y="3726775"/>
              <a:ext cx="6583285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.987922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.011078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0.000341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.000659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679031"/>
                  </p:ext>
                </p:extLst>
              </p:nvPr>
            </p:nvGraphicFramePr>
            <p:xfrm>
              <a:off x="5305591" y="3726775"/>
              <a:ext cx="6583285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773921390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500" r="-40192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2500" r="-1009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2500" r="-96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51899" r="-401923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51899" r="-100962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51899" r="-962" b="-1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50000" r="-401923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" t="-150000" r="-100962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000" t="-150000" r="-96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742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F324F-1161-C644-A8A5-4F9B7012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155" y="1022742"/>
            <a:ext cx="6534615" cy="2646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Third step: ignore (delete) the column that didn’t happen.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191320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.011078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.000659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191320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2500" r="-20192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2500" r="-96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51899" r="-201923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51899" r="-962" b="-1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62" t="-150000" r="-201923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481" t="-150000" r="-96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94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Bayes nets?  The complexity of a true Bayes classifier</a:t>
            </a:r>
          </a:p>
          <a:p>
            <a:r>
              <a:rPr lang="en-US" dirty="0"/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392779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0887" y="816265"/>
                <a:ext cx="6945884" cy="26460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Fourth step: use the definition of conditional probability.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0887" y="816265"/>
                <a:ext cx="6945884" cy="2646009"/>
              </a:xfrm>
              <a:blipFill>
                <a:blip r:embed="rId4"/>
                <a:stretch>
                  <a:fillRect l="-1828" t="-1914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505131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.943883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.056117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505131"/>
                  </p:ext>
                </p:extLst>
              </p:nvPr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500" r="-20192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2500" r="-96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1899" r="-201923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51899" r="-962" b="-1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50000" r="-201923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150000" r="-96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692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unexpected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AA55B-2A51-E34D-9AB2-50229B77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Burglary is so unlikely that, if only Mary calls or only John calls, the probability of a burglary is still only about 5%.</a:t>
            </a:r>
          </a:p>
          <a:p>
            <a:r>
              <a:rPr lang="en-US" dirty="0"/>
              <a:t>If both Mary and John call, the probability is ~50%.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5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an arbitrary Bayes net, you want to find the joint probability of two variables,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that are connected by a chain of intermediate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45" t="-2326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2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2BD58-B978-2741-9869-452180E4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357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Initialize:</a:t>
            </a:r>
          </a:p>
          <a:p>
            <a:pPr marL="0" indent="0">
              <a:buNone/>
            </a:pPr>
            <a:r>
              <a:rPr lang="en-US" dirty="0"/>
              <a:t>	Start with P(X)</a:t>
            </a:r>
          </a:p>
          <a:p>
            <a:pPr marL="0" indent="0">
              <a:buNone/>
            </a:pPr>
            <a:r>
              <a:rPr lang="en-US" b="1" u="sng" dirty="0"/>
              <a:t>Iterate: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PRODUCT: Multiply in the next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SUM: Marginalize out any variables you no longer need</a:t>
            </a:r>
          </a:p>
          <a:p>
            <a:pPr marL="0" indent="0">
              <a:buNone/>
            </a:pPr>
            <a:r>
              <a:rPr lang="en-US" b="1" u="sng" dirty="0"/>
              <a:t>Terminate:</a:t>
            </a:r>
          </a:p>
          <a:p>
            <a:pPr marL="0" indent="0">
              <a:buNone/>
            </a:pPr>
            <a:r>
              <a:rPr lang="en-US" dirty="0"/>
              <a:t>	When you have P(X,Y)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32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  <a:blipFill>
                <a:blip r:embed="rId2"/>
                <a:stretch>
                  <a:fillRect l="-2007" t="-9593" b="-29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1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4BF-C275-6A46-9055-466DEFD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propagation: The general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782BD58-B978-2741-9869-452180E4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06156" y="1583579"/>
                <a:ext cx="6947644" cy="4351338"/>
              </a:xfrm>
              <a:blipFill>
                <a:blip r:embed="rId2"/>
                <a:stretch>
                  <a:fillRect l="-2007" t="-2326" b="-4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/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1A65C4-D7BE-9545-B294-F990FE91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1690688"/>
                <a:ext cx="1021977" cy="5953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/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BE6AD9-C2F5-C446-B864-14AAA001C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2" y="5850307"/>
                <a:ext cx="1021977" cy="5953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/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61F5AB-4FD6-8D42-86BE-4581DDC92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2542332"/>
                <a:ext cx="1021977" cy="59531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/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037168-88EB-1743-BE87-33318EB2A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20" y="3151930"/>
                <a:ext cx="1021977" cy="59531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/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4AAB6-324E-8D4B-98CE-C2DBADBDC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69" y="3721187"/>
                <a:ext cx="1021977" cy="59531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/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94645D-CE85-C444-8A78-F4EB7AEE9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33" y="4510077"/>
                <a:ext cx="1021977" cy="59531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/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A9AA70-ABF4-F44C-8A1C-38DE4415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15" y="5115194"/>
                <a:ext cx="1021977" cy="59531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861D3-BA00-A34C-A6D7-8BDA1179F655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35424" y="2286000"/>
            <a:ext cx="4483" cy="25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A633A9-D165-F64C-A73D-0870F168EDEB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1401230" y="3050463"/>
            <a:ext cx="317255" cy="18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32DD-6B48-8D48-BECB-07906F31EB9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2441132" y="3660061"/>
            <a:ext cx="330702" cy="14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3CFCB-237D-6546-82F8-FCA61C768030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133158" y="4316499"/>
            <a:ext cx="8964" cy="19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25ADD9-0097-4C4D-8EF7-6C01E7FF3863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3503445" y="5018208"/>
            <a:ext cx="272435" cy="18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B9BE8-9C93-9842-BFD9-B56DD7FB9D01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4498527" y="5623325"/>
            <a:ext cx="267960" cy="31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7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2FF5-D44B-2345-A010-258D2DD6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365125"/>
            <a:ext cx="10789024" cy="1325563"/>
          </a:xfrm>
        </p:spPr>
        <p:txBody>
          <a:bodyPr/>
          <a:lstStyle/>
          <a:p>
            <a:r>
              <a:rPr lang="en-US" dirty="0"/>
              <a:t>Belief propagation: Space and 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FD3B1-FC1F-3C4E-9A7A-2E2D8E7D3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there is just one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(as shown in the example), then space and time complexity of belief propagation are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the maximum cardinality of any of the random variables.</a:t>
                </a:r>
              </a:p>
              <a:p>
                <a:pPr lvl="1"/>
                <a:r>
                  <a:rPr lang="en-US" dirty="0"/>
                  <a:t>Each product operation results in a table of 3 variables,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entries</a:t>
                </a:r>
              </a:p>
              <a:p>
                <a:pPr lvl="1"/>
                <a:r>
                  <a:rPr lang="en-US" dirty="0"/>
                  <a:t>Each summation is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entries, for each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combinations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there are multiple paths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or if there are multiple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variables (many different relevant observations), then belief propagation becomes NP-complete</a:t>
                </a:r>
              </a:p>
              <a:p>
                <a:pPr lvl="1"/>
                <a:r>
                  <a:rPr lang="en-US" dirty="0"/>
                  <a:t>It’s necessary to create a probability table containing all the variables in all the paths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table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entries,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number of different paths that connect X to 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FD3B1-FC1F-3C4E-9A7A-2E2D8E7D3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 r="-121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7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Bayes nets?  The complexity of a true Bayes classifier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Space complexity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168667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Using a Bayes network to estimate a posteriori probabilities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0887" y="816265"/>
                <a:ext cx="6945884" cy="26460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Fourth step: use the definition of conditional probability.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0887" y="816265"/>
                <a:ext cx="6945884" cy="2646009"/>
              </a:xfrm>
              <a:blipFill>
                <a:blip r:embed="rId4"/>
                <a:stretch>
                  <a:fillRect l="-1828" t="-1914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.943883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.056117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0E1E745-846C-CE44-A181-C7365C08E5E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92670" y="3726775"/>
              <a:ext cx="3949971" cy="2514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6657">
                      <a:extLst>
                        <a:ext uri="{9D8B030D-6E8A-4147-A177-3AD203B41FA5}">
                          <a16:colId xmlns:a16="http://schemas.microsoft.com/office/drawing/2014/main" val="3957502311"/>
                        </a:ext>
                      </a:extLst>
                    </a:gridCol>
                    <a:gridCol w="2633314">
                      <a:extLst>
                        <a:ext uri="{9D8B030D-6E8A-4147-A177-3AD203B41FA5}">
                          <a16:colId xmlns:a16="http://schemas.microsoft.com/office/drawing/2014/main" val="2295879078"/>
                        </a:ext>
                      </a:extLst>
                    </a:gridCol>
                  </a:tblGrid>
                  <a:tr h="502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500" r="-20192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2500" r="-96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810145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1899" r="-201923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51899" r="-962" b="-1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298376"/>
                      </a:ext>
                    </a:extLst>
                  </a:tr>
                  <a:tr h="1005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50000" r="-201923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481" t="-150000" r="-96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112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725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unexpected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AA55B-2A51-E34D-9AB2-50229B77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only Mary calls or only John calls, the probability of a burglary is about 5% or 6%.</a:t>
            </a:r>
          </a:p>
          <a:p>
            <a:pPr marL="0" indent="0">
              <a:buNone/>
            </a:pPr>
            <a:r>
              <a:rPr lang="en-US" dirty="0"/>
              <a:t>unless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know that there was an earthquake, then it’s very likely that the alarm was caused by the earthquake.  In that case, the probability you had a burglary is vanishingly small, even if twenty of your neighbors call you.</a:t>
            </a:r>
          </a:p>
          <a:p>
            <a:r>
              <a:rPr lang="en-US" dirty="0"/>
              <a:t>This is called the “explaining away” effect.  The earthquake “explains away” the burglar alarm.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1E4-07E2-DE4E-8CB6-7953B4C9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Bayesian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 label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drawn from some set of labels</a:t>
                </a:r>
              </a:p>
              <a:p>
                <a:r>
                  <a:rPr lang="en-US" dirty="0"/>
                  <a:t>Observation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drawn from some set of features</a:t>
                </a:r>
              </a:p>
              <a:p>
                <a:r>
                  <a:rPr lang="en-US" dirty="0"/>
                  <a:t>Bayesian classifier: choose the class label,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that minimizes your probability of making a mistake: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474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" y="44606"/>
            <a:ext cx="100137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“Explaining Away” Effect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9235" y="794143"/>
                <a:ext cx="7437535" cy="4893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Probability of a Burglary, given that Mary called, and given a known earthquake: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(0.002)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+(0.001)(0.002)(0.05)(0.01)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0.001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0.95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0.7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0.001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0.01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0.999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0.29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0.7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+(0.999)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(0.002)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(0.71)(0.01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= 0.003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9235" y="794143"/>
                <a:ext cx="7437535" cy="4893963"/>
              </a:xfrm>
              <a:blipFill>
                <a:blip r:embed="rId4"/>
                <a:stretch>
                  <a:fillRect l="-2218" t="-336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91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independent, we mean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independent if and only if they have no common ancestors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independent coin flips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Another example: Weather is independent of all other variables in this model.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  <a:blipFill rotWithShape="0">
                <a:blip r:embed="rId3"/>
                <a:stretch>
                  <a:fillRect l="-920" t="-3566" r="-61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6A06FE8-50F6-4B15-A3A9-CF9A0B93C10E}"/>
              </a:ext>
            </a:extLst>
          </p:cNvPr>
          <p:cNvSpPr/>
          <p:nvPr/>
        </p:nvSpPr>
        <p:spPr>
          <a:xfrm>
            <a:off x="3886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7EBF0E-890B-486E-9AE9-6955BDFABCA3}"/>
              </a:ext>
            </a:extLst>
          </p:cNvPr>
          <p:cNvSpPr/>
          <p:nvPr/>
        </p:nvSpPr>
        <p:spPr>
          <a:xfrm>
            <a:off x="52578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6A9CB-0F25-46E6-94CF-36739D05E624}"/>
              </a:ext>
            </a:extLst>
          </p:cNvPr>
          <p:cNvSpPr/>
          <p:nvPr/>
        </p:nvSpPr>
        <p:spPr>
          <a:xfrm>
            <a:off x="7315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2DDA0-07CD-41E1-AF0C-6090F6410E82}"/>
              </a:ext>
            </a:extLst>
          </p:cNvPr>
          <p:cNvSpPr/>
          <p:nvPr/>
        </p:nvSpPr>
        <p:spPr>
          <a:xfrm>
            <a:off x="6389717" y="281796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pic>
        <p:nvPicPr>
          <p:cNvPr id="9" name="Picture 4" descr="dentist-network">
            <a:extLst>
              <a:ext uri="{FF2B5EF4-FFF2-40B4-BE49-F238E27FC236}">
                <a16:creationId xmlns:a16="http://schemas.microsoft.com/office/drawing/2014/main" id="{3704F3C4-7859-4B6A-A5B4-3DBE10CD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3678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931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, we mean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and only if they have no common ancestors other than the ancestors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naïve Bayes model: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  <a:blipFill rotWithShape="0">
                <a:blip r:embed="rId3"/>
                <a:stretch>
                  <a:fillRect l="-920" t="-4738" b="-4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27A574-1A00-43DB-B3D2-9AA3BEB0E891}"/>
              </a:ext>
            </a:extLst>
          </p:cNvPr>
          <p:cNvSpPr/>
          <p:nvPr/>
        </p:nvSpPr>
        <p:spPr>
          <a:xfrm>
            <a:off x="3414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0222-D4CC-4BD1-8112-902FBEBF5BA9}"/>
              </a:ext>
            </a:extLst>
          </p:cNvPr>
          <p:cNvSpPr/>
          <p:nvPr/>
        </p:nvSpPr>
        <p:spPr>
          <a:xfrm>
            <a:off x="47858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83A1E-337A-4B69-9DED-0DBC44C20599}"/>
              </a:ext>
            </a:extLst>
          </p:cNvPr>
          <p:cNvSpPr/>
          <p:nvPr/>
        </p:nvSpPr>
        <p:spPr>
          <a:xfrm>
            <a:off x="6843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E504-32C2-4AA4-BDA5-8B7D9DFFF91D}"/>
              </a:ext>
            </a:extLst>
          </p:cNvPr>
          <p:cNvSpPr/>
          <p:nvPr/>
        </p:nvSpPr>
        <p:spPr>
          <a:xfrm>
            <a:off x="5917769" y="552017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A632A-DCE4-45FA-958E-7D52FBC3D435}"/>
              </a:ext>
            </a:extLst>
          </p:cNvPr>
          <p:cNvSpPr/>
          <p:nvPr/>
        </p:nvSpPr>
        <p:spPr>
          <a:xfrm>
            <a:off x="5090652" y="40723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4586161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5253471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4548060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51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 and E are </a:t>
                </a:r>
                <a:r>
                  <a:rPr lang="en-US" b="1" u="sng" dirty="0"/>
                  <a:t>independent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 and E are </a:t>
                </a:r>
                <a:r>
                  <a:rPr lang="en-US" b="1" u="sng" dirty="0"/>
                  <a:t>not conditionally independent given 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  <a:blipFill>
                <a:blip r:embed="rId5"/>
                <a:stretch>
                  <a:fillRect l="-1919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4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J and M are </a:t>
                </a:r>
                <a:r>
                  <a:rPr lang="en-US" b="1" u="sng" dirty="0"/>
                  <a:t>conditionally independent given 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 and M are </a:t>
                </a:r>
                <a:r>
                  <a:rPr lang="en-US" b="1" u="sng" dirty="0"/>
                  <a:t>not independent</a:t>
                </a:r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  <a:blipFill>
                <a:blip r:embed="rId5"/>
                <a:stretch>
                  <a:fillRect l="-1919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911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 and M are </a:t>
                </a:r>
                <a:r>
                  <a:rPr lang="en-US" b="1" u="sng" dirty="0"/>
                  <a:t>conditionally independent given 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 and M are </a:t>
                </a:r>
                <a:r>
                  <a:rPr lang="en-US" b="1" u="sng" dirty="0"/>
                  <a:t>not independent</a:t>
                </a:r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52F324F-1161-C644-A8A5-4F9B7012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9505" y="1076530"/>
                <a:ext cx="6617265" cy="4893963"/>
              </a:xfrm>
              <a:blipFill>
                <a:blip r:embed="rId5"/>
                <a:stretch>
                  <a:fillRect l="-1919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672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F324F-1161-C644-A8A5-4F9B7012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05" y="1076530"/>
            <a:ext cx="6617265" cy="4893963"/>
          </a:xfrm>
        </p:spPr>
        <p:txBody>
          <a:bodyPr>
            <a:normAutofit/>
          </a:bodyPr>
          <a:lstStyle/>
          <a:p>
            <a:r>
              <a:rPr lang="en-US" dirty="0"/>
              <a:t>B and E (no common ancestor, common descendant A):</a:t>
            </a:r>
          </a:p>
          <a:p>
            <a:pPr lvl="1"/>
            <a:r>
              <a:rPr lang="en-US" dirty="0"/>
              <a:t>Independent</a:t>
            </a:r>
          </a:p>
          <a:p>
            <a:pPr lvl="1"/>
            <a:r>
              <a:rPr lang="en-US" dirty="0"/>
              <a:t>Not conditionally independent given A</a:t>
            </a:r>
          </a:p>
          <a:p>
            <a:r>
              <a:rPr lang="en-US" dirty="0"/>
              <a:t>J and M (common ancestor A, no common descendant):</a:t>
            </a:r>
          </a:p>
          <a:p>
            <a:pPr lvl="1"/>
            <a:r>
              <a:rPr lang="en-US" dirty="0"/>
              <a:t>Not independent</a:t>
            </a:r>
          </a:p>
          <a:p>
            <a:pPr lvl="1"/>
            <a:r>
              <a:rPr lang="en-US" dirty="0"/>
              <a:t>Conditionally independent given A</a:t>
            </a:r>
          </a:p>
          <a:p>
            <a:r>
              <a:rPr lang="en-US" dirty="0"/>
              <a:t>B and M (B is the ancestor of M):</a:t>
            </a:r>
          </a:p>
          <a:p>
            <a:pPr lvl="1"/>
            <a:r>
              <a:rPr lang="en-US" dirty="0"/>
              <a:t>Not independent</a:t>
            </a:r>
          </a:p>
          <a:p>
            <a:pPr lvl="1"/>
            <a:r>
              <a:rPr lang="en-US" dirty="0"/>
              <a:t>Conditionally independent given A</a:t>
            </a:r>
          </a:p>
        </p:txBody>
      </p:sp>
    </p:spTree>
    <p:extLst>
      <p:ext uri="{BB962C8B-B14F-4D97-AF65-F5344CB8AC3E}">
        <p14:creationId xmlns:p14="http://schemas.microsoft.com/office/powerpoint/2010/main" val="1563246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E99BEA-33E3-DC4B-88EF-D2E70EE668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Independence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E99BEA-33E3-DC4B-88EF-D2E70EE66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EB8C6-37F3-B44D-AC96-37328A41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in a Bayes net are </a:t>
            </a:r>
            <a:r>
              <a:rPr lang="en-US" b="1" u="sng" dirty="0"/>
              <a:t>independent</a:t>
            </a:r>
            <a:r>
              <a:rPr lang="en-US" dirty="0"/>
              <a:t> if they have no common ancestors</a:t>
            </a:r>
          </a:p>
          <a:p>
            <a:pPr lvl="1"/>
            <a:r>
              <a:rPr lang="en-US" dirty="0"/>
              <a:t>If they have a common ancestor (e.g., J and M), they are not independent</a:t>
            </a:r>
          </a:p>
          <a:p>
            <a:pPr lvl="1"/>
            <a:r>
              <a:rPr lang="en-US" dirty="0"/>
              <a:t>If one is the ancestor of the other (e.g., B and M), they are not independent</a:t>
            </a:r>
          </a:p>
          <a:p>
            <a:r>
              <a:rPr lang="en-US" dirty="0"/>
              <a:t>Variables in a Bayes net are </a:t>
            </a:r>
            <a:r>
              <a:rPr lang="en-US" b="1" u="sng" dirty="0"/>
              <a:t>conditionally independent</a:t>
            </a:r>
            <a:r>
              <a:rPr lang="en-US" dirty="0"/>
              <a:t> given knowledge of:</a:t>
            </a:r>
          </a:p>
          <a:p>
            <a:pPr lvl="1"/>
            <a:r>
              <a:rPr lang="en-US" dirty="0"/>
              <a:t>Their common ancestors, and</a:t>
            </a:r>
          </a:p>
          <a:p>
            <a:pPr lvl="1"/>
            <a:r>
              <a:rPr lang="en-US" dirty="0"/>
              <a:t>A variable that is a descendant of one, and an ancestor of the other</a:t>
            </a:r>
          </a:p>
        </p:txBody>
      </p:sp>
    </p:spTree>
    <p:extLst>
      <p:ext uri="{BB962C8B-B14F-4D97-AF65-F5344CB8AC3E}">
        <p14:creationId xmlns:p14="http://schemas.microsoft.com/office/powerpoint/2010/main" val="3301056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8847" cy="4351338"/>
          </a:xfrm>
        </p:spPr>
        <p:txBody>
          <a:bodyPr/>
          <a:lstStyle/>
          <a:p>
            <a:r>
              <a:rPr lang="en-US" dirty="0"/>
              <a:t>Why Bayes nets?  The complexity of a true Bayes classifier</a:t>
            </a:r>
          </a:p>
          <a:p>
            <a:r>
              <a:rPr lang="en-US" dirty="0"/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2154DD-2661-CC4F-A9CF-D3ED02EE3AFD}"/>
              </a:ext>
            </a:extLst>
          </p:cNvPr>
          <p:cNvSpPr/>
          <p:nvPr/>
        </p:nvSpPr>
        <p:spPr>
          <a:xfrm>
            <a:off x="6360459" y="1129553"/>
            <a:ext cx="5378823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 Bayesian Networks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E2F15C-764B-7347-BE2C-50B569341756}"/>
              </a:ext>
            </a:extLst>
          </p:cNvPr>
          <p:cNvSpPr/>
          <p:nvPr/>
        </p:nvSpPr>
        <p:spPr>
          <a:xfrm>
            <a:off x="6364942" y="2747676"/>
            <a:ext cx="5378823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Easily implement minimum-error classifiers with </a:t>
            </a:r>
            <a:r>
              <a:rPr lang="en-US"/>
              <a:t>low space </a:t>
            </a:r>
            <a:r>
              <a:rPr lang="en-US" dirty="0"/>
              <a:t>complexity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8AF3FD-2CB3-6744-B5FA-776629E311CD}"/>
              </a:ext>
            </a:extLst>
          </p:cNvPr>
          <p:cNvSpPr/>
          <p:nvPr/>
        </p:nvSpPr>
        <p:spPr>
          <a:xfrm>
            <a:off x="6369425" y="4312011"/>
            <a:ext cx="5378823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Succeed in life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D6A233-AB63-1442-B52F-B75010CB6E5E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9049871" y="2057400"/>
            <a:ext cx="4483" cy="69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A01297-C4EB-EF46-B8C6-8C14C34BD5CC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9054354" y="3675523"/>
            <a:ext cx="4483" cy="636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1E4-07E2-DE4E-8CB6-7953B4C9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3627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Minimum Probability of Error = Maximum A Posteriori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minimum probability of error (MPE) classifier is the one that minimizes your probability of making a mistake: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maximum a posteriori (MAP) classifier is the one that maximizes your probability of being correct: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Notice: they’re the same!  This is called the MPE=MAP rule.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9DEAF-9448-464E-8BD8-2B654E37A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02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What if P(X,Y) is complicated?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2555"/>
                <a:ext cx="10515600" cy="5234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Very, very common problem: P(X,Y) is complicated because both X and Y depend on some hidden variable 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is this a problem?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SPACE COMPLEXITY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|∙|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|∙|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dirty="0"/>
                  <a:t>entries</a:t>
                </a:r>
              </a:p>
              <a:p>
                <a:pPr lvl="1"/>
                <a:r>
                  <a:rPr lang="en-US" dirty="0"/>
                  <a:t>Example: X has cardinality 1000, H has cardinality 1000, Y has cardinality 1000,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probability table with 1 billion entries.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TIME COMPLEXITY</a:t>
                </a:r>
                <a:r>
                  <a:rPr lang="en-US" dirty="0"/>
                  <a:t>: The summation requires a lot of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2555"/>
                <a:ext cx="10515600" cy="5234080"/>
              </a:xfrm>
              <a:blipFill>
                <a:blip r:embed="rId2"/>
                <a:stretch>
                  <a:fillRect l="-1206" t="-1937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35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A16B-F1AF-5342-B322-C3BF5BDC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1B64-2248-8B47-8EA4-8C06E6C1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Bayes nets?  The complexity of a true Bayes classifier</a:t>
            </a:r>
          </a:p>
          <a:p>
            <a:r>
              <a:rPr lang="en-US" dirty="0"/>
              <a:t>Space complexity</a:t>
            </a:r>
          </a:p>
          <a:p>
            <a:r>
              <a:rPr lang="en-US" dirty="0"/>
              <a:t>Time complexity</a:t>
            </a:r>
          </a:p>
          <a:p>
            <a:r>
              <a:rPr lang="en-US" dirty="0"/>
              <a:t>Independence and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280584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networks: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941638"/>
            <a:ext cx="8229600" cy="2773363"/>
          </a:xfrm>
        </p:spPr>
        <p:txBody>
          <a:bodyPr/>
          <a:lstStyle/>
          <a:p>
            <a:r>
              <a:rPr lang="en-US" b="1" dirty="0"/>
              <a:t>Nodes:</a:t>
            </a:r>
            <a:r>
              <a:rPr lang="en-US" dirty="0"/>
              <a:t> random variables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b="1" dirty="0"/>
              <a:t>Arcs:</a:t>
            </a:r>
            <a:r>
              <a:rPr lang="en-US" dirty="0"/>
              <a:t> interactions</a:t>
            </a:r>
          </a:p>
          <a:p>
            <a:pPr lvl="1"/>
            <a:r>
              <a:rPr lang="en-US" dirty="0"/>
              <a:t>An arrow from one variable to another indicates </a:t>
            </a:r>
            <a:br>
              <a:rPr lang="en-US" dirty="0"/>
            </a:br>
            <a:r>
              <a:rPr lang="en-US" dirty="0"/>
              <a:t>direct </a:t>
            </a:r>
            <a:r>
              <a:rPr lang="en-US" b="1" i="1" u="sng" dirty="0"/>
              <a:t>causal</a:t>
            </a:r>
            <a:r>
              <a:rPr lang="en-US" dirty="0"/>
              <a:t> influence of variable #1 on variable #2</a:t>
            </a:r>
          </a:p>
          <a:p>
            <a:pPr lvl="1"/>
            <a:r>
              <a:rPr lang="en-US" dirty="0"/>
              <a:t>Must form a directed, acyclic graph</a:t>
            </a:r>
          </a:p>
        </p:txBody>
      </p:sp>
      <p:pic>
        <p:nvPicPr>
          <p:cNvPr id="6148" name="Picture 4" descr="dentist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88770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69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and the joint distribution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1"/>
            <a:ext cx="8991600" cy="4525963"/>
          </a:xfrm>
        </p:spPr>
        <p:txBody>
          <a:bodyPr/>
          <a:lstStyle/>
          <a:p>
            <a:r>
              <a:rPr lang="en-US" dirty="0"/>
              <a:t>Key property: each node is conditionally independent of its </a:t>
            </a:r>
            <a:r>
              <a:rPr lang="en-US" i="1" dirty="0"/>
              <a:t>non-descendants</a:t>
            </a:r>
            <a:r>
              <a:rPr lang="en-US" dirty="0"/>
              <a:t> given its </a:t>
            </a:r>
            <a:r>
              <a:rPr lang="en-US" i="1" dirty="0"/>
              <a:t>parents</a:t>
            </a:r>
          </a:p>
          <a:p>
            <a:r>
              <a:rPr lang="en-US" dirty="0"/>
              <a:t>Suppose the nodes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are sorted in topological order</a:t>
            </a:r>
          </a:p>
          <a:p>
            <a:r>
              <a:rPr lang="en-US" dirty="0"/>
              <a:t>To get the joint distribution </a:t>
            </a:r>
            <a:r>
              <a:rPr lang="en-US" dirty="0">
                <a:solidFill>
                  <a:srgbClr val="0066FF"/>
                </a:solidFill>
              </a:rPr>
              <a:t>P(X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use chain rule: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02064" y="4724400"/>
          <a:ext cx="4535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" imgW="2336760" imgH="431640" progId="Equation.3">
                  <p:embed/>
                </p:oleObj>
              </mc:Choice>
              <mc:Fallback>
                <p:oleObj name="Equation" r:id="rId4" imgW="233676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4" y="4724400"/>
                        <a:ext cx="4535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476876" y="5638800"/>
          <a:ext cx="3057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6" imgW="1574640" imgH="431640" progId="Equation.3">
                  <p:embed/>
                </p:oleObj>
              </mc:Choice>
              <mc:Fallback>
                <p:oleObj name="Equation" r:id="rId6" imgW="1574640" imgH="4316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6" y="5638800"/>
                        <a:ext cx="3057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0B1D014-9268-434A-84B0-C18C436361EF}"/>
              </a:ext>
            </a:extLst>
          </p:cNvPr>
          <p:cNvSpPr/>
          <p:nvPr/>
        </p:nvSpPr>
        <p:spPr>
          <a:xfrm>
            <a:off x="3427562" y="4560498"/>
            <a:ext cx="5647427" cy="2099094"/>
          </a:xfrm>
          <a:prstGeom prst="rect">
            <a:avLst/>
          </a:prstGeom>
          <a:noFill/>
          <a:ln w="6350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Los Angeles Burglar Alarm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 have a burglar alarm that is sometimes set off by minor earthquakes. My two neighbors, John and Mary, promised to call me at work if they hear the alarm</a:t>
            </a:r>
          </a:p>
          <a:p>
            <a:pPr lvl="1"/>
            <a:r>
              <a:rPr lang="en-US" sz="2000" dirty="0"/>
              <a:t>Example inference task: suppose Mary calls and John doesn’t call. What is the probability of a burglary?</a:t>
            </a:r>
          </a:p>
          <a:p>
            <a:r>
              <a:rPr lang="en-US" sz="2400" dirty="0"/>
              <a:t>What are the random variables?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Burglary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Earthquake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Alarm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John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Mary</a:t>
            </a:r>
            <a:endParaRPr lang="en-US" sz="2000" dirty="0"/>
          </a:p>
          <a:p>
            <a:r>
              <a:rPr lang="en-US" sz="2400" dirty="0"/>
              <a:t>What are the direct influence relationships?</a:t>
            </a:r>
          </a:p>
          <a:p>
            <a:pPr lvl="1"/>
            <a:r>
              <a:rPr lang="en-US" sz="2000" dirty="0"/>
              <a:t>A burglar can set the alarm off</a:t>
            </a:r>
          </a:p>
          <a:p>
            <a:pPr lvl="1"/>
            <a:r>
              <a:rPr lang="en-US" sz="2000" dirty="0"/>
              <a:t>An earthquake can set the alarm off</a:t>
            </a:r>
          </a:p>
          <a:p>
            <a:pPr lvl="1"/>
            <a:r>
              <a:rPr lang="en-US" sz="2000" dirty="0"/>
              <a:t>The alarm can cause Mary to call</a:t>
            </a:r>
          </a:p>
          <a:p>
            <a:pPr lvl="1"/>
            <a:r>
              <a:rPr lang="en-US" sz="2000" dirty="0"/>
              <a:t>The alarm can cause John to call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27557-98CD-491B-910C-1582BB4F5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52" y="3192386"/>
            <a:ext cx="4439477" cy="29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2240</Words>
  <Application>Microsoft Macintosh PowerPoint</Application>
  <PresentationFormat>Widescreen</PresentationFormat>
  <Paragraphs>356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Equation</vt:lpstr>
      <vt:lpstr>CS440/ECE448 Lecture 20: Bayesian Networks</vt:lpstr>
      <vt:lpstr>Outline</vt:lpstr>
      <vt:lpstr>Review: Bayesian Classifier</vt:lpstr>
      <vt:lpstr>Minimum Probability of Error = Maximum A Posteriori</vt:lpstr>
      <vt:lpstr>Today: What if P(X,Y) is complicated?</vt:lpstr>
      <vt:lpstr>Outline</vt:lpstr>
      <vt:lpstr>Bayesian networks: Structure</vt:lpstr>
      <vt:lpstr>Conditional independence and the joint distribution</vt:lpstr>
      <vt:lpstr>Example: Los Angeles Burglar Alarm</vt:lpstr>
      <vt:lpstr>Example: Burglar Alarm</vt:lpstr>
      <vt:lpstr>Space complexity: LA Burglar Alarm</vt:lpstr>
      <vt:lpstr>PowerPoint Presentation</vt:lpstr>
      <vt:lpstr>Space complexity, Huang et al. “no sound” diagnosis model</vt:lpstr>
      <vt:lpstr>Example: Burglar Alarm</vt:lpstr>
      <vt:lpstr>Outline</vt:lpstr>
      <vt:lpstr>Classification using probabilities</vt:lpstr>
      <vt:lpstr>Using a Bayes network to estimate a posteriori probabilities</vt:lpstr>
      <vt:lpstr>Using a Bayes network to estimate a posteriori probabilities</vt:lpstr>
      <vt:lpstr>Using a Bayes network to estimate a posteriori probabilities</vt:lpstr>
      <vt:lpstr>Using a Bayes network to estimate a posteriori probabilities</vt:lpstr>
      <vt:lpstr>Some unexpected conclusions</vt:lpstr>
      <vt:lpstr>Belief propagation: The general algorithm</vt:lpstr>
      <vt:lpstr>Belief propagation: The general algorithm</vt:lpstr>
      <vt:lpstr>Belief propagation: The general algorithm</vt:lpstr>
      <vt:lpstr>Belief propagation: The general algorithm</vt:lpstr>
      <vt:lpstr>Belief propagation: Space and time complexity</vt:lpstr>
      <vt:lpstr>Outline</vt:lpstr>
      <vt:lpstr>Using a Bayes network to estimate a posteriori probabilities</vt:lpstr>
      <vt:lpstr>Some unexpected conclusions</vt:lpstr>
      <vt:lpstr>The “Explaining Away” Effect</vt:lpstr>
      <vt:lpstr>Independence</vt:lpstr>
      <vt:lpstr>Conditional independence</vt:lpstr>
      <vt:lpstr>Conditional Independence ≠ Independence</vt:lpstr>
      <vt:lpstr>Conditional Independence ≠ Independence</vt:lpstr>
      <vt:lpstr>Conditional Independence ≠ Independence</vt:lpstr>
      <vt:lpstr>Conditional Independence ≠ Independence</vt:lpstr>
      <vt:lpstr>Conditional Independence ≠ Independence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Hasegawa-Johnson, Mark Allan</cp:lastModifiedBy>
  <cp:revision>71</cp:revision>
  <cp:lastPrinted>2022-03-06T21:11:54Z</cp:lastPrinted>
  <dcterms:created xsi:type="dcterms:W3CDTF">2017-10-25T23:47:02Z</dcterms:created>
  <dcterms:modified xsi:type="dcterms:W3CDTF">2022-03-06T21:12:12Z</dcterms:modified>
</cp:coreProperties>
</file>