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9" r:id="rId3"/>
    <p:sldId id="261" r:id="rId4"/>
    <p:sldId id="285" r:id="rId5"/>
    <p:sldId id="369" r:id="rId6"/>
    <p:sldId id="370" r:id="rId7"/>
    <p:sldId id="371" r:id="rId8"/>
    <p:sldId id="372" r:id="rId9"/>
    <p:sldId id="373" r:id="rId10"/>
    <p:sldId id="300" r:id="rId11"/>
    <p:sldId id="374" r:id="rId12"/>
    <p:sldId id="375" r:id="rId13"/>
    <p:sldId id="376" r:id="rId14"/>
    <p:sldId id="274" r:id="rId15"/>
    <p:sldId id="343" r:id="rId16"/>
    <p:sldId id="349" r:id="rId17"/>
    <p:sldId id="351" r:id="rId18"/>
    <p:sldId id="347" r:id="rId19"/>
    <p:sldId id="325" r:id="rId20"/>
    <p:sldId id="350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4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1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401D-1610-444A-9C9D-3B4C4C22971B}" type="datetimeFigureOut">
              <a:rPr lang="en-US" smtClean="0"/>
              <a:t>3/19/22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FB1E0-EBAD-46B7-8008-0848D788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5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3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5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81B39-DD2D-4291-BD5C-5DC6E296F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C39FA-C0BE-4E51-9DB3-A9913B7FD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46A6-CEC1-41EC-81E5-E42115A3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B30C8-8E3A-42F8-A3CA-2DB40970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AD39C-D931-4AD5-B0EE-B9692A88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0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CBE8-583A-4769-BBEC-661A27A4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F6250-56BE-408D-8039-9D430D608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1E090-6225-4215-8480-640E0D5D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2F32F-C29E-466A-B851-900A559E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6D81D-C114-41EF-9B42-0775A2AA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3A5B3-DCBE-4EFE-B5A9-EB683E1A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08B92-171B-407A-9EEC-376FF5057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8094-C31A-4AE8-AF60-17D28F0A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50AC6-3FF3-4FC7-93E0-23DD5672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35BB-9311-44B1-B2A5-F9D81800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8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16E1-7B8D-43B0-8AC0-A52A40BF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A884-B8CA-4F28-A8EF-224E33B87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5F64D-2D87-4F15-BA25-E3ADE365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9293A-E2CD-4FE2-B02B-89755D8B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BE29C-BC71-43E2-B5FF-9E14402B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1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88EF-BBC7-46E1-8407-7A08AEB0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C5DCE-2F73-40D3-8033-7C7AFF058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BCA40-B72B-4D2F-8E32-2C589043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AC0F7-20A1-4B6A-97E8-5A914B5D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2D59D-DBEF-4A90-A46F-2B86161E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FFE4-9D31-43DB-B362-7DB9BF8D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527E-E31B-467D-853B-828D501C6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32572-1D6D-4484-9338-784044A3D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C0912-C49D-46FD-8A71-2494E578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A6E76-0B74-4E4A-A38A-9A5558D8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13AC2-BDEB-422E-B08A-47A9C7E1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3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29C7-AE1F-418D-9509-B663A3D9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B59B3-B143-4977-B224-4EB9F2BC6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D4FC9-4FCE-4D58-A91C-F8A93509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DA18E-ABE7-444B-88CE-3172D3766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FEC24-7DCC-4EA3-B3BD-2DF448BB7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26CDCD-D60F-48EB-9C4F-0524919A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D945B-1E37-4D39-9803-64B2A5FC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F5D124-C245-40DA-9065-5F3D72E7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A8FF-7E8C-4DCD-AFAA-B664863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59A39-07F2-4BBA-B0A3-02546DE0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F47EA-E4E7-43FC-B1C3-28258180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92A2A-A06C-4963-8488-EA99227D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0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BCB04-8DCF-4DE2-A482-7EE6FE66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6A0AA-C2E4-4D8F-8ADF-42893B5B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3B549-6146-4550-B12E-65B386E4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9CD6-3BF4-43A4-A01F-B4799C3E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60D8-11F9-4846-8059-BFC84792A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7EBBC-2701-439A-8564-299118392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58B9A-B27A-4B12-832E-1D54281E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BCC49-1AA6-404A-B00F-96FF2BA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FF328-48AD-464F-A3CB-33645F7D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7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4B3F-B686-41F6-BE21-C93621B4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84CD5-243D-4D00-BEAC-23FFA726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3B7D7-4681-4016-AB63-A00F32A8A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6FBDD-EA30-4C4F-B429-8FFB00AC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103D-6829-4B65-BA96-410057B9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B8BCD-40B9-4121-9901-953C1B38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3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36096-6D73-4E20-B96A-50720A32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9E5F8-F18E-4501-A23F-54B955674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5B036-20E2-47E5-BB58-A8F44F1C6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FB6B-A12A-4978-B248-2EF0D31F82CB}" type="datetimeFigureOut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7649C-0FF9-4E83-8272-600DB696B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FD5A3-7305-4123-B406-47E970286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AF0EAB5-55DB-F641-95CB-F6B02B13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0565" y="1689651"/>
            <a:ext cx="6153261" cy="47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F1E8BA-1B79-4BFF-9478-CDDBC0D13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996"/>
            <a:ext cx="9144000" cy="1650654"/>
          </a:xfrm>
        </p:spPr>
        <p:txBody>
          <a:bodyPr>
            <a:noAutofit/>
          </a:bodyPr>
          <a:lstStyle/>
          <a:p>
            <a:r>
              <a:rPr lang="en-US" sz="4000" dirty="0"/>
              <a:t>CS440/ECE448 Lecture 23: HMM Inference and the Viterbi Algorithm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C23BF-0458-4B94-9DF5-1BC3C08A2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459" y="2104737"/>
            <a:ext cx="3972341" cy="104220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Mark Hasegawa-Johnson, 3/2022</a:t>
            </a:r>
          </a:p>
          <a:p>
            <a:pPr algn="l"/>
            <a:r>
              <a:rPr lang="en-US" sz="2000" dirty="0"/>
              <a:t>CC-BY 4.0: You may remix or redistribute if you cite the source.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F0BBC75-D983-EB41-920E-22638364D331}"/>
              </a:ext>
            </a:extLst>
          </p:cNvPr>
          <p:cNvSpPr txBox="1">
            <a:spLocks/>
          </p:cNvSpPr>
          <p:nvPr/>
        </p:nvSpPr>
        <p:spPr>
          <a:xfrm>
            <a:off x="6103995" y="6452609"/>
            <a:ext cx="4559529" cy="472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Louis-Leopold </a:t>
            </a:r>
            <a:r>
              <a:rPr lang="en-US" sz="1400" dirty="0" err="1"/>
              <a:t>Boilly</a:t>
            </a:r>
            <a:r>
              <a:rPr lang="en-US" sz="1400" dirty="0"/>
              <a:t>, Passer </a:t>
            </a:r>
            <a:r>
              <a:rPr lang="en-US" sz="1400" dirty="0" err="1"/>
              <a:t>Payez</a:t>
            </a:r>
            <a:r>
              <a:rPr lang="en-US" sz="1400" dirty="0"/>
              <a:t>, 1803.  Public domain work of art, https://</a:t>
            </a:r>
            <a:r>
              <a:rPr lang="en-US" sz="1400" dirty="0" err="1"/>
              <a:t>en.wikipedia.org</a:t>
            </a:r>
            <a:r>
              <a:rPr lang="en-US" sz="1400" dirty="0"/>
              <a:t>/wiki/Umbrella</a:t>
            </a:r>
          </a:p>
        </p:txBody>
      </p:sp>
    </p:spTree>
    <p:extLst>
      <p:ext uri="{BB962C8B-B14F-4D97-AF65-F5344CB8AC3E}">
        <p14:creationId xmlns:p14="http://schemas.microsoft.com/office/powerpoint/2010/main" val="129185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0"/>
            <a:ext cx="11774556" cy="792162"/>
          </a:xfrm>
        </p:spPr>
        <p:txBody>
          <a:bodyPr>
            <a:normAutofit/>
          </a:bodyPr>
          <a:lstStyle/>
          <a:p>
            <a:r>
              <a:rPr lang="en-US" dirty="0"/>
              <a:t>Inference by Enumeration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8240" y="747877"/>
                <a:ext cx="9357360" cy="46783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To calculate a probability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Select:</a:t>
                </a:r>
                <a:r>
                  <a:rPr lang="en-US" dirty="0"/>
                  <a:t> which variables do we need, in order to model the relationship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  </a:t>
                </a:r>
              </a:p>
              <a:p>
                <a:pPr lvl="1"/>
                <a:r>
                  <a:rPr lang="en-US" dirty="0"/>
                  <a:t>We need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Multiply</a:t>
                </a:r>
                <a:r>
                  <a:rPr lang="en-US" dirty="0"/>
                  <a:t> to compute joint probability: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b="1" u="sng" dirty="0"/>
                  <a:t>Add</a:t>
                </a:r>
                <a:r>
                  <a:rPr lang="en-US" dirty="0"/>
                  <a:t> to eliminate those we don’t care about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b="1" u="sng" dirty="0"/>
                  <a:t>Divide:</a:t>
                </a:r>
                <a:r>
                  <a:rPr lang="en-US" dirty="0"/>
                  <a:t> use Bayes’ rule to get the desired conditional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8240" y="747877"/>
                <a:ext cx="9357360" cy="4678363"/>
              </a:xfrm>
              <a:blipFill>
                <a:blip r:embed="rId3"/>
                <a:stretch>
                  <a:fillRect l="-1355" t="-3252" b="-2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657600" y="633548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3657600" y="5421086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7315200" y="6324600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315200" y="5410200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8610600" y="6324600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17" name="Oval 16"/>
          <p:cNvSpPr/>
          <p:nvPr/>
        </p:nvSpPr>
        <p:spPr>
          <a:xfrm>
            <a:off x="8610600" y="5410200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229600" y="56388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4"/>
            <a:endCxn id="12" idx="0"/>
          </p:cNvCxnSpPr>
          <p:nvPr/>
        </p:nvCxnSpPr>
        <p:spPr>
          <a:xfrm rot="5400000">
            <a:off x="3918857" y="6139543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577251" y="6138749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8872651" y="6138749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2000" y="5681472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934200" y="5681472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10181" y="5257801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38" name="Oval 37"/>
          <p:cNvSpPr/>
          <p:nvPr/>
        </p:nvSpPr>
        <p:spPr>
          <a:xfrm>
            <a:off x="4953000" y="6324600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sp>
        <p:nvSpPr>
          <p:cNvPr id="39" name="Oval 38"/>
          <p:cNvSpPr/>
          <p:nvPr/>
        </p:nvSpPr>
        <p:spPr>
          <a:xfrm>
            <a:off x="4953000" y="5410200"/>
            <a:ext cx="914400" cy="5225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cxnSp>
        <p:nvCxnSpPr>
          <p:cNvPr id="40" name="Straight Arrow Connector 39"/>
          <p:cNvCxnSpPr>
            <a:stCxn id="39" idx="4"/>
            <a:endCxn id="38" idx="0"/>
          </p:cNvCxnSpPr>
          <p:nvPr/>
        </p:nvCxnSpPr>
        <p:spPr>
          <a:xfrm rot="5400000">
            <a:off x="5214257" y="6128657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867400" y="567058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58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C6E9-1259-9A46-9CB3-952032F7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941C1-449E-5748-B6B7-BD7FA180A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observations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state variables are hidden.  We need to find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possible setting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there are T state variables, each with N possible values, then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possible combinations!</a:t>
                </a:r>
              </a:p>
              <a:p>
                <a:r>
                  <a:rPr lang="en-US" dirty="0"/>
                  <a:t>The computational complexity can be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if you alternate the multiply and add steps, one new variable at a time.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941C1-449E-5748-B6B7-BD7FA180A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14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E3A0-3F15-A044-B5DA-8CDA7BBC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2D896-5502-D949-B7C5-FD9612CD1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Belief propagation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?</a:t>
                </a:r>
              </a:p>
              <a:p>
                <a:r>
                  <a:rPr lang="en-US" dirty="0"/>
                  <a:t>Viterbi Algorithm</a:t>
                </a:r>
              </a:p>
              <a:p>
                <a:pPr lvl="1"/>
                <a:r>
                  <a:rPr lang="en-US" dirty="0"/>
                  <a:t>What is the most probable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given observations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2D896-5502-D949-B7C5-FD9612CD1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08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CC6F8-7151-664B-BE5B-3AFC77F2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inferring the entire 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69B967-3BA9-BE42-B16F-FCAD065BC2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Belief propagation answers questions like “what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?”  In other words, questions about one query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given an arbitrary number of observed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Because there is only one query variable, we can keep the computational complexity down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by alternating the multiply and add steps, getting rid of every other hidden variable as soon as it’s no longer necessary.</a:t>
                </a:r>
              </a:p>
              <a:p>
                <a:r>
                  <a:rPr lang="en-US" dirty="0"/>
                  <a:t>But what if we want to know the most likely values of all of the hidden variables?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69B967-3BA9-BE42-B16F-FCAD065BC2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164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61ADC40-2F2D-E44A-B138-52BAB3EE7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19" y="3694138"/>
            <a:ext cx="9616774" cy="31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62" y="319242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Speech Recognition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25956" y="3941296"/>
            <a:ext cx="67650" cy="24876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B6F45FA6-FFA4-2444-90CD-10AF2774D9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4356" y="1177314"/>
                <a:ext cx="10895824" cy="17065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Arial" charset="0"/>
                  </a:rPr>
                  <a:t>Observations: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charset="0"/>
                  </a:rPr>
                  <a:t>= spectrum of 25ms frame of the speech signal.</a:t>
                </a:r>
              </a:p>
              <a:p>
                <a:r>
                  <a:rPr lang="en-US" sz="2000" dirty="0">
                    <a:latin typeface="Arial" charset="0"/>
                  </a:rPr>
                  <a:t>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charset="0"/>
                  </a:rPr>
                  <a:t>= phoneme or letter being currently produced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Arial" charset="0"/>
                  </a:rPr>
                  <a:t>The goal of speech recognition: find </a:t>
                </a:r>
                <a:r>
                  <a:rPr lang="en-US" sz="2000" dirty="0"/>
                  <a:t>the most probable sequence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given observations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Arial" charset="0"/>
                  </a:rPr>
                  <a:t>.</a:t>
                </a:r>
              </a:p>
              <a:p>
                <a:pPr lvl="1"/>
                <a:endParaRPr lang="en-US" sz="2000" dirty="0">
                  <a:latin typeface="Arial" charset="0"/>
                </a:endParaRPr>
              </a:p>
            </p:txBody>
          </p:sp>
        </mc:Choice>
        <mc:Fallback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B6F45FA6-FFA4-2444-90CD-10AF2774D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56" y="1177314"/>
                <a:ext cx="10895824" cy="1706559"/>
              </a:xfrm>
              <a:prstGeom prst="rect">
                <a:avLst/>
              </a:prstGeom>
              <a:blipFill>
                <a:blip r:embed="rId4"/>
                <a:stretch>
                  <a:fillRect l="-582" t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78B50FD-D523-E14D-9643-B938F7408B68}"/>
              </a:ext>
            </a:extLst>
          </p:cNvPr>
          <p:cNvSpPr/>
          <p:nvPr/>
        </p:nvSpPr>
        <p:spPr>
          <a:xfrm>
            <a:off x="3414083" y="3941296"/>
            <a:ext cx="88194" cy="24876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BD8218-BFCB-6845-A47B-FAA763841F32}"/>
              </a:ext>
            </a:extLst>
          </p:cNvPr>
          <p:cNvSpPr/>
          <p:nvPr/>
        </p:nvSpPr>
        <p:spPr>
          <a:xfrm>
            <a:off x="3632349" y="3938951"/>
            <a:ext cx="62303" cy="24876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BED9C7-82D9-8A42-B718-1B4BF3840982}"/>
              </a:ext>
            </a:extLst>
          </p:cNvPr>
          <p:cNvSpPr/>
          <p:nvPr/>
        </p:nvSpPr>
        <p:spPr>
          <a:xfrm>
            <a:off x="3826949" y="3936606"/>
            <a:ext cx="56283" cy="24876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5C86D1-E13E-E846-8C6A-E93CF70E13BD}"/>
              </a:ext>
            </a:extLst>
          </p:cNvPr>
          <p:cNvSpPr/>
          <p:nvPr/>
        </p:nvSpPr>
        <p:spPr>
          <a:xfrm>
            <a:off x="4021556" y="3934264"/>
            <a:ext cx="74147" cy="24946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FF5ED8-48BB-6746-82B0-0DF2959B7DBE}"/>
              </a:ext>
            </a:extLst>
          </p:cNvPr>
          <p:cNvSpPr/>
          <p:nvPr/>
        </p:nvSpPr>
        <p:spPr>
          <a:xfrm>
            <a:off x="4230225" y="3931920"/>
            <a:ext cx="59088" cy="24923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16803F5-72AE-E447-9D27-1C4B1E960A5E}"/>
              </a:ext>
            </a:extLst>
          </p:cNvPr>
          <p:cNvSpPr/>
          <p:nvPr/>
        </p:nvSpPr>
        <p:spPr>
          <a:xfrm>
            <a:off x="4438895" y="3943639"/>
            <a:ext cx="63863" cy="24946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0FC94F-0944-1049-A3FC-97697F18B840}"/>
              </a:ext>
            </a:extLst>
          </p:cNvPr>
          <p:cNvSpPr/>
          <p:nvPr/>
        </p:nvSpPr>
        <p:spPr>
          <a:xfrm>
            <a:off x="4633502" y="3913159"/>
            <a:ext cx="60074" cy="25251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44CDA5C-384F-6948-9632-54DB71554DA2}"/>
              </a:ext>
            </a:extLst>
          </p:cNvPr>
          <p:cNvSpPr/>
          <p:nvPr/>
        </p:nvSpPr>
        <p:spPr>
          <a:xfrm>
            <a:off x="4870305" y="3938949"/>
            <a:ext cx="60075" cy="25251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3486A54-64BC-2748-87B5-7A1336FDEF72}"/>
              </a:ext>
            </a:extLst>
          </p:cNvPr>
          <p:cNvSpPr/>
          <p:nvPr/>
        </p:nvSpPr>
        <p:spPr>
          <a:xfrm>
            <a:off x="5107114" y="3936603"/>
            <a:ext cx="60070" cy="25251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E62F0A-59E4-364B-B33F-14C89767F43A}"/>
              </a:ext>
            </a:extLst>
          </p:cNvPr>
          <p:cNvSpPr/>
          <p:nvPr/>
        </p:nvSpPr>
        <p:spPr>
          <a:xfrm>
            <a:off x="3123026" y="2954215"/>
            <a:ext cx="240917" cy="393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2DB9297-53A6-0948-9121-EEFDE1BE2EA5}"/>
              </a:ext>
            </a:extLst>
          </p:cNvPr>
          <p:cNvSpPr/>
          <p:nvPr/>
        </p:nvSpPr>
        <p:spPr>
          <a:xfrm>
            <a:off x="3345765" y="2951870"/>
            <a:ext cx="240917" cy="393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55ECD52-3B7A-9549-AD6B-8CF1A1994791}"/>
              </a:ext>
            </a:extLst>
          </p:cNvPr>
          <p:cNvSpPr/>
          <p:nvPr/>
        </p:nvSpPr>
        <p:spPr>
          <a:xfrm>
            <a:off x="3526301" y="2949526"/>
            <a:ext cx="240917" cy="393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8C6931B-7FD2-9C4A-BF90-04D855E8760F}"/>
              </a:ext>
            </a:extLst>
          </p:cNvPr>
          <p:cNvSpPr/>
          <p:nvPr/>
        </p:nvSpPr>
        <p:spPr>
          <a:xfrm>
            <a:off x="3720901" y="2947180"/>
            <a:ext cx="240917" cy="393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0CD4F2B-DABA-DA47-9C91-6CC1FA0E749F}"/>
              </a:ext>
            </a:extLst>
          </p:cNvPr>
          <p:cNvSpPr/>
          <p:nvPr/>
        </p:nvSpPr>
        <p:spPr>
          <a:xfrm>
            <a:off x="3915508" y="2944838"/>
            <a:ext cx="240917" cy="393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289C27A-BC4D-CE4A-9217-58016F5311D8}"/>
              </a:ext>
            </a:extLst>
          </p:cNvPr>
          <p:cNvSpPr/>
          <p:nvPr/>
        </p:nvSpPr>
        <p:spPr>
          <a:xfrm>
            <a:off x="4124176" y="2942491"/>
            <a:ext cx="240917" cy="393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ADAD69A-3D8C-E24B-B52E-4FDEDC42F403}"/>
              </a:ext>
            </a:extLst>
          </p:cNvPr>
          <p:cNvSpPr/>
          <p:nvPr/>
        </p:nvSpPr>
        <p:spPr>
          <a:xfrm>
            <a:off x="4332847" y="2940143"/>
            <a:ext cx="240917" cy="393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FDCCEE2-2F40-F544-853F-CACF4540E272}"/>
              </a:ext>
            </a:extLst>
          </p:cNvPr>
          <p:cNvSpPr/>
          <p:nvPr/>
        </p:nvSpPr>
        <p:spPr>
          <a:xfrm>
            <a:off x="4527453" y="2923732"/>
            <a:ext cx="240917" cy="393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3431B96-62B2-0541-99D6-EA79841002E8}"/>
              </a:ext>
            </a:extLst>
          </p:cNvPr>
          <p:cNvSpPr/>
          <p:nvPr/>
        </p:nvSpPr>
        <p:spPr>
          <a:xfrm>
            <a:off x="4764257" y="2935453"/>
            <a:ext cx="240917" cy="393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DEE9846-8DF6-584B-B6E6-8F194FB68336}"/>
              </a:ext>
            </a:extLst>
          </p:cNvPr>
          <p:cNvSpPr/>
          <p:nvPr/>
        </p:nvSpPr>
        <p:spPr>
          <a:xfrm>
            <a:off x="5001065" y="2933106"/>
            <a:ext cx="240917" cy="393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F6297C-F5BE-C64F-A9DE-F37F772DFB32}"/>
              </a:ext>
            </a:extLst>
          </p:cNvPr>
          <p:cNvCxnSpPr>
            <a:cxnSpLocks/>
            <a:stCxn id="3" idx="4"/>
            <a:endCxn id="16" idx="0"/>
          </p:cNvCxnSpPr>
          <p:nvPr/>
        </p:nvCxnSpPr>
        <p:spPr>
          <a:xfrm>
            <a:off x="3243485" y="3348111"/>
            <a:ext cx="16296" cy="59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133BCA-3F47-5B40-9424-B1D4B787F3AB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3452156" y="3345766"/>
            <a:ext cx="6024" cy="59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CB2AD6-37F5-484B-856A-8821441B01E9}"/>
              </a:ext>
            </a:extLst>
          </p:cNvPr>
          <p:cNvCxnSpPr>
            <a:cxnSpLocks/>
            <a:stCxn id="44" idx="4"/>
          </p:cNvCxnSpPr>
          <p:nvPr/>
        </p:nvCxnSpPr>
        <p:spPr>
          <a:xfrm>
            <a:off x="3646760" y="3343422"/>
            <a:ext cx="22633" cy="595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51BA0B-2A3A-8642-8519-5F60D190B2D6}"/>
              </a:ext>
            </a:extLst>
          </p:cNvPr>
          <p:cNvCxnSpPr>
            <a:cxnSpLocks/>
            <a:stCxn id="45" idx="4"/>
            <a:endCxn id="35" idx="0"/>
          </p:cNvCxnSpPr>
          <p:nvPr/>
        </p:nvCxnSpPr>
        <p:spPr>
          <a:xfrm>
            <a:off x="3841360" y="3341076"/>
            <a:ext cx="13731" cy="59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F8D99A2-E5B9-E44B-8F34-8654894239A4}"/>
              </a:ext>
            </a:extLst>
          </p:cNvPr>
          <p:cNvCxnSpPr>
            <a:stCxn id="46" idx="4"/>
          </p:cNvCxnSpPr>
          <p:nvPr/>
        </p:nvCxnSpPr>
        <p:spPr>
          <a:xfrm>
            <a:off x="4035967" y="3338734"/>
            <a:ext cx="13076" cy="60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95B0E3A-9AD8-204F-BD48-B7463C534953}"/>
              </a:ext>
            </a:extLst>
          </p:cNvPr>
          <p:cNvCxnSpPr>
            <a:cxnSpLocks/>
            <a:stCxn id="47" idx="4"/>
          </p:cNvCxnSpPr>
          <p:nvPr/>
        </p:nvCxnSpPr>
        <p:spPr>
          <a:xfrm>
            <a:off x="4244635" y="3336387"/>
            <a:ext cx="17854" cy="602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3956513-70E0-5248-B1FC-DDA844FC27EE}"/>
              </a:ext>
            </a:extLst>
          </p:cNvPr>
          <p:cNvCxnSpPr>
            <a:cxnSpLocks/>
            <a:stCxn id="48" idx="4"/>
            <a:endCxn id="38" idx="0"/>
          </p:cNvCxnSpPr>
          <p:nvPr/>
        </p:nvCxnSpPr>
        <p:spPr>
          <a:xfrm>
            <a:off x="4453306" y="3334039"/>
            <a:ext cx="17521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E45BCF-B526-7D42-A23C-C2A2988F6B00}"/>
              </a:ext>
            </a:extLst>
          </p:cNvPr>
          <p:cNvCxnSpPr>
            <a:stCxn id="49" idx="4"/>
          </p:cNvCxnSpPr>
          <p:nvPr/>
        </p:nvCxnSpPr>
        <p:spPr>
          <a:xfrm>
            <a:off x="4647912" y="3317628"/>
            <a:ext cx="0" cy="60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574A1C9-5EBA-264E-AEEC-1EAE68FB2D9D}"/>
              </a:ext>
            </a:extLst>
          </p:cNvPr>
          <p:cNvCxnSpPr>
            <a:cxnSpLocks/>
            <a:stCxn id="50" idx="4"/>
            <a:endCxn id="41" idx="0"/>
          </p:cNvCxnSpPr>
          <p:nvPr/>
        </p:nvCxnSpPr>
        <p:spPr>
          <a:xfrm>
            <a:off x="4884716" y="3329349"/>
            <a:ext cx="15627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C79D143-9920-B24C-91BA-D5A41E15FD8A}"/>
              </a:ext>
            </a:extLst>
          </p:cNvPr>
          <p:cNvCxnSpPr>
            <a:cxnSpLocks/>
            <a:stCxn id="51" idx="4"/>
            <a:endCxn id="42" idx="0"/>
          </p:cNvCxnSpPr>
          <p:nvPr/>
        </p:nvCxnSpPr>
        <p:spPr>
          <a:xfrm>
            <a:off x="5121524" y="3327002"/>
            <a:ext cx="15625" cy="609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118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800" dirty="0"/>
                  <a:t>Given a particular sequence of observations, what is the most likely underlying sequence of states?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sz="2800" dirty="0"/>
                  <a:t>Example: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what is the most likely sequence of state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3200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  <a:blipFill>
                <a:blip r:embed="rId2"/>
                <a:stretch>
                  <a:fillRect l="-862" t="-1305" r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06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The Trellis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DD98E49E-3FD5-084C-8066-27E844E6139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X-Axis = time</a:t>
                </a:r>
              </a:p>
              <a:p>
                <a:r>
                  <a:rPr lang="en-US" dirty="0"/>
                  <a:t>Y-Axis = state variable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Node = a particular state at a particular time</a:t>
                </a:r>
              </a:p>
              <a:p>
                <a:r>
                  <a:rPr lang="en-US" dirty="0"/>
                  <a:t>Edge = possible transition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DD98E49E-3FD5-084C-8066-27E844E61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  <a:blipFill>
                <a:blip r:embed="rId7"/>
                <a:stretch>
                  <a:fillRect l="-2469" t="-232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545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A Path Through the Trellis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DC666AF2-DDF0-164B-8A03-8FAA9F81D0D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path through the trellis is a sequence of connected states.</a:t>
                </a:r>
              </a:p>
              <a:p>
                <a:endParaRPr lang="en-US" dirty="0"/>
              </a:p>
              <a:p>
                <a:r>
                  <a:rPr lang="en-US" dirty="0"/>
                  <a:t>For example, this path is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DC666AF2-DDF0-164B-8A03-8FAA9F81D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  <a:blipFill>
                <a:blip r:embed="rId7"/>
                <a:stretch>
                  <a:fillRect l="-2469" t="-2326" r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2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 Key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71D7-315D-E047-A488-18A3D2860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1507569"/>
            <a:ext cx="11764722" cy="485347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Given a particular sequence of observations, what is the most likely underlying sequence of states?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6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In other words, given a particular sequence of observations, what is the most probable path through the trellis?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156079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Key concepts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Nodes and edges have numbers attached to them: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u="sng" dirty="0"/>
                  <a:t>Edge Probability</a:t>
                </a:r>
                <a:r>
                  <a:rPr lang="en-US" dirty="0"/>
                  <a:t>: Probability of taking that transition, and then generating the next observed output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b="1" u="sng" dirty="0"/>
                  <a:t>Node Probability</a:t>
                </a:r>
                <a:r>
                  <a:rPr lang="en-US" dirty="0"/>
                  <a:t>: Probability of the best path until node j at time t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  <a:blipFill>
                <a:blip r:embed="rId2"/>
                <a:stretch>
                  <a:fillRect l="-1078" t="-1305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86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E3A0-3F15-A044-B5DA-8CDA7BBC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2D896-5502-D949-B7C5-FD9612CD1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Belief propagation</a:t>
                </a:r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Viterbi Algorithm</a:t>
                </a:r>
              </a:p>
              <a:p>
                <a:pPr lvl="1"/>
                <a:r>
                  <a:rPr lang="en-US" dirty="0"/>
                  <a:t>What is the most probable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given observations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2D896-5502-D949-B7C5-FD9612CD1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039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Edge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825625"/>
                <a:ext cx="4512366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𝑖𝑗𝑡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Notice that,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have the same observed values, their inbound edges have the same weights.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825625"/>
                <a:ext cx="4512366" cy="4351338"/>
              </a:xfrm>
              <a:blipFill>
                <a:blip r:embed="rId2"/>
                <a:stretch>
                  <a:fillRect l="-2528" r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3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</p:spTree>
    <p:extLst>
      <p:ext uri="{BB962C8B-B14F-4D97-AF65-F5344CB8AC3E}">
        <p14:creationId xmlns:p14="http://schemas.microsoft.com/office/powerpoint/2010/main" val="3589602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Node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825625"/>
                <a:ext cx="4512366" cy="43513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825625"/>
                <a:ext cx="4512366" cy="4351338"/>
              </a:xfrm>
              <a:blipFill>
                <a:blip r:embed="rId2"/>
                <a:stretch>
                  <a:fillRect t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3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</p:spTree>
    <p:extLst>
      <p:ext uri="{BB962C8B-B14F-4D97-AF65-F5344CB8AC3E}">
        <p14:creationId xmlns:p14="http://schemas.microsoft.com/office/powerpoint/2010/main" val="4144356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Node Probabilities: 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For example, let’s consider how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800" b="1" u="sng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0.5)(0.1)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(0.5)(0.8)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2"/>
                <a:stretch>
                  <a:fillRect l="-19944" t="-1386" b="-47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3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</p:spTree>
    <p:extLst>
      <p:ext uri="{BB962C8B-B14F-4D97-AF65-F5344CB8AC3E}">
        <p14:creationId xmlns:p14="http://schemas.microsoft.com/office/powerpoint/2010/main" val="310914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… and what about time t=2?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303E-90BF-1D4E-8B5F-519C1AD01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" y="1299844"/>
            <a:ext cx="4512366" cy="548891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Notice that, at time t=2, there are two ways to get to any particular state: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previous state might have been F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previous state might have been 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</p:spTree>
    <p:extLst>
      <p:ext uri="{BB962C8B-B14F-4D97-AF65-F5344CB8AC3E}">
        <p14:creationId xmlns:p14="http://schemas.microsoft.com/office/powerpoint/2010/main" val="235876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the iteration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Given edge probabilities defined 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and node probabilities defined as</a:t>
                </a: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The node probability can be efficiently computed 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200" b="1" u="sng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  <a:blipFill>
                <a:blip r:embed="rId2"/>
                <a:stretch>
                  <a:fillRect l="-1293" t="-1305" b="-45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444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the iteration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Given edge probabilities defined 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and node probabilities defined as</a:t>
                </a: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The node probability can be efficiently computed 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𝑖𝑗𝑡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  <a:blipFill>
                <a:blip r:embed="rId2"/>
                <a:stretch>
                  <a:fillRect l="-1293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227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… and what about time t=2?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0.05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0.63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,(0.4)(0.27)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108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3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.108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</p:spTree>
    <p:extLst>
      <p:ext uri="{BB962C8B-B14F-4D97-AF65-F5344CB8AC3E}">
        <p14:creationId xmlns:p14="http://schemas.microsoft.com/office/powerpoint/2010/main" val="3217387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… and what about time t=2?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0.05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0.63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,(0.4)(0.27)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108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0.05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06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,(0.4)(0.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 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056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3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.056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.108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6350">
            <a:solidFill>
              <a:srgbClr val="0070C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63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</p:spTree>
    <p:extLst>
      <p:ext uri="{BB962C8B-B14F-4D97-AF65-F5344CB8AC3E}">
        <p14:creationId xmlns:p14="http://schemas.microsoft.com/office/powerpoint/2010/main" val="714226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probabilities and </a:t>
            </a:r>
            <a:r>
              <a:rPr lang="en-US" dirty="0" err="1"/>
              <a:t>backpointers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u="sng" dirty="0"/>
                  <a:t>Node Probability</a:t>
                </a:r>
                <a:r>
                  <a:rPr lang="en-US" sz="3200" dirty="0"/>
                  <a:t>: Probability of the best path until node j at time t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800" b="1" u="sng" dirty="0"/>
              </a:p>
              <a:p>
                <a:pPr>
                  <a:lnSpc>
                    <a:spcPct val="100000"/>
                  </a:lnSpc>
                </a:pPr>
                <a:r>
                  <a:rPr lang="en-US" sz="3200" b="1" u="sng" dirty="0" err="1"/>
                  <a:t>Backpointer</a:t>
                </a:r>
                <a:r>
                  <a:rPr lang="en-US" sz="3200" dirty="0"/>
                  <a:t>: which node,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, precedes node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on the best path?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3200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  <a:blipFill>
                <a:blip r:embed="rId2"/>
                <a:stretch>
                  <a:fillRect l="-1185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929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 err="1"/>
              <a:t>Backpointers</a:t>
            </a:r>
            <a:r>
              <a:rPr lang="en-US" dirty="0"/>
              <a:t> at t=2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.056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.108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6350">
            <a:solidFill>
              <a:srgbClr val="0070C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0.05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0.63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(0.4)(0.27)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0.05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06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(0.4)(0.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99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649"/>
          <a:stretch>
            <a:fillRect/>
          </a:stretch>
        </p:blipFill>
        <p:spPr bwMode="auto">
          <a:xfrm>
            <a:off x="5820394" y="2227662"/>
            <a:ext cx="6280539" cy="30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26496" y="3049063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0454" y="4316515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Example Scenario: </a:t>
            </a:r>
            <a:r>
              <a:rPr lang="en-US" dirty="0" err="1"/>
              <a:t>UmbrellaWorld</a:t>
            </a:r>
            <a:br>
              <a:rPr lang="en-US" dirty="0"/>
            </a:br>
            <a:r>
              <a:rPr lang="en-US" sz="2000" dirty="0"/>
              <a:t>Characters from the novel </a:t>
            </a:r>
            <a:r>
              <a:rPr lang="en-US" sz="2000" i="1" dirty="0"/>
              <a:t>Hammered</a:t>
            </a:r>
            <a:r>
              <a:rPr lang="en-US" sz="2000" dirty="0"/>
              <a:t> by Elizabeth Bear,</a:t>
            </a:r>
            <a:br>
              <a:rPr lang="en-US" sz="2000" dirty="0"/>
            </a:br>
            <a:r>
              <a:rPr lang="en-US" sz="2000" dirty="0"/>
              <a:t>Scenario from chapter 15 of Russell &amp; </a:t>
            </a:r>
            <a:r>
              <a:rPr lang="en-US" sz="2000" dirty="0" err="1"/>
              <a:t>Norvig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68" y="1970589"/>
                <a:ext cx="529720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Since he has read a lot about rain, Richard proposes a hidden Markov model:</a:t>
                </a:r>
              </a:p>
              <a:p>
                <a:r>
                  <a:rPr lang="en-US" dirty="0"/>
                  <a:t>Rain on day t-1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 makes rain on day 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more likely.</a:t>
                </a:r>
              </a:p>
              <a:p>
                <a:r>
                  <a:rPr lang="en-US" dirty="0"/>
                  <a:t>Elspeth usually brings her umbrella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on days when it rains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), but not always.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68" y="1970589"/>
                <a:ext cx="5297202" cy="4351338"/>
              </a:xfrm>
              <a:blipFill>
                <a:blip r:embed="rId4"/>
                <a:stretch>
                  <a:fillRect l="-2153" t="-2326" r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A820EA6-1D92-044E-94E1-587C0015CEC9}"/>
              </a:ext>
            </a:extLst>
          </p:cNvPr>
          <p:cNvSpPr/>
          <p:nvPr/>
        </p:nvSpPr>
        <p:spPr>
          <a:xfrm>
            <a:off x="7233426" y="2298073"/>
            <a:ext cx="1362306" cy="1002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8563FE-2E12-BF4F-8135-DB37542DE6E4}"/>
              </a:ext>
            </a:extLst>
          </p:cNvPr>
          <p:cNvSpPr/>
          <p:nvPr/>
        </p:nvSpPr>
        <p:spPr>
          <a:xfrm>
            <a:off x="9058508" y="3810926"/>
            <a:ext cx="1300975" cy="88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18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 err="1"/>
              <a:t>Backpointers</a:t>
            </a:r>
            <a:r>
              <a:rPr lang="en-US" dirty="0"/>
              <a:t> at t=3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.056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.108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6350">
            <a:solidFill>
              <a:srgbClr val="0070C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.008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.068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>
            <a:off x="8233878" y="2543762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8200746" y="5015294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0.108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0.63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(0.056)(0.27)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108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06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056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874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 err="1"/>
              <a:t>Backpointers</a:t>
            </a:r>
            <a:r>
              <a:rPr lang="en-US" dirty="0"/>
              <a:t> at t=4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.056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.108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6350">
            <a:solidFill>
              <a:srgbClr val="0070C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.008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.068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>
            <a:off x="8233878" y="2543762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8200746" y="5015294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.016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.005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843674" y="3077896"/>
            <a:ext cx="836464" cy="152614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798346" y="303223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0.068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0.07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(0.008)(0.03)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068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008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005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7F86-3C69-584D-AA9C-DCEACE30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which is the best path?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AB8D0-7690-1049-9ADD-954E8A29C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Answer: whichever one is most probable.</a:t>
            </a:r>
          </a:p>
        </p:txBody>
      </p:sp>
    </p:spTree>
    <p:extLst>
      <p:ext uri="{BB962C8B-B14F-4D97-AF65-F5344CB8AC3E}">
        <p14:creationId xmlns:p14="http://schemas.microsoft.com/office/powerpoint/2010/main" val="1996088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Node probabilities at t=4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.056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.108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6350">
            <a:solidFill>
              <a:srgbClr val="0070C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.008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.068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>
            <a:off x="8233878" y="2543762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8200746" y="5015294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.016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.005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843674" y="3077896"/>
            <a:ext cx="836464" cy="152614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798346" y="303223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0.068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0.07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(0.008)(0.03)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0.005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068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008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0.016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The best path is the one that ends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7"/>
                <a:stretch>
                  <a:fillRect l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674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7F86-3C69-584D-AA9C-DCEACE30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Termination: which is the best path?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AB8D0-7690-1049-9ADD-954E8A29C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final state is whichever final state has the highest node probability.</a:t>
            </a:r>
          </a:p>
          <a:p>
            <a:r>
              <a:rPr lang="en-US" dirty="0"/>
              <a:t>The best path leading to that state is the most probable one</a:t>
            </a:r>
          </a:p>
          <a:p>
            <a:r>
              <a:rPr lang="en-US" dirty="0"/>
              <a:t>… but we’ve already found the most probable path…</a:t>
            </a:r>
          </a:p>
          <a:p>
            <a:r>
              <a:rPr lang="en-US" dirty="0"/>
              <a:t>…we just need to follow the </a:t>
            </a:r>
            <a:r>
              <a:rPr lang="en-US" dirty="0" err="1"/>
              <a:t>backpointers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8225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Follow the </a:t>
            </a:r>
            <a:r>
              <a:rPr lang="en-US" dirty="0" err="1"/>
              <a:t>backpointers</a:t>
            </a:r>
            <a:r>
              <a:rPr lang="en-US" dirty="0"/>
              <a:t>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.056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.108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6350">
            <a:solidFill>
              <a:srgbClr val="0070C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.008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.068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>
            <a:off x="8233878" y="2543762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8200746" y="5015294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.016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.005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843674" y="3077896"/>
            <a:ext cx="836464" cy="152614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798346" y="303223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14100994-E9C6-C845-884D-82A6B827A45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the observations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 and given our hidden Markov model, we conclude that the most probable sequence of state variables 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14100994-E9C6-C845-884D-82A6B827A4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7"/>
                <a:stretch>
                  <a:fillRect l="-2809" t="-1848" r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263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6A22-348B-204C-9BE2-2DCF1CF6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90CF-53E3-9240-B25F-48D0E799B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discovered that, if Elspeth brings her umbrella only on days 2 and 3, then the best inference is that it’s raining on only those days.</a:t>
            </a:r>
          </a:p>
        </p:txBody>
      </p:sp>
    </p:spTree>
    <p:extLst>
      <p:ext uri="{BB962C8B-B14F-4D97-AF65-F5344CB8AC3E}">
        <p14:creationId xmlns:p14="http://schemas.microsoft.com/office/powerpoint/2010/main" val="2137687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6A22-348B-204C-9BE2-2DCF1CF6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90CF-53E3-9240-B25F-48D0E799B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Other types of HMMs might be less obvious.  For example, consider the following assertion:</a:t>
            </a:r>
          </a:p>
          <a:p>
            <a:pPr marL="0" indent="0" algn="ctr">
              <a:buNone/>
            </a:pPr>
            <a:r>
              <a:rPr lang="en-US" dirty="0"/>
              <a:t>A fly flies well. A well does not fly.</a:t>
            </a:r>
          </a:p>
          <a:p>
            <a:pPr marL="0" indent="0">
              <a:buNone/>
            </a:pPr>
            <a:r>
              <a:rPr lang="en-US" dirty="0"/>
              <a:t>In order to decide if these sentences are true or false, you first need to know which words are nouns, which verbs, and which adverbs.</a:t>
            </a:r>
          </a:p>
          <a:p>
            <a:pPr marL="0" indent="0">
              <a:buNone/>
            </a:pPr>
            <a:r>
              <a:rPr lang="en-US" dirty="0"/>
              <a:t>In MP4, you will solve this problem using an HMM.</a:t>
            </a:r>
          </a:p>
          <a:p>
            <a:r>
              <a:rPr lang="en-US" dirty="0"/>
              <a:t>State variable = part of speech</a:t>
            </a:r>
          </a:p>
          <a:p>
            <a:r>
              <a:rPr lang="en-US" dirty="0"/>
              <a:t>Observation = word</a:t>
            </a:r>
          </a:p>
          <a:p>
            <a:r>
              <a:rPr lang="en-US" dirty="0"/>
              <a:t>Transition model: verbs tend to come after nouns.</a:t>
            </a:r>
          </a:p>
        </p:txBody>
      </p:sp>
    </p:spTree>
    <p:extLst>
      <p:ext uri="{BB962C8B-B14F-4D97-AF65-F5344CB8AC3E}">
        <p14:creationId xmlns:p14="http://schemas.microsoft.com/office/powerpoint/2010/main" val="700676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E3A0-3F15-A044-B5DA-8CDA7BBC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Word: Computational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2D896-5502-D949-B7C5-FD9612CD1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8660" y="1619884"/>
                <a:ext cx="10965180" cy="5030297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Inference by Enumeration in an HMM: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vars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you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care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about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  <m:brk m:alnAt="7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care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vars</m:t>
                          </m:r>
                        </m:sub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all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vars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 the complexity can be reduced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if you add over each don’t-care variable as soon as you no longer need it.</a:t>
                </a:r>
              </a:p>
              <a:p>
                <a:r>
                  <a:rPr lang="en-US" dirty="0"/>
                  <a:t>Decoding using the Viterbi Algorithm: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𝑖𝑗𝑡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Max over N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performed for N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and for T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2D896-5502-D949-B7C5-FD9612CD1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8660" y="1619884"/>
                <a:ext cx="10965180" cy="5030297"/>
              </a:xfrm>
              <a:blipFill>
                <a:blip r:embed="rId2"/>
                <a:stretch>
                  <a:fillRect l="-1156" t="-13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29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649"/>
          <a:stretch>
            <a:fillRect/>
          </a:stretch>
        </p:blipFill>
        <p:spPr bwMode="auto">
          <a:xfrm>
            <a:off x="5820394" y="2227662"/>
            <a:ext cx="6280539" cy="30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26496" y="3049063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0454" y="4316515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932" y="1941423"/>
            <a:ext cx="227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Transition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95732" y="5908288"/>
            <a:ext cx="257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 model</a:t>
            </a:r>
          </a:p>
        </p:txBody>
      </p:sp>
      <p:cxnSp>
        <p:nvCxnSpPr>
          <p:cNvPr id="22" name="Straight Arrow Connector 21"/>
          <p:cNvCxnSpPr>
            <a:stCxn id="13" idx="0"/>
          </p:cNvCxnSpPr>
          <p:nvPr/>
        </p:nvCxnSpPr>
        <p:spPr>
          <a:xfrm flipV="1">
            <a:off x="9881725" y="4689087"/>
            <a:ext cx="85608" cy="12192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Example Scenario: </a:t>
            </a:r>
            <a:r>
              <a:rPr lang="en-US" dirty="0" err="1"/>
              <a:t>UmbrellaWorld</a:t>
            </a:r>
            <a:br>
              <a:rPr lang="en-US" dirty="0"/>
            </a:br>
            <a:r>
              <a:rPr lang="en-US" sz="2000" dirty="0"/>
              <a:t>Characters from the novel </a:t>
            </a:r>
            <a:r>
              <a:rPr lang="en-US" sz="2000" i="1" dirty="0"/>
              <a:t>Hammered</a:t>
            </a:r>
            <a:r>
              <a:rPr lang="en-US" sz="2000" dirty="0"/>
              <a:t> by Elizabeth Bear,</a:t>
            </a:r>
            <a:br>
              <a:rPr lang="en-US" sz="2000" dirty="0"/>
            </a:br>
            <a:r>
              <a:rPr lang="en-US" sz="2000" dirty="0"/>
              <a:t>Scenario from chapter 15 of Russell &amp; </a:t>
            </a:r>
            <a:r>
              <a:rPr lang="en-US" sz="2000" dirty="0" err="1"/>
              <a:t>Norvig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68" y="1970589"/>
                <a:ext cx="5297202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Richard has no idea whether or not it’s raining on day 1, so he assumes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Richard learns that the weather changes on 3 out of 10 days, thus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 also learns that Elspeth sometimes forgets her umbrella when it’s raining, and that she sometimes brings an umbrella when it’s not raining. Specifically,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68" y="1970589"/>
                <a:ext cx="5297202" cy="4351338"/>
              </a:xfrm>
              <a:blipFill>
                <a:blip r:embed="rId4"/>
                <a:stretch>
                  <a:fillRect l="-1675" t="-3207" r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37593E-443A-3F46-A972-4ABE51F7A336}"/>
                  </a:ext>
                </a:extLst>
              </p:cNvPr>
              <p:cNvSpPr/>
              <p:nvPr/>
            </p:nvSpPr>
            <p:spPr>
              <a:xfrm>
                <a:off x="5830124" y="2484676"/>
                <a:ext cx="821379" cy="64633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i="1" u="sng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u="sng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u="sng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u="sng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u="sng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37593E-443A-3F46-A972-4ABE51F7A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124" y="2484676"/>
                <a:ext cx="82137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70B4396-96A2-D74E-AE40-BC2A4F0AF4B3}"/>
              </a:ext>
            </a:extLst>
          </p:cNvPr>
          <p:cNvSpPr txBox="1"/>
          <p:nvPr/>
        </p:nvSpPr>
        <p:spPr>
          <a:xfrm>
            <a:off x="5749513" y="1390439"/>
            <a:ext cx="978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Initial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state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60642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657C-1C9F-1D4C-9E7F-127D6995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in an HMM: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D39C7-F23B-2647-9BBE-B94D4BFA248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36098" y="2321572"/>
                <a:ext cx="5583702" cy="3846754"/>
              </a:xfrm>
            </p:spPr>
            <p:txBody>
              <a:bodyPr/>
              <a:lstStyle/>
              <a:p>
                <a:r>
                  <a:rPr lang="en-US" dirty="0"/>
                  <a:t>Elspeth has no umbrella on day 1.</a:t>
                </a:r>
              </a:p>
              <a:p>
                <a:r>
                  <a:rPr lang="en-US" dirty="0"/>
                  <a:t>Elspeth has an umbrella on days 2 and 3.</a:t>
                </a:r>
              </a:p>
              <a:p>
                <a:r>
                  <a:rPr lang="en-US" dirty="0"/>
                  <a:t>What is the probability that it’s raining on day 3?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D39C7-F23B-2647-9BBE-B94D4BFA24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36098" y="2321572"/>
                <a:ext cx="5583702" cy="3846754"/>
              </a:xfrm>
              <a:blipFill>
                <a:blip r:embed="rId2"/>
                <a:stretch>
                  <a:fillRect l="-204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2B1C192E-6F52-7740-A1B2-0B2799ED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649"/>
          <a:stretch>
            <a:fillRect/>
          </a:stretch>
        </p:blipFill>
        <p:spPr bwMode="auto">
          <a:xfrm>
            <a:off x="5820394" y="2227662"/>
            <a:ext cx="6280539" cy="30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7A605F-1C99-BC41-8A9A-F77E3CBE06BD}"/>
              </a:ext>
            </a:extLst>
          </p:cNvPr>
          <p:cNvSpPr txBox="1"/>
          <p:nvPr/>
        </p:nvSpPr>
        <p:spPr>
          <a:xfrm>
            <a:off x="5726496" y="3049063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EC8DF-BA79-3F46-A158-D7338E15F66F}"/>
              </a:ext>
            </a:extLst>
          </p:cNvPr>
          <p:cNvSpPr txBox="1"/>
          <p:nvPr/>
        </p:nvSpPr>
        <p:spPr>
          <a:xfrm>
            <a:off x="5280454" y="4316515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AE148-A74E-1D40-9C76-B7800A70A77F}"/>
              </a:ext>
            </a:extLst>
          </p:cNvPr>
          <p:cNvSpPr txBox="1"/>
          <p:nvPr/>
        </p:nvSpPr>
        <p:spPr>
          <a:xfrm>
            <a:off x="7217099" y="1547527"/>
            <a:ext cx="1483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Transition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CBBB2-7AFA-064F-B032-F9F8D0F7D623}"/>
              </a:ext>
            </a:extLst>
          </p:cNvPr>
          <p:cNvSpPr txBox="1"/>
          <p:nvPr/>
        </p:nvSpPr>
        <p:spPr>
          <a:xfrm>
            <a:off x="8595732" y="5908288"/>
            <a:ext cx="257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 model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5007F0-18F4-5A43-86A3-CE9637DB98C0}"/>
              </a:ext>
            </a:extLst>
          </p:cNvPr>
          <p:cNvCxnSpPr>
            <a:stCxn id="9" idx="0"/>
          </p:cNvCxnSpPr>
          <p:nvPr/>
        </p:nvCxnSpPr>
        <p:spPr>
          <a:xfrm flipV="1">
            <a:off x="9881725" y="4689087"/>
            <a:ext cx="85608" cy="12192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403DFF-2D84-8449-977B-23DB6EA05B7B}"/>
                  </a:ext>
                </a:extLst>
              </p:cNvPr>
              <p:cNvSpPr/>
              <p:nvPr/>
            </p:nvSpPr>
            <p:spPr>
              <a:xfrm>
                <a:off x="6169332" y="2484676"/>
                <a:ext cx="821379" cy="64633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i="1" u="sng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u="sng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u="sng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u="sng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u="sng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403DFF-2D84-8449-977B-23DB6EA05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332" y="2484676"/>
                <a:ext cx="82137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111EF2A-09B5-914E-822C-EE10BD2F4B2D}"/>
              </a:ext>
            </a:extLst>
          </p:cNvPr>
          <p:cNvSpPr txBox="1"/>
          <p:nvPr/>
        </p:nvSpPr>
        <p:spPr>
          <a:xfrm>
            <a:off x="6088721" y="1390439"/>
            <a:ext cx="978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Initial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state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20757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B6A1-8852-D04A-AB6C-13DD7D7C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propagation, step by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C123D-C92B-4548-9BF5-CAA9BCE13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a path through the Bayesian network that includes all variables, including the query variable and all observed variables, starting at their common ancestor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the joint probability of the query variable and all observed variables, iteratively marginalizing out all intermediate variables step-by-step along the path.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Bayes’ rule to get the desired conditional probability</a:t>
            </a:r>
          </a:p>
        </p:txBody>
      </p:sp>
    </p:spTree>
    <p:extLst>
      <p:ext uri="{BB962C8B-B14F-4D97-AF65-F5344CB8AC3E}">
        <p14:creationId xmlns:p14="http://schemas.microsoft.com/office/powerpoint/2010/main" val="282812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657C-1C9F-1D4C-9E7F-127D6995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75" y="70657"/>
            <a:ext cx="10515600" cy="1325563"/>
          </a:xfrm>
        </p:spPr>
        <p:txBody>
          <a:bodyPr/>
          <a:lstStyle/>
          <a:p>
            <a:r>
              <a:rPr lang="en-US" dirty="0"/>
              <a:t>Step 1: Identify a path starting at their common ancestor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D39C7-F23B-2647-9BBE-B94D4BFA248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7128" y="1515659"/>
                <a:ext cx="5583702" cy="384675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Query variable: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Observed variables: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D39C7-F23B-2647-9BBE-B94D4BFA24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7128" y="1515659"/>
                <a:ext cx="5583702" cy="3846754"/>
              </a:xfrm>
              <a:blipFill>
                <a:blip r:embed="rId2"/>
                <a:stretch>
                  <a:fillRect l="-2041" t="-2632" r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2B1C192E-6F52-7740-A1B2-0B2799ED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649"/>
          <a:stretch>
            <a:fillRect/>
          </a:stretch>
        </p:blipFill>
        <p:spPr bwMode="auto">
          <a:xfrm>
            <a:off x="5820394" y="2227662"/>
            <a:ext cx="6280539" cy="30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7A605F-1C99-BC41-8A9A-F77E3CBE06BD}"/>
              </a:ext>
            </a:extLst>
          </p:cNvPr>
          <p:cNvSpPr txBox="1"/>
          <p:nvPr/>
        </p:nvSpPr>
        <p:spPr>
          <a:xfrm>
            <a:off x="5726496" y="3049063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EC8DF-BA79-3F46-A158-D7338E15F66F}"/>
              </a:ext>
            </a:extLst>
          </p:cNvPr>
          <p:cNvSpPr txBox="1"/>
          <p:nvPr/>
        </p:nvSpPr>
        <p:spPr>
          <a:xfrm>
            <a:off x="5280454" y="4316515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AE148-A74E-1D40-9C76-B7800A70A77F}"/>
              </a:ext>
            </a:extLst>
          </p:cNvPr>
          <p:cNvSpPr txBox="1"/>
          <p:nvPr/>
        </p:nvSpPr>
        <p:spPr>
          <a:xfrm>
            <a:off x="7217099" y="1547527"/>
            <a:ext cx="1483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Transition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CBBB2-7AFA-064F-B032-F9F8D0F7D623}"/>
              </a:ext>
            </a:extLst>
          </p:cNvPr>
          <p:cNvSpPr txBox="1"/>
          <p:nvPr/>
        </p:nvSpPr>
        <p:spPr>
          <a:xfrm>
            <a:off x="8595732" y="5908288"/>
            <a:ext cx="257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 model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5007F0-18F4-5A43-86A3-CE9637DB98C0}"/>
              </a:ext>
            </a:extLst>
          </p:cNvPr>
          <p:cNvCxnSpPr>
            <a:stCxn id="9" idx="0"/>
          </p:cNvCxnSpPr>
          <p:nvPr/>
        </p:nvCxnSpPr>
        <p:spPr>
          <a:xfrm flipV="1">
            <a:off x="9881725" y="4689087"/>
            <a:ext cx="85608" cy="12192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403DFF-2D84-8449-977B-23DB6EA05B7B}"/>
                  </a:ext>
                </a:extLst>
              </p:cNvPr>
              <p:cNvSpPr/>
              <p:nvPr/>
            </p:nvSpPr>
            <p:spPr>
              <a:xfrm>
                <a:off x="6169332" y="2484676"/>
                <a:ext cx="821379" cy="64633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i="1" u="sng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u="sng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u="sng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u="sng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u="sng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403DFF-2D84-8449-977B-23DB6EA05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332" y="2484676"/>
                <a:ext cx="82137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111EF2A-09B5-914E-822C-EE10BD2F4B2D}"/>
              </a:ext>
            </a:extLst>
          </p:cNvPr>
          <p:cNvSpPr txBox="1"/>
          <p:nvPr/>
        </p:nvSpPr>
        <p:spPr>
          <a:xfrm>
            <a:off x="6088721" y="1390439"/>
            <a:ext cx="978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Initial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state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model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05D583-6877-0D4E-93D6-C48B25A59764}"/>
              </a:ext>
            </a:extLst>
          </p:cNvPr>
          <p:cNvSpPr/>
          <p:nvPr/>
        </p:nvSpPr>
        <p:spPr>
          <a:xfrm>
            <a:off x="6723826" y="3467951"/>
            <a:ext cx="4314840" cy="1717776"/>
          </a:xfrm>
          <a:custGeom>
            <a:avLst/>
            <a:gdLst>
              <a:gd name="connsiteX0" fmla="*/ 32574 w 4314840"/>
              <a:gd name="connsiteY0" fmla="*/ 215049 h 1717776"/>
              <a:gd name="connsiteX1" fmla="*/ 57974 w 4314840"/>
              <a:gd name="connsiteY1" fmla="*/ 1510449 h 1717776"/>
              <a:gd name="connsiteX2" fmla="*/ 565974 w 4314840"/>
              <a:gd name="connsiteY2" fmla="*/ 1383449 h 1717776"/>
              <a:gd name="connsiteX3" fmla="*/ 515174 w 4314840"/>
              <a:gd name="connsiteY3" fmla="*/ 215049 h 1717776"/>
              <a:gd name="connsiteX4" fmla="*/ 667574 w 4314840"/>
              <a:gd name="connsiteY4" fmla="*/ 62649 h 1717776"/>
              <a:gd name="connsiteX5" fmla="*/ 1988374 w 4314840"/>
              <a:gd name="connsiteY5" fmla="*/ 138849 h 1717776"/>
              <a:gd name="connsiteX6" fmla="*/ 2115374 w 4314840"/>
              <a:gd name="connsiteY6" fmla="*/ 1561249 h 1717776"/>
              <a:gd name="connsiteX7" fmla="*/ 2521774 w 4314840"/>
              <a:gd name="connsiteY7" fmla="*/ 1535849 h 1717776"/>
              <a:gd name="connsiteX8" fmla="*/ 2420174 w 4314840"/>
              <a:gd name="connsiteY8" fmla="*/ 265849 h 1717776"/>
              <a:gd name="connsiteX9" fmla="*/ 4071174 w 4314840"/>
              <a:gd name="connsiteY9" fmla="*/ 138849 h 1717776"/>
              <a:gd name="connsiteX10" fmla="*/ 4274374 w 4314840"/>
              <a:gd name="connsiteY10" fmla="*/ 1459649 h 171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4840" h="1717776">
                <a:moveTo>
                  <a:pt x="32574" y="215049"/>
                </a:moveTo>
                <a:cubicBezTo>
                  <a:pt x="824" y="765382"/>
                  <a:pt x="-30926" y="1315716"/>
                  <a:pt x="57974" y="1510449"/>
                </a:cubicBezTo>
                <a:cubicBezTo>
                  <a:pt x="146874" y="1705182"/>
                  <a:pt x="489774" y="1599349"/>
                  <a:pt x="565974" y="1383449"/>
                </a:cubicBezTo>
                <a:cubicBezTo>
                  <a:pt x="642174" y="1167549"/>
                  <a:pt x="515174" y="215049"/>
                  <a:pt x="515174" y="215049"/>
                </a:cubicBezTo>
                <a:cubicBezTo>
                  <a:pt x="532107" y="-5084"/>
                  <a:pt x="422041" y="75349"/>
                  <a:pt x="667574" y="62649"/>
                </a:cubicBezTo>
                <a:cubicBezTo>
                  <a:pt x="913107" y="49949"/>
                  <a:pt x="1747074" y="-110918"/>
                  <a:pt x="1988374" y="138849"/>
                </a:cubicBezTo>
                <a:cubicBezTo>
                  <a:pt x="2229674" y="388616"/>
                  <a:pt x="2026474" y="1328416"/>
                  <a:pt x="2115374" y="1561249"/>
                </a:cubicBezTo>
                <a:cubicBezTo>
                  <a:pt x="2204274" y="1794082"/>
                  <a:pt x="2470974" y="1751749"/>
                  <a:pt x="2521774" y="1535849"/>
                </a:cubicBezTo>
                <a:cubicBezTo>
                  <a:pt x="2572574" y="1319949"/>
                  <a:pt x="2161941" y="498682"/>
                  <a:pt x="2420174" y="265849"/>
                </a:cubicBezTo>
                <a:cubicBezTo>
                  <a:pt x="2678407" y="33016"/>
                  <a:pt x="3762141" y="-60118"/>
                  <a:pt x="4071174" y="138849"/>
                </a:cubicBezTo>
                <a:cubicBezTo>
                  <a:pt x="4380207" y="337816"/>
                  <a:pt x="4327290" y="898732"/>
                  <a:pt x="4274374" y="1459649"/>
                </a:cubicBezTo>
              </a:path>
            </a:pathLst>
          </a:custGeom>
          <a:noFill/>
          <a:ln w="190500">
            <a:solidFill>
              <a:srgbClr val="FFC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657C-1C9F-1D4C-9E7F-127D6995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74" y="70658"/>
            <a:ext cx="11709355" cy="982838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Calculate the joint probability, step-by-step…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D39C7-F23B-2647-9BBE-B94D4BFA248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7128" y="1515659"/>
                <a:ext cx="5583702" cy="3846754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153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)(0.9)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0831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)(0.2)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D39C7-F23B-2647-9BBE-B94D4BFA24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7128" y="1515659"/>
                <a:ext cx="5583702" cy="3846754"/>
              </a:xfrm>
              <a:blipFill>
                <a:blip r:embed="rId2"/>
                <a:stretch>
                  <a:fillRect l="-17460" t="-11184" b="-5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2B1C192E-6F52-7740-A1B2-0B2799ED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649"/>
          <a:stretch>
            <a:fillRect/>
          </a:stretch>
        </p:blipFill>
        <p:spPr bwMode="auto">
          <a:xfrm>
            <a:off x="5820394" y="2227662"/>
            <a:ext cx="6280539" cy="30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7A605F-1C99-BC41-8A9A-F77E3CBE06BD}"/>
              </a:ext>
            </a:extLst>
          </p:cNvPr>
          <p:cNvSpPr txBox="1"/>
          <p:nvPr/>
        </p:nvSpPr>
        <p:spPr>
          <a:xfrm>
            <a:off x="5726496" y="3049063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EC8DF-BA79-3F46-A158-D7338E15F66F}"/>
              </a:ext>
            </a:extLst>
          </p:cNvPr>
          <p:cNvSpPr txBox="1"/>
          <p:nvPr/>
        </p:nvSpPr>
        <p:spPr>
          <a:xfrm>
            <a:off x="5280454" y="4316515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AE148-A74E-1D40-9C76-B7800A70A77F}"/>
              </a:ext>
            </a:extLst>
          </p:cNvPr>
          <p:cNvSpPr txBox="1"/>
          <p:nvPr/>
        </p:nvSpPr>
        <p:spPr>
          <a:xfrm>
            <a:off x="7217099" y="1547527"/>
            <a:ext cx="1483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Transition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CBBB2-7AFA-064F-B032-F9F8D0F7D623}"/>
              </a:ext>
            </a:extLst>
          </p:cNvPr>
          <p:cNvSpPr txBox="1"/>
          <p:nvPr/>
        </p:nvSpPr>
        <p:spPr>
          <a:xfrm>
            <a:off x="8595732" y="5908288"/>
            <a:ext cx="257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 model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5007F0-18F4-5A43-86A3-CE9637DB98C0}"/>
              </a:ext>
            </a:extLst>
          </p:cNvPr>
          <p:cNvCxnSpPr>
            <a:stCxn id="9" idx="0"/>
          </p:cNvCxnSpPr>
          <p:nvPr/>
        </p:nvCxnSpPr>
        <p:spPr>
          <a:xfrm flipV="1">
            <a:off x="9881725" y="4689087"/>
            <a:ext cx="85608" cy="12192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403DFF-2D84-8449-977B-23DB6EA05B7B}"/>
                  </a:ext>
                </a:extLst>
              </p:cNvPr>
              <p:cNvSpPr/>
              <p:nvPr/>
            </p:nvSpPr>
            <p:spPr>
              <a:xfrm>
                <a:off x="6169332" y="2484676"/>
                <a:ext cx="821379" cy="64633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i="1" u="sng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u="sng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u="sng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u="sng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u="sng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403DFF-2D84-8449-977B-23DB6EA05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332" y="2484676"/>
                <a:ext cx="82137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111EF2A-09B5-914E-822C-EE10BD2F4B2D}"/>
              </a:ext>
            </a:extLst>
          </p:cNvPr>
          <p:cNvSpPr txBox="1"/>
          <p:nvPr/>
        </p:nvSpPr>
        <p:spPr>
          <a:xfrm>
            <a:off x="6088721" y="1390439"/>
            <a:ext cx="978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Initial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state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model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05D583-6877-0D4E-93D6-C48B25A59764}"/>
              </a:ext>
            </a:extLst>
          </p:cNvPr>
          <p:cNvSpPr/>
          <p:nvPr/>
        </p:nvSpPr>
        <p:spPr>
          <a:xfrm>
            <a:off x="6723826" y="3467951"/>
            <a:ext cx="4314840" cy="1717776"/>
          </a:xfrm>
          <a:custGeom>
            <a:avLst/>
            <a:gdLst>
              <a:gd name="connsiteX0" fmla="*/ 32574 w 4314840"/>
              <a:gd name="connsiteY0" fmla="*/ 215049 h 1717776"/>
              <a:gd name="connsiteX1" fmla="*/ 57974 w 4314840"/>
              <a:gd name="connsiteY1" fmla="*/ 1510449 h 1717776"/>
              <a:gd name="connsiteX2" fmla="*/ 565974 w 4314840"/>
              <a:gd name="connsiteY2" fmla="*/ 1383449 h 1717776"/>
              <a:gd name="connsiteX3" fmla="*/ 515174 w 4314840"/>
              <a:gd name="connsiteY3" fmla="*/ 215049 h 1717776"/>
              <a:gd name="connsiteX4" fmla="*/ 667574 w 4314840"/>
              <a:gd name="connsiteY4" fmla="*/ 62649 h 1717776"/>
              <a:gd name="connsiteX5" fmla="*/ 1988374 w 4314840"/>
              <a:gd name="connsiteY5" fmla="*/ 138849 h 1717776"/>
              <a:gd name="connsiteX6" fmla="*/ 2115374 w 4314840"/>
              <a:gd name="connsiteY6" fmla="*/ 1561249 h 1717776"/>
              <a:gd name="connsiteX7" fmla="*/ 2521774 w 4314840"/>
              <a:gd name="connsiteY7" fmla="*/ 1535849 h 1717776"/>
              <a:gd name="connsiteX8" fmla="*/ 2420174 w 4314840"/>
              <a:gd name="connsiteY8" fmla="*/ 265849 h 1717776"/>
              <a:gd name="connsiteX9" fmla="*/ 4071174 w 4314840"/>
              <a:gd name="connsiteY9" fmla="*/ 138849 h 1717776"/>
              <a:gd name="connsiteX10" fmla="*/ 4274374 w 4314840"/>
              <a:gd name="connsiteY10" fmla="*/ 1459649 h 171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4840" h="1717776">
                <a:moveTo>
                  <a:pt x="32574" y="215049"/>
                </a:moveTo>
                <a:cubicBezTo>
                  <a:pt x="824" y="765382"/>
                  <a:pt x="-30926" y="1315716"/>
                  <a:pt x="57974" y="1510449"/>
                </a:cubicBezTo>
                <a:cubicBezTo>
                  <a:pt x="146874" y="1705182"/>
                  <a:pt x="489774" y="1599349"/>
                  <a:pt x="565974" y="1383449"/>
                </a:cubicBezTo>
                <a:cubicBezTo>
                  <a:pt x="642174" y="1167549"/>
                  <a:pt x="515174" y="215049"/>
                  <a:pt x="515174" y="215049"/>
                </a:cubicBezTo>
                <a:cubicBezTo>
                  <a:pt x="532107" y="-5084"/>
                  <a:pt x="422041" y="75349"/>
                  <a:pt x="667574" y="62649"/>
                </a:cubicBezTo>
                <a:cubicBezTo>
                  <a:pt x="913107" y="49949"/>
                  <a:pt x="1747074" y="-110918"/>
                  <a:pt x="1988374" y="138849"/>
                </a:cubicBezTo>
                <a:cubicBezTo>
                  <a:pt x="2229674" y="388616"/>
                  <a:pt x="2026474" y="1328416"/>
                  <a:pt x="2115374" y="1561249"/>
                </a:cubicBezTo>
                <a:cubicBezTo>
                  <a:pt x="2204274" y="1794082"/>
                  <a:pt x="2470974" y="1751749"/>
                  <a:pt x="2521774" y="1535849"/>
                </a:cubicBezTo>
                <a:cubicBezTo>
                  <a:pt x="2572574" y="1319949"/>
                  <a:pt x="2161941" y="498682"/>
                  <a:pt x="2420174" y="265849"/>
                </a:cubicBezTo>
                <a:cubicBezTo>
                  <a:pt x="2678407" y="33016"/>
                  <a:pt x="3762141" y="-60118"/>
                  <a:pt x="4071174" y="138849"/>
                </a:cubicBezTo>
                <a:cubicBezTo>
                  <a:pt x="4380207" y="337816"/>
                  <a:pt x="4327290" y="898732"/>
                  <a:pt x="4274374" y="1459649"/>
                </a:cubicBezTo>
              </a:path>
            </a:pathLst>
          </a:custGeom>
          <a:noFill/>
          <a:ln w="190500">
            <a:solidFill>
              <a:srgbClr val="FFC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F7565D-4DB4-4741-BC65-7314C4456349}"/>
              </a:ext>
            </a:extLst>
          </p:cNvPr>
          <p:cNvSpPr/>
          <p:nvPr/>
        </p:nvSpPr>
        <p:spPr>
          <a:xfrm>
            <a:off x="10688609" y="4715988"/>
            <a:ext cx="617838" cy="622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5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657C-1C9F-1D4C-9E7F-127D6995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74" y="70658"/>
            <a:ext cx="11709355" cy="982838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3: Apply Bayes’ rule to get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D39C7-F23B-2647-9BBE-B94D4BFA248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7128" y="1515659"/>
                <a:ext cx="5583702" cy="384675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eqAr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b="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(0.11535)(0.9)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0.11535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+(0.08315)(0.2)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D39C7-F23B-2647-9BBE-B94D4BFA24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7128" y="1515659"/>
                <a:ext cx="5583702" cy="38467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2B1C192E-6F52-7740-A1B2-0B2799ED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649"/>
          <a:stretch>
            <a:fillRect/>
          </a:stretch>
        </p:blipFill>
        <p:spPr bwMode="auto">
          <a:xfrm>
            <a:off x="5820394" y="2227662"/>
            <a:ext cx="6280539" cy="30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7A605F-1C99-BC41-8A9A-F77E3CBE06BD}"/>
              </a:ext>
            </a:extLst>
          </p:cNvPr>
          <p:cNvSpPr txBox="1"/>
          <p:nvPr/>
        </p:nvSpPr>
        <p:spPr>
          <a:xfrm>
            <a:off x="5726496" y="3049063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EC8DF-BA79-3F46-A158-D7338E15F66F}"/>
              </a:ext>
            </a:extLst>
          </p:cNvPr>
          <p:cNvSpPr txBox="1"/>
          <p:nvPr/>
        </p:nvSpPr>
        <p:spPr>
          <a:xfrm>
            <a:off x="5280454" y="4316515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AE148-A74E-1D40-9C76-B7800A70A77F}"/>
              </a:ext>
            </a:extLst>
          </p:cNvPr>
          <p:cNvSpPr txBox="1"/>
          <p:nvPr/>
        </p:nvSpPr>
        <p:spPr>
          <a:xfrm>
            <a:off x="7217099" y="1547527"/>
            <a:ext cx="1483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Transition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CBBB2-7AFA-064F-B032-F9F8D0F7D623}"/>
              </a:ext>
            </a:extLst>
          </p:cNvPr>
          <p:cNvSpPr txBox="1"/>
          <p:nvPr/>
        </p:nvSpPr>
        <p:spPr>
          <a:xfrm>
            <a:off x="8595732" y="5908288"/>
            <a:ext cx="257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 model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5007F0-18F4-5A43-86A3-CE9637DB98C0}"/>
              </a:ext>
            </a:extLst>
          </p:cNvPr>
          <p:cNvCxnSpPr>
            <a:stCxn id="9" idx="0"/>
          </p:cNvCxnSpPr>
          <p:nvPr/>
        </p:nvCxnSpPr>
        <p:spPr>
          <a:xfrm flipV="1">
            <a:off x="9881725" y="4689087"/>
            <a:ext cx="85608" cy="12192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403DFF-2D84-8449-977B-23DB6EA05B7B}"/>
                  </a:ext>
                </a:extLst>
              </p:cNvPr>
              <p:cNvSpPr/>
              <p:nvPr/>
            </p:nvSpPr>
            <p:spPr>
              <a:xfrm>
                <a:off x="6169332" y="2484676"/>
                <a:ext cx="821379" cy="64633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i="1" u="sng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u="sng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u="sng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u="sng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u="sng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403DFF-2D84-8449-977B-23DB6EA05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332" y="2484676"/>
                <a:ext cx="82137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111EF2A-09B5-914E-822C-EE10BD2F4B2D}"/>
              </a:ext>
            </a:extLst>
          </p:cNvPr>
          <p:cNvSpPr txBox="1"/>
          <p:nvPr/>
        </p:nvSpPr>
        <p:spPr>
          <a:xfrm>
            <a:off x="6088721" y="1390439"/>
            <a:ext cx="978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Initial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state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model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05D583-6877-0D4E-93D6-C48B25A59764}"/>
              </a:ext>
            </a:extLst>
          </p:cNvPr>
          <p:cNvSpPr/>
          <p:nvPr/>
        </p:nvSpPr>
        <p:spPr>
          <a:xfrm>
            <a:off x="6723826" y="3467951"/>
            <a:ext cx="4314840" cy="1717776"/>
          </a:xfrm>
          <a:custGeom>
            <a:avLst/>
            <a:gdLst>
              <a:gd name="connsiteX0" fmla="*/ 32574 w 4314840"/>
              <a:gd name="connsiteY0" fmla="*/ 215049 h 1717776"/>
              <a:gd name="connsiteX1" fmla="*/ 57974 w 4314840"/>
              <a:gd name="connsiteY1" fmla="*/ 1510449 h 1717776"/>
              <a:gd name="connsiteX2" fmla="*/ 565974 w 4314840"/>
              <a:gd name="connsiteY2" fmla="*/ 1383449 h 1717776"/>
              <a:gd name="connsiteX3" fmla="*/ 515174 w 4314840"/>
              <a:gd name="connsiteY3" fmla="*/ 215049 h 1717776"/>
              <a:gd name="connsiteX4" fmla="*/ 667574 w 4314840"/>
              <a:gd name="connsiteY4" fmla="*/ 62649 h 1717776"/>
              <a:gd name="connsiteX5" fmla="*/ 1988374 w 4314840"/>
              <a:gd name="connsiteY5" fmla="*/ 138849 h 1717776"/>
              <a:gd name="connsiteX6" fmla="*/ 2115374 w 4314840"/>
              <a:gd name="connsiteY6" fmla="*/ 1561249 h 1717776"/>
              <a:gd name="connsiteX7" fmla="*/ 2521774 w 4314840"/>
              <a:gd name="connsiteY7" fmla="*/ 1535849 h 1717776"/>
              <a:gd name="connsiteX8" fmla="*/ 2420174 w 4314840"/>
              <a:gd name="connsiteY8" fmla="*/ 265849 h 1717776"/>
              <a:gd name="connsiteX9" fmla="*/ 4071174 w 4314840"/>
              <a:gd name="connsiteY9" fmla="*/ 138849 h 1717776"/>
              <a:gd name="connsiteX10" fmla="*/ 4274374 w 4314840"/>
              <a:gd name="connsiteY10" fmla="*/ 1459649 h 171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4840" h="1717776">
                <a:moveTo>
                  <a:pt x="32574" y="215049"/>
                </a:moveTo>
                <a:cubicBezTo>
                  <a:pt x="824" y="765382"/>
                  <a:pt x="-30926" y="1315716"/>
                  <a:pt x="57974" y="1510449"/>
                </a:cubicBezTo>
                <a:cubicBezTo>
                  <a:pt x="146874" y="1705182"/>
                  <a:pt x="489774" y="1599349"/>
                  <a:pt x="565974" y="1383449"/>
                </a:cubicBezTo>
                <a:cubicBezTo>
                  <a:pt x="642174" y="1167549"/>
                  <a:pt x="515174" y="215049"/>
                  <a:pt x="515174" y="215049"/>
                </a:cubicBezTo>
                <a:cubicBezTo>
                  <a:pt x="532107" y="-5084"/>
                  <a:pt x="422041" y="75349"/>
                  <a:pt x="667574" y="62649"/>
                </a:cubicBezTo>
                <a:cubicBezTo>
                  <a:pt x="913107" y="49949"/>
                  <a:pt x="1747074" y="-110918"/>
                  <a:pt x="1988374" y="138849"/>
                </a:cubicBezTo>
                <a:cubicBezTo>
                  <a:pt x="2229674" y="388616"/>
                  <a:pt x="2026474" y="1328416"/>
                  <a:pt x="2115374" y="1561249"/>
                </a:cubicBezTo>
                <a:cubicBezTo>
                  <a:pt x="2204274" y="1794082"/>
                  <a:pt x="2470974" y="1751749"/>
                  <a:pt x="2521774" y="1535849"/>
                </a:cubicBezTo>
                <a:cubicBezTo>
                  <a:pt x="2572574" y="1319949"/>
                  <a:pt x="2161941" y="498682"/>
                  <a:pt x="2420174" y="265849"/>
                </a:cubicBezTo>
                <a:cubicBezTo>
                  <a:pt x="2678407" y="33016"/>
                  <a:pt x="3762141" y="-60118"/>
                  <a:pt x="4071174" y="138849"/>
                </a:cubicBezTo>
                <a:cubicBezTo>
                  <a:pt x="4380207" y="337816"/>
                  <a:pt x="4327290" y="898732"/>
                  <a:pt x="4274374" y="1459649"/>
                </a:cubicBezTo>
              </a:path>
            </a:pathLst>
          </a:custGeom>
          <a:noFill/>
          <a:ln w="190500">
            <a:solidFill>
              <a:srgbClr val="FFC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F7565D-4DB4-4741-BC65-7314C4456349}"/>
              </a:ext>
            </a:extLst>
          </p:cNvPr>
          <p:cNvSpPr/>
          <p:nvPr/>
        </p:nvSpPr>
        <p:spPr>
          <a:xfrm>
            <a:off x="10688609" y="4715988"/>
            <a:ext cx="617838" cy="622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90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2414</Words>
  <Application>Microsoft Macintosh PowerPoint</Application>
  <PresentationFormat>Widescreen</PresentationFormat>
  <Paragraphs>642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 Theme</vt:lpstr>
      <vt:lpstr>CS440/ECE448 Lecture 23: HMM Inference and the Viterbi Algorithm</vt:lpstr>
      <vt:lpstr>Outline</vt:lpstr>
      <vt:lpstr>Example Scenario: UmbrellaWorld Characters from the novel Hammered by Elizabeth Bear, Scenario from chapter 15 of Russell &amp; Norvig</vt:lpstr>
      <vt:lpstr>Example Scenario: UmbrellaWorld Characters from the novel Hammered by Elizabeth Bear, Scenario from chapter 15 of Russell &amp; Norvig</vt:lpstr>
      <vt:lpstr>Belief propagation in an HMM: Example</vt:lpstr>
      <vt:lpstr>Belief propagation, step by step</vt:lpstr>
      <vt:lpstr>Step 1: Identify a path starting at their common ancestor</vt:lpstr>
      <vt:lpstr>Step 2: Calculate the joint probability, step-by-step…</vt:lpstr>
      <vt:lpstr>Step 3: Apply Bayes’ rule to get conditional probability</vt:lpstr>
      <vt:lpstr>Inference by Enumeration</vt:lpstr>
      <vt:lpstr>Belief Propagation</vt:lpstr>
      <vt:lpstr>Outline</vt:lpstr>
      <vt:lpstr>Viterbi algorithm: inferring the entire sequence</vt:lpstr>
      <vt:lpstr>Example: Speech Recognition </vt:lpstr>
      <vt:lpstr>Viterbi Algorithm Example</vt:lpstr>
      <vt:lpstr>The Trellis</vt:lpstr>
      <vt:lpstr>A Path Through the Trellis</vt:lpstr>
      <vt:lpstr>Viterbi Algorithm Key Concept</vt:lpstr>
      <vt:lpstr>Viterbi Algorithm: Key concepts</vt:lpstr>
      <vt:lpstr>Edge Probabilities</vt:lpstr>
      <vt:lpstr>Node Probabilities</vt:lpstr>
      <vt:lpstr>Node Probabilities: Initialization</vt:lpstr>
      <vt:lpstr>… and what about time t=2?</vt:lpstr>
      <vt:lpstr>Viterbi Algorithm: the iteration step</vt:lpstr>
      <vt:lpstr>Viterbi Algorithm: the iteration step</vt:lpstr>
      <vt:lpstr>… and what about time t=2?</vt:lpstr>
      <vt:lpstr>… and what about time t=2?</vt:lpstr>
      <vt:lpstr>Node probabilities and backpointers</vt:lpstr>
      <vt:lpstr>Backpointers at t=2</vt:lpstr>
      <vt:lpstr>Backpointers at t=3</vt:lpstr>
      <vt:lpstr>Backpointers at t=4</vt:lpstr>
      <vt:lpstr>So which is the best path?</vt:lpstr>
      <vt:lpstr>Node probabilities at t=4</vt:lpstr>
      <vt:lpstr>Termination: which is the best path?</vt:lpstr>
      <vt:lpstr>Follow the backpointers!</vt:lpstr>
      <vt:lpstr>Some conclusions</vt:lpstr>
      <vt:lpstr>Some conclusions</vt:lpstr>
      <vt:lpstr>Final Word: Computational Complexity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24: Hidden Markov Models</dc:title>
  <dc:creator>Hasegawa-Johnson, Mark Allan</dc:creator>
  <cp:lastModifiedBy>Hasegawa-Johnson, Mark Allan</cp:lastModifiedBy>
  <cp:revision>80</cp:revision>
  <dcterms:created xsi:type="dcterms:W3CDTF">2017-11-16T01:33:32Z</dcterms:created>
  <dcterms:modified xsi:type="dcterms:W3CDTF">2022-03-19T17:37:09Z</dcterms:modified>
</cp:coreProperties>
</file>