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87" r:id="rId25"/>
    <p:sldId id="288" r:id="rId26"/>
    <p:sldId id="289" r:id="rId27"/>
    <p:sldId id="290" r:id="rId28"/>
    <p:sldId id="325" r:id="rId29"/>
    <p:sldId id="326" r:id="rId30"/>
    <p:sldId id="350" r:id="rId31"/>
    <p:sldId id="327" r:id="rId32"/>
    <p:sldId id="351" r:id="rId33"/>
    <p:sldId id="352" r:id="rId34"/>
    <p:sldId id="353" r:id="rId35"/>
    <p:sldId id="354" r:id="rId36"/>
    <p:sldId id="355" r:id="rId37"/>
    <p:sldId id="35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3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2420B-49B6-BD44-8C8D-95204A9AB81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DE327-733B-1A43-959A-0B337C39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0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A57E-7301-BF44-9182-E4686C3B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8AB54-1861-2F47-83D2-5AAAEED58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236C7-D2B4-494C-B17C-DCB5FA5E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08870-6CC0-2742-8691-4F940518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C9811-2BCB-C148-8968-CAD08E92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1B726-A35D-D644-A925-22B16C30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4EA4D-DD06-7A45-BCB4-17BCEA1B8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846B9-4E40-D348-BE3D-53E0D2B9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C8634-CA82-1640-A849-62DA8F98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D642B-2CB7-0744-BBC8-13F1AA43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17502-57C0-0148-ACA2-15DACD77A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C5828-C8C4-9A49-B132-E81010256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8E00-3569-3D46-B754-E074E29E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7D022-8F27-D843-AC06-DC1D1E20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90419-03FB-5047-AD0D-0C02B0E4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0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1E7D-0835-7A46-9EAC-94D60033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7833B-5E40-504B-BA0B-0BB9ADEFC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EEDDB-E7DA-CC43-80EB-69B259C1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CCAE1-371D-F140-8748-F0741C5D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A9A31-BCFC-8747-8BA3-7144DC40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90B9-2CE8-2E40-84D3-15090C11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21072-5376-544A-BA56-ADB2740C2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76072-84C0-FE46-A024-8D85B163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3F022-B808-A849-B864-CB5D3BF9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98471-D034-4F42-AA2A-29280425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5BE-C576-A44A-B8E9-A742482D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8A5F6-B338-C44E-A534-9AF214556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48AC5-3D61-1046-866D-A655EA2B4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D30DA-2B40-6540-AB34-7BFE9238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1A05F-A4C0-3D43-8776-2FDBDB0D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39E94-099F-034A-8EC1-DD4F8236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4C73-A9BF-FB4F-8CC7-5FDCD0A8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F41D-95EC-6D4C-8262-A1BBAAEA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293ED-1F0F-5D46-A28E-DD00272E4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D330A-AECC-9E4C-9354-8151F1F58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CB744-DA47-DD42-BBB5-CFDCB83D6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73787-3435-8C48-AD8F-42BA71A7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ACA93-20DC-EB43-BAE3-C8A8FC97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EDC7A-64EB-084A-A271-2BB64991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5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3E30-2322-5747-AC0C-70D21B0E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8359E-E174-EF4F-9E37-0206DEA8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A8279-17D9-7443-B0A8-9A1397A0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0C812-0533-B94A-A0C6-4FB2C471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F7773-4CAF-2946-B680-3CAFF9AA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51E82-E0D8-F346-BE2A-C44542E8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15544-1496-D649-B9AA-E6D57211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AEAB-39B3-AB48-B188-1E5BF042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85781-7AF3-6044-AE1B-6D72612F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5B207-C74D-3B4D-86E5-98777894A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10F26-FBF5-844A-AB75-3027ED21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BAEED-4C7F-904D-810D-34706C69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FAB73-B2D0-6344-A2DC-6B8BE971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BF4B-9C3D-D04D-8A42-BB0C02F2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810C79-1291-CB48-AFD0-40B184239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3FB54-47D7-364E-BD51-94BDCD09C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BA3C0-555B-B447-B6FC-821122A7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05B81-A93B-1F41-85A4-EC5E80D0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BD29B-FB6C-EB45-AA6B-4EBC6C24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1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C2C9A-661A-C244-BBBB-062AAAE5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E2461-ABA3-3747-A50D-321BC6E6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28348-97C9-5941-A8AC-F4C1264D7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CFDD-BFA4-B843-947D-C70AC68FA0F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D0F4-378F-B249-9814-03888D72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808F5-F35C-3C49-9CAC-D8CD5A456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23CE-71CD-0F4A-8D5A-896173D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Luca_della_Robbi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Priscia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18" Type="http://schemas.openxmlformats.org/officeDocument/2006/relationships/image" Target="../media/image68.png"/><Relationship Id="rId3" Type="http://schemas.openxmlformats.org/officeDocument/2006/relationships/image" Target="../media/image36.png"/><Relationship Id="rId21" Type="http://schemas.openxmlformats.org/officeDocument/2006/relationships/image" Target="../media/image46.png"/><Relationship Id="rId7" Type="http://schemas.openxmlformats.org/officeDocument/2006/relationships/image" Target="../media/image38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" Type="http://schemas.openxmlformats.org/officeDocument/2006/relationships/image" Target="../media/image59.png"/><Relationship Id="rId16" Type="http://schemas.openxmlformats.org/officeDocument/2006/relationships/image" Target="../media/image66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40.png"/><Relationship Id="rId24" Type="http://schemas.openxmlformats.org/officeDocument/2006/relationships/image" Target="../media/image57.png"/><Relationship Id="rId5" Type="http://schemas.openxmlformats.org/officeDocument/2006/relationships/image" Target="../media/image60.png"/><Relationship Id="rId15" Type="http://schemas.openxmlformats.org/officeDocument/2006/relationships/image" Target="../media/image42.png"/><Relationship Id="rId23" Type="http://schemas.openxmlformats.org/officeDocument/2006/relationships/image" Target="../media/image56.png"/><Relationship Id="rId10" Type="http://schemas.openxmlformats.org/officeDocument/2006/relationships/image" Target="../media/image39.png"/><Relationship Id="rId19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63.png"/><Relationship Id="rId14" Type="http://schemas.openxmlformats.org/officeDocument/2006/relationships/image" Target="../media/image41.png"/><Relationship Id="rId22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5.png"/><Relationship Id="rId18" Type="http://schemas.openxmlformats.org/officeDocument/2006/relationships/image" Target="../media/image73.png"/><Relationship Id="rId3" Type="http://schemas.openxmlformats.org/officeDocument/2006/relationships/image" Target="../media/image36.png"/><Relationship Id="rId21" Type="http://schemas.openxmlformats.org/officeDocument/2006/relationships/image" Target="../media/image46.png"/><Relationship Id="rId7" Type="http://schemas.openxmlformats.org/officeDocument/2006/relationships/image" Target="../media/image38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" Type="http://schemas.openxmlformats.org/officeDocument/2006/relationships/image" Target="../media/image69.png"/><Relationship Id="rId16" Type="http://schemas.openxmlformats.org/officeDocument/2006/relationships/image" Target="../media/image66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40.png"/><Relationship Id="rId24" Type="http://schemas.openxmlformats.org/officeDocument/2006/relationships/image" Target="../media/image57.png"/><Relationship Id="rId5" Type="http://schemas.openxmlformats.org/officeDocument/2006/relationships/image" Target="../media/image60.png"/><Relationship Id="rId15" Type="http://schemas.openxmlformats.org/officeDocument/2006/relationships/image" Target="../media/image72.png"/><Relationship Id="rId23" Type="http://schemas.openxmlformats.org/officeDocument/2006/relationships/image" Target="../media/image56.png"/><Relationship Id="rId10" Type="http://schemas.openxmlformats.org/officeDocument/2006/relationships/image" Target="../media/image39.png"/><Relationship Id="rId19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63.png"/><Relationship Id="rId14" Type="http://schemas.openxmlformats.org/officeDocument/2006/relationships/image" Target="../media/image41.png"/><Relationship Id="rId22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8EA2-1A09-FE49-83B0-21D38CE49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960" y="553950"/>
            <a:ext cx="6050692" cy="1843263"/>
          </a:xfrm>
        </p:spPr>
        <p:txBody>
          <a:bodyPr/>
          <a:lstStyle/>
          <a:p>
            <a:r>
              <a:rPr lang="en-US" dirty="0"/>
              <a:t>Lecture 24: Part of Speech Tagging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FC9F8-F7F4-9244-BD38-4C44D3757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26" y="3460535"/>
            <a:ext cx="5498754" cy="1346244"/>
          </a:xfrm>
        </p:spPr>
        <p:txBody>
          <a:bodyPr>
            <a:normAutofit/>
          </a:bodyPr>
          <a:lstStyle/>
          <a:p>
            <a:r>
              <a:rPr lang="en-US" dirty="0"/>
              <a:t>CC-BY 4.0: copy at will, but cite the source</a:t>
            </a:r>
          </a:p>
          <a:p>
            <a:r>
              <a:rPr lang="en-US" dirty="0"/>
              <a:t>Mark Hasegawa-Johnson</a:t>
            </a:r>
          </a:p>
          <a:p>
            <a:r>
              <a:rPr lang="en-US" dirty="0"/>
              <a:t>3/2022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8935F-3F0A-9547-87B6-48928550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282" y="256160"/>
            <a:ext cx="4765584" cy="569077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4BE6E97-9421-C549-82B0-A67FEF1561F2}"/>
              </a:ext>
            </a:extLst>
          </p:cNvPr>
          <p:cNvSpPr txBox="1">
            <a:spLocks/>
          </p:cNvSpPr>
          <p:nvPr/>
        </p:nvSpPr>
        <p:spPr>
          <a:xfrm>
            <a:off x="6577939" y="6133720"/>
            <a:ext cx="5498754" cy="603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hlinkClick r:id="rId3" tooltip="Luca della Robbia"/>
              </a:rPr>
              <a:t>Luca della Robbia</a:t>
            </a:r>
            <a:r>
              <a:rPr lang="en-US" sz="1200" dirty="0"/>
              <a:t>, </a:t>
            </a:r>
            <a:r>
              <a:rPr lang="en-US" sz="1200" i="1" dirty="0">
                <a:hlinkClick r:id="rId4" tooltip="Priscian"/>
              </a:rPr>
              <a:t>Priscian</a:t>
            </a:r>
            <a:r>
              <a:rPr lang="en-US" sz="1200" i="1" dirty="0"/>
              <a:t>, or the Grammarian</a:t>
            </a:r>
            <a:r>
              <a:rPr lang="en-US" sz="1200" dirty="0"/>
              <a:t> (1437-1439). Marble panel from the North side, lower basement of the bell tower of Florence, Italy. Museo </a:t>
            </a:r>
            <a:r>
              <a:rPr lang="en-US" sz="1200" dirty="0" err="1"/>
              <a:t>dell'Opera</a:t>
            </a:r>
            <a:r>
              <a:rPr lang="en-US" sz="1200" dirty="0"/>
              <a:t> del Duomo.  Public domain photo by Jastrow, 2006</a:t>
            </a:r>
          </a:p>
        </p:txBody>
      </p:sp>
    </p:spTree>
    <p:extLst>
      <p:ext uri="{BB962C8B-B14F-4D97-AF65-F5344CB8AC3E}">
        <p14:creationId xmlns:p14="http://schemas.microsoft.com/office/powerpoint/2010/main" val="84870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DBC1-E2A5-DA42-87A4-F47B6944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C4A95-E259-7642-9313-A4539004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Syntax and semantics</a:t>
            </a:r>
          </a:p>
          <a:p>
            <a:r>
              <a:rPr lang="en-US" dirty="0"/>
              <a:t>Part of speech tagging</a:t>
            </a:r>
          </a:p>
          <a:p>
            <a:r>
              <a:rPr lang="en-US" dirty="0"/>
              <a:t>An HMM for POS tagging</a:t>
            </a:r>
          </a:p>
          <a:p>
            <a:r>
              <a:rPr lang="en-US" dirty="0"/>
              <a:t>The Viterbi algorithm</a:t>
            </a:r>
          </a:p>
        </p:txBody>
      </p:sp>
    </p:spTree>
    <p:extLst>
      <p:ext uri="{BB962C8B-B14F-4D97-AF65-F5344CB8AC3E}">
        <p14:creationId xmlns:p14="http://schemas.microsoft.com/office/powerpoint/2010/main" val="409635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323C-195F-0047-9A93-055C840C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192128"/>
            <a:ext cx="10515600" cy="1325563"/>
          </a:xfrm>
        </p:spPr>
        <p:txBody>
          <a:bodyPr/>
          <a:lstStyle/>
          <a:p>
            <a:r>
              <a:rPr lang="en-US" dirty="0"/>
              <a:t>Parts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0F6F2-0444-0D4A-B400-0BA36FAB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95" y="1368422"/>
            <a:ext cx="5415454" cy="1603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Many grammars are written in terms of parts of speech, to make them a bit more general.  For example, this one…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7FFD2C-A344-4245-8E3D-2E6F3073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82" y="3110025"/>
            <a:ext cx="3191804" cy="31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A6886-EC06-1848-B195-E82AD78FF67E}"/>
              </a:ext>
            </a:extLst>
          </p:cNvPr>
          <p:cNvSpPr txBox="1"/>
          <p:nvPr/>
        </p:nvSpPr>
        <p:spPr>
          <a:xfrm>
            <a:off x="992216" y="6357091"/>
            <a:ext cx="3563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ParseTree.svg</a:t>
            </a:r>
            <a:r>
              <a:rPr lang="en-US" sz="1200" dirty="0"/>
              <a:t>.  Public domain image, </a:t>
            </a:r>
            <a:r>
              <a:rPr lang="en-US" sz="1200" dirty="0" err="1"/>
              <a:t>Stannered</a:t>
            </a:r>
            <a:r>
              <a:rPr lang="en-US" sz="1200" dirty="0"/>
              <a:t>, 2007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3EE8E5-96CD-DE47-9E50-B6966926D5C1}"/>
              </a:ext>
            </a:extLst>
          </p:cNvPr>
          <p:cNvSpPr/>
          <p:nvPr/>
        </p:nvSpPr>
        <p:spPr>
          <a:xfrm>
            <a:off x="6431338" y="2848303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56FD8D-520A-114C-8D04-8357EC7133EE}"/>
              </a:ext>
            </a:extLst>
          </p:cNvPr>
          <p:cNvSpPr/>
          <p:nvPr/>
        </p:nvSpPr>
        <p:spPr>
          <a:xfrm>
            <a:off x="7781915" y="2864069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VP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D30889-19AB-F340-94C0-4460F776A544}"/>
              </a:ext>
            </a:extLst>
          </p:cNvPr>
          <p:cNvSpPr/>
          <p:nvPr/>
        </p:nvSpPr>
        <p:spPr>
          <a:xfrm>
            <a:off x="9185042" y="2858814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E09F09-C007-154F-A1CC-1100DDF0613B}"/>
              </a:ext>
            </a:extLst>
          </p:cNvPr>
          <p:cNvSpPr/>
          <p:nvPr/>
        </p:nvSpPr>
        <p:spPr>
          <a:xfrm>
            <a:off x="10577661" y="2874579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5E589-5D8D-6143-9932-CC1526B355C6}"/>
              </a:ext>
            </a:extLst>
          </p:cNvPr>
          <p:cNvSpPr txBox="1"/>
          <p:nvPr/>
        </p:nvSpPr>
        <p:spPr>
          <a:xfrm>
            <a:off x="6808289" y="4729656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18D413-C100-6A43-8281-DB58769B69B9}"/>
              </a:ext>
            </a:extLst>
          </p:cNvPr>
          <p:cNvSpPr txBox="1"/>
          <p:nvPr/>
        </p:nvSpPr>
        <p:spPr>
          <a:xfrm>
            <a:off x="9391556" y="4708636"/>
            <a:ext cx="777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41721-16E7-F749-9630-675DAC58B825}"/>
              </a:ext>
            </a:extLst>
          </p:cNvPr>
          <p:cNvSpPr txBox="1"/>
          <p:nvPr/>
        </p:nvSpPr>
        <p:spPr>
          <a:xfrm>
            <a:off x="10948507" y="4703381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5FB989-C5B9-0B42-B7B8-7C996CE7759F}"/>
              </a:ext>
            </a:extLst>
          </p:cNvPr>
          <p:cNvCxnSpPr>
            <a:stCxn id="7" idx="4"/>
            <a:endCxn id="11" idx="0"/>
          </p:cNvCxnSpPr>
          <p:nvPr/>
        </p:nvCxnSpPr>
        <p:spPr>
          <a:xfrm>
            <a:off x="7025173" y="4014951"/>
            <a:ext cx="7697" cy="714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426E51-3F16-7546-AEED-9089C34B8481}"/>
              </a:ext>
            </a:extLst>
          </p:cNvPr>
          <p:cNvCxnSpPr>
            <a:cxnSpLocks/>
            <a:stCxn id="8" idx="4"/>
            <a:endCxn id="23" idx="0"/>
          </p:cNvCxnSpPr>
          <p:nvPr/>
        </p:nvCxnSpPr>
        <p:spPr>
          <a:xfrm flipH="1">
            <a:off x="8367847" y="4030717"/>
            <a:ext cx="7903" cy="71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32B432-D168-554C-9A3A-90A4F3B0FF32}"/>
              </a:ext>
            </a:extLst>
          </p:cNvPr>
          <p:cNvCxnSpPr>
            <a:stCxn id="9" idx="4"/>
            <a:endCxn id="13" idx="0"/>
          </p:cNvCxnSpPr>
          <p:nvPr/>
        </p:nvCxnSpPr>
        <p:spPr>
          <a:xfrm>
            <a:off x="9778877" y="4025462"/>
            <a:ext cx="1279" cy="683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A8E825-4939-E642-AC83-E73BC2B5B16D}"/>
              </a:ext>
            </a:extLst>
          </p:cNvPr>
          <p:cNvCxnSpPr>
            <a:stCxn id="10" idx="4"/>
            <a:endCxn id="14" idx="0"/>
          </p:cNvCxnSpPr>
          <p:nvPr/>
        </p:nvCxnSpPr>
        <p:spPr>
          <a:xfrm>
            <a:off x="11171496" y="4041227"/>
            <a:ext cx="1592" cy="662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DC63A3A4-7B90-484F-A978-E7FCA42C8F44}"/>
              </a:ext>
            </a:extLst>
          </p:cNvPr>
          <p:cNvSpPr/>
          <p:nvPr/>
        </p:nvSpPr>
        <p:spPr>
          <a:xfrm>
            <a:off x="7251145" y="2493354"/>
            <a:ext cx="1019503" cy="386480"/>
          </a:xfrm>
          <a:custGeom>
            <a:avLst/>
            <a:gdLst>
              <a:gd name="connsiteX0" fmla="*/ 0 w 1019503"/>
              <a:gd name="connsiteY0" fmla="*/ 375970 h 386480"/>
              <a:gd name="connsiteX1" fmla="*/ 294289 w 1019503"/>
              <a:gd name="connsiteY1" fmla="*/ 60660 h 386480"/>
              <a:gd name="connsiteX2" fmla="*/ 683172 w 1019503"/>
              <a:gd name="connsiteY2" fmla="*/ 29129 h 386480"/>
              <a:gd name="connsiteX3" fmla="*/ 1019503 w 1019503"/>
              <a:gd name="connsiteY3" fmla="*/ 386480 h 3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503" h="386480">
                <a:moveTo>
                  <a:pt x="0" y="375970"/>
                </a:moveTo>
                <a:cubicBezTo>
                  <a:pt x="90213" y="247218"/>
                  <a:pt x="180427" y="118467"/>
                  <a:pt x="294289" y="60660"/>
                </a:cubicBezTo>
                <a:cubicBezTo>
                  <a:pt x="408151" y="2853"/>
                  <a:pt x="562303" y="-25174"/>
                  <a:pt x="683172" y="29129"/>
                </a:cubicBezTo>
                <a:cubicBezTo>
                  <a:pt x="804041" y="83432"/>
                  <a:pt x="911772" y="234956"/>
                  <a:pt x="1019503" y="38648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BE4D66C-6F9E-E34B-BDA3-7050BF048CA7}"/>
              </a:ext>
            </a:extLst>
          </p:cNvPr>
          <p:cNvSpPr/>
          <p:nvPr/>
        </p:nvSpPr>
        <p:spPr>
          <a:xfrm>
            <a:off x="8552722" y="2534541"/>
            <a:ext cx="1019503" cy="386480"/>
          </a:xfrm>
          <a:custGeom>
            <a:avLst/>
            <a:gdLst>
              <a:gd name="connsiteX0" fmla="*/ 0 w 1019503"/>
              <a:gd name="connsiteY0" fmla="*/ 375970 h 386480"/>
              <a:gd name="connsiteX1" fmla="*/ 294289 w 1019503"/>
              <a:gd name="connsiteY1" fmla="*/ 60660 h 386480"/>
              <a:gd name="connsiteX2" fmla="*/ 683172 w 1019503"/>
              <a:gd name="connsiteY2" fmla="*/ 29129 h 386480"/>
              <a:gd name="connsiteX3" fmla="*/ 1019503 w 1019503"/>
              <a:gd name="connsiteY3" fmla="*/ 386480 h 3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503" h="386480">
                <a:moveTo>
                  <a:pt x="0" y="375970"/>
                </a:moveTo>
                <a:cubicBezTo>
                  <a:pt x="90213" y="247218"/>
                  <a:pt x="180427" y="118467"/>
                  <a:pt x="294289" y="60660"/>
                </a:cubicBezTo>
                <a:cubicBezTo>
                  <a:pt x="408151" y="2853"/>
                  <a:pt x="562303" y="-25174"/>
                  <a:pt x="683172" y="29129"/>
                </a:cubicBezTo>
                <a:cubicBezTo>
                  <a:pt x="804041" y="83432"/>
                  <a:pt x="911772" y="234956"/>
                  <a:pt x="1019503" y="38648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8F9AB0B-810C-0843-A54F-A8A84F89355B}"/>
              </a:ext>
            </a:extLst>
          </p:cNvPr>
          <p:cNvSpPr/>
          <p:nvPr/>
        </p:nvSpPr>
        <p:spPr>
          <a:xfrm>
            <a:off x="9953154" y="2538658"/>
            <a:ext cx="1019503" cy="386480"/>
          </a:xfrm>
          <a:custGeom>
            <a:avLst/>
            <a:gdLst>
              <a:gd name="connsiteX0" fmla="*/ 0 w 1019503"/>
              <a:gd name="connsiteY0" fmla="*/ 375970 h 386480"/>
              <a:gd name="connsiteX1" fmla="*/ 294289 w 1019503"/>
              <a:gd name="connsiteY1" fmla="*/ 60660 h 386480"/>
              <a:gd name="connsiteX2" fmla="*/ 683172 w 1019503"/>
              <a:gd name="connsiteY2" fmla="*/ 29129 h 386480"/>
              <a:gd name="connsiteX3" fmla="*/ 1019503 w 1019503"/>
              <a:gd name="connsiteY3" fmla="*/ 386480 h 3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503" h="386480">
                <a:moveTo>
                  <a:pt x="0" y="375970"/>
                </a:moveTo>
                <a:cubicBezTo>
                  <a:pt x="90213" y="247218"/>
                  <a:pt x="180427" y="118467"/>
                  <a:pt x="294289" y="60660"/>
                </a:cubicBezTo>
                <a:cubicBezTo>
                  <a:pt x="408151" y="2853"/>
                  <a:pt x="562303" y="-25174"/>
                  <a:pt x="683172" y="29129"/>
                </a:cubicBezTo>
                <a:cubicBezTo>
                  <a:pt x="804041" y="83432"/>
                  <a:pt x="911772" y="234956"/>
                  <a:pt x="1019503" y="38648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4D20FC-4897-914C-AD55-0CCBAE8B80FF}"/>
              </a:ext>
            </a:extLst>
          </p:cNvPr>
          <p:cNvSpPr txBox="1">
            <a:spLocks/>
          </p:cNvSpPr>
          <p:nvPr/>
        </p:nvSpPr>
        <p:spPr>
          <a:xfrm>
            <a:off x="6383560" y="1693819"/>
            <a:ext cx="5415454" cy="48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…could be generalized like this…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5F5BBB-5E2C-9141-88E0-05ADD6557FC4}"/>
              </a:ext>
            </a:extLst>
          </p:cNvPr>
          <p:cNvSpPr txBox="1"/>
          <p:nvPr/>
        </p:nvSpPr>
        <p:spPr>
          <a:xfrm>
            <a:off x="8159296" y="4746129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77165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4D49-35AF-E945-856F-F56F280D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speech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18784-AA0B-E140-AEA7-2AE66F51A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564" y="1825625"/>
                <a:ext cx="566145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some reason, most of the part-of-speech (POS) systems proposed by philosophers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parts of speech, for some value of N.</a:t>
                </a:r>
              </a:p>
              <a:p>
                <a:r>
                  <a:rPr lang="en-US" dirty="0"/>
                  <a:t>Plato (350BC) proposed that there are 2 parts of speech: nouns and verbs.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18784-AA0B-E140-AEA7-2AE66F51A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564" y="1825625"/>
                <a:ext cx="5661454" cy="4351338"/>
              </a:xfrm>
              <a:blipFill>
                <a:blip r:embed="rId2"/>
                <a:stretch>
                  <a:fillRect l="-2237" t="-2326" r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85C7FB-36BB-154A-9B3A-2BC5FF517651}"/>
              </a:ext>
            </a:extLst>
          </p:cNvPr>
          <p:cNvSpPr/>
          <p:nvPr/>
        </p:nvSpPr>
        <p:spPr>
          <a:xfrm>
            <a:off x="8464380" y="1433384"/>
            <a:ext cx="1396313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POS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259B05-B31B-9648-BED8-45240D8CAE8F}"/>
              </a:ext>
            </a:extLst>
          </p:cNvPr>
          <p:cNvSpPr/>
          <p:nvPr/>
        </p:nvSpPr>
        <p:spPr>
          <a:xfrm>
            <a:off x="7294605" y="3043884"/>
            <a:ext cx="1396313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Nouns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B59660-7411-8E46-BD05-E39EA632A664}"/>
              </a:ext>
            </a:extLst>
          </p:cNvPr>
          <p:cNvSpPr/>
          <p:nvPr/>
        </p:nvSpPr>
        <p:spPr>
          <a:xfrm>
            <a:off x="9671227" y="3048002"/>
            <a:ext cx="1396313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Verbs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0105F1-017E-9A44-B162-E1521058618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7992762" y="2199503"/>
            <a:ext cx="1169775" cy="84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F96798-EEF7-924F-862A-7E0E57346140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9162537" y="2199503"/>
            <a:ext cx="1206847" cy="84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9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4D49-35AF-E945-856F-F56F280D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speech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18784-AA0B-E140-AEA7-2AE66F51A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564" y="1825625"/>
                <a:ext cx="566145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some reason, most of the part-of-speech (POS) systems proposed by philosophers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parts of speech, for some value of N.</a:t>
                </a:r>
              </a:p>
              <a:p>
                <a:r>
                  <a:rPr lang="en-US" dirty="0"/>
                  <a:t>Plato (350BC) proposed that there are 2 parts of speech: nouns and verbs.</a:t>
                </a:r>
              </a:p>
              <a:p>
                <a:r>
                  <a:rPr lang="en-US" dirty="0" err="1"/>
                  <a:t>Yāska</a:t>
                </a:r>
                <a:r>
                  <a:rPr lang="en-US" dirty="0"/>
                  <a:t> (600BC) proposed that there are 4 parts of speech.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18784-AA0B-E140-AEA7-2AE66F51A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564" y="1825625"/>
                <a:ext cx="5661454" cy="4351338"/>
              </a:xfrm>
              <a:blipFill>
                <a:blip r:embed="rId2"/>
                <a:stretch>
                  <a:fillRect l="-2237" t="-2326" r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85C7FB-36BB-154A-9B3A-2BC5FF517651}"/>
              </a:ext>
            </a:extLst>
          </p:cNvPr>
          <p:cNvSpPr/>
          <p:nvPr/>
        </p:nvSpPr>
        <p:spPr>
          <a:xfrm>
            <a:off x="8464380" y="1433384"/>
            <a:ext cx="1396313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POS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259B05-B31B-9648-BED8-45240D8CAE8F}"/>
              </a:ext>
            </a:extLst>
          </p:cNvPr>
          <p:cNvSpPr/>
          <p:nvPr/>
        </p:nvSpPr>
        <p:spPr>
          <a:xfrm>
            <a:off x="6561438" y="3043884"/>
            <a:ext cx="2129481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Inflectable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B59660-7411-8E46-BD05-E39EA632A664}"/>
              </a:ext>
            </a:extLst>
          </p:cNvPr>
          <p:cNvSpPr/>
          <p:nvPr/>
        </p:nvSpPr>
        <p:spPr>
          <a:xfrm>
            <a:off x="9292280" y="3048002"/>
            <a:ext cx="2557849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Uninflectable</a:t>
            </a:r>
            <a:endParaRPr lang="en-US" sz="3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03C561-FBCA-7F42-82BC-C1BB5021705B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7626179" y="2199503"/>
            <a:ext cx="1536358" cy="84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223555-F611-3344-BC6A-2E06D3C8FC9C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9162537" y="2199503"/>
            <a:ext cx="1408668" cy="84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54A9E38-A4BD-E041-AF7A-D8373A9FA29F}"/>
              </a:ext>
            </a:extLst>
          </p:cNvPr>
          <p:cNvSpPr/>
          <p:nvPr/>
        </p:nvSpPr>
        <p:spPr>
          <a:xfrm>
            <a:off x="6087705" y="4456676"/>
            <a:ext cx="1227496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Nouns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1FAD578-C681-CA43-9837-C2A036476782}"/>
              </a:ext>
            </a:extLst>
          </p:cNvPr>
          <p:cNvSpPr/>
          <p:nvPr/>
        </p:nvSpPr>
        <p:spPr>
          <a:xfrm>
            <a:off x="7574635" y="4460792"/>
            <a:ext cx="1227496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Verbs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8347EA-D8E2-D64A-A12D-CDA4D85DCA3B}"/>
              </a:ext>
            </a:extLst>
          </p:cNvPr>
          <p:cNvSpPr/>
          <p:nvPr/>
        </p:nvSpPr>
        <p:spPr>
          <a:xfrm>
            <a:off x="9065783" y="4464908"/>
            <a:ext cx="1264464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Pre-verbs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A8230ED-BA54-6947-8399-BD6D00A9689B}"/>
              </a:ext>
            </a:extLst>
          </p:cNvPr>
          <p:cNvSpPr/>
          <p:nvPr/>
        </p:nvSpPr>
        <p:spPr>
          <a:xfrm>
            <a:off x="10663881" y="4469024"/>
            <a:ext cx="1480755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Particles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3D0AC3-B7DF-6745-9EC4-47150DF7D6EE}"/>
              </a:ext>
            </a:extLst>
          </p:cNvPr>
          <p:cNvCxnSpPr>
            <a:stCxn id="5" idx="2"/>
            <a:endCxn id="12" idx="0"/>
          </p:cNvCxnSpPr>
          <p:nvPr/>
        </p:nvCxnSpPr>
        <p:spPr>
          <a:xfrm flipH="1">
            <a:off x="6701453" y="3810003"/>
            <a:ext cx="924726" cy="646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7FF085-0F0A-5D42-BEB2-DD4366D5FE7F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7626179" y="3810003"/>
            <a:ext cx="562204" cy="65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0A4CF4-63DF-9248-B25E-A0BCDB16364B}"/>
              </a:ext>
            </a:extLst>
          </p:cNvPr>
          <p:cNvCxnSpPr>
            <a:stCxn id="6" idx="2"/>
            <a:endCxn id="14" idx="0"/>
          </p:cNvCxnSpPr>
          <p:nvPr/>
        </p:nvCxnSpPr>
        <p:spPr>
          <a:xfrm flipH="1">
            <a:off x="9698015" y="3814121"/>
            <a:ext cx="873190" cy="650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78073D-A01A-2A4F-937B-DE7FA660DCB7}"/>
              </a:ext>
            </a:extLst>
          </p:cNvPr>
          <p:cNvCxnSpPr>
            <a:stCxn id="6" idx="2"/>
            <a:endCxn id="15" idx="0"/>
          </p:cNvCxnSpPr>
          <p:nvPr/>
        </p:nvCxnSpPr>
        <p:spPr>
          <a:xfrm>
            <a:off x="10571205" y="3814121"/>
            <a:ext cx="833054" cy="654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9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4D49-35AF-E945-856F-F56F280D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speech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18784-AA0B-E140-AEA7-2AE66F51A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564" y="1825625"/>
                <a:ext cx="5661454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For some reason, most of the part-of-speech (POS) systems proposed by philosophers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parts of speech, for some value of N.</a:t>
                </a:r>
              </a:p>
              <a:p>
                <a:r>
                  <a:rPr lang="en-US" dirty="0"/>
                  <a:t>Plato (350BC) proposed that there are 2 parts of speech: nouns and verbs.</a:t>
                </a:r>
              </a:p>
              <a:p>
                <a:r>
                  <a:rPr lang="en-US" dirty="0" err="1"/>
                  <a:t>Yāska</a:t>
                </a:r>
                <a:r>
                  <a:rPr lang="en-US" dirty="0"/>
                  <a:t> (600BC) proposed that there are 4 parts of speech.</a:t>
                </a:r>
              </a:p>
              <a:p>
                <a:r>
                  <a:rPr lang="en-US" dirty="0"/>
                  <a:t>Dionysus </a:t>
                </a:r>
                <a:r>
                  <a:rPr lang="en-US" dirty="0" err="1"/>
                  <a:t>Thrax</a:t>
                </a:r>
                <a:r>
                  <a:rPr lang="en-US" dirty="0"/>
                  <a:t> (100BC) proposed 8 parts of speech.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18784-AA0B-E140-AEA7-2AE66F51A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564" y="1825625"/>
                <a:ext cx="5661454" cy="4351338"/>
              </a:xfrm>
              <a:blipFill>
                <a:blip r:embed="rId2"/>
                <a:stretch>
                  <a:fillRect l="-2237" t="-3198" r="-1119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85C7FB-36BB-154A-9B3A-2BC5FF517651}"/>
              </a:ext>
            </a:extLst>
          </p:cNvPr>
          <p:cNvSpPr/>
          <p:nvPr/>
        </p:nvSpPr>
        <p:spPr>
          <a:xfrm>
            <a:off x="8464380" y="1433384"/>
            <a:ext cx="1396313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POS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259B05-B31B-9648-BED8-45240D8CAE8F}"/>
              </a:ext>
            </a:extLst>
          </p:cNvPr>
          <p:cNvSpPr/>
          <p:nvPr/>
        </p:nvSpPr>
        <p:spPr>
          <a:xfrm>
            <a:off x="6561438" y="3043884"/>
            <a:ext cx="2129481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Inflectable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B59660-7411-8E46-BD05-E39EA632A664}"/>
              </a:ext>
            </a:extLst>
          </p:cNvPr>
          <p:cNvSpPr/>
          <p:nvPr/>
        </p:nvSpPr>
        <p:spPr>
          <a:xfrm>
            <a:off x="9292280" y="3048002"/>
            <a:ext cx="2557849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Uninflectable</a:t>
            </a:r>
            <a:endParaRPr lang="en-US" sz="3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03C561-FBCA-7F42-82BC-C1BB5021705B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7626179" y="2199503"/>
            <a:ext cx="1536358" cy="84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223555-F611-3344-BC6A-2E06D3C8FC9C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9162537" y="2199503"/>
            <a:ext cx="1408668" cy="84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54A9E38-A4BD-E041-AF7A-D8373A9FA29F}"/>
              </a:ext>
            </a:extLst>
          </p:cNvPr>
          <p:cNvSpPr/>
          <p:nvPr/>
        </p:nvSpPr>
        <p:spPr>
          <a:xfrm>
            <a:off x="6631402" y="4283678"/>
            <a:ext cx="2005970" cy="2209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Nouns</a:t>
            </a:r>
          </a:p>
          <a:p>
            <a:pPr algn="ctr"/>
            <a:r>
              <a:rPr lang="en-US" sz="2400" dirty="0"/>
              <a:t>Verbs</a:t>
            </a:r>
          </a:p>
          <a:p>
            <a:pPr algn="ctr"/>
            <a:r>
              <a:rPr lang="en-US" sz="2400" dirty="0"/>
              <a:t>Participles</a:t>
            </a:r>
          </a:p>
          <a:p>
            <a:pPr algn="ctr"/>
            <a:r>
              <a:rPr lang="en-US" sz="2400" dirty="0"/>
              <a:t>Articles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A8230ED-BA54-6947-8399-BD6D00A9689B}"/>
              </a:ext>
            </a:extLst>
          </p:cNvPr>
          <p:cNvSpPr/>
          <p:nvPr/>
        </p:nvSpPr>
        <p:spPr>
          <a:xfrm>
            <a:off x="9452914" y="4258957"/>
            <a:ext cx="2228369" cy="2233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Pronouns</a:t>
            </a:r>
          </a:p>
          <a:p>
            <a:pPr algn="ctr"/>
            <a:r>
              <a:rPr lang="en-US" sz="2400" dirty="0"/>
              <a:t>Prepositions</a:t>
            </a:r>
          </a:p>
          <a:p>
            <a:pPr algn="ctr"/>
            <a:r>
              <a:rPr lang="en-US" sz="2400" dirty="0"/>
              <a:t>Adverbs</a:t>
            </a:r>
          </a:p>
          <a:p>
            <a:pPr algn="ctr"/>
            <a:r>
              <a:rPr lang="en-US" sz="2400"/>
              <a:t>Conjunctions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3D0AC3-B7DF-6745-9EC4-47150DF7D6EE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7626179" y="3810003"/>
            <a:ext cx="8208" cy="47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78073D-A01A-2A4F-937B-DE7FA660DCB7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 flipH="1">
            <a:off x="10567099" y="3814121"/>
            <a:ext cx="4106" cy="44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51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954F-A102-BC4B-8BDF-5608FE84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87FD9-B64C-A549-841E-D98617051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modern English dictionaries use these POS tags.</a:t>
            </a:r>
          </a:p>
          <a:p>
            <a:r>
              <a:rPr lang="en-US" b="1" dirty="0"/>
              <a:t>Open-class words</a:t>
            </a:r>
            <a:r>
              <a:rPr lang="en-US" dirty="0"/>
              <a:t> (anybody can make up a new word, in any of these classes, at any time): nouns, verbs, adjectives, adverbs, interjections</a:t>
            </a:r>
          </a:p>
          <a:p>
            <a:r>
              <a:rPr lang="en-US" b="1" dirty="0"/>
              <a:t>Closed-class words</a:t>
            </a:r>
            <a:r>
              <a:rPr lang="en-US" dirty="0"/>
              <a:t> (it’s hard to make up a new word in these classes): pronouns, prepositions, conjunctions, determiners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Most published, tagged data use POS tags that are finer-grained than the nine tags listed above.  For example, the next few slides describe the Penn Treebank POS tag set.</a:t>
            </a:r>
          </a:p>
        </p:txBody>
      </p:sp>
    </p:spTree>
    <p:extLst>
      <p:ext uri="{BB962C8B-B14F-4D97-AF65-F5344CB8AC3E}">
        <p14:creationId xmlns:p14="http://schemas.microsoft.com/office/powerpoint/2010/main" val="290060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6276-DB7A-FE45-B75C-4CA2E144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8A7C-73E4-C943-8246-5A65776B3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Penn Treebank noun categories are:</a:t>
            </a:r>
          </a:p>
          <a:p>
            <a:r>
              <a:rPr lang="en-US" dirty="0"/>
              <a:t>NN (singular or mass common noun): llama, thought, communism</a:t>
            </a:r>
          </a:p>
          <a:p>
            <a:r>
              <a:rPr lang="en-US" dirty="0"/>
              <a:t>NNS (plural common noun): llamas, thoughts</a:t>
            </a:r>
          </a:p>
          <a:p>
            <a:r>
              <a:rPr lang="en-US" dirty="0"/>
              <a:t>NNP (singular proper noun): Jane, IBM, Mexico</a:t>
            </a:r>
          </a:p>
          <a:p>
            <a:r>
              <a:rPr lang="en-US" dirty="0"/>
              <a:t>NNPS (plural proper noun): </a:t>
            </a:r>
            <a:r>
              <a:rPr lang="en-US" dirty="0" err="1"/>
              <a:t>Osbournes</a:t>
            </a:r>
            <a:r>
              <a:rPr lang="en-US" dirty="0"/>
              <a:t>, Carolinas</a:t>
            </a:r>
          </a:p>
          <a:p>
            <a:r>
              <a:rPr lang="en-US" dirty="0"/>
              <a:t>VBG (gerund): eating</a:t>
            </a:r>
          </a:p>
        </p:txBody>
      </p:sp>
    </p:spTree>
    <p:extLst>
      <p:ext uri="{BB962C8B-B14F-4D97-AF65-F5344CB8AC3E}">
        <p14:creationId xmlns:p14="http://schemas.microsoft.com/office/powerpoint/2010/main" val="329488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0CF7-C9D8-3A45-8500-D7C2BD68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8B2DA-7ED3-3740-B9A2-F43423BB8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Penn Treebank verb categories are:</a:t>
            </a:r>
          </a:p>
          <a:p>
            <a:r>
              <a:rPr lang="en-US" dirty="0"/>
              <a:t>VB (verb base form): eat</a:t>
            </a:r>
          </a:p>
          <a:p>
            <a:r>
              <a:rPr lang="en-US" dirty="0"/>
              <a:t>VBD (verb past tense): ate</a:t>
            </a:r>
          </a:p>
          <a:p>
            <a:r>
              <a:rPr lang="en-US" dirty="0"/>
              <a:t>VBP (verb non-3sg present): eat</a:t>
            </a:r>
          </a:p>
          <a:p>
            <a:r>
              <a:rPr lang="en-US" dirty="0"/>
              <a:t>VBZ (verb 3sg present): eats</a:t>
            </a:r>
          </a:p>
          <a:p>
            <a:r>
              <a:rPr lang="en-US" dirty="0"/>
              <a:t>MD (modal): can as in “can lift”, should as in “should go”</a:t>
            </a:r>
          </a:p>
          <a:p>
            <a:r>
              <a:rPr lang="en-US" dirty="0"/>
              <a:t>RP (particle): up as in “get up,” off as in “take off”</a:t>
            </a:r>
          </a:p>
        </p:txBody>
      </p:sp>
    </p:spTree>
    <p:extLst>
      <p:ext uri="{BB962C8B-B14F-4D97-AF65-F5344CB8AC3E}">
        <p14:creationId xmlns:p14="http://schemas.microsoft.com/office/powerpoint/2010/main" val="1543473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0CF7-C9D8-3A45-8500-D7C2BD68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8B2DA-7ED3-3740-B9A2-F43423BB8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Penn Treebank has several categories that might be considered types of adjectives:</a:t>
            </a:r>
          </a:p>
          <a:p>
            <a:r>
              <a:rPr lang="en-US" dirty="0"/>
              <a:t>CD (cardinal number --- use this tag regardless of whether the number is being used as a noun or adjective): one, two, twenty</a:t>
            </a:r>
          </a:p>
          <a:p>
            <a:r>
              <a:rPr lang="en-US" dirty="0"/>
              <a:t>JJ (adjective): yellow, exceptional, tall</a:t>
            </a:r>
          </a:p>
          <a:p>
            <a:r>
              <a:rPr lang="en-US" dirty="0"/>
              <a:t>JJR (comparative adjective): yellower, taller</a:t>
            </a:r>
          </a:p>
          <a:p>
            <a:r>
              <a:rPr lang="en-US" dirty="0"/>
              <a:t>JJS (superlative adjective): yellowest, tallest</a:t>
            </a:r>
          </a:p>
          <a:p>
            <a:r>
              <a:rPr lang="en-US" dirty="0"/>
              <a:t>PRP$ (possessive pronoun): your, one’s</a:t>
            </a:r>
          </a:p>
          <a:p>
            <a:r>
              <a:rPr lang="en-US" dirty="0"/>
              <a:t>VBN (verb past participle): eaten, compiled</a:t>
            </a:r>
          </a:p>
          <a:p>
            <a:r>
              <a:rPr lang="en-US" dirty="0"/>
              <a:t>WP$ (</a:t>
            </a:r>
            <a:r>
              <a:rPr lang="en-US" dirty="0" err="1"/>
              <a:t>wh</a:t>
            </a:r>
            <a:r>
              <a:rPr lang="en-US" dirty="0"/>
              <a:t>-possessive): whose</a:t>
            </a:r>
          </a:p>
        </p:txBody>
      </p:sp>
    </p:spTree>
    <p:extLst>
      <p:ext uri="{BB962C8B-B14F-4D97-AF65-F5344CB8AC3E}">
        <p14:creationId xmlns:p14="http://schemas.microsoft.com/office/powerpoint/2010/main" val="132973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0CF7-C9D8-3A45-8500-D7C2BD68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Determiners, Prepositions and Conjunctions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8B2DA-7ED3-3740-B9A2-F43423BB8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Penn Treebank has a lot of things that look like determiners, prepositions, or conjunctions:</a:t>
            </a:r>
          </a:p>
          <a:p>
            <a:r>
              <a:rPr lang="en-US" dirty="0"/>
              <a:t>CC (coordinating conjunction): and, but, or</a:t>
            </a:r>
          </a:p>
          <a:p>
            <a:r>
              <a:rPr lang="en-US" dirty="0"/>
              <a:t>DT (determiner): a, the</a:t>
            </a:r>
          </a:p>
          <a:p>
            <a:r>
              <a:rPr lang="en-US" dirty="0"/>
              <a:t>IN (preposition or subordinating conjunction): of, in, by</a:t>
            </a:r>
          </a:p>
          <a:p>
            <a:r>
              <a:rPr lang="en-US" dirty="0"/>
              <a:t>PDT (predeterminer): all, both</a:t>
            </a:r>
          </a:p>
          <a:p>
            <a:r>
              <a:rPr lang="en-US" dirty="0"/>
              <a:t>POS (possessive ending): ‘s, as in “Bob’s dog”</a:t>
            </a:r>
          </a:p>
          <a:p>
            <a:r>
              <a:rPr lang="en-US" dirty="0"/>
              <a:t>TO (any use of the word “to”): to</a:t>
            </a:r>
          </a:p>
          <a:p>
            <a:r>
              <a:rPr lang="en-US" dirty="0"/>
              <a:t>WDT (</a:t>
            </a:r>
            <a:r>
              <a:rPr lang="en-US" dirty="0" err="1"/>
              <a:t>wh</a:t>
            </a:r>
            <a:r>
              <a:rPr lang="en-US" dirty="0"/>
              <a:t>-determiner): which, that</a:t>
            </a:r>
          </a:p>
        </p:txBody>
      </p:sp>
    </p:spTree>
    <p:extLst>
      <p:ext uri="{BB962C8B-B14F-4D97-AF65-F5344CB8AC3E}">
        <p14:creationId xmlns:p14="http://schemas.microsoft.com/office/powerpoint/2010/main" val="269462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DBC1-E2A5-DA42-87A4-F47B6944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C4A95-E259-7642-9313-A4539004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Syntax and semantics</a:t>
            </a:r>
          </a:p>
          <a:p>
            <a:r>
              <a:rPr lang="en-US" dirty="0"/>
              <a:t>Part of speech tagging</a:t>
            </a:r>
          </a:p>
          <a:p>
            <a:r>
              <a:rPr lang="en-US" dirty="0"/>
              <a:t>An HMM for POS tagging</a:t>
            </a:r>
          </a:p>
          <a:p>
            <a:r>
              <a:rPr lang="en-US" dirty="0"/>
              <a:t>The Viterbi algorithm</a:t>
            </a:r>
          </a:p>
        </p:txBody>
      </p:sp>
    </p:spTree>
    <p:extLst>
      <p:ext uri="{BB962C8B-B14F-4D97-AF65-F5344CB8AC3E}">
        <p14:creationId xmlns:p14="http://schemas.microsoft.com/office/powerpoint/2010/main" val="1040120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0C41-8B1A-4A41-8B67-551E5ABF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POS tagging?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1FB65-2EB4-C345-BEEE-1C7A4B8D8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it’s highly accurate, typically 97%.  That means you can run a POS tagger as a pre-processing step, before doing harder natural language understanding tasks.</a:t>
            </a:r>
          </a:p>
          <a:p>
            <a:r>
              <a:rPr lang="en-US" dirty="0"/>
              <a:t>Because it’s necessary, if you want to know what the words in the sentence mean.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Will Will ?  Will will .  Will will will Will ’s will to Will .</a:t>
            </a:r>
          </a:p>
          <a:p>
            <a:pPr marL="0" indent="0" algn="ctr">
              <a:buNone/>
            </a:pPr>
            <a:r>
              <a:rPr lang="en-US" dirty="0"/>
              <a:t>MD NNP SYM NNP MD SYM NNP MD VB NNP POS NN TO NNP SYM</a:t>
            </a:r>
          </a:p>
        </p:txBody>
      </p:sp>
    </p:spTree>
    <p:extLst>
      <p:ext uri="{BB962C8B-B14F-4D97-AF65-F5344CB8AC3E}">
        <p14:creationId xmlns:p14="http://schemas.microsoft.com/office/powerpoint/2010/main" val="141136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DBC1-E2A5-DA42-87A4-F47B6944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C4A95-E259-7642-9313-A4539004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Syntax and semantics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Part of speech tagging</a:t>
            </a:r>
          </a:p>
          <a:p>
            <a:r>
              <a:rPr lang="en-US" dirty="0"/>
              <a:t>An HMM for POS tagging</a:t>
            </a:r>
          </a:p>
          <a:p>
            <a:r>
              <a:rPr lang="en-US" dirty="0"/>
              <a:t>The Viterbi algorithm</a:t>
            </a:r>
          </a:p>
        </p:txBody>
      </p:sp>
    </p:spTree>
    <p:extLst>
      <p:ext uri="{BB962C8B-B14F-4D97-AF65-F5344CB8AC3E}">
        <p14:creationId xmlns:p14="http://schemas.microsoft.com/office/powerpoint/2010/main" val="2030188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323C-195F-0047-9A93-055C840C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192128"/>
            <a:ext cx="10515600" cy="1325563"/>
          </a:xfrm>
        </p:spPr>
        <p:txBody>
          <a:bodyPr/>
          <a:lstStyle/>
          <a:p>
            <a:r>
              <a:rPr lang="en-US" dirty="0"/>
              <a:t>An HMM for POS tagging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0F6F2-0444-0D4A-B400-0BA36FAB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94" y="1368422"/>
            <a:ext cx="11276323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basic idea of an HMM POS tagger is:</a:t>
            </a:r>
          </a:p>
          <a:p>
            <a:r>
              <a:rPr lang="en-US" dirty="0"/>
              <a:t>Treat the part of speech as the hidden state variable</a:t>
            </a:r>
          </a:p>
          <a:p>
            <a:r>
              <a:rPr lang="en-US" dirty="0"/>
              <a:t>Treat the word as observed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7FFD2C-A344-4245-8E3D-2E6F3073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82" y="3110025"/>
            <a:ext cx="3191804" cy="31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A6886-EC06-1848-B195-E82AD78FF67E}"/>
              </a:ext>
            </a:extLst>
          </p:cNvPr>
          <p:cNvSpPr txBox="1"/>
          <p:nvPr/>
        </p:nvSpPr>
        <p:spPr>
          <a:xfrm>
            <a:off x="992216" y="6357091"/>
            <a:ext cx="3563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ParseTree.svg</a:t>
            </a:r>
            <a:r>
              <a:rPr lang="en-US" sz="1200" dirty="0"/>
              <a:t>.  Public domain image, </a:t>
            </a:r>
            <a:r>
              <a:rPr lang="en-US" sz="1200" dirty="0" err="1"/>
              <a:t>Stannered</a:t>
            </a:r>
            <a:r>
              <a:rPr lang="en-US" sz="1200" dirty="0"/>
              <a:t>, 2007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3EE8E5-96CD-DE47-9E50-B6966926D5C1}"/>
              </a:ext>
            </a:extLst>
          </p:cNvPr>
          <p:cNvSpPr/>
          <p:nvPr/>
        </p:nvSpPr>
        <p:spPr>
          <a:xfrm>
            <a:off x="6431338" y="2848303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56FD8D-520A-114C-8D04-8357EC7133EE}"/>
              </a:ext>
            </a:extLst>
          </p:cNvPr>
          <p:cNvSpPr/>
          <p:nvPr/>
        </p:nvSpPr>
        <p:spPr>
          <a:xfrm>
            <a:off x="7781915" y="2864069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D30889-19AB-F340-94C0-4460F776A544}"/>
              </a:ext>
            </a:extLst>
          </p:cNvPr>
          <p:cNvSpPr/>
          <p:nvPr/>
        </p:nvSpPr>
        <p:spPr>
          <a:xfrm>
            <a:off x="9185042" y="2858814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E09F09-C007-154F-A1CC-1100DDF0613B}"/>
              </a:ext>
            </a:extLst>
          </p:cNvPr>
          <p:cNvSpPr/>
          <p:nvPr/>
        </p:nvSpPr>
        <p:spPr>
          <a:xfrm>
            <a:off x="10577661" y="2874579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5E589-5D8D-6143-9932-CC1526B355C6}"/>
              </a:ext>
            </a:extLst>
          </p:cNvPr>
          <p:cNvSpPr txBox="1"/>
          <p:nvPr/>
        </p:nvSpPr>
        <p:spPr>
          <a:xfrm>
            <a:off x="6545530" y="4729656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John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18D413-C100-6A43-8281-DB58769B69B9}"/>
              </a:ext>
            </a:extLst>
          </p:cNvPr>
          <p:cNvSpPr txBox="1"/>
          <p:nvPr/>
        </p:nvSpPr>
        <p:spPr>
          <a:xfrm>
            <a:off x="9412576" y="4708636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41721-16E7-F749-9630-675DAC58B825}"/>
              </a:ext>
            </a:extLst>
          </p:cNvPr>
          <p:cNvSpPr txBox="1"/>
          <p:nvPr/>
        </p:nvSpPr>
        <p:spPr>
          <a:xfrm>
            <a:off x="10780340" y="4703381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ball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5FB989-C5B9-0B42-B7B8-7C996CE7759F}"/>
              </a:ext>
            </a:extLst>
          </p:cNvPr>
          <p:cNvCxnSpPr>
            <a:stCxn id="7" idx="4"/>
            <a:endCxn id="11" idx="0"/>
          </p:cNvCxnSpPr>
          <p:nvPr/>
        </p:nvCxnSpPr>
        <p:spPr>
          <a:xfrm>
            <a:off x="7025173" y="4014951"/>
            <a:ext cx="3022" cy="714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426E51-3F16-7546-AEED-9089C34B8481}"/>
              </a:ext>
            </a:extLst>
          </p:cNvPr>
          <p:cNvCxnSpPr>
            <a:cxnSpLocks/>
            <a:stCxn id="8" idx="4"/>
            <a:endCxn id="23" idx="0"/>
          </p:cNvCxnSpPr>
          <p:nvPr/>
        </p:nvCxnSpPr>
        <p:spPr>
          <a:xfrm>
            <a:off x="8375750" y="4030717"/>
            <a:ext cx="5705" cy="71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32B432-D168-554C-9A3A-90A4F3B0FF32}"/>
              </a:ext>
            </a:extLst>
          </p:cNvPr>
          <p:cNvCxnSpPr>
            <a:stCxn id="9" idx="4"/>
            <a:endCxn id="13" idx="0"/>
          </p:cNvCxnSpPr>
          <p:nvPr/>
        </p:nvCxnSpPr>
        <p:spPr>
          <a:xfrm>
            <a:off x="9778877" y="4025462"/>
            <a:ext cx="4955" cy="683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A8E825-4939-E642-AC83-E73BC2B5B16D}"/>
              </a:ext>
            </a:extLst>
          </p:cNvPr>
          <p:cNvCxnSpPr>
            <a:stCxn id="10" idx="4"/>
            <a:endCxn id="14" idx="0"/>
          </p:cNvCxnSpPr>
          <p:nvPr/>
        </p:nvCxnSpPr>
        <p:spPr>
          <a:xfrm>
            <a:off x="11171496" y="4041227"/>
            <a:ext cx="2542" cy="662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DC63A3A4-7B90-484F-A978-E7FCA42C8F44}"/>
              </a:ext>
            </a:extLst>
          </p:cNvPr>
          <p:cNvSpPr/>
          <p:nvPr/>
        </p:nvSpPr>
        <p:spPr>
          <a:xfrm>
            <a:off x="7251145" y="2493354"/>
            <a:ext cx="1019503" cy="386480"/>
          </a:xfrm>
          <a:custGeom>
            <a:avLst/>
            <a:gdLst>
              <a:gd name="connsiteX0" fmla="*/ 0 w 1019503"/>
              <a:gd name="connsiteY0" fmla="*/ 375970 h 386480"/>
              <a:gd name="connsiteX1" fmla="*/ 294289 w 1019503"/>
              <a:gd name="connsiteY1" fmla="*/ 60660 h 386480"/>
              <a:gd name="connsiteX2" fmla="*/ 683172 w 1019503"/>
              <a:gd name="connsiteY2" fmla="*/ 29129 h 386480"/>
              <a:gd name="connsiteX3" fmla="*/ 1019503 w 1019503"/>
              <a:gd name="connsiteY3" fmla="*/ 386480 h 3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503" h="386480">
                <a:moveTo>
                  <a:pt x="0" y="375970"/>
                </a:moveTo>
                <a:cubicBezTo>
                  <a:pt x="90213" y="247218"/>
                  <a:pt x="180427" y="118467"/>
                  <a:pt x="294289" y="60660"/>
                </a:cubicBezTo>
                <a:cubicBezTo>
                  <a:pt x="408151" y="2853"/>
                  <a:pt x="562303" y="-25174"/>
                  <a:pt x="683172" y="29129"/>
                </a:cubicBezTo>
                <a:cubicBezTo>
                  <a:pt x="804041" y="83432"/>
                  <a:pt x="911772" y="234956"/>
                  <a:pt x="1019503" y="38648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BE4D66C-6F9E-E34B-BDA3-7050BF048CA7}"/>
              </a:ext>
            </a:extLst>
          </p:cNvPr>
          <p:cNvSpPr/>
          <p:nvPr/>
        </p:nvSpPr>
        <p:spPr>
          <a:xfrm>
            <a:off x="8552722" y="2534541"/>
            <a:ext cx="1019503" cy="386480"/>
          </a:xfrm>
          <a:custGeom>
            <a:avLst/>
            <a:gdLst>
              <a:gd name="connsiteX0" fmla="*/ 0 w 1019503"/>
              <a:gd name="connsiteY0" fmla="*/ 375970 h 386480"/>
              <a:gd name="connsiteX1" fmla="*/ 294289 w 1019503"/>
              <a:gd name="connsiteY1" fmla="*/ 60660 h 386480"/>
              <a:gd name="connsiteX2" fmla="*/ 683172 w 1019503"/>
              <a:gd name="connsiteY2" fmla="*/ 29129 h 386480"/>
              <a:gd name="connsiteX3" fmla="*/ 1019503 w 1019503"/>
              <a:gd name="connsiteY3" fmla="*/ 386480 h 3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503" h="386480">
                <a:moveTo>
                  <a:pt x="0" y="375970"/>
                </a:moveTo>
                <a:cubicBezTo>
                  <a:pt x="90213" y="247218"/>
                  <a:pt x="180427" y="118467"/>
                  <a:pt x="294289" y="60660"/>
                </a:cubicBezTo>
                <a:cubicBezTo>
                  <a:pt x="408151" y="2853"/>
                  <a:pt x="562303" y="-25174"/>
                  <a:pt x="683172" y="29129"/>
                </a:cubicBezTo>
                <a:cubicBezTo>
                  <a:pt x="804041" y="83432"/>
                  <a:pt x="911772" y="234956"/>
                  <a:pt x="1019503" y="38648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8F9AB0B-810C-0843-A54F-A8A84F89355B}"/>
              </a:ext>
            </a:extLst>
          </p:cNvPr>
          <p:cNvSpPr/>
          <p:nvPr/>
        </p:nvSpPr>
        <p:spPr>
          <a:xfrm>
            <a:off x="9953154" y="2538658"/>
            <a:ext cx="1019503" cy="386480"/>
          </a:xfrm>
          <a:custGeom>
            <a:avLst/>
            <a:gdLst>
              <a:gd name="connsiteX0" fmla="*/ 0 w 1019503"/>
              <a:gd name="connsiteY0" fmla="*/ 375970 h 386480"/>
              <a:gd name="connsiteX1" fmla="*/ 294289 w 1019503"/>
              <a:gd name="connsiteY1" fmla="*/ 60660 h 386480"/>
              <a:gd name="connsiteX2" fmla="*/ 683172 w 1019503"/>
              <a:gd name="connsiteY2" fmla="*/ 29129 h 386480"/>
              <a:gd name="connsiteX3" fmla="*/ 1019503 w 1019503"/>
              <a:gd name="connsiteY3" fmla="*/ 386480 h 3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503" h="386480">
                <a:moveTo>
                  <a:pt x="0" y="375970"/>
                </a:moveTo>
                <a:cubicBezTo>
                  <a:pt x="90213" y="247218"/>
                  <a:pt x="180427" y="118467"/>
                  <a:pt x="294289" y="60660"/>
                </a:cubicBezTo>
                <a:cubicBezTo>
                  <a:pt x="408151" y="2853"/>
                  <a:pt x="562303" y="-25174"/>
                  <a:pt x="683172" y="29129"/>
                </a:cubicBezTo>
                <a:cubicBezTo>
                  <a:pt x="804041" y="83432"/>
                  <a:pt x="911772" y="234956"/>
                  <a:pt x="1019503" y="38648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5F5BBB-5E2C-9141-88E0-05ADD6557FC4}"/>
              </a:ext>
            </a:extLst>
          </p:cNvPr>
          <p:cNvSpPr txBox="1"/>
          <p:nvPr/>
        </p:nvSpPr>
        <p:spPr>
          <a:xfrm>
            <a:off x="8064701" y="4746129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92065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HMM as a Bayes Net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0FDDC3-7D21-EE40-8F1A-3168B983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68" y="1970589"/>
            <a:ext cx="52972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slide shows an HMM as a Bayes Net.  You should remember the graph semantics of a Bayes net:</a:t>
            </a:r>
          </a:p>
          <a:p>
            <a:r>
              <a:rPr lang="en-US" dirty="0"/>
              <a:t>Nodes are random variables.</a:t>
            </a:r>
          </a:p>
          <a:p>
            <a:r>
              <a:rPr lang="en-US" dirty="0"/>
              <a:t>Edges denote stochastic dependence.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/>
              <p:nvPr/>
            </p:nvSpPr>
            <p:spPr>
              <a:xfrm>
                <a:off x="6431338" y="2848303"/>
                <a:ext cx="1187669" cy="11666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338" y="2848303"/>
                <a:ext cx="1187669" cy="1166648"/>
              </a:xfrm>
              <a:prstGeom prst="ellipse">
                <a:avLst/>
              </a:prstGeom>
              <a:blipFill>
                <a:blip r:embed="rId3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/>
              <p:nvPr/>
            </p:nvSpPr>
            <p:spPr>
              <a:xfrm>
                <a:off x="8317942" y="2853559"/>
                <a:ext cx="1187669" cy="11666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942" y="2853559"/>
                <a:ext cx="1187669" cy="116664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/>
              <p:nvPr/>
            </p:nvSpPr>
            <p:spPr>
              <a:xfrm>
                <a:off x="10204544" y="2858814"/>
                <a:ext cx="1187669" cy="11666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544" y="2858814"/>
                <a:ext cx="1187669" cy="1166648"/>
              </a:xfrm>
              <a:prstGeom prst="ellipse">
                <a:avLst/>
              </a:prstGeom>
              <a:blipFill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3764DF-189D-2C44-AC50-328DEED072F3}"/>
                  </a:ext>
                </a:extLst>
              </p:cNvPr>
              <p:cNvSpPr txBox="1"/>
              <p:nvPr/>
            </p:nvSpPr>
            <p:spPr>
              <a:xfrm>
                <a:off x="6492980" y="4729656"/>
                <a:ext cx="10717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3764DF-189D-2C44-AC50-328DEED07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980" y="4729656"/>
                <a:ext cx="1071768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63C259-640C-3B46-B54E-30A665B6EA9F}"/>
                  </a:ext>
                </a:extLst>
              </p:cNvPr>
              <p:cNvSpPr txBox="1"/>
              <p:nvPr/>
            </p:nvSpPr>
            <p:spPr>
              <a:xfrm>
                <a:off x="10263913" y="4708636"/>
                <a:ext cx="10717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63C259-640C-3B46-B54E-30A665B6E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913" y="4708636"/>
                <a:ext cx="1071768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890A33-5547-474F-931F-DF75C32B1BAF}"/>
              </a:ext>
            </a:extLst>
          </p:cNvPr>
          <p:cNvCxnSpPr>
            <a:stCxn id="10" idx="4"/>
            <a:endCxn id="18" idx="0"/>
          </p:cNvCxnSpPr>
          <p:nvPr/>
        </p:nvCxnSpPr>
        <p:spPr>
          <a:xfrm>
            <a:off x="7025173" y="4014951"/>
            <a:ext cx="3691" cy="714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30C5F3-C33C-C640-A83F-75ABBB8B67BF}"/>
              </a:ext>
            </a:extLst>
          </p:cNvPr>
          <p:cNvCxnSpPr>
            <a:cxnSpLocks/>
            <a:stCxn id="15" idx="4"/>
            <a:endCxn id="29" idx="0"/>
          </p:cNvCxnSpPr>
          <p:nvPr/>
        </p:nvCxnSpPr>
        <p:spPr>
          <a:xfrm>
            <a:off x="8911777" y="4020207"/>
            <a:ext cx="29269" cy="71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82784E-A918-C54B-A801-E50D3324EF17}"/>
              </a:ext>
            </a:extLst>
          </p:cNvPr>
          <p:cNvCxnSpPr>
            <a:stCxn id="16" idx="4"/>
            <a:endCxn id="19" idx="0"/>
          </p:cNvCxnSpPr>
          <p:nvPr/>
        </p:nvCxnSpPr>
        <p:spPr>
          <a:xfrm>
            <a:off x="10798379" y="4025462"/>
            <a:ext cx="1418" cy="683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9F3D45-E7AD-F546-B03D-33C19D4F940C}"/>
                  </a:ext>
                </a:extLst>
              </p:cNvPr>
              <p:cNvSpPr txBox="1"/>
              <p:nvPr/>
            </p:nvSpPr>
            <p:spPr>
              <a:xfrm>
                <a:off x="8600728" y="4735619"/>
                <a:ext cx="6806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9F3D45-E7AD-F546-B03D-33C19D4F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728" y="4735619"/>
                <a:ext cx="680636" cy="584775"/>
              </a:xfrm>
              <a:prstGeom prst="rect">
                <a:avLst/>
              </a:prstGeom>
              <a:blipFill>
                <a:blip r:embed="rId8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CFED84-C055-7E44-81E4-2339F2A3F9FF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7619007" y="3431627"/>
            <a:ext cx="698935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10D11E-F972-6749-96BC-81F75DCE2F5F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>
            <a:off x="9505611" y="3436883"/>
            <a:ext cx="698933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67E44A-54B1-E84D-83EC-8435C98F421E}"/>
              </a:ext>
            </a:extLst>
          </p:cNvPr>
          <p:cNvCxnSpPr>
            <a:endCxn id="10" idx="2"/>
          </p:cNvCxnSpPr>
          <p:nvPr/>
        </p:nvCxnSpPr>
        <p:spPr>
          <a:xfrm>
            <a:off x="6190593" y="3429000"/>
            <a:ext cx="240745" cy="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D958E65-A980-584C-9EB2-97BDC1E98632}"/>
              </a:ext>
            </a:extLst>
          </p:cNvPr>
          <p:cNvCxnSpPr>
            <a:stCxn id="16" idx="6"/>
          </p:cNvCxnSpPr>
          <p:nvPr/>
        </p:nvCxnSpPr>
        <p:spPr>
          <a:xfrm flipV="1">
            <a:off x="11392213" y="3436883"/>
            <a:ext cx="200697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0520A12-5EF9-C84E-BB73-D73D5A14BE1E}"/>
              </a:ext>
            </a:extLst>
          </p:cNvPr>
          <p:cNvSpPr txBox="1"/>
          <p:nvPr/>
        </p:nvSpPr>
        <p:spPr>
          <a:xfrm>
            <a:off x="11582959" y="303224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3200" dirty="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D19162-3067-DF4F-BF9E-041CB9609F30}"/>
              </a:ext>
            </a:extLst>
          </p:cNvPr>
          <p:cNvSpPr txBox="1"/>
          <p:nvPr/>
        </p:nvSpPr>
        <p:spPr>
          <a:xfrm>
            <a:off x="5691931" y="3026985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7330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HMM as a Finite State Machine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0FDDC3-7D21-EE40-8F1A-3168B983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68" y="1970589"/>
            <a:ext cx="52972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slide shows </a:t>
            </a:r>
            <a:r>
              <a:rPr lang="en-US" b="1" i="1" u="sng" dirty="0"/>
              <a:t>exactly the same HMM, </a:t>
            </a:r>
            <a:r>
              <a:rPr lang="en-US" dirty="0"/>
              <a:t>viewed in a totally different way.  Here, we show it as a finite state machine:</a:t>
            </a:r>
          </a:p>
          <a:p>
            <a:r>
              <a:rPr lang="en-US" dirty="0"/>
              <a:t>Nodes denote states.</a:t>
            </a:r>
          </a:p>
          <a:p>
            <a:r>
              <a:rPr lang="en-US" dirty="0"/>
              <a:t>Edges denote possible transitions between the states.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95F0D028-7B9B-9F49-93A2-DE665756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512" y="3131053"/>
            <a:ext cx="1068274" cy="10520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0935C3EA-F8E4-0141-AD84-98EDC4370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9312" y="3131053"/>
            <a:ext cx="1068274" cy="1052063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/>
              <a:t>V</a:t>
            </a:r>
          </a:p>
        </p:txBody>
      </p:sp>
      <p:cxnSp>
        <p:nvCxnSpPr>
          <p:cNvPr id="16" name="AutoShape 6">
            <a:extLst>
              <a:ext uri="{FF2B5EF4-FFF2-40B4-BE49-F238E27FC236}">
                <a16:creationId xmlns:a16="http://schemas.microsoft.com/office/drawing/2014/main" id="{7288C9C9-A0A0-4A46-8E9D-943ACA2AC254}"/>
              </a:ext>
            </a:extLst>
          </p:cNvPr>
          <p:cNvCxnSpPr>
            <a:cxnSpLocks noChangeShapeType="1"/>
            <a:stCxn id="10" idx="0"/>
            <a:endCxn id="15" idx="0"/>
          </p:cNvCxnSpPr>
          <p:nvPr/>
        </p:nvCxnSpPr>
        <p:spPr bwMode="auto">
          <a:xfrm rot="5400000" flipH="1" flipV="1">
            <a:off x="8989549" y="2407153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DF709E56-079E-3B46-9E84-EBD71DEDE15B}"/>
              </a:ext>
            </a:extLst>
          </p:cNvPr>
          <p:cNvCxnSpPr>
            <a:cxnSpLocks noChangeShapeType="1"/>
            <a:stCxn id="15" idx="4"/>
            <a:endCxn id="10" idx="4"/>
          </p:cNvCxnSpPr>
          <p:nvPr/>
        </p:nvCxnSpPr>
        <p:spPr bwMode="auto">
          <a:xfrm rot="5400000">
            <a:off x="8989549" y="3459216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8">
            <a:extLst>
              <a:ext uri="{FF2B5EF4-FFF2-40B4-BE49-F238E27FC236}">
                <a16:creationId xmlns:a16="http://schemas.microsoft.com/office/drawing/2014/main" id="{D3DDAAD1-F2E8-844C-8C5D-CA3C45434A9C}"/>
              </a:ext>
            </a:extLst>
          </p:cNvPr>
          <p:cNvCxnSpPr>
            <a:cxnSpLocks noChangeShapeType="1"/>
            <a:stCxn id="15" idx="7"/>
            <a:endCxn id="15" idx="6"/>
          </p:cNvCxnSpPr>
          <p:nvPr/>
        </p:nvCxnSpPr>
        <p:spPr bwMode="auto">
          <a:xfrm rot="16200000" flipH="1">
            <a:off x="9983382" y="3392882"/>
            <a:ext cx="371961" cy="156445"/>
          </a:xfrm>
          <a:prstGeom prst="curvedConnector4">
            <a:avLst>
              <a:gd name="adj1" fmla="val -102879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3B11414F-B25F-2C4D-9E0D-94B4207F1257}"/>
              </a:ext>
            </a:extLst>
          </p:cNvPr>
          <p:cNvCxnSpPr>
            <a:cxnSpLocks noChangeShapeType="1"/>
            <a:stCxn id="10" idx="3"/>
            <a:endCxn id="10" idx="2"/>
          </p:cNvCxnSpPr>
          <p:nvPr/>
        </p:nvCxnSpPr>
        <p:spPr bwMode="auto">
          <a:xfrm rot="5400000" flipH="1">
            <a:off x="7623755" y="3764843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11">
                <a:extLst>
                  <a:ext uri="{FF2B5EF4-FFF2-40B4-BE49-F238E27FC236}">
                    <a16:creationId xmlns:a16="http://schemas.microsoft.com/office/drawing/2014/main" id="{A93CC9FD-B5E0-5A40-A39E-C8CE2F8A7D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1744" y="3381943"/>
                <a:ext cx="2197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 Box 11">
                <a:extLst>
                  <a:ext uri="{FF2B5EF4-FFF2-40B4-BE49-F238E27FC236}">
                    <a16:creationId xmlns:a16="http://schemas.microsoft.com/office/drawing/2014/main" id="{A93CC9FD-B5E0-5A40-A39E-C8CE2F8A7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1744" y="3381943"/>
                <a:ext cx="2197443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">
            <a:extLst>
              <a:ext uri="{FF2B5EF4-FFF2-40B4-BE49-F238E27FC236}">
                <a16:creationId xmlns:a16="http://schemas.microsoft.com/office/drawing/2014/main" id="{13DC3814-D399-B342-9046-F9824BCA4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7595" y="5081140"/>
            <a:ext cx="1068274" cy="105206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33" name="AutoShape 9">
            <a:extLst>
              <a:ext uri="{FF2B5EF4-FFF2-40B4-BE49-F238E27FC236}">
                <a16:creationId xmlns:a16="http://schemas.microsoft.com/office/drawing/2014/main" id="{6715D8A1-09D1-A346-ACEA-4BC88C0ABCF7}"/>
              </a:ext>
            </a:extLst>
          </p:cNvPr>
          <p:cNvCxnSpPr>
            <a:cxnSpLocks noChangeShapeType="1"/>
            <a:stCxn id="22" idx="3"/>
            <a:endCxn id="22" idx="2"/>
          </p:cNvCxnSpPr>
          <p:nvPr/>
        </p:nvCxnSpPr>
        <p:spPr bwMode="auto">
          <a:xfrm rot="5400000" flipH="1">
            <a:off x="8469838" y="5714930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Box 11">
                <a:extLst>
                  <a:ext uri="{FF2B5EF4-FFF2-40B4-BE49-F238E27FC236}">
                    <a16:creationId xmlns:a16="http://schemas.microsoft.com/office/drawing/2014/main" id="{83001CF5-0FB9-6148-A0D0-B6614F327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4176" y="6350695"/>
                <a:ext cx="2197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 Box 11">
                <a:extLst>
                  <a:ext uri="{FF2B5EF4-FFF2-40B4-BE49-F238E27FC236}">
                    <a16:creationId xmlns:a16="http://schemas.microsoft.com/office/drawing/2014/main" id="{83001CF5-0FB9-6148-A0D0-B6614F327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4176" y="6350695"/>
                <a:ext cx="2197443" cy="369332"/>
              </a:xfrm>
              <a:prstGeom prst="rect">
                <a:avLst/>
              </a:prstGeom>
              <a:blipFill>
                <a:blip r:embed="rId4"/>
                <a:stretch>
                  <a:fillRect b="-206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AutoShape 7">
            <a:extLst>
              <a:ext uri="{FF2B5EF4-FFF2-40B4-BE49-F238E27FC236}">
                <a16:creationId xmlns:a16="http://schemas.microsoft.com/office/drawing/2014/main" id="{95BC6C9B-296D-3641-A0CA-9056A513BC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885661" y="3843264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AutoShape 6">
            <a:extLst>
              <a:ext uri="{FF2B5EF4-FFF2-40B4-BE49-F238E27FC236}">
                <a16:creationId xmlns:a16="http://schemas.microsoft.com/office/drawing/2014/main" id="{DFA464D5-F104-B24E-89CB-83E57B48DD2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922493" y="3998209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9274FE14-2682-5043-8B1F-BBFEDC0BA46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184877" y="4053073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7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AutoShape 7">
            <a:extLst>
              <a:ext uri="{FF2B5EF4-FFF2-40B4-BE49-F238E27FC236}">
                <a16:creationId xmlns:a16="http://schemas.microsoft.com/office/drawing/2014/main" id="{0673C5D9-9E12-8342-82FA-A9545FD60B3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209005" y="3764016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7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 Box 11">
                <a:extLst>
                  <a:ext uri="{FF2B5EF4-FFF2-40B4-BE49-F238E27FC236}">
                    <a16:creationId xmlns:a16="http://schemas.microsoft.com/office/drawing/2014/main" id="{ECEDC749-1485-264E-B043-196F11FA7E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496" y="2479735"/>
                <a:ext cx="2197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 Box 11">
                <a:extLst>
                  <a:ext uri="{FF2B5EF4-FFF2-40B4-BE49-F238E27FC236}">
                    <a16:creationId xmlns:a16="http://schemas.microsoft.com/office/drawing/2014/main" id="{ECEDC749-1485-264E-B043-196F11FA7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02496" y="2479735"/>
                <a:ext cx="219744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 Box 11">
                <a:extLst>
                  <a:ext uri="{FF2B5EF4-FFF2-40B4-BE49-F238E27FC236}">
                    <a16:creationId xmlns:a16="http://schemas.microsoft.com/office/drawing/2014/main" id="{05426C2D-9A6C-714C-A2FA-DC5FD7AA6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3072" y="2583367"/>
                <a:ext cx="2197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 Box 11">
                <a:extLst>
                  <a:ext uri="{FF2B5EF4-FFF2-40B4-BE49-F238E27FC236}">
                    <a16:creationId xmlns:a16="http://schemas.microsoft.com/office/drawing/2014/main" id="{05426C2D-9A6C-714C-A2FA-DC5FD7AA6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3072" y="2583367"/>
                <a:ext cx="2197443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477106E1-DC4E-0A4F-AAD1-09B1AFEE77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3600" y="4832791"/>
                <a:ext cx="2197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477106E1-DC4E-0A4F-AAD1-09B1AFEE7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3600" y="4832791"/>
                <a:ext cx="2197443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 Box 11">
                <a:extLst>
                  <a:ext uri="{FF2B5EF4-FFF2-40B4-BE49-F238E27FC236}">
                    <a16:creationId xmlns:a16="http://schemas.microsoft.com/office/drawing/2014/main" id="{6B1A1938-4229-AE48-8467-9CD2B2EDA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7440" y="4875463"/>
                <a:ext cx="2197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 Box 11">
                <a:extLst>
                  <a:ext uri="{FF2B5EF4-FFF2-40B4-BE49-F238E27FC236}">
                    <a16:creationId xmlns:a16="http://schemas.microsoft.com/office/drawing/2014/main" id="{6B1A1938-4229-AE48-8467-9CD2B2EDA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7440" y="4875463"/>
                <a:ext cx="2197443" cy="369332"/>
              </a:xfrm>
              <a:prstGeom prst="rect">
                <a:avLst/>
              </a:prstGeom>
              <a:blipFill>
                <a:blip r:embed="rId8"/>
                <a:stretch>
                  <a:fillRect b="-206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391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87A2-287B-604A-A313-508D6A6A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of an HMM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07952-EFC5-9940-95CB-DA2EE39483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448" y="1825625"/>
                <a:ext cx="773277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that there are N distinct POS tags, and V distinct words.  Then the parameters of an HMM are: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of these.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of these.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. 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𝑁𝑉</m:t>
                    </m:r>
                  </m:oMath>
                </a14:m>
                <a:r>
                  <a:rPr lang="en-US" dirty="0"/>
                  <a:t> of these.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07952-EFC5-9940-95CB-DA2EE39483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448" y="1825625"/>
                <a:ext cx="7732776" cy="4351338"/>
              </a:xfrm>
              <a:blipFill>
                <a:blip r:embed="rId2"/>
                <a:stretch>
                  <a:fillRect l="-163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2522616A-2B1A-FE4B-8E0E-AF6E130ED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096" y="2484877"/>
            <a:ext cx="1068274" cy="10520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0A3DF6FB-B687-2D4C-A3AB-8FD982248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2896" y="2484877"/>
            <a:ext cx="1068274" cy="1052063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/>
              <a:t>V</a:t>
            </a:r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685025F5-6AF2-CD49-97C0-81A463F97679}"/>
              </a:ext>
            </a:extLst>
          </p:cNvPr>
          <p:cNvCxnSpPr>
            <a:cxnSpLocks noChangeShapeType="1"/>
            <a:stCxn id="4" idx="0"/>
            <a:endCxn id="5" idx="0"/>
          </p:cNvCxnSpPr>
          <p:nvPr/>
        </p:nvCxnSpPr>
        <p:spPr bwMode="auto">
          <a:xfrm rot="5400000" flipH="1" flipV="1">
            <a:off x="10233133" y="1760977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AutoShape 7">
            <a:extLst>
              <a:ext uri="{FF2B5EF4-FFF2-40B4-BE49-F238E27FC236}">
                <a16:creationId xmlns:a16="http://schemas.microsoft.com/office/drawing/2014/main" id="{4545AF57-BC59-6E48-8416-6BF22C6ACDAC}"/>
              </a:ext>
            </a:extLst>
          </p:cNvPr>
          <p:cNvCxnSpPr>
            <a:cxnSpLocks noChangeShapeType="1"/>
            <a:stCxn id="5" idx="4"/>
            <a:endCxn id="4" idx="4"/>
          </p:cNvCxnSpPr>
          <p:nvPr/>
        </p:nvCxnSpPr>
        <p:spPr bwMode="auto">
          <a:xfrm rot="5400000">
            <a:off x="10233133" y="2813040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BB344E55-5C94-8541-8DDC-46506F2D5D6F}"/>
              </a:ext>
            </a:extLst>
          </p:cNvPr>
          <p:cNvCxnSpPr>
            <a:cxnSpLocks noChangeShapeType="1"/>
            <a:stCxn id="5" idx="7"/>
            <a:endCxn id="5" idx="6"/>
          </p:cNvCxnSpPr>
          <p:nvPr/>
        </p:nvCxnSpPr>
        <p:spPr bwMode="auto">
          <a:xfrm rot="16200000" flipH="1">
            <a:off x="11226966" y="2746706"/>
            <a:ext cx="371961" cy="156445"/>
          </a:xfrm>
          <a:prstGeom prst="curvedConnector4">
            <a:avLst>
              <a:gd name="adj1" fmla="val -102879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9">
            <a:extLst>
              <a:ext uri="{FF2B5EF4-FFF2-40B4-BE49-F238E27FC236}">
                <a16:creationId xmlns:a16="http://schemas.microsoft.com/office/drawing/2014/main" id="{C23EC682-F0C6-464A-B759-526137BA040C}"/>
              </a:ext>
            </a:extLst>
          </p:cNvPr>
          <p:cNvCxnSpPr>
            <a:cxnSpLocks noChangeShapeType="1"/>
            <a:stCxn id="4" idx="3"/>
            <a:endCxn id="4" idx="2"/>
          </p:cNvCxnSpPr>
          <p:nvPr/>
        </p:nvCxnSpPr>
        <p:spPr bwMode="auto">
          <a:xfrm rot="5400000" flipH="1">
            <a:off x="8867339" y="3118667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Oval 4">
            <a:extLst>
              <a:ext uri="{FF2B5EF4-FFF2-40B4-BE49-F238E27FC236}">
                <a16:creationId xmlns:a16="http://schemas.microsoft.com/office/drawing/2014/main" id="{A9A821A2-B170-404A-89B2-270B6D341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179" y="4434964"/>
            <a:ext cx="1068274" cy="105206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12" name="AutoShape 9">
            <a:extLst>
              <a:ext uri="{FF2B5EF4-FFF2-40B4-BE49-F238E27FC236}">
                <a16:creationId xmlns:a16="http://schemas.microsoft.com/office/drawing/2014/main" id="{51F1C3E5-32FC-734F-8129-C193A2F81E42}"/>
              </a:ext>
            </a:extLst>
          </p:cNvPr>
          <p:cNvCxnSpPr>
            <a:cxnSpLocks noChangeShapeType="1"/>
            <a:stCxn id="11" idx="3"/>
            <a:endCxn id="11" idx="2"/>
          </p:cNvCxnSpPr>
          <p:nvPr/>
        </p:nvCxnSpPr>
        <p:spPr bwMode="auto">
          <a:xfrm rot="5400000" flipH="1">
            <a:off x="9713422" y="5068754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F1123D6-2438-524C-8592-EDFE7AE4BDD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129245" y="3197088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6">
            <a:extLst>
              <a:ext uri="{FF2B5EF4-FFF2-40B4-BE49-F238E27FC236}">
                <a16:creationId xmlns:a16="http://schemas.microsoft.com/office/drawing/2014/main" id="{58074883-A198-AA4A-864B-B8F0C27E246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0166077" y="3352033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AutoShape 6">
            <a:extLst>
              <a:ext uri="{FF2B5EF4-FFF2-40B4-BE49-F238E27FC236}">
                <a16:creationId xmlns:a16="http://schemas.microsoft.com/office/drawing/2014/main" id="{F34BB257-D182-514B-ADAF-8EAFE26396D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9428461" y="3406897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7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5E274E39-E68C-8940-99B1-AE07F1C75E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452589" y="3117840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7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2C1C98C5-1741-344E-A975-3C289A55ED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0336" y="4186615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2C1C98C5-1741-344E-A975-3C289A55E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0336" y="4186615"/>
                <a:ext cx="493985" cy="369332"/>
              </a:xfrm>
              <a:prstGeom prst="rect">
                <a:avLst/>
              </a:prstGeom>
              <a:blipFill>
                <a:blip r:embed="rId3"/>
                <a:stretch>
                  <a:fillRect r="-2500" b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11">
                <a:extLst>
                  <a:ext uri="{FF2B5EF4-FFF2-40B4-BE49-F238E27FC236}">
                    <a16:creationId xmlns:a16="http://schemas.microsoft.com/office/drawing/2014/main" id="{FD70D809-79DF-1546-95EF-ACF8F57FE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64624" y="5704519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 Box 11">
                <a:extLst>
                  <a:ext uri="{FF2B5EF4-FFF2-40B4-BE49-F238E27FC236}">
                    <a16:creationId xmlns:a16="http://schemas.microsoft.com/office/drawing/2014/main" id="{FD70D809-79DF-1546-95EF-ACF8F57FE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4624" y="5704519"/>
                <a:ext cx="493985" cy="369332"/>
              </a:xfrm>
              <a:prstGeom prst="rect">
                <a:avLst/>
              </a:prstGeom>
              <a:blipFill>
                <a:blip r:embed="rId4"/>
                <a:stretch>
                  <a:fillRect r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11">
                <a:extLst>
                  <a:ext uri="{FF2B5EF4-FFF2-40B4-BE49-F238E27FC236}">
                    <a16:creationId xmlns:a16="http://schemas.microsoft.com/office/drawing/2014/main" id="{95A5BAA7-F1AD-2B49-B5F9-28BA9333A3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63584" y="4076887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 Box 11">
                <a:extLst>
                  <a:ext uri="{FF2B5EF4-FFF2-40B4-BE49-F238E27FC236}">
                    <a16:creationId xmlns:a16="http://schemas.microsoft.com/office/drawing/2014/main" id="{95A5BAA7-F1AD-2B49-B5F9-28BA9333A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3584" y="4076887"/>
                <a:ext cx="493985" cy="369332"/>
              </a:xfrm>
              <a:prstGeom prst="rect">
                <a:avLst/>
              </a:prstGeom>
              <a:blipFill>
                <a:blip r:embed="rId5"/>
                <a:stretch>
                  <a:fillRect r="-5000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11">
                <a:extLst>
                  <a:ext uri="{FF2B5EF4-FFF2-40B4-BE49-F238E27FC236}">
                    <a16:creationId xmlns:a16="http://schemas.microsoft.com/office/drawing/2014/main" id="{491CB49B-7A2B-D34D-A7B0-B2F3F15846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3504" y="3302695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 Box 11">
                <a:extLst>
                  <a:ext uri="{FF2B5EF4-FFF2-40B4-BE49-F238E27FC236}">
                    <a16:creationId xmlns:a16="http://schemas.microsoft.com/office/drawing/2014/main" id="{491CB49B-7A2B-D34D-A7B0-B2F3F1584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3504" y="3302695"/>
                <a:ext cx="493985" cy="369332"/>
              </a:xfrm>
              <a:prstGeom prst="rect">
                <a:avLst/>
              </a:prstGeom>
              <a:blipFill>
                <a:blip r:embed="rId6"/>
                <a:stretch>
                  <a:fillRect r="-5000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11">
                <a:extLst>
                  <a:ext uri="{FF2B5EF4-FFF2-40B4-BE49-F238E27FC236}">
                    <a16:creationId xmlns:a16="http://schemas.microsoft.com/office/drawing/2014/main" id="{327B7D00-3EE8-D94D-B692-F06AECA005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4288" y="1894519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 Box 11">
                <a:extLst>
                  <a:ext uri="{FF2B5EF4-FFF2-40B4-BE49-F238E27FC236}">
                    <a16:creationId xmlns:a16="http://schemas.microsoft.com/office/drawing/2014/main" id="{327B7D00-3EE8-D94D-B692-F06AECA00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24288" y="1894519"/>
                <a:ext cx="493985" cy="369332"/>
              </a:xfrm>
              <a:prstGeom prst="rect">
                <a:avLst/>
              </a:prstGeom>
              <a:blipFill>
                <a:blip r:embed="rId7"/>
                <a:stretch>
                  <a:fillRect r="-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06EC7602-B470-0B4D-BB6E-5BCEF2FDB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1504" y="1815271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06EC7602-B470-0B4D-BB6E-5BCEF2FDB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1504" y="1815271"/>
                <a:ext cx="493985" cy="369332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429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87A2-287B-604A-A313-508D6A6A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Parameters of an HMM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07952-EFC5-9940-95CB-DA2EE39483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448" y="1825625"/>
                <a:ext cx="7732776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sentences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that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start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with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sentences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training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corpus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follows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occurs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training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corpus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matched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word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occurs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training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corpus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07952-EFC5-9940-95CB-DA2EE39483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448" y="1825625"/>
                <a:ext cx="7732776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2522616A-2B1A-FE4B-8E0E-AF6E130ED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096" y="2484877"/>
            <a:ext cx="1068274" cy="10520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0A3DF6FB-B687-2D4C-A3AB-8FD982248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2896" y="2484877"/>
            <a:ext cx="1068274" cy="1052063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/>
              <a:t>V</a:t>
            </a:r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685025F5-6AF2-CD49-97C0-81A463F97679}"/>
              </a:ext>
            </a:extLst>
          </p:cNvPr>
          <p:cNvCxnSpPr>
            <a:cxnSpLocks noChangeShapeType="1"/>
            <a:stCxn id="4" idx="0"/>
            <a:endCxn id="5" idx="0"/>
          </p:cNvCxnSpPr>
          <p:nvPr/>
        </p:nvCxnSpPr>
        <p:spPr bwMode="auto">
          <a:xfrm rot="5400000" flipH="1" flipV="1">
            <a:off x="10233133" y="1760977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>
            <a:extLst>
              <a:ext uri="{FF2B5EF4-FFF2-40B4-BE49-F238E27FC236}">
                <a16:creationId xmlns:a16="http://schemas.microsoft.com/office/drawing/2014/main" id="{4545AF57-BC59-6E48-8416-6BF22C6ACDAC}"/>
              </a:ext>
            </a:extLst>
          </p:cNvPr>
          <p:cNvCxnSpPr>
            <a:cxnSpLocks noChangeShapeType="1"/>
            <a:stCxn id="5" idx="4"/>
            <a:endCxn id="4" idx="4"/>
          </p:cNvCxnSpPr>
          <p:nvPr/>
        </p:nvCxnSpPr>
        <p:spPr bwMode="auto">
          <a:xfrm rot="5400000">
            <a:off x="10233133" y="2813040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BB344E55-5C94-8541-8DDC-46506F2D5D6F}"/>
              </a:ext>
            </a:extLst>
          </p:cNvPr>
          <p:cNvCxnSpPr>
            <a:cxnSpLocks noChangeShapeType="1"/>
            <a:stCxn id="5" idx="7"/>
            <a:endCxn id="5" idx="6"/>
          </p:cNvCxnSpPr>
          <p:nvPr/>
        </p:nvCxnSpPr>
        <p:spPr bwMode="auto">
          <a:xfrm rot="16200000" flipH="1">
            <a:off x="11226966" y="2746706"/>
            <a:ext cx="371961" cy="156445"/>
          </a:xfrm>
          <a:prstGeom prst="curvedConnector4">
            <a:avLst>
              <a:gd name="adj1" fmla="val -102879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>
            <a:extLst>
              <a:ext uri="{FF2B5EF4-FFF2-40B4-BE49-F238E27FC236}">
                <a16:creationId xmlns:a16="http://schemas.microsoft.com/office/drawing/2014/main" id="{C23EC682-F0C6-464A-B759-526137BA040C}"/>
              </a:ext>
            </a:extLst>
          </p:cNvPr>
          <p:cNvCxnSpPr>
            <a:cxnSpLocks noChangeShapeType="1"/>
            <a:stCxn id="4" idx="3"/>
            <a:endCxn id="4" idx="2"/>
          </p:cNvCxnSpPr>
          <p:nvPr/>
        </p:nvCxnSpPr>
        <p:spPr bwMode="auto">
          <a:xfrm rot="5400000" flipH="1">
            <a:off x="8867339" y="3118667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Oval 4">
            <a:extLst>
              <a:ext uri="{FF2B5EF4-FFF2-40B4-BE49-F238E27FC236}">
                <a16:creationId xmlns:a16="http://schemas.microsoft.com/office/drawing/2014/main" id="{A9A821A2-B170-404A-89B2-270B6D341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179" y="4434964"/>
            <a:ext cx="1068274" cy="105206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12" name="AutoShape 9">
            <a:extLst>
              <a:ext uri="{FF2B5EF4-FFF2-40B4-BE49-F238E27FC236}">
                <a16:creationId xmlns:a16="http://schemas.microsoft.com/office/drawing/2014/main" id="{51F1C3E5-32FC-734F-8129-C193A2F81E42}"/>
              </a:ext>
            </a:extLst>
          </p:cNvPr>
          <p:cNvCxnSpPr>
            <a:cxnSpLocks noChangeShapeType="1"/>
            <a:stCxn id="11" idx="3"/>
            <a:endCxn id="11" idx="2"/>
          </p:cNvCxnSpPr>
          <p:nvPr/>
        </p:nvCxnSpPr>
        <p:spPr bwMode="auto">
          <a:xfrm rot="5400000" flipH="1">
            <a:off x="9713422" y="5068754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F1123D6-2438-524C-8592-EDFE7AE4BDD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129245" y="3197088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>
            <a:extLst>
              <a:ext uri="{FF2B5EF4-FFF2-40B4-BE49-F238E27FC236}">
                <a16:creationId xmlns:a16="http://schemas.microsoft.com/office/drawing/2014/main" id="{58074883-A198-AA4A-864B-B8F0C27E246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0166077" y="3352033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6">
            <a:extLst>
              <a:ext uri="{FF2B5EF4-FFF2-40B4-BE49-F238E27FC236}">
                <a16:creationId xmlns:a16="http://schemas.microsoft.com/office/drawing/2014/main" id="{F34BB257-D182-514B-ADAF-8EAFE26396D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9428461" y="3406897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72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5E274E39-E68C-8940-99B1-AE07F1C75E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452589" y="3117840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72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2C1C98C5-1741-344E-A975-3C289A55ED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0336" y="4186615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2C1C98C5-1741-344E-A975-3C289A55E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0336" y="4186615"/>
                <a:ext cx="493985" cy="369332"/>
              </a:xfrm>
              <a:prstGeom prst="rect">
                <a:avLst/>
              </a:prstGeom>
              <a:blipFill>
                <a:blip r:embed="rId3"/>
                <a:stretch>
                  <a:fillRect r="-2500" b="-333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11">
                <a:extLst>
                  <a:ext uri="{FF2B5EF4-FFF2-40B4-BE49-F238E27FC236}">
                    <a16:creationId xmlns:a16="http://schemas.microsoft.com/office/drawing/2014/main" id="{FD70D809-79DF-1546-95EF-ACF8F57FE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64624" y="5704519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 Box 11">
                <a:extLst>
                  <a:ext uri="{FF2B5EF4-FFF2-40B4-BE49-F238E27FC236}">
                    <a16:creationId xmlns:a16="http://schemas.microsoft.com/office/drawing/2014/main" id="{FD70D809-79DF-1546-95EF-ACF8F57FE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4624" y="5704519"/>
                <a:ext cx="493985" cy="369332"/>
              </a:xfrm>
              <a:prstGeom prst="rect">
                <a:avLst/>
              </a:prstGeom>
              <a:blipFill>
                <a:blip r:embed="rId4"/>
                <a:stretch>
                  <a:fillRect r="-512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11">
                <a:extLst>
                  <a:ext uri="{FF2B5EF4-FFF2-40B4-BE49-F238E27FC236}">
                    <a16:creationId xmlns:a16="http://schemas.microsoft.com/office/drawing/2014/main" id="{95A5BAA7-F1AD-2B49-B5F9-28BA9333A3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63584" y="4076887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 Box 11">
                <a:extLst>
                  <a:ext uri="{FF2B5EF4-FFF2-40B4-BE49-F238E27FC236}">
                    <a16:creationId xmlns:a16="http://schemas.microsoft.com/office/drawing/2014/main" id="{95A5BAA7-F1AD-2B49-B5F9-28BA9333A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3584" y="4076887"/>
                <a:ext cx="493985" cy="369332"/>
              </a:xfrm>
              <a:prstGeom prst="rect">
                <a:avLst/>
              </a:prstGeom>
              <a:blipFill>
                <a:blip r:embed="rId5"/>
                <a:stretch>
                  <a:fillRect r="-5000" b="-344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11">
                <a:extLst>
                  <a:ext uri="{FF2B5EF4-FFF2-40B4-BE49-F238E27FC236}">
                    <a16:creationId xmlns:a16="http://schemas.microsoft.com/office/drawing/2014/main" id="{491CB49B-7A2B-D34D-A7B0-B2F3F15846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3504" y="3302695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 Box 11">
                <a:extLst>
                  <a:ext uri="{FF2B5EF4-FFF2-40B4-BE49-F238E27FC236}">
                    <a16:creationId xmlns:a16="http://schemas.microsoft.com/office/drawing/2014/main" id="{491CB49B-7A2B-D34D-A7B0-B2F3F1584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3504" y="3302695"/>
                <a:ext cx="493985" cy="369332"/>
              </a:xfrm>
              <a:prstGeom prst="rect">
                <a:avLst/>
              </a:prstGeom>
              <a:blipFill>
                <a:blip r:embed="rId6"/>
                <a:stretch>
                  <a:fillRect r="-5000" b="-344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11">
                <a:extLst>
                  <a:ext uri="{FF2B5EF4-FFF2-40B4-BE49-F238E27FC236}">
                    <a16:creationId xmlns:a16="http://schemas.microsoft.com/office/drawing/2014/main" id="{327B7D00-3EE8-D94D-B692-F06AECA005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4288" y="1894519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 Box 11">
                <a:extLst>
                  <a:ext uri="{FF2B5EF4-FFF2-40B4-BE49-F238E27FC236}">
                    <a16:creationId xmlns:a16="http://schemas.microsoft.com/office/drawing/2014/main" id="{327B7D00-3EE8-D94D-B692-F06AECA00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24288" y="1894519"/>
                <a:ext cx="493985" cy="369332"/>
              </a:xfrm>
              <a:prstGeom prst="rect">
                <a:avLst/>
              </a:prstGeom>
              <a:blipFill>
                <a:blip r:embed="rId7"/>
                <a:stretch>
                  <a:fillRect r="-250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06EC7602-B470-0B4D-BB6E-5BCEF2FDB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1504" y="1815271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06EC7602-B470-0B4D-BB6E-5BCEF2FDB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1504" y="1815271"/>
                <a:ext cx="493985" cy="369332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058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DBC1-E2A5-DA42-87A4-F47B6944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C4A95-E259-7642-9313-A4539004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Syntax and semantics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Part of speech tagging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HMM for POS tagging</a:t>
            </a:r>
          </a:p>
          <a:p>
            <a:r>
              <a:rPr lang="en-US" dirty="0"/>
              <a:t>The Viterbi algorithm</a:t>
            </a:r>
          </a:p>
        </p:txBody>
      </p:sp>
    </p:spTree>
    <p:extLst>
      <p:ext uri="{BB962C8B-B14F-4D97-AF65-F5344CB8AC3E}">
        <p14:creationId xmlns:p14="http://schemas.microsoft.com/office/powerpoint/2010/main" val="1433167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Key concepts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Nodes and edges have numbers attached to them: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u="sng" dirty="0"/>
                  <a:t>Edge Probability</a:t>
                </a:r>
                <a:r>
                  <a:rPr lang="en-US" dirty="0"/>
                  <a:t>: Probability of taking that transition, and then generating the next observed output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b="1" u="sng" dirty="0"/>
                  <a:t>Node Probability</a:t>
                </a:r>
                <a:r>
                  <a:rPr lang="en-US" dirty="0"/>
                  <a:t>: Probability of the best path until node j at time t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1078" t="-130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865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 for POS tagging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7681746" cy="48534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b="1" u="sng" dirty="0"/>
                  <a:t>Edge Probability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b="1" u="sng" dirty="0"/>
                  <a:t>Initial Node Probability</a:t>
                </a:r>
                <a:r>
                  <a:rPr lang="en-US" dirty="0"/>
                  <a:t>: Probability of starting in a particular node:</a:t>
                </a: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b="1" u="sng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7681746" cy="4853471"/>
              </a:xfrm>
              <a:blipFill>
                <a:blip r:embed="rId2"/>
                <a:stretch>
                  <a:fillRect l="-1320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ED94F6CA-5786-4642-A120-EA240E263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096" y="2484877"/>
            <a:ext cx="1068274" cy="10520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6F5F8FF5-8690-E342-8863-BF003F03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2896" y="2484877"/>
            <a:ext cx="1068274" cy="1052063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/>
              <a:t>V</a:t>
            </a:r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007D6F39-4255-9649-8E5E-457FA07E5B77}"/>
              </a:ext>
            </a:extLst>
          </p:cNvPr>
          <p:cNvCxnSpPr>
            <a:cxnSpLocks noChangeShapeType="1"/>
            <a:stCxn id="4" idx="0"/>
            <a:endCxn id="5" idx="0"/>
          </p:cNvCxnSpPr>
          <p:nvPr/>
        </p:nvCxnSpPr>
        <p:spPr bwMode="auto">
          <a:xfrm rot="5400000" flipH="1" flipV="1">
            <a:off x="10233133" y="1760977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>
            <a:extLst>
              <a:ext uri="{FF2B5EF4-FFF2-40B4-BE49-F238E27FC236}">
                <a16:creationId xmlns:a16="http://schemas.microsoft.com/office/drawing/2014/main" id="{6A680C34-9EE7-354F-A6F7-99C2F8AB0FB0}"/>
              </a:ext>
            </a:extLst>
          </p:cNvPr>
          <p:cNvCxnSpPr>
            <a:cxnSpLocks noChangeShapeType="1"/>
            <a:stCxn id="5" idx="4"/>
            <a:endCxn id="4" idx="4"/>
          </p:cNvCxnSpPr>
          <p:nvPr/>
        </p:nvCxnSpPr>
        <p:spPr bwMode="auto">
          <a:xfrm rot="5400000">
            <a:off x="10233133" y="2813040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89904809-898C-8647-9CE3-E87696795AAA}"/>
              </a:ext>
            </a:extLst>
          </p:cNvPr>
          <p:cNvCxnSpPr>
            <a:cxnSpLocks noChangeShapeType="1"/>
            <a:stCxn id="5" idx="7"/>
            <a:endCxn id="5" idx="6"/>
          </p:cNvCxnSpPr>
          <p:nvPr/>
        </p:nvCxnSpPr>
        <p:spPr bwMode="auto">
          <a:xfrm rot="16200000" flipH="1">
            <a:off x="11226966" y="2746706"/>
            <a:ext cx="371961" cy="156445"/>
          </a:xfrm>
          <a:prstGeom prst="curvedConnector4">
            <a:avLst>
              <a:gd name="adj1" fmla="val -102879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>
            <a:extLst>
              <a:ext uri="{FF2B5EF4-FFF2-40B4-BE49-F238E27FC236}">
                <a16:creationId xmlns:a16="http://schemas.microsoft.com/office/drawing/2014/main" id="{BB2D3A5A-D417-2E47-9432-9E4AFB5C414C}"/>
              </a:ext>
            </a:extLst>
          </p:cNvPr>
          <p:cNvCxnSpPr>
            <a:cxnSpLocks noChangeShapeType="1"/>
            <a:stCxn id="4" idx="3"/>
            <a:endCxn id="4" idx="2"/>
          </p:cNvCxnSpPr>
          <p:nvPr/>
        </p:nvCxnSpPr>
        <p:spPr bwMode="auto">
          <a:xfrm rot="5400000" flipH="1">
            <a:off x="8867339" y="3118667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3D327BB4-1946-6E4B-BEBE-F208436A5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179" y="4434964"/>
            <a:ext cx="1068274" cy="105206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11" name="AutoShape 9">
            <a:extLst>
              <a:ext uri="{FF2B5EF4-FFF2-40B4-BE49-F238E27FC236}">
                <a16:creationId xmlns:a16="http://schemas.microsoft.com/office/drawing/2014/main" id="{98657DF8-5A36-1648-B8A6-29966986B1B2}"/>
              </a:ext>
            </a:extLst>
          </p:cNvPr>
          <p:cNvCxnSpPr>
            <a:cxnSpLocks noChangeShapeType="1"/>
            <a:stCxn id="10" idx="3"/>
            <a:endCxn id="10" idx="2"/>
          </p:cNvCxnSpPr>
          <p:nvPr/>
        </p:nvCxnSpPr>
        <p:spPr bwMode="auto">
          <a:xfrm rot="5400000" flipH="1">
            <a:off x="9713422" y="5068754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7">
            <a:extLst>
              <a:ext uri="{FF2B5EF4-FFF2-40B4-BE49-F238E27FC236}">
                <a16:creationId xmlns:a16="http://schemas.microsoft.com/office/drawing/2014/main" id="{EAD5F354-BD00-0E43-8008-866A1C920B4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129245" y="3197088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6">
            <a:extLst>
              <a:ext uri="{FF2B5EF4-FFF2-40B4-BE49-F238E27FC236}">
                <a16:creationId xmlns:a16="http://schemas.microsoft.com/office/drawing/2014/main" id="{BE1D9782-D458-B64D-816B-345EF756C6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0166077" y="3352033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>
            <a:extLst>
              <a:ext uri="{FF2B5EF4-FFF2-40B4-BE49-F238E27FC236}">
                <a16:creationId xmlns:a16="http://schemas.microsoft.com/office/drawing/2014/main" id="{5652B8B0-1B8E-E943-9A46-D6E2EDC9A33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9428461" y="3406897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72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7">
            <a:extLst>
              <a:ext uri="{FF2B5EF4-FFF2-40B4-BE49-F238E27FC236}">
                <a16:creationId xmlns:a16="http://schemas.microsoft.com/office/drawing/2014/main" id="{4795906A-A9F1-BB4C-B299-E2368BA7BD8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452589" y="3117840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72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F960A341-B7B6-5443-8451-4E6717EEDA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0336" y="4186615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F960A341-B7B6-5443-8451-4E6717EED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0336" y="4186615"/>
                <a:ext cx="493985" cy="369332"/>
              </a:xfrm>
              <a:prstGeom prst="rect">
                <a:avLst/>
              </a:prstGeom>
              <a:blipFill>
                <a:blip r:embed="rId3"/>
                <a:stretch>
                  <a:fillRect r="-2500" b="-333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22674411-17FE-E242-82CF-109D937DD3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64624" y="5704519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22674411-17FE-E242-82CF-109D937DD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4624" y="5704519"/>
                <a:ext cx="493985" cy="369332"/>
              </a:xfrm>
              <a:prstGeom prst="rect">
                <a:avLst/>
              </a:prstGeom>
              <a:blipFill>
                <a:blip r:embed="rId4"/>
                <a:stretch>
                  <a:fillRect r="-512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04E4DFCA-FDA3-484D-B2C5-FF40988DA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63584" y="4076887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04E4DFCA-FDA3-484D-B2C5-FF40988DA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3584" y="4076887"/>
                <a:ext cx="493985" cy="369332"/>
              </a:xfrm>
              <a:prstGeom prst="rect">
                <a:avLst/>
              </a:prstGeom>
              <a:blipFill>
                <a:blip r:embed="rId5"/>
                <a:stretch>
                  <a:fillRect r="-5000" b="-344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52D14795-C7F6-8D44-B2AC-EE9F00A00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3504" y="3302695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52D14795-C7F6-8D44-B2AC-EE9F00A00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3504" y="3302695"/>
                <a:ext cx="493985" cy="369332"/>
              </a:xfrm>
              <a:prstGeom prst="rect">
                <a:avLst/>
              </a:prstGeom>
              <a:blipFill>
                <a:blip r:embed="rId6"/>
                <a:stretch>
                  <a:fillRect r="-5000" b="-344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ED10D937-EE5D-BC46-9913-56035F225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4288" y="1894519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ED10D937-EE5D-BC46-9913-56035F225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24288" y="1894519"/>
                <a:ext cx="493985" cy="369332"/>
              </a:xfrm>
              <a:prstGeom prst="rect">
                <a:avLst/>
              </a:prstGeom>
              <a:blipFill>
                <a:blip r:embed="rId7"/>
                <a:stretch>
                  <a:fillRect r="-250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11">
                <a:extLst>
                  <a:ext uri="{FF2B5EF4-FFF2-40B4-BE49-F238E27FC236}">
                    <a16:creationId xmlns:a16="http://schemas.microsoft.com/office/drawing/2014/main" id="{7F194082-ABC7-9E4F-8BF0-793E37F6DD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1504" y="1815271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 Box 11">
                <a:extLst>
                  <a:ext uri="{FF2B5EF4-FFF2-40B4-BE49-F238E27FC236}">
                    <a16:creationId xmlns:a16="http://schemas.microsoft.com/office/drawing/2014/main" id="{7F194082-ABC7-9E4F-8BF0-793E37F6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1504" y="1815271"/>
                <a:ext cx="493985" cy="369332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62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1088-0C8E-E542-B9B7-0C2B7CB6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Semantics: Montague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B8CD5-7F33-D244-BA4D-BC32C7133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522"/>
            <a:ext cx="10515600" cy="2620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Richard Montague defined formal semantics as follows:</a:t>
            </a:r>
          </a:p>
          <a:p>
            <a:r>
              <a:rPr lang="en-US" dirty="0"/>
              <a:t>”Understanding a sentence” means that you can specify the conditions under which the sentence would be true</a:t>
            </a:r>
          </a:p>
          <a:p>
            <a:r>
              <a:rPr lang="en-US" dirty="0"/>
              <a:t>The meaning of a sentence is composed of the meanings of its words. For example: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EDFB57-AB9A-874C-9A43-3715BBE5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388" y="263525"/>
            <a:ext cx="1270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B6F3B2-5AC5-B946-A359-369E4ABD87A0}"/>
              </a:ext>
            </a:extLst>
          </p:cNvPr>
          <p:cNvSpPr txBox="1"/>
          <p:nvPr/>
        </p:nvSpPr>
        <p:spPr>
          <a:xfrm>
            <a:off x="9806138" y="1786761"/>
            <a:ext cx="227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Richard Montague, 1930-1971</a:t>
            </a:r>
          </a:p>
          <a:p>
            <a:r>
              <a:rPr lang="en-US" sz="1200" dirty="0"/>
              <a:t>photograph © Richard Thomason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85977E2C-2FD7-3743-9088-8CF475F8D8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3803053"/>
                  </p:ext>
                </p:extLst>
              </p:nvPr>
            </p:nvGraphicFramePr>
            <p:xfrm>
              <a:off x="493986" y="4093475"/>
              <a:ext cx="11340663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6662">
                      <a:extLst>
                        <a:ext uri="{9D8B030D-6E8A-4147-A177-3AD203B41FA5}">
                          <a16:colId xmlns:a16="http://schemas.microsoft.com/office/drawing/2014/main" val="1878005928"/>
                        </a:ext>
                      </a:extLst>
                    </a:gridCol>
                    <a:gridCol w="3321269">
                      <a:extLst>
                        <a:ext uri="{9D8B030D-6E8A-4147-A177-3AD203B41FA5}">
                          <a16:colId xmlns:a16="http://schemas.microsoft.com/office/drawing/2014/main" val="1688090385"/>
                        </a:ext>
                      </a:extLst>
                    </a:gridCol>
                    <a:gridCol w="5822732">
                      <a:extLst>
                        <a:ext uri="{9D8B030D-6E8A-4147-A177-3AD203B41FA5}">
                          <a16:colId xmlns:a16="http://schemas.microsoft.com/office/drawing/2014/main" val="18774382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Logical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Example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2428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some(P,Q)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“some people sing”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:(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6178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a(P,Q)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“a bird sings”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:(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453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every(P,Q)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“every bird sings”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:(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31002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no(P,Q)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“no bird snores”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:(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→¬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35719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85977E2C-2FD7-3743-9088-8CF475F8D8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3803053"/>
                  </p:ext>
                </p:extLst>
              </p:nvPr>
            </p:nvGraphicFramePr>
            <p:xfrm>
              <a:off x="493986" y="4093475"/>
              <a:ext cx="11340663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6662">
                      <a:extLst>
                        <a:ext uri="{9D8B030D-6E8A-4147-A177-3AD203B41FA5}">
                          <a16:colId xmlns:a16="http://schemas.microsoft.com/office/drawing/2014/main" val="1878005928"/>
                        </a:ext>
                      </a:extLst>
                    </a:gridCol>
                    <a:gridCol w="3321269">
                      <a:extLst>
                        <a:ext uri="{9D8B030D-6E8A-4147-A177-3AD203B41FA5}">
                          <a16:colId xmlns:a16="http://schemas.microsoft.com/office/drawing/2014/main" val="1688090385"/>
                        </a:ext>
                      </a:extLst>
                    </a:gridCol>
                    <a:gridCol w="5822732">
                      <a:extLst>
                        <a:ext uri="{9D8B030D-6E8A-4147-A177-3AD203B41FA5}">
                          <a16:colId xmlns:a16="http://schemas.microsoft.com/office/drawing/2014/main" val="187743826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Logical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Example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24287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some(P,Q)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“some people sing”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989" t="-112195" r="-654" b="-3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1789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a(P,Q)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“a bird sings”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989" t="-212195" r="-654" b="-2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14537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every(P,Q)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“every bird sings”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989" t="-312195" r="-654" b="-1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10025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no(P,Q)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“no bird snores”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989" t="-412195" r="-654" b="-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5719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5219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2425629" cy="1325563"/>
          </a:xfrm>
        </p:spPr>
        <p:txBody>
          <a:bodyPr/>
          <a:lstStyle/>
          <a:p>
            <a:r>
              <a:rPr lang="en-US" dirty="0"/>
              <a:t>Trellis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Initial Node Probability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Edge Probability</a:t>
                </a:r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  <a:blipFill>
                <a:blip r:embed="rId2"/>
                <a:stretch>
                  <a:fillRect l="-2809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29005" y="341376"/>
            <a:ext cx="20073" cy="6317841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7911784-EC0A-E54E-9FEA-4207C588D8A0}"/>
                  </a:ext>
                </a:extLst>
              </p:cNvPr>
              <p:cNvSpPr/>
              <p:nvPr/>
            </p:nvSpPr>
            <p:spPr>
              <a:xfrm>
                <a:off x="5167413" y="2843407"/>
                <a:ext cx="1256890" cy="11075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John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7911784-EC0A-E54E-9FEA-4207C588D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13" y="2843407"/>
                <a:ext cx="1256890" cy="11075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FC96809-3CEC-074E-8624-A9D8B935A4F4}"/>
                  </a:ext>
                </a:extLst>
              </p:cNvPr>
              <p:cNvSpPr/>
              <p:nvPr/>
            </p:nvSpPr>
            <p:spPr>
              <a:xfrm>
                <a:off x="5218462" y="4923734"/>
                <a:ext cx="1219093" cy="110759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John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FC96809-3CEC-074E-8624-A9D8B935A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62" y="4923734"/>
                <a:ext cx="1219093" cy="110759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936986"/>
            <a:ext cx="1219093" cy="11075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2843406"/>
            <a:ext cx="1219093" cy="1107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3" y="3397202"/>
            <a:ext cx="590482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0236" y="3788795"/>
            <a:ext cx="919949" cy="131039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477530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3788794"/>
            <a:ext cx="934294" cy="129714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8733" y="6459912"/>
                <a:ext cx="1500046" cy="3661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John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3" y="6459912"/>
                <a:ext cx="1500046" cy="366143"/>
              </a:xfrm>
              <a:prstGeom prst="rect">
                <a:avLst/>
              </a:prstGeom>
              <a:blipFill>
                <a:blip r:embed="rId5"/>
                <a:stretch>
                  <a:fillRect l="-840" r="-3361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941903"/>
            <a:ext cx="1219093" cy="11075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2848323"/>
            <a:ext cx="1219093" cy="1107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33878" y="3397202"/>
            <a:ext cx="614625" cy="491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stCxn id="31" idx="5"/>
            <a:endCxn id="33" idx="1"/>
          </p:cNvCxnSpPr>
          <p:nvPr/>
        </p:nvCxnSpPr>
        <p:spPr>
          <a:xfrm>
            <a:off x="8055346" y="3788794"/>
            <a:ext cx="938557" cy="131531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8200746" y="5490782"/>
            <a:ext cx="614625" cy="491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3793711"/>
            <a:ext cx="1004821" cy="130547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495699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340211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199" y="6457751"/>
                <a:ext cx="1500046" cy="401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hit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199" y="6457751"/>
                <a:ext cx="1500046" cy="401534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03526" y="6450476"/>
                <a:ext cx="1500046" cy="417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the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526" y="6450476"/>
                <a:ext cx="1500046" cy="417999"/>
              </a:xfrm>
              <a:prstGeom prst="rect">
                <a:avLst/>
              </a:prstGeom>
              <a:blipFill>
                <a:blip r:embed="rId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917325"/>
            <a:ext cx="1219093" cy="11075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2823745"/>
            <a:ext cx="1219093" cy="1107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stCxn id="34" idx="5"/>
            <a:endCxn id="53" idx="1"/>
          </p:cNvCxnSpPr>
          <p:nvPr/>
        </p:nvCxnSpPr>
        <p:spPr>
          <a:xfrm>
            <a:off x="9889064" y="3793711"/>
            <a:ext cx="791074" cy="128581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9855932" y="3812325"/>
            <a:ext cx="875837" cy="129178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38529" y="6438090"/>
                <a:ext cx="1500046" cy="3954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ball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529" y="6438090"/>
                <a:ext cx="1500046" cy="395438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A2BBD7D-C39B-6A42-8FB0-F764B1FB1BEE}"/>
                  </a:ext>
                </a:extLst>
              </p:cNvPr>
              <p:cNvSpPr/>
              <p:nvPr/>
            </p:nvSpPr>
            <p:spPr>
              <a:xfrm>
                <a:off x="5186108" y="740287"/>
                <a:ext cx="1244290" cy="11075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John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A2BBD7D-C39B-6A42-8FB0-F764B1FB1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08" y="740287"/>
                <a:ext cx="1244290" cy="110759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0A0C1691-EA05-D144-A770-FDBC790296B1}"/>
              </a:ext>
            </a:extLst>
          </p:cNvPr>
          <p:cNvSpPr/>
          <p:nvPr/>
        </p:nvSpPr>
        <p:spPr>
          <a:xfrm>
            <a:off x="7020881" y="74028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5460F7-3A5F-8A4C-9AC0-9850969A135E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>
          <a:xfrm flipV="1">
            <a:off x="6430398" y="129408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7446ACE-5B5F-154D-912F-68082D38CAB4}"/>
              </a:ext>
            </a:extLst>
          </p:cNvPr>
          <p:cNvCxnSpPr>
            <a:cxnSpLocks/>
            <a:stCxn id="55" idx="5"/>
          </p:cNvCxnSpPr>
          <p:nvPr/>
        </p:nvCxnSpPr>
        <p:spPr>
          <a:xfrm>
            <a:off x="6248176" y="1685675"/>
            <a:ext cx="918105" cy="131039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B9B85B0-A340-BC46-91BF-DA3FDD3F1A2D}"/>
              </a:ext>
            </a:extLst>
          </p:cNvPr>
          <p:cNvCxnSpPr>
            <a:cxnSpLocks/>
            <a:stCxn id="28" idx="7"/>
            <a:endCxn id="57" idx="3"/>
          </p:cNvCxnSpPr>
          <p:nvPr/>
        </p:nvCxnSpPr>
        <p:spPr>
          <a:xfrm flipV="1">
            <a:off x="6240236" y="1685674"/>
            <a:ext cx="959177" cy="131993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A89F6887-7F53-384D-8B88-5798ECCC659B}"/>
                  </a:ext>
                </a:extLst>
              </p:cNvPr>
              <p:cNvSpPr txBox="1">
                <a:spLocks/>
              </p:cNvSpPr>
              <p:nvPr/>
            </p:nvSpPr>
            <p:spPr>
              <a:xfrm rot="18298833">
                <a:off x="5757441" y="2047854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𝑉𝑁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hit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A89F6887-7F53-384D-8B88-5798ECCC6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98833">
                <a:off x="5757441" y="2047854"/>
                <a:ext cx="1528953" cy="5311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F5338889-E5D6-564C-8D48-67B39CF025C5}"/>
              </a:ext>
            </a:extLst>
          </p:cNvPr>
          <p:cNvSpPr/>
          <p:nvPr/>
        </p:nvSpPr>
        <p:spPr>
          <a:xfrm>
            <a:off x="8854599" y="74520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F29E4E7-D813-9347-9C0A-039A25DCA26A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7747931" y="129899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7ABEB57-4C0A-6E42-A837-24468CE2733D}"/>
              </a:ext>
            </a:extLst>
          </p:cNvPr>
          <p:cNvCxnSpPr>
            <a:cxnSpLocks/>
            <a:stCxn id="57" idx="5"/>
          </p:cNvCxnSpPr>
          <p:nvPr/>
        </p:nvCxnSpPr>
        <p:spPr>
          <a:xfrm>
            <a:off x="8061442" y="1685674"/>
            <a:ext cx="938557" cy="131531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80878B1-1541-6846-940C-272E20B5DAB2}"/>
              </a:ext>
            </a:extLst>
          </p:cNvPr>
          <p:cNvCxnSpPr>
            <a:cxnSpLocks/>
            <a:endCxn id="84" idx="3"/>
          </p:cNvCxnSpPr>
          <p:nvPr/>
        </p:nvCxnSpPr>
        <p:spPr>
          <a:xfrm flipV="1">
            <a:off x="8028310" y="1690591"/>
            <a:ext cx="1004821" cy="130547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03BFDA4-7D78-9E4D-BD33-AED6D72581B9}"/>
              </a:ext>
            </a:extLst>
          </p:cNvPr>
          <p:cNvCxnSpPr>
            <a:cxnSpLocks/>
            <a:stCxn id="84" idx="6"/>
          </p:cNvCxnSpPr>
          <p:nvPr/>
        </p:nvCxnSpPr>
        <p:spPr>
          <a:xfrm>
            <a:off x="10073692" y="129899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F93F539F-AD78-4647-AA2E-7CF16CF5B903}"/>
              </a:ext>
            </a:extLst>
          </p:cNvPr>
          <p:cNvSpPr/>
          <p:nvPr/>
        </p:nvSpPr>
        <p:spPr>
          <a:xfrm>
            <a:off x="10540834" y="72062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061270C-73D1-884E-8E8D-ABD9C9059D44}"/>
              </a:ext>
            </a:extLst>
          </p:cNvPr>
          <p:cNvCxnSpPr>
            <a:cxnSpLocks/>
          </p:cNvCxnSpPr>
          <p:nvPr/>
        </p:nvCxnSpPr>
        <p:spPr>
          <a:xfrm>
            <a:off x="9677562" y="128314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E2E8085-80B1-934C-8B2B-8DFDBDF34BC1}"/>
              </a:ext>
            </a:extLst>
          </p:cNvPr>
          <p:cNvCxnSpPr>
            <a:cxnSpLocks/>
            <a:stCxn id="34" idx="7"/>
          </p:cNvCxnSpPr>
          <p:nvPr/>
        </p:nvCxnSpPr>
        <p:spPr>
          <a:xfrm flipV="1">
            <a:off x="9889064" y="1775741"/>
            <a:ext cx="976606" cy="123478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7836397-A3E4-C241-BFD8-D387AE14D4A2}"/>
              </a:ext>
            </a:extLst>
          </p:cNvPr>
          <p:cNvCxnSpPr>
            <a:cxnSpLocks/>
          </p:cNvCxnSpPr>
          <p:nvPr/>
        </p:nvCxnSpPr>
        <p:spPr>
          <a:xfrm flipH="1">
            <a:off x="4918943" y="1283338"/>
            <a:ext cx="23018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FC9F34C-4DAB-7042-8579-1BDB14CE7FC2}"/>
              </a:ext>
            </a:extLst>
          </p:cNvPr>
          <p:cNvCxnSpPr>
            <a:cxnSpLocks/>
          </p:cNvCxnSpPr>
          <p:nvPr/>
        </p:nvCxnSpPr>
        <p:spPr>
          <a:xfrm flipH="1">
            <a:off x="4925039" y="3386458"/>
            <a:ext cx="23018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D6AF9DA-68C4-F846-A2AF-68A6D40A9061}"/>
              </a:ext>
            </a:extLst>
          </p:cNvPr>
          <p:cNvCxnSpPr>
            <a:cxnSpLocks/>
          </p:cNvCxnSpPr>
          <p:nvPr/>
        </p:nvCxnSpPr>
        <p:spPr>
          <a:xfrm flipH="1">
            <a:off x="4931135" y="5465194"/>
            <a:ext cx="23018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7658AEC-9F6F-CB43-A6D0-3CF4C667400B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4201500" y="1103319"/>
                <a:ext cx="1219403" cy="411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7658AEC-9F6F-CB43-A6D0-3CF4C667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01500" y="1103319"/>
                <a:ext cx="1219403" cy="411222"/>
              </a:xfrm>
              <a:prstGeom prst="rect">
                <a:avLst/>
              </a:prstGeom>
              <a:blipFill>
                <a:blip r:embed="rId11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9605D7CB-BE15-334E-A907-ABE703B6DE6F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4195404" y="3206439"/>
                <a:ext cx="1219403" cy="411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9605D7CB-BE15-334E-A907-ABE703B6D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95404" y="3206439"/>
                <a:ext cx="1219403" cy="411222"/>
              </a:xfrm>
              <a:prstGeom prst="rect">
                <a:avLst/>
              </a:prstGeom>
              <a:blipFill>
                <a:blip r:embed="rId12"/>
                <a:stretch>
                  <a:fillRect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BA42B99D-B4A2-874E-8B5B-66AF7F62EC6F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4201500" y="5297367"/>
                <a:ext cx="1219403" cy="411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BA42B99D-B4A2-874E-8B5B-66AF7F62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01500" y="5297367"/>
                <a:ext cx="1219403" cy="411222"/>
              </a:xfrm>
              <a:prstGeom prst="rect">
                <a:avLst/>
              </a:prstGeom>
              <a:blipFill>
                <a:blip r:embed="rId13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4D575E7A-7A87-624F-8959-4C77C1030CD8}"/>
                  </a:ext>
                </a:extLst>
              </p:cNvPr>
              <p:cNvSpPr txBox="1">
                <a:spLocks/>
              </p:cNvSpPr>
              <p:nvPr/>
            </p:nvSpPr>
            <p:spPr>
              <a:xfrm rot="18298833">
                <a:off x="7555761" y="2041758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𝑉𝑁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4D575E7A-7A87-624F-8959-4C77C103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98833">
                <a:off x="7555761" y="2041758"/>
                <a:ext cx="1528953" cy="531179"/>
              </a:xfrm>
              <a:prstGeom prst="rect">
                <a:avLst/>
              </a:prstGeom>
              <a:blipFill>
                <a:blip r:embed="rId14"/>
                <a:stretch>
                  <a:fillRect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48250774-BD78-1645-80D3-CF470ACCEE65}"/>
                  </a:ext>
                </a:extLst>
              </p:cNvPr>
              <p:cNvSpPr txBox="1">
                <a:spLocks/>
              </p:cNvSpPr>
              <p:nvPr/>
            </p:nvSpPr>
            <p:spPr>
              <a:xfrm rot="18298833">
                <a:off x="9390657" y="2121006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𝑉𝑁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ball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48250774-BD78-1645-80D3-CF470ACCE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98833">
                <a:off x="9390657" y="2121006"/>
                <a:ext cx="1528953" cy="531179"/>
              </a:xfrm>
              <a:prstGeom prst="rect">
                <a:avLst/>
              </a:prstGeom>
              <a:blipFill>
                <a:blip r:embed="rId1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9F11869F-F96E-1B43-924D-D87C42683E44}"/>
                  </a:ext>
                </a:extLst>
              </p:cNvPr>
              <p:cNvSpPr txBox="1">
                <a:spLocks/>
              </p:cNvSpPr>
              <p:nvPr/>
            </p:nvSpPr>
            <p:spPr>
              <a:xfrm rot="18298833">
                <a:off x="9311409" y="4163166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𝐷𝑉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ball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9F11869F-F96E-1B43-924D-D87C42683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98833">
                <a:off x="9311409" y="4163166"/>
                <a:ext cx="1528953" cy="531179"/>
              </a:xfrm>
              <a:prstGeom prst="rect">
                <a:avLst/>
              </a:prstGeom>
              <a:blipFill>
                <a:blip r:embed="rId16"/>
                <a:stretch>
                  <a:fillRect r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2C4A1614-3EB1-D947-9C1B-DAD8474A3E0A}"/>
                  </a:ext>
                </a:extLst>
              </p:cNvPr>
              <p:cNvSpPr txBox="1">
                <a:spLocks/>
              </p:cNvSpPr>
              <p:nvPr/>
            </p:nvSpPr>
            <p:spPr>
              <a:xfrm rot="18298833">
                <a:off x="7561857" y="4157070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𝐷𝑉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2C4A1614-3EB1-D947-9C1B-DAD8474A3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98833">
                <a:off x="7561857" y="4157070"/>
                <a:ext cx="1528953" cy="531179"/>
              </a:xfrm>
              <a:prstGeom prst="rect">
                <a:avLst/>
              </a:prstGeom>
              <a:blipFill>
                <a:blip r:embed="rId17"/>
                <a:stretch>
                  <a:fillRect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D0930E38-D3AE-F145-9E90-0806C2DD4B93}"/>
                  </a:ext>
                </a:extLst>
              </p:cNvPr>
              <p:cNvSpPr txBox="1">
                <a:spLocks/>
              </p:cNvSpPr>
              <p:nvPr/>
            </p:nvSpPr>
            <p:spPr>
              <a:xfrm rot="18298833">
                <a:off x="5775729" y="4126590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𝐷𝑉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hit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D0930E38-D3AE-F145-9E90-0806C2DD4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98833">
                <a:off x="5775729" y="4126590"/>
                <a:ext cx="1528953" cy="53117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52A4283D-7C65-B344-8100-FEED0939AF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7377" y="200766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hit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52A4283D-7C65-B344-8100-FEED0939A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377" y="200766"/>
                <a:ext cx="1528953" cy="531179"/>
              </a:xfrm>
              <a:prstGeom prst="rect">
                <a:avLst/>
              </a:prstGeom>
              <a:blipFill>
                <a:blip r:embed="rId19"/>
                <a:stretch>
                  <a:fillRect r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24630252-4729-BD44-B31C-BA3AA9D3F4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44737" y="255630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24630252-4729-BD44-B31C-BA3AA9D3F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737" y="255630"/>
                <a:ext cx="1528953" cy="531179"/>
              </a:xfrm>
              <a:prstGeom prst="rect">
                <a:avLst/>
              </a:prstGeom>
              <a:blipFill>
                <a:blip r:embed="rId20"/>
                <a:stretch>
                  <a:fillRect r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CA08D50A-6B60-D54D-8F7B-3E1EA077D9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57713" y="286110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ball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CA08D50A-6B60-D54D-8F7B-3E1EA077D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713" y="286110"/>
                <a:ext cx="1528953" cy="531179"/>
              </a:xfrm>
              <a:prstGeom prst="rect">
                <a:avLst/>
              </a:prstGeom>
              <a:blipFill>
                <a:blip r:embed="rId21"/>
                <a:stretch>
                  <a:fillRect r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AFE2882E-FD0E-7A40-AA64-2684863944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85729" y="5790798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ball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AFE2882E-FD0E-7A40-AA64-268486394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729" y="5790798"/>
                <a:ext cx="1528953" cy="531179"/>
              </a:xfrm>
              <a:prstGeom prst="rect">
                <a:avLst/>
              </a:prstGeom>
              <a:blipFill>
                <a:blip r:embed="rId22"/>
                <a:stretch>
                  <a:fillRect r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3A72A8F7-81F2-B047-BDF4-ECB16CFA61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63025" y="5796894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3A72A8F7-81F2-B047-BDF4-ECB16CFA6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025" y="5796894"/>
                <a:ext cx="1528953" cy="531179"/>
              </a:xfrm>
              <a:prstGeom prst="rect">
                <a:avLst/>
              </a:prstGeom>
              <a:blipFill>
                <a:blip r:embed="rId23"/>
                <a:stretch>
                  <a:fillRect r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6E70EB21-8B15-E647-8E42-9CB6FE1F46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9089" y="5790798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hit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6E70EB21-8B15-E647-8E42-9CB6FE1F4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89" y="5790798"/>
                <a:ext cx="1528953" cy="531179"/>
              </a:xfrm>
              <a:prstGeom prst="rect">
                <a:avLst/>
              </a:prstGeom>
              <a:blipFill>
                <a:blip r:embed="rId24"/>
                <a:stretch>
                  <a:fillRect r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1398976-9651-1E41-9DC8-ECB6716A0273}"/>
              </a:ext>
            </a:extLst>
          </p:cNvPr>
          <p:cNvCxnSpPr>
            <a:cxnSpLocks/>
            <a:stCxn id="55" idx="5"/>
            <a:endCxn id="30" idx="1"/>
          </p:cNvCxnSpPr>
          <p:nvPr/>
        </p:nvCxnSpPr>
        <p:spPr>
          <a:xfrm>
            <a:off x="6248176" y="1685675"/>
            <a:ext cx="912009" cy="341351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873098C-05A8-9545-9A1A-72173D500F0F}"/>
              </a:ext>
            </a:extLst>
          </p:cNvPr>
          <p:cNvCxnSpPr>
            <a:cxnSpLocks/>
            <a:stCxn id="29" idx="7"/>
            <a:endCxn id="57" idx="3"/>
          </p:cNvCxnSpPr>
          <p:nvPr/>
        </p:nvCxnSpPr>
        <p:spPr>
          <a:xfrm flipV="1">
            <a:off x="6259023" y="1685674"/>
            <a:ext cx="940390" cy="340026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7FB116F-49A4-3B48-B2E9-63CFDC9C831B}"/>
              </a:ext>
            </a:extLst>
          </p:cNvPr>
          <p:cNvCxnSpPr>
            <a:cxnSpLocks/>
            <a:stCxn id="57" idx="5"/>
            <a:endCxn id="33" idx="1"/>
          </p:cNvCxnSpPr>
          <p:nvPr/>
        </p:nvCxnSpPr>
        <p:spPr>
          <a:xfrm>
            <a:off x="8061442" y="1685674"/>
            <a:ext cx="932461" cy="341843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77D7DC1-8318-0E49-A261-ED2ADC8A8CC3}"/>
              </a:ext>
            </a:extLst>
          </p:cNvPr>
          <p:cNvCxnSpPr>
            <a:cxnSpLocks/>
            <a:stCxn id="30" idx="7"/>
            <a:endCxn id="84" idx="3"/>
          </p:cNvCxnSpPr>
          <p:nvPr/>
        </p:nvCxnSpPr>
        <p:spPr>
          <a:xfrm flipV="1">
            <a:off x="8022214" y="1690591"/>
            <a:ext cx="1010917" cy="340859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9D06EA3-5F64-9841-8E2E-2F4355774C8A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9855932" y="1766903"/>
            <a:ext cx="998725" cy="333720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C432D80-8672-FA4A-B528-C0C611797E2D}"/>
              </a:ext>
            </a:extLst>
          </p:cNvPr>
          <p:cNvCxnSpPr>
            <a:cxnSpLocks/>
            <a:stCxn id="84" idx="5"/>
            <a:endCxn id="53" idx="1"/>
          </p:cNvCxnSpPr>
          <p:nvPr/>
        </p:nvCxnSpPr>
        <p:spPr>
          <a:xfrm>
            <a:off x="9895160" y="1690591"/>
            <a:ext cx="784978" cy="338893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02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 for POS tagging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1" y="1507569"/>
                <a:ext cx="8061271" cy="4853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Node Probability</a:t>
                </a:r>
                <a:r>
                  <a:rPr lang="en-US" dirty="0"/>
                  <a:t>: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1" y="1507569"/>
                <a:ext cx="8061271" cy="4853471"/>
              </a:xfrm>
              <a:blipFill>
                <a:blip r:embed="rId2"/>
                <a:stretch>
                  <a:fillRect l="-1572" t="-2611" b="-14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ED94F6CA-5786-4642-A120-EA240E263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096" y="2484877"/>
            <a:ext cx="1068274" cy="10520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6F5F8FF5-8690-E342-8863-BF003F03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2896" y="2484877"/>
            <a:ext cx="1068274" cy="1052063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/>
              <a:t>V</a:t>
            </a:r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007D6F39-4255-9649-8E5E-457FA07E5B77}"/>
              </a:ext>
            </a:extLst>
          </p:cNvPr>
          <p:cNvCxnSpPr>
            <a:cxnSpLocks noChangeShapeType="1"/>
            <a:stCxn id="4" idx="0"/>
            <a:endCxn id="5" idx="0"/>
          </p:cNvCxnSpPr>
          <p:nvPr/>
        </p:nvCxnSpPr>
        <p:spPr bwMode="auto">
          <a:xfrm rot="5400000" flipH="1" flipV="1">
            <a:off x="10233133" y="1760977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AutoShape 7">
            <a:extLst>
              <a:ext uri="{FF2B5EF4-FFF2-40B4-BE49-F238E27FC236}">
                <a16:creationId xmlns:a16="http://schemas.microsoft.com/office/drawing/2014/main" id="{6A680C34-9EE7-354F-A6F7-99C2F8AB0FB0}"/>
              </a:ext>
            </a:extLst>
          </p:cNvPr>
          <p:cNvCxnSpPr>
            <a:cxnSpLocks noChangeShapeType="1"/>
            <a:stCxn id="5" idx="4"/>
            <a:endCxn id="4" idx="4"/>
          </p:cNvCxnSpPr>
          <p:nvPr/>
        </p:nvCxnSpPr>
        <p:spPr bwMode="auto">
          <a:xfrm rot="5400000">
            <a:off x="10233133" y="2813040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89904809-898C-8647-9CE3-E87696795AAA}"/>
              </a:ext>
            </a:extLst>
          </p:cNvPr>
          <p:cNvCxnSpPr>
            <a:cxnSpLocks noChangeShapeType="1"/>
            <a:stCxn id="5" idx="7"/>
            <a:endCxn id="5" idx="6"/>
          </p:cNvCxnSpPr>
          <p:nvPr/>
        </p:nvCxnSpPr>
        <p:spPr bwMode="auto">
          <a:xfrm rot="16200000" flipH="1">
            <a:off x="11226966" y="2746706"/>
            <a:ext cx="371961" cy="156445"/>
          </a:xfrm>
          <a:prstGeom prst="curvedConnector4">
            <a:avLst>
              <a:gd name="adj1" fmla="val -102879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9">
            <a:extLst>
              <a:ext uri="{FF2B5EF4-FFF2-40B4-BE49-F238E27FC236}">
                <a16:creationId xmlns:a16="http://schemas.microsoft.com/office/drawing/2014/main" id="{BB2D3A5A-D417-2E47-9432-9E4AFB5C414C}"/>
              </a:ext>
            </a:extLst>
          </p:cNvPr>
          <p:cNvCxnSpPr>
            <a:cxnSpLocks noChangeShapeType="1"/>
            <a:stCxn id="4" idx="3"/>
            <a:endCxn id="4" idx="2"/>
          </p:cNvCxnSpPr>
          <p:nvPr/>
        </p:nvCxnSpPr>
        <p:spPr bwMode="auto">
          <a:xfrm rot="5400000" flipH="1">
            <a:off x="8867339" y="3118667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3D327BB4-1946-6E4B-BEBE-F208436A5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179" y="4434964"/>
            <a:ext cx="1068274" cy="105206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11" name="AutoShape 9">
            <a:extLst>
              <a:ext uri="{FF2B5EF4-FFF2-40B4-BE49-F238E27FC236}">
                <a16:creationId xmlns:a16="http://schemas.microsoft.com/office/drawing/2014/main" id="{98657DF8-5A36-1648-B8A6-29966986B1B2}"/>
              </a:ext>
            </a:extLst>
          </p:cNvPr>
          <p:cNvCxnSpPr>
            <a:cxnSpLocks noChangeShapeType="1"/>
            <a:stCxn id="10" idx="3"/>
            <a:endCxn id="10" idx="2"/>
          </p:cNvCxnSpPr>
          <p:nvPr/>
        </p:nvCxnSpPr>
        <p:spPr bwMode="auto">
          <a:xfrm rot="5400000" flipH="1">
            <a:off x="9713422" y="5068754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AutoShape 7">
            <a:extLst>
              <a:ext uri="{FF2B5EF4-FFF2-40B4-BE49-F238E27FC236}">
                <a16:creationId xmlns:a16="http://schemas.microsoft.com/office/drawing/2014/main" id="{EAD5F354-BD00-0E43-8008-866A1C920B4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129245" y="3197088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6">
            <a:extLst>
              <a:ext uri="{FF2B5EF4-FFF2-40B4-BE49-F238E27FC236}">
                <a16:creationId xmlns:a16="http://schemas.microsoft.com/office/drawing/2014/main" id="{BE1D9782-D458-B64D-816B-345EF756C6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0166077" y="3352033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6">
            <a:extLst>
              <a:ext uri="{FF2B5EF4-FFF2-40B4-BE49-F238E27FC236}">
                <a16:creationId xmlns:a16="http://schemas.microsoft.com/office/drawing/2014/main" id="{5652B8B0-1B8E-E943-9A46-D6E2EDC9A33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9428461" y="3406897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7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7">
            <a:extLst>
              <a:ext uri="{FF2B5EF4-FFF2-40B4-BE49-F238E27FC236}">
                <a16:creationId xmlns:a16="http://schemas.microsoft.com/office/drawing/2014/main" id="{4795906A-A9F1-BB4C-B299-E2368BA7BD8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452589" y="3117840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7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F960A341-B7B6-5443-8451-4E6717EEDA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0336" y="4186615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F960A341-B7B6-5443-8451-4E6717EED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0336" y="4186615"/>
                <a:ext cx="493985" cy="369332"/>
              </a:xfrm>
              <a:prstGeom prst="rect">
                <a:avLst/>
              </a:prstGeom>
              <a:blipFill>
                <a:blip r:embed="rId3"/>
                <a:stretch>
                  <a:fillRect r="-2500" b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22674411-17FE-E242-82CF-109D937DD3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64624" y="5704519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22674411-17FE-E242-82CF-109D937DD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4624" y="5704519"/>
                <a:ext cx="493985" cy="369332"/>
              </a:xfrm>
              <a:prstGeom prst="rect">
                <a:avLst/>
              </a:prstGeom>
              <a:blipFill>
                <a:blip r:embed="rId4"/>
                <a:stretch>
                  <a:fillRect r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04E4DFCA-FDA3-484D-B2C5-FF40988DA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63584" y="4076887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04E4DFCA-FDA3-484D-B2C5-FF40988DA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3584" y="4076887"/>
                <a:ext cx="493985" cy="369332"/>
              </a:xfrm>
              <a:prstGeom prst="rect">
                <a:avLst/>
              </a:prstGeom>
              <a:blipFill>
                <a:blip r:embed="rId5"/>
                <a:stretch>
                  <a:fillRect r="-5000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52D14795-C7F6-8D44-B2AC-EE9F00A00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3504" y="3302695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52D14795-C7F6-8D44-B2AC-EE9F00A00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3504" y="3302695"/>
                <a:ext cx="493985" cy="369332"/>
              </a:xfrm>
              <a:prstGeom prst="rect">
                <a:avLst/>
              </a:prstGeom>
              <a:blipFill>
                <a:blip r:embed="rId6"/>
                <a:stretch>
                  <a:fillRect r="-5000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ED10D937-EE5D-BC46-9913-56035F225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4288" y="1894519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ED10D937-EE5D-BC46-9913-56035F225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24288" y="1894519"/>
                <a:ext cx="493985" cy="369332"/>
              </a:xfrm>
              <a:prstGeom prst="rect">
                <a:avLst/>
              </a:prstGeom>
              <a:blipFill>
                <a:blip r:embed="rId7"/>
                <a:stretch>
                  <a:fillRect r="-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11">
                <a:extLst>
                  <a:ext uri="{FF2B5EF4-FFF2-40B4-BE49-F238E27FC236}">
                    <a16:creationId xmlns:a16="http://schemas.microsoft.com/office/drawing/2014/main" id="{7F194082-ABC7-9E4F-8BF0-793E37F6DD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1504" y="1815271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 Box 11">
                <a:extLst>
                  <a:ext uri="{FF2B5EF4-FFF2-40B4-BE49-F238E27FC236}">
                    <a16:creationId xmlns:a16="http://schemas.microsoft.com/office/drawing/2014/main" id="{7F194082-ABC7-9E4F-8BF0-793E37F6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1504" y="1815271"/>
                <a:ext cx="493985" cy="369332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131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2425629" cy="1325563"/>
          </a:xfrm>
        </p:spPr>
        <p:txBody>
          <a:bodyPr/>
          <a:lstStyle/>
          <a:p>
            <a:r>
              <a:rPr lang="en-US" dirty="0"/>
              <a:t>Trellis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Node Probability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 err="1"/>
                  <a:t>Backpointer</a:t>
                </a:r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</m:oMath>
                  </m:oMathPara>
                </a14:m>
                <a:endParaRPr lang="en-US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Shown: possible </a:t>
                </a:r>
                <a:r>
                  <a:rPr lang="en-US" dirty="0" err="1"/>
                  <a:t>backpointers</a:t>
                </a:r>
                <a:r>
                  <a:rPr lang="en-US" dirty="0"/>
                  <a:t>.  Actual </a:t>
                </a:r>
                <a:r>
                  <a:rPr lang="en-US" dirty="0" err="1"/>
                  <a:t>backpointers</a:t>
                </a:r>
                <a:r>
                  <a:rPr lang="en-US" dirty="0"/>
                  <a:t> depend on model parameters!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  <a:blipFill>
                <a:blip r:embed="rId2"/>
                <a:stretch>
                  <a:fillRect l="-2528" t="-2035" r="-281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29005" y="341376"/>
            <a:ext cx="20073" cy="6317841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7911784-EC0A-E54E-9FEA-4207C588D8A0}"/>
                  </a:ext>
                </a:extLst>
              </p:cNvPr>
              <p:cNvSpPr/>
              <p:nvPr/>
            </p:nvSpPr>
            <p:spPr>
              <a:xfrm>
                <a:off x="5167413" y="2843407"/>
                <a:ext cx="1256890" cy="11075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John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7911784-EC0A-E54E-9FEA-4207C588D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13" y="2843407"/>
                <a:ext cx="1256890" cy="11075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FC96809-3CEC-074E-8624-A9D8B935A4F4}"/>
                  </a:ext>
                </a:extLst>
              </p:cNvPr>
              <p:cNvSpPr/>
              <p:nvPr/>
            </p:nvSpPr>
            <p:spPr>
              <a:xfrm>
                <a:off x="5218462" y="4923734"/>
                <a:ext cx="1219093" cy="110759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John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FC96809-3CEC-074E-8624-A9D8B935A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62" y="4923734"/>
                <a:ext cx="1219093" cy="110759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6E32E53-69E5-3449-9F46-DBE4308F6DDA}"/>
                  </a:ext>
                </a:extLst>
              </p:cNvPr>
              <p:cNvSpPr/>
              <p:nvPr/>
            </p:nvSpPr>
            <p:spPr>
              <a:xfrm>
                <a:off x="6981653" y="4936986"/>
                <a:ext cx="1219093" cy="110759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6E32E53-69E5-3449-9F46-DBE4308F6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653" y="4936986"/>
                <a:ext cx="1219093" cy="110759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F8FA0D3-8FEE-4145-80F6-48BB507F6286}"/>
                  </a:ext>
                </a:extLst>
              </p:cNvPr>
              <p:cNvSpPr/>
              <p:nvPr/>
            </p:nvSpPr>
            <p:spPr>
              <a:xfrm>
                <a:off x="7014785" y="2843406"/>
                <a:ext cx="1219093" cy="11075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F8FA0D3-8FEE-4145-80F6-48BB507F6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785" y="2843406"/>
                <a:ext cx="1219093" cy="110759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3" y="3397202"/>
            <a:ext cx="590482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0236" y="3788795"/>
            <a:ext cx="919949" cy="131039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477530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3788794"/>
            <a:ext cx="934294" cy="129714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8733" y="6459912"/>
                <a:ext cx="1500046" cy="3661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John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3" y="6459912"/>
                <a:ext cx="1500046" cy="366143"/>
              </a:xfrm>
              <a:prstGeom prst="rect">
                <a:avLst/>
              </a:prstGeom>
              <a:blipFill>
                <a:blip r:embed="rId7"/>
                <a:stretch>
                  <a:fillRect l="-840" r="-3361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DB59089-EAAB-4B4B-BC4E-F33452777047}"/>
                  </a:ext>
                </a:extLst>
              </p:cNvPr>
              <p:cNvSpPr/>
              <p:nvPr/>
            </p:nvSpPr>
            <p:spPr>
              <a:xfrm>
                <a:off x="8815371" y="4941903"/>
                <a:ext cx="1219093" cy="110759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DB59089-EAAB-4B4B-BC4E-F33452777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371" y="4941903"/>
                <a:ext cx="1219093" cy="110759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40E85DD-9DA6-9049-8820-782112DBC748}"/>
                  </a:ext>
                </a:extLst>
              </p:cNvPr>
              <p:cNvSpPr/>
              <p:nvPr/>
            </p:nvSpPr>
            <p:spPr>
              <a:xfrm>
                <a:off x="8848503" y="2848323"/>
                <a:ext cx="1219093" cy="11075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40E85DD-9DA6-9049-8820-782112DBC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503" y="2848323"/>
                <a:ext cx="1219093" cy="110759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33878" y="3397202"/>
            <a:ext cx="614625" cy="491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stCxn id="31" idx="5"/>
            <a:endCxn id="33" idx="1"/>
          </p:cNvCxnSpPr>
          <p:nvPr/>
        </p:nvCxnSpPr>
        <p:spPr>
          <a:xfrm>
            <a:off x="8055346" y="3788794"/>
            <a:ext cx="938557" cy="1315312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8200746" y="5490782"/>
            <a:ext cx="614625" cy="491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3793711"/>
            <a:ext cx="1004821" cy="130547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495699"/>
            <a:ext cx="437336" cy="0"/>
          </a:xfrm>
          <a:prstGeom prst="straightConnector1">
            <a:avLst/>
          </a:prstGeom>
          <a:ln w="127000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340211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199" y="6457751"/>
                <a:ext cx="1500046" cy="401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hit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199" y="6457751"/>
                <a:ext cx="1500046" cy="401534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03526" y="6450476"/>
                <a:ext cx="1500046" cy="417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the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526" y="6450476"/>
                <a:ext cx="1500046" cy="417999"/>
              </a:xfrm>
              <a:prstGeom prst="rect">
                <a:avLst/>
              </a:prstGeom>
              <a:blipFill>
                <a:blip r:embed="rId11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3783CF4-DCE9-E04D-9666-9101521AA2E3}"/>
                  </a:ext>
                </a:extLst>
              </p:cNvPr>
              <p:cNvSpPr/>
              <p:nvPr/>
            </p:nvSpPr>
            <p:spPr>
              <a:xfrm>
                <a:off x="10501606" y="4917325"/>
                <a:ext cx="1219093" cy="110759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3783CF4-DCE9-E04D-9666-9101521AA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606" y="4917325"/>
                <a:ext cx="1219093" cy="110759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BD009CE-95C1-DE4C-95D6-AE3D5D795EBB}"/>
                  </a:ext>
                </a:extLst>
              </p:cNvPr>
              <p:cNvSpPr/>
              <p:nvPr/>
            </p:nvSpPr>
            <p:spPr>
              <a:xfrm>
                <a:off x="10534738" y="2823745"/>
                <a:ext cx="1219093" cy="11075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BD009CE-95C1-DE4C-95D6-AE3D5D795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738" y="2823745"/>
                <a:ext cx="1219093" cy="1107591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stCxn id="34" idx="5"/>
            <a:endCxn id="53" idx="1"/>
          </p:cNvCxnSpPr>
          <p:nvPr/>
        </p:nvCxnSpPr>
        <p:spPr>
          <a:xfrm>
            <a:off x="9889064" y="3793711"/>
            <a:ext cx="791074" cy="128581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9855932" y="3812325"/>
            <a:ext cx="875837" cy="1291781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38529" y="6438090"/>
                <a:ext cx="1500046" cy="3954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ball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529" y="6438090"/>
                <a:ext cx="1500046" cy="395438"/>
              </a:xfrm>
              <a:prstGeom prst="rect">
                <a:avLst/>
              </a:prstGeom>
              <a:blipFill>
                <a:blip r:embed="rId1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A2BBD7D-C39B-6A42-8FB0-F764B1FB1BEE}"/>
                  </a:ext>
                </a:extLst>
              </p:cNvPr>
              <p:cNvSpPr/>
              <p:nvPr/>
            </p:nvSpPr>
            <p:spPr>
              <a:xfrm>
                <a:off x="5186108" y="740287"/>
                <a:ext cx="1244290" cy="11075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John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A2BBD7D-C39B-6A42-8FB0-F764B1FB1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08" y="740287"/>
                <a:ext cx="1244290" cy="110759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A0C1691-EA05-D144-A770-FDBC790296B1}"/>
                  </a:ext>
                </a:extLst>
              </p:cNvPr>
              <p:cNvSpPr/>
              <p:nvPr/>
            </p:nvSpPr>
            <p:spPr>
              <a:xfrm>
                <a:off x="7020881" y="740286"/>
                <a:ext cx="1219093" cy="11075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A0C1691-EA05-D144-A770-FDBC79029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881" y="740286"/>
                <a:ext cx="1219093" cy="110759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5460F7-3A5F-8A4C-9AC0-9850969A135E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>
          <a:xfrm flipV="1">
            <a:off x="6430398" y="1294082"/>
            <a:ext cx="590483" cy="1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7446ACE-5B5F-154D-912F-68082D38CAB4}"/>
              </a:ext>
            </a:extLst>
          </p:cNvPr>
          <p:cNvCxnSpPr>
            <a:cxnSpLocks/>
            <a:stCxn id="55" idx="5"/>
          </p:cNvCxnSpPr>
          <p:nvPr/>
        </p:nvCxnSpPr>
        <p:spPr>
          <a:xfrm>
            <a:off x="6248176" y="1685675"/>
            <a:ext cx="918105" cy="1310394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B9B85B0-A340-BC46-91BF-DA3FDD3F1A2D}"/>
              </a:ext>
            </a:extLst>
          </p:cNvPr>
          <p:cNvCxnSpPr>
            <a:cxnSpLocks/>
            <a:stCxn id="28" idx="7"/>
            <a:endCxn id="57" idx="3"/>
          </p:cNvCxnSpPr>
          <p:nvPr/>
        </p:nvCxnSpPr>
        <p:spPr>
          <a:xfrm flipV="1">
            <a:off x="6240236" y="1685674"/>
            <a:ext cx="959177" cy="131993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5338889-E5D6-564C-8D48-67B39CF025C5}"/>
                  </a:ext>
                </a:extLst>
              </p:cNvPr>
              <p:cNvSpPr/>
              <p:nvPr/>
            </p:nvSpPr>
            <p:spPr>
              <a:xfrm>
                <a:off x="8854599" y="745203"/>
                <a:ext cx="1219093" cy="11075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5338889-E5D6-564C-8D48-67B39CF02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599" y="745203"/>
                <a:ext cx="1219093" cy="110759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F29E4E7-D813-9347-9C0A-039A25DCA26A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7747931" y="129899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7ABEB57-4C0A-6E42-A837-24468CE2733D}"/>
              </a:ext>
            </a:extLst>
          </p:cNvPr>
          <p:cNvCxnSpPr>
            <a:cxnSpLocks/>
            <a:stCxn id="57" idx="5"/>
          </p:cNvCxnSpPr>
          <p:nvPr/>
        </p:nvCxnSpPr>
        <p:spPr>
          <a:xfrm>
            <a:off x="8061442" y="1685674"/>
            <a:ext cx="938557" cy="1315312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80878B1-1541-6846-940C-272E20B5DAB2}"/>
              </a:ext>
            </a:extLst>
          </p:cNvPr>
          <p:cNvCxnSpPr>
            <a:cxnSpLocks/>
            <a:endCxn id="84" idx="3"/>
          </p:cNvCxnSpPr>
          <p:nvPr/>
        </p:nvCxnSpPr>
        <p:spPr>
          <a:xfrm flipV="1">
            <a:off x="8028310" y="1690591"/>
            <a:ext cx="1004821" cy="1305478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03BFDA4-7D78-9E4D-BD33-AED6D72581B9}"/>
              </a:ext>
            </a:extLst>
          </p:cNvPr>
          <p:cNvCxnSpPr>
            <a:cxnSpLocks/>
            <a:stCxn id="84" idx="6"/>
          </p:cNvCxnSpPr>
          <p:nvPr/>
        </p:nvCxnSpPr>
        <p:spPr>
          <a:xfrm>
            <a:off x="10073692" y="129899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93F539F-AD78-4647-AA2E-7CF16CF5B903}"/>
                  </a:ext>
                </a:extLst>
              </p:cNvPr>
              <p:cNvSpPr/>
              <p:nvPr/>
            </p:nvSpPr>
            <p:spPr>
              <a:xfrm>
                <a:off x="10540834" y="720625"/>
                <a:ext cx="1219093" cy="11075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93F539F-AD78-4647-AA2E-7CF16CF5B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834" y="720625"/>
                <a:ext cx="1219093" cy="1107591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061270C-73D1-884E-8E8D-ABD9C9059D44}"/>
              </a:ext>
            </a:extLst>
          </p:cNvPr>
          <p:cNvCxnSpPr>
            <a:cxnSpLocks/>
          </p:cNvCxnSpPr>
          <p:nvPr/>
        </p:nvCxnSpPr>
        <p:spPr>
          <a:xfrm>
            <a:off x="9677562" y="128314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E2E8085-80B1-934C-8B2B-8DFDBDF34BC1}"/>
              </a:ext>
            </a:extLst>
          </p:cNvPr>
          <p:cNvCxnSpPr>
            <a:cxnSpLocks/>
            <a:stCxn id="34" idx="7"/>
          </p:cNvCxnSpPr>
          <p:nvPr/>
        </p:nvCxnSpPr>
        <p:spPr>
          <a:xfrm flipV="1">
            <a:off x="9889064" y="1775741"/>
            <a:ext cx="976606" cy="123478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7836397-A3E4-C241-BFD8-D387AE14D4A2}"/>
              </a:ext>
            </a:extLst>
          </p:cNvPr>
          <p:cNvCxnSpPr>
            <a:cxnSpLocks/>
          </p:cNvCxnSpPr>
          <p:nvPr/>
        </p:nvCxnSpPr>
        <p:spPr>
          <a:xfrm flipH="1">
            <a:off x="4918943" y="1283338"/>
            <a:ext cx="23018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FC9F34C-4DAB-7042-8579-1BDB14CE7FC2}"/>
              </a:ext>
            </a:extLst>
          </p:cNvPr>
          <p:cNvCxnSpPr>
            <a:cxnSpLocks/>
          </p:cNvCxnSpPr>
          <p:nvPr/>
        </p:nvCxnSpPr>
        <p:spPr>
          <a:xfrm flipH="1">
            <a:off x="4925039" y="3386458"/>
            <a:ext cx="23018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D6AF9DA-68C4-F846-A2AF-68A6D40A9061}"/>
              </a:ext>
            </a:extLst>
          </p:cNvPr>
          <p:cNvCxnSpPr>
            <a:cxnSpLocks/>
          </p:cNvCxnSpPr>
          <p:nvPr/>
        </p:nvCxnSpPr>
        <p:spPr>
          <a:xfrm flipH="1">
            <a:off x="4931135" y="5465194"/>
            <a:ext cx="23018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7658AEC-9F6F-CB43-A6D0-3CF4C667400B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4201500" y="1103319"/>
                <a:ext cx="1219403" cy="411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7658AEC-9F6F-CB43-A6D0-3CF4C667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01500" y="1103319"/>
                <a:ext cx="1219403" cy="411222"/>
              </a:xfrm>
              <a:prstGeom prst="rect">
                <a:avLst/>
              </a:prstGeom>
              <a:blipFill>
                <a:blip r:embed="rId19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9605D7CB-BE15-334E-A907-ABE703B6DE6F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4195404" y="3206439"/>
                <a:ext cx="1219403" cy="411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9605D7CB-BE15-334E-A907-ABE703B6D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95404" y="3206439"/>
                <a:ext cx="1219403" cy="411222"/>
              </a:xfrm>
              <a:prstGeom prst="rect">
                <a:avLst/>
              </a:prstGeom>
              <a:blipFill>
                <a:blip r:embed="rId20"/>
                <a:stretch>
                  <a:fillRect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BA42B99D-B4A2-874E-8B5B-66AF7F62EC6F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4201500" y="5297367"/>
                <a:ext cx="1219403" cy="411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BA42B99D-B4A2-874E-8B5B-66AF7F62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01500" y="5297367"/>
                <a:ext cx="1219403" cy="411222"/>
              </a:xfrm>
              <a:prstGeom prst="rect">
                <a:avLst/>
              </a:prstGeom>
              <a:blipFill>
                <a:blip r:embed="rId21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AFE2882E-FD0E-7A40-AA64-2684863944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85729" y="5790798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ball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AFE2882E-FD0E-7A40-AA64-268486394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729" y="5790798"/>
                <a:ext cx="1528953" cy="531179"/>
              </a:xfrm>
              <a:prstGeom prst="rect">
                <a:avLst/>
              </a:prstGeom>
              <a:blipFill>
                <a:blip r:embed="rId22"/>
                <a:stretch>
                  <a:fillRect r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3A72A8F7-81F2-B047-BDF4-ECB16CFA61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63025" y="5796894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3A72A8F7-81F2-B047-BDF4-ECB16CFA6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025" y="5796894"/>
                <a:ext cx="1528953" cy="531179"/>
              </a:xfrm>
              <a:prstGeom prst="rect">
                <a:avLst/>
              </a:prstGeom>
              <a:blipFill>
                <a:blip r:embed="rId23"/>
                <a:stretch>
                  <a:fillRect r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6E70EB21-8B15-E647-8E42-9CB6FE1F46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9089" y="5790798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hit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6E70EB21-8B15-E647-8E42-9CB6FE1F4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89" y="5790798"/>
                <a:ext cx="1528953" cy="531179"/>
              </a:xfrm>
              <a:prstGeom prst="rect">
                <a:avLst/>
              </a:prstGeom>
              <a:blipFill>
                <a:blip r:embed="rId24"/>
                <a:stretch>
                  <a:fillRect r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1398976-9651-1E41-9DC8-ECB6716A0273}"/>
              </a:ext>
            </a:extLst>
          </p:cNvPr>
          <p:cNvCxnSpPr>
            <a:cxnSpLocks/>
            <a:stCxn id="55" idx="5"/>
            <a:endCxn id="30" idx="1"/>
          </p:cNvCxnSpPr>
          <p:nvPr/>
        </p:nvCxnSpPr>
        <p:spPr>
          <a:xfrm>
            <a:off x="6248176" y="1685675"/>
            <a:ext cx="912009" cy="3413514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873098C-05A8-9545-9A1A-72173D500F0F}"/>
              </a:ext>
            </a:extLst>
          </p:cNvPr>
          <p:cNvCxnSpPr>
            <a:cxnSpLocks/>
            <a:stCxn id="29" idx="7"/>
            <a:endCxn id="57" idx="3"/>
          </p:cNvCxnSpPr>
          <p:nvPr/>
        </p:nvCxnSpPr>
        <p:spPr>
          <a:xfrm flipV="1">
            <a:off x="6259023" y="1685674"/>
            <a:ext cx="940390" cy="340026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7FB116F-49A4-3B48-B2E9-63CFDC9C831B}"/>
              </a:ext>
            </a:extLst>
          </p:cNvPr>
          <p:cNvCxnSpPr>
            <a:cxnSpLocks/>
            <a:stCxn id="57" idx="5"/>
            <a:endCxn id="33" idx="1"/>
          </p:cNvCxnSpPr>
          <p:nvPr/>
        </p:nvCxnSpPr>
        <p:spPr>
          <a:xfrm>
            <a:off x="8061442" y="1685674"/>
            <a:ext cx="932461" cy="341843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77D7DC1-8318-0E49-A261-ED2ADC8A8CC3}"/>
              </a:ext>
            </a:extLst>
          </p:cNvPr>
          <p:cNvCxnSpPr>
            <a:cxnSpLocks/>
            <a:stCxn id="30" idx="7"/>
            <a:endCxn id="84" idx="3"/>
          </p:cNvCxnSpPr>
          <p:nvPr/>
        </p:nvCxnSpPr>
        <p:spPr>
          <a:xfrm flipV="1">
            <a:off x="8022214" y="1690591"/>
            <a:ext cx="1010917" cy="340859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9D06EA3-5F64-9841-8E2E-2F4355774C8A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9855932" y="1766903"/>
            <a:ext cx="998725" cy="3337203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C432D80-8672-FA4A-B528-C0C611797E2D}"/>
              </a:ext>
            </a:extLst>
          </p:cNvPr>
          <p:cNvCxnSpPr>
            <a:cxnSpLocks/>
            <a:stCxn id="84" idx="5"/>
            <a:endCxn id="53" idx="1"/>
          </p:cNvCxnSpPr>
          <p:nvPr/>
        </p:nvCxnSpPr>
        <p:spPr>
          <a:xfrm>
            <a:off x="9895160" y="1690591"/>
            <a:ext cx="784978" cy="338893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799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2425629" cy="1325563"/>
          </a:xfrm>
        </p:spPr>
        <p:txBody>
          <a:bodyPr/>
          <a:lstStyle/>
          <a:p>
            <a:r>
              <a:rPr lang="en-US" dirty="0" err="1"/>
              <a:t>Backtrace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Find the node with the highest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at the end, and follow the </a:t>
                </a:r>
                <a:r>
                  <a:rPr lang="en-US" dirty="0" err="1"/>
                  <a:t>backpointers</a:t>
                </a:r>
                <a:r>
                  <a:rPr lang="en-US" dirty="0"/>
                  <a:t>!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Shown: possible </a:t>
                </a:r>
                <a:r>
                  <a:rPr lang="en-US" dirty="0" err="1"/>
                  <a:t>backtrace</a:t>
                </a:r>
                <a:r>
                  <a:rPr lang="en-US" dirty="0"/>
                  <a:t>.  Actual </a:t>
                </a:r>
                <a:r>
                  <a:rPr lang="en-US" dirty="0" err="1"/>
                  <a:t>backtrace</a:t>
                </a:r>
                <a:r>
                  <a:rPr lang="en-US" dirty="0"/>
                  <a:t> depends on model parameters!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  <a:blipFill>
                <a:blip r:embed="rId2"/>
                <a:stretch>
                  <a:fillRect l="-2809" t="-1453" r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29005" y="341376"/>
            <a:ext cx="20073" cy="6317841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7911784-EC0A-E54E-9FEA-4207C588D8A0}"/>
                  </a:ext>
                </a:extLst>
              </p:cNvPr>
              <p:cNvSpPr/>
              <p:nvPr/>
            </p:nvSpPr>
            <p:spPr>
              <a:xfrm>
                <a:off x="5167413" y="2843407"/>
                <a:ext cx="1256890" cy="11075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John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7911784-EC0A-E54E-9FEA-4207C588D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13" y="2843407"/>
                <a:ext cx="1256890" cy="11075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FC96809-3CEC-074E-8624-A9D8B935A4F4}"/>
                  </a:ext>
                </a:extLst>
              </p:cNvPr>
              <p:cNvSpPr/>
              <p:nvPr/>
            </p:nvSpPr>
            <p:spPr>
              <a:xfrm>
                <a:off x="5218462" y="4923734"/>
                <a:ext cx="1219093" cy="110759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John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FC96809-3CEC-074E-8624-A9D8B935A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62" y="4923734"/>
                <a:ext cx="1219093" cy="110759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6E32E53-69E5-3449-9F46-DBE4308F6DDA}"/>
                  </a:ext>
                </a:extLst>
              </p:cNvPr>
              <p:cNvSpPr/>
              <p:nvPr/>
            </p:nvSpPr>
            <p:spPr>
              <a:xfrm>
                <a:off x="6981653" y="4936986"/>
                <a:ext cx="1219093" cy="110759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6E32E53-69E5-3449-9F46-DBE4308F6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653" y="4936986"/>
                <a:ext cx="1219093" cy="110759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F8FA0D3-8FEE-4145-80F6-48BB507F6286}"/>
                  </a:ext>
                </a:extLst>
              </p:cNvPr>
              <p:cNvSpPr/>
              <p:nvPr/>
            </p:nvSpPr>
            <p:spPr>
              <a:xfrm>
                <a:off x="7014785" y="2843406"/>
                <a:ext cx="1219093" cy="11075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F8FA0D3-8FEE-4145-80F6-48BB507F6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785" y="2843406"/>
                <a:ext cx="1219093" cy="110759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3" y="3397202"/>
            <a:ext cx="590482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0236" y="3788795"/>
            <a:ext cx="919949" cy="131039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477530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3788794"/>
            <a:ext cx="934294" cy="129714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8733" y="6459912"/>
                <a:ext cx="1500046" cy="3661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John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3" y="6459912"/>
                <a:ext cx="1500046" cy="366143"/>
              </a:xfrm>
              <a:prstGeom prst="rect">
                <a:avLst/>
              </a:prstGeom>
              <a:blipFill>
                <a:blip r:embed="rId7"/>
                <a:stretch>
                  <a:fillRect l="-840" r="-3361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DB59089-EAAB-4B4B-BC4E-F33452777047}"/>
                  </a:ext>
                </a:extLst>
              </p:cNvPr>
              <p:cNvSpPr/>
              <p:nvPr/>
            </p:nvSpPr>
            <p:spPr>
              <a:xfrm>
                <a:off x="8815371" y="4941903"/>
                <a:ext cx="1219093" cy="1107591"/>
              </a:xfrm>
              <a:prstGeom prst="ellipse">
                <a:avLst/>
              </a:prstGeom>
              <a:solidFill>
                <a:srgbClr val="FF0000"/>
              </a:solidFill>
              <a:ln w="1270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DB59089-EAAB-4B4B-BC4E-F33452777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371" y="4941903"/>
                <a:ext cx="1219093" cy="110759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40E85DD-9DA6-9049-8820-782112DBC748}"/>
                  </a:ext>
                </a:extLst>
              </p:cNvPr>
              <p:cNvSpPr/>
              <p:nvPr/>
            </p:nvSpPr>
            <p:spPr>
              <a:xfrm>
                <a:off x="8848503" y="2848323"/>
                <a:ext cx="1219093" cy="11075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40E85DD-9DA6-9049-8820-782112DBC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503" y="2848323"/>
                <a:ext cx="1219093" cy="110759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33878" y="3397202"/>
            <a:ext cx="614625" cy="491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stCxn id="31" idx="5"/>
            <a:endCxn id="33" idx="1"/>
          </p:cNvCxnSpPr>
          <p:nvPr/>
        </p:nvCxnSpPr>
        <p:spPr>
          <a:xfrm>
            <a:off x="8055346" y="3788794"/>
            <a:ext cx="938557" cy="1315312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8200746" y="5490782"/>
            <a:ext cx="614625" cy="491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3793711"/>
            <a:ext cx="1004821" cy="130547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495699"/>
            <a:ext cx="437336" cy="0"/>
          </a:xfrm>
          <a:prstGeom prst="straightConnector1">
            <a:avLst/>
          </a:prstGeom>
          <a:ln w="127000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340211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199" y="6457751"/>
                <a:ext cx="1500046" cy="401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hit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199" y="6457751"/>
                <a:ext cx="1500046" cy="401534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03526" y="6450476"/>
                <a:ext cx="1500046" cy="417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the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526" y="6450476"/>
                <a:ext cx="1500046" cy="417999"/>
              </a:xfrm>
              <a:prstGeom prst="rect">
                <a:avLst/>
              </a:prstGeom>
              <a:blipFill>
                <a:blip r:embed="rId11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3783CF4-DCE9-E04D-9666-9101521AA2E3}"/>
                  </a:ext>
                </a:extLst>
              </p:cNvPr>
              <p:cNvSpPr/>
              <p:nvPr/>
            </p:nvSpPr>
            <p:spPr>
              <a:xfrm>
                <a:off x="10501606" y="4917325"/>
                <a:ext cx="1219093" cy="110759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3783CF4-DCE9-E04D-9666-9101521AA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606" y="4917325"/>
                <a:ext cx="1219093" cy="110759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BD009CE-95C1-DE4C-95D6-AE3D5D795EBB}"/>
                  </a:ext>
                </a:extLst>
              </p:cNvPr>
              <p:cNvSpPr/>
              <p:nvPr/>
            </p:nvSpPr>
            <p:spPr>
              <a:xfrm>
                <a:off x="10534738" y="2823745"/>
                <a:ext cx="1219093" cy="11075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BD009CE-95C1-DE4C-95D6-AE3D5D795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738" y="2823745"/>
                <a:ext cx="1219093" cy="1107591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stCxn id="34" idx="5"/>
            <a:endCxn id="53" idx="1"/>
          </p:cNvCxnSpPr>
          <p:nvPr/>
        </p:nvCxnSpPr>
        <p:spPr>
          <a:xfrm>
            <a:off x="9889064" y="3793711"/>
            <a:ext cx="791074" cy="128581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9855932" y="3812325"/>
            <a:ext cx="875837" cy="1291781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38529" y="6438090"/>
                <a:ext cx="1500046" cy="3954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ball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529" y="6438090"/>
                <a:ext cx="1500046" cy="395438"/>
              </a:xfrm>
              <a:prstGeom prst="rect">
                <a:avLst/>
              </a:prstGeom>
              <a:blipFill>
                <a:blip r:embed="rId1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A2BBD7D-C39B-6A42-8FB0-F764B1FB1BEE}"/>
                  </a:ext>
                </a:extLst>
              </p:cNvPr>
              <p:cNvSpPr/>
              <p:nvPr/>
            </p:nvSpPr>
            <p:spPr>
              <a:xfrm>
                <a:off x="5186108" y="740287"/>
                <a:ext cx="1244290" cy="1107591"/>
              </a:xfrm>
              <a:prstGeom prst="ellipse">
                <a:avLst/>
              </a:prstGeom>
              <a:ln w="1270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John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A2BBD7D-C39B-6A42-8FB0-F764B1FB1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08" y="740287"/>
                <a:ext cx="1244290" cy="110759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A0C1691-EA05-D144-A770-FDBC790296B1}"/>
                  </a:ext>
                </a:extLst>
              </p:cNvPr>
              <p:cNvSpPr/>
              <p:nvPr/>
            </p:nvSpPr>
            <p:spPr>
              <a:xfrm>
                <a:off x="7020881" y="740286"/>
                <a:ext cx="1219093" cy="11075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A0C1691-EA05-D144-A770-FDBC79029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881" y="740286"/>
                <a:ext cx="1219093" cy="110759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5460F7-3A5F-8A4C-9AC0-9850969A135E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>
          <a:xfrm flipV="1">
            <a:off x="6430398" y="1294082"/>
            <a:ext cx="590483" cy="1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7446ACE-5B5F-154D-912F-68082D38CAB4}"/>
              </a:ext>
            </a:extLst>
          </p:cNvPr>
          <p:cNvCxnSpPr>
            <a:cxnSpLocks/>
            <a:stCxn id="55" idx="5"/>
          </p:cNvCxnSpPr>
          <p:nvPr/>
        </p:nvCxnSpPr>
        <p:spPr>
          <a:xfrm>
            <a:off x="6248176" y="1685675"/>
            <a:ext cx="918105" cy="1310394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B9B85B0-A340-BC46-91BF-DA3FDD3F1A2D}"/>
              </a:ext>
            </a:extLst>
          </p:cNvPr>
          <p:cNvCxnSpPr>
            <a:cxnSpLocks/>
            <a:stCxn id="28" idx="7"/>
            <a:endCxn id="57" idx="3"/>
          </p:cNvCxnSpPr>
          <p:nvPr/>
        </p:nvCxnSpPr>
        <p:spPr>
          <a:xfrm flipV="1">
            <a:off x="6240236" y="1685674"/>
            <a:ext cx="959177" cy="131993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5338889-E5D6-564C-8D48-67B39CF025C5}"/>
                  </a:ext>
                </a:extLst>
              </p:cNvPr>
              <p:cNvSpPr/>
              <p:nvPr/>
            </p:nvSpPr>
            <p:spPr>
              <a:xfrm>
                <a:off x="8854599" y="745203"/>
                <a:ext cx="1219093" cy="11075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5338889-E5D6-564C-8D48-67B39CF02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599" y="745203"/>
                <a:ext cx="1219093" cy="110759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F29E4E7-D813-9347-9C0A-039A25DCA26A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7747931" y="129899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7ABEB57-4C0A-6E42-A837-24468CE2733D}"/>
              </a:ext>
            </a:extLst>
          </p:cNvPr>
          <p:cNvCxnSpPr>
            <a:cxnSpLocks/>
            <a:stCxn id="57" idx="5"/>
          </p:cNvCxnSpPr>
          <p:nvPr/>
        </p:nvCxnSpPr>
        <p:spPr>
          <a:xfrm>
            <a:off x="8061442" y="1685674"/>
            <a:ext cx="938557" cy="1315312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80878B1-1541-6846-940C-272E20B5DAB2}"/>
              </a:ext>
            </a:extLst>
          </p:cNvPr>
          <p:cNvCxnSpPr>
            <a:cxnSpLocks/>
            <a:endCxn id="84" idx="3"/>
          </p:cNvCxnSpPr>
          <p:nvPr/>
        </p:nvCxnSpPr>
        <p:spPr>
          <a:xfrm flipV="1">
            <a:off x="8028310" y="1690591"/>
            <a:ext cx="1004821" cy="1305478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03BFDA4-7D78-9E4D-BD33-AED6D72581B9}"/>
              </a:ext>
            </a:extLst>
          </p:cNvPr>
          <p:cNvCxnSpPr>
            <a:cxnSpLocks/>
            <a:stCxn id="84" idx="6"/>
          </p:cNvCxnSpPr>
          <p:nvPr/>
        </p:nvCxnSpPr>
        <p:spPr>
          <a:xfrm>
            <a:off x="10073692" y="129899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93F539F-AD78-4647-AA2E-7CF16CF5B903}"/>
                  </a:ext>
                </a:extLst>
              </p:cNvPr>
              <p:cNvSpPr/>
              <p:nvPr/>
            </p:nvSpPr>
            <p:spPr>
              <a:xfrm>
                <a:off x="10540834" y="720625"/>
                <a:ext cx="1219093" cy="1107591"/>
              </a:xfrm>
              <a:prstGeom prst="ellipse">
                <a:avLst/>
              </a:prstGeom>
              <a:ln w="1270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93F539F-AD78-4647-AA2E-7CF16CF5B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834" y="720625"/>
                <a:ext cx="1219093" cy="1107591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061270C-73D1-884E-8E8D-ABD9C9059D44}"/>
              </a:ext>
            </a:extLst>
          </p:cNvPr>
          <p:cNvCxnSpPr>
            <a:cxnSpLocks/>
          </p:cNvCxnSpPr>
          <p:nvPr/>
        </p:nvCxnSpPr>
        <p:spPr>
          <a:xfrm>
            <a:off x="9677562" y="128314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E2E8085-80B1-934C-8B2B-8DFDBDF34BC1}"/>
              </a:ext>
            </a:extLst>
          </p:cNvPr>
          <p:cNvCxnSpPr>
            <a:cxnSpLocks/>
            <a:stCxn id="34" idx="7"/>
          </p:cNvCxnSpPr>
          <p:nvPr/>
        </p:nvCxnSpPr>
        <p:spPr>
          <a:xfrm flipV="1">
            <a:off x="9889064" y="1775741"/>
            <a:ext cx="976606" cy="123478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7836397-A3E4-C241-BFD8-D387AE14D4A2}"/>
              </a:ext>
            </a:extLst>
          </p:cNvPr>
          <p:cNvCxnSpPr>
            <a:cxnSpLocks/>
          </p:cNvCxnSpPr>
          <p:nvPr/>
        </p:nvCxnSpPr>
        <p:spPr>
          <a:xfrm flipH="1">
            <a:off x="4918943" y="1283338"/>
            <a:ext cx="23018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FC9F34C-4DAB-7042-8579-1BDB14CE7FC2}"/>
              </a:ext>
            </a:extLst>
          </p:cNvPr>
          <p:cNvCxnSpPr>
            <a:cxnSpLocks/>
          </p:cNvCxnSpPr>
          <p:nvPr/>
        </p:nvCxnSpPr>
        <p:spPr>
          <a:xfrm flipH="1">
            <a:off x="4925039" y="3386458"/>
            <a:ext cx="23018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D6AF9DA-68C4-F846-A2AF-68A6D40A9061}"/>
              </a:ext>
            </a:extLst>
          </p:cNvPr>
          <p:cNvCxnSpPr>
            <a:cxnSpLocks/>
          </p:cNvCxnSpPr>
          <p:nvPr/>
        </p:nvCxnSpPr>
        <p:spPr>
          <a:xfrm flipH="1">
            <a:off x="4931135" y="5465194"/>
            <a:ext cx="23018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7658AEC-9F6F-CB43-A6D0-3CF4C667400B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4201500" y="1103319"/>
                <a:ext cx="1219403" cy="411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7658AEC-9F6F-CB43-A6D0-3CF4C667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01500" y="1103319"/>
                <a:ext cx="1219403" cy="411222"/>
              </a:xfrm>
              <a:prstGeom prst="rect">
                <a:avLst/>
              </a:prstGeom>
              <a:blipFill>
                <a:blip r:embed="rId19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9605D7CB-BE15-334E-A907-ABE703B6DE6F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4195404" y="3206439"/>
                <a:ext cx="1219403" cy="411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9605D7CB-BE15-334E-A907-ABE703B6D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95404" y="3206439"/>
                <a:ext cx="1219403" cy="411222"/>
              </a:xfrm>
              <a:prstGeom prst="rect">
                <a:avLst/>
              </a:prstGeom>
              <a:blipFill>
                <a:blip r:embed="rId20"/>
                <a:stretch>
                  <a:fillRect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BA42B99D-B4A2-874E-8B5B-66AF7F62EC6F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4201500" y="5297367"/>
                <a:ext cx="1219403" cy="411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BA42B99D-B4A2-874E-8B5B-66AF7F62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01500" y="5297367"/>
                <a:ext cx="1219403" cy="411222"/>
              </a:xfrm>
              <a:prstGeom prst="rect">
                <a:avLst/>
              </a:prstGeom>
              <a:blipFill>
                <a:blip r:embed="rId21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AFE2882E-FD0E-7A40-AA64-2684863944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85729" y="5790798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ball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AFE2882E-FD0E-7A40-AA64-268486394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729" y="5790798"/>
                <a:ext cx="1528953" cy="531179"/>
              </a:xfrm>
              <a:prstGeom prst="rect">
                <a:avLst/>
              </a:prstGeom>
              <a:blipFill>
                <a:blip r:embed="rId22"/>
                <a:stretch>
                  <a:fillRect r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3A72A8F7-81F2-B047-BDF4-ECB16CFA61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63025" y="5796894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3A72A8F7-81F2-B047-BDF4-ECB16CFA6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025" y="5796894"/>
                <a:ext cx="1528953" cy="531179"/>
              </a:xfrm>
              <a:prstGeom prst="rect">
                <a:avLst/>
              </a:prstGeom>
              <a:blipFill>
                <a:blip r:embed="rId23"/>
                <a:stretch>
                  <a:fillRect r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6E70EB21-8B15-E647-8E42-9CB6FE1F46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9089" y="5790798"/>
                <a:ext cx="1528953" cy="531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hit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6E70EB21-8B15-E647-8E42-9CB6FE1F4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89" y="5790798"/>
                <a:ext cx="1528953" cy="531179"/>
              </a:xfrm>
              <a:prstGeom prst="rect">
                <a:avLst/>
              </a:prstGeom>
              <a:blipFill>
                <a:blip r:embed="rId24"/>
                <a:stretch>
                  <a:fillRect r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1398976-9651-1E41-9DC8-ECB6716A0273}"/>
              </a:ext>
            </a:extLst>
          </p:cNvPr>
          <p:cNvCxnSpPr>
            <a:cxnSpLocks/>
            <a:stCxn id="55" idx="5"/>
            <a:endCxn id="30" idx="1"/>
          </p:cNvCxnSpPr>
          <p:nvPr/>
        </p:nvCxnSpPr>
        <p:spPr>
          <a:xfrm>
            <a:off x="6248176" y="1685675"/>
            <a:ext cx="912009" cy="3413514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873098C-05A8-9545-9A1A-72173D500F0F}"/>
              </a:ext>
            </a:extLst>
          </p:cNvPr>
          <p:cNvCxnSpPr>
            <a:cxnSpLocks/>
            <a:stCxn id="29" idx="7"/>
            <a:endCxn id="57" idx="3"/>
          </p:cNvCxnSpPr>
          <p:nvPr/>
        </p:nvCxnSpPr>
        <p:spPr>
          <a:xfrm flipV="1">
            <a:off x="6259023" y="1685674"/>
            <a:ext cx="940390" cy="340026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7FB116F-49A4-3B48-B2E9-63CFDC9C831B}"/>
              </a:ext>
            </a:extLst>
          </p:cNvPr>
          <p:cNvCxnSpPr>
            <a:cxnSpLocks/>
            <a:stCxn id="57" idx="5"/>
            <a:endCxn id="33" idx="1"/>
          </p:cNvCxnSpPr>
          <p:nvPr/>
        </p:nvCxnSpPr>
        <p:spPr>
          <a:xfrm>
            <a:off x="8061442" y="1685674"/>
            <a:ext cx="932461" cy="341843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77D7DC1-8318-0E49-A261-ED2ADC8A8CC3}"/>
              </a:ext>
            </a:extLst>
          </p:cNvPr>
          <p:cNvCxnSpPr>
            <a:cxnSpLocks/>
            <a:stCxn id="30" idx="7"/>
            <a:endCxn id="84" idx="3"/>
          </p:cNvCxnSpPr>
          <p:nvPr/>
        </p:nvCxnSpPr>
        <p:spPr>
          <a:xfrm flipV="1">
            <a:off x="8022214" y="1690591"/>
            <a:ext cx="1010917" cy="340859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9D06EA3-5F64-9841-8E2E-2F4355774C8A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9855932" y="1766903"/>
            <a:ext cx="998725" cy="3337203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C432D80-8672-FA4A-B528-C0C611797E2D}"/>
              </a:ext>
            </a:extLst>
          </p:cNvPr>
          <p:cNvCxnSpPr>
            <a:cxnSpLocks/>
            <a:stCxn id="84" idx="5"/>
            <a:endCxn id="53" idx="1"/>
          </p:cNvCxnSpPr>
          <p:nvPr/>
        </p:nvCxnSpPr>
        <p:spPr>
          <a:xfrm>
            <a:off x="9895160" y="1690591"/>
            <a:ext cx="784978" cy="338893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279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7B9E-3136-A242-A20F-63CE55AC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 key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06A29-2CF1-2E49-91FD-81D696A28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Initial Node Probability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Edge Probability</a:t>
                </a:r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Node Probability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 err="1"/>
                  <a:t>Backpointer</a:t>
                </a:r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06A29-2CF1-2E49-91FD-81D696A28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453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426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7B9E-3136-A242-A20F-63CE55AC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 key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06A29-2CF1-2E49-91FD-81D696A28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Initial Node Probability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Edge Probability</a:t>
                </a:r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𝑖𝑗𝑡</m:t>
                              </m:r>
                            </m:sub>
                          </m:sSub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Node Probability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𝑖𝑗𝑡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Backpointer</a:t>
                </a:r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𝑖𝑗𝑡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06A29-2CF1-2E49-91FD-81D696A28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58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5BCF-FC65-A84B-937D-923BEEFF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</a:t>
            </a:r>
            <a:r>
              <a:rPr lang="en-US" dirty="0" err="1"/>
              <a:t>Jurafsky</a:t>
            </a:r>
            <a:r>
              <a:rPr lang="en-US" dirty="0"/>
              <a:t> &amp; Martin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161ACA3-EA3D-6649-A3B0-80768414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46" y="1341120"/>
            <a:ext cx="8694907" cy="4989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E2B1FF-2B28-E04A-BF75-B853396012E4}"/>
              </a:ext>
            </a:extLst>
          </p:cNvPr>
          <p:cNvSpPr txBox="1"/>
          <p:nvPr/>
        </p:nvSpPr>
        <p:spPr>
          <a:xfrm>
            <a:off x="7888224" y="6331958"/>
            <a:ext cx="4181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© Daniel </a:t>
            </a:r>
            <a:r>
              <a:rPr lang="en-US" dirty="0" err="1"/>
              <a:t>Jurafsky</a:t>
            </a:r>
            <a:r>
              <a:rPr lang="en-US" dirty="0"/>
              <a:t> &amp; James H. Martin, 2021</a:t>
            </a:r>
          </a:p>
        </p:txBody>
      </p:sp>
    </p:spTree>
    <p:extLst>
      <p:ext uri="{BB962C8B-B14F-4D97-AF65-F5344CB8AC3E}">
        <p14:creationId xmlns:p14="http://schemas.microsoft.com/office/powerpoint/2010/main" val="1470810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DBC1-E2A5-DA42-87A4-F47B6944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4C4A95-E259-7642-9313-A45390045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Syntax and semantics</a:t>
                </a:r>
              </a:p>
              <a:p>
                <a:pPr lvl="1"/>
                <a:r>
                  <a:rPr lang="en-US" dirty="0"/>
                  <a:t>A grammar specifies which word sequences are valid sentences</a:t>
                </a:r>
              </a:p>
              <a:p>
                <a:pPr lvl="1"/>
                <a:r>
                  <a:rPr lang="en-US" dirty="0"/>
                  <a:t>Finite-depth CFG = Regular grammar = HMM</a:t>
                </a:r>
              </a:p>
              <a:p>
                <a:r>
                  <a:rPr lang="en-US" dirty="0"/>
                  <a:t>Part of speech tagging</a:t>
                </a:r>
              </a:p>
              <a:p>
                <a:pPr lvl="1"/>
                <a:r>
                  <a:rPr lang="en-US" dirty="0"/>
                  <a:t>Open-class words: nouns, verbs, adverbs, adjectives, interjections</a:t>
                </a:r>
              </a:p>
              <a:p>
                <a:pPr lvl="1"/>
                <a:r>
                  <a:rPr lang="en-US" dirty="0"/>
                  <a:t>Closed-class words: prepositions, pronouns, conjunctions, determiners</a:t>
                </a:r>
              </a:p>
              <a:p>
                <a:r>
                  <a:rPr lang="en-US" dirty="0"/>
                  <a:t>An HMM for POS tagging</a:t>
                </a:r>
              </a:p>
              <a:p>
                <a:pPr lvl="1"/>
                <a:r>
                  <a:rPr lang="en-US" dirty="0"/>
                  <a:t>State variable is the part of speech</a:t>
                </a:r>
              </a:p>
              <a:p>
                <a:pPr lvl="1"/>
                <a:r>
                  <a:rPr lang="en-US" dirty="0"/>
                  <a:t>Observation is the word</a:t>
                </a:r>
              </a:p>
              <a:p>
                <a:r>
                  <a:rPr lang="en-US" dirty="0"/>
                  <a:t>The Viterbi algorithm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fun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𝑖𝑗𝑡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4C4A95-E259-7642-9313-A45390045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62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323C-195F-0047-9A93-055C840C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0F6F2-0444-0D4A-B400-0BA36FAB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3" y="1825625"/>
            <a:ext cx="541545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Syntax is the study of how words combine.</a:t>
            </a:r>
          </a:p>
          <a:p>
            <a:r>
              <a:rPr lang="en-US" dirty="0"/>
              <a:t>Syntax is a descriptive science: it simply describes how words combine when people are using them naturally.</a:t>
            </a:r>
          </a:p>
          <a:p>
            <a:r>
              <a:rPr lang="en-US" dirty="0"/>
              <a:t>Compositional semantics studies the meanings of those combinations.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7FFD2C-A344-4245-8E3D-2E6F3073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22" y="984657"/>
            <a:ext cx="4806778" cy="48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A6886-EC06-1848-B195-E82AD78FF67E}"/>
              </a:ext>
            </a:extLst>
          </p:cNvPr>
          <p:cNvSpPr txBox="1"/>
          <p:nvPr/>
        </p:nvSpPr>
        <p:spPr>
          <a:xfrm>
            <a:off x="7294180" y="6134671"/>
            <a:ext cx="3563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ParseTree.svg</a:t>
            </a:r>
            <a:r>
              <a:rPr lang="en-US" sz="1200" dirty="0"/>
              <a:t>.  Public domain image, </a:t>
            </a:r>
            <a:r>
              <a:rPr lang="en-US" sz="1200" dirty="0" err="1"/>
              <a:t>Stannered</a:t>
            </a:r>
            <a:r>
              <a:rPr lang="en-US" sz="1200" dirty="0"/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242941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323C-195F-0047-9A93-055C840C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F6F2-0444-0D4A-B400-0BA36FABBC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3269" y="1442563"/>
                <a:ext cx="6770082" cy="505031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grammar</a:t>
                </a:r>
                <a:r>
                  <a:rPr lang="en-US" dirty="0"/>
                  <a:t> is a mathematical specification of the set of all word sequences that form valid sentences in a language (e.g., English).</a:t>
                </a:r>
              </a:p>
              <a:p>
                <a:r>
                  <a:rPr lang="en-US" b="1" dirty="0"/>
                  <a:t>Recursively enumerable</a:t>
                </a:r>
                <a:r>
                  <a:rPr lang="en-US" dirty="0"/>
                  <a:t>: any grammar that can be decided by a Turing machine</a:t>
                </a:r>
              </a:p>
              <a:p>
                <a:r>
                  <a:rPr lang="en-US" b="1" dirty="0"/>
                  <a:t>Context-sensitive</a:t>
                </a:r>
                <a:r>
                  <a:rPr lang="en-US" dirty="0"/>
                  <a:t>: phrase A is expanded into phrases B and C using rules of the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for specified contexts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Context-free</a:t>
                </a:r>
                <a:r>
                  <a:rPr lang="en-US" dirty="0"/>
                  <a:t>: phrase A is expanded into phrases B and C using context-free rules: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Regular</a:t>
                </a:r>
                <a:r>
                  <a:rPr lang="en-US" dirty="0"/>
                  <a:t>: phrase A can only be expanded into a word followed by another phrase: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F6F2-0444-0D4A-B400-0BA36FABBC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269" y="1442563"/>
                <a:ext cx="6770082" cy="5050311"/>
              </a:xfrm>
              <a:blipFill>
                <a:blip r:embed="rId2"/>
                <a:stretch>
                  <a:fillRect l="-1685" t="-2256" r="-2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B7A6886-EC06-1848-B195-E82AD78FF67E}"/>
              </a:ext>
            </a:extLst>
          </p:cNvPr>
          <p:cNvSpPr txBox="1"/>
          <p:nvPr/>
        </p:nvSpPr>
        <p:spPr>
          <a:xfrm>
            <a:off x="7973803" y="5010201"/>
            <a:ext cx="3563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Chomsky-</a:t>
            </a:r>
            <a:r>
              <a:rPr lang="en-US" sz="1200" dirty="0" err="1"/>
              <a:t>hierarchy.svg</a:t>
            </a:r>
            <a:r>
              <a:rPr lang="en-US" sz="1200" dirty="0"/>
              <a:t>.  CC-SA 3.0, J. Finkelstein, 2010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D9FBF90-5215-FE46-9749-65A8DA86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35" y="1797521"/>
            <a:ext cx="4308245" cy="31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323C-195F-0047-9A93-055C840C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F6F2-0444-0D4A-B400-0BA36FABBC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463" y="1825625"/>
                <a:ext cx="5415454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Humans usually think of natural language using context-free grammar (CFG).  For example,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𝑉𝑃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𝑁𝑃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𝐷𝑒𝑡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John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hit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𝐷𝑒𝑡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the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ball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F6F2-0444-0D4A-B400-0BA36FABBC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463" y="1825625"/>
                <a:ext cx="5415454" cy="4351338"/>
              </a:xfrm>
              <a:blipFill>
                <a:blip r:embed="rId2"/>
                <a:stretch>
                  <a:fillRect l="-257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287FFD2C-A344-4245-8E3D-2E6F3073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22" y="984657"/>
            <a:ext cx="4806778" cy="48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A6886-EC06-1848-B195-E82AD78FF67E}"/>
              </a:ext>
            </a:extLst>
          </p:cNvPr>
          <p:cNvSpPr txBox="1"/>
          <p:nvPr/>
        </p:nvSpPr>
        <p:spPr>
          <a:xfrm>
            <a:off x="7294180" y="6134671"/>
            <a:ext cx="3563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ParseTree.svg</a:t>
            </a:r>
            <a:r>
              <a:rPr lang="en-US" sz="1200" dirty="0"/>
              <a:t>.  Public domain image, </a:t>
            </a:r>
            <a:r>
              <a:rPr lang="en-US" sz="1200" dirty="0" err="1"/>
              <a:t>Stannered</a:t>
            </a:r>
            <a:r>
              <a:rPr lang="en-US" sz="1200" dirty="0"/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326833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323C-195F-0047-9A93-055C840C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F6F2-0444-0D4A-B400-0BA36FABBC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463" y="1825625"/>
                <a:ext cx="541545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CFG with finite recursion depth can be written as a regular grammar.  For example: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John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𝑉𝑃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hit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𝑁𝑃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ball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F6F2-0444-0D4A-B400-0BA36FABBC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463" y="1825625"/>
                <a:ext cx="5415454" cy="4351338"/>
              </a:xfrm>
              <a:blipFill>
                <a:blip r:embed="rId2"/>
                <a:stretch>
                  <a:fillRect l="-257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287FFD2C-A344-4245-8E3D-2E6F3073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22" y="984657"/>
            <a:ext cx="4806778" cy="48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A6886-EC06-1848-B195-E82AD78FF67E}"/>
              </a:ext>
            </a:extLst>
          </p:cNvPr>
          <p:cNvSpPr txBox="1"/>
          <p:nvPr/>
        </p:nvSpPr>
        <p:spPr>
          <a:xfrm>
            <a:off x="7294180" y="6134671"/>
            <a:ext cx="3563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ParseTree.svg</a:t>
            </a:r>
            <a:r>
              <a:rPr lang="en-US" sz="1200" dirty="0"/>
              <a:t>.  Public domain image, </a:t>
            </a:r>
            <a:r>
              <a:rPr lang="en-US" sz="1200" dirty="0" err="1"/>
              <a:t>Stannered</a:t>
            </a:r>
            <a:r>
              <a:rPr lang="en-US" sz="1200" dirty="0"/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185925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323C-195F-0047-9A93-055C840C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F6F2-0444-0D4A-B400-0BA36FABBC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463" y="1825625"/>
                <a:ext cx="541545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regular grammar can be written using an HMM.</a:t>
                </a:r>
              </a:p>
              <a:p>
                <a:r>
                  <a:rPr lang="en-US" dirty="0"/>
                  <a:t>The phrase is the state variable</a:t>
                </a:r>
              </a:p>
              <a:p>
                <a:r>
                  <a:rPr lang="en-US" dirty="0"/>
                  <a:t>The word is the observed variable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John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𝑉𝑃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hit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𝑁𝑃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ball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F6F2-0444-0D4A-B400-0BA36FABBC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463" y="1825625"/>
                <a:ext cx="5415454" cy="4351338"/>
              </a:xfrm>
              <a:blipFill>
                <a:blip r:embed="rId2"/>
                <a:stretch>
                  <a:fillRect l="-257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8D11796-94BA-D148-8048-3DDD53A60383}"/>
              </a:ext>
            </a:extLst>
          </p:cNvPr>
          <p:cNvSpPr/>
          <p:nvPr/>
        </p:nvSpPr>
        <p:spPr>
          <a:xfrm>
            <a:off x="5875283" y="2848303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F32A2B-2369-6546-9D1B-604311B2EFA4}"/>
              </a:ext>
            </a:extLst>
          </p:cNvPr>
          <p:cNvSpPr/>
          <p:nvPr/>
        </p:nvSpPr>
        <p:spPr>
          <a:xfrm>
            <a:off x="7225860" y="2864069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VP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0E23DA-9D13-1945-9BB6-3322C9ED5BA5}"/>
              </a:ext>
            </a:extLst>
          </p:cNvPr>
          <p:cNvSpPr/>
          <p:nvPr/>
        </p:nvSpPr>
        <p:spPr>
          <a:xfrm>
            <a:off x="8628987" y="2858814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413A41-B007-2E43-AD3E-F08E68572E6A}"/>
              </a:ext>
            </a:extLst>
          </p:cNvPr>
          <p:cNvSpPr/>
          <p:nvPr/>
        </p:nvSpPr>
        <p:spPr>
          <a:xfrm>
            <a:off x="10021606" y="2874579"/>
            <a:ext cx="1187669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6617F-AB0A-2D4A-88A2-7FCB1CDC2BA3}"/>
              </a:ext>
            </a:extLst>
          </p:cNvPr>
          <p:cNvSpPr txBox="1"/>
          <p:nvPr/>
        </p:nvSpPr>
        <p:spPr>
          <a:xfrm>
            <a:off x="5980386" y="4729656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John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EC7EA-8F03-674B-93A6-A5759A2F21E3}"/>
              </a:ext>
            </a:extLst>
          </p:cNvPr>
          <p:cNvSpPr txBox="1"/>
          <p:nvPr/>
        </p:nvSpPr>
        <p:spPr>
          <a:xfrm>
            <a:off x="7499127" y="4724401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27AF4-1BA7-B646-BB80-478CE6DBF887}"/>
              </a:ext>
            </a:extLst>
          </p:cNvPr>
          <p:cNvSpPr txBox="1"/>
          <p:nvPr/>
        </p:nvSpPr>
        <p:spPr>
          <a:xfrm>
            <a:off x="8860215" y="4708636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9D6441-B07B-1E49-A7C3-667C96EFF207}"/>
              </a:ext>
            </a:extLst>
          </p:cNvPr>
          <p:cNvSpPr txBox="1"/>
          <p:nvPr/>
        </p:nvSpPr>
        <p:spPr>
          <a:xfrm>
            <a:off x="10231814" y="4703381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ball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4F3EBE-3C5D-9448-B6B9-37F67D510C3E}"/>
              </a:ext>
            </a:extLst>
          </p:cNvPr>
          <p:cNvCxnSpPr>
            <a:stCxn id="4" idx="4"/>
            <a:endCxn id="5" idx="0"/>
          </p:cNvCxnSpPr>
          <p:nvPr/>
        </p:nvCxnSpPr>
        <p:spPr>
          <a:xfrm flipH="1">
            <a:off x="6463051" y="4014951"/>
            <a:ext cx="6067" cy="714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5FC888-4F40-BC4D-9B33-1F15F0739B6E}"/>
              </a:ext>
            </a:extLst>
          </p:cNvPr>
          <p:cNvCxnSpPr>
            <a:stCxn id="7" idx="4"/>
            <a:endCxn id="11" idx="0"/>
          </p:cNvCxnSpPr>
          <p:nvPr/>
        </p:nvCxnSpPr>
        <p:spPr>
          <a:xfrm flipH="1">
            <a:off x="7815881" y="4030717"/>
            <a:ext cx="3814" cy="693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50629C-D663-D84F-B168-A7C782F1CD57}"/>
              </a:ext>
            </a:extLst>
          </p:cNvPr>
          <p:cNvCxnSpPr>
            <a:stCxn id="8" idx="4"/>
            <a:endCxn id="12" idx="0"/>
          </p:cNvCxnSpPr>
          <p:nvPr/>
        </p:nvCxnSpPr>
        <p:spPr>
          <a:xfrm>
            <a:off x="9222822" y="4025462"/>
            <a:ext cx="8649" cy="683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B53076-94FA-A74E-B623-D86806962CF6}"/>
              </a:ext>
            </a:extLst>
          </p:cNvPr>
          <p:cNvCxnSpPr>
            <a:stCxn id="9" idx="4"/>
            <a:endCxn id="13" idx="0"/>
          </p:cNvCxnSpPr>
          <p:nvPr/>
        </p:nvCxnSpPr>
        <p:spPr>
          <a:xfrm>
            <a:off x="10615441" y="4041227"/>
            <a:ext cx="10071" cy="662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BD8BF9E4-7025-2C40-B0F2-A50189388754}"/>
              </a:ext>
            </a:extLst>
          </p:cNvPr>
          <p:cNvSpPr/>
          <p:nvPr/>
        </p:nvSpPr>
        <p:spPr>
          <a:xfrm>
            <a:off x="6695090" y="2493354"/>
            <a:ext cx="1019503" cy="386480"/>
          </a:xfrm>
          <a:custGeom>
            <a:avLst/>
            <a:gdLst>
              <a:gd name="connsiteX0" fmla="*/ 0 w 1019503"/>
              <a:gd name="connsiteY0" fmla="*/ 375970 h 386480"/>
              <a:gd name="connsiteX1" fmla="*/ 294289 w 1019503"/>
              <a:gd name="connsiteY1" fmla="*/ 60660 h 386480"/>
              <a:gd name="connsiteX2" fmla="*/ 683172 w 1019503"/>
              <a:gd name="connsiteY2" fmla="*/ 29129 h 386480"/>
              <a:gd name="connsiteX3" fmla="*/ 1019503 w 1019503"/>
              <a:gd name="connsiteY3" fmla="*/ 386480 h 3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503" h="386480">
                <a:moveTo>
                  <a:pt x="0" y="375970"/>
                </a:moveTo>
                <a:cubicBezTo>
                  <a:pt x="90213" y="247218"/>
                  <a:pt x="180427" y="118467"/>
                  <a:pt x="294289" y="60660"/>
                </a:cubicBezTo>
                <a:cubicBezTo>
                  <a:pt x="408151" y="2853"/>
                  <a:pt x="562303" y="-25174"/>
                  <a:pt x="683172" y="29129"/>
                </a:cubicBezTo>
                <a:cubicBezTo>
                  <a:pt x="804041" y="83432"/>
                  <a:pt x="911772" y="234956"/>
                  <a:pt x="1019503" y="38648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9C80FAE-BF34-B843-96CA-0385B48AB916}"/>
              </a:ext>
            </a:extLst>
          </p:cNvPr>
          <p:cNvSpPr/>
          <p:nvPr/>
        </p:nvSpPr>
        <p:spPr>
          <a:xfrm>
            <a:off x="7996667" y="2534541"/>
            <a:ext cx="1019503" cy="386480"/>
          </a:xfrm>
          <a:custGeom>
            <a:avLst/>
            <a:gdLst>
              <a:gd name="connsiteX0" fmla="*/ 0 w 1019503"/>
              <a:gd name="connsiteY0" fmla="*/ 375970 h 386480"/>
              <a:gd name="connsiteX1" fmla="*/ 294289 w 1019503"/>
              <a:gd name="connsiteY1" fmla="*/ 60660 h 386480"/>
              <a:gd name="connsiteX2" fmla="*/ 683172 w 1019503"/>
              <a:gd name="connsiteY2" fmla="*/ 29129 h 386480"/>
              <a:gd name="connsiteX3" fmla="*/ 1019503 w 1019503"/>
              <a:gd name="connsiteY3" fmla="*/ 386480 h 3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503" h="386480">
                <a:moveTo>
                  <a:pt x="0" y="375970"/>
                </a:moveTo>
                <a:cubicBezTo>
                  <a:pt x="90213" y="247218"/>
                  <a:pt x="180427" y="118467"/>
                  <a:pt x="294289" y="60660"/>
                </a:cubicBezTo>
                <a:cubicBezTo>
                  <a:pt x="408151" y="2853"/>
                  <a:pt x="562303" y="-25174"/>
                  <a:pt x="683172" y="29129"/>
                </a:cubicBezTo>
                <a:cubicBezTo>
                  <a:pt x="804041" y="83432"/>
                  <a:pt x="911772" y="234956"/>
                  <a:pt x="1019503" y="38648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E72D4F9-1C14-E442-9136-CAE67BA903C8}"/>
              </a:ext>
            </a:extLst>
          </p:cNvPr>
          <p:cNvSpPr/>
          <p:nvPr/>
        </p:nvSpPr>
        <p:spPr>
          <a:xfrm>
            <a:off x="9397099" y="2538658"/>
            <a:ext cx="1019503" cy="386480"/>
          </a:xfrm>
          <a:custGeom>
            <a:avLst/>
            <a:gdLst>
              <a:gd name="connsiteX0" fmla="*/ 0 w 1019503"/>
              <a:gd name="connsiteY0" fmla="*/ 375970 h 386480"/>
              <a:gd name="connsiteX1" fmla="*/ 294289 w 1019503"/>
              <a:gd name="connsiteY1" fmla="*/ 60660 h 386480"/>
              <a:gd name="connsiteX2" fmla="*/ 683172 w 1019503"/>
              <a:gd name="connsiteY2" fmla="*/ 29129 h 386480"/>
              <a:gd name="connsiteX3" fmla="*/ 1019503 w 1019503"/>
              <a:gd name="connsiteY3" fmla="*/ 386480 h 3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503" h="386480">
                <a:moveTo>
                  <a:pt x="0" y="375970"/>
                </a:moveTo>
                <a:cubicBezTo>
                  <a:pt x="90213" y="247218"/>
                  <a:pt x="180427" y="118467"/>
                  <a:pt x="294289" y="60660"/>
                </a:cubicBezTo>
                <a:cubicBezTo>
                  <a:pt x="408151" y="2853"/>
                  <a:pt x="562303" y="-25174"/>
                  <a:pt x="683172" y="29129"/>
                </a:cubicBezTo>
                <a:cubicBezTo>
                  <a:pt x="804041" y="83432"/>
                  <a:pt x="911772" y="234956"/>
                  <a:pt x="1019503" y="38648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A089-6D6C-5047-8D80-EC486ABC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concepts: syntax and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8C80-EDCE-064A-9FD3-FCAB26059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Compositional semantics studies how sentence meaning is computed from word meanings.</a:t>
            </a:r>
          </a:p>
          <a:p>
            <a:r>
              <a:rPr lang="en-US" dirty="0"/>
              <a:t>Syntax studies the ways in which words combine.</a:t>
            </a:r>
          </a:p>
          <a:p>
            <a:r>
              <a:rPr lang="en-US" dirty="0"/>
              <a:t>A grammar is a mathematical specification of the sequences of words that form valid sentences in a language.</a:t>
            </a:r>
          </a:p>
          <a:p>
            <a:r>
              <a:rPr lang="en-US" dirty="0"/>
              <a:t>A context-free grammar with finite recursion depth can be written as a regular grammar.</a:t>
            </a:r>
          </a:p>
          <a:p>
            <a:r>
              <a:rPr lang="en-US" dirty="0"/>
              <a:t>A regular grammar can be written as an HMM.</a:t>
            </a:r>
          </a:p>
        </p:txBody>
      </p:sp>
    </p:spTree>
    <p:extLst>
      <p:ext uri="{BB962C8B-B14F-4D97-AF65-F5344CB8AC3E}">
        <p14:creationId xmlns:p14="http://schemas.microsoft.com/office/powerpoint/2010/main" val="92609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2198</Words>
  <Application>Microsoft Macintosh PowerPoint</Application>
  <PresentationFormat>Widescreen</PresentationFormat>
  <Paragraphs>425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Lecture 24: Part of Speech Tagging</vt:lpstr>
      <vt:lpstr>Outline</vt:lpstr>
      <vt:lpstr>Semantics: Montague grammar</vt:lpstr>
      <vt:lpstr>Syntax</vt:lpstr>
      <vt:lpstr>Grammar</vt:lpstr>
      <vt:lpstr>Grammar</vt:lpstr>
      <vt:lpstr>Grammar</vt:lpstr>
      <vt:lpstr>Grammar</vt:lpstr>
      <vt:lpstr>Key concepts: syntax and semantics</vt:lpstr>
      <vt:lpstr>Outline</vt:lpstr>
      <vt:lpstr>Parts of speech</vt:lpstr>
      <vt:lpstr>Parts of speech</vt:lpstr>
      <vt:lpstr>Parts of speech</vt:lpstr>
      <vt:lpstr>Parts of speech</vt:lpstr>
      <vt:lpstr>Parts of speech</vt:lpstr>
      <vt:lpstr>Nouns</vt:lpstr>
      <vt:lpstr>Verbs</vt:lpstr>
      <vt:lpstr>Adjectives</vt:lpstr>
      <vt:lpstr>Determiners, Prepositions and Conjunctions</vt:lpstr>
      <vt:lpstr>Why do POS tagging?</vt:lpstr>
      <vt:lpstr>Outline</vt:lpstr>
      <vt:lpstr>An HMM for POS tagging</vt:lpstr>
      <vt:lpstr>HMM as a Bayes Net</vt:lpstr>
      <vt:lpstr>HMM as a Finite State Machine</vt:lpstr>
      <vt:lpstr>Parameters of an HMM</vt:lpstr>
      <vt:lpstr>Estimating the Parameters of an HMM</vt:lpstr>
      <vt:lpstr>Outline</vt:lpstr>
      <vt:lpstr>Viterbi Algorithm: Key concepts</vt:lpstr>
      <vt:lpstr>Viterbi Algorithm for POS tagging</vt:lpstr>
      <vt:lpstr>Trellis</vt:lpstr>
      <vt:lpstr>Viterbi Algorithm for POS tagging</vt:lpstr>
      <vt:lpstr>Trellis</vt:lpstr>
      <vt:lpstr>Backtrace</vt:lpstr>
      <vt:lpstr>Viterbi algorithm key formulas</vt:lpstr>
      <vt:lpstr>Viterbi algorithm key formulas</vt:lpstr>
      <vt:lpstr>Example from Jurafsky &amp; Martin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24: Part of Speech Tagging</dc:title>
  <dc:creator>Hasegawa-Johnson, Mark Allan</dc:creator>
  <cp:lastModifiedBy>Hasegawa-Johnson, Mark Allan</cp:lastModifiedBy>
  <cp:revision>8</cp:revision>
  <dcterms:created xsi:type="dcterms:W3CDTF">2022-03-22T15:41:06Z</dcterms:created>
  <dcterms:modified xsi:type="dcterms:W3CDTF">2022-03-22T23:45:50Z</dcterms:modified>
</cp:coreProperties>
</file>