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56"/>
  </p:notesMasterIdLst>
  <p:sldIdLst>
    <p:sldId id="834" r:id="rId2"/>
    <p:sldId id="841" r:id="rId3"/>
    <p:sldId id="867" r:id="rId4"/>
    <p:sldId id="868" r:id="rId5"/>
    <p:sldId id="869" r:id="rId6"/>
    <p:sldId id="870" r:id="rId7"/>
    <p:sldId id="273" r:id="rId8"/>
    <p:sldId id="362" r:id="rId9"/>
    <p:sldId id="274" r:id="rId10"/>
    <p:sldId id="912" r:id="rId11"/>
    <p:sldId id="865" r:id="rId12"/>
    <p:sldId id="893" r:id="rId13"/>
    <p:sldId id="890" r:id="rId14"/>
    <p:sldId id="275" r:id="rId15"/>
    <p:sldId id="913" r:id="rId16"/>
    <p:sldId id="874" r:id="rId17"/>
    <p:sldId id="875" r:id="rId18"/>
    <p:sldId id="896" r:id="rId19"/>
    <p:sldId id="895" r:id="rId20"/>
    <p:sldId id="877" r:id="rId21"/>
    <p:sldId id="914" r:id="rId22"/>
    <p:sldId id="872" r:id="rId23"/>
    <p:sldId id="915" r:id="rId24"/>
    <p:sldId id="916" r:id="rId25"/>
    <p:sldId id="344" r:id="rId26"/>
    <p:sldId id="353" r:id="rId27"/>
    <p:sldId id="354" r:id="rId28"/>
    <p:sldId id="355" r:id="rId29"/>
    <p:sldId id="363" r:id="rId30"/>
    <p:sldId id="336" r:id="rId31"/>
    <p:sldId id="340" r:id="rId32"/>
    <p:sldId id="356" r:id="rId33"/>
    <p:sldId id="357" r:id="rId34"/>
    <p:sldId id="358" r:id="rId35"/>
    <p:sldId id="359" r:id="rId36"/>
    <p:sldId id="364" r:id="rId37"/>
    <p:sldId id="365" r:id="rId38"/>
    <p:sldId id="366" r:id="rId39"/>
    <p:sldId id="367" r:id="rId40"/>
    <p:sldId id="917" r:id="rId41"/>
    <p:sldId id="884" r:id="rId42"/>
    <p:sldId id="885" r:id="rId43"/>
    <p:sldId id="838" r:id="rId44"/>
    <p:sldId id="889" r:id="rId45"/>
    <p:sldId id="900" r:id="rId46"/>
    <p:sldId id="918" r:id="rId47"/>
    <p:sldId id="858" r:id="rId48"/>
    <p:sldId id="881" r:id="rId49"/>
    <p:sldId id="919" r:id="rId50"/>
    <p:sldId id="904" r:id="rId51"/>
    <p:sldId id="905" r:id="rId52"/>
    <p:sldId id="906" r:id="rId53"/>
    <p:sldId id="907" r:id="rId54"/>
    <p:sldId id="920" r:id="rId55"/>
  </p:sldIdLst>
  <p:sldSz cx="12192000" cy="6858000"/>
  <p:notesSz cx="7315200" cy="9601200"/>
  <p:defaultTextStyle>
    <a:defPPr>
      <a:defRPr lang="en-US"/>
    </a:defPPr>
    <a:lvl1pPr algn="ctr" rtl="0" fontAlgn="base">
      <a:spcBef>
        <a:spcPct val="50000"/>
      </a:spcBef>
      <a:spcAft>
        <a:spcPct val="0"/>
      </a:spcAft>
      <a:defRPr sz="1200" b="1" kern="1200">
        <a:solidFill>
          <a:srgbClr val="FFFF00"/>
        </a:solidFill>
        <a:latin typeface="Arial" charset="0"/>
        <a:ea typeface="+mn-ea"/>
        <a:cs typeface="+mn-cs"/>
      </a:defRPr>
    </a:lvl1pPr>
    <a:lvl2pPr marL="457200" algn="ctr" rtl="0" fontAlgn="base">
      <a:spcBef>
        <a:spcPct val="50000"/>
      </a:spcBef>
      <a:spcAft>
        <a:spcPct val="0"/>
      </a:spcAft>
      <a:defRPr sz="1200" b="1" kern="1200">
        <a:solidFill>
          <a:srgbClr val="FFFF00"/>
        </a:solidFill>
        <a:latin typeface="Arial" charset="0"/>
        <a:ea typeface="+mn-ea"/>
        <a:cs typeface="+mn-cs"/>
      </a:defRPr>
    </a:lvl2pPr>
    <a:lvl3pPr marL="914400" algn="ctr" rtl="0" fontAlgn="base">
      <a:spcBef>
        <a:spcPct val="50000"/>
      </a:spcBef>
      <a:spcAft>
        <a:spcPct val="0"/>
      </a:spcAft>
      <a:defRPr sz="1200" b="1" kern="1200">
        <a:solidFill>
          <a:srgbClr val="FFFF00"/>
        </a:solidFill>
        <a:latin typeface="Arial" charset="0"/>
        <a:ea typeface="+mn-ea"/>
        <a:cs typeface="+mn-cs"/>
      </a:defRPr>
    </a:lvl3pPr>
    <a:lvl4pPr marL="1371600" algn="ctr" rtl="0" fontAlgn="base">
      <a:spcBef>
        <a:spcPct val="50000"/>
      </a:spcBef>
      <a:spcAft>
        <a:spcPct val="0"/>
      </a:spcAft>
      <a:defRPr sz="1200" b="1" kern="1200">
        <a:solidFill>
          <a:srgbClr val="FFFF00"/>
        </a:solidFill>
        <a:latin typeface="Arial" charset="0"/>
        <a:ea typeface="+mn-ea"/>
        <a:cs typeface="+mn-cs"/>
      </a:defRPr>
    </a:lvl4pPr>
    <a:lvl5pPr marL="1828800" algn="ctr" rtl="0" fontAlgn="base">
      <a:spcBef>
        <a:spcPct val="50000"/>
      </a:spcBef>
      <a:spcAft>
        <a:spcPct val="0"/>
      </a:spcAft>
      <a:defRPr sz="1200" b="1" kern="1200">
        <a:solidFill>
          <a:srgbClr val="FFFF00"/>
        </a:solidFill>
        <a:latin typeface="Arial" charset="0"/>
        <a:ea typeface="+mn-ea"/>
        <a:cs typeface="+mn-cs"/>
      </a:defRPr>
    </a:lvl5pPr>
    <a:lvl6pPr marL="2286000" algn="l" defTabSz="914400" rtl="0" eaLnBrk="1" latinLnBrk="0" hangingPunct="1">
      <a:defRPr sz="1200" b="1" kern="1200">
        <a:solidFill>
          <a:srgbClr val="FFFF00"/>
        </a:solidFill>
        <a:latin typeface="Arial" charset="0"/>
        <a:ea typeface="+mn-ea"/>
        <a:cs typeface="+mn-cs"/>
      </a:defRPr>
    </a:lvl6pPr>
    <a:lvl7pPr marL="2743200" algn="l" defTabSz="914400" rtl="0" eaLnBrk="1" latinLnBrk="0" hangingPunct="1">
      <a:defRPr sz="1200" b="1" kern="1200">
        <a:solidFill>
          <a:srgbClr val="FFFF00"/>
        </a:solidFill>
        <a:latin typeface="Arial" charset="0"/>
        <a:ea typeface="+mn-ea"/>
        <a:cs typeface="+mn-cs"/>
      </a:defRPr>
    </a:lvl7pPr>
    <a:lvl8pPr marL="3200400" algn="l" defTabSz="914400" rtl="0" eaLnBrk="1" latinLnBrk="0" hangingPunct="1">
      <a:defRPr sz="1200" b="1" kern="1200">
        <a:solidFill>
          <a:srgbClr val="FFFF00"/>
        </a:solidFill>
        <a:latin typeface="Arial" charset="0"/>
        <a:ea typeface="+mn-ea"/>
        <a:cs typeface="+mn-cs"/>
      </a:defRPr>
    </a:lvl8pPr>
    <a:lvl9pPr marL="3657600" algn="l" defTabSz="914400" rtl="0" eaLnBrk="1" latinLnBrk="0" hangingPunct="1">
      <a:defRPr sz="1200" b="1" kern="1200">
        <a:solidFill>
          <a:srgbClr val="FFFF00"/>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1553C1"/>
    <a:srgbClr val="0000FF"/>
    <a:srgbClr val="9900CC"/>
    <a:srgbClr val="009900"/>
    <a:srgbClr val="FF00FF"/>
    <a:srgbClr val="00FFFF"/>
    <a:srgbClr val="FFFF00"/>
    <a:srgbClr val="FF0000"/>
    <a:srgbClr val="111111"/>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86" autoAdjust="0"/>
    <p:restoredTop sz="77415" autoAdjust="0"/>
  </p:normalViewPr>
  <p:slideViewPr>
    <p:cSldViewPr>
      <p:cViewPr varScale="1">
        <p:scale>
          <a:sx n="97" d="100"/>
          <a:sy n="97" d="100"/>
        </p:scale>
        <p:origin x="464" y="200"/>
      </p:cViewPr>
      <p:guideLst>
        <p:guide orient="horz" pos="2160"/>
        <p:guide pos="384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spcBef>
                <a:spcPct val="0"/>
              </a:spcBef>
              <a:defRPr sz="1300" b="0" smtClean="0">
                <a:solidFill>
                  <a:schemeClr val="bg1"/>
                </a:solidFill>
              </a:defRPr>
            </a:lvl1pPr>
          </a:lstStyle>
          <a:p>
            <a:pPr>
              <a:defRPr/>
            </a:pPr>
            <a:endParaRPr lang="en-US"/>
          </a:p>
        </p:txBody>
      </p:sp>
      <p:sp>
        <p:nvSpPr>
          <p:cNvPr id="26627"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spcBef>
                <a:spcPct val="0"/>
              </a:spcBef>
              <a:defRPr sz="1300" b="0" smtClean="0">
                <a:solidFill>
                  <a:schemeClr val="bg1"/>
                </a:solidFill>
              </a:defRPr>
            </a:lvl1pPr>
          </a:lstStyle>
          <a:p>
            <a:pPr>
              <a:defRPr/>
            </a:pPr>
            <a:endParaRPr lang="en-US"/>
          </a:p>
        </p:txBody>
      </p:sp>
      <p:sp>
        <p:nvSpPr>
          <p:cNvPr id="66564"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spcBef>
                <a:spcPct val="0"/>
              </a:spcBef>
              <a:defRPr sz="1300" b="0" smtClean="0">
                <a:solidFill>
                  <a:schemeClr val="bg1"/>
                </a:solidFill>
              </a:defRPr>
            </a:lvl1pPr>
          </a:lstStyle>
          <a:p>
            <a:pPr>
              <a:defRPr/>
            </a:pPr>
            <a:endParaRPr lang="en-US"/>
          </a:p>
        </p:txBody>
      </p:sp>
      <p:sp>
        <p:nvSpPr>
          <p:cNvPr id="26631"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spcBef>
                <a:spcPct val="0"/>
              </a:spcBef>
              <a:defRPr sz="1300" b="0" smtClean="0">
                <a:solidFill>
                  <a:schemeClr val="bg1"/>
                </a:solidFill>
              </a:defRPr>
            </a:lvl1pPr>
          </a:lstStyle>
          <a:p>
            <a:pPr>
              <a:defRPr/>
            </a:pPr>
            <a:fld id="{FC3052CD-1CA6-4627-843B-5157C53BE131}" type="slidenum">
              <a:rPr lang="en-US"/>
              <a:pPr>
                <a:defRPr/>
              </a:pPr>
              <a:t>‹#›</a:t>
            </a:fld>
            <a:endParaRPr lang="en-US"/>
          </a:p>
        </p:txBody>
      </p:sp>
    </p:spTree>
    <p:extLst>
      <p:ext uri="{BB962C8B-B14F-4D97-AF65-F5344CB8AC3E}">
        <p14:creationId xmlns:p14="http://schemas.microsoft.com/office/powerpoint/2010/main" val="3784990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E57531-070D-4FA3-B379-580FD64F63A3}" type="slidenum">
              <a:rPr lang="en-US" altLang="en-US" smtClean="0"/>
              <a:pPr/>
              <a:t>25</a:t>
            </a:fld>
            <a:endParaRPr lang="en-US" altLang="en-US"/>
          </a:p>
        </p:txBody>
      </p:sp>
    </p:spTree>
    <p:extLst>
      <p:ext uri="{BB962C8B-B14F-4D97-AF65-F5344CB8AC3E}">
        <p14:creationId xmlns:p14="http://schemas.microsoft.com/office/powerpoint/2010/main" val="108400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E57531-070D-4FA3-B379-580FD64F63A3}" type="slidenum">
              <a:rPr lang="en-US" altLang="en-US" smtClean="0"/>
              <a:pPr/>
              <a:t>26</a:t>
            </a:fld>
            <a:endParaRPr lang="en-US" altLang="en-US"/>
          </a:p>
        </p:txBody>
      </p:sp>
    </p:spTree>
    <p:extLst>
      <p:ext uri="{BB962C8B-B14F-4D97-AF65-F5344CB8AC3E}">
        <p14:creationId xmlns:p14="http://schemas.microsoft.com/office/powerpoint/2010/main" val="3599139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E57531-070D-4FA3-B379-580FD64F63A3}" type="slidenum">
              <a:rPr lang="en-US" altLang="en-US" smtClean="0"/>
              <a:pPr/>
              <a:t>27</a:t>
            </a:fld>
            <a:endParaRPr lang="en-US" altLang="en-US"/>
          </a:p>
        </p:txBody>
      </p:sp>
    </p:spTree>
    <p:extLst>
      <p:ext uri="{BB962C8B-B14F-4D97-AF65-F5344CB8AC3E}">
        <p14:creationId xmlns:p14="http://schemas.microsoft.com/office/powerpoint/2010/main" val="1640571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E57531-070D-4FA3-B379-580FD64F63A3}" type="slidenum">
              <a:rPr lang="en-US" altLang="en-US" smtClean="0"/>
              <a:pPr/>
              <a:t>28</a:t>
            </a:fld>
            <a:endParaRPr lang="en-US" altLang="en-US"/>
          </a:p>
        </p:txBody>
      </p:sp>
    </p:spTree>
    <p:extLst>
      <p:ext uri="{BB962C8B-B14F-4D97-AF65-F5344CB8AC3E}">
        <p14:creationId xmlns:p14="http://schemas.microsoft.com/office/powerpoint/2010/main" val="2269899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E57531-070D-4FA3-B379-580FD64F63A3}" type="slidenum">
              <a:rPr lang="en-US" altLang="en-US" smtClean="0"/>
              <a:pPr/>
              <a:t>29</a:t>
            </a:fld>
            <a:endParaRPr lang="en-US" altLang="en-US"/>
          </a:p>
        </p:txBody>
      </p:sp>
    </p:spTree>
    <p:extLst>
      <p:ext uri="{BB962C8B-B14F-4D97-AF65-F5344CB8AC3E}">
        <p14:creationId xmlns:p14="http://schemas.microsoft.com/office/powerpoint/2010/main" val="3596018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E57531-070D-4FA3-B379-580FD64F63A3}" type="slidenum">
              <a:rPr lang="en-US" altLang="en-US" smtClean="0"/>
              <a:pPr/>
              <a:t>30</a:t>
            </a:fld>
            <a:endParaRPr lang="en-US" altLang="en-US"/>
          </a:p>
        </p:txBody>
      </p:sp>
    </p:spTree>
    <p:extLst>
      <p:ext uri="{BB962C8B-B14F-4D97-AF65-F5344CB8AC3E}">
        <p14:creationId xmlns:p14="http://schemas.microsoft.com/office/powerpoint/2010/main" val="3800193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E57531-070D-4FA3-B379-580FD64F63A3}" type="slidenum">
              <a:rPr lang="en-US" altLang="en-US" smtClean="0"/>
              <a:pPr/>
              <a:t>31</a:t>
            </a:fld>
            <a:endParaRPr lang="en-US" altLang="en-US"/>
          </a:p>
        </p:txBody>
      </p:sp>
    </p:spTree>
    <p:extLst>
      <p:ext uri="{BB962C8B-B14F-4D97-AF65-F5344CB8AC3E}">
        <p14:creationId xmlns:p14="http://schemas.microsoft.com/office/powerpoint/2010/main" val="5126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E57531-070D-4FA3-B379-580FD64F63A3}" type="slidenum">
              <a:rPr lang="en-US" altLang="en-US" smtClean="0"/>
              <a:pPr/>
              <a:t>32</a:t>
            </a:fld>
            <a:endParaRPr lang="en-US" altLang="en-US"/>
          </a:p>
        </p:txBody>
      </p:sp>
    </p:spTree>
    <p:extLst>
      <p:ext uri="{BB962C8B-B14F-4D97-AF65-F5344CB8AC3E}">
        <p14:creationId xmlns:p14="http://schemas.microsoft.com/office/powerpoint/2010/main" val="3483121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52134D1-49F0-4546-86A1-AC0501B90F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35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00EDD31-9D7F-4A41-8637-222DAC39B9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218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26893A-60E9-48D9-9D9A-C256719550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7529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9FDF80-94A4-4D7C-B1A8-7E251E7DB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8702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A40F0D-5C06-4731-A34C-109BF192A9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540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F124B6E-7B2C-4DD0-B100-850733DB18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965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DE235E0-140F-4275-AF4F-B2ED2B4FE7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5743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5F59DEC-22BE-4F83-BAA8-9945FF9699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34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59325E5-224D-42B9-8A24-02AC07E5BC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2864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83EDF7-CE87-4276-8B7E-FD4597F8F2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867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06EB3C9-DDE7-4283-8861-FA4C83D84A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3892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spcBef>
                <a:spcPct val="0"/>
              </a:spcBef>
            </a:pPr>
            <a:endParaRPr lang="en-US" b="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pPr>
            <a:endParaRPr lang="en-US" b="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pPr>
            <a:fld id="{2FD88B6D-6F3B-4364-94DC-2683F02AD070}" type="slidenum">
              <a:rPr lang="en-US" b="0">
                <a:solidFill>
                  <a:srgbClr val="000000"/>
                </a:solidFill>
              </a:rPr>
              <a:pPr>
                <a:spcBef>
                  <a:spcPct val="0"/>
                </a:spcBef>
              </a:pPr>
              <a:t>‹#›</a:t>
            </a:fld>
            <a:endParaRPr lang="en-US" b="0">
              <a:solidFill>
                <a:srgbClr val="000000"/>
              </a:solidFill>
            </a:endParaRPr>
          </a:p>
        </p:txBody>
      </p:sp>
    </p:spTree>
    <p:extLst>
      <p:ext uri="{BB962C8B-B14F-4D97-AF65-F5344CB8AC3E}">
        <p14:creationId xmlns:p14="http://schemas.microsoft.com/office/powerpoint/2010/main" val="9554028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bjs.gov/rawdata.cfm" TargetMode="External"/><Relationship Id="rId2" Type="http://schemas.openxmlformats.org/officeDocument/2006/relationships/hyperlink" Target="https://oraal.uoregon.edu/coraal" TargetMode="External"/><Relationship Id="rId1" Type="http://schemas.openxmlformats.org/officeDocument/2006/relationships/slideLayout" Target="../slideLayouts/slideLayout2.xml"/><Relationship Id="rId5" Type="http://schemas.openxmlformats.org/officeDocument/2006/relationships/hyperlink" Target="https://ai-4-all.org/" TargetMode="External"/><Relationship Id="rId4" Type="http://schemas.openxmlformats.org/officeDocument/2006/relationships/hyperlink" Target="https://grants.nih.gov/policy/inclusion.htm"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8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6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00.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0.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30.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0.png"/><Relationship Id="rId4" Type="http://schemas.openxmlformats.org/officeDocument/2006/relationships/image" Target="../media/image30.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2.emf"/><Relationship Id="rId18" Type="http://schemas.openxmlformats.org/officeDocument/2006/relationships/image" Target="../media/image690.png"/><Relationship Id="rId3" Type="http://schemas.openxmlformats.org/officeDocument/2006/relationships/image" Target="../media/image54.png"/><Relationship Id="rId21" Type="http://schemas.openxmlformats.org/officeDocument/2006/relationships/image" Target="../media/image720.png"/><Relationship Id="rId7" Type="http://schemas.openxmlformats.org/officeDocument/2006/relationships/image" Target="../media/image58.png"/><Relationship Id="rId12" Type="http://schemas.openxmlformats.org/officeDocument/2006/relationships/image" Target="../media/image21.emf"/><Relationship Id="rId17" Type="http://schemas.openxmlformats.org/officeDocument/2006/relationships/image" Target="../media/image680.png"/><Relationship Id="rId2" Type="http://schemas.openxmlformats.org/officeDocument/2006/relationships/notesSlide" Target="../notesSlides/notesSlide6.xml"/><Relationship Id="rId16" Type="http://schemas.openxmlformats.org/officeDocument/2006/relationships/image" Target="../media/image24.jpg"/><Relationship Id="rId20" Type="http://schemas.openxmlformats.org/officeDocument/2006/relationships/image" Target="../media/image710.png"/><Relationship Id="rId1" Type="http://schemas.openxmlformats.org/officeDocument/2006/relationships/slideLayout" Target="../slideLayouts/slideLayout2.xml"/><Relationship Id="rId6" Type="http://schemas.openxmlformats.org/officeDocument/2006/relationships/image" Target="../media/image570.png"/><Relationship Id="rId11" Type="http://schemas.openxmlformats.org/officeDocument/2006/relationships/image" Target="../media/image620.png"/><Relationship Id="rId5" Type="http://schemas.openxmlformats.org/officeDocument/2006/relationships/image" Target="../media/image560.png"/><Relationship Id="rId15" Type="http://schemas.openxmlformats.org/officeDocument/2006/relationships/image" Target="../media/image23.emf"/><Relationship Id="rId23" Type="http://schemas.openxmlformats.org/officeDocument/2006/relationships/image" Target="../media/image740.png"/><Relationship Id="rId10" Type="http://schemas.openxmlformats.org/officeDocument/2006/relationships/image" Target="../media/image610.png"/><Relationship Id="rId19" Type="http://schemas.openxmlformats.org/officeDocument/2006/relationships/image" Target="../media/image700.png"/><Relationship Id="rId4" Type="http://schemas.openxmlformats.org/officeDocument/2006/relationships/image" Target="../media/image550.png"/><Relationship Id="rId9" Type="http://schemas.openxmlformats.org/officeDocument/2006/relationships/image" Target="../media/image600.png"/><Relationship Id="rId14" Type="http://schemas.openxmlformats.org/officeDocument/2006/relationships/image" Target="../media/image650.png"/><Relationship Id="rId22" Type="http://schemas.openxmlformats.org/officeDocument/2006/relationships/image" Target="../media/image730.png"/></Relationships>
</file>

<file path=ppt/slides/_rels/slide31.xml.rels><?xml version="1.0" encoding="UTF-8" standalone="yes"?>
<Relationships xmlns="http://schemas.openxmlformats.org/package/2006/relationships"><Relationship Id="rId8" Type="http://schemas.openxmlformats.org/officeDocument/2006/relationships/audio" Target="../media/media4.wav"/><Relationship Id="rId13" Type="http://schemas.microsoft.com/office/2007/relationships/media" Target="../media/media7.wav"/><Relationship Id="rId18" Type="http://schemas.openxmlformats.org/officeDocument/2006/relationships/audio" Target="../media/media9.wav"/><Relationship Id="rId3" Type="http://schemas.microsoft.com/office/2007/relationships/media" Target="../media/media2.wav"/><Relationship Id="rId21" Type="http://schemas.openxmlformats.org/officeDocument/2006/relationships/image" Target="../media/image31.png"/><Relationship Id="rId7" Type="http://schemas.microsoft.com/office/2007/relationships/media" Target="../media/media4.wav"/><Relationship Id="rId12" Type="http://schemas.openxmlformats.org/officeDocument/2006/relationships/audio" Target="../media/media6.wav"/><Relationship Id="rId17" Type="http://schemas.microsoft.com/office/2007/relationships/media" Target="../media/media9.wav"/><Relationship Id="rId2" Type="http://schemas.openxmlformats.org/officeDocument/2006/relationships/audio" Target="../media/media1.wav"/><Relationship Id="rId16" Type="http://schemas.openxmlformats.org/officeDocument/2006/relationships/audio" Target="../media/media8.wav"/><Relationship Id="rId20" Type="http://schemas.openxmlformats.org/officeDocument/2006/relationships/notesSlide" Target="../notesSlides/notesSlide7.xml"/><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5" Type="http://schemas.microsoft.com/office/2007/relationships/media" Target="../media/media3.wav"/><Relationship Id="rId15" Type="http://schemas.microsoft.com/office/2007/relationships/media" Target="../media/media8.wav"/><Relationship Id="rId10" Type="http://schemas.openxmlformats.org/officeDocument/2006/relationships/audio" Target="../media/media5.wav"/><Relationship Id="rId19" Type="http://schemas.openxmlformats.org/officeDocument/2006/relationships/slideLayout" Target="../slideLayouts/slideLayout2.xml"/><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audio" Target="../media/media7.wav"/></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30.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0.png"/><Relationship Id="rId11" Type="http://schemas.openxmlformats.org/officeDocument/2006/relationships/image" Target="../media/image36.png"/><Relationship Id="rId5" Type="http://schemas.openxmlformats.org/officeDocument/2006/relationships/image" Target="../media/image300.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6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blog.openai.com/concrete-ai-safety-problem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naira.mechse.illinois.edu/research-outline/"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www.sacbee.com/news/business/personal-finance/claudia-buck/article2599038.html#storylink=cpy"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orbes.com/sites/jackkelly/2020/09/18/a-record-setting-384000-people-applied-for-jobs-at-amazons-career-day-has-the-online-retailing-juggernaut-become-too-big-and-powerful/?sh=17cf676ed6e6" TargetMode="External"/><Relationship Id="rId2" Type="http://schemas.openxmlformats.org/officeDocument/2006/relationships/hyperlink" Target="https://losangeles.cbslocal.com/2021/01/28/ucla-uci-record-number-freshman-applications-fall-2021-admissio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27038"/>
            <a:ext cx="4648200" cy="3230562"/>
          </a:xfrm>
        </p:spPr>
        <p:txBody>
          <a:bodyPr/>
          <a:lstStyle/>
          <a:p>
            <a:r>
              <a:rPr lang="en-US" dirty="0"/>
              <a:t>CS440/ECE448 Lecture 27:</a:t>
            </a:r>
            <a:br>
              <a:rPr lang="en-US" dirty="0"/>
            </a:br>
            <a:r>
              <a:rPr lang="en-US" dirty="0"/>
              <a:t>Fairness, Bias &amp; Trust</a:t>
            </a:r>
          </a:p>
        </p:txBody>
      </p:sp>
      <p:sp>
        <p:nvSpPr>
          <p:cNvPr id="3" name="TextBox 2">
            <a:extLst>
              <a:ext uri="{FF2B5EF4-FFF2-40B4-BE49-F238E27FC236}">
                <a16:creationId xmlns:a16="http://schemas.microsoft.com/office/drawing/2014/main" id="{8B38556F-E40C-BA4B-969B-E46D4AB7063D}"/>
              </a:ext>
            </a:extLst>
          </p:cNvPr>
          <p:cNvSpPr txBox="1"/>
          <p:nvPr/>
        </p:nvSpPr>
        <p:spPr>
          <a:xfrm>
            <a:off x="611992" y="3559314"/>
            <a:ext cx="4112408" cy="707886"/>
          </a:xfrm>
          <a:prstGeom prst="rect">
            <a:avLst/>
          </a:prstGeom>
          <a:noFill/>
        </p:spPr>
        <p:txBody>
          <a:bodyPr wrap="none" rtlCol="0">
            <a:spAutoFit/>
          </a:bodyPr>
          <a:lstStyle/>
          <a:p>
            <a:r>
              <a:rPr lang="en-US" sz="1600" b="0" dirty="0">
                <a:solidFill>
                  <a:schemeClr val="tx1"/>
                </a:solidFill>
              </a:rPr>
              <a:t>Mark Hasegawa-Johnson, 2/2022</a:t>
            </a:r>
          </a:p>
          <a:p>
            <a:r>
              <a:rPr lang="en-US" sz="1600" b="0" dirty="0">
                <a:solidFill>
                  <a:schemeClr val="tx1"/>
                </a:solidFill>
              </a:rPr>
              <a:t>CC-BY-4.0: Copy at will, but cite the source</a:t>
            </a:r>
          </a:p>
        </p:txBody>
      </p:sp>
      <p:pic>
        <p:nvPicPr>
          <p:cNvPr id="1026" name="Picture 2">
            <a:extLst>
              <a:ext uri="{FF2B5EF4-FFF2-40B4-BE49-F238E27FC236}">
                <a16:creationId xmlns:a16="http://schemas.microsoft.com/office/drawing/2014/main" id="{AEA2533D-BD59-674A-9F64-72B98C757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9883" y="134837"/>
            <a:ext cx="6629717" cy="49705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081B510-9FD9-7D45-9C53-EC2942B9D53C}"/>
              </a:ext>
            </a:extLst>
          </p:cNvPr>
          <p:cNvSpPr txBox="1"/>
          <p:nvPr/>
        </p:nvSpPr>
        <p:spPr>
          <a:xfrm>
            <a:off x="5334000" y="5159514"/>
            <a:ext cx="6777305" cy="707886"/>
          </a:xfrm>
          <a:prstGeom prst="rect">
            <a:avLst/>
          </a:prstGeom>
          <a:noFill/>
        </p:spPr>
        <p:txBody>
          <a:bodyPr wrap="none" rtlCol="0">
            <a:spAutoFit/>
          </a:bodyPr>
          <a:lstStyle/>
          <a:p>
            <a:pPr algn="l"/>
            <a:r>
              <a:rPr lang="en-US" sz="1600" b="0" dirty="0">
                <a:solidFill>
                  <a:schemeClr val="tx1"/>
                </a:solidFill>
              </a:rPr>
              <a:t>CC-SA 2.0, Kathy Simon, 2008</a:t>
            </a:r>
          </a:p>
          <a:p>
            <a:pPr algn="l"/>
            <a:r>
              <a:rPr lang="en-US" sz="1600" b="0" dirty="0">
                <a:solidFill>
                  <a:schemeClr val="tx1"/>
                </a:solidFill>
              </a:rPr>
              <a:t>https://</a:t>
            </a:r>
            <a:r>
              <a:rPr lang="en-US" sz="1600" b="0" dirty="0" err="1">
                <a:solidFill>
                  <a:schemeClr val="tx1"/>
                </a:solidFill>
              </a:rPr>
              <a:t>commons.wikimedia.org</a:t>
            </a:r>
            <a:r>
              <a:rPr lang="en-US" sz="1600" b="0" dirty="0">
                <a:solidFill>
                  <a:schemeClr val="tx1"/>
                </a:solidFill>
              </a:rPr>
              <a:t>/wiki/</a:t>
            </a:r>
            <a:r>
              <a:rPr lang="en-US" sz="1600" b="0" dirty="0" err="1">
                <a:solidFill>
                  <a:schemeClr val="tx1"/>
                </a:solidFill>
              </a:rPr>
              <a:t>File:Viola_and_Mina_share_food.jpg</a:t>
            </a:r>
            <a:endParaRPr lang="en-US" sz="1600" b="0" dirty="0">
              <a:solidFill>
                <a:schemeClr val="tx1"/>
              </a:solidFill>
            </a:endParaRPr>
          </a:p>
        </p:txBody>
      </p:sp>
    </p:spTree>
    <p:extLst>
      <p:ext uri="{BB962C8B-B14F-4D97-AF65-F5344CB8AC3E}">
        <p14:creationId xmlns:p14="http://schemas.microsoft.com/office/powerpoint/2010/main" val="1057278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265237"/>
            <a:ext cx="10972800" cy="5287963"/>
          </a:xfrm>
        </p:spPr>
        <p:txBody>
          <a:bodyPr/>
          <a:lstStyle/>
          <a:p>
            <a:r>
              <a:rPr lang="en-US" sz="2400" dirty="0">
                <a:solidFill>
                  <a:schemeClr val="bg1">
                    <a:lumMod val="75000"/>
                  </a:schemeClr>
                </a:solidFill>
              </a:rPr>
              <a:t>What’s the problem?</a:t>
            </a:r>
          </a:p>
          <a:p>
            <a:r>
              <a:rPr lang="en-US" sz="2400" dirty="0"/>
              <a:t>Fairness</a:t>
            </a:r>
          </a:p>
          <a:p>
            <a:pPr lvl="1"/>
            <a:r>
              <a:rPr lang="en-US" sz="2400" dirty="0"/>
              <a:t>Representation</a:t>
            </a:r>
          </a:p>
          <a:p>
            <a:pPr lvl="1"/>
            <a:r>
              <a:rPr lang="en-US" sz="2400" dirty="0"/>
              <a:t>Proportion, Precision, Recall: Demographic Parity, Predictive Parity, Equalized Odds </a:t>
            </a:r>
          </a:p>
          <a:p>
            <a:pPr lvl="1"/>
            <a:r>
              <a:rPr lang="en-US" sz="2400" dirty="0"/>
              <a:t>Counterfactual Fairness</a:t>
            </a:r>
          </a:p>
          <a:p>
            <a:r>
              <a:rPr lang="en-US" sz="2400" dirty="0"/>
              <a:t>Trust</a:t>
            </a:r>
          </a:p>
          <a:p>
            <a:pPr lvl="1"/>
            <a:r>
              <a:rPr lang="en-US" sz="2400" dirty="0"/>
              <a:t>Physical safety</a:t>
            </a:r>
          </a:p>
          <a:p>
            <a:pPr lvl="1"/>
            <a:r>
              <a:rPr lang="en-US" sz="2400" dirty="0"/>
              <a:t>Data safety</a:t>
            </a:r>
          </a:p>
          <a:p>
            <a:pPr lvl="1"/>
            <a:r>
              <a:rPr lang="en-US" sz="2400" dirty="0"/>
              <a:t>Explainable AI</a:t>
            </a:r>
          </a:p>
        </p:txBody>
      </p:sp>
    </p:spTree>
    <p:extLst>
      <p:ext uri="{BB962C8B-B14F-4D97-AF65-F5344CB8AC3E}">
        <p14:creationId xmlns:p14="http://schemas.microsoft.com/office/powerpoint/2010/main" val="165819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2A4EF-2768-514B-B602-ECC7DC96A7ED}"/>
              </a:ext>
            </a:extLst>
          </p:cNvPr>
          <p:cNvSpPr>
            <a:spLocks noGrp="1"/>
          </p:cNvSpPr>
          <p:nvPr>
            <p:ph type="title"/>
          </p:nvPr>
        </p:nvSpPr>
        <p:spPr/>
        <p:txBody>
          <a:bodyPr/>
          <a:lstStyle/>
          <a:p>
            <a:r>
              <a:rPr lang="en-US" dirty="0"/>
              <a:t>Bias caused by Data Sparsity</a:t>
            </a:r>
          </a:p>
        </p:txBody>
      </p:sp>
      <p:sp>
        <p:nvSpPr>
          <p:cNvPr id="3" name="Content Placeholder 2">
            <a:extLst>
              <a:ext uri="{FF2B5EF4-FFF2-40B4-BE49-F238E27FC236}">
                <a16:creationId xmlns:a16="http://schemas.microsoft.com/office/drawing/2014/main" id="{F86846F4-4823-A146-A8EF-5BB1F1DD2FC9}"/>
              </a:ext>
            </a:extLst>
          </p:cNvPr>
          <p:cNvSpPr>
            <a:spLocks noGrp="1"/>
          </p:cNvSpPr>
          <p:nvPr>
            <p:ph idx="1"/>
          </p:nvPr>
        </p:nvSpPr>
        <p:spPr>
          <a:xfrm>
            <a:off x="609600" y="1371601"/>
            <a:ext cx="10972800" cy="5029199"/>
          </a:xfrm>
        </p:spPr>
        <p:txBody>
          <a:bodyPr/>
          <a:lstStyle/>
          <a:p>
            <a:r>
              <a:rPr lang="en-US" sz="2400" dirty="0"/>
              <a:t>Data contain more examples of one type than others, e.g., more Caucasians than African Americans</a:t>
            </a:r>
          </a:p>
          <a:p>
            <a:r>
              <a:rPr lang="en-US" sz="2400" dirty="0"/>
              <a:t>Accuracy may be higher for the type that is better represented in the training data (minimize error by minimizing error for the majority case)</a:t>
            </a:r>
          </a:p>
          <a:p>
            <a:r>
              <a:rPr lang="en-US" sz="2400" u="sng" dirty="0"/>
              <a:t>Example</a:t>
            </a:r>
            <a:r>
              <a:rPr lang="en-US" sz="2400" dirty="0"/>
              <a:t>: blacks more likely to be refused parole even if their prison records are the same (https://</a:t>
            </a:r>
            <a:r>
              <a:rPr lang="en-US" sz="2400" dirty="0" err="1"/>
              <a:t>www.nytimes.com</a:t>
            </a:r>
            <a:r>
              <a:rPr lang="en-US" sz="2400" dirty="0"/>
              <a:t>/2016/12/04/</a:t>
            </a:r>
            <a:r>
              <a:rPr lang="en-US" sz="2400" dirty="0" err="1"/>
              <a:t>nyregion</a:t>
            </a:r>
            <a:r>
              <a:rPr lang="en-US" sz="2400" dirty="0"/>
              <a:t>/new-</a:t>
            </a:r>
            <a:r>
              <a:rPr lang="en-US" sz="2400" dirty="0" err="1"/>
              <a:t>york</a:t>
            </a:r>
            <a:r>
              <a:rPr lang="en-US" sz="2400" dirty="0"/>
              <a:t>-prisons-inmates-parole-</a:t>
            </a:r>
            <a:r>
              <a:rPr lang="en-US" sz="2400" dirty="0" err="1"/>
              <a:t>race.html</a:t>
            </a:r>
            <a:r>
              <a:rPr lang="en-US" sz="2400" dirty="0"/>
              <a:t>)</a:t>
            </a:r>
          </a:p>
          <a:p>
            <a:r>
              <a:rPr lang="en-US" sz="2400" u="sng" dirty="0"/>
              <a:t>Example</a:t>
            </a:r>
            <a:r>
              <a:rPr lang="en-US" sz="2400" dirty="0"/>
              <a:t>: tweets containing African American vernacular classified as “Danish,” and therefore excluded from automatic sentiment analysis  (https://</a:t>
            </a:r>
            <a:r>
              <a:rPr lang="en-US" sz="2400" dirty="0" err="1"/>
              <a:t>www.technologyreview.com</a:t>
            </a:r>
            <a:r>
              <a:rPr lang="en-US" sz="2400" dirty="0"/>
              <a:t>/s/608619/ai-programs-are-learning-to-exclude-some-african-american-voices/)</a:t>
            </a:r>
          </a:p>
          <a:p>
            <a:pPr marL="0" indent="0">
              <a:buNone/>
            </a:pPr>
            <a:endParaRPr lang="en-US" dirty="0"/>
          </a:p>
        </p:txBody>
      </p:sp>
    </p:spTree>
    <p:extLst>
      <p:ext uri="{BB962C8B-B14F-4D97-AF65-F5344CB8AC3E}">
        <p14:creationId xmlns:p14="http://schemas.microsoft.com/office/powerpoint/2010/main" val="1115267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69A04-0274-7447-8296-C5840D421FB4}"/>
              </a:ext>
            </a:extLst>
          </p:cNvPr>
          <p:cNvSpPr>
            <a:spLocks noGrp="1"/>
          </p:cNvSpPr>
          <p:nvPr>
            <p:ph type="title"/>
          </p:nvPr>
        </p:nvSpPr>
        <p:spPr/>
        <p:txBody>
          <a:bodyPr/>
          <a:lstStyle/>
          <a:p>
            <a:r>
              <a:rPr lang="en-US" dirty="0"/>
              <a:t>Some possible answers</a:t>
            </a:r>
          </a:p>
        </p:txBody>
      </p:sp>
      <p:sp>
        <p:nvSpPr>
          <p:cNvPr id="3" name="Content Placeholder 2">
            <a:extLst>
              <a:ext uri="{FF2B5EF4-FFF2-40B4-BE49-F238E27FC236}">
                <a16:creationId xmlns:a16="http://schemas.microsoft.com/office/drawing/2014/main" id="{5F7D163F-A4BE-1E4F-B9E2-7F8751130FCA}"/>
              </a:ext>
            </a:extLst>
          </p:cNvPr>
          <p:cNvSpPr>
            <a:spLocks noGrp="1"/>
          </p:cNvSpPr>
          <p:nvPr>
            <p:ph idx="1"/>
          </p:nvPr>
        </p:nvSpPr>
        <p:spPr/>
        <p:txBody>
          <a:bodyPr/>
          <a:lstStyle/>
          <a:p>
            <a:r>
              <a:rPr lang="en-US" dirty="0"/>
              <a:t>Governments and private organizations now have funded efforts to acquire more data from under-represented groups.</a:t>
            </a:r>
          </a:p>
          <a:p>
            <a:pPr lvl="1"/>
            <a:r>
              <a:rPr lang="en-US" dirty="0">
                <a:hlinkClick r:id="rId2"/>
              </a:rPr>
              <a:t>Corpus of Regional African-American Language</a:t>
            </a:r>
            <a:endParaRPr lang="en-US" dirty="0"/>
          </a:p>
          <a:p>
            <a:pPr lvl="1"/>
            <a:r>
              <a:rPr lang="en-US" dirty="0">
                <a:hlinkClick r:id="rId3"/>
              </a:rPr>
              <a:t>Bureau of Justice Statistics</a:t>
            </a:r>
            <a:endParaRPr lang="en-US" dirty="0"/>
          </a:p>
          <a:p>
            <a:pPr lvl="1"/>
            <a:r>
              <a:rPr lang="en-US" dirty="0">
                <a:hlinkClick r:id="rId4"/>
              </a:rPr>
              <a:t>NIH Inclusion Policies for Research Involving Human Subjects</a:t>
            </a:r>
            <a:endParaRPr lang="en-US" dirty="0"/>
          </a:p>
          <a:p>
            <a:r>
              <a:rPr lang="en-US" dirty="0"/>
              <a:t>Academia and industry seek to increase representation in AI data by increasing diversity among AI experts</a:t>
            </a:r>
          </a:p>
          <a:p>
            <a:pPr lvl="1"/>
            <a:r>
              <a:rPr lang="en-US" dirty="0">
                <a:hlinkClick r:id="rId5"/>
              </a:rPr>
              <a:t>AI4ALL</a:t>
            </a:r>
            <a:endParaRPr lang="en-US" dirty="0"/>
          </a:p>
          <a:p>
            <a:pPr marL="457200" lvl="1" indent="0">
              <a:buNone/>
            </a:pPr>
            <a:endParaRPr lang="en-US" dirty="0"/>
          </a:p>
        </p:txBody>
      </p:sp>
    </p:spTree>
    <p:extLst>
      <p:ext uri="{BB962C8B-B14F-4D97-AF65-F5344CB8AC3E}">
        <p14:creationId xmlns:p14="http://schemas.microsoft.com/office/powerpoint/2010/main" val="3709122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98761BB2-58F6-BF42-BF9D-40E42279A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113" y="0"/>
            <a:ext cx="10422687" cy="6838299"/>
          </a:xfrm>
          <a:prstGeom prst="rect">
            <a:avLst/>
          </a:prstGeom>
        </p:spPr>
      </p:pic>
    </p:spTree>
    <p:extLst>
      <p:ext uri="{BB962C8B-B14F-4D97-AF65-F5344CB8AC3E}">
        <p14:creationId xmlns:p14="http://schemas.microsoft.com/office/powerpoint/2010/main" val="3292816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F650-328F-6148-B7EF-1DCB75F0BC70}"/>
              </a:ext>
            </a:extLst>
          </p:cNvPr>
          <p:cNvSpPr>
            <a:spLocks noGrp="1"/>
          </p:cNvSpPr>
          <p:nvPr>
            <p:ph type="title"/>
          </p:nvPr>
        </p:nvSpPr>
        <p:spPr>
          <a:xfrm>
            <a:off x="418072" y="167415"/>
            <a:ext cx="10515600" cy="1325563"/>
          </a:xfrm>
        </p:spPr>
        <p:txBody>
          <a:bodyPr>
            <a:normAutofit/>
          </a:bodyPr>
          <a:lstStyle/>
          <a:p>
            <a:r>
              <a:rPr lang="en-US" sz="3600" dirty="0"/>
              <a:t>Automatic Speech Recognition: Database Collection Efforts</a:t>
            </a:r>
          </a:p>
        </p:txBody>
      </p:sp>
      <p:sp>
        <p:nvSpPr>
          <p:cNvPr id="3" name="Content Placeholder 2">
            <a:extLst>
              <a:ext uri="{FF2B5EF4-FFF2-40B4-BE49-F238E27FC236}">
                <a16:creationId xmlns:a16="http://schemas.microsoft.com/office/drawing/2014/main" id="{8C027D0B-50D4-2F47-844A-B5BC8874C118}"/>
              </a:ext>
            </a:extLst>
          </p:cNvPr>
          <p:cNvSpPr>
            <a:spLocks noGrp="1"/>
          </p:cNvSpPr>
          <p:nvPr>
            <p:ph idx="1"/>
          </p:nvPr>
        </p:nvSpPr>
        <p:spPr>
          <a:xfrm>
            <a:off x="838200" y="1492978"/>
            <a:ext cx="10515600" cy="4796611"/>
          </a:xfrm>
        </p:spPr>
        <p:txBody>
          <a:bodyPr>
            <a:normAutofit fontScale="62500" lnSpcReduction="20000"/>
          </a:bodyPr>
          <a:lstStyle/>
          <a:p>
            <a:pPr marL="0" indent="0">
              <a:lnSpc>
                <a:spcPct val="120000"/>
              </a:lnSpc>
              <a:buNone/>
            </a:pPr>
            <a:r>
              <a:rPr lang="en-US" dirty="0"/>
              <a:t>Targeted to particular user groups:</a:t>
            </a:r>
          </a:p>
          <a:p>
            <a:pPr>
              <a:lnSpc>
                <a:spcPct val="120000"/>
              </a:lnSpc>
            </a:pPr>
            <a:r>
              <a:rPr lang="en-US" dirty="0" err="1"/>
              <a:t>UASpeech</a:t>
            </a:r>
            <a:r>
              <a:rPr lang="en-US" dirty="0"/>
              <a:t>: dysarthria as a symptom of Cerebral Palsy</a:t>
            </a:r>
          </a:p>
          <a:p>
            <a:pPr lvl="1">
              <a:lnSpc>
                <a:spcPct val="120000"/>
              </a:lnSpc>
            </a:pPr>
            <a:r>
              <a:rPr lang="en-US" dirty="0"/>
              <a:t>3.2 hours</a:t>
            </a:r>
          </a:p>
          <a:p>
            <a:pPr>
              <a:lnSpc>
                <a:spcPct val="120000"/>
              </a:lnSpc>
            </a:pPr>
            <a:r>
              <a:rPr lang="en-US" dirty="0"/>
              <a:t>CORAAL (Corpus of Regional African American Languages)</a:t>
            </a:r>
          </a:p>
          <a:p>
            <a:pPr lvl="1">
              <a:lnSpc>
                <a:spcPct val="120000"/>
              </a:lnSpc>
            </a:pPr>
            <a:r>
              <a:rPr lang="en-US" dirty="0"/>
              <a:t>200 hours</a:t>
            </a:r>
          </a:p>
          <a:p>
            <a:pPr marL="457200" lvl="1" indent="0">
              <a:lnSpc>
                <a:spcPct val="120000"/>
              </a:lnSpc>
              <a:buNone/>
            </a:pPr>
            <a:endParaRPr lang="en-US" dirty="0"/>
          </a:p>
          <a:p>
            <a:pPr marL="57150" indent="0">
              <a:lnSpc>
                <a:spcPct val="120000"/>
              </a:lnSpc>
              <a:buNone/>
            </a:pPr>
            <a:r>
              <a:rPr lang="en-US" dirty="0"/>
              <a:t>Recent efforts with lots of speech from lots of people; we currently have no idea what is the distribution across race, ethnicity, gender, orientation, native language, etc., but we’re working on it: </a:t>
            </a:r>
          </a:p>
          <a:p>
            <a:pPr>
              <a:lnSpc>
                <a:spcPct val="120000"/>
              </a:lnSpc>
            </a:pPr>
            <a:r>
              <a:rPr lang="en-US" dirty="0"/>
              <a:t>100,000 Podcasts Corpus</a:t>
            </a:r>
          </a:p>
          <a:p>
            <a:pPr lvl="1">
              <a:lnSpc>
                <a:spcPct val="120000"/>
              </a:lnSpc>
            </a:pPr>
            <a:r>
              <a:rPr lang="en-US" dirty="0"/>
              <a:t>40,000 hours</a:t>
            </a:r>
          </a:p>
          <a:p>
            <a:pPr>
              <a:lnSpc>
                <a:spcPct val="120000"/>
              </a:lnSpc>
            </a:pPr>
            <a:r>
              <a:rPr lang="en-US" dirty="0"/>
              <a:t>The People’s Speech (recordings of town hall meetings, </a:t>
            </a:r>
            <a:r>
              <a:rPr lang="en-US" dirty="0" err="1"/>
              <a:t>etc</a:t>
            </a:r>
            <a:r>
              <a:rPr lang="en-US" dirty="0"/>
              <a:t>)</a:t>
            </a:r>
          </a:p>
          <a:p>
            <a:pPr lvl="1">
              <a:lnSpc>
                <a:spcPct val="120000"/>
              </a:lnSpc>
            </a:pPr>
            <a:r>
              <a:rPr lang="en-US" dirty="0"/>
              <a:t>30,000 hours</a:t>
            </a:r>
          </a:p>
          <a:p>
            <a:pPr marL="457200" lvl="1" indent="0">
              <a:lnSpc>
                <a:spcPct val="120000"/>
              </a:lnSpc>
              <a:buNone/>
            </a:pPr>
            <a:endParaRPr lang="en-US" dirty="0"/>
          </a:p>
        </p:txBody>
      </p:sp>
    </p:spTree>
    <p:extLst>
      <p:ext uri="{BB962C8B-B14F-4D97-AF65-F5344CB8AC3E}">
        <p14:creationId xmlns:p14="http://schemas.microsoft.com/office/powerpoint/2010/main" val="520368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265237"/>
            <a:ext cx="10972800" cy="5287963"/>
          </a:xfrm>
        </p:spPr>
        <p:txBody>
          <a:bodyPr/>
          <a:lstStyle/>
          <a:p>
            <a:r>
              <a:rPr lang="en-US" sz="2400" dirty="0">
                <a:solidFill>
                  <a:schemeClr val="bg1">
                    <a:lumMod val="75000"/>
                  </a:schemeClr>
                </a:solidFill>
              </a:rPr>
              <a:t>What’s the problem?</a:t>
            </a:r>
          </a:p>
          <a:p>
            <a:r>
              <a:rPr lang="en-US" sz="2400" dirty="0">
                <a:solidFill>
                  <a:schemeClr val="bg1">
                    <a:lumMod val="75000"/>
                  </a:schemeClr>
                </a:solidFill>
              </a:rPr>
              <a:t>Fairness</a:t>
            </a:r>
          </a:p>
          <a:p>
            <a:pPr lvl="1"/>
            <a:r>
              <a:rPr lang="en-US" sz="2400" dirty="0">
                <a:solidFill>
                  <a:schemeClr val="bg1">
                    <a:lumMod val="75000"/>
                  </a:schemeClr>
                </a:solidFill>
              </a:rPr>
              <a:t>Representation</a:t>
            </a:r>
          </a:p>
          <a:p>
            <a:pPr lvl="1"/>
            <a:r>
              <a:rPr lang="en-US" sz="2400" dirty="0"/>
              <a:t>Proportion, Precision, Recall: Demographic Parity, Predictive Parity, Equalized Odds </a:t>
            </a:r>
          </a:p>
          <a:p>
            <a:pPr lvl="1"/>
            <a:r>
              <a:rPr lang="en-US" sz="2400" dirty="0"/>
              <a:t>Counterfactual Fairness</a:t>
            </a:r>
          </a:p>
          <a:p>
            <a:r>
              <a:rPr lang="en-US" sz="2400" dirty="0"/>
              <a:t>Trust</a:t>
            </a:r>
          </a:p>
          <a:p>
            <a:pPr lvl="1"/>
            <a:r>
              <a:rPr lang="en-US" sz="2400" dirty="0"/>
              <a:t>Physical safety</a:t>
            </a:r>
          </a:p>
          <a:p>
            <a:pPr lvl="1"/>
            <a:r>
              <a:rPr lang="en-US" sz="2400" dirty="0"/>
              <a:t>Data safety</a:t>
            </a:r>
          </a:p>
          <a:p>
            <a:pPr lvl="1"/>
            <a:r>
              <a:rPr lang="en-US" sz="2400" dirty="0"/>
              <a:t>Explainable AI</a:t>
            </a:r>
          </a:p>
        </p:txBody>
      </p:sp>
    </p:spTree>
    <p:extLst>
      <p:ext uri="{BB962C8B-B14F-4D97-AF65-F5344CB8AC3E}">
        <p14:creationId xmlns:p14="http://schemas.microsoft.com/office/powerpoint/2010/main" val="2713048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8918-F3A8-3540-B6C4-3A038319D82B}"/>
              </a:ext>
            </a:extLst>
          </p:cNvPr>
          <p:cNvSpPr>
            <a:spLocks noGrp="1"/>
          </p:cNvSpPr>
          <p:nvPr>
            <p:ph type="title"/>
          </p:nvPr>
        </p:nvSpPr>
        <p:spPr/>
        <p:txBody>
          <a:bodyPr/>
          <a:lstStyle/>
          <a:p>
            <a:r>
              <a:rPr lang="en-US" dirty="0"/>
              <a:t>Standard Definitions of Fairness in AI</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75384EC-BD9D-4F4C-BBE3-4AAF67BFA1F3}"/>
                  </a:ext>
                </a:extLst>
              </p:cNvPr>
              <p:cNvSpPr>
                <a:spLocks noGrp="1"/>
              </p:cNvSpPr>
              <p:nvPr>
                <p:ph idx="1"/>
              </p:nvPr>
            </p:nvSpPr>
            <p:spPr/>
            <p:txBody>
              <a:bodyPr/>
              <a:lstStyle/>
              <a:p>
                <a:pPr marL="0" indent="0">
                  <a:buNone/>
                </a:pPr>
                <a:r>
                  <a:rPr lang="en-US" sz="2800" dirty="0"/>
                  <a:t>Let’s define the following random variables:</a:t>
                </a:r>
              </a:p>
              <a:p>
                <a14:m>
                  <m:oMath xmlns:m="http://schemas.openxmlformats.org/officeDocument/2006/math">
                    <m:r>
                      <a:rPr lang="en-US" sz="2800" i="1" dirty="0" smtClean="0">
                        <a:latin typeface="Cambria Math" panose="02040503050406030204" pitchFamily="18" charset="0"/>
                      </a:rPr>
                      <m:t>𝐴</m:t>
                    </m:r>
                  </m:oMath>
                </a14:m>
                <a:r>
                  <a:rPr lang="en-US" sz="2800" dirty="0"/>
                  <a:t> = protected attribute:  An observable fact that should not be predictive of outcomes, e.g., gender, race, age, disability.</a:t>
                </a:r>
              </a:p>
              <a:p>
                <a14:m>
                  <m:oMath xmlns:m="http://schemas.openxmlformats.org/officeDocument/2006/math">
                    <m:r>
                      <a:rPr lang="en-US" sz="2800" i="1" dirty="0" smtClean="0">
                        <a:latin typeface="Cambria Math" panose="02040503050406030204" pitchFamily="18" charset="0"/>
                      </a:rPr>
                      <m:t>𝑋</m:t>
                    </m:r>
                  </m:oMath>
                </a14:m>
                <a:r>
                  <a:rPr lang="en-US" sz="2800" dirty="0"/>
                  <a:t> = observable data that we can use for our decision</a:t>
                </a:r>
              </a:p>
              <a:p>
                <a14:m>
                  <m:oMath xmlns:m="http://schemas.openxmlformats.org/officeDocument/2006/math">
                    <m:r>
                      <a:rPr lang="en-US" sz="2800" i="1" dirty="0" smtClean="0">
                        <a:latin typeface="Cambria Math" panose="02040503050406030204" pitchFamily="18" charset="0"/>
                      </a:rPr>
                      <m:t>𝑌</m:t>
                    </m:r>
                  </m:oMath>
                </a14:m>
                <a:r>
                  <a:rPr lang="en-US" sz="2800" dirty="0"/>
                  <a:t> = the unknown correct label for this person (</a:t>
                </a:r>
                <a:r>
                  <a:rPr lang="en-US" sz="2800" dirty="0" err="1"/>
                  <a:t>e.g.,</a:t>
                </a:r>
                <a:r>
                  <a:rPr lang="en-US" sz="2800" dirty="0"/>
                  <a:t> </a:t>
                </a:r>
                <a14:m>
                  <m:oMath xmlns:m="http://schemas.openxmlformats.org/officeDocument/2006/math">
                    <m:r>
                      <a:rPr lang="en-US" sz="2800" i="1" dirty="0" smtClean="0">
                        <a:latin typeface="Cambria Math" panose="02040503050406030204" pitchFamily="18" charset="0"/>
                      </a:rPr>
                      <m:t>𝑌</m:t>
                    </m:r>
                    <m:r>
                      <a:rPr lang="en-US" sz="2800" i="1" dirty="0" smtClean="0">
                        <a:latin typeface="Cambria Math" panose="02040503050406030204" pitchFamily="18" charset="0"/>
                      </a:rPr>
                      <m:t>=1</m:t>
                    </m:r>
                  </m:oMath>
                </a14:m>
                <a:r>
                  <a:rPr lang="en-US" sz="2800" dirty="0"/>
                  <a:t> might mean “this person should receive a loan” or “should be admitted to UIUC”)</a:t>
                </a:r>
              </a:p>
              <a:p>
                <a14:m>
                  <m:oMath xmlns:m="http://schemas.openxmlformats.org/officeDocument/2006/math">
                    <m:r>
                      <a:rPr lang="en-US" sz="2800" i="1" dirty="0" smtClean="0">
                        <a:latin typeface="Cambria Math" panose="02040503050406030204" pitchFamily="18" charset="0"/>
                      </a:rPr>
                      <m:t>𝑓</m:t>
                    </m:r>
                    <m:r>
                      <a:rPr lang="en-US" sz="2800" b="0" i="1" dirty="0" smtClean="0">
                        <a:latin typeface="Cambria Math" panose="02040503050406030204" pitchFamily="18" charset="0"/>
                      </a:rPr>
                      <m:t>(</m:t>
                    </m:r>
                    <m:r>
                      <a:rPr lang="en-US" sz="2800" b="0" i="1" dirty="0" smtClean="0">
                        <a:latin typeface="Cambria Math" panose="02040503050406030204" pitchFamily="18" charset="0"/>
                      </a:rPr>
                      <m:t>𝑋</m:t>
                    </m:r>
                    <m:r>
                      <a:rPr lang="en-US" sz="2800" b="0" i="1" dirty="0" smtClean="0">
                        <a:latin typeface="Cambria Math" panose="02040503050406030204" pitchFamily="18" charset="0"/>
                      </a:rPr>
                      <m:t>)</m:t>
                    </m:r>
                  </m:oMath>
                </a14:m>
                <a:r>
                  <a:rPr lang="en-US" sz="2800" dirty="0"/>
                  <a:t> = a function of </a:t>
                </a:r>
                <a14:m>
                  <m:oMath xmlns:m="http://schemas.openxmlformats.org/officeDocument/2006/math">
                    <m:r>
                      <a:rPr lang="en-US" sz="2800" i="1" dirty="0" smtClean="0">
                        <a:latin typeface="Cambria Math" panose="02040503050406030204" pitchFamily="18" charset="0"/>
                      </a:rPr>
                      <m:t>𝑋</m:t>
                    </m:r>
                  </m:oMath>
                </a14:m>
                <a:r>
                  <a:rPr lang="en-US" sz="2800" dirty="0"/>
                  <a:t>, designed using probabilistic or neural methods to approximate </a:t>
                </a:r>
                <a14:m>
                  <m:oMath xmlns:m="http://schemas.openxmlformats.org/officeDocument/2006/math">
                    <m:r>
                      <a:rPr lang="en-US" sz="2800" i="1" dirty="0" smtClean="0">
                        <a:latin typeface="Cambria Math" panose="02040503050406030204" pitchFamily="18" charset="0"/>
                      </a:rPr>
                      <m:t>𝑌</m:t>
                    </m:r>
                  </m:oMath>
                </a14:m>
                <a:r>
                  <a:rPr lang="en-US" sz="2800" dirty="0"/>
                  <a:t> as closely as possible</a:t>
                </a:r>
              </a:p>
            </p:txBody>
          </p:sp>
        </mc:Choice>
        <mc:Fallback>
          <p:sp>
            <p:nvSpPr>
              <p:cNvPr id="3" name="Content Placeholder 2">
                <a:extLst>
                  <a:ext uri="{FF2B5EF4-FFF2-40B4-BE49-F238E27FC236}">
                    <a16:creationId xmlns:a16="http://schemas.microsoft.com/office/drawing/2014/main" id="{675384EC-BD9D-4F4C-BBE3-4AAF67BFA1F3}"/>
                  </a:ext>
                </a:extLst>
              </p:cNvPr>
              <p:cNvSpPr>
                <a:spLocks noGrp="1" noRot="1" noChangeAspect="1" noMove="1" noResize="1" noEditPoints="1" noAdjustHandles="1" noChangeArrowheads="1" noChangeShapeType="1" noTextEdit="1"/>
              </p:cNvSpPr>
              <p:nvPr>
                <p:ph idx="1"/>
              </p:nvPr>
            </p:nvSpPr>
            <p:spPr>
              <a:blipFill>
                <a:blip r:embed="rId2"/>
                <a:stretch>
                  <a:fillRect l="-1272" t="-1681"/>
                </a:stretch>
              </a:blipFill>
            </p:spPr>
            <p:txBody>
              <a:bodyPr/>
              <a:lstStyle/>
              <a:p>
                <a:r>
                  <a:rPr lang="en-US">
                    <a:noFill/>
                  </a:rPr>
                  <a:t> </a:t>
                </a:r>
              </a:p>
            </p:txBody>
          </p:sp>
        </mc:Fallback>
      </mc:AlternateContent>
    </p:spTree>
    <p:extLst>
      <p:ext uri="{BB962C8B-B14F-4D97-AF65-F5344CB8AC3E}">
        <p14:creationId xmlns:p14="http://schemas.microsoft.com/office/powerpoint/2010/main" val="3173859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8918-F3A8-3540-B6C4-3A038319D82B}"/>
              </a:ext>
            </a:extLst>
          </p:cNvPr>
          <p:cNvSpPr>
            <a:spLocks noGrp="1"/>
          </p:cNvSpPr>
          <p:nvPr>
            <p:ph type="title"/>
          </p:nvPr>
        </p:nvSpPr>
        <p:spPr/>
        <p:txBody>
          <a:bodyPr/>
          <a:lstStyle/>
          <a:p>
            <a:r>
              <a:rPr lang="en-US" dirty="0"/>
              <a:t>Standard Definitions of Fairness in AI</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75384EC-BD9D-4F4C-BBE3-4AAF67BFA1F3}"/>
                  </a:ext>
                </a:extLst>
              </p:cNvPr>
              <p:cNvSpPr>
                <a:spLocks noGrp="1"/>
              </p:cNvSpPr>
              <p:nvPr>
                <p:ph idx="1"/>
              </p:nvPr>
            </p:nvSpPr>
            <p:spPr>
              <a:xfrm>
                <a:off x="609600" y="1295401"/>
                <a:ext cx="10972800" cy="5486399"/>
              </a:xfrm>
            </p:spPr>
            <p:txBody>
              <a:bodyPr/>
              <a:lstStyle/>
              <a:p>
                <a:pPr marL="0" indent="0">
                  <a:buNone/>
                </a:pPr>
                <a:r>
                  <a:rPr lang="en-US" sz="2400" b="1" u="sng" dirty="0"/>
                  <a:t>Proportion</a:t>
                </a:r>
                <a:r>
                  <a:rPr lang="en-US" sz="2400" dirty="0"/>
                  <a:t> a.k.a. </a:t>
                </a:r>
                <a:r>
                  <a:rPr lang="en-US" sz="2400" b="1" u="sng" dirty="0"/>
                  <a:t>Demographic Parity:</a:t>
                </a:r>
              </a:p>
              <a:p>
                <a:pPr marL="0" indent="0">
                  <a:buNone/>
                </a:pPr>
                <a:r>
                  <a:rPr lang="en-US" sz="2400" dirty="0"/>
                  <a:t>The probability of a positive outcome is the same, regardless of protected attribute.</a:t>
                </a:r>
              </a:p>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𝑃</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𝑓</m:t>
                          </m:r>
                          <m:r>
                            <a:rPr lang="en-US" sz="2400" b="0" i="1" smtClean="0">
                              <a:latin typeface="Cambria Math" panose="02040503050406030204" pitchFamily="18" charset="0"/>
                            </a:rPr>
                            <m:t>(</m:t>
                          </m:r>
                          <m:r>
                            <a:rPr lang="en-US" sz="2400" b="0" i="1" smtClean="0">
                              <a:latin typeface="Cambria Math" panose="02040503050406030204" pitchFamily="18" charset="0"/>
                            </a:rPr>
                            <m:t>𝑋</m:t>
                          </m:r>
                          <m:r>
                            <a:rPr lang="en-US" sz="2400" b="0" i="1" smtClean="0">
                              <a:latin typeface="Cambria Math" panose="02040503050406030204" pitchFamily="18" charset="0"/>
                            </a:rPr>
                            <m:t>)=1|</m:t>
                          </m:r>
                          <m:r>
                            <a:rPr lang="en-US" sz="2400" b="0" i="1" smtClean="0">
                              <a:latin typeface="Cambria Math" panose="02040503050406030204" pitchFamily="18" charset="0"/>
                            </a:rPr>
                            <m:t>𝐴</m:t>
                          </m:r>
                          <m:r>
                            <a:rPr lang="en-US" sz="2400" b="0" i="1" smtClean="0">
                              <a:latin typeface="Cambria Math" panose="02040503050406030204" pitchFamily="18" charset="0"/>
                            </a:rPr>
                            <m:t>=</m:t>
                          </m:r>
                          <m:r>
                            <a:rPr lang="en-US" sz="2400" b="0" i="1" smtClean="0">
                              <a:latin typeface="Cambria Math" panose="02040503050406030204" pitchFamily="18" charset="0"/>
                            </a:rPr>
                            <m:t>𝑎</m:t>
                          </m:r>
                        </m:e>
                      </m:d>
                      <m:r>
                        <a:rPr lang="en-US" sz="2400" b="0" i="1" smtClean="0">
                          <a:latin typeface="Cambria Math" panose="02040503050406030204" pitchFamily="18" charset="0"/>
                        </a:rPr>
                        <m:t>=</m:t>
                      </m:r>
                      <m:r>
                        <a:rPr lang="en-US" sz="2400" b="0" i="1" smtClean="0">
                          <a:latin typeface="Cambria Math" panose="02040503050406030204" pitchFamily="18" charset="0"/>
                        </a:rPr>
                        <m:t>𝑃</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𝑓</m:t>
                          </m:r>
                          <m:r>
                            <a:rPr lang="en-US" sz="2400" b="0" i="1" smtClean="0">
                              <a:latin typeface="Cambria Math" panose="02040503050406030204" pitchFamily="18" charset="0"/>
                            </a:rPr>
                            <m:t>(</m:t>
                          </m:r>
                          <m:r>
                            <a:rPr lang="en-US" sz="2400" b="0" i="1" smtClean="0">
                              <a:latin typeface="Cambria Math" panose="02040503050406030204" pitchFamily="18" charset="0"/>
                            </a:rPr>
                            <m:t>𝑋</m:t>
                          </m:r>
                          <m:r>
                            <a:rPr lang="en-US" sz="2400" b="0" i="1" smtClean="0">
                              <a:latin typeface="Cambria Math" panose="02040503050406030204" pitchFamily="18" charset="0"/>
                            </a:rPr>
                            <m:t>)=1|</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𝑎</m:t>
                          </m:r>
                          <m:r>
                            <a:rPr lang="en-US" sz="2400" b="0" i="1" smtClean="0">
                              <a:latin typeface="Cambria Math" panose="02040503050406030204" pitchFamily="18" charset="0"/>
                            </a:rPr>
                            <m:t>′</m:t>
                          </m:r>
                        </m:e>
                      </m:d>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𝑎</m:t>
                      </m:r>
                      <m:r>
                        <a:rPr lang="en-US" sz="2400" b="0" i="1" smtClean="0">
                          <a:latin typeface="Cambria Math" panose="02040503050406030204" pitchFamily="18" charset="0"/>
                        </a:rPr>
                        <m:t>′</m:t>
                      </m:r>
                    </m:oMath>
                  </m:oMathPara>
                </a14:m>
                <a:endParaRPr lang="en-US" sz="2400" dirty="0"/>
              </a:p>
              <a:p>
                <a:pPr marL="0" indent="0">
                  <a:buNone/>
                </a:pPr>
                <a:endParaRPr lang="en-US" sz="2400" dirty="0"/>
              </a:p>
              <a:p>
                <a:pPr marL="0" indent="0">
                  <a:buNone/>
                </a:pPr>
                <a:r>
                  <a:rPr lang="en-US" sz="2400" b="1" u="sng" dirty="0"/>
                  <a:t>Precision</a:t>
                </a:r>
                <a:r>
                  <a:rPr lang="en-US" sz="2400" dirty="0"/>
                  <a:t> a.k.a. </a:t>
                </a:r>
                <a:r>
                  <a:rPr lang="en-US" sz="2400" b="1" u="sng" dirty="0"/>
                  <a:t>Predictive Parity:</a:t>
                </a:r>
              </a:p>
              <a:p>
                <a:pPr marL="0" indent="0">
                  <a:buNone/>
                </a:pPr>
                <a:r>
                  <a:rPr lang="en-US" sz="2400" dirty="0"/>
                  <a:t>Precision is the same, regardless of protected attribute.</a:t>
                </a:r>
              </a:p>
              <a:p>
                <a:pPr marL="0" inden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b="0" i="1" smtClean="0">
                              <a:latin typeface="Cambria Math" panose="02040503050406030204" pitchFamily="18" charset="0"/>
                            </a:rPr>
                            <m:t>𝑌</m:t>
                          </m:r>
                          <m:r>
                            <a:rPr lang="en-US" sz="2400" b="0" i="1" smtClean="0">
                              <a:latin typeface="Cambria Math" panose="02040503050406030204" pitchFamily="18" charset="0"/>
                            </a:rPr>
                            <m:t>=1|</m:t>
                          </m:r>
                          <m:r>
                            <a:rPr lang="en-US" sz="2400" b="0" i="1" smtClean="0">
                              <a:latin typeface="Cambria Math" panose="02040503050406030204" pitchFamily="18" charset="0"/>
                            </a:rPr>
                            <m:t>𝑓</m:t>
                          </m:r>
                          <m:r>
                            <a:rPr lang="en-US" sz="2400" b="0" i="1" smtClean="0">
                              <a:latin typeface="Cambria Math" panose="02040503050406030204" pitchFamily="18" charset="0"/>
                            </a:rPr>
                            <m:t>(</m:t>
                          </m:r>
                          <m:r>
                            <a:rPr lang="en-US" sz="2400" b="0" i="1" smtClean="0">
                              <a:latin typeface="Cambria Math" panose="02040503050406030204" pitchFamily="18" charset="0"/>
                            </a:rPr>
                            <m:t>𝑋</m:t>
                          </m:r>
                          <m:r>
                            <a:rPr lang="en-US" sz="2400" b="0" i="1" smtClean="0">
                              <a:latin typeface="Cambria Math" panose="02040503050406030204" pitchFamily="18" charset="0"/>
                            </a:rPr>
                            <m:t>)=1,</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𝑎</m:t>
                          </m:r>
                        </m:e>
                      </m:d>
                      <m:r>
                        <a:rPr lang="en-US" sz="2400" i="1">
                          <a:latin typeface="Cambria Math" panose="02040503050406030204" pitchFamily="18" charset="0"/>
                        </a:rPr>
                        <m:t>=</m:t>
                      </m:r>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b="0" i="1" smtClean="0">
                              <a:latin typeface="Cambria Math" panose="02040503050406030204" pitchFamily="18" charset="0"/>
                            </a:rPr>
                            <m:t>𝑌</m:t>
                          </m:r>
                          <m:r>
                            <a:rPr lang="en-US" sz="2400" b="0" i="1" smtClean="0">
                              <a:latin typeface="Cambria Math" panose="02040503050406030204" pitchFamily="18" charset="0"/>
                            </a:rPr>
                            <m:t>=1|</m:t>
                          </m:r>
                          <m:r>
                            <a:rPr lang="en-US" sz="2400" b="0" i="1" smtClean="0">
                              <a:latin typeface="Cambria Math" panose="02040503050406030204" pitchFamily="18" charset="0"/>
                            </a:rPr>
                            <m:t>𝑓</m:t>
                          </m:r>
                          <m:r>
                            <a:rPr lang="en-US" sz="2400" b="0" i="1" smtClean="0">
                              <a:latin typeface="Cambria Math" panose="02040503050406030204" pitchFamily="18" charset="0"/>
                            </a:rPr>
                            <m:t>(</m:t>
                          </m:r>
                          <m:r>
                            <a:rPr lang="en-US" sz="2400" b="0" i="1" smtClean="0">
                              <a:latin typeface="Cambria Math" panose="02040503050406030204" pitchFamily="18" charset="0"/>
                            </a:rPr>
                            <m:t>𝑋</m:t>
                          </m:r>
                          <m:r>
                            <a:rPr lang="en-US" sz="2400" b="0" i="1" smtClean="0">
                              <a:latin typeface="Cambria Math" panose="02040503050406030204" pitchFamily="18" charset="0"/>
                            </a:rPr>
                            <m:t>)=1,</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e>
                      </m:d>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oMath>
                  </m:oMathPara>
                </a14:m>
                <a:endParaRPr lang="en-US" sz="2400" dirty="0"/>
              </a:p>
              <a:p>
                <a:pPr marL="0" indent="0">
                  <a:buNone/>
                </a:pPr>
                <a:endParaRPr lang="en-US" sz="2400" dirty="0"/>
              </a:p>
              <a:p>
                <a:pPr marL="0" indent="0">
                  <a:buNone/>
                </a:pPr>
                <a:r>
                  <a:rPr lang="en-US" sz="2400" b="1" u="sng" dirty="0"/>
                  <a:t>Recall</a:t>
                </a:r>
                <a:r>
                  <a:rPr lang="en-US" sz="2400" dirty="0"/>
                  <a:t> a.k.a. </a:t>
                </a:r>
                <a:r>
                  <a:rPr lang="en-US" sz="2400" b="1" u="sng" dirty="0"/>
                  <a:t>Equalized Odds:</a:t>
                </a:r>
              </a:p>
              <a:p>
                <a:pPr marL="0" indent="0">
                  <a:buNone/>
                </a:pPr>
                <a:r>
                  <a:rPr lang="en-US" sz="2400" dirty="0"/>
                  <a:t>Recall is the same, regardless of protected attribute.</a:t>
                </a:r>
              </a:p>
              <a:p>
                <a:pPr marL="0" inden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b="0" i="1" smtClean="0">
                              <a:latin typeface="Cambria Math" panose="02040503050406030204" pitchFamily="18" charset="0"/>
                            </a:rPr>
                            <m:t>𝑓</m:t>
                          </m:r>
                          <m:r>
                            <a:rPr lang="en-US" sz="2400" b="0" i="1" smtClean="0">
                              <a:latin typeface="Cambria Math" panose="02040503050406030204" pitchFamily="18" charset="0"/>
                            </a:rPr>
                            <m:t>(</m:t>
                          </m:r>
                          <m:r>
                            <a:rPr lang="en-US" sz="2400" b="0" i="1" smtClean="0">
                              <a:latin typeface="Cambria Math" panose="02040503050406030204" pitchFamily="18" charset="0"/>
                            </a:rPr>
                            <m:t>𝑋</m:t>
                          </m:r>
                          <m:r>
                            <a:rPr lang="en-US" sz="2400" b="0" i="1" smtClean="0">
                              <a:latin typeface="Cambria Math" panose="02040503050406030204" pitchFamily="18" charset="0"/>
                            </a:rPr>
                            <m:t>)=1|</m:t>
                          </m:r>
                          <m:r>
                            <a:rPr lang="en-US" sz="2400" b="0" i="1" smtClean="0">
                              <a:latin typeface="Cambria Math" panose="02040503050406030204" pitchFamily="18" charset="0"/>
                            </a:rPr>
                            <m:t>𝑌</m:t>
                          </m:r>
                          <m:r>
                            <a:rPr lang="en-US" sz="2400" b="0" i="1" smtClean="0">
                              <a:latin typeface="Cambria Math" panose="02040503050406030204" pitchFamily="18" charset="0"/>
                            </a:rPr>
                            <m:t>=1,</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𝑎</m:t>
                          </m:r>
                        </m:e>
                      </m:d>
                      <m:r>
                        <a:rPr lang="en-US" sz="2400" i="1">
                          <a:latin typeface="Cambria Math" panose="02040503050406030204" pitchFamily="18" charset="0"/>
                        </a:rPr>
                        <m:t>=</m:t>
                      </m:r>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b="0" i="1" smtClean="0">
                              <a:latin typeface="Cambria Math" panose="02040503050406030204" pitchFamily="18" charset="0"/>
                            </a:rPr>
                            <m:t>𝑓</m:t>
                          </m:r>
                          <m:r>
                            <a:rPr lang="en-US" sz="2400" b="0" i="1" smtClean="0">
                              <a:latin typeface="Cambria Math" panose="02040503050406030204" pitchFamily="18" charset="0"/>
                            </a:rPr>
                            <m:t>(</m:t>
                          </m:r>
                          <m:r>
                            <a:rPr lang="en-US" sz="2400" b="0" i="1" smtClean="0">
                              <a:latin typeface="Cambria Math" panose="02040503050406030204" pitchFamily="18" charset="0"/>
                            </a:rPr>
                            <m:t>𝑋</m:t>
                          </m:r>
                          <m:r>
                            <a:rPr lang="en-US" sz="2400" b="0" i="1" smtClean="0">
                              <a:latin typeface="Cambria Math" panose="02040503050406030204" pitchFamily="18" charset="0"/>
                            </a:rPr>
                            <m:t>)=1|</m:t>
                          </m:r>
                          <m:r>
                            <a:rPr lang="en-US" sz="2400" b="0" i="1" smtClean="0">
                              <a:latin typeface="Cambria Math" panose="02040503050406030204" pitchFamily="18" charset="0"/>
                            </a:rPr>
                            <m:t>𝑌</m:t>
                          </m:r>
                          <m:r>
                            <a:rPr lang="en-US" sz="2400" b="0" i="1" smtClean="0">
                              <a:latin typeface="Cambria Math" panose="02040503050406030204" pitchFamily="18" charset="0"/>
                            </a:rPr>
                            <m:t>=1,</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e>
                      </m:d>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oMath>
                  </m:oMathPara>
                </a14:m>
                <a:endParaRPr lang="en-US" sz="2400" dirty="0"/>
              </a:p>
            </p:txBody>
          </p:sp>
        </mc:Choice>
        <mc:Fallback>
          <p:sp>
            <p:nvSpPr>
              <p:cNvPr id="3" name="Content Placeholder 2">
                <a:extLst>
                  <a:ext uri="{FF2B5EF4-FFF2-40B4-BE49-F238E27FC236}">
                    <a16:creationId xmlns:a16="http://schemas.microsoft.com/office/drawing/2014/main" id="{675384EC-BD9D-4F4C-BBE3-4AAF67BFA1F3}"/>
                  </a:ext>
                </a:extLst>
              </p:cNvPr>
              <p:cNvSpPr>
                <a:spLocks noGrp="1" noRot="1" noChangeAspect="1" noMove="1" noResize="1" noEditPoints="1" noAdjustHandles="1" noChangeArrowheads="1" noChangeShapeType="1" noTextEdit="1"/>
              </p:cNvSpPr>
              <p:nvPr>
                <p:ph idx="1"/>
              </p:nvPr>
            </p:nvSpPr>
            <p:spPr>
              <a:xfrm>
                <a:off x="609600" y="1295401"/>
                <a:ext cx="10972800" cy="5486399"/>
              </a:xfrm>
              <a:blipFill>
                <a:blip r:embed="rId2"/>
                <a:stretch>
                  <a:fillRect l="-925" t="-1155"/>
                </a:stretch>
              </a:blipFill>
            </p:spPr>
            <p:txBody>
              <a:bodyPr/>
              <a:lstStyle/>
              <a:p>
                <a:r>
                  <a:rPr lang="en-US">
                    <a:noFill/>
                  </a:rPr>
                  <a:t> </a:t>
                </a:r>
              </a:p>
            </p:txBody>
          </p:sp>
        </mc:Fallback>
      </mc:AlternateContent>
    </p:spTree>
    <p:extLst>
      <p:ext uri="{BB962C8B-B14F-4D97-AF65-F5344CB8AC3E}">
        <p14:creationId xmlns:p14="http://schemas.microsoft.com/office/powerpoint/2010/main" val="2559136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EBADE-35E2-E947-A3E1-CCFDEE5EA6FA}"/>
              </a:ext>
            </a:extLst>
          </p:cNvPr>
          <p:cNvSpPr>
            <a:spLocks noGrp="1"/>
          </p:cNvSpPr>
          <p:nvPr>
            <p:ph type="title"/>
          </p:nvPr>
        </p:nvSpPr>
        <p:spPr/>
        <p:txBody>
          <a:bodyPr/>
          <a:lstStyle/>
          <a:p>
            <a:r>
              <a:rPr lang="en-US" dirty="0"/>
              <a:t>You can’t have all three</a:t>
            </a:r>
          </a:p>
        </p:txBody>
      </p:sp>
      <mc:AlternateContent xmlns:mc="http://schemas.openxmlformats.org/markup-compatibility/2006">
        <mc:Choice xmlns:a14="http://schemas.microsoft.com/office/drawing/2010/main" Requires="a14">
          <p:sp>
            <p:nvSpPr>
              <p:cNvPr id="4" name="Content Placeholder 2">
                <a:extLst>
                  <a:ext uri="{FF2B5EF4-FFF2-40B4-BE49-F238E27FC236}">
                    <a16:creationId xmlns:a16="http://schemas.microsoft.com/office/drawing/2014/main" id="{877E6BDC-6E5C-1342-AF54-5AC07C15031A}"/>
                  </a:ext>
                </a:extLst>
              </p:cNvPr>
              <p:cNvSpPr txBox="1">
                <a:spLocks/>
              </p:cNvSpPr>
              <p:nvPr/>
            </p:nvSpPr>
            <p:spPr bwMode="auto">
              <a:xfrm>
                <a:off x="762000" y="144780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14:m>
                  <m:oMathPara xmlns:m="http://schemas.openxmlformats.org/officeDocument/2006/math">
                    <m:oMathParaPr>
                      <m:jc m:val="centerGroup"/>
                    </m:oMathParaPr>
                    <m:oMath xmlns:m="http://schemas.openxmlformats.org/officeDocument/2006/math">
                      <m:r>
                        <a:rPr lang="en-US" sz="2400" b="0" i="1" kern="0" smtClean="0">
                          <a:latin typeface="Cambria Math" panose="02040503050406030204" pitchFamily="18" charset="0"/>
                        </a:rPr>
                        <m:t>𝑃</m:t>
                      </m:r>
                      <m:d>
                        <m:dPr>
                          <m:ctrlPr>
                            <a:rPr lang="en-US" sz="2400" b="0" i="1" kern="0">
                              <a:latin typeface="Cambria Math" panose="02040503050406030204" pitchFamily="18" charset="0"/>
                            </a:rPr>
                          </m:ctrlPr>
                        </m:dPr>
                        <m:e>
                          <m:r>
                            <a:rPr lang="en-US" sz="2400" b="0" i="1" kern="0" smtClean="0">
                              <a:latin typeface="Cambria Math" panose="02040503050406030204" pitchFamily="18" charset="0"/>
                            </a:rPr>
                            <m:t>𝑓</m:t>
                          </m:r>
                          <m:r>
                            <a:rPr lang="en-US" sz="2400" b="0" i="1" kern="0" smtClean="0">
                              <a:latin typeface="Cambria Math" panose="02040503050406030204" pitchFamily="18" charset="0"/>
                            </a:rPr>
                            <m:t>(</m:t>
                          </m:r>
                          <m:r>
                            <a:rPr lang="en-US" sz="2400" b="0" i="1" kern="0" smtClean="0">
                              <a:latin typeface="Cambria Math" panose="02040503050406030204" pitchFamily="18" charset="0"/>
                            </a:rPr>
                            <m:t>𝑋</m:t>
                          </m:r>
                          <m:r>
                            <a:rPr lang="en-US" sz="2400" b="0" i="1" kern="0" smtClean="0">
                              <a:latin typeface="Cambria Math" panose="02040503050406030204" pitchFamily="18" charset="0"/>
                            </a:rPr>
                            <m:t>)=1|</m:t>
                          </m:r>
                          <m:r>
                            <a:rPr lang="en-US" sz="2400" b="0" i="1" kern="0">
                              <a:latin typeface="Cambria Math" panose="02040503050406030204" pitchFamily="18" charset="0"/>
                            </a:rPr>
                            <m:t>𝑌</m:t>
                          </m:r>
                          <m:r>
                            <a:rPr lang="en-US" sz="2400" b="0" i="1" kern="0">
                              <a:latin typeface="Cambria Math" panose="02040503050406030204" pitchFamily="18" charset="0"/>
                            </a:rPr>
                            <m:t>=1,</m:t>
                          </m:r>
                          <m:r>
                            <a:rPr lang="en-US" sz="2400" b="0" i="1" kern="0">
                              <a:latin typeface="Cambria Math" panose="02040503050406030204" pitchFamily="18" charset="0"/>
                            </a:rPr>
                            <m:t>𝐴</m:t>
                          </m:r>
                          <m:r>
                            <a:rPr lang="en-US" sz="2400" b="0" i="1" kern="0">
                              <a:latin typeface="Cambria Math" panose="02040503050406030204" pitchFamily="18" charset="0"/>
                            </a:rPr>
                            <m:t>=</m:t>
                          </m:r>
                          <m:r>
                            <a:rPr lang="en-US" sz="2400" b="0" i="1" kern="0">
                              <a:latin typeface="Cambria Math" panose="02040503050406030204" pitchFamily="18" charset="0"/>
                            </a:rPr>
                            <m:t>𝑎</m:t>
                          </m:r>
                        </m:e>
                      </m:d>
                      <m:r>
                        <a:rPr lang="en-US" sz="2400" b="0" i="1" kern="0" smtClean="0">
                          <a:latin typeface="Cambria Math" panose="02040503050406030204" pitchFamily="18" charset="0"/>
                        </a:rPr>
                        <m:t>=</m:t>
                      </m:r>
                      <m:f>
                        <m:fPr>
                          <m:ctrlPr>
                            <a:rPr lang="en-US" sz="2400" b="0" i="1" kern="0" smtClean="0">
                              <a:latin typeface="Cambria Math" panose="02040503050406030204" pitchFamily="18" charset="0"/>
                            </a:rPr>
                          </m:ctrlPr>
                        </m:fPr>
                        <m:num>
                          <m:r>
                            <a:rPr lang="en-US" sz="2400" b="0" i="1" kern="0">
                              <a:latin typeface="Cambria Math" panose="02040503050406030204" pitchFamily="18" charset="0"/>
                            </a:rPr>
                            <m:t>𝑃</m:t>
                          </m:r>
                          <m:d>
                            <m:dPr>
                              <m:ctrlPr>
                                <a:rPr lang="en-US" sz="2400" b="0" i="1" kern="0">
                                  <a:latin typeface="Cambria Math" panose="02040503050406030204" pitchFamily="18" charset="0"/>
                                </a:rPr>
                              </m:ctrlPr>
                            </m:dPr>
                            <m:e>
                              <m:r>
                                <a:rPr lang="en-US" sz="2400" b="0" i="1" kern="0">
                                  <a:latin typeface="Cambria Math" panose="02040503050406030204" pitchFamily="18" charset="0"/>
                                </a:rPr>
                                <m:t>𝑌</m:t>
                              </m:r>
                              <m:r>
                                <a:rPr lang="en-US" sz="2400" b="0" i="1" kern="0">
                                  <a:latin typeface="Cambria Math" panose="02040503050406030204" pitchFamily="18" charset="0"/>
                                </a:rPr>
                                <m:t>=1|</m:t>
                              </m:r>
                              <m:r>
                                <a:rPr lang="en-US" sz="2400" b="0" i="1" kern="0" smtClean="0">
                                  <a:latin typeface="Cambria Math" panose="02040503050406030204" pitchFamily="18" charset="0"/>
                                </a:rPr>
                                <m:t>𝑓</m:t>
                              </m:r>
                              <m:r>
                                <a:rPr lang="en-US" sz="2400" b="0" i="1" kern="0" smtClean="0">
                                  <a:latin typeface="Cambria Math" panose="02040503050406030204" pitchFamily="18" charset="0"/>
                                </a:rPr>
                                <m:t>(</m:t>
                              </m:r>
                              <m:r>
                                <a:rPr lang="en-US" sz="2400" b="0" i="1" kern="0" smtClean="0">
                                  <a:latin typeface="Cambria Math" panose="02040503050406030204" pitchFamily="18" charset="0"/>
                                </a:rPr>
                                <m:t>𝑋</m:t>
                              </m:r>
                              <m:r>
                                <a:rPr lang="en-US" sz="2400" b="0" i="1" kern="0" smtClean="0">
                                  <a:latin typeface="Cambria Math" panose="02040503050406030204" pitchFamily="18" charset="0"/>
                                </a:rPr>
                                <m:t>)=1,</m:t>
                              </m:r>
                              <m:r>
                                <a:rPr lang="en-US" sz="2400" b="0" i="1" kern="0">
                                  <a:latin typeface="Cambria Math" panose="02040503050406030204" pitchFamily="18" charset="0"/>
                                </a:rPr>
                                <m:t>𝐴</m:t>
                              </m:r>
                              <m:r>
                                <a:rPr lang="en-US" sz="2400" b="0" i="1" kern="0">
                                  <a:latin typeface="Cambria Math" panose="02040503050406030204" pitchFamily="18" charset="0"/>
                                </a:rPr>
                                <m:t>=</m:t>
                              </m:r>
                              <m:r>
                                <a:rPr lang="en-US" sz="2400" b="0" i="1" kern="0">
                                  <a:latin typeface="Cambria Math" panose="02040503050406030204" pitchFamily="18" charset="0"/>
                                </a:rPr>
                                <m:t>𝑎</m:t>
                              </m:r>
                            </m:e>
                          </m:d>
                          <m:r>
                            <a:rPr lang="en-US" sz="2400" b="0" i="1" kern="0">
                              <a:latin typeface="Cambria Math" panose="02040503050406030204" pitchFamily="18" charset="0"/>
                            </a:rPr>
                            <m:t>𝑃</m:t>
                          </m:r>
                          <m:d>
                            <m:dPr>
                              <m:ctrlPr>
                                <a:rPr lang="en-US" sz="2400" b="0" i="1" kern="0">
                                  <a:latin typeface="Cambria Math" panose="02040503050406030204" pitchFamily="18" charset="0"/>
                                </a:rPr>
                              </m:ctrlPr>
                            </m:dPr>
                            <m:e>
                              <m:r>
                                <a:rPr lang="en-US" sz="2400" b="0" i="1" kern="0" smtClean="0">
                                  <a:latin typeface="Cambria Math" panose="02040503050406030204" pitchFamily="18" charset="0"/>
                                </a:rPr>
                                <m:t>𝑓</m:t>
                              </m:r>
                              <m:r>
                                <a:rPr lang="en-US" sz="2400" b="0" i="1" kern="0" smtClean="0">
                                  <a:latin typeface="Cambria Math" panose="02040503050406030204" pitchFamily="18" charset="0"/>
                                </a:rPr>
                                <m:t>(</m:t>
                              </m:r>
                              <m:r>
                                <a:rPr lang="en-US" sz="2400" b="0" i="1" kern="0" smtClean="0">
                                  <a:latin typeface="Cambria Math" panose="02040503050406030204" pitchFamily="18" charset="0"/>
                                </a:rPr>
                                <m:t>𝑋</m:t>
                              </m:r>
                              <m:r>
                                <a:rPr lang="en-US" sz="2400" b="0" i="1" kern="0" smtClean="0">
                                  <a:latin typeface="Cambria Math" panose="02040503050406030204" pitchFamily="18" charset="0"/>
                                </a:rPr>
                                <m:t>)=1|</m:t>
                              </m:r>
                              <m:r>
                                <a:rPr lang="en-US" sz="2400" b="0" i="1" kern="0">
                                  <a:latin typeface="Cambria Math" panose="02040503050406030204" pitchFamily="18" charset="0"/>
                                </a:rPr>
                                <m:t>𝐴</m:t>
                              </m:r>
                              <m:r>
                                <a:rPr lang="en-US" sz="2400" b="0" i="1" kern="0">
                                  <a:latin typeface="Cambria Math" panose="02040503050406030204" pitchFamily="18" charset="0"/>
                                </a:rPr>
                                <m:t>=</m:t>
                              </m:r>
                              <m:r>
                                <a:rPr lang="en-US" sz="2400" b="0" i="1" kern="0">
                                  <a:latin typeface="Cambria Math" panose="02040503050406030204" pitchFamily="18" charset="0"/>
                                </a:rPr>
                                <m:t>𝑎</m:t>
                              </m:r>
                            </m:e>
                          </m:d>
                        </m:num>
                        <m:den>
                          <m:r>
                            <a:rPr lang="en-US" sz="2400" b="0" i="1" kern="0" smtClean="0">
                              <a:latin typeface="Cambria Math" panose="02040503050406030204" pitchFamily="18" charset="0"/>
                            </a:rPr>
                            <m:t>𝑃</m:t>
                          </m:r>
                          <m:r>
                            <a:rPr lang="en-US" sz="2400" b="0" i="1" kern="0" smtClean="0">
                              <a:latin typeface="Cambria Math" panose="02040503050406030204" pitchFamily="18" charset="0"/>
                            </a:rPr>
                            <m:t>(</m:t>
                          </m:r>
                          <m:r>
                            <a:rPr lang="en-US" sz="2400" b="0" i="1" kern="0" smtClean="0">
                              <a:latin typeface="Cambria Math" panose="02040503050406030204" pitchFamily="18" charset="0"/>
                            </a:rPr>
                            <m:t>𝑌</m:t>
                          </m:r>
                          <m:r>
                            <a:rPr lang="en-US" sz="2400" b="0" i="1" kern="0" smtClean="0">
                              <a:latin typeface="Cambria Math" panose="02040503050406030204" pitchFamily="18" charset="0"/>
                            </a:rPr>
                            <m:t>=1|</m:t>
                          </m:r>
                          <m:r>
                            <a:rPr lang="en-US" sz="2400" b="0" i="1" kern="0" smtClean="0">
                              <a:latin typeface="Cambria Math" panose="02040503050406030204" pitchFamily="18" charset="0"/>
                            </a:rPr>
                            <m:t>𝐴</m:t>
                          </m:r>
                          <m:r>
                            <a:rPr lang="en-US" sz="2400" b="0" i="1" kern="0" smtClean="0">
                              <a:latin typeface="Cambria Math" panose="02040503050406030204" pitchFamily="18" charset="0"/>
                            </a:rPr>
                            <m:t>=</m:t>
                          </m:r>
                          <m:r>
                            <a:rPr lang="en-US" sz="2400" b="0" i="1" kern="0" smtClean="0">
                              <a:latin typeface="Cambria Math" panose="02040503050406030204" pitchFamily="18" charset="0"/>
                            </a:rPr>
                            <m:t>𝑎</m:t>
                          </m:r>
                          <m:r>
                            <a:rPr lang="en-US" sz="2400" b="0" i="1" kern="0" smtClean="0">
                              <a:latin typeface="Cambria Math" panose="02040503050406030204" pitchFamily="18" charset="0"/>
                            </a:rPr>
                            <m:t>)</m:t>
                          </m:r>
                        </m:den>
                      </m:f>
                    </m:oMath>
                  </m:oMathPara>
                </a14:m>
                <a:endParaRPr lang="en-US" sz="2400" b="0" kern="0" dirty="0"/>
              </a:p>
              <a:p>
                <a:pPr marL="0" indent="0">
                  <a:buFontTx/>
                  <a:buNone/>
                </a:pPr>
                <a:endParaRPr lang="en-US" sz="2400" b="0" kern="0" dirty="0"/>
              </a:p>
              <a:p>
                <a:pPr marL="0" indent="0">
                  <a:buFontTx/>
                  <a:buNone/>
                </a:pPr>
                <a14:m>
                  <m:oMathPara xmlns:m="http://schemas.openxmlformats.org/officeDocument/2006/math">
                    <m:oMathParaPr>
                      <m:jc m:val="centerGroup"/>
                    </m:oMathParaPr>
                    <m:oMath xmlns:m="http://schemas.openxmlformats.org/officeDocument/2006/math">
                      <m:r>
                        <a:rPr lang="en-US" sz="2400" b="0" i="1" kern="0">
                          <a:latin typeface="Cambria Math" panose="02040503050406030204" pitchFamily="18" charset="0"/>
                        </a:rPr>
                        <m:t>𝑃</m:t>
                      </m:r>
                      <m:d>
                        <m:dPr>
                          <m:ctrlPr>
                            <a:rPr lang="en-US" sz="2400" b="0" i="1" kern="0">
                              <a:latin typeface="Cambria Math" panose="02040503050406030204" pitchFamily="18" charset="0"/>
                            </a:rPr>
                          </m:ctrlPr>
                        </m:dPr>
                        <m:e>
                          <m:r>
                            <a:rPr lang="en-US" sz="2400" b="0" i="1" kern="0" smtClean="0">
                              <a:latin typeface="Cambria Math" panose="02040503050406030204" pitchFamily="18" charset="0"/>
                            </a:rPr>
                            <m:t>𝑓</m:t>
                          </m:r>
                          <m:r>
                            <a:rPr lang="en-US" sz="2400" b="0" i="1" kern="0" smtClean="0">
                              <a:latin typeface="Cambria Math" panose="02040503050406030204" pitchFamily="18" charset="0"/>
                            </a:rPr>
                            <m:t>(</m:t>
                          </m:r>
                          <m:r>
                            <a:rPr lang="en-US" sz="2400" b="0" i="1" kern="0" smtClean="0">
                              <a:latin typeface="Cambria Math" panose="02040503050406030204" pitchFamily="18" charset="0"/>
                            </a:rPr>
                            <m:t>𝑋</m:t>
                          </m:r>
                          <m:r>
                            <a:rPr lang="en-US" sz="2400" b="0" i="1" kern="0" smtClean="0">
                              <a:latin typeface="Cambria Math" panose="02040503050406030204" pitchFamily="18" charset="0"/>
                            </a:rPr>
                            <m:t>)=1|</m:t>
                          </m:r>
                          <m:r>
                            <a:rPr lang="en-US" sz="2400" b="0" i="1" kern="0">
                              <a:latin typeface="Cambria Math" panose="02040503050406030204" pitchFamily="18" charset="0"/>
                            </a:rPr>
                            <m:t>𝑌</m:t>
                          </m:r>
                          <m:r>
                            <a:rPr lang="en-US" sz="2400" b="0" i="1" kern="0">
                              <a:latin typeface="Cambria Math" panose="02040503050406030204" pitchFamily="18" charset="0"/>
                            </a:rPr>
                            <m:t>=1,</m:t>
                          </m:r>
                          <m:r>
                            <a:rPr lang="en-US" sz="2400" b="0" i="1" kern="0">
                              <a:latin typeface="Cambria Math" panose="02040503050406030204" pitchFamily="18" charset="0"/>
                            </a:rPr>
                            <m:t>𝐴</m:t>
                          </m:r>
                          <m:r>
                            <a:rPr lang="en-US" sz="2400" b="0" i="1" kern="0">
                              <a:latin typeface="Cambria Math" panose="02040503050406030204" pitchFamily="18" charset="0"/>
                            </a:rPr>
                            <m:t>=</m:t>
                          </m:r>
                          <m:r>
                            <a:rPr lang="en-US" sz="2400" b="0" i="1" kern="0">
                              <a:latin typeface="Cambria Math" panose="02040503050406030204" pitchFamily="18" charset="0"/>
                            </a:rPr>
                            <m:t>𝑎</m:t>
                          </m:r>
                          <m:r>
                            <a:rPr lang="en-US" sz="2400" b="0" i="1" kern="0" smtClean="0">
                              <a:latin typeface="Cambria Math" panose="02040503050406030204" pitchFamily="18" charset="0"/>
                            </a:rPr>
                            <m:t>′</m:t>
                          </m:r>
                        </m:e>
                      </m:d>
                      <m:r>
                        <a:rPr lang="en-US" sz="2400" b="0" i="1" kern="0">
                          <a:latin typeface="Cambria Math" panose="02040503050406030204" pitchFamily="18" charset="0"/>
                        </a:rPr>
                        <m:t>=</m:t>
                      </m:r>
                      <m:f>
                        <m:fPr>
                          <m:ctrlPr>
                            <a:rPr lang="en-US" sz="2400" b="0" i="1" kern="0">
                              <a:latin typeface="Cambria Math" panose="02040503050406030204" pitchFamily="18" charset="0"/>
                            </a:rPr>
                          </m:ctrlPr>
                        </m:fPr>
                        <m:num>
                          <m:r>
                            <a:rPr lang="en-US" sz="2400" b="0" i="1" kern="0">
                              <a:latin typeface="Cambria Math" panose="02040503050406030204" pitchFamily="18" charset="0"/>
                            </a:rPr>
                            <m:t>𝑃</m:t>
                          </m:r>
                          <m:d>
                            <m:dPr>
                              <m:ctrlPr>
                                <a:rPr lang="en-US" sz="2400" b="0" i="1" kern="0">
                                  <a:latin typeface="Cambria Math" panose="02040503050406030204" pitchFamily="18" charset="0"/>
                                </a:rPr>
                              </m:ctrlPr>
                            </m:dPr>
                            <m:e>
                              <m:r>
                                <a:rPr lang="en-US" sz="2400" b="0" i="1" kern="0">
                                  <a:latin typeface="Cambria Math" panose="02040503050406030204" pitchFamily="18" charset="0"/>
                                </a:rPr>
                                <m:t>𝑌</m:t>
                              </m:r>
                              <m:r>
                                <a:rPr lang="en-US" sz="2400" b="0" i="1" kern="0">
                                  <a:latin typeface="Cambria Math" panose="02040503050406030204" pitchFamily="18" charset="0"/>
                                </a:rPr>
                                <m:t>=1|</m:t>
                              </m:r>
                              <m:r>
                                <a:rPr lang="en-US" sz="2400" b="0" i="1" kern="0" smtClean="0">
                                  <a:latin typeface="Cambria Math" panose="02040503050406030204" pitchFamily="18" charset="0"/>
                                </a:rPr>
                                <m:t>𝑓</m:t>
                              </m:r>
                              <m:r>
                                <a:rPr lang="en-US" sz="2400" b="0" i="1" kern="0" smtClean="0">
                                  <a:latin typeface="Cambria Math" panose="02040503050406030204" pitchFamily="18" charset="0"/>
                                </a:rPr>
                                <m:t>(</m:t>
                              </m:r>
                              <m:r>
                                <a:rPr lang="en-US" sz="2400" b="0" i="1" kern="0" smtClean="0">
                                  <a:latin typeface="Cambria Math" panose="02040503050406030204" pitchFamily="18" charset="0"/>
                                </a:rPr>
                                <m:t>𝑋</m:t>
                              </m:r>
                              <m:r>
                                <a:rPr lang="en-US" sz="2400" b="0" i="1" kern="0" smtClean="0">
                                  <a:latin typeface="Cambria Math" panose="02040503050406030204" pitchFamily="18" charset="0"/>
                                </a:rPr>
                                <m:t>)=1,</m:t>
                              </m:r>
                              <m:r>
                                <a:rPr lang="en-US" sz="2400" b="0" i="1" kern="0">
                                  <a:latin typeface="Cambria Math" panose="02040503050406030204" pitchFamily="18" charset="0"/>
                                </a:rPr>
                                <m:t>𝐴</m:t>
                              </m:r>
                              <m:r>
                                <a:rPr lang="en-US" sz="2400" b="0" i="1" kern="0">
                                  <a:latin typeface="Cambria Math" panose="02040503050406030204" pitchFamily="18" charset="0"/>
                                </a:rPr>
                                <m:t>=</m:t>
                              </m:r>
                              <m:r>
                                <a:rPr lang="en-US" sz="2400" b="0" i="1" kern="0">
                                  <a:latin typeface="Cambria Math" panose="02040503050406030204" pitchFamily="18" charset="0"/>
                                </a:rPr>
                                <m:t>𝑎</m:t>
                              </m:r>
                              <m:r>
                                <a:rPr lang="en-US" sz="2400" b="0" i="1" kern="0" smtClean="0">
                                  <a:latin typeface="Cambria Math" panose="02040503050406030204" pitchFamily="18" charset="0"/>
                                </a:rPr>
                                <m:t>′</m:t>
                              </m:r>
                            </m:e>
                          </m:d>
                          <m:r>
                            <a:rPr lang="en-US" sz="2400" b="0" i="1" kern="0">
                              <a:latin typeface="Cambria Math" panose="02040503050406030204" pitchFamily="18" charset="0"/>
                            </a:rPr>
                            <m:t>𝑃</m:t>
                          </m:r>
                          <m:d>
                            <m:dPr>
                              <m:ctrlPr>
                                <a:rPr lang="en-US" sz="2400" b="0" i="1" kern="0">
                                  <a:latin typeface="Cambria Math" panose="02040503050406030204" pitchFamily="18" charset="0"/>
                                </a:rPr>
                              </m:ctrlPr>
                            </m:dPr>
                            <m:e>
                              <m:r>
                                <a:rPr lang="en-US" sz="2400" b="0" i="1" kern="0" smtClean="0">
                                  <a:latin typeface="Cambria Math" panose="02040503050406030204" pitchFamily="18" charset="0"/>
                                </a:rPr>
                                <m:t>𝑓</m:t>
                              </m:r>
                              <m:r>
                                <a:rPr lang="en-US" sz="2400" b="0" i="1" kern="0" smtClean="0">
                                  <a:latin typeface="Cambria Math" panose="02040503050406030204" pitchFamily="18" charset="0"/>
                                </a:rPr>
                                <m:t>(</m:t>
                              </m:r>
                              <m:r>
                                <a:rPr lang="en-US" sz="2400" b="0" i="1" kern="0" smtClean="0">
                                  <a:latin typeface="Cambria Math" panose="02040503050406030204" pitchFamily="18" charset="0"/>
                                </a:rPr>
                                <m:t>𝑋</m:t>
                              </m:r>
                              <m:r>
                                <a:rPr lang="en-US" sz="2400" b="0" i="1" kern="0" smtClean="0">
                                  <a:latin typeface="Cambria Math" panose="02040503050406030204" pitchFamily="18" charset="0"/>
                                </a:rPr>
                                <m:t>)=1|</m:t>
                              </m:r>
                              <m:r>
                                <a:rPr lang="en-US" sz="2400" b="0" i="1" kern="0">
                                  <a:latin typeface="Cambria Math" panose="02040503050406030204" pitchFamily="18" charset="0"/>
                                </a:rPr>
                                <m:t>𝐴</m:t>
                              </m:r>
                              <m:r>
                                <a:rPr lang="en-US" sz="2400" b="0" i="1" kern="0">
                                  <a:latin typeface="Cambria Math" panose="02040503050406030204" pitchFamily="18" charset="0"/>
                                </a:rPr>
                                <m:t>=</m:t>
                              </m:r>
                              <m:r>
                                <a:rPr lang="en-US" sz="2400" b="0" i="1" kern="0">
                                  <a:latin typeface="Cambria Math" panose="02040503050406030204" pitchFamily="18" charset="0"/>
                                </a:rPr>
                                <m:t>𝑎</m:t>
                              </m:r>
                              <m:r>
                                <a:rPr lang="en-US" sz="2400" b="0" i="1" kern="0" smtClean="0">
                                  <a:latin typeface="Cambria Math" panose="02040503050406030204" pitchFamily="18" charset="0"/>
                                </a:rPr>
                                <m:t>′</m:t>
                              </m:r>
                            </m:e>
                          </m:d>
                        </m:num>
                        <m:den>
                          <m:r>
                            <a:rPr lang="en-US" sz="2400" b="0" i="1" kern="0">
                              <a:latin typeface="Cambria Math" panose="02040503050406030204" pitchFamily="18" charset="0"/>
                            </a:rPr>
                            <m:t>𝑃</m:t>
                          </m:r>
                          <m:r>
                            <a:rPr lang="en-US" sz="2400" b="0" i="1" kern="0">
                              <a:latin typeface="Cambria Math" panose="02040503050406030204" pitchFamily="18" charset="0"/>
                            </a:rPr>
                            <m:t>(</m:t>
                          </m:r>
                          <m:r>
                            <a:rPr lang="en-US" sz="2400" b="0" i="1" kern="0">
                              <a:latin typeface="Cambria Math" panose="02040503050406030204" pitchFamily="18" charset="0"/>
                            </a:rPr>
                            <m:t>𝑌</m:t>
                          </m:r>
                          <m:r>
                            <a:rPr lang="en-US" sz="2400" b="0" i="1" kern="0">
                              <a:latin typeface="Cambria Math" panose="02040503050406030204" pitchFamily="18" charset="0"/>
                            </a:rPr>
                            <m:t>=1|</m:t>
                          </m:r>
                          <m:r>
                            <a:rPr lang="en-US" sz="2400" b="0" i="1" kern="0">
                              <a:latin typeface="Cambria Math" panose="02040503050406030204" pitchFamily="18" charset="0"/>
                            </a:rPr>
                            <m:t>𝐴</m:t>
                          </m:r>
                          <m:r>
                            <a:rPr lang="en-US" sz="2400" b="0" i="1" kern="0">
                              <a:latin typeface="Cambria Math" panose="02040503050406030204" pitchFamily="18" charset="0"/>
                            </a:rPr>
                            <m:t>=</m:t>
                          </m:r>
                          <m:r>
                            <a:rPr lang="en-US" sz="2400" b="0" i="1" kern="0">
                              <a:latin typeface="Cambria Math" panose="02040503050406030204" pitchFamily="18" charset="0"/>
                            </a:rPr>
                            <m:t>𝑎</m:t>
                          </m:r>
                          <m:r>
                            <a:rPr lang="en-US" sz="2400" b="0" i="1" kern="0" smtClean="0">
                              <a:latin typeface="Cambria Math" panose="02040503050406030204" pitchFamily="18" charset="0"/>
                            </a:rPr>
                            <m:t>′</m:t>
                          </m:r>
                          <m:r>
                            <a:rPr lang="en-US" sz="2400" b="0" i="1" kern="0">
                              <a:latin typeface="Cambria Math" panose="02040503050406030204" pitchFamily="18" charset="0"/>
                            </a:rPr>
                            <m:t>)</m:t>
                          </m:r>
                        </m:den>
                      </m:f>
                    </m:oMath>
                  </m:oMathPara>
                </a14:m>
                <a:endParaRPr lang="en-US" sz="2400" b="0" kern="0" dirty="0"/>
              </a:p>
              <a:p>
                <a:pPr marL="0" indent="0">
                  <a:buFontTx/>
                  <a:buNone/>
                </a:pPr>
                <a:endParaRPr lang="en-US" sz="2400" b="0" kern="0" dirty="0"/>
              </a:p>
              <a:p>
                <a:pPr marL="0" indent="0">
                  <a:buFontTx/>
                  <a:buNone/>
                </a:pPr>
                <a:r>
                  <a:rPr lang="en-US" sz="2400" b="0" kern="0" dirty="0"/>
                  <a:t>The balanced error, predictive parity, and demographic parity terms cannot all be independent of A unless Y is also independent of A.</a:t>
                </a:r>
              </a:p>
              <a:p>
                <a:pPr marL="0" indent="0">
                  <a:buFontTx/>
                  <a:buNone/>
                </a:pPr>
                <a:endParaRPr lang="en-US" sz="2400" b="0" kern="0" dirty="0"/>
              </a:p>
              <a:p>
                <a:pPr marL="0" indent="0">
                  <a:buFontTx/>
                  <a:buNone/>
                </a:pPr>
                <a:r>
                  <a:rPr lang="en-US" sz="2400" b="0" kern="0" dirty="0"/>
                  <a:t>In other words, if the current state of society is unfair (distribution of positive outcomes currently depends on protected attribute), then algorithmic solutions cannot make it fair (at least not in all three ways, all at once).</a:t>
                </a:r>
              </a:p>
            </p:txBody>
          </p:sp>
        </mc:Choice>
        <mc:Fallback>
          <p:sp>
            <p:nvSpPr>
              <p:cNvPr id="4" name="Content Placeholder 2">
                <a:extLst>
                  <a:ext uri="{FF2B5EF4-FFF2-40B4-BE49-F238E27FC236}">
                    <a16:creationId xmlns:a16="http://schemas.microsoft.com/office/drawing/2014/main" id="{877E6BDC-6E5C-1342-AF54-5AC07C15031A}"/>
                  </a:ext>
                </a:extLst>
              </p:cNvPr>
              <p:cNvSpPr txBox="1">
                <a:spLocks noRot="1" noChangeAspect="1" noMove="1" noResize="1" noEditPoints="1" noAdjustHandles="1" noChangeArrowheads="1" noChangeShapeType="1" noTextEdit="1"/>
              </p:cNvSpPr>
              <p:nvPr/>
            </p:nvSpPr>
            <p:spPr bwMode="auto">
              <a:xfrm>
                <a:off x="762000" y="1447800"/>
                <a:ext cx="10972800" cy="4953000"/>
              </a:xfrm>
              <a:prstGeom prst="rect">
                <a:avLst/>
              </a:prstGeom>
              <a:blipFill>
                <a:blip r:embed="rId2"/>
                <a:stretch>
                  <a:fillRect l="-925" b="-2302"/>
                </a:stretch>
              </a:blipFill>
              <a:ln w="9525">
                <a:noFill/>
                <a:miter lim="800000"/>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832017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0269-ADC9-AE47-A96E-ADB3368940CA}"/>
              </a:ext>
            </a:extLst>
          </p:cNvPr>
          <p:cNvSpPr>
            <a:spLocks noGrp="1"/>
          </p:cNvSpPr>
          <p:nvPr>
            <p:ph type="title"/>
          </p:nvPr>
        </p:nvSpPr>
        <p:spPr/>
        <p:txBody>
          <a:bodyPr/>
          <a:lstStyle/>
          <a:p>
            <a:r>
              <a:rPr lang="en-US" dirty="0"/>
              <a:t>Other problems with algorithmic solutions</a:t>
            </a:r>
          </a:p>
        </p:txBody>
      </p:sp>
      <p:sp>
        <p:nvSpPr>
          <p:cNvPr id="3" name="Content Placeholder 2">
            <a:extLst>
              <a:ext uri="{FF2B5EF4-FFF2-40B4-BE49-F238E27FC236}">
                <a16:creationId xmlns:a16="http://schemas.microsoft.com/office/drawing/2014/main" id="{6BD7436C-1FB1-9247-BFD0-ACAA1D3905A6}"/>
              </a:ext>
            </a:extLst>
          </p:cNvPr>
          <p:cNvSpPr>
            <a:spLocks noGrp="1"/>
          </p:cNvSpPr>
          <p:nvPr>
            <p:ph idx="1"/>
          </p:nvPr>
        </p:nvSpPr>
        <p:spPr/>
        <p:txBody>
          <a:bodyPr/>
          <a:lstStyle/>
          <a:p>
            <a:pPr marL="0" indent="0">
              <a:buNone/>
            </a:pPr>
            <a:r>
              <a:rPr lang="en-US" sz="2800" dirty="0" err="1"/>
              <a:t>Dwork</a:t>
            </a:r>
            <a:r>
              <a:rPr lang="en-US" sz="2800" dirty="0"/>
              <a:t> (2012) points out that demographic parity can lead to socially undesirable outcomes, e.g., people gaming the system.</a:t>
            </a:r>
          </a:p>
          <a:p>
            <a:pPr marL="0" indent="0">
              <a:buNone/>
            </a:pPr>
            <a:endParaRPr lang="en-US" sz="2800" dirty="0"/>
          </a:p>
          <a:p>
            <a:pPr marL="0" indent="0" algn="ctr">
              <a:buNone/>
            </a:pPr>
            <a:r>
              <a:rPr lang="en-US" sz="2800" dirty="0"/>
              <a:t>… but …</a:t>
            </a:r>
          </a:p>
          <a:p>
            <a:pPr marL="0" indent="0" algn="ctr">
              <a:buNone/>
            </a:pPr>
            <a:endParaRPr lang="en-US" sz="2800" dirty="0"/>
          </a:p>
          <a:p>
            <a:pPr marL="0" indent="0">
              <a:buNone/>
            </a:pPr>
            <a:r>
              <a:rPr lang="en-US" sz="2800" dirty="0"/>
              <a:t>Srivastava, </a:t>
            </a:r>
            <a:r>
              <a:rPr lang="en-US" sz="2800" dirty="0" err="1"/>
              <a:t>Heidari</a:t>
            </a:r>
            <a:r>
              <a:rPr lang="en-US" sz="2800" dirty="0"/>
              <a:t> and Krause (2019) found that users of an AI judge its fairness based on demographic parity.  They ignore predictive parity and balanced error, even when these concepts are explained to them.</a:t>
            </a:r>
          </a:p>
          <a:p>
            <a:endParaRPr lang="en-US" sz="2800" dirty="0"/>
          </a:p>
        </p:txBody>
      </p:sp>
    </p:spTree>
    <p:extLst>
      <p:ext uri="{BB962C8B-B14F-4D97-AF65-F5344CB8AC3E}">
        <p14:creationId xmlns:p14="http://schemas.microsoft.com/office/powerpoint/2010/main" val="3477259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265237"/>
            <a:ext cx="10972800" cy="5287963"/>
          </a:xfrm>
        </p:spPr>
        <p:txBody>
          <a:bodyPr/>
          <a:lstStyle/>
          <a:p>
            <a:r>
              <a:rPr lang="en-US" sz="2400" dirty="0"/>
              <a:t>What’s the problem?</a:t>
            </a:r>
          </a:p>
          <a:p>
            <a:r>
              <a:rPr lang="en-US" sz="2400" dirty="0"/>
              <a:t>Fairness</a:t>
            </a:r>
          </a:p>
          <a:p>
            <a:pPr lvl="1"/>
            <a:r>
              <a:rPr lang="en-US" sz="2400" dirty="0"/>
              <a:t>Representation</a:t>
            </a:r>
          </a:p>
          <a:p>
            <a:pPr lvl="1"/>
            <a:r>
              <a:rPr lang="en-US" sz="2400" dirty="0"/>
              <a:t>Proportion, Precision, Recall: Demographic Parity, Predictive Parity, Equalized Odds </a:t>
            </a:r>
          </a:p>
          <a:p>
            <a:pPr lvl="1"/>
            <a:r>
              <a:rPr lang="en-US" sz="2400" dirty="0"/>
              <a:t>Counterfactual Fairness</a:t>
            </a:r>
          </a:p>
          <a:p>
            <a:r>
              <a:rPr lang="en-US" sz="2400" dirty="0"/>
              <a:t>Trust</a:t>
            </a:r>
          </a:p>
          <a:p>
            <a:pPr lvl="1"/>
            <a:r>
              <a:rPr lang="en-US" sz="2400" dirty="0"/>
              <a:t>Physical safety</a:t>
            </a:r>
          </a:p>
          <a:p>
            <a:pPr lvl="1"/>
            <a:r>
              <a:rPr lang="en-US" sz="2400" dirty="0"/>
              <a:t>Data safety</a:t>
            </a:r>
          </a:p>
          <a:p>
            <a:pPr lvl="1"/>
            <a:r>
              <a:rPr lang="en-US" sz="2400" dirty="0"/>
              <a:t>Explainable AI</a:t>
            </a:r>
          </a:p>
        </p:txBody>
      </p:sp>
    </p:spTree>
    <p:extLst>
      <p:ext uri="{BB962C8B-B14F-4D97-AF65-F5344CB8AC3E}">
        <p14:creationId xmlns:p14="http://schemas.microsoft.com/office/powerpoint/2010/main" val="3037940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8918-F3A8-3540-B6C4-3A038319D82B}"/>
              </a:ext>
            </a:extLst>
          </p:cNvPr>
          <p:cNvSpPr>
            <a:spLocks noGrp="1"/>
          </p:cNvSpPr>
          <p:nvPr>
            <p:ph type="title"/>
          </p:nvPr>
        </p:nvSpPr>
        <p:spPr/>
        <p:txBody>
          <a:bodyPr/>
          <a:lstStyle/>
          <a:p>
            <a:r>
              <a:rPr lang="en-US" dirty="0"/>
              <a:t>Other Useful Definitions of Fairness in AI</a:t>
            </a:r>
          </a:p>
        </p:txBody>
      </p:sp>
      <p:sp>
        <p:nvSpPr>
          <p:cNvPr id="3" name="Content Placeholder 2">
            <a:extLst>
              <a:ext uri="{FF2B5EF4-FFF2-40B4-BE49-F238E27FC236}">
                <a16:creationId xmlns:a16="http://schemas.microsoft.com/office/drawing/2014/main" id="{675384EC-BD9D-4F4C-BBE3-4AAF67BFA1F3}"/>
              </a:ext>
            </a:extLst>
          </p:cNvPr>
          <p:cNvSpPr>
            <a:spLocks noGrp="1"/>
          </p:cNvSpPr>
          <p:nvPr>
            <p:ph idx="1"/>
          </p:nvPr>
        </p:nvSpPr>
        <p:spPr>
          <a:xfrm>
            <a:off x="609600" y="1600201"/>
            <a:ext cx="10972800" cy="4800599"/>
          </a:xfrm>
        </p:spPr>
        <p:txBody>
          <a:bodyPr/>
          <a:lstStyle/>
          <a:p>
            <a:pPr marL="0" indent="0">
              <a:buNone/>
            </a:pPr>
            <a:r>
              <a:rPr lang="en-US" sz="2400" b="1" u="sng" dirty="0"/>
              <a:t>Individual Fairness:</a:t>
            </a:r>
          </a:p>
          <a:p>
            <a:pPr marL="0" indent="0">
              <a:buNone/>
            </a:pPr>
            <a:r>
              <a:rPr lang="en-US" sz="2400" b="0" dirty="0"/>
              <a:t>The </a:t>
            </a:r>
            <a:r>
              <a:rPr lang="en-US" sz="2400" dirty="0"/>
              <a:t>dissimilarity</a:t>
            </a:r>
            <a:r>
              <a:rPr lang="en-US" sz="2400" b="0" dirty="0"/>
              <a:t> between two outcomes should be less than the dissimilarity between the people.</a:t>
            </a:r>
            <a:endParaRPr lang="en-US" sz="2400" dirty="0"/>
          </a:p>
          <a:p>
            <a:pPr marL="0" indent="0">
              <a:buNone/>
            </a:pPr>
            <a:endParaRPr lang="en-US" sz="2400" dirty="0"/>
          </a:p>
          <a:p>
            <a:pPr marL="0" indent="0">
              <a:buNone/>
            </a:pPr>
            <a:r>
              <a:rPr lang="en-US" sz="2400" b="1" u="sng" dirty="0"/>
              <a:t>Counterfactual Fairness:</a:t>
            </a:r>
          </a:p>
          <a:p>
            <a:pPr marL="0" indent="0">
              <a:buNone/>
            </a:pPr>
            <a:r>
              <a:rPr lang="en-US" sz="2400" dirty="0"/>
              <a:t>If a person’s protected attribute were changed (and all their other attributes were possibly changed, according to their dependence on the protected attribute), then the outcome should not change.</a:t>
            </a:r>
            <a:endParaRPr lang="en-US" sz="2800" dirty="0"/>
          </a:p>
        </p:txBody>
      </p:sp>
    </p:spTree>
    <p:extLst>
      <p:ext uri="{BB962C8B-B14F-4D97-AF65-F5344CB8AC3E}">
        <p14:creationId xmlns:p14="http://schemas.microsoft.com/office/powerpoint/2010/main" val="2565335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265237"/>
            <a:ext cx="10972800" cy="5287963"/>
          </a:xfrm>
        </p:spPr>
        <p:txBody>
          <a:bodyPr/>
          <a:lstStyle/>
          <a:p>
            <a:r>
              <a:rPr lang="en-US" sz="2400" dirty="0">
                <a:solidFill>
                  <a:schemeClr val="bg1">
                    <a:lumMod val="75000"/>
                  </a:schemeClr>
                </a:solidFill>
              </a:rPr>
              <a:t>What’s the problem?</a:t>
            </a:r>
          </a:p>
          <a:p>
            <a:r>
              <a:rPr lang="en-US" sz="2400" dirty="0">
                <a:solidFill>
                  <a:schemeClr val="bg1">
                    <a:lumMod val="75000"/>
                  </a:schemeClr>
                </a:solidFill>
              </a:rPr>
              <a:t>Fairness</a:t>
            </a:r>
          </a:p>
          <a:p>
            <a:pPr lvl="1"/>
            <a:r>
              <a:rPr lang="en-US" sz="2400" dirty="0">
                <a:solidFill>
                  <a:schemeClr val="bg1">
                    <a:lumMod val="75000"/>
                  </a:schemeClr>
                </a:solidFill>
              </a:rPr>
              <a:t>Representation</a:t>
            </a:r>
          </a:p>
          <a:p>
            <a:pPr lvl="1"/>
            <a:r>
              <a:rPr lang="en-US" sz="2400" dirty="0">
                <a:solidFill>
                  <a:schemeClr val="bg1">
                    <a:lumMod val="75000"/>
                  </a:schemeClr>
                </a:solidFill>
              </a:rPr>
              <a:t>Proportion, Precision, Recall: Demographic Parity, Predictive Parity, Equalized Odds </a:t>
            </a:r>
          </a:p>
          <a:p>
            <a:pPr lvl="1"/>
            <a:r>
              <a:rPr lang="en-US" sz="2400" dirty="0"/>
              <a:t>Counterfactual Fairness</a:t>
            </a:r>
          </a:p>
          <a:p>
            <a:r>
              <a:rPr lang="en-US" sz="2400" dirty="0"/>
              <a:t>Trust</a:t>
            </a:r>
          </a:p>
          <a:p>
            <a:pPr lvl="1"/>
            <a:r>
              <a:rPr lang="en-US" sz="2400" dirty="0"/>
              <a:t>Physical safety</a:t>
            </a:r>
          </a:p>
          <a:p>
            <a:pPr lvl="1"/>
            <a:r>
              <a:rPr lang="en-US" sz="2400" dirty="0"/>
              <a:t>Data safety</a:t>
            </a:r>
          </a:p>
          <a:p>
            <a:pPr lvl="1"/>
            <a:r>
              <a:rPr lang="en-US" sz="2400" dirty="0"/>
              <a:t>Explainable AI</a:t>
            </a:r>
          </a:p>
        </p:txBody>
      </p:sp>
    </p:spTree>
    <p:extLst>
      <p:ext uri="{BB962C8B-B14F-4D97-AF65-F5344CB8AC3E}">
        <p14:creationId xmlns:p14="http://schemas.microsoft.com/office/powerpoint/2010/main" val="1025819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E7887-9753-F749-8857-9B72D6227AB4}"/>
              </a:ext>
            </a:extLst>
          </p:cNvPr>
          <p:cNvSpPr>
            <a:spLocks noGrp="1"/>
          </p:cNvSpPr>
          <p:nvPr>
            <p:ph type="title"/>
          </p:nvPr>
        </p:nvSpPr>
        <p:spPr/>
        <p:txBody>
          <a:bodyPr/>
          <a:lstStyle/>
          <a:p>
            <a:r>
              <a:rPr lang="en-US" dirty="0"/>
              <a:t>Are College Admissions Fair?</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203C3BC-932A-9841-B259-483BF8B11B25}"/>
                  </a:ext>
                </a:extLst>
              </p:cNvPr>
              <p:cNvSpPr>
                <a:spLocks noGrp="1"/>
              </p:cNvSpPr>
              <p:nvPr>
                <p:ph idx="1"/>
              </p:nvPr>
            </p:nvSpPr>
            <p:spPr/>
            <p:txBody>
              <a:bodyPr/>
              <a:lstStyle/>
              <a:p>
                <a:r>
                  <a:rPr lang="en-US" dirty="0"/>
                  <a:t>Bickel, Hammel, and O’Connell, “Sex bias in graduate admissions: Data from Berkeley,” Science 187(4175):398–404, 1975</a:t>
                </a:r>
              </a:p>
              <a:p>
                <a:r>
                  <a:rPr lang="en-US" dirty="0"/>
                  <a:t>At that time, women were being admitted to Berkeley at a far lower rate than men:</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r>
                            <a:rPr lang="en-US" b="0" i="1" smtClean="0">
                              <a:latin typeface="Cambria Math" panose="02040503050406030204" pitchFamily="18" charset="0"/>
                            </a:rPr>
                            <m:t>=</m:t>
                          </m:r>
                          <m:r>
                            <m:rPr>
                              <m:sty m:val="p"/>
                            </m:rPr>
                            <a:rPr lang="en-US" b="0" i="0" smtClean="0">
                              <a:latin typeface="Cambria Math" panose="02040503050406030204" pitchFamily="18" charset="0"/>
                            </a:rPr>
                            <m:t>admit</m:t>
                          </m:r>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m:t>
                          </m:r>
                          <m:r>
                            <m:rPr>
                              <m:sty m:val="p"/>
                            </m:rPr>
                            <a:rPr lang="en-US" b="0" i="0" smtClean="0">
                              <a:latin typeface="Cambria Math" panose="02040503050406030204" pitchFamily="18" charset="0"/>
                            </a:rPr>
                            <m:t>female</m:t>
                          </m:r>
                        </m:e>
                      </m:d>
                      <m:r>
                        <a:rPr lang="en-US" i="1">
                          <a:latin typeface="Cambria Math" panose="02040503050406030204" pitchFamily="18" charset="0"/>
                        </a:rPr>
                        <m:t>&lt;</m:t>
                      </m:r>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𝑋</m:t>
                              </m:r>
                            </m:e>
                          </m:d>
                          <m:r>
                            <a:rPr lang="en-US" i="1">
                              <a:latin typeface="Cambria Math" panose="02040503050406030204" pitchFamily="18" charset="0"/>
                            </a:rPr>
                            <m:t>=</m:t>
                          </m:r>
                          <m:r>
                            <m:rPr>
                              <m:sty m:val="p"/>
                            </m:rPr>
                            <a:rPr lang="en-US">
                              <a:latin typeface="Cambria Math" panose="02040503050406030204" pitchFamily="18" charset="0"/>
                            </a:rPr>
                            <m:t>admit</m:t>
                          </m:r>
                          <m:r>
                            <a:rPr lang="en-US" i="1">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m:t>
                          </m:r>
                          <m:r>
                            <m:rPr>
                              <m:sty m:val="p"/>
                            </m:rPr>
                            <a:rPr lang="en-US" b="0" i="0" smtClean="0">
                              <a:latin typeface="Cambria Math" panose="02040503050406030204" pitchFamily="18" charset="0"/>
                            </a:rPr>
                            <m:t>male</m:t>
                          </m:r>
                        </m:e>
                      </m:d>
                    </m:oMath>
                  </m:oMathPara>
                </a14:m>
                <a:endParaRPr lang="en-US" dirty="0"/>
              </a:p>
            </p:txBody>
          </p:sp>
        </mc:Choice>
        <mc:Fallback>
          <p:sp>
            <p:nvSpPr>
              <p:cNvPr id="3" name="Content Placeholder 2">
                <a:extLst>
                  <a:ext uri="{FF2B5EF4-FFF2-40B4-BE49-F238E27FC236}">
                    <a16:creationId xmlns:a16="http://schemas.microsoft.com/office/drawing/2014/main" id="{5203C3BC-932A-9841-B259-483BF8B11B25}"/>
                  </a:ext>
                </a:extLst>
              </p:cNvPr>
              <p:cNvSpPr>
                <a:spLocks noGrp="1" noRot="1" noChangeAspect="1" noMove="1" noResize="1" noEditPoints="1" noAdjustHandles="1" noChangeArrowheads="1" noChangeShapeType="1" noTextEdit="1"/>
              </p:cNvSpPr>
              <p:nvPr>
                <p:ph idx="1"/>
              </p:nvPr>
            </p:nvSpPr>
            <p:spPr>
              <a:blipFill>
                <a:blip r:embed="rId2"/>
                <a:stretch>
                  <a:fillRect l="-1387" t="-1681" r="-925"/>
                </a:stretch>
              </a:blipFill>
            </p:spPr>
            <p:txBody>
              <a:bodyPr/>
              <a:lstStyle/>
              <a:p>
                <a:r>
                  <a:rPr lang="en-US">
                    <a:noFill/>
                  </a:rPr>
                  <a:t> </a:t>
                </a:r>
              </a:p>
            </p:txBody>
          </p:sp>
        </mc:Fallback>
      </mc:AlternateContent>
    </p:spTree>
    <p:extLst>
      <p:ext uri="{BB962C8B-B14F-4D97-AF65-F5344CB8AC3E}">
        <p14:creationId xmlns:p14="http://schemas.microsoft.com/office/powerpoint/2010/main" val="3726927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E7887-9753-F749-8857-9B72D6227AB4}"/>
              </a:ext>
            </a:extLst>
          </p:cNvPr>
          <p:cNvSpPr>
            <a:spLocks noGrp="1"/>
          </p:cNvSpPr>
          <p:nvPr>
            <p:ph type="title"/>
          </p:nvPr>
        </p:nvSpPr>
        <p:spPr/>
        <p:txBody>
          <a:bodyPr/>
          <a:lstStyle/>
          <a:p>
            <a:r>
              <a:rPr lang="en-US" dirty="0"/>
              <a:t>Are College Admissions Fair?</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203C3BC-932A-9841-B259-483BF8B11B25}"/>
                  </a:ext>
                </a:extLst>
              </p:cNvPr>
              <p:cNvSpPr>
                <a:spLocks noGrp="1"/>
              </p:cNvSpPr>
              <p:nvPr>
                <p:ph idx="1"/>
              </p:nvPr>
            </p:nvSpPr>
            <p:spPr>
              <a:xfrm>
                <a:off x="457200" y="1600201"/>
                <a:ext cx="11430000" cy="4983161"/>
              </a:xfrm>
            </p:spPr>
            <p:txBody>
              <a:bodyPr/>
              <a:lstStyle/>
              <a:p>
                <a:r>
                  <a:rPr lang="en-US" dirty="0"/>
                  <a:t>Bickel, Hammel, and O’Connell added one more variable to the analysis: Z=Department to which the student applied</a:t>
                </a:r>
              </a:p>
              <a:p>
                <a:r>
                  <a:rPr lang="en-US" dirty="0"/>
                  <a:t>They found that, for each individual department, men and women were being admitted with equal probability</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𝑋</m:t>
                              </m:r>
                            </m:e>
                          </m:d>
                          <m:r>
                            <a:rPr lang="en-US" i="1">
                              <a:latin typeface="Cambria Math" panose="02040503050406030204" pitchFamily="18" charset="0"/>
                            </a:rPr>
                            <m:t>=</m:t>
                          </m:r>
                          <m:r>
                            <m:rPr>
                              <m:sty m:val="p"/>
                            </m:rPr>
                            <a:rPr lang="en-US">
                              <a:latin typeface="Cambria Math" panose="02040503050406030204" pitchFamily="18" charset="0"/>
                            </a:rPr>
                            <m:t>admit</m:t>
                          </m:r>
                          <m:r>
                            <a:rPr lang="en-US" i="1">
                              <a:latin typeface="Cambria Math" panose="02040503050406030204" pitchFamily="18" charset="0"/>
                            </a:rPr>
                            <m:t>|</m:t>
                          </m:r>
                          <m:r>
                            <a:rPr lang="en-US" b="0" i="1" smtClean="0">
                              <a:latin typeface="Cambria Math" panose="02040503050406030204" pitchFamily="18" charset="0"/>
                            </a:rPr>
                            <m:t>𝑍</m:t>
                          </m:r>
                          <m:r>
                            <a:rPr lang="en-US" b="0" i="1" smtClean="0">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m:t>
                          </m:r>
                          <m:r>
                            <m:rPr>
                              <m:sty m:val="p"/>
                            </m:rPr>
                            <a:rPr lang="en-US">
                              <a:latin typeface="Cambria Math" panose="02040503050406030204" pitchFamily="18" charset="0"/>
                            </a:rPr>
                            <m:t>female</m:t>
                          </m:r>
                        </m:e>
                      </m:d>
                      <m:r>
                        <a:rPr lang="en-US" b="0" i="1" smtClean="0">
                          <a:latin typeface="Cambria Math" panose="02040503050406030204" pitchFamily="18" charset="0"/>
                        </a:rPr>
                        <m:t>=</m:t>
                      </m:r>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𝑋</m:t>
                              </m:r>
                            </m:e>
                          </m:d>
                          <m:r>
                            <a:rPr lang="en-US" i="1">
                              <a:latin typeface="Cambria Math" panose="02040503050406030204" pitchFamily="18" charset="0"/>
                            </a:rPr>
                            <m:t>=</m:t>
                          </m:r>
                          <m:r>
                            <m:rPr>
                              <m:sty m:val="p"/>
                            </m:rPr>
                            <a:rPr lang="en-US">
                              <a:latin typeface="Cambria Math" panose="02040503050406030204" pitchFamily="18" charset="0"/>
                            </a:rPr>
                            <m:t>admit</m:t>
                          </m:r>
                          <m:r>
                            <a:rPr lang="en-US" i="1">
                              <a:latin typeface="Cambria Math" panose="02040503050406030204" pitchFamily="18" charset="0"/>
                            </a:rPr>
                            <m:t>|</m:t>
                          </m:r>
                          <m:r>
                            <a:rPr lang="en-US" b="0" i="1" smtClean="0">
                              <a:latin typeface="Cambria Math" panose="02040503050406030204" pitchFamily="18" charset="0"/>
                            </a:rPr>
                            <m:t>𝑍</m:t>
                          </m:r>
                          <m:r>
                            <a:rPr lang="en-US" b="0" i="1" smtClean="0">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m:t>
                          </m:r>
                          <m:r>
                            <m:rPr>
                              <m:sty m:val="p"/>
                            </m:rPr>
                            <a:rPr lang="en-US">
                              <a:latin typeface="Cambria Math" panose="02040503050406030204" pitchFamily="18" charset="0"/>
                            </a:rPr>
                            <m:t>male</m:t>
                          </m:r>
                        </m:e>
                      </m:d>
                    </m:oMath>
                  </m:oMathPara>
                </a14:m>
                <a:endParaRPr lang="en-US" dirty="0"/>
              </a:p>
              <a:p>
                <a:pPr marL="0" indent="0">
                  <a:buNone/>
                </a:pPr>
                <a:endParaRPr lang="en-US" dirty="0"/>
              </a:p>
              <a:p>
                <a:r>
                  <a:rPr lang="en-US" dirty="0"/>
                  <a:t>Question to ponder: does this make the outcome fair?  BHO said “yes,” but other people said “no.”  Debate still rages.  </a:t>
                </a:r>
              </a:p>
              <a:p>
                <a:pPr marL="0" indent="0">
                  <a:buNone/>
                </a:pPr>
                <a:endParaRPr lang="en-US" dirty="0"/>
              </a:p>
            </p:txBody>
          </p:sp>
        </mc:Choice>
        <mc:Fallback>
          <p:sp>
            <p:nvSpPr>
              <p:cNvPr id="3" name="Content Placeholder 2">
                <a:extLst>
                  <a:ext uri="{FF2B5EF4-FFF2-40B4-BE49-F238E27FC236}">
                    <a16:creationId xmlns:a16="http://schemas.microsoft.com/office/drawing/2014/main" id="{5203C3BC-932A-9841-B259-483BF8B11B25}"/>
                  </a:ext>
                </a:extLst>
              </p:cNvPr>
              <p:cNvSpPr>
                <a:spLocks noGrp="1" noRot="1" noChangeAspect="1" noMove="1" noResize="1" noEditPoints="1" noAdjustHandles="1" noChangeArrowheads="1" noChangeShapeType="1" noTextEdit="1"/>
              </p:cNvSpPr>
              <p:nvPr>
                <p:ph idx="1"/>
              </p:nvPr>
            </p:nvSpPr>
            <p:spPr>
              <a:xfrm>
                <a:off x="457200" y="1600201"/>
                <a:ext cx="11430000" cy="4983161"/>
              </a:xfrm>
              <a:blipFill>
                <a:blip r:embed="rId2"/>
                <a:stretch>
                  <a:fillRect l="-1332" t="-1527" r="-999" b="-1527"/>
                </a:stretch>
              </a:blipFill>
            </p:spPr>
            <p:txBody>
              <a:bodyPr/>
              <a:lstStyle/>
              <a:p>
                <a:r>
                  <a:rPr lang="en-US">
                    <a:noFill/>
                  </a:rPr>
                  <a:t> </a:t>
                </a:r>
              </a:p>
            </p:txBody>
          </p:sp>
        </mc:Fallback>
      </mc:AlternateContent>
    </p:spTree>
    <p:extLst>
      <p:ext uri="{BB962C8B-B14F-4D97-AF65-F5344CB8AC3E}">
        <p14:creationId xmlns:p14="http://schemas.microsoft.com/office/powerpoint/2010/main" val="2149707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E7887-9753-F749-8857-9B72D6227AB4}"/>
              </a:ext>
            </a:extLst>
          </p:cNvPr>
          <p:cNvSpPr>
            <a:spLocks noGrp="1"/>
          </p:cNvSpPr>
          <p:nvPr>
            <p:ph type="title"/>
          </p:nvPr>
        </p:nvSpPr>
        <p:spPr/>
        <p:txBody>
          <a:bodyPr/>
          <a:lstStyle/>
          <a:p>
            <a:r>
              <a:rPr lang="en-US" dirty="0"/>
              <a:t>Analyzing Fairness Using Bayesian Networks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203C3BC-932A-9841-B259-483BF8B11B25}"/>
                  </a:ext>
                </a:extLst>
              </p:cNvPr>
              <p:cNvSpPr>
                <a:spLocks noGrp="1"/>
              </p:cNvSpPr>
              <p:nvPr>
                <p:ph idx="1"/>
              </p:nvPr>
            </p:nvSpPr>
            <p:spPr>
              <a:xfrm>
                <a:off x="457200" y="1600201"/>
                <a:ext cx="5638800" cy="4525963"/>
              </a:xfrm>
            </p:spPr>
            <p:txBody>
              <a:bodyPr/>
              <a:lstStyle/>
              <a:p>
                <a:pPr marL="0" indent="0">
                  <a:buNone/>
                </a:pPr>
                <a:r>
                  <a:rPr lang="en-US" dirty="0"/>
                  <a:t>Pearl analyzed this result using the Bayesian network at right.  It fits the data with four sets of parameters:</a:t>
                </a:r>
                <a:endParaRPr lang="en-US"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𝐴</m:t>
                          </m:r>
                          <m:r>
                            <a:rPr lang="en-US" i="1">
                              <a:latin typeface="Cambria Math" panose="02040503050406030204" pitchFamily="18" charset="0"/>
                            </a:rPr>
                            <m:t>=</m:t>
                          </m:r>
                          <m:r>
                            <m:rPr>
                              <m:sty m:val="p"/>
                            </m:rPr>
                            <a:rPr lang="en-US">
                              <a:latin typeface="Cambria Math" panose="02040503050406030204" pitchFamily="18" charset="0"/>
                            </a:rPr>
                            <m:t>female</m:t>
                          </m:r>
                        </m:e>
                      </m:d>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den>
                      </m:f>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b="0" i="1" smtClean="0">
                              <a:latin typeface="Cambria Math" panose="02040503050406030204" pitchFamily="18" charset="0"/>
                            </a:rPr>
                            <m:t>𝑍</m:t>
                          </m:r>
                          <m:r>
                            <a:rPr lang="en-US" i="1">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m:t>
                          </m:r>
                          <m:r>
                            <m:rPr>
                              <m:sty m:val="p"/>
                            </m:rPr>
                            <a:rPr lang="en-US">
                              <a:latin typeface="Cambria Math" panose="02040503050406030204" pitchFamily="18" charset="0"/>
                            </a:rPr>
                            <m:t>female</m:t>
                          </m:r>
                        </m:e>
                      </m:d>
                    </m:oMath>
                  </m:oMathPara>
                </a14:m>
                <a:endParaRPr lang="en-US"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b="0" i="1" smtClean="0">
                              <a:latin typeface="Cambria Math" panose="02040503050406030204" pitchFamily="18" charset="0"/>
                            </a:rPr>
                            <m:t>𝑍</m:t>
                          </m:r>
                          <m:r>
                            <a:rPr lang="en-US" i="1">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m:t>
                          </m:r>
                          <m:r>
                            <m:rPr>
                              <m:sty m:val="p"/>
                            </m:rPr>
                            <a:rPr lang="en-US">
                              <a:latin typeface="Cambria Math" panose="02040503050406030204" pitchFamily="18" charset="0"/>
                            </a:rPr>
                            <m:t>male</m:t>
                          </m:r>
                        </m:e>
                      </m:d>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r>
                            <a:rPr lang="en-US" b="0" i="1" smtClean="0">
                              <a:latin typeface="Cambria Math" panose="02040503050406030204" pitchFamily="18" charset="0"/>
                            </a:rPr>
                            <m:t>=</m:t>
                          </m:r>
                          <m:r>
                            <m:rPr>
                              <m:sty m:val="p"/>
                            </m:rPr>
                            <a:rPr lang="en-US" b="0" i="0" smtClean="0">
                              <a:latin typeface="Cambria Math" panose="02040503050406030204" pitchFamily="18" charset="0"/>
                            </a:rPr>
                            <m:t>admit</m:t>
                          </m:r>
                          <m:r>
                            <a:rPr lang="en-US" i="1">
                              <a:latin typeface="Cambria Math" panose="02040503050406030204" pitchFamily="18" charset="0"/>
                            </a:rPr>
                            <m:t>|</m:t>
                          </m:r>
                          <m:r>
                            <a:rPr lang="en-US" b="0" i="1" smtClean="0">
                              <a:latin typeface="Cambria Math" panose="02040503050406030204" pitchFamily="18" charset="0"/>
                            </a:rPr>
                            <m:t>𝑍</m:t>
                          </m:r>
                        </m:e>
                      </m:d>
                    </m:oMath>
                  </m:oMathPara>
                </a14:m>
                <a:endParaRPr lang="en-US" dirty="0"/>
              </a:p>
              <a:p>
                <a:pPr marL="0" indent="0">
                  <a:buNone/>
                </a:pPr>
                <a:endParaRPr lang="en-US" dirty="0"/>
              </a:p>
            </p:txBody>
          </p:sp>
        </mc:Choice>
        <mc:Fallback>
          <p:sp>
            <p:nvSpPr>
              <p:cNvPr id="3" name="Content Placeholder 2">
                <a:extLst>
                  <a:ext uri="{FF2B5EF4-FFF2-40B4-BE49-F238E27FC236}">
                    <a16:creationId xmlns:a16="http://schemas.microsoft.com/office/drawing/2014/main" id="{5203C3BC-932A-9841-B259-483BF8B11B25}"/>
                  </a:ext>
                </a:extLst>
              </p:cNvPr>
              <p:cNvSpPr>
                <a:spLocks noGrp="1" noRot="1" noChangeAspect="1" noMove="1" noResize="1" noEditPoints="1" noAdjustHandles="1" noChangeArrowheads="1" noChangeShapeType="1" noTextEdit="1"/>
              </p:cNvSpPr>
              <p:nvPr>
                <p:ph idx="1"/>
              </p:nvPr>
            </p:nvSpPr>
            <p:spPr>
              <a:xfrm>
                <a:off x="457200" y="1600201"/>
                <a:ext cx="5638800" cy="4525963"/>
              </a:xfrm>
              <a:blipFill>
                <a:blip r:embed="rId2"/>
                <a:stretch>
                  <a:fillRect l="-2697" t="-1681" r="-3820" b="-560"/>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CB76BB5E-F430-1B40-99FD-73DAC07910E5}"/>
              </a:ext>
            </a:extLst>
          </p:cNvPr>
          <p:cNvSpPr/>
          <p:nvPr/>
        </p:nvSpPr>
        <p:spPr>
          <a:xfrm>
            <a:off x="7162800" y="1981200"/>
            <a:ext cx="1371600" cy="1295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a:t>A</a:t>
            </a:r>
          </a:p>
        </p:txBody>
      </p:sp>
      <p:sp>
        <p:nvSpPr>
          <p:cNvPr id="5" name="Oval 4">
            <a:extLst>
              <a:ext uri="{FF2B5EF4-FFF2-40B4-BE49-F238E27FC236}">
                <a16:creationId xmlns:a16="http://schemas.microsoft.com/office/drawing/2014/main" id="{AA934301-1E3F-C446-9F68-2930DE1D744F}"/>
              </a:ext>
            </a:extLst>
          </p:cNvPr>
          <p:cNvSpPr/>
          <p:nvPr/>
        </p:nvSpPr>
        <p:spPr>
          <a:xfrm>
            <a:off x="8610600" y="3352800"/>
            <a:ext cx="1371600" cy="1295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a:t>Z</a:t>
            </a:r>
          </a:p>
        </p:txBody>
      </p:sp>
      <p:sp>
        <p:nvSpPr>
          <p:cNvPr id="6" name="Oval 5">
            <a:extLst>
              <a:ext uri="{FF2B5EF4-FFF2-40B4-BE49-F238E27FC236}">
                <a16:creationId xmlns:a16="http://schemas.microsoft.com/office/drawing/2014/main" id="{18F7CAD9-E342-3D49-A3FC-BA1EE3CE5BE0}"/>
              </a:ext>
            </a:extLst>
          </p:cNvPr>
          <p:cNvSpPr/>
          <p:nvPr/>
        </p:nvSpPr>
        <p:spPr>
          <a:xfrm>
            <a:off x="7086600" y="4800600"/>
            <a:ext cx="1371600" cy="1295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a:t>f</a:t>
            </a:r>
          </a:p>
        </p:txBody>
      </p:sp>
      <p:cxnSp>
        <p:nvCxnSpPr>
          <p:cNvPr id="8" name="Straight Arrow Connector 7">
            <a:extLst>
              <a:ext uri="{FF2B5EF4-FFF2-40B4-BE49-F238E27FC236}">
                <a16:creationId xmlns:a16="http://schemas.microsoft.com/office/drawing/2014/main" id="{F2008DD0-9AC7-2845-82B4-71CC55865378}"/>
              </a:ext>
            </a:extLst>
          </p:cNvPr>
          <p:cNvCxnSpPr>
            <a:stCxn id="4" idx="5"/>
            <a:endCxn id="5" idx="1"/>
          </p:cNvCxnSpPr>
          <p:nvPr/>
        </p:nvCxnSpPr>
        <p:spPr>
          <a:xfrm>
            <a:off x="8333534" y="3086893"/>
            <a:ext cx="477932" cy="455614"/>
          </a:xfrm>
          <a:prstGeom prst="straightConnector1">
            <a:avLst/>
          </a:prstGeom>
          <a:ln>
            <a:tailEnd type="triangle" w="lg" len="lg"/>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a16="http://schemas.microsoft.com/office/drawing/2014/main" id="{C4DEA263-033A-B545-92D6-9D3864D40E5F}"/>
              </a:ext>
            </a:extLst>
          </p:cNvPr>
          <p:cNvCxnSpPr>
            <a:stCxn id="5" idx="3"/>
            <a:endCxn id="6" idx="7"/>
          </p:cNvCxnSpPr>
          <p:nvPr/>
        </p:nvCxnSpPr>
        <p:spPr>
          <a:xfrm flipH="1">
            <a:off x="8257334" y="4458493"/>
            <a:ext cx="554132" cy="531814"/>
          </a:xfrm>
          <a:prstGeom prst="straightConnector1">
            <a:avLst/>
          </a:prstGeom>
          <a:ln>
            <a:tailEnd type="triangle" w="lg" len="lg"/>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55492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59D2816-319F-EA4F-9459-DACD6BF1C29E}"/>
              </a:ext>
            </a:extLst>
          </p:cNvPr>
          <p:cNvSpPr>
            <a:spLocks noGrp="1"/>
          </p:cNvSpPr>
          <p:nvPr>
            <p:ph type="title"/>
          </p:nvPr>
        </p:nvSpPr>
        <p:spPr>
          <a:xfrm>
            <a:off x="418072" y="177925"/>
            <a:ext cx="11469128" cy="1388630"/>
          </a:xfrm>
        </p:spPr>
        <p:txBody>
          <a:bodyPr>
            <a:normAutofit/>
          </a:bodyPr>
          <a:lstStyle/>
          <a:p>
            <a:r>
              <a:rPr lang="en-US" sz="3600" dirty="0"/>
              <a:t>Counterfactually Fair Automatic Speech Recognition</a:t>
            </a:r>
            <a:br>
              <a:rPr lang="en-US" sz="3600" dirty="0"/>
            </a:br>
            <a:r>
              <a:rPr lang="en-US" sz="2400" dirty="0" err="1"/>
              <a:t>Sarı</a:t>
            </a:r>
            <a:r>
              <a:rPr lang="en-US" sz="2400" dirty="0"/>
              <a:t>, Hasegawa-Johnson &amp; </a:t>
            </a:r>
            <a:r>
              <a:rPr lang="en-US" sz="2400" dirty="0" err="1"/>
              <a:t>Yoo</a:t>
            </a:r>
            <a:r>
              <a:rPr lang="en-US" sz="2400" dirty="0"/>
              <a:t>, 2021</a:t>
            </a:r>
          </a:p>
        </p:txBody>
      </p:sp>
      <mc:AlternateContent xmlns:mc="http://schemas.openxmlformats.org/markup-compatibility/2006">
        <mc:Choice xmlns:a14="http://schemas.microsoft.com/office/drawing/2010/main" Requires="a14">
          <p:sp>
            <p:nvSpPr>
              <p:cNvPr id="2" name="Oval 1">
                <a:extLst>
                  <a:ext uri="{FF2B5EF4-FFF2-40B4-BE49-F238E27FC236}">
                    <a16:creationId xmlns:a16="http://schemas.microsoft.com/office/drawing/2014/main" id="{1D9451DA-7E2E-514E-8184-32D30ACF6B3E}"/>
                  </a:ext>
                </a:extLst>
              </p:cNvPr>
              <p:cNvSpPr/>
              <p:nvPr/>
            </p:nvSpPr>
            <p:spPr>
              <a:xfrm>
                <a:off x="3482621" y="2761675"/>
                <a:ext cx="693683" cy="609600"/>
              </a:xfrm>
              <a:prstGeom prst="ellipse">
                <a:avLst/>
              </a:prstGeom>
              <a:solidFill>
                <a:srgbClr val="155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𝐴</m:t>
                      </m:r>
                    </m:oMath>
                  </m:oMathPara>
                </a14:m>
                <a:endParaRPr lang="en-US" sz="2800" dirty="0"/>
              </a:p>
            </p:txBody>
          </p:sp>
        </mc:Choice>
        <mc:Fallback>
          <p:sp>
            <p:nvSpPr>
              <p:cNvPr id="2" name="Oval 1">
                <a:extLst>
                  <a:ext uri="{FF2B5EF4-FFF2-40B4-BE49-F238E27FC236}">
                    <a16:creationId xmlns:a16="http://schemas.microsoft.com/office/drawing/2014/main" id="{1D9451DA-7E2E-514E-8184-32D30ACF6B3E}"/>
                  </a:ext>
                </a:extLst>
              </p:cNvPr>
              <p:cNvSpPr>
                <a:spLocks noRot="1" noChangeAspect="1" noMove="1" noResize="1" noEditPoints="1" noAdjustHandles="1" noChangeArrowheads="1" noChangeShapeType="1" noTextEdit="1"/>
              </p:cNvSpPr>
              <p:nvPr/>
            </p:nvSpPr>
            <p:spPr>
              <a:xfrm>
                <a:off x="3482621" y="2761675"/>
                <a:ext cx="693683" cy="609600"/>
              </a:xfrm>
              <a:prstGeom prst="ellipse">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Oval 4">
                <a:extLst>
                  <a:ext uri="{FF2B5EF4-FFF2-40B4-BE49-F238E27FC236}">
                    <a16:creationId xmlns:a16="http://schemas.microsoft.com/office/drawing/2014/main" id="{C99C9613-2024-9F40-9FF3-2D637BE39449}"/>
                  </a:ext>
                </a:extLst>
              </p:cNvPr>
              <p:cNvSpPr/>
              <p:nvPr/>
            </p:nvSpPr>
            <p:spPr>
              <a:xfrm>
                <a:off x="4387076" y="3557766"/>
                <a:ext cx="693683" cy="609600"/>
              </a:xfrm>
              <a:prstGeom prst="ellipse">
                <a:avLst/>
              </a:prstGeom>
              <a:solidFill>
                <a:srgbClr val="155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𝑋</m:t>
                      </m:r>
                    </m:oMath>
                  </m:oMathPara>
                </a14:m>
                <a:endParaRPr lang="en-US" sz="2800" dirty="0"/>
              </a:p>
            </p:txBody>
          </p:sp>
        </mc:Choice>
        <mc:Fallback>
          <p:sp>
            <p:nvSpPr>
              <p:cNvPr id="5" name="Oval 4">
                <a:extLst>
                  <a:ext uri="{FF2B5EF4-FFF2-40B4-BE49-F238E27FC236}">
                    <a16:creationId xmlns:a16="http://schemas.microsoft.com/office/drawing/2014/main" id="{C99C9613-2024-9F40-9FF3-2D637BE39449}"/>
                  </a:ext>
                </a:extLst>
              </p:cNvPr>
              <p:cNvSpPr>
                <a:spLocks noRot="1" noChangeAspect="1" noMove="1" noResize="1" noEditPoints="1" noAdjustHandles="1" noChangeArrowheads="1" noChangeShapeType="1" noTextEdit="1"/>
              </p:cNvSpPr>
              <p:nvPr/>
            </p:nvSpPr>
            <p:spPr>
              <a:xfrm>
                <a:off x="4387076" y="3557766"/>
                <a:ext cx="693683" cy="609600"/>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098F7545-DD9D-2842-AFAB-81612D703BB5}"/>
                  </a:ext>
                </a:extLst>
              </p:cNvPr>
              <p:cNvSpPr/>
              <p:nvPr/>
            </p:nvSpPr>
            <p:spPr>
              <a:xfrm>
                <a:off x="3488441" y="4344050"/>
                <a:ext cx="693683" cy="60960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solidFill>
                            <a:schemeClr val="tx1"/>
                          </a:solidFill>
                          <a:latin typeface="Cambria Math" panose="02040503050406030204" pitchFamily="18" charset="0"/>
                        </a:rPr>
                        <m:t>𝑈</m:t>
                      </m:r>
                    </m:oMath>
                  </m:oMathPara>
                </a14:m>
                <a:endParaRPr lang="en-US" sz="2800" dirty="0">
                  <a:solidFill>
                    <a:schemeClr val="tx1"/>
                  </a:solidFill>
                </a:endParaRPr>
              </a:p>
            </p:txBody>
          </p:sp>
        </mc:Choice>
        <mc:Fallback xmlns="">
          <p:sp>
            <p:nvSpPr>
              <p:cNvPr id="7" name="Oval 6">
                <a:extLst>
                  <a:ext uri="{FF2B5EF4-FFF2-40B4-BE49-F238E27FC236}">
                    <a16:creationId xmlns:a16="http://schemas.microsoft.com/office/drawing/2014/main" id="{098F7545-DD9D-2842-AFAB-81612D703BB5}"/>
                  </a:ext>
                </a:extLst>
              </p:cNvPr>
              <p:cNvSpPr>
                <a:spLocks noRot="1" noChangeAspect="1" noMove="1" noResize="1" noEditPoints="1" noAdjustHandles="1" noChangeArrowheads="1" noChangeShapeType="1" noTextEdit="1"/>
              </p:cNvSpPr>
              <p:nvPr/>
            </p:nvSpPr>
            <p:spPr>
              <a:xfrm>
                <a:off x="3488441" y="4344050"/>
                <a:ext cx="693683" cy="609600"/>
              </a:xfrm>
              <a:prstGeom prst="ellipse">
                <a:avLst/>
              </a:prstGeom>
              <a:blipFill>
                <a:blip r:embed="rId5"/>
                <a:stretch>
                  <a:fillRect/>
                </a:stretch>
              </a:blipFill>
              <a:ln w="63500"/>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FA6C5BF4-DC9C-A949-91C3-75D19B4C6BFC}"/>
              </a:ext>
            </a:extLst>
          </p:cNvPr>
          <p:cNvCxnSpPr>
            <a:cxnSpLocks/>
            <a:stCxn id="2" idx="5"/>
            <a:endCxn id="5" idx="1"/>
          </p:cNvCxnSpPr>
          <p:nvPr/>
        </p:nvCxnSpPr>
        <p:spPr>
          <a:xfrm>
            <a:off x="4074716" y="3282001"/>
            <a:ext cx="413948" cy="365039"/>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2D99ED4-B433-1347-9D0B-EB311DB0EA26}"/>
              </a:ext>
            </a:extLst>
          </p:cNvPr>
          <p:cNvCxnSpPr>
            <a:cxnSpLocks/>
            <a:stCxn id="7" idx="7"/>
            <a:endCxn id="5" idx="3"/>
          </p:cNvCxnSpPr>
          <p:nvPr/>
        </p:nvCxnSpPr>
        <p:spPr>
          <a:xfrm flipV="1">
            <a:off x="4080536" y="4078092"/>
            <a:ext cx="408128" cy="355232"/>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Content Placeholder 7">
                <a:extLst>
                  <a:ext uri="{FF2B5EF4-FFF2-40B4-BE49-F238E27FC236}">
                    <a16:creationId xmlns:a16="http://schemas.microsoft.com/office/drawing/2014/main" id="{CD992FE7-2966-6F4B-96ED-C34BEAE30246}"/>
                  </a:ext>
                </a:extLst>
              </p:cNvPr>
              <p:cNvSpPr txBox="1">
                <a:spLocks/>
              </p:cNvSpPr>
              <p:nvPr/>
            </p:nvSpPr>
            <p:spPr>
              <a:xfrm>
                <a:off x="5618638" y="2358158"/>
                <a:ext cx="6355060" cy="41544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Some assumptions:</a:t>
                </a:r>
              </a:p>
              <a:p>
                <a14:m>
                  <m:oMath xmlns:m="http://schemas.openxmlformats.org/officeDocument/2006/math">
                    <m:r>
                      <a:rPr lang="en-US" sz="2000" i="1" dirty="0" smtClean="0">
                        <a:latin typeface="Cambria Math" panose="02040503050406030204" pitchFamily="18" charset="0"/>
                      </a:rPr>
                      <m:t>𝐴</m:t>
                    </m:r>
                    <m:r>
                      <a:rPr lang="en-US" sz="2000" i="1" dirty="0" smtClean="0">
                        <a:latin typeface="Cambria Math" panose="02040503050406030204" pitchFamily="18" charset="0"/>
                      </a:rPr>
                      <m:t> =</m:t>
                    </m:r>
                  </m:oMath>
                </a14:m>
                <a:r>
                  <a:rPr lang="en-US" sz="2000" dirty="0"/>
                  <a:t> protected attribute (gender, race, dialect, age, education, disability)</a:t>
                </a:r>
              </a:p>
              <a:p>
                <a14:m>
                  <m:oMath xmlns:m="http://schemas.openxmlformats.org/officeDocument/2006/math">
                    <m:r>
                      <a:rPr lang="en-US" sz="2000" i="1" dirty="0">
                        <a:latin typeface="Cambria Math" panose="02040503050406030204" pitchFamily="18" charset="0"/>
                      </a:rPr>
                      <m:t>𝑌</m:t>
                    </m:r>
                    <m:r>
                      <a:rPr lang="en-US" sz="2000" i="1" dirty="0">
                        <a:latin typeface="Cambria Math" panose="02040503050406030204" pitchFamily="18" charset="0"/>
                      </a:rPr>
                      <m:t> =</m:t>
                    </m:r>
                  </m:oMath>
                </a14:m>
                <a:r>
                  <a:rPr lang="en-US" sz="2000" dirty="0"/>
                  <a:t> text of the words that are spoken (</a:t>
                </a:r>
                <a14:m>
                  <m:oMath xmlns:m="http://schemas.openxmlformats.org/officeDocument/2006/math">
                    <m:r>
                      <a:rPr lang="en-US" sz="2000" i="1" dirty="0" smtClean="0">
                        <a:latin typeface="Cambria Math" panose="02040503050406030204" pitchFamily="18" charset="0"/>
                        <a:ea typeface="Cambria Math" panose="02040503050406030204" pitchFamily="18" charset="0"/>
                      </a:rPr>
                      <m:t>⊥</m:t>
                    </m:r>
                    <m:r>
                      <a:rPr lang="en-US" sz="2000" i="1" dirty="0" smtClean="0">
                        <a:latin typeface="Cambria Math" panose="02040503050406030204" pitchFamily="18" charset="0"/>
                      </a:rPr>
                      <m:t>𝐴</m:t>
                    </m:r>
                  </m:oMath>
                </a14:m>
                <a:r>
                  <a:rPr lang="en-US" sz="2000" dirty="0"/>
                  <a:t>)</a:t>
                </a:r>
              </a:p>
              <a:p>
                <a14:m>
                  <m:oMath xmlns:m="http://schemas.openxmlformats.org/officeDocument/2006/math">
                    <m:r>
                      <a:rPr lang="en-US" sz="2000" i="1" dirty="0">
                        <a:latin typeface="Cambria Math" panose="02040503050406030204" pitchFamily="18" charset="0"/>
                      </a:rPr>
                      <m:t>𝑋</m:t>
                    </m:r>
                    <m:r>
                      <a:rPr lang="en-US" sz="2000" i="1" dirty="0">
                        <a:latin typeface="Cambria Math" panose="02040503050406030204" pitchFamily="18" charset="0"/>
                      </a:rPr>
                      <m:t> =</m:t>
                    </m:r>
                  </m:oMath>
                </a14:m>
                <a:r>
                  <a:rPr lang="en-US" sz="2000" dirty="0"/>
                  <a:t> person-dependent acoustic signal</a:t>
                </a:r>
              </a:p>
              <a:p>
                <a:pPr marL="0" indent="0">
                  <a:buNone/>
                </a:pPr>
                <a:endParaRPr lang="en-US" sz="2000" dirty="0"/>
              </a:p>
              <a:p>
                <a:pPr marL="0" indent="0">
                  <a:buNone/>
                </a:pPr>
                <a:r>
                  <a:rPr lang="en-US" sz="2000" dirty="0"/>
                  <a:t>Some things that we design, so that they are independent of A:</a:t>
                </a:r>
              </a:p>
              <a:p>
                <a14:m>
                  <m:oMath xmlns:m="http://schemas.openxmlformats.org/officeDocument/2006/math">
                    <m:r>
                      <m:rPr>
                        <m:sty m:val="p"/>
                      </m:rPr>
                      <a:rPr lang="el-GR" sz="2000" i="1" dirty="0">
                        <a:latin typeface="Cambria Math" panose="02040503050406030204" pitchFamily="18" charset="0"/>
                        <a:ea typeface="Cambria Math" panose="02040503050406030204" pitchFamily="18" charset="0"/>
                      </a:rPr>
                      <m:t>Π</m:t>
                    </m:r>
                    <m:r>
                      <a:rPr lang="en-US" sz="2000" b="0" i="1" dirty="0" smtClean="0">
                        <a:latin typeface="Cambria Math" panose="02040503050406030204" pitchFamily="18" charset="0"/>
                        <a:ea typeface="Cambria Math" panose="02040503050406030204" pitchFamily="18" charset="0"/>
                      </a:rPr>
                      <m:t>=</m:t>
                    </m:r>
                  </m:oMath>
                </a14:m>
                <a:r>
                  <a:rPr lang="en-US" sz="2000" dirty="0"/>
                  <a:t> time alignment of text to audio (</a:t>
                </a:r>
                <a14:m>
                  <m:oMath xmlns:m="http://schemas.openxmlformats.org/officeDocument/2006/math">
                    <m:r>
                      <a:rPr lang="en-US" sz="2000" i="1" dirty="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rPr>
                      <m:t>𝐴</m:t>
                    </m:r>
                  </m:oMath>
                </a14:m>
                <a:r>
                  <a:rPr lang="en-US" sz="2000" dirty="0"/>
                  <a:t>)</a:t>
                </a:r>
              </a:p>
              <a:p>
                <a14:m>
                  <m:oMath xmlns:m="http://schemas.openxmlformats.org/officeDocument/2006/math">
                    <m:r>
                      <a:rPr lang="en-US" sz="2000" i="1" dirty="0" smtClean="0">
                        <a:latin typeface="Cambria Math" panose="02040503050406030204" pitchFamily="18" charset="0"/>
                      </a:rPr>
                      <m:t>𝑈</m:t>
                    </m:r>
                    <m:r>
                      <a:rPr lang="en-US" sz="2000" i="1" dirty="0" smtClean="0">
                        <a:latin typeface="Cambria Math" panose="02040503050406030204" pitchFamily="18" charset="0"/>
                      </a:rPr>
                      <m:t> =</m:t>
                    </m:r>
                  </m:oMath>
                </a14:m>
                <a:r>
                  <a:rPr lang="en-US" sz="2000" dirty="0"/>
                  <a:t> hidden layer activations of the neural net (</a:t>
                </a:r>
                <a14:m>
                  <m:oMath xmlns:m="http://schemas.openxmlformats.org/officeDocument/2006/math">
                    <m:r>
                      <a:rPr lang="en-US" sz="2000" i="1" dirty="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rPr>
                      <m:t>𝐴</m:t>
                    </m:r>
                  </m:oMath>
                </a14:m>
                <a:r>
                  <a:rPr lang="en-US" sz="2000" dirty="0"/>
                  <a:t>)</a:t>
                </a:r>
              </a:p>
            </p:txBody>
          </p:sp>
        </mc:Choice>
        <mc:Fallback xmlns="">
          <p:sp>
            <p:nvSpPr>
              <p:cNvPr id="26" name="Content Placeholder 7">
                <a:extLst>
                  <a:ext uri="{FF2B5EF4-FFF2-40B4-BE49-F238E27FC236}">
                    <a16:creationId xmlns:a16="http://schemas.microsoft.com/office/drawing/2014/main" id="{CD992FE7-2966-6F4B-96ED-C34BEAE30246}"/>
                  </a:ext>
                </a:extLst>
              </p:cNvPr>
              <p:cNvSpPr txBox="1">
                <a:spLocks noRot="1" noChangeAspect="1" noMove="1" noResize="1" noEditPoints="1" noAdjustHandles="1" noChangeArrowheads="1" noChangeShapeType="1" noTextEdit="1"/>
              </p:cNvSpPr>
              <p:nvPr/>
            </p:nvSpPr>
            <p:spPr>
              <a:xfrm>
                <a:off x="5618638" y="2358158"/>
                <a:ext cx="6355060" cy="4154489"/>
              </a:xfrm>
              <a:prstGeom prst="rect">
                <a:avLst/>
              </a:prstGeom>
              <a:blipFill>
                <a:blip r:embed="rId6"/>
                <a:stretch>
                  <a:fillRect l="-998" t="-1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val 35">
                <a:extLst>
                  <a:ext uri="{FF2B5EF4-FFF2-40B4-BE49-F238E27FC236}">
                    <a16:creationId xmlns:a16="http://schemas.microsoft.com/office/drawing/2014/main" id="{6593FDF3-94E8-404F-9D3C-55116FF311CF}"/>
                  </a:ext>
                </a:extLst>
              </p:cNvPr>
              <p:cNvSpPr/>
              <p:nvPr/>
            </p:nvSpPr>
            <p:spPr>
              <a:xfrm>
                <a:off x="2256880" y="4348169"/>
                <a:ext cx="693683" cy="60960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sz="2800" b="0" i="1" dirty="0" smtClean="0">
                          <a:solidFill>
                            <a:schemeClr val="tx1"/>
                          </a:solidFill>
                          <a:latin typeface="Cambria Math" panose="02040503050406030204" pitchFamily="18" charset="0"/>
                          <a:ea typeface="Cambria Math" panose="02040503050406030204" pitchFamily="18" charset="0"/>
                        </a:rPr>
                        <m:t>Π</m:t>
                      </m:r>
                    </m:oMath>
                  </m:oMathPara>
                </a14:m>
                <a:endParaRPr lang="en-US" sz="2800" dirty="0">
                  <a:solidFill>
                    <a:schemeClr val="tx1"/>
                  </a:solidFill>
                </a:endParaRPr>
              </a:p>
            </p:txBody>
          </p:sp>
        </mc:Choice>
        <mc:Fallback xmlns="">
          <p:sp>
            <p:nvSpPr>
              <p:cNvPr id="36" name="Oval 35">
                <a:extLst>
                  <a:ext uri="{FF2B5EF4-FFF2-40B4-BE49-F238E27FC236}">
                    <a16:creationId xmlns:a16="http://schemas.microsoft.com/office/drawing/2014/main" id="{6593FDF3-94E8-404F-9D3C-55116FF311CF}"/>
                  </a:ext>
                </a:extLst>
              </p:cNvPr>
              <p:cNvSpPr>
                <a:spLocks noRot="1" noChangeAspect="1" noMove="1" noResize="1" noEditPoints="1" noAdjustHandles="1" noChangeArrowheads="1" noChangeShapeType="1" noTextEdit="1"/>
              </p:cNvSpPr>
              <p:nvPr/>
            </p:nvSpPr>
            <p:spPr>
              <a:xfrm>
                <a:off x="2256880" y="4348169"/>
                <a:ext cx="693683" cy="609600"/>
              </a:xfrm>
              <a:prstGeom prst="ellipse">
                <a:avLst/>
              </a:prstGeom>
              <a:blipFill>
                <a:blip r:embed="rId7"/>
                <a:stretch>
                  <a:fillRect/>
                </a:stretch>
              </a:blipFill>
              <a:ln w="63500"/>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7" name="Oval 36">
                <a:extLst>
                  <a:ext uri="{FF2B5EF4-FFF2-40B4-BE49-F238E27FC236}">
                    <a16:creationId xmlns:a16="http://schemas.microsoft.com/office/drawing/2014/main" id="{DF6F8CD5-6D30-F44D-BEBB-5DE05B4B55FB}"/>
                  </a:ext>
                </a:extLst>
              </p:cNvPr>
              <p:cNvSpPr/>
              <p:nvPr/>
            </p:nvSpPr>
            <p:spPr>
              <a:xfrm>
                <a:off x="1000609" y="4352285"/>
                <a:ext cx="693683" cy="609600"/>
              </a:xfrm>
              <a:prstGeom prst="ellipse">
                <a:avLst/>
              </a:prstGeom>
              <a:solidFill>
                <a:srgbClr val="155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𝑌</m:t>
                      </m:r>
                    </m:oMath>
                  </m:oMathPara>
                </a14:m>
                <a:endParaRPr lang="en-US" sz="2800" dirty="0"/>
              </a:p>
            </p:txBody>
          </p:sp>
        </mc:Choice>
        <mc:Fallback>
          <p:sp>
            <p:nvSpPr>
              <p:cNvPr id="37" name="Oval 36">
                <a:extLst>
                  <a:ext uri="{FF2B5EF4-FFF2-40B4-BE49-F238E27FC236}">
                    <a16:creationId xmlns:a16="http://schemas.microsoft.com/office/drawing/2014/main" id="{DF6F8CD5-6D30-F44D-BEBB-5DE05B4B55FB}"/>
                  </a:ext>
                </a:extLst>
              </p:cNvPr>
              <p:cNvSpPr>
                <a:spLocks noRot="1" noChangeAspect="1" noMove="1" noResize="1" noEditPoints="1" noAdjustHandles="1" noChangeArrowheads="1" noChangeShapeType="1" noTextEdit="1"/>
              </p:cNvSpPr>
              <p:nvPr/>
            </p:nvSpPr>
            <p:spPr>
              <a:xfrm>
                <a:off x="1000609" y="4352285"/>
                <a:ext cx="693683" cy="609600"/>
              </a:xfrm>
              <a:prstGeom prst="ellipse">
                <a:avLst/>
              </a:prstGeom>
              <a:blipFill>
                <a:blip r:embed="rId8"/>
                <a:stretch>
                  <a:fillRect/>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6E33D1DC-9FA6-8444-BF4E-E108CA7F89F3}"/>
              </a:ext>
            </a:extLst>
          </p:cNvPr>
          <p:cNvCxnSpPr>
            <a:cxnSpLocks/>
            <a:stCxn id="37" idx="6"/>
            <a:endCxn id="36" idx="2"/>
          </p:cNvCxnSpPr>
          <p:nvPr/>
        </p:nvCxnSpPr>
        <p:spPr>
          <a:xfrm flipV="1">
            <a:off x="1694292" y="4652969"/>
            <a:ext cx="562588" cy="4116"/>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F5385BA-5092-D543-BA88-9EE985CDCC74}"/>
              </a:ext>
            </a:extLst>
          </p:cNvPr>
          <p:cNvCxnSpPr>
            <a:cxnSpLocks/>
            <a:stCxn id="36" idx="6"/>
            <a:endCxn id="7" idx="2"/>
          </p:cNvCxnSpPr>
          <p:nvPr/>
        </p:nvCxnSpPr>
        <p:spPr>
          <a:xfrm flipV="1">
            <a:off x="2950563" y="4648850"/>
            <a:ext cx="537878" cy="4119"/>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999184B-1F95-424B-84A0-F28435066827}"/>
              </a:ext>
            </a:extLst>
          </p:cNvPr>
          <p:cNvSpPr/>
          <p:nvPr/>
        </p:nvSpPr>
        <p:spPr>
          <a:xfrm>
            <a:off x="533400" y="5366772"/>
            <a:ext cx="4529952" cy="1338828"/>
          </a:xfrm>
          <a:prstGeom prst="rect">
            <a:avLst/>
          </a:prstGeom>
        </p:spPr>
        <p:txBody>
          <a:bodyPr wrap="square">
            <a:spAutoFit/>
          </a:bodyPr>
          <a:lstStyle/>
          <a:p>
            <a:pPr marL="285750" indent="-285750">
              <a:buFont typeface="Arial" panose="020B0604020202020204" pitchFamily="34" charset="0"/>
              <a:buChar char="•"/>
            </a:pPr>
            <a:r>
              <a:rPr lang="en-US" sz="1800" dirty="0">
                <a:solidFill>
                  <a:schemeClr val="tx1"/>
                </a:solidFill>
              </a:rPr>
              <a:t>Open circles denote unobserved variables</a:t>
            </a:r>
          </a:p>
          <a:p>
            <a:pPr marL="285750" indent="-285750">
              <a:buFont typeface="Arial" panose="020B0604020202020204" pitchFamily="34" charset="0"/>
              <a:buChar char="•"/>
            </a:pPr>
            <a:r>
              <a:rPr lang="en-US" sz="1800" dirty="0">
                <a:solidFill>
                  <a:schemeClr val="tx1"/>
                </a:solidFill>
              </a:rPr>
              <a:t>Filled circles denote variables that are observed during training</a:t>
            </a:r>
          </a:p>
        </p:txBody>
      </p:sp>
    </p:spTree>
    <p:extLst>
      <p:ext uri="{BB962C8B-B14F-4D97-AF65-F5344CB8AC3E}">
        <p14:creationId xmlns:p14="http://schemas.microsoft.com/office/powerpoint/2010/main" val="1041426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Oval 1">
                <a:extLst>
                  <a:ext uri="{FF2B5EF4-FFF2-40B4-BE49-F238E27FC236}">
                    <a16:creationId xmlns:a16="http://schemas.microsoft.com/office/drawing/2014/main" id="{1D9451DA-7E2E-514E-8184-32D30ACF6B3E}"/>
                  </a:ext>
                </a:extLst>
              </p:cNvPr>
              <p:cNvSpPr/>
              <p:nvPr/>
            </p:nvSpPr>
            <p:spPr>
              <a:xfrm>
                <a:off x="3482621" y="2761663"/>
                <a:ext cx="693683" cy="609600"/>
              </a:xfrm>
              <a:prstGeom prst="ellipse">
                <a:avLst/>
              </a:prstGeom>
              <a:solidFill>
                <a:srgbClr val="155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𝐴</m:t>
                      </m:r>
                    </m:oMath>
                  </m:oMathPara>
                </a14:m>
                <a:endParaRPr lang="en-US" sz="2800" dirty="0"/>
              </a:p>
            </p:txBody>
          </p:sp>
        </mc:Choice>
        <mc:Fallback>
          <p:sp>
            <p:nvSpPr>
              <p:cNvPr id="2" name="Oval 1">
                <a:extLst>
                  <a:ext uri="{FF2B5EF4-FFF2-40B4-BE49-F238E27FC236}">
                    <a16:creationId xmlns:a16="http://schemas.microsoft.com/office/drawing/2014/main" id="{1D9451DA-7E2E-514E-8184-32D30ACF6B3E}"/>
                  </a:ext>
                </a:extLst>
              </p:cNvPr>
              <p:cNvSpPr>
                <a:spLocks noRot="1" noChangeAspect="1" noMove="1" noResize="1" noEditPoints="1" noAdjustHandles="1" noChangeArrowheads="1" noChangeShapeType="1" noTextEdit="1"/>
              </p:cNvSpPr>
              <p:nvPr/>
            </p:nvSpPr>
            <p:spPr>
              <a:xfrm>
                <a:off x="3482621" y="2761663"/>
                <a:ext cx="693683" cy="609600"/>
              </a:xfrm>
              <a:prstGeom prst="ellipse">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Oval 4">
                <a:extLst>
                  <a:ext uri="{FF2B5EF4-FFF2-40B4-BE49-F238E27FC236}">
                    <a16:creationId xmlns:a16="http://schemas.microsoft.com/office/drawing/2014/main" id="{C99C9613-2024-9F40-9FF3-2D637BE39449}"/>
                  </a:ext>
                </a:extLst>
              </p:cNvPr>
              <p:cNvSpPr/>
              <p:nvPr/>
            </p:nvSpPr>
            <p:spPr>
              <a:xfrm>
                <a:off x="4387076" y="3557754"/>
                <a:ext cx="693683" cy="609600"/>
              </a:xfrm>
              <a:prstGeom prst="ellipse">
                <a:avLst/>
              </a:prstGeom>
              <a:solidFill>
                <a:srgbClr val="155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𝑋</m:t>
                      </m:r>
                    </m:oMath>
                  </m:oMathPara>
                </a14:m>
                <a:endParaRPr lang="en-US" sz="2800" dirty="0"/>
              </a:p>
            </p:txBody>
          </p:sp>
        </mc:Choice>
        <mc:Fallback>
          <p:sp>
            <p:nvSpPr>
              <p:cNvPr id="5" name="Oval 4">
                <a:extLst>
                  <a:ext uri="{FF2B5EF4-FFF2-40B4-BE49-F238E27FC236}">
                    <a16:creationId xmlns:a16="http://schemas.microsoft.com/office/drawing/2014/main" id="{C99C9613-2024-9F40-9FF3-2D637BE39449}"/>
                  </a:ext>
                </a:extLst>
              </p:cNvPr>
              <p:cNvSpPr>
                <a:spLocks noRot="1" noChangeAspect="1" noMove="1" noResize="1" noEditPoints="1" noAdjustHandles="1" noChangeArrowheads="1" noChangeShapeType="1" noTextEdit="1"/>
              </p:cNvSpPr>
              <p:nvPr/>
            </p:nvSpPr>
            <p:spPr>
              <a:xfrm>
                <a:off x="4387076" y="3557754"/>
                <a:ext cx="693683" cy="609600"/>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098F7545-DD9D-2842-AFAB-81612D703BB5}"/>
                  </a:ext>
                </a:extLst>
              </p:cNvPr>
              <p:cNvSpPr/>
              <p:nvPr/>
            </p:nvSpPr>
            <p:spPr>
              <a:xfrm>
                <a:off x="3488441" y="4344038"/>
                <a:ext cx="693683" cy="609600"/>
              </a:xfrm>
              <a:prstGeom prst="ellipse">
                <a:avLst/>
              </a:prstGeom>
              <a:solidFill>
                <a:schemeClr val="accent1">
                  <a:lumMod val="20000"/>
                  <a:lumOff val="8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solidFill>
                            <a:schemeClr val="tx1"/>
                          </a:solidFill>
                          <a:latin typeface="Cambria Math" panose="02040503050406030204" pitchFamily="18" charset="0"/>
                        </a:rPr>
                        <m:t>𝑈</m:t>
                      </m:r>
                    </m:oMath>
                  </m:oMathPara>
                </a14:m>
                <a:endParaRPr lang="en-US" sz="2800" dirty="0">
                  <a:solidFill>
                    <a:schemeClr val="tx1"/>
                  </a:solidFill>
                </a:endParaRPr>
              </a:p>
            </p:txBody>
          </p:sp>
        </mc:Choice>
        <mc:Fallback xmlns="">
          <p:sp>
            <p:nvSpPr>
              <p:cNvPr id="7" name="Oval 6">
                <a:extLst>
                  <a:ext uri="{FF2B5EF4-FFF2-40B4-BE49-F238E27FC236}">
                    <a16:creationId xmlns:a16="http://schemas.microsoft.com/office/drawing/2014/main" id="{098F7545-DD9D-2842-AFAB-81612D703BB5}"/>
                  </a:ext>
                </a:extLst>
              </p:cNvPr>
              <p:cNvSpPr>
                <a:spLocks noRot="1" noChangeAspect="1" noMove="1" noResize="1" noEditPoints="1" noAdjustHandles="1" noChangeArrowheads="1" noChangeShapeType="1" noTextEdit="1"/>
              </p:cNvSpPr>
              <p:nvPr/>
            </p:nvSpPr>
            <p:spPr>
              <a:xfrm>
                <a:off x="3488441" y="4344038"/>
                <a:ext cx="693683" cy="609600"/>
              </a:xfrm>
              <a:prstGeom prst="ellipse">
                <a:avLst/>
              </a:prstGeom>
              <a:blipFill>
                <a:blip r:embed="rId5"/>
                <a:stretch>
                  <a:fillRect/>
                </a:stretch>
              </a:blipFill>
              <a:ln w="63500"/>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FA6C5BF4-DC9C-A949-91C3-75D19B4C6BFC}"/>
              </a:ext>
            </a:extLst>
          </p:cNvPr>
          <p:cNvCxnSpPr>
            <a:cxnSpLocks/>
            <a:stCxn id="2" idx="5"/>
            <a:endCxn id="5" idx="1"/>
          </p:cNvCxnSpPr>
          <p:nvPr/>
        </p:nvCxnSpPr>
        <p:spPr>
          <a:xfrm>
            <a:off x="4074716" y="3281989"/>
            <a:ext cx="413948" cy="365039"/>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2D99ED4-B433-1347-9D0B-EB311DB0EA26}"/>
              </a:ext>
            </a:extLst>
          </p:cNvPr>
          <p:cNvCxnSpPr>
            <a:cxnSpLocks/>
            <a:stCxn id="7" idx="7"/>
            <a:endCxn id="5" idx="3"/>
          </p:cNvCxnSpPr>
          <p:nvPr/>
        </p:nvCxnSpPr>
        <p:spPr>
          <a:xfrm flipV="1">
            <a:off x="4080536" y="4078080"/>
            <a:ext cx="408128" cy="355232"/>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Content Placeholder 7">
                <a:extLst>
                  <a:ext uri="{FF2B5EF4-FFF2-40B4-BE49-F238E27FC236}">
                    <a16:creationId xmlns:a16="http://schemas.microsoft.com/office/drawing/2014/main" id="{CD992FE7-2966-6F4B-96ED-C34BEAE30246}"/>
                  </a:ext>
                </a:extLst>
              </p:cNvPr>
              <p:cNvSpPr txBox="1">
                <a:spLocks/>
              </p:cNvSpPr>
              <p:nvPr/>
            </p:nvSpPr>
            <p:spPr>
              <a:xfrm>
                <a:off x="5618638" y="2358146"/>
                <a:ext cx="6355060" cy="31027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Abduction:</a:t>
                </a:r>
              </a:p>
              <a:p>
                <a:r>
                  <a:rPr lang="en-US" sz="2000" dirty="0"/>
                  <a:t>Infer </a:t>
                </a:r>
                <a14:m>
                  <m:oMath xmlns:m="http://schemas.openxmlformats.org/officeDocument/2006/math">
                    <m:r>
                      <a:rPr lang="en-US" sz="2000" i="1" dirty="0" smtClean="0">
                        <a:latin typeface="Cambria Math" panose="02040503050406030204" pitchFamily="18" charset="0"/>
                      </a:rPr>
                      <m:t>𝑈</m:t>
                    </m:r>
                    <m:r>
                      <a:rPr lang="en-US" sz="2000" i="1" dirty="0" smtClean="0">
                        <a:latin typeface="Cambria Math" panose="02040503050406030204" pitchFamily="18" charset="0"/>
                      </a:rPr>
                      <m:t> </m:t>
                    </m:r>
                  </m:oMath>
                </a14:m>
                <a:r>
                  <a:rPr lang="en-US" sz="2000" dirty="0"/>
                  <a:t>and </a:t>
                </a:r>
                <a14:m>
                  <m:oMath xmlns:m="http://schemas.openxmlformats.org/officeDocument/2006/math">
                    <m:r>
                      <m:rPr>
                        <m:sty m:val="p"/>
                      </m:rPr>
                      <a:rPr lang="el-GR" sz="2000" i="1" dirty="0">
                        <a:latin typeface="Cambria Math" panose="02040503050406030204" pitchFamily="18" charset="0"/>
                        <a:ea typeface="Cambria Math" panose="02040503050406030204" pitchFamily="18" charset="0"/>
                      </a:rPr>
                      <m:t>Π</m:t>
                    </m:r>
                  </m:oMath>
                </a14:m>
                <a:r>
                  <a:rPr lang="en-US" sz="2000" dirty="0"/>
                  <a:t> from </a:t>
                </a:r>
                <a14:m>
                  <m:oMath xmlns:m="http://schemas.openxmlformats.org/officeDocument/2006/math">
                    <m:r>
                      <a:rPr lang="en-US" sz="2000" i="1" dirty="0" smtClean="0">
                        <a:latin typeface="Cambria Math" panose="02040503050406030204" pitchFamily="18" charset="0"/>
                      </a:rPr>
                      <m:t>𝑋</m:t>
                    </m:r>
                  </m:oMath>
                </a14:m>
                <a:r>
                  <a:rPr lang="en-US" sz="2000" dirty="0"/>
                  <a:t>, </a:t>
                </a:r>
                <a14:m>
                  <m:oMath xmlns:m="http://schemas.openxmlformats.org/officeDocument/2006/math">
                    <m:r>
                      <a:rPr lang="en-US" sz="2000" b="0" i="1" dirty="0" smtClean="0">
                        <a:latin typeface="Cambria Math" panose="02040503050406030204" pitchFamily="18" charset="0"/>
                      </a:rPr>
                      <m:t>𝑌</m:t>
                    </m:r>
                  </m:oMath>
                </a14:m>
                <a:r>
                  <a:rPr lang="en-US" sz="2000" dirty="0"/>
                  <a:t> and </a:t>
                </a:r>
                <a14:m>
                  <m:oMath xmlns:m="http://schemas.openxmlformats.org/officeDocument/2006/math">
                    <m:r>
                      <a:rPr lang="en-US" sz="2000" i="1" dirty="0">
                        <a:latin typeface="Cambria Math" panose="02040503050406030204" pitchFamily="18" charset="0"/>
                      </a:rPr>
                      <m:t>𝐴</m:t>
                    </m:r>
                  </m:oMath>
                </a14:m>
                <a:endParaRPr lang="en-US" sz="2000" dirty="0"/>
              </a:p>
            </p:txBody>
          </p:sp>
        </mc:Choice>
        <mc:Fallback xmlns="">
          <p:sp>
            <p:nvSpPr>
              <p:cNvPr id="26" name="Content Placeholder 7">
                <a:extLst>
                  <a:ext uri="{FF2B5EF4-FFF2-40B4-BE49-F238E27FC236}">
                    <a16:creationId xmlns:a16="http://schemas.microsoft.com/office/drawing/2014/main" id="{CD992FE7-2966-6F4B-96ED-C34BEAE30246}"/>
                  </a:ext>
                </a:extLst>
              </p:cNvPr>
              <p:cNvSpPr txBox="1">
                <a:spLocks noRot="1" noChangeAspect="1" noMove="1" noResize="1" noEditPoints="1" noAdjustHandles="1" noChangeArrowheads="1" noChangeShapeType="1" noTextEdit="1"/>
              </p:cNvSpPr>
              <p:nvPr/>
            </p:nvSpPr>
            <p:spPr>
              <a:xfrm>
                <a:off x="5618638" y="2358146"/>
                <a:ext cx="6355060" cy="3102731"/>
              </a:xfrm>
              <a:prstGeom prst="rect">
                <a:avLst/>
              </a:prstGeom>
              <a:blipFill>
                <a:blip r:embed="rId6"/>
                <a:stretch>
                  <a:fillRect l="-998" t="-2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val 35">
                <a:extLst>
                  <a:ext uri="{FF2B5EF4-FFF2-40B4-BE49-F238E27FC236}">
                    <a16:creationId xmlns:a16="http://schemas.microsoft.com/office/drawing/2014/main" id="{6593FDF3-94E8-404F-9D3C-55116FF311CF}"/>
                  </a:ext>
                </a:extLst>
              </p:cNvPr>
              <p:cNvSpPr/>
              <p:nvPr/>
            </p:nvSpPr>
            <p:spPr>
              <a:xfrm>
                <a:off x="2256880" y="4348157"/>
                <a:ext cx="693683" cy="609600"/>
              </a:xfrm>
              <a:prstGeom prst="ellipse">
                <a:avLst/>
              </a:prstGeom>
              <a:solidFill>
                <a:schemeClr val="accent1">
                  <a:lumMod val="20000"/>
                  <a:lumOff val="8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sz="2800" b="0" i="1" dirty="0" smtClean="0">
                          <a:solidFill>
                            <a:schemeClr val="tx1"/>
                          </a:solidFill>
                          <a:latin typeface="Cambria Math" panose="02040503050406030204" pitchFamily="18" charset="0"/>
                          <a:ea typeface="Cambria Math" panose="02040503050406030204" pitchFamily="18" charset="0"/>
                        </a:rPr>
                        <m:t>Π</m:t>
                      </m:r>
                    </m:oMath>
                  </m:oMathPara>
                </a14:m>
                <a:endParaRPr lang="en-US" sz="2800" dirty="0">
                  <a:solidFill>
                    <a:schemeClr val="tx1"/>
                  </a:solidFill>
                </a:endParaRPr>
              </a:p>
            </p:txBody>
          </p:sp>
        </mc:Choice>
        <mc:Fallback xmlns="">
          <p:sp>
            <p:nvSpPr>
              <p:cNvPr id="36" name="Oval 35">
                <a:extLst>
                  <a:ext uri="{FF2B5EF4-FFF2-40B4-BE49-F238E27FC236}">
                    <a16:creationId xmlns:a16="http://schemas.microsoft.com/office/drawing/2014/main" id="{6593FDF3-94E8-404F-9D3C-55116FF311CF}"/>
                  </a:ext>
                </a:extLst>
              </p:cNvPr>
              <p:cNvSpPr>
                <a:spLocks noRot="1" noChangeAspect="1" noMove="1" noResize="1" noEditPoints="1" noAdjustHandles="1" noChangeArrowheads="1" noChangeShapeType="1" noTextEdit="1"/>
              </p:cNvSpPr>
              <p:nvPr/>
            </p:nvSpPr>
            <p:spPr>
              <a:xfrm>
                <a:off x="2256880" y="4348157"/>
                <a:ext cx="693683" cy="609600"/>
              </a:xfrm>
              <a:prstGeom prst="ellipse">
                <a:avLst/>
              </a:prstGeom>
              <a:blipFill>
                <a:blip r:embed="rId7"/>
                <a:stretch>
                  <a:fillRect/>
                </a:stretch>
              </a:blipFill>
              <a:ln w="63500"/>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7" name="Oval 36">
                <a:extLst>
                  <a:ext uri="{FF2B5EF4-FFF2-40B4-BE49-F238E27FC236}">
                    <a16:creationId xmlns:a16="http://schemas.microsoft.com/office/drawing/2014/main" id="{DF6F8CD5-6D30-F44D-BEBB-5DE05B4B55FB}"/>
                  </a:ext>
                </a:extLst>
              </p:cNvPr>
              <p:cNvSpPr/>
              <p:nvPr/>
            </p:nvSpPr>
            <p:spPr>
              <a:xfrm>
                <a:off x="1000609" y="4352273"/>
                <a:ext cx="693683" cy="609600"/>
              </a:xfrm>
              <a:prstGeom prst="ellipse">
                <a:avLst/>
              </a:prstGeom>
              <a:solidFill>
                <a:srgbClr val="155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𝑌</m:t>
                      </m:r>
                    </m:oMath>
                  </m:oMathPara>
                </a14:m>
                <a:endParaRPr lang="en-US" sz="2800" dirty="0"/>
              </a:p>
            </p:txBody>
          </p:sp>
        </mc:Choice>
        <mc:Fallback>
          <p:sp>
            <p:nvSpPr>
              <p:cNvPr id="37" name="Oval 36">
                <a:extLst>
                  <a:ext uri="{FF2B5EF4-FFF2-40B4-BE49-F238E27FC236}">
                    <a16:creationId xmlns:a16="http://schemas.microsoft.com/office/drawing/2014/main" id="{DF6F8CD5-6D30-F44D-BEBB-5DE05B4B55FB}"/>
                  </a:ext>
                </a:extLst>
              </p:cNvPr>
              <p:cNvSpPr>
                <a:spLocks noRot="1" noChangeAspect="1" noMove="1" noResize="1" noEditPoints="1" noAdjustHandles="1" noChangeArrowheads="1" noChangeShapeType="1" noTextEdit="1"/>
              </p:cNvSpPr>
              <p:nvPr/>
            </p:nvSpPr>
            <p:spPr>
              <a:xfrm>
                <a:off x="1000609" y="4352273"/>
                <a:ext cx="693683" cy="609600"/>
              </a:xfrm>
              <a:prstGeom prst="ellipse">
                <a:avLst/>
              </a:prstGeom>
              <a:blipFill>
                <a:blip r:embed="rId5"/>
                <a:stretch>
                  <a:fillRect/>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6E33D1DC-9FA6-8444-BF4E-E108CA7F89F3}"/>
              </a:ext>
            </a:extLst>
          </p:cNvPr>
          <p:cNvCxnSpPr>
            <a:cxnSpLocks/>
            <a:stCxn id="37" idx="6"/>
            <a:endCxn id="36" idx="2"/>
          </p:cNvCxnSpPr>
          <p:nvPr/>
        </p:nvCxnSpPr>
        <p:spPr>
          <a:xfrm flipV="1">
            <a:off x="1694292" y="4652957"/>
            <a:ext cx="562588" cy="4116"/>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F5385BA-5092-D543-BA88-9EE985CDCC74}"/>
              </a:ext>
            </a:extLst>
          </p:cNvPr>
          <p:cNvCxnSpPr>
            <a:cxnSpLocks/>
            <a:stCxn id="36" idx="6"/>
            <a:endCxn id="7" idx="2"/>
          </p:cNvCxnSpPr>
          <p:nvPr/>
        </p:nvCxnSpPr>
        <p:spPr>
          <a:xfrm flipV="1">
            <a:off x="2950563" y="4648838"/>
            <a:ext cx="537878" cy="4119"/>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1929DDE2-444B-B948-A2D1-8092B38FCDEA}"/>
              </a:ext>
            </a:extLst>
          </p:cNvPr>
          <p:cNvSpPr>
            <a:spLocks noGrp="1"/>
          </p:cNvSpPr>
          <p:nvPr>
            <p:ph type="title"/>
          </p:nvPr>
        </p:nvSpPr>
        <p:spPr>
          <a:xfrm>
            <a:off x="418072" y="177925"/>
            <a:ext cx="11469128" cy="1388630"/>
          </a:xfrm>
        </p:spPr>
        <p:txBody>
          <a:bodyPr>
            <a:normAutofit/>
          </a:bodyPr>
          <a:lstStyle/>
          <a:p>
            <a:r>
              <a:rPr lang="en-US" sz="3600" dirty="0"/>
              <a:t>Counterfactually Fair Automatic Speech Recognition</a:t>
            </a:r>
            <a:br>
              <a:rPr lang="en-US" sz="3600" dirty="0"/>
            </a:br>
            <a:r>
              <a:rPr lang="en-US" sz="2400" dirty="0" err="1"/>
              <a:t>Sarı</a:t>
            </a:r>
            <a:r>
              <a:rPr lang="en-US" sz="2400" dirty="0"/>
              <a:t>, Hasegawa-Johnson &amp; </a:t>
            </a:r>
            <a:r>
              <a:rPr lang="en-US" sz="2400" dirty="0" err="1"/>
              <a:t>Yoo</a:t>
            </a:r>
            <a:r>
              <a:rPr lang="en-US" sz="2400" dirty="0"/>
              <a:t>, in review</a:t>
            </a:r>
          </a:p>
        </p:txBody>
      </p:sp>
      <p:sp>
        <p:nvSpPr>
          <p:cNvPr id="19" name="Rectangle 18">
            <a:extLst>
              <a:ext uri="{FF2B5EF4-FFF2-40B4-BE49-F238E27FC236}">
                <a16:creationId xmlns:a16="http://schemas.microsoft.com/office/drawing/2014/main" id="{842A0B75-89A2-384C-AAAD-9A39A148B4CA}"/>
              </a:ext>
            </a:extLst>
          </p:cNvPr>
          <p:cNvSpPr/>
          <p:nvPr/>
        </p:nvSpPr>
        <p:spPr>
          <a:xfrm>
            <a:off x="914407" y="5589317"/>
            <a:ext cx="4529952" cy="923330"/>
          </a:xfrm>
          <a:prstGeom prst="rect">
            <a:avLst/>
          </a:prstGeom>
        </p:spPr>
        <p:txBody>
          <a:bodyPr wrap="square">
            <a:spAutoFit/>
          </a:bodyPr>
          <a:lstStyle/>
          <a:p>
            <a:r>
              <a:rPr lang="en-US" sz="1800" dirty="0">
                <a:solidFill>
                  <a:schemeClr val="tx1"/>
                </a:solidFill>
              </a:rPr>
              <a:t>Lightly-shaded circles denote variables whose values are inferred based on models of joint probability distribution</a:t>
            </a:r>
          </a:p>
        </p:txBody>
      </p:sp>
    </p:spTree>
    <p:extLst>
      <p:ext uri="{BB962C8B-B14F-4D97-AF65-F5344CB8AC3E}">
        <p14:creationId xmlns:p14="http://schemas.microsoft.com/office/powerpoint/2010/main" val="323172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val 1">
                <a:extLst>
                  <a:ext uri="{FF2B5EF4-FFF2-40B4-BE49-F238E27FC236}">
                    <a16:creationId xmlns:a16="http://schemas.microsoft.com/office/drawing/2014/main" id="{1D9451DA-7E2E-514E-8184-32D30ACF6B3E}"/>
                  </a:ext>
                </a:extLst>
              </p:cNvPr>
              <p:cNvSpPr/>
              <p:nvPr/>
            </p:nvSpPr>
            <p:spPr>
              <a:xfrm>
                <a:off x="3482621" y="2761663"/>
                <a:ext cx="693683" cy="609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𝐴</m:t>
                      </m:r>
                    </m:oMath>
                  </m:oMathPara>
                </a14:m>
                <a:endParaRPr lang="en-US" sz="2800" dirty="0"/>
              </a:p>
            </p:txBody>
          </p:sp>
        </mc:Choice>
        <mc:Fallback xmlns="">
          <p:sp>
            <p:nvSpPr>
              <p:cNvPr id="2" name="Oval 1">
                <a:extLst>
                  <a:ext uri="{FF2B5EF4-FFF2-40B4-BE49-F238E27FC236}">
                    <a16:creationId xmlns:a16="http://schemas.microsoft.com/office/drawing/2014/main" id="{1D9451DA-7E2E-514E-8184-32D30ACF6B3E}"/>
                  </a:ext>
                </a:extLst>
              </p:cNvPr>
              <p:cNvSpPr>
                <a:spLocks noRot="1" noChangeAspect="1" noMove="1" noResize="1" noEditPoints="1" noAdjustHandles="1" noChangeArrowheads="1" noChangeShapeType="1" noTextEdit="1"/>
              </p:cNvSpPr>
              <p:nvPr/>
            </p:nvSpPr>
            <p:spPr>
              <a:xfrm>
                <a:off x="3482621" y="2761663"/>
                <a:ext cx="693683" cy="609600"/>
              </a:xfrm>
              <a:prstGeom prst="ellipse">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C99C9613-2024-9F40-9FF3-2D637BE39449}"/>
                  </a:ext>
                </a:extLst>
              </p:cNvPr>
              <p:cNvSpPr/>
              <p:nvPr/>
            </p:nvSpPr>
            <p:spPr>
              <a:xfrm>
                <a:off x="4387076" y="3557754"/>
                <a:ext cx="693683" cy="609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𝑋</m:t>
                      </m:r>
                    </m:oMath>
                  </m:oMathPara>
                </a14:m>
                <a:endParaRPr lang="en-US" sz="2800" dirty="0"/>
              </a:p>
            </p:txBody>
          </p:sp>
        </mc:Choice>
        <mc:Fallback xmlns="">
          <p:sp>
            <p:nvSpPr>
              <p:cNvPr id="5" name="Oval 4">
                <a:extLst>
                  <a:ext uri="{FF2B5EF4-FFF2-40B4-BE49-F238E27FC236}">
                    <a16:creationId xmlns:a16="http://schemas.microsoft.com/office/drawing/2014/main" id="{C99C9613-2024-9F40-9FF3-2D637BE39449}"/>
                  </a:ext>
                </a:extLst>
              </p:cNvPr>
              <p:cNvSpPr>
                <a:spLocks noRot="1" noChangeAspect="1" noMove="1" noResize="1" noEditPoints="1" noAdjustHandles="1" noChangeArrowheads="1" noChangeShapeType="1" noTextEdit="1"/>
              </p:cNvSpPr>
              <p:nvPr/>
            </p:nvSpPr>
            <p:spPr>
              <a:xfrm>
                <a:off x="4387076" y="3557754"/>
                <a:ext cx="693683" cy="609600"/>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098F7545-DD9D-2842-AFAB-81612D703BB5}"/>
                  </a:ext>
                </a:extLst>
              </p:cNvPr>
              <p:cNvSpPr/>
              <p:nvPr/>
            </p:nvSpPr>
            <p:spPr>
              <a:xfrm>
                <a:off x="3488441" y="4344038"/>
                <a:ext cx="693683" cy="609600"/>
              </a:xfrm>
              <a:prstGeom prst="ellipse">
                <a:avLst/>
              </a:prstGeom>
              <a:solidFill>
                <a:schemeClr val="accent1">
                  <a:lumMod val="20000"/>
                  <a:lumOff val="8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solidFill>
                            <a:schemeClr val="tx1"/>
                          </a:solidFill>
                          <a:latin typeface="Cambria Math" panose="02040503050406030204" pitchFamily="18" charset="0"/>
                        </a:rPr>
                        <m:t>𝑈</m:t>
                      </m:r>
                    </m:oMath>
                  </m:oMathPara>
                </a14:m>
                <a:endParaRPr lang="en-US" sz="2800" dirty="0">
                  <a:solidFill>
                    <a:schemeClr val="tx1"/>
                  </a:solidFill>
                </a:endParaRPr>
              </a:p>
            </p:txBody>
          </p:sp>
        </mc:Choice>
        <mc:Fallback xmlns="">
          <p:sp>
            <p:nvSpPr>
              <p:cNvPr id="7" name="Oval 6">
                <a:extLst>
                  <a:ext uri="{FF2B5EF4-FFF2-40B4-BE49-F238E27FC236}">
                    <a16:creationId xmlns:a16="http://schemas.microsoft.com/office/drawing/2014/main" id="{098F7545-DD9D-2842-AFAB-81612D703BB5}"/>
                  </a:ext>
                </a:extLst>
              </p:cNvPr>
              <p:cNvSpPr>
                <a:spLocks noRot="1" noChangeAspect="1" noMove="1" noResize="1" noEditPoints="1" noAdjustHandles="1" noChangeArrowheads="1" noChangeShapeType="1" noTextEdit="1"/>
              </p:cNvSpPr>
              <p:nvPr/>
            </p:nvSpPr>
            <p:spPr>
              <a:xfrm>
                <a:off x="3488441" y="4344038"/>
                <a:ext cx="693683" cy="609600"/>
              </a:xfrm>
              <a:prstGeom prst="ellipse">
                <a:avLst/>
              </a:prstGeom>
              <a:blipFill>
                <a:blip r:embed="rId5"/>
                <a:stretch>
                  <a:fillRect/>
                </a:stretch>
              </a:blipFill>
              <a:ln w="63500"/>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FA6C5BF4-DC9C-A949-91C3-75D19B4C6BFC}"/>
              </a:ext>
            </a:extLst>
          </p:cNvPr>
          <p:cNvCxnSpPr>
            <a:cxnSpLocks/>
            <a:stCxn id="2" idx="5"/>
            <a:endCxn id="5" idx="1"/>
          </p:cNvCxnSpPr>
          <p:nvPr/>
        </p:nvCxnSpPr>
        <p:spPr>
          <a:xfrm>
            <a:off x="4074716" y="3281989"/>
            <a:ext cx="413948" cy="365039"/>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2D99ED4-B433-1347-9D0B-EB311DB0EA26}"/>
              </a:ext>
            </a:extLst>
          </p:cNvPr>
          <p:cNvCxnSpPr>
            <a:cxnSpLocks/>
            <a:stCxn id="7" idx="7"/>
            <a:endCxn id="5" idx="3"/>
          </p:cNvCxnSpPr>
          <p:nvPr/>
        </p:nvCxnSpPr>
        <p:spPr>
          <a:xfrm flipV="1">
            <a:off x="4080536" y="4078080"/>
            <a:ext cx="408128" cy="355232"/>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Content Placeholder 7">
                <a:extLst>
                  <a:ext uri="{FF2B5EF4-FFF2-40B4-BE49-F238E27FC236}">
                    <a16:creationId xmlns:a16="http://schemas.microsoft.com/office/drawing/2014/main" id="{CD992FE7-2966-6F4B-96ED-C34BEAE30246}"/>
                  </a:ext>
                </a:extLst>
              </p:cNvPr>
              <p:cNvSpPr txBox="1">
                <a:spLocks/>
              </p:cNvSpPr>
              <p:nvPr/>
            </p:nvSpPr>
            <p:spPr>
              <a:xfrm>
                <a:off x="5618638" y="2358146"/>
                <a:ext cx="6355060" cy="31027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Action:</a:t>
                </a:r>
              </a:p>
              <a:p>
                <a:r>
                  <a:rPr lang="en-US" sz="2000" dirty="0"/>
                  <a:t>Change </a:t>
                </a:r>
                <a14:m>
                  <m:oMath xmlns:m="http://schemas.openxmlformats.org/officeDocument/2006/math">
                    <m:r>
                      <a:rPr lang="en-US" sz="2000" i="1" dirty="0" smtClean="0">
                        <a:latin typeface="Cambria Math" panose="02040503050406030204" pitchFamily="18" charset="0"/>
                      </a:rPr>
                      <m:t>𝐴</m:t>
                    </m:r>
                  </m:oMath>
                </a14:m>
                <a:r>
                  <a:rPr lang="en-US" sz="2000" dirty="0"/>
                  <a:t> (e.g., male</a:t>
                </a:r>
                <a14:m>
                  <m:oMath xmlns:m="http://schemas.openxmlformats.org/officeDocument/2006/math">
                    <m:r>
                      <a:rPr lang="en-US" sz="2000" i="1" dirty="0">
                        <a:latin typeface="Cambria Math" panose="02040503050406030204" pitchFamily="18" charset="0"/>
                        <a:ea typeface="Cambria Math" panose="02040503050406030204" pitchFamily="18" charset="0"/>
                      </a:rPr>
                      <m:t>→</m:t>
                    </m:r>
                  </m:oMath>
                </a14:m>
                <a:r>
                  <a:rPr lang="en-US" sz="2000" dirty="0"/>
                  <a:t>female, old</a:t>
                </a:r>
                <a:r>
                  <a:rPr lang="en-US" sz="2000" dirty="0">
                    <a:ea typeface="Cambria Math" panose="02040503050406030204" pitchFamily="18" charset="0"/>
                  </a:rPr>
                  <a:t> </a:t>
                </a:r>
                <a14:m>
                  <m:oMath xmlns:m="http://schemas.openxmlformats.org/officeDocument/2006/math">
                    <m:r>
                      <a:rPr lang="en-US" sz="2000" i="1" dirty="0">
                        <a:latin typeface="Cambria Math" panose="02040503050406030204" pitchFamily="18" charset="0"/>
                        <a:ea typeface="Cambria Math" panose="02040503050406030204" pitchFamily="18" charset="0"/>
                      </a:rPr>
                      <m:t>→ </m:t>
                    </m:r>
                  </m:oMath>
                </a14:m>
                <a:r>
                  <a:rPr lang="en-US" sz="2000" dirty="0"/>
                  <a:t>young, etc.). </a:t>
                </a:r>
              </a:p>
              <a:p>
                <a:r>
                  <a:rPr lang="en-US" sz="2000" dirty="0"/>
                  <a:t>Change </a:t>
                </a:r>
                <a14:m>
                  <m:oMath xmlns:m="http://schemas.openxmlformats.org/officeDocument/2006/math">
                    <m:r>
                      <a:rPr lang="en-US" sz="2000" i="1" dirty="0" smtClean="0">
                        <a:latin typeface="Cambria Math" panose="02040503050406030204" pitchFamily="18" charset="0"/>
                      </a:rPr>
                      <m:t>𝑋</m:t>
                    </m:r>
                  </m:oMath>
                </a14:m>
                <a:r>
                  <a:rPr lang="en-US" sz="2000" dirty="0"/>
                  <a:t>, using the new value of </a:t>
                </a:r>
                <a14:m>
                  <m:oMath xmlns:m="http://schemas.openxmlformats.org/officeDocument/2006/math">
                    <m:r>
                      <a:rPr lang="en-US" sz="2000" i="1" dirty="0" smtClean="0">
                        <a:latin typeface="Cambria Math" panose="02040503050406030204" pitchFamily="18" charset="0"/>
                      </a:rPr>
                      <m:t>𝐴</m:t>
                    </m:r>
                  </m:oMath>
                </a14:m>
                <a:r>
                  <a:rPr lang="en-US" sz="2000" dirty="0"/>
                  <a:t>, and the previously inferred value of </a:t>
                </a:r>
                <a14:m>
                  <m:oMath xmlns:m="http://schemas.openxmlformats.org/officeDocument/2006/math">
                    <m:r>
                      <a:rPr lang="en-US" sz="2000" i="1" dirty="0" smtClean="0">
                        <a:latin typeface="Cambria Math" panose="02040503050406030204" pitchFamily="18" charset="0"/>
                      </a:rPr>
                      <m:t>𝑈</m:t>
                    </m:r>
                  </m:oMath>
                </a14:m>
                <a:r>
                  <a:rPr lang="en-US" sz="2000" dirty="0"/>
                  <a:t>.</a:t>
                </a:r>
              </a:p>
            </p:txBody>
          </p:sp>
        </mc:Choice>
        <mc:Fallback xmlns="">
          <p:sp>
            <p:nvSpPr>
              <p:cNvPr id="26" name="Content Placeholder 7">
                <a:extLst>
                  <a:ext uri="{FF2B5EF4-FFF2-40B4-BE49-F238E27FC236}">
                    <a16:creationId xmlns:a16="http://schemas.microsoft.com/office/drawing/2014/main" id="{CD992FE7-2966-6F4B-96ED-C34BEAE30246}"/>
                  </a:ext>
                </a:extLst>
              </p:cNvPr>
              <p:cNvSpPr txBox="1">
                <a:spLocks noRot="1" noChangeAspect="1" noMove="1" noResize="1" noEditPoints="1" noAdjustHandles="1" noChangeArrowheads="1" noChangeShapeType="1" noTextEdit="1"/>
              </p:cNvSpPr>
              <p:nvPr/>
            </p:nvSpPr>
            <p:spPr>
              <a:xfrm>
                <a:off x="5618638" y="2358146"/>
                <a:ext cx="6355060" cy="3102731"/>
              </a:xfrm>
              <a:prstGeom prst="rect">
                <a:avLst/>
              </a:prstGeom>
              <a:blipFill>
                <a:blip r:embed="rId6"/>
                <a:stretch>
                  <a:fillRect l="-998" t="-2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val 35">
                <a:extLst>
                  <a:ext uri="{FF2B5EF4-FFF2-40B4-BE49-F238E27FC236}">
                    <a16:creationId xmlns:a16="http://schemas.microsoft.com/office/drawing/2014/main" id="{6593FDF3-94E8-404F-9D3C-55116FF311CF}"/>
                  </a:ext>
                </a:extLst>
              </p:cNvPr>
              <p:cNvSpPr/>
              <p:nvPr/>
            </p:nvSpPr>
            <p:spPr>
              <a:xfrm>
                <a:off x="2256880" y="4348157"/>
                <a:ext cx="693683" cy="609600"/>
              </a:xfrm>
              <a:prstGeom prst="ellipse">
                <a:avLst/>
              </a:prstGeom>
              <a:solidFill>
                <a:schemeClr val="accent1">
                  <a:lumMod val="20000"/>
                  <a:lumOff val="8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sz="2800" b="0" i="1" dirty="0" smtClean="0">
                          <a:solidFill>
                            <a:schemeClr val="tx1"/>
                          </a:solidFill>
                          <a:latin typeface="Cambria Math" panose="02040503050406030204" pitchFamily="18" charset="0"/>
                          <a:ea typeface="Cambria Math" panose="02040503050406030204" pitchFamily="18" charset="0"/>
                        </a:rPr>
                        <m:t>Π</m:t>
                      </m:r>
                    </m:oMath>
                  </m:oMathPara>
                </a14:m>
                <a:endParaRPr lang="en-US" sz="2800" dirty="0">
                  <a:solidFill>
                    <a:schemeClr val="tx1"/>
                  </a:solidFill>
                </a:endParaRPr>
              </a:p>
            </p:txBody>
          </p:sp>
        </mc:Choice>
        <mc:Fallback xmlns="">
          <p:sp>
            <p:nvSpPr>
              <p:cNvPr id="36" name="Oval 35">
                <a:extLst>
                  <a:ext uri="{FF2B5EF4-FFF2-40B4-BE49-F238E27FC236}">
                    <a16:creationId xmlns:a16="http://schemas.microsoft.com/office/drawing/2014/main" id="{6593FDF3-94E8-404F-9D3C-55116FF311CF}"/>
                  </a:ext>
                </a:extLst>
              </p:cNvPr>
              <p:cNvSpPr>
                <a:spLocks noRot="1" noChangeAspect="1" noMove="1" noResize="1" noEditPoints="1" noAdjustHandles="1" noChangeArrowheads="1" noChangeShapeType="1" noTextEdit="1"/>
              </p:cNvSpPr>
              <p:nvPr/>
            </p:nvSpPr>
            <p:spPr>
              <a:xfrm>
                <a:off x="2256880" y="4348157"/>
                <a:ext cx="693683" cy="609600"/>
              </a:xfrm>
              <a:prstGeom prst="ellipse">
                <a:avLst/>
              </a:prstGeom>
              <a:blipFill>
                <a:blip r:embed="rId7"/>
                <a:stretch>
                  <a:fillRect/>
                </a:stretch>
              </a:blipFill>
              <a:ln w="63500"/>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7" name="Oval 36">
                <a:extLst>
                  <a:ext uri="{FF2B5EF4-FFF2-40B4-BE49-F238E27FC236}">
                    <a16:creationId xmlns:a16="http://schemas.microsoft.com/office/drawing/2014/main" id="{DF6F8CD5-6D30-F44D-BEBB-5DE05B4B55FB}"/>
                  </a:ext>
                </a:extLst>
              </p:cNvPr>
              <p:cNvSpPr/>
              <p:nvPr/>
            </p:nvSpPr>
            <p:spPr>
              <a:xfrm>
                <a:off x="1000609" y="4352273"/>
                <a:ext cx="693683" cy="609600"/>
              </a:xfrm>
              <a:prstGeom prst="ellipse">
                <a:avLst/>
              </a:prstGeom>
              <a:solidFill>
                <a:srgbClr val="155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𝑌</m:t>
                      </m:r>
                    </m:oMath>
                  </m:oMathPara>
                </a14:m>
                <a:endParaRPr lang="en-US" sz="2800" dirty="0"/>
              </a:p>
            </p:txBody>
          </p:sp>
        </mc:Choice>
        <mc:Fallback>
          <p:sp>
            <p:nvSpPr>
              <p:cNvPr id="37" name="Oval 36">
                <a:extLst>
                  <a:ext uri="{FF2B5EF4-FFF2-40B4-BE49-F238E27FC236}">
                    <a16:creationId xmlns:a16="http://schemas.microsoft.com/office/drawing/2014/main" id="{DF6F8CD5-6D30-F44D-BEBB-5DE05B4B55FB}"/>
                  </a:ext>
                </a:extLst>
              </p:cNvPr>
              <p:cNvSpPr>
                <a:spLocks noRot="1" noChangeAspect="1" noMove="1" noResize="1" noEditPoints="1" noAdjustHandles="1" noChangeArrowheads="1" noChangeShapeType="1" noTextEdit="1"/>
              </p:cNvSpPr>
              <p:nvPr/>
            </p:nvSpPr>
            <p:spPr>
              <a:xfrm>
                <a:off x="1000609" y="4352273"/>
                <a:ext cx="693683" cy="609600"/>
              </a:xfrm>
              <a:prstGeom prst="ellipse">
                <a:avLst/>
              </a:prstGeom>
              <a:blipFill>
                <a:blip r:embed="rId5"/>
                <a:stretch>
                  <a:fillRect/>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6E33D1DC-9FA6-8444-BF4E-E108CA7F89F3}"/>
              </a:ext>
            </a:extLst>
          </p:cNvPr>
          <p:cNvCxnSpPr>
            <a:cxnSpLocks/>
            <a:stCxn id="37" idx="6"/>
            <a:endCxn id="36" idx="2"/>
          </p:cNvCxnSpPr>
          <p:nvPr/>
        </p:nvCxnSpPr>
        <p:spPr>
          <a:xfrm flipV="1">
            <a:off x="1694292" y="4652957"/>
            <a:ext cx="562588" cy="4116"/>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F5385BA-5092-D543-BA88-9EE985CDCC74}"/>
              </a:ext>
            </a:extLst>
          </p:cNvPr>
          <p:cNvCxnSpPr>
            <a:cxnSpLocks/>
            <a:stCxn id="36" idx="6"/>
            <a:endCxn id="7" idx="2"/>
          </p:cNvCxnSpPr>
          <p:nvPr/>
        </p:nvCxnSpPr>
        <p:spPr>
          <a:xfrm flipV="1">
            <a:off x="2950563" y="4648838"/>
            <a:ext cx="537878" cy="4119"/>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F197DA9-843D-8C46-988E-4A4ABC0C6E41}"/>
              </a:ext>
            </a:extLst>
          </p:cNvPr>
          <p:cNvSpPr/>
          <p:nvPr/>
        </p:nvSpPr>
        <p:spPr>
          <a:xfrm>
            <a:off x="914407" y="5589317"/>
            <a:ext cx="4529952" cy="646331"/>
          </a:xfrm>
          <a:prstGeom prst="rect">
            <a:avLst/>
          </a:prstGeom>
        </p:spPr>
        <p:txBody>
          <a:bodyPr wrap="square">
            <a:spAutoFit/>
          </a:bodyPr>
          <a:lstStyle/>
          <a:p>
            <a:r>
              <a:rPr lang="en-US" sz="1800" dirty="0">
                <a:solidFill>
                  <a:schemeClr val="tx1"/>
                </a:solidFill>
              </a:rPr>
              <a:t>Change in color denotes counterfactual action upon a variable</a:t>
            </a:r>
          </a:p>
        </p:txBody>
      </p:sp>
      <p:sp>
        <p:nvSpPr>
          <p:cNvPr id="17" name="Title 1">
            <a:extLst>
              <a:ext uri="{FF2B5EF4-FFF2-40B4-BE49-F238E27FC236}">
                <a16:creationId xmlns:a16="http://schemas.microsoft.com/office/drawing/2014/main" id="{39178330-FEF4-254D-BB53-8D7D4E7AEB76}"/>
              </a:ext>
            </a:extLst>
          </p:cNvPr>
          <p:cNvSpPr>
            <a:spLocks noGrp="1"/>
          </p:cNvSpPr>
          <p:nvPr>
            <p:ph type="title"/>
          </p:nvPr>
        </p:nvSpPr>
        <p:spPr>
          <a:xfrm>
            <a:off x="418072" y="177925"/>
            <a:ext cx="11469128" cy="1388630"/>
          </a:xfrm>
        </p:spPr>
        <p:txBody>
          <a:bodyPr>
            <a:normAutofit/>
          </a:bodyPr>
          <a:lstStyle/>
          <a:p>
            <a:r>
              <a:rPr lang="en-US" sz="3600" dirty="0"/>
              <a:t>Counterfactually Fair Automatic Speech Recognition</a:t>
            </a:r>
            <a:br>
              <a:rPr lang="en-US" sz="3600" dirty="0"/>
            </a:br>
            <a:r>
              <a:rPr lang="en-US" sz="2400" dirty="0" err="1"/>
              <a:t>Sarı</a:t>
            </a:r>
            <a:r>
              <a:rPr lang="en-US" sz="2400" dirty="0"/>
              <a:t>, Hasegawa-Johnson &amp; </a:t>
            </a:r>
            <a:r>
              <a:rPr lang="en-US" sz="2400" dirty="0" err="1"/>
              <a:t>Yoo</a:t>
            </a:r>
            <a:r>
              <a:rPr lang="en-US" sz="2400" dirty="0"/>
              <a:t>, in review</a:t>
            </a:r>
          </a:p>
        </p:txBody>
      </p:sp>
    </p:spTree>
    <p:extLst>
      <p:ext uri="{BB962C8B-B14F-4D97-AF65-F5344CB8AC3E}">
        <p14:creationId xmlns:p14="http://schemas.microsoft.com/office/powerpoint/2010/main" val="2267758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val 1">
                <a:extLst>
                  <a:ext uri="{FF2B5EF4-FFF2-40B4-BE49-F238E27FC236}">
                    <a16:creationId xmlns:a16="http://schemas.microsoft.com/office/drawing/2014/main" id="{1D9451DA-7E2E-514E-8184-32D30ACF6B3E}"/>
                  </a:ext>
                </a:extLst>
              </p:cNvPr>
              <p:cNvSpPr/>
              <p:nvPr/>
            </p:nvSpPr>
            <p:spPr>
              <a:xfrm>
                <a:off x="3482621" y="2761665"/>
                <a:ext cx="693683" cy="609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𝐴</m:t>
                      </m:r>
                    </m:oMath>
                  </m:oMathPara>
                </a14:m>
                <a:endParaRPr lang="en-US" sz="2800" dirty="0"/>
              </a:p>
            </p:txBody>
          </p:sp>
        </mc:Choice>
        <mc:Fallback xmlns="">
          <p:sp>
            <p:nvSpPr>
              <p:cNvPr id="2" name="Oval 1">
                <a:extLst>
                  <a:ext uri="{FF2B5EF4-FFF2-40B4-BE49-F238E27FC236}">
                    <a16:creationId xmlns:a16="http://schemas.microsoft.com/office/drawing/2014/main" id="{1D9451DA-7E2E-514E-8184-32D30ACF6B3E}"/>
                  </a:ext>
                </a:extLst>
              </p:cNvPr>
              <p:cNvSpPr>
                <a:spLocks noRot="1" noChangeAspect="1" noMove="1" noResize="1" noEditPoints="1" noAdjustHandles="1" noChangeArrowheads="1" noChangeShapeType="1" noTextEdit="1"/>
              </p:cNvSpPr>
              <p:nvPr/>
            </p:nvSpPr>
            <p:spPr>
              <a:xfrm>
                <a:off x="3482621" y="2761665"/>
                <a:ext cx="693683" cy="609600"/>
              </a:xfrm>
              <a:prstGeom prst="ellipse">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C99C9613-2024-9F40-9FF3-2D637BE39449}"/>
                  </a:ext>
                </a:extLst>
              </p:cNvPr>
              <p:cNvSpPr/>
              <p:nvPr/>
            </p:nvSpPr>
            <p:spPr>
              <a:xfrm>
                <a:off x="4387076" y="3557756"/>
                <a:ext cx="693683" cy="609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𝑋</m:t>
                      </m:r>
                    </m:oMath>
                  </m:oMathPara>
                </a14:m>
                <a:endParaRPr lang="en-US" sz="2800" dirty="0"/>
              </a:p>
            </p:txBody>
          </p:sp>
        </mc:Choice>
        <mc:Fallback xmlns="">
          <p:sp>
            <p:nvSpPr>
              <p:cNvPr id="5" name="Oval 4">
                <a:extLst>
                  <a:ext uri="{FF2B5EF4-FFF2-40B4-BE49-F238E27FC236}">
                    <a16:creationId xmlns:a16="http://schemas.microsoft.com/office/drawing/2014/main" id="{C99C9613-2024-9F40-9FF3-2D637BE39449}"/>
                  </a:ext>
                </a:extLst>
              </p:cNvPr>
              <p:cNvSpPr>
                <a:spLocks noRot="1" noChangeAspect="1" noMove="1" noResize="1" noEditPoints="1" noAdjustHandles="1" noChangeArrowheads="1" noChangeShapeType="1" noTextEdit="1"/>
              </p:cNvSpPr>
              <p:nvPr/>
            </p:nvSpPr>
            <p:spPr>
              <a:xfrm>
                <a:off x="4387076" y="3557756"/>
                <a:ext cx="693683" cy="609600"/>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098F7545-DD9D-2842-AFAB-81612D703BB5}"/>
                  </a:ext>
                </a:extLst>
              </p:cNvPr>
              <p:cNvSpPr/>
              <p:nvPr/>
            </p:nvSpPr>
            <p:spPr>
              <a:xfrm>
                <a:off x="3488441" y="4344040"/>
                <a:ext cx="693683" cy="609600"/>
              </a:xfrm>
              <a:prstGeom prst="ellipse">
                <a:avLst/>
              </a:prstGeom>
              <a:solidFill>
                <a:schemeClr val="accent4">
                  <a:lumMod val="20000"/>
                  <a:lumOff val="8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solidFill>
                            <a:schemeClr val="tx1"/>
                          </a:solidFill>
                          <a:latin typeface="Cambria Math" panose="02040503050406030204" pitchFamily="18" charset="0"/>
                        </a:rPr>
                        <m:t>𝑈</m:t>
                      </m:r>
                    </m:oMath>
                  </m:oMathPara>
                </a14:m>
                <a:endParaRPr lang="en-US" sz="2800" dirty="0">
                  <a:solidFill>
                    <a:schemeClr val="tx1"/>
                  </a:solidFill>
                </a:endParaRPr>
              </a:p>
            </p:txBody>
          </p:sp>
        </mc:Choice>
        <mc:Fallback xmlns="">
          <p:sp>
            <p:nvSpPr>
              <p:cNvPr id="7" name="Oval 6">
                <a:extLst>
                  <a:ext uri="{FF2B5EF4-FFF2-40B4-BE49-F238E27FC236}">
                    <a16:creationId xmlns:a16="http://schemas.microsoft.com/office/drawing/2014/main" id="{098F7545-DD9D-2842-AFAB-81612D703BB5}"/>
                  </a:ext>
                </a:extLst>
              </p:cNvPr>
              <p:cNvSpPr>
                <a:spLocks noRot="1" noChangeAspect="1" noMove="1" noResize="1" noEditPoints="1" noAdjustHandles="1" noChangeArrowheads="1" noChangeShapeType="1" noTextEdit="1"/>
              </p:cNvSpPr>
              <p:nvPr/>
            </p:nvSpPr>
            <p:spPr>
              <a:xfrm>
                <a:off x="3488441" y="4344040"/>
                <a:ext cx="693683" cy="609600"/>
              </a:xfrm>
              <a:prstGeom prst="ellipse">
                <a:avLst/>
              </a:prstGeom>
              <a:blipFill>
                <a:blip r:embed="rId5"/>
                <a:stretch>
                  <a:fillRect/>
                </a:stretch>
              </a:blipFill>
              <a:ln w="63500"/>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FA6C5BF4-DC9C-A949-91C3-75D19B4C6BFC}"/>
              </a:ext>
            </a:extLst>
          </p:cNvPr>
          <p:cNvCxnSpPr>
            <a:cxnSpLocks/>
            <a:stCxn id="2" idx="5"/>
            <a:endCxn id="5" idx="1"/>
          </p:cNvCxnSpPr>
          <p:nvPr/>
        </p:nvCxnSpPr>
        <p:spPr>
          <a:xfrm>
            <a:off x="4074716" y="3281991"/>
            <a:ext cx="413948" cy="365039"/>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2D99ED4-B433-1347-9D0B-EB311DB0EA26}"/>
              </a:ext>
            </a:extLst>
          </p:cNvPr>
          <p:cNvCxnSpPr>
            <a:cxnSpLocks/>
            <a:stCxn id="7" idx="7"/>
            <a:endCxn id="5" idx="3"/>
          </p:cNvCxnSpPr>
          <p:nvPr/>
        </p:nvCxnSpPr>
        <p:spPr>
          <a:xfrm flipV="1">
            <a:off x="4080536" y="4078082"/>
            <a:ext cx="408128" cy="355232"/>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Content Placeholder 7">
                <a:extLst>
                  <a:ext uri="{FF2B5EF4-FFF2-40B4-BE49-F238E27FC236}">
                    <a16:creationId xmlns:a16="http://schemas.microsoft.com/office/drawing/2014/main" id="{CD992FE7-2966-6F4B-96ED-C34BEAE30246}"/>
                  </a:ext>
                </a:extLst>
              </p:cNvPr>
              <p:cNvSpPr txBox="1">
                <a:spLocks/>
              </p:cNvSpPr>
              <p:nvPr/>
            </p:nvSpPr>
            <p:spPr>
              <a:xfrm>
                <a:off x="5618638" y="2358148"/>
                <a:ext cx="6355060" cy="31027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Prediction:</a:t>
                </a:r>
              </a:p>
              <a:p>
                <a:r>
                  <a:rPr lang="en-US" sz="2000" dirty="0"/>
                  <a:t>Re-compute the values of </a:t>
                </a:r>
                <a14:m>
                  <m:oMath xmlns:m="http://schemas.openxmlformats.org/officeDocument/2006/math">
                    <m:r>
                      <a:rPr lang="en-US" sz="2000" i="1" dirty="0">
                        <a:latin typeface="Cambria Math" panose="02040503050406030204" pitchFamily="18" charset="0"/>
                      </a:rPr>
                      <m:t>𝑈</m:t>
                    </m:r>
                    <m:r>
                      <a:rPr lang="en-US" sz="2000" b="0" i="1" dirty="0" smtClean="0">
                        <a:latin typeface="Cambria Math" panose="02040503050406030204" pitchFamily="18" charset="0"/>
                      </a:rPr>
                      <m:t>, </m:t>
                    </m:r>
                    <m:r>
                      <m:rPr>
                        <m:sty m:val="p"/>
                      </m:rPr>
                      <a:rPr lang="el-GR" sz="2000" i="1" dirty="0">
                        <a:latin typeface="Cambria Math" panose="02040503050406030204" pitchFamily="18" charset="0"/>
                        <a:ea typeface="Cambria Math" panose="02040503050406030204" pitchFamily="18" charset="0"/>
                      </a:rPr>
                      <m:t>Π</m:t>
                    </m:r>
                  </m:oMath>
                </a14:m>
                <a:r>
                  <a:rPr lang="en-US" sz="2000" dirty="0"/>
                  <a:t>, and </a:t>
                </a:r>
                <a14:m>
                  <m:oMath xmlns:m="http://schemas.openxmlformats.org/officeDocument/2006/math">
                    <m:r>
                      <a:rPr lang="en-US" sz="2000" b="0" i="1" dirty="0" smtClean="0">
                        <a:latin typeface="Cambria Math" panose="02040503050406030204" pitchFamily="18" charset="0"/>
                      </a:rPr>
                      <m:t>𝑌</m:t>
                    </m:r>
                  </m:oMath>
                </a14:m>
                <a:r>
                  <a:rPr lang="en-US" sz="2000" dirty="0"/>
                  <a:t> from the modified versions of </a:t>
                </a:r>
                <a14:m>
                  <m:oMath xmlns:m="http://schemas.openxmlformats.org/officeDocument/2006/math">
                    <m:r>
                      <a:rPr lang="en-US" sz="2000" b="0" i="1" dirty="0" smtClean="0">
                        <a:latin typeface="Cambria Math" panose="02040503050406030204" pitchFamily="18" charset="0"/>
                      </a:rPr>
                      <m:t>𝑋</m:t>
                    </m:r>
                  </m:oMath>
                </a14:m>
                <a:r>
                  <a:rPr lang="en-US" sz="2000" dirty="0"/>
                  <a:t> and </a:t>
                </a:r>
                <a14:m>
                  <m:oMath xmlns:m="http://schemas.openxmlformats.org/officeDocument/2006/math">
                    <m:r>
                      <a:rPr lang="en-US" sz="2000" i="1" dirty="0">
                        <a:latin typeface="Cambria Math" panose="02040503050406030204" pitchFamily="18" charset="0"/>
                      </a:rPr>
                      <m:t>𝐴</m:t>
                    </m:r>
                  </m:oMath>
                </a14:m>
                <a:endParaRPr lang="en-US" sz="2000" dirty="0"/>
              </a:p>
            </p:txBody>
          </p:sp>
        </mc:Choice>
        <mc:Fallback xmlns="">
          <p:sp>
            <p:nvSpPr>
              <p:cNvPr id="26" name="Content Placeholder 7">
                <a:extLst>
                  <a:ext uri="{FF2B5EF4-FFF2-40B4-BE49-F238E27FC236}">
                    <a16:creationId xmlns:a16="http://schemas.microsoft.com/office/drawing/2014/main" id="{CD992FE7-2966-6F4B-96ED-C34BEAE30246}"/>
                  </a:ext>
                </a:extLst>
              </p:cNvPr>
              <p:cNvSpPr txBox="1">
                <a:spLocks noRot="1" noChangeAspect="1" noMove="1" noResize="1" noEditPoints="1" noAdjustHandles="1" noChangeArrowheads="1" noChangeShapeType="1" noTextEdit="1"/>
              </p:cNvSpPr>
              <p:nvPr/>
            </p:nvSpPr>
            <p:spPr>
              <a:xfrm>
                <a:off x="5618638" y="2358148"/>
                <a:ext cx="6355060" cy="3102731"/>
              </a:xfrm>
              <a:prstGeom prst="rect">
                <a:avLst/>
              </a:prstGeom>
              <a:blipFill>
                <a:blip r:embed="rId6"/>
                <a:stretch>
                  <a:fillRect l="-998" t="-2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val 35">
                <a:extLst>
                  <a:ext uri="{FF2B5EF4-FFF2-40B4-BE49-F238E27FC236}">
                    <a16:creationId xmlns:a16="http://schemas.microsoft.com/office/drawing/2014/main" id="{6593FDF3-94E8-404F-9D3C-55116FF311CF}"/>
                  </a:ext>
                </a:extLst>
              </p:cNvPr>
              <p:cNvSpPr/>
              <p:nvPr/>
            </p:nvSpPr>
            <p:spPr>
              <a:xfrm>
                <a:off x="2256880" y="4348159"/>
                <a:ext cx="693683" cy="609600"/>
              </a:xfrm>
              <a:prstGeom prst="ellipse">
                <a:avLst/>
              </a:prstGeom>
              <a:solidFill>
                <a:schemeClr val="accent4">
                  <a:lumMod val="20000"/>
                  <a:lumOff val="8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sz="2800" b="0" i="1" dirty="0" smtClean="0">
                          <a:solidFill>
                            <a:schemeClr val="tx1"/>
                          </a:solidFill>
                          <a:latin typeface="Cambria Math" panose="02040503050406030204" pitchFamily="18" charset="0"/>
                          <a:ea typeface="Cambria Math" panose="02040503050406030204" pitchFamily="18" charset="0"/>
                        </a:rPr>
                        <m:t>Π</m:t>
                      </m:r>
                    </m:oMath>
                  </m:oMathPara>
                </a14:m>
                <a:endParaRPr lang="en-US" sz="2800" dirty="0">
                  <a:solidFill>
                    <a:schemeClr val="tx1"/>
                  </a:solidFill>
                </a:endParaRPr>
              </a:p>
            </p:txBody>
          </p:sp>
        </mc:Choice>
        <mc:Fallback xmlns="">
          <p:sp>
            <p:nvSpPr>
              <p:cNvPr id="36" name="Oval 35">
                <a:extLst>
                  <a:ext uri="{FF2B5EF4-FFF2-40B4-BE49-F238E27FC236}">
                    <a16:creationId xmlns:a16="http://schemas.microsoft.com/office/drawing/2014/main" id="{6593FDF3-94E8-404F-9D3C-55116FF311CF}"/>
                  </a:ext>
                </a:extLst>
              </p:cNvPr>
              <p:cNvSpPr>
                <a:spLocks noRot="1" noChangeAspect="1" noMove="1" noResize="1" noEditPoints="1" noAdjustHandles="1" noChangeArrowheads="1" noChangeShapeType="1" noTextEdit="1"/>
              </p:cNvSpPr>
              <p:nvPr/>
            </p:nvSpPr>
            <p:spPr>
              <a:xfrm>
                <a:off x="2256880" y="4348159"/>
                <a:ext cx="693683" cy="609600"/>
              </a:xfrm>
              <a:prstGeom prst="ellipse">
                <a:avLst/>
              </a:prstGeom>
              <a:blipFill>
                <a:blip r:embed="rId7"/>
                <a:stretch>
                  <a:fillRect/>
                </a:stretch>
              </a:blipFill>
              <a:ln w="635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Oval 36">
                <a:extLst>
                  <a:ext uri="{FF2B5EF4-FFF2-40B4-BE49-F238E27FC236}">
                    <a16:creationId xmlns:a16="http://schemas.microsoft.com/office/drawing/2014/main" id="{DF6F8CD5-6D30-F44D-BEBB-5DE05B4B55FB}"/>
                  </a:ext>
                </a:extLst>
              </p:cNvPr>
              <p:cNvSpPr/>
              <p:nvPr/>
            </p:nvSpPr>
            <p:spPr>
              <a:xfrm>
                <a:off x="1000609" y="4352275"/>
                <a:ext cx="693683" cy="609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𝑌</m:t>
                      </m:r>
                    </m:oMath>
                  </m:oMathPara>
                </a14:m>
                <a:endParaRPr lang="en-US" sz="2800" dirty="0"/>
              </a:p>
            </p:txBody>
          </p:sp>
        </mc:Choice>
        <mc:Fallback xmlns="">
          <p:sp>
            <p:nvSpPr>
              <p:cNvPr id="37" name="Oval 36">
                <a:extLst>
                  <a:ext uri="{FF2B5EF4-FFF2-40B4-BE49-F238E27FC236}">
                    <a16:creationId xmlns:a16="http://schemas.microsoft.com/office/drawing/2014/main" id="{DF6F8CD5-6D30-F44D-BEBB-5DE05B4B55FB}"/>
                  </a:ext>
                </a:extLst>
              </p:cNvPr>
              <p:cNvSpPr>
                <a:spLocks noRot="1" noChangeAspect="1" noMove="1" noResize="1" noEditPoints="1" noAdjustHandles="1" noChangeArrowheads="1" noChangeShapeType="1" noTextEdit="1"/>
              </p:cNvSpPr>
              <p:nvPr/>
            </p:nvSpPr>
            <p:spPr>
              <a:xfrm>
                <a:off x="1000609" y="4352275"/>
                <a:ext cx="693683" cy="609600"/>
              </a:xfrm>
              <a:prstGeom prst="ellipse">
                <a:avLst/>
              </a:prstGeom>
              <a:blipFill>
                <a:blip r:embed="rId8"/>
                <a:stretch>
                  <a:fillRect/>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6E33D1DC-9FA6-8444-BF4E-E108CA7F89F3}"/>
              </a:ext>
            </a:extLst>
          </p:cNvPr>
          <p:cNvCxnSpPr>
            <a:cxnSpLocks/>
            <a:stCxn id="37" idx="6"/>
            <a:endCxn id="36" idx="2"/>
          </p:cNvCxnSpPr>
          <p:nvPr/>
        </p:nvCxnSpPr>
        <p:spPr>
          <a:xfrm flipV="1">
            <a:off x="1694292" y="4652959"/>
            <a:ext cx="562588" cy="4116"/>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F5385BA-5092-D543-BA88-9EE985CDCC74}"/>
              </a:ext>
            </a:extLst>
          </p:cNvPr>
          <p:cNvCxnSpPr>
            <a:cxnSpLocks/>
            <a:stCxn id="36" idx="6"/>
            <a:endCxn id="7" idx="2"/>
          </p:cNvCxnSpPr>
          <p:nvPr/>
        </p:nvCxnSpPr>
        <p:spPr>
          <a:xfrm flipV="1">
            <a:off x="2950563" y="4648840"/>
            <a:ext cx="537878" cy="4119"/>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0DEB7A6A-081B-0A46-930E-A72D3E8D10B8}"/>
              </a:ext>
            </a:extLst>
          </p:cNvPr>
          <p:cNvSpPr>
            <a:spLocks noGrp="1"/>
          </p:cNvSpPr>
          <p:nvPr>
            <p:ph type="title"/>
          </p:nvPr>
        </p:nvSpPr>
        <p:spPr>
          <a:xfrm>
            <a:off x="418072" y="177925"/>
            <a:ext cx="11469128" cy="1388630"/>
          </a:xfrm>
        </p:spPr>
        <p:txBody>
          <a:bodyPr>
            <a:normAutofit/>
          </a:bodyPr>
          <a:lstStyle/>
          <a:p>
            <a:r>
              <a:rPr lang="en-US" sz="3600" dirty="0"/>
              <a:t>Counterfactually Fair Automatic Speech Recognition</a:t>
            </a:r>
            <a:br>
              <a:rPr lang="en-US" sz="3600" dirty="0"/>
            </a:br>
            <a:r>
              <a:rPr lang="en-US" sz="2400" dirty="0" err="1"/>
              <a:t>Sarı</a:t>
            </a:r>
            <a:r>
              <a:rPr lang="en-US" sz="2400" dirty="0"/>
              <a:t>, Hasegawa-Johnson &amp; </a:t>
            </a:r>
            <a:r>
              <a:rPr lang="en-US" sz="2400" dirty="0" err="1"/>
              <a:t>Yoo</a:t>
            </a:r>
            <a:r>
              <a:rPr lang="en-US" sz="2400" dirty="0"/>
              <a:t>, in review</a:t>
            </a:r>
          </a:p>
        </p:txBody>
      </p:sp>
    </p:spTree>
    <p:extLst>
      <p:ext uri="{BB962C8B-B14F-4D97-AF65-F5344CB8AC3E}">
        <p14:creationId xmlns:p14="http://schemas.microsoft.com/office/powerpoint/2010/main" val="1961914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val 1">
                <a:extLst>
                  <a:ext uri="{FF2B5EF4-FFF2-40B4-BE49-F238E27FC236}">
                    <a16:creationId xmlns:a16="http://schemas.microsoft.com/office/drawing/2014/main" id="{1D9451DA-7E2E-514E-8184-32D30ACF6B3E}"/>
                  </a:ext>
                </a:extLst>
              </p:cNvPr>
              <p:cNvSpPr/>
              <p:nvPr/>
            </p:nvSpPr>
            <p:spPr>
              <a:xfrm>
                <a:off x="3482621" y="2761666"/>
                <a:ext cx="693683" cy="609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𝐴</m:t>
                      </m:r>
                    </m:oMath>
                  </m:oMathPara>
                </a14:m>
                <a:endParaRPr lang="en-US" sz="2800" dirty="0"/>
              </a:p>
            </p:txBody>
          </p:sp>
        </mc:Choice>
        <mc:Fallback xmlns="">
          <p:sp>
            <p:nvSpPr>
              <p:cNvPr id="2" name="Oval 1">
                <a:extLst>
                  <a:ext uri="{FF2B5EF4-FFF2-40B4-BE49-F238E27FC236}">
                    <a16:creationId xmlns:a16="http://schemas.microsoft.com/office/drawing/2014/main" id="{1D9451DA-7E2E-514E-8184-32D30ACF6B3E}"/>
                  </a:ext>
                </a:extLst>
              </p:cNvPr>
              <p:cNvSpPr>
                <a:spLocks noRot="1" noChangeAspect="1" noMove="1" noResize="1" noEditPoints="1" noAdjustHandles="1" noChangeArrowheads="1" noChangeShapeType="1" noTextEdit="1"/>
              </p:cNvSpPr>
              <p:nvPr/>
            </p:nvSpPr>
            <p:spPr>
              <a:xfrm>
                <a:off x="3482621" y="2761666"/>
                <a:ext cx="693683" cy="609600"/>
              </a:xfrm>
              <a:prstGeom prst="ellipse">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C99C9613-2024-9F40-9FF3-2D637BE39449}"/>
                  </a:ext>
                </a:extLst>
              </p:cNvPr>
              <p:cNvSpPr/>
              <p:nvPr/>
            </p:nvSpPr>
            <p:spPr>
              <a:xfrm>
                <a:off x="4387076" y="3557757"/>
                <a:ext cx="693683" cy="609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𝑋</m:t>
                      </m:r>
                    </m:oMath>
                  </m:oMathPara>
                </a14:m>
                <a:endParaRPr lang="en-US" sz="2800" dirty="0"/>
              </a:p>
            </p:txBody>
          </p:sp>
        </mc:Choice>
        <mc:Fallback xmlns="">
          <p:sp>
            <p:nvSpPr>
              <p:cNvPr id="5" name="Oval 4">
                <a:extLst>
                  <a:ext uri="{FF2B5EF4-FFF2-40B4-BE49-F238E27FC236}">
                    <a16:creationId xmlns:a16="http://schemas.microsoft.com/office/drawing/2014/main" id="{C99C9613-2024-9F40-9FF3-2D637BE39449}"/>
                  </a:ext>
                </a:extLst>
              </p:cNvPr>
              <p:cNvSpPr>
                <a:spLocks noRot="1" noChangeAspect="1" noMove="1" noResize="1" noEditPoints="1" noAdjustHandles="1" noChangeArrowheads="1" noChangeShapeType="1" noTextEdit="1"/>
              </p:cNvSpPr>
              <p:nvPr/>
            </p:nvSpPr>
            <p:spPr>
              <a:xfrm>
                <a:off x="4387076" y="3557757"/>
                <a:ext cx="693683" cy="609600"/>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098F7545-DD9D-2842-AFAB-81612D703BB5}"/>
                  </a:ext>
                </a:extLst>
              </p:cNvPr>
              <p:cNvSpPr/>
              <p:nvPr/>
            </p:nvSpPr>
            <p:spPr>
              <a:xfrm>
                <a:off x="3488441" y="4344041"/>
                <a:ext cx="693683" cy="609600"/>
              </a:xfrm>
              <a:prstGeom prst="ellipse">
                <a:avLst/>
              </a:prstGeom>
              <a:solidFill>
                <a:schemeClr val="bg1">
                  <a:lumMod val="8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solidFill>
                            <a:schemeClr val="tx1"/>
                          </a:solidFill>
                          <a:latin typeface="Cambria Math" panose="02040503050406030204" pitchFamily="18" charset="0"/>
                        </a:rPr>
                        <m:t>𝑈</m:t>
                      </m:r>
                    </m:oMath>
                  </m:oMathPara>
                </a14:m>
                <a:endParaRPr lang="en-US" sz="2800" dirty="0">
                  <a:solidFill>
                    <a:schemeClr val="tx1"/>
                  </a:solidFill>
                </a:endParaRPr>
              </a:p>
            </p:txBody>
          </p:sp>
        </mc:Choice>
        <mc:Fallback xmlns="">
          <p:sp>
            <p:nvSpPr>
              <p:cNvPr id="7" name="Oval 6">
                <a:extLst>
                  <a:ext uri="{FF2B5EF4-FFF2-40B4-BE49-F238E27FC236}">
                    <a16:creationId xmlns:a16="http://schemas.microsoft.com/office/drawing/2014/main" id="{098F7545-DD9D-2842-AFAB-81612D703BB5}"/>
                  </a:ext>
                </a:extLst>
              </p:cNvPr>
              <p:cNvSpPr>
                <a:spLocks noRot="1" noChangeAspect="1" noMove="1" noResize="1" noEditPoints="1" noAdjustHandles="1" noChangeArrowheads="1" noChangeShapeType="1" noTextEdit="1"/>
              </p:cNvSpPr>
              <p:nvPr/>
            </p:nvSpPr>
            <p:spPr>
              <a:xfrm>
                <a:off x="3488441" y="4344041"/>
                <a:ext cx="693683" cy="609600"/>
              </a:xfrm>
              <a:prstGeom prst="ellipse">
                <a:avLst/>
              </a:prstGeom>
              <a:blipFill>
                <a:blip r:embed="rId5"/>
                <a:stretch>
                  <a:fillRect/>
                </a:stretch>
              </a:blipFill>
              <a:ln w="63500">
                <a:solidFill>
                  <a:schemeClr val="tx1"/>
                </a:solidFill>
              </a:ln>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FA6C5BF4-DC9C-A949-91C3-75D19B4C6BFC}"/>
              </a:ext>
            </a:extLst>
          </p:cNvPr>
          <p:cNvCxnSpPr>
            <a:cxnSpLocks/>
            <a:stCxn id="2" idx="5"/>
            <a:endCxn id="5" idx="1"/>
          </p:cNvCxnSpPr>
          <p:nvPr/>
        </p:nvCxnSpPr>
        <p:spPr>
          <a:xfrm>
            <a:off x="4074716" y="3281992"/>
            <a:ext cx="413948" cy="365039"/>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2D99ED4-B433-1347-9D0B-EB311DB0EA26}"/>
              </a:ext>
            </a:extLst>
          </p:cNvPr>
          <p:cNvCxnSpPr>
            <a:cxnSpLocks/>
            <a:stCxn id="7" idx="7"/>
            <a:endCxn id="5" idx="3"/>
          </p:cNvCxnSpPr>
          <p:nvPr/>
        </p:nvCxnSpPr>
        <p:spPr>
          <a:xfrm flipV="1">
            <a:off x="4080536" y="4078083"/>
            <a:ext cx="408128" cy="355232"/>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Oval 35">
                <a:extLst>
                  <a:ext uri="{FF2B5EF4-FFF2-40B4-BE49-F238E27FC236}">
                    <a16:creationId xmlns:a16="http://schemas.microsoft.com/office/drawing/2014/main" id="{6593FDF3-94E8-404F-9D3C-55116FF311CF}"/>
                  </a:ext>
                </a:extLst>
              </p:cNvPr>
              <p:cNvSpPr/>
              <p:nvPr/>
            </p:nvSpPr>
            <p:spPr>
              <a:xfrm>
                <a:off x="2256880" y="4348160"/>
                <a:ext cx="693683" cy="609600"/>
              </a:xfrm>
              <a:prstGeom prst="ellipse">
                <a:avLst/>
              </a:prstGeom>
              <a:solidFill>
                <a:schemeClr val="bg1">
                  <a:lumMod val="8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sz="2800" b="0" i="1" dirty="0" smtClean="0">
                          <a:solidFill>
                            <a:schemeClr val="tx1"/>
                          </a:solidFill>
                          <a:latin typeface="Cambria Math" panose="02040503050406030204" pitchFamily="18" charset="0"/>
                          <a:ea typeface="Cambria Math" panose="02040503050406030204" pitchFamily="18" charset="0"/>
                        </a:rPr>
                        <m:t>Π</m:t>
                      </m:r>
                    </m:oMath>
                  </m:oMathPara>
                </a14:m>
                <a:endParaRPr lang="en-US" sz="2800" dirty="0">
                  <a:solidFill>
                    <a:schemeClr val="tx1"/>
                  </a:solidFill>
                </a:endParaRPr>
              </a:p>
            </p:txBody>
          </p:sp>
        </mc:Choice>
        <mc:Fallback xmlns="">
          <p:sp>
            <p:nvSpPr>
              <p:cNvPr id="36" name="Oval 35">
                <a:extLst>
                  <a:ext uri="{FF2B5EF4-FFF2-40B4-BE49-F238E27FC236}">
                    <a16:creationId xmlns:a16="http://schemas.microsoft.com/office/drawing/2014/main" id="{6593FDF3-94E8-404F-9D3C-55116FF311CF}"/>
                  </a:ext>
                </a:extLst>
              </p:cNvPr>
              <p:cNvSpPr>
                <a:spLocks noRot="1" noChangeAspect="1" noMove="1" noResize="1" noEditPoints="1" noAdjustHandles="1" noChangeArrowheads="1" noChangeShapeType="1" noTextEdit="1"/>
              </p:cNvSpPr>
              <p:nvPr/>
            </p:nvSpPr>
            <p:spPr>
              <a:xfrm>
                <a:off x="2256880" y="4348160"/>
                <a:ext cx="693683" cy="609600"/>
              </a:xfrm>
              <a:prstGeom prst="ellipse">
                <a:avLst/>
              </a:prstGeom>
              <a:blipFill>
                <a:blip r:embed="rId7"/>
                <a:stretch>
                  <a:fillRect/>
                </a:stretch>
              </a:blipFill>
              <a:ln w="635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Oval 36">
                <a:extLst>
                  <a:ext uri="{FF2B5EF4-FFF2-40B4-BE49-F238E27FC236}">
                    <a16:creationId xmlns:a16="http://schemas.microsoft.com/office/drawing/2014/main" id="{DF6F8CD5-6D30-F44D-BEBB-5DE05B4B55FB}"/>
                  </a:ext>
                </a:extLst>
              </p:cNvPr>
              <p:cNvSpPr/>
              <p:nvPr/>
            </p:nvSpPr>
            <p:spPr>
              <a:xfrm>
                <a:off x="1000609" y="4352276"/>
                <a:ext cx="693683" cy="609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𝑌</m:t>
                      </m:r>
                    </m:oMath>
                  </m:oMathPara>
                </a14:m>
                <a:endParaRPr lang="en-US" sz="2800" dirty="0"/>
              </a:p>
            </p:txBody>
          </p:sp>
        </mc:Choice>
        <mc:Fallback xmlns="">
          <p:sp>
            <p:nvSpPr>
              <p:cNvPr id="37" name="Oval 36">
                <a:extLst>
                  <a:ext uri="{FF2B5EF4-FFF2-40B4-BE49-F238E27FC236}">
                    <a16:creationId xmlns:a16="http://schemas.microsoft.com/office/drawing/2014/main" id="{DF6F8CD5-6D30-F44D-BEBB-5DE05B4B55FB}"/>
                  </a:ext>
                </a:extLst>
              </p:cNvPr>
              <p:cNvSpPr>
                <a:spLocks noRot="1" noChangeAspect="1" noMove="1" noResize="1" noEditPoints="1" noAdjustHandles="1" noChangeArrowheads="1" noChangeShapeType="1" noTextEdit="1"/>
              </p:cNvSpPr>
              <p:nvPr/>
            </p:nvSpPr>
            <p:spPr>
              <a:xfrm>
                <a:off x="1000609" y="4352276"/>
                <a:ext cx="693683" cy="609600"/>
              </a:xfrm>
              <a:prstGeom prst="ellipse">
                <a:avLst/>
              </a:prstGeom>
              <a:blipFill>
                <a:blip r:embed="rId8"/>
                <a:stretch>
                  <a:fillRect/>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6E33D1DC-9FA6-8444-BF4E-E108CA7F89F3}"/>
              </a:ext>
            </a:extLst>
          </p:cNvPr>
          <p:cNvCxnSpPr>
            <a:cxnSpLocks/>
            <a:stCxn id="37" idx="6"/>
            <a:endCxn id="36" idx="2"/>
          </p:cNvCxnSpPr>
          <p:nvPr/>
        </p:nvCxnSpPr>
        <p:spPr>
          <a:xfrm flipV="1">
            <a:off x="1694292" y="4652960"/>
            <a:ext cx="562588" cy="4116"/>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F5385BA-5092-D543-BA88-9EE985CDCC74}"/>
              </a:ext>
            </a:extLst>
          </p:cNvPr>
          <p:cNvCxnSpPr>
            <a:cxnSpLocks/>
            <a:stCxn id="36" idx="6"/>
            <a:endCxn id="7" idx="2"/>
          </p:cNvCxnSpPr>
          <p:nvPr/>
        </p:nvCxnSpPr>
        <p:spPr>
          <a:xfrm flipV="1">
            <a:off x="2950563" y="4648841"/>
            <a:ext cx="537878" cy="4119"/>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AFC94A30-BA6E-AC44-8C21-2DC06484A647}"/>
              </a:ext>
            </a:extLst>
          </p:cNvPr>
          <p:cNvSpPr>
            <a:spLocks noGrp="1"/>
          </p:cNvSpPr>
          <p:nvPr>
            <p:ph type="title"/>
          </p:nvPr>
        </p:nvSpPr>
        <p:spPr>
          <a:xfrm>
            <a:off x="418072" y="177925"/>
            <a:ext cx="11469128" cy="1388630"/>
          </a:xfrm>
        </p:spPr>
        <p:txBody>
          <a:bodyPr>
            <a:normAutofit/>
          </a:bodyPr>
          <a:lstStyle/>
          <a:p>
            <a:r>
              <a:rPr lang="en-US" sz="3600" dirty="0"/>
              <a:t>Counterfactually Fair Automatic Speech Recognition</a:t>
            </a:r>
            <a:br>
              <a:rPr lang="en-US" sz="3600" dirty="0"/>
            </a:br>
            <a:r>
              <a:rPr lang="en-US" sz="2400" dirty="0" err="1"/>
              <a:t>Sarı</a:t>
            </a:r>
            <a:r>
              <a:rPr lang="en-US" sz="2400" dirty="0"/>
              <a:t>, Hasegawa-Johnson &amp; </a:t>
            </a:r>
            <a:r>
              <a:rPr lang="en-US" sz="2400" dirty="0" err="1"/>
              <a:t>Yoo</a:t>
            </a:r>
            <a:r>
              <a:rPr lang="en-US" sz="2400" dirty="0"/>
              <a:t>, in review</a:t>
            </a:r>
          </a:p>
        </p:txBody>
      </p:sp>
      <mc:AlternateContent xmlns:mc="http://schemas.openxmlformats.org/markup-compatibility/2006" xmlns:a14="http://schemas.microsoft.com/office/drawing/2010/main">
        <mc:Choice Requires="a14">
          <p:sp>
            <p:nvSpPr>
              <p:cNvPr id="18" name="Content Placeholder 7">
                <a:extLst>
                  <a:ext uri="{FF2B5EF4-FFF2-40B4-BE49-F238E27FC236}">
                    <a16:creationId xmlns:a16="http://schemas.microsoft.com/office/drawing/2014/main" id="{B8AD6F6A-9A75-6841-93AE-3D1902ECC493}"/>
                  </a:ext>
                </a:extLst>
              </p:cNvPr>
              <p:cNvSpPr txBox="1">
                <a:spLocks/>
              </p:cNvSpPr>
              <p:nvPr/>
            </p:nvSpPr>
            <p:spPr>
              <a:xfrm>
                <a:off x="5618638" y="2358148"/>
                <a:ext cx="6355060" cy="31027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Regularization:</a:t>
                </a:r>
              </a:p>
              <a:p>
                <a:r>
                  <a:rPr lang="en-US" sz="2000" dirty="0"/>
                  <a:t>Train the neural net so that, no matter what the value of A is, </a:t>
                </a:r>
                <a14:m>
                  <m:oMath xmlns:m="http://schemas.openxmlformats.org/officeDocument/2006/math">
                    <m:r>
                      <a:rPr lang="en-US" sz="2000" i="1" dirty="0">
                        <a:latin typeface="Cambria Math" panose="02040503050406030204" pitchFamily="18" charset="0"/>
                      </a:rPr>
                      <m:t>𝑈</m:t>
                    </m:r>
                    <m:r>
                      <a:rPr lang="en-US" sz="2000" b="0" i="1" dirty="0" smtClean="0">
                        <a:latin typeface="Cambria Math" panose="02040503050406030204" pitchFamily="18" charset="0"/>
                      </a:rPr>
                      <m:t>,</m:t>
                    </m:r>
                    <m:r>
                      <m:rPr>
                        <m:sty m:val="p"/>
                      </m:rPr>
                      <a:rPr lang="el-GR" sz="2000" i="1" dirty="0">
                        <a:latin typeface="Cambria Math" panose="02040503050406030204" pitchFamily="18" charset="0"/>
                        <a:ea typeface="Cambria Math" panose="02040503050406030204" pitchFamily="18" charset="0"/>
                      </a:rPr>
                      <m:t>Π</m:t>
                    </m:r>
                  </m:oMath>
                </a14:m>
                <a:r>
                  <a:rPr lang="en-US" sz="2000" dirty="0"/>
                  <a:t> are unchanged</a:t>
                </a:r>
              </a:p>
            </p:txBody>
          </p:sp>
        </mc:Choice>
        <mc:Fallback xmlns="">
          <p:sp>
            <p:nvSpPr>
              <p:cNvPr id="18" name="Content Placeholder 7">
                <a:extLst>
                  <a:ext uri="{FF2B5EF4-FFF2-40B4-BE49-F238E27FC236}">
                    <a16:creationId xmlns:a16="http://schemas.microsoft.com/office/drawing/2014/main" id="{B8AD6F6A-9A75-6841-93AE-3D1902ECC493}"/>
                  </a:ext>
                </a:extLst>
              </p:cNvPr>
              <p:cNvSpPr txBox="1">
                <a:spLocks noRot="1" noChangeAspect="1" noMove="1" noResize="1" noEditPoints="1" noAdjustHandles="1" noChangeArrowheads="1" noChangeShapeType="1" noTextEdit="1"/>
              </p:cNvSpPr>
              <p:nvPr/>
            </p:nvSpPr>
            <p:spPr>
              <a:xfrm>
                <a:off x="5618638" y="2358148"/>
                <a:ext cx="6355060" cy="3102731"/>
              </a:xfrm>
              <a:prstGeom prst="rect">
                <a:avLst/>
              </a:prstGeom>
              <a:blipFill>
                <a:blip r:embed="rId9"/>
                <a:stretch>
                  <a:fillRect l="-998" t="-2033"/>
                </a:stretch>
              </a:blipFill>
            </p:spPr>
            <p:txBody>
              <a:bodyPr/>
              <a:lstStyle/>
              <a:p>
                <a:r>
                  <a:rPr lang="en-US">
                    <a:noFill/>
                  </a:rPr>
                  <a:t> </a:t>
                </a:r>
              </a:p>
            </p:txBody>
          </p:sp>
        </mc:Fallback>
      </mc:AlternateContent>
    </p:spTree>
    <p:extLst>
      <p:ext uri="{BB962C8B-B14F-4D97-AF65-F5344CB8AC3E}">
        <p14:creationId xmlns:p14="http://schemas.microsoft.com/office/powerpoint/2010/main" val="322718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repeatCount="3000" fill="hold" nodeType="clickEffect">
                                  <p:stCondLst>
                                    <p:cond delay="0"/>
                                  </p:stCondLst>
                                  <p:childTnLst>
                                    <p:animClr clrSpc="rgb" dir="cw">
                                      <p:cBhvr>
                                        <p:cTn id="6" dur="1000" fill="hold"/>
                                        <p:tgtEl>
                                          <p:spTgt spid="2"/>
                                        </p:tgtEl>
                                        <p:attrNameLst>
                                          <p:attrName>fillcolor</p:attrName>
                                        </p:attrNameLst>
                                      </p:cBhvr>
                                      <p:to>
                                        <a:schemeClr val="accent1"/>
                                      </p:to>
                                    </p:animClr>
                                    <p:set>
                                      <p:cBhvr>
                                        <p:cTn id="7" dur="1000" fill="hold"/>
                                        <p:tgtEl>
                                          <p:spTgt spid="2"/>
                                        </p:tgtEl>
                                        <p:attrNameLst>
                                          <p:attrName>fill.type</p:attrName>
                                        </p:attrNameLst>
                                      </p:cBhvr>
                                      <p:to>
                                        <p:strVal val="solid"/>
                                      </p:to>
                                    </p:set>
                                    <p:set>
                                      <p:cBhvr>
                                        <p:cTn id="8" dur="1000" fill="hold"/>
                                        <p:tgtEl>
                                          <p:spTgt spid="2"/>
                                        </p:tgtEl>
                                        <p:attrNameLst>
                                          <p:attrName>fill.on</p:attrName>
                                        </p:attrNameLst>
                                      </p:cBhvr>
                                      <p:to>
                                        <p:strVal val="true"/>
                                      </p:to>
                                    </p:set>
                                  </p:childTnLst>
                                </p:cTn>
                              </p:par>
                              <p:par>
                                <p:cTn id="9" presetID="1" presetClass="emph" presetSubtype="2" repeatCount="3000" fill="hold" nodeType="withEffect">
                                  <p:stCondLst>
                                    <p:cond delay="0"/>
                                  </p:stCondLst>
                                  <p:childTnLst>
                                    <p:animClr clrSpc="rgb" dir="cw">
                                      <p:cBhvr>
                                        <p:cTn id="10" dur="1000" fill="hold"/>
                                        <p:tgtEl>
                                          <p:spTgt spid="5"/>
                                        </p:tgtEl>
                                        <p:attrNameLst>
                                          <p:attrName>fillcolor</p:attrName>
                                        </p:attrNameLst>
                                      </p:cBhvr>
                                      <p:to>
                                        <a:schemeClr val="accent1"/>
                                      </p:to>
                                    </p:animClr>
                                    <p:set>
                                      <p:cBhvr>
                                        <p:cTn id="11" dur="1000" fill="hold"/>
                                        <p:tgtEl>
                                          <p:spTgt spid="5"/>
                                        </p:tgtEl>
                                        <p:attrNameLst>
                                          <p:attrName>fill.type</p:attrName>
                                        </p:attrNameLst>
                                      </p:cBhvr>
                                      <p:to>
                                        <p:strVal val="solid"/>
                                      </p:to>
                                    </p:set>
                                    <p:set>
                                      <p:cBhvr>
                                        <p:cTn id="12" dur="1000" fill="hold"/>
                                        <p:tgtEl>
                                          <p:spTgt spid="5"/>
                                        </p:tgtEl>
                                        <p:attrNameLst>
                                          <p:attrName>fill.on</p:attrName>
                                        </p:attrNameLst>
                                      </p:cBhvr>
                                      <p:to>
                                        <p:strVal val="true"/>
                                      </p:to>
                                    </p:set>
                                  </p:childTnLst>
                                </p:cTn>
                              </p:par>
                            </p:childTnLst>
                          </p:cTn>
                        </p:par>
                        <p:par>
                          <p:cTn id="13" fill="hold">
                            <p:stCondLst>
                              <p:cond delay="3000"/>
                            </p:stCondLst>
                            <p:childTnLst>
                              <p:par>
                                <p:cTn id="14" presetID="1" presetClass="emph" presetSubtype="2" fill="hold" nodeType="afterEffect">
                                  <p:stCondLst>
                                    <p:cond delay="0"/>
                                  </p:stCondLst>
                                  <p:childTnLst>
                                    <p:animClr clrSpc="rgb" dir="cw">
                                      <p:cBhvr>
                                        <p:cTn id="15" dur="1000" fill="hold"/>
                                        <p:tgtEl>
                                          <p:spTgt spid="2"/>
                                        </p:tgtEl>
                                        <p:attrNameLst>
                                          <p:attrName>fillcolor</p:attrName>
                                        </p:attrNameLst>
                                      </p:cBhvr>
                                      <p:to>
                                        <a:srgbClr val="F5C713"/>
                                      </p:to>
                                    </p:animClr>
                                    <p:set>
                                      <p:cBhvr>
                                        <p:cTn id="16" dur="1000" fill="hold"/>
                                        <p:tgtEl>
                                          <p:spTgt spid="2"/>
                                        </p:tgtEl>
                                        <p:attrNameLst>
                                          <p:attrName>fill.type</p:attrName>
                                        </p:attrNameLst>
                                      </p:cBhvr>
                                      <p:to>
                                        <p:strVal val="solid"/>
                                      </p:to>
                                    </p:set>
                                    <p:set>
                                      <p:cBhvr>
                                        <p:cTn id="17" dur="1000" fill="hold"/>
                                        <p:tgtEl>
                                          <p:spTgt spid="2"/>
                                        </p:tgtEl>
                                        <p:attrNameLst>
                                          <p:attrName>fill.on</p:attrName>
                                        </p:attrNameLst>
                                      </p:cBhvr>
                                      <p:to>
                                        <p:strVal val="true"/>
                                      </p:to>
                                    </p:set>
                                  </p:childTnLst>
                                </p:cTn>
                              </p:par>
                              <p:par>
                                <p:cTn id="18" presetID="1" presetClass="emph" presetSubtype="2" fill="hold" nodeType="withEffect">
                                  <p:stCondLst>
                                    <p:cond delay="0"/>
                                  </p:stCondLst>
                                  <p:childTnLst>
                                    <p:animClr clrSpc="rgb" dir="cw">
                                      <p:cBhvr>
                                        <p:cTn id="19" dur="1000" fill="hold"/>
                                        <p:tgtEl>
                                          <p:spTgt spid="5"/>
                                        </p:tgtEl>
                                        <p:attrNameLst>
                                          <p:attrName>fillcolor</p:attrName>
                                        </p:attrNameLst>
                                      </p:cBhvr>
                                      <p:to>
                                        <a:srgbClr val="F5C713"/>
                                      </p:to>
                                    </p:animClr>
                                    <p:set>
                                      <p:cBhvr>
                                        <p:cTn id="20" dur="1000" fill="hold"/>
                                        <p:tgtEl>
                                          <p:spTgt spid="5"/>
                                        </p:tgtEl>
                                        <p:attrNameLst>
                                          <p:attrName>fill.type</p:attrName>
                                        </p:attrNameLst>
                                      </p:cBhvr>
                                      <p:to>
                                        <p:strVal val="solid"/>
                                      </p:to>
                                    </p:set>
                                    <p:set>
                                      <p:cBhvr>
                                        <p:cTn id="21" dur="1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F9F91B-D464-3C43-BC39-889AA8D89C59}"/>
              </a:ext>
            </a:extLst>
          </p:cNvPr>
          <p:cNvPicPr>
            <a:picLocks noChangeAspect="1"/>
          </p:cNvPicPr>
          <p:nvPr/>
        </p:nvPicPr>
        <p:blipFill rotWithShape="1">
          <a:blip r:embed="rId2"/>
          <a:srcRect l="27340" r="27394"/>
          <a:stretch/>
        </p:blipFill>
        <p:spPr>
          <a:xfrm>
            <a:off x="3733800" y="0"/>
            <a:ext cx="4648200" cy="6863246"/>
          </a:xfrm>
          <a:prstGeom prst="rect">
            <a:avLst/>
          </a:prstGeom>
        </p:spPr>
      </p:pic>
    </p:spTree>
    <p:extLst>
      <p:ext uri="{BB962C8B-B14F-4D97-AF65-F5344CB8AC3E}">
        <p14:creationId xmlns:p14="http://schemas.microsoft.com/office/powerpoint/2010/main" val="2625336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A035B2B4-58C5-4343-9EF0-4D5BD01E8C2F}"/>
              </a:ext>
            </a:extLst>
          </p:cNvPr>
          <p:cNvGrpSpPr/>
          <p:nvPr/>
        </p:nvGrpSpPr>
        <p:grpSpPr>
          <a:xfrm>
            <a:off x="1755837" y="3388851"/>
            <a:ext cx="8753673" cy="3110915"/>
            <a:chOff x="115690" y="318085"/>
            <a:chExt cx="11943763" cy="4518604"/>
          </a:xfrm>
        </p:grpSpPr>
        <p:sp>
          <p:nvSpPr>
            <p:cNvPr id="37" name="Rounded Rectangle 36">
              <a:extLst>
                <a:ext uri="{FF2B5EF4-FFF2-40B4-BE49-F238E27FC236}">
                  <a16:creationId xmlns:a16="http://schemas.microsoft.com/office/drawing/2014/main" id="{25AB9B50-E22C-9942-9B94-A466C6753B73}"/>
                </a:ext>
              </a:extLst>
            </p:cNvPr>
            <p:cNvSpPr/>
            <p:nvPr/>
          </p:nvSpPr>
          <p:spPr>
            <a:xfrm rot="5400000">
              <a:off x="4352142" y="394699"/>
              <a:ext cx="4257291" cy="4247875"/>
            </a:xfrm>
            <a:prstGeom prst="roundRect">
              <a:avLst>
                <a:gd name="adj" fmla="val 4857"/>
              </a:avLst>
            </a:prstGeom>
            <a:solidFill>
              <a:srgbClr val="70AD47">
                <a:lumMod val="20000"/>
                <a:lumOff val="80000"/>
              </a:srgbClr>
            </a:solidFill>
            <a:ln w="12700" cap="flat" cmpd="sng" algn="ctr">
              <a:noFill/>
              <a:prstDash val="solid"/>
              <a:miter lim="800000"/>
            </a:ln>
            <a:effectLst/>
          </p:spPr>
          <p:txBody>
            <a:bodyPr rtlCol="0" anchor="ctr"/>
            <a:lstStyle/>
            <a:p>
              <a:pPr algn="ctr">
                <a:defRPr/>
              </a:pPr>
              <a:endParaRPr lang="en-US" sz="1100" kern="0" dirty="0">
                <a:solidFill>
                  <a:prstClr val="black"/>
                </a:solidFill>
                <a:latin typeface="Times" pitchFamily="2" charset="0"/>
                <a:cs typeface="Times New Roman" panose="02020603050405020304" pitchFamily="18" charset="0"/>
              </a:endParaRPr>
            </a:p>
          </p:txBody>
        </p:sp>
        <p:sp>
          <p:nvSpPr>
            <p:cNvPr id="38" name="Rounded Rectangle 37">
              <a:extLst>
                <a:ext uri="{FF2B5EF4-FFF2-40B4-BE49-F238E27FC236}">
                  <a16:creationId xmlns:a16="http://schemas.microsoft.com/office/drawing/2014/main" id="{FD25D651-B068-C44A-9AFB-C20D1545121C}"/>
                </a:ext>
              </a:extLst>
            </p:cNvPr>
            <p:cNvSpPr/>
            <p:nvPr/>
          </p:nvSpPr>
          <p:spPr>
            <a:xfrm>
              <a:off x="5801714" y="2853213"/>
              <a:ext cx="3269007" cy="1983476"/>
            </a:xfrm>
            <a:prstGeom prst="roundRect">
              <a:avLst>
                <a:gd name="adj" fmla="val 11921"/>
              </a:avLst>
            </a:prstGeom>
            <a:solidFill>
              <a:sysClr val="window" lastClr="FFFFFF"/>
            </a:solidFill>
            <a:ln w="12700" cap="flat" cmpd="sng" algn="ctr">
              <a:noFill/>
              <a:prstDash val="solid"/>
              <a:miter lim="800000"/>
            </a:ln>
            <a:effectLst/>
          </p:spPr>
          <p:txBody>
            <a:bodyPr rtlCol="0" anchor="ctr"/>
            <a:lstStyle/>
            <a:p>
              <a:pPr algn="ctr">
                <a:defRPr/>
              </a:pPr>
              <a:endParaRPr lang="en-US" sz="1100" kern="0">
                <a:solidFill>
                  <a:prstClr val="white"/>
                </a:solidFill>
                <a:latin typeface="Times" pitchFamily="2" charset="0"/>
              </a:endParaRPr>
            </a:p>
          </p:txBody>
        </p:sp>
        <p:sp>
          <p:nvSpPr>
            <p:cNvPr id="39" name="Rounded Rectangle 38">
              <a:extLst>
                <a:ext uri="{FF2B5EF4-FFF2-40B4-BE49-F238E27FC236}">
                  <a16:creationId xmlns:a16="http://schemas.microsoft.com/office/drawing/2014/main" id="{B9D3B980-CC5A-DE4E-9F14-2AD1817A61B0}"/>
                </a:ext>
              </a:extLst>
            </p:cNvPr>
            <p:cNvSpPr/>
            <p:nvPr/>
          </p:nvSpPr>
          <p:spPr>
            <a:xfrm rot="5400000">
              <a:off x="9244569" y="861872"/>
              <a:ext cx="2358322" cy="1414569"/>
            </a:xfrm>
            <a:prstGeom prst="roundRect">
              <a:avLst>
                <a:gd name="adj" fmla="val 10030"/>
              </a:avLst>
            </a:prstGeom>
            <a:solidFill>
              <a:srgbClr val="ED7D31">
                <a:lumMod val="20000"/>
                <a:lumOff val="80000"/>
              </a:srgbClr>
            </a:solidFill>
            <a:ln w="12700" cap="flat" cmpd="sng" algn="ctr">
              <a:noFill/>
              <a:prstDash val="solid"/>
              <a:miter lim="800000"/>
            </a:ln>
            <a:effectLst/>
          </p:spPr>
          <p:txBody>
            <a:bodyPr rtlCol="0" anchor="ctr"/>
            <a:lstStyle/>
            <a:p>
              <a:pPr algn="ctr">
                <a:defRPr/>
              </a:pPr>
              <a:endParaRPr lang="en-US" sz="1100" kern="0" dirty="0">
                <a:solidFill>
                  <a:prstClr val="black"/>
                </a:solidFill>
                <a:latin typeface="Times" pitchFamily="2" charset="0"/>
                <a:cs typeface="Times New Roman" panose="02020603050405020304" pitchFamily="18" charset="0"/>
              </a:endParaRPr>
            </a:p>
          </p:txBody>
        </p:sp>
        <p:sp>
          <p:nvSpPr>
            <p:cNvPr id="40" name="Rounded Rectangle 39">
              <a:extLst>
                <a:ext uri="{FF2B5EF4-FFF2-40B4-BE49-F238E27FC236}">
                  <a16:creationId xmlns:a16="http://schemas.microsoft.com/office/drawing/2014/main" id="{267B309D-B4E0-1540-B33A-88AC9990021B}"/>
                </a:ext>
              </a:extLst>
            </p:cNvPr>
            <p:cNvSpPr/>
            <p:nvPr/>
          </p:nvSpPr>
          <p:spPr>
            <a:xfrm rot="5400000">
              <a:off x="1515230" y="2478019"/>
              <a:ext cx="1857197" cy="2481326"/>
            </a:xfrm>
            <a:prstGeom prst="roundRect">
              <a:avLst>
                <a:gd name="adj" fmla="val 10030"/>
              </a:avLst>
            </a:prstGeom>
            <a:solidFill>
              <a:srgbClr val="FFC000">
                <a:lumMod val="20000"/>
                <a:lumOff val="80000"/>
              </a:srgbClr>
            </a:solidFill>
            <a:ln w="12700" cap="flat" cmpd="sng" algn="ctr">
              <a:noFill/>
              <a:prstDash val="solid"/>
              <a:miter lim="800000"/>
            </a:ln>
            <a:effectLst/>
          </p:spPr>
          <p:txBody>
            <a:bodyPr rtlCol="0" anchor="ctr"/>
            <a:lstStyle/>
            <a:p>
              <a:pPr algn="ctr">
                <a:defRPr/>
              </a:pPr>
              <a:endParaRPr lang="en-US" sz="1100" kern="0" dirty="0">
                <a:solidFill>
                  <a:prstClr val="black"/>
                </a:solidFill>
                <a:latin typeface="Times" pitchFamily="2" charset="0"/>
                <a:cs typeface="Times New Roman" panose="02020603050405020304" pitchFamily="18" charset="0"/>
              </a:endParaRPr>
            </a:p>
          </p:txBody>
        </p:sp>
        <p:sp>
          <p:nvSpPr>
            <p:cNvPr id="41" name="Rounded Rectangle 40">
              <a:extLst>
                <a:ext uri="{FF2B5EF4-FFF2-40B4-BE49-F238E27FC236}">
                  <a16:creationId xmlns:a16="http://schemas.microsoft.com/office/drawing/2014/main" id="{F74A731F-E7F7-534D-9169-0BCB927656A8}"/>
                </a:ext>
              </a:extLst>
            </p:cNvPr>
            <p:cNvSpPr/>
            <p:nvPr/>
          </p:nvSpPr>
          <p:spPr>
            <a:xfrm rot="5400000">
              <a:off x="1264649" y="328469"/>
              <a:ext cx="2358363" cy="2481327"/>
            </a:xfrm>
            <a:prstGeom prst="roundRect">
              <a:avLst>
                <a:gd name="adj" fmla="val 10030"/>
              </a:avLst>
            </a:prstGeom>
            <a:solidFill>
              <a:srgbClr val="5B9BD5">
                <a:lumMod val="20000"/>
                <a:lumOff val="80000"/>
              </a:srgbClr>
            </a:solidFill>
            <a:ln w="12700" cap="flat" cmpd="sng" algn="ctr">
              <a:noFill/>
              <a:prstDash val="solid"/>
              <a:miter lim="800000"/>
            </a:ln>
            <a:effectLst/>
          </p:spPr>
          <p:txBody>
            <a:bodyPr rtlCol="0" anchor="ctr"/>
            <a:lstStyle/>
            <a:p>
              <a:pPr algn="ctr">
                <a:defRPr/>
              </a:pPr>
              <a:endParaRPr lang="en-US" sz="1100" kern="0" dirty="0">
                <a:solidFill>
                  <a:prstClr val="black"/>
                </a:solidFill>
                <a:latin typeface="Times" pitchFamily="2"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9A449F1B-C6CC-0544-85D6-2C005F0BA598}"/>
                    </a:ext>
                  </a:extLst>
                </p:cNvPr>
                <p:cNvSpPr/>
                <p:nvPr/>
              </p:nvSpPr>
              <p:spPr>
                <a:xfrm rot="5400000">
                  <a:off x="1110628" y="1469526"/>
                  <a:ext cx="2053090"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altLang="zh-CN" sz="1100" kern="0" dirty="0">
                      <a:solidFill>
                        <a:prstClr val="black"/>
                      </a:solidFill>
                      <a:latin typeface="Times" pitchFamily="2" charset="0"/>
                      <a:ea typeface="等线" panose="02010600030101010101" pitchFamily="2" charset="-122"/>
                      <a:cs typeface="Times New Roman" panose="02020603050405020304" pitchFamily="18" charset="0"/>
                    </a:rPr>
                    <a:t>5</a:t>
                  </a:r>
                  <a14:m>
                    <m:oMath xmlns:m="http://schemas.openxmlformats.org/officeDocument/2006/math">
                      <m:r>
                        <a:rPr lang="en-US" altLang="zh-CN" sz="1100" i="1" kern="0">
                          <a:solidFill>
                            <a:prstClr val="black"/>
                          </a:solidFill>
                          <a:latin typeface="Cambria Math" panose="02040503050406030204" pitchFamily="18" charset="0"/>
                        </a:rPr>
                        <m:t>×</m:t>
                      </m:r>
                    </m:oMath>
                  </a14:m>
                  <a:r>
                    <a:rPr lang="en-US" sz="1100" kern="0" dirty="0">
                      <a:solidFill>
                        <a:prstClr val="black"/>
                      </a:solidFill>
                      <a:latin typeface="Times" pitchFamily="2" charset="0"/>
                      <a:cs typeface="Times New Roman" panose="02020603050405020304" pitchFamily="18" charset="0"/>
                    </a:rPr>
                    <a:t>1 ConvNorm </a:t>
                  </a:r>
                  <a14:m>
                    <m:oMath xmlns:m="http://schemas.openxmlformats.org/officeDocument/2006/math">
                      <m:r>
                        <a:rPr lang="en-US" sz="1100" i="1" kern="0" dirty="0">
                          <a:solidFill>
                            <a:prstClr val="black"/>
                          </a:solidFill>
                          <a:latin typeface="Cambria Math" panose="02040503050406030204" pitchFamily="18" charset="0"/>
                          <a:cs typeface="Times New Roman" panose="02020603050405020304" pitchFamily="18" charset="0"/>
                        </a:rPr>
                        <m:t>×3</m:t>
                      </m:r>
                    </m:oMath>
                  </a14:m>
                  <a:endParaRPr lang="en-US" sz="1100" kern="0" dirty="0">
                    <a:solidFill>
                      <a:prstClr val="black"/>
                    </a:solidFill>
                    <a:latin typeface="Times" pitchFamily="2" charset="0"/>
                    <a:cs typeface="Times New Roman" panose="02020603050405020304" pitchFamily="18" charset="0"/>
                  </a:endParaRPr>
                </a:p>
              </p:txBody>
            </p:sp>
          </mc:Choice>
          <mc:Fallback xmlns="">
            <p:sp>
              <p:nvSpPr>
                <p:cNvPr id="224" name="Rounded Rectangle 223">
                  <a:extLst>
                    <a:ext uri="{FF2B5EF4-FFF2-40B4-BE49-F238E27FC236}">
                      <a16:creationId xmlns:a16="http://schemas.microsoft.com/office/drawing/2014/main" id="{9A449F1B-C6CC-0544-85D6-2C005F0BA598}"/>
                    </a:ext>
                  </a:extLst>
                </p:cNvPr>
                <p:cNvSpPr>
                  <a:spLocks noRot="1" noChangeAspect="1" noMove="1" noResize="1" noEditPoints="1" noAdjustHandles="1" noChangeArrowheads="1" noChangeShapeType="1" noTextEdit="1"/>
                </p:cNvSpPr>
                <p:nvPr/>
              </p:nvSpPr>
              <p:spPr>
                <a:xfrm rot="5400000">
                  <a:off x="1110628" y="1469526"/>
                  <a:ext cx="2053090" cy="388189"/>
                </a:xfrm>
                <a:prstGeom prst="roundRect">
                  <a:avLst/>
                </a:prstGeom>
                <a:blipFill>
                  <a:blip r:embed="rId3"/>
                  <a:stretch>
                    <a:fillRect l="-4000"/>
                  </a:stretch>
                </a:blipFill>
                <a:ln w="28575" cap="flat" cmpd="sng" algn="ctr">
                  <a:solidFill>
                    <a:sysClr val="windowText" lastClr="000000"/>
                  </a:solidFill>
                  <a:prstDash val="solid"/>
                  <a:miter lim="800000"/>
                </a:ln>
                <a:effectLst/>
              </p:spPr>
              <p:txBody>
                <a:bodyPr/>
                <a:lstStyle/>
                <a:p>
                  <a:r>
                    <a:rPr lang="en-US">
                      <a:noFill/>
                    </a:rPr>
                    <a:t> </a:t>
                  </a:r>
                </a:p>
              </p:txBody>
            </p:sp>
          </mc:Fallback>
        </mc:AlternateContent>
        <p:sp>
          <p:nvSpPr>
            <p:cNvPr id="43" name="Rounded Rectangle 42">
              <a:extLst>
                <a:ext uri="{FF2B5EF4-FFF2-40B4-BE49-F238E27FC236}">
                  <a16:creationId xmlns:a16="http://schemas.microsoft.com/office/drawing/2014/main" id="{F3F3B96A-2710-4B4B-BB3A-DC6DFADA24C0}"/>
                </a:ext>
              </a:extLst>
            </p:cNvPr>
            <p:cNvSpPr/>
            <p:nvPr/>
          </p:nvSpPr>
          <p:spPr>
            <a:xfrm rot="5400000">
              <a:off x="1922020" y="1666489"/>
              <a:ext cx="1659152" cy="388189"/>
            </a:xfrm>
            <a:prstGeom prst="roundRect">
              <a:avLst/>
            </a:prstGeom>
            <a:solidFill>
              <a:sysClr val="window" lastClr="FFFFFF">
                <a:lumMod val="85000"/>
              </a:sysClr>
            </a:solidFill>
            <a:ln w="28575" cap="flat" cmpd="sng" algn="ctr">
              <a:solidFill>
                <a:sysClr val="windowText" lastClr="000000"/>
              </a:solidFill>
              <a:prstDash val="solid"/>
              <a:miter lim="800000"/>
            </a:ln>
            <a:effectLst/>
          </p:spPr>
          <p:txBody>
            <a:bodyPr rtlCol="0" anchor="ctr"/>
            <a:lstStyle/>
            <a:p>
              <a:pPr algn="ctr">
                <a:defRPr/>
              </a:pPr>
              <a:endParaRPr lang="en-US" sz="1100" kern="0" dirty="0">
                <a:solidFill>
                  <a:srgbClr val="4472C4"/>
                </a:solidFill>
                <a:latin typeface="Times" pitchFamily="2"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4" name="Rounded Rectangle 43">
                  <a:extLst>
                    <a:ext uri="{FF2B5EF4-FFF2-40B4-BE49-F238E27FC236}">
                      <a16:creationId xmlns:a16="http://schemas.microsoft.com/office/drawing/2014/main" id="{740C21DD-84FD-F046-A75F-42E1F24D9EF5}"/>
                    </a:ext>
                  </a:extLst>
                </p:cNvPr>
                <p:cNvSpPr/>
                <p:nvPr/>
              </p:nvSpPr>
              <p:spPr>
                <a:xfrm rot="5400000">
                  <a:off x="1418337" y="3443516"/>
                  <a:ext cx="1452068"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altLang="zh-CN" sz="1100" kern="0" dirty="0">
                      <a:solidFill>
                        <a:prstClr val="black"/>
                      </a:solidFill>
                      <a:latin typeface="Times" pitchFamily="2" charset="0"/>
                      <a:ea typeface="等线" panose="02010600030101010101" pitchFamily="2" charset="-122"/>
                      <a:cs typeface="Times New Roman" panose="02020603050405020304" pitchFamily="18" charset="0"/>
                    </a:rPr>
                    <a:t>LSTM</a:t>
                  </a:r>
                  <a:r>
                    <a:rPr lang="en-US" sz="1100" kern="0" dirty="0">
                      <a:solidFill>
                        <a:prstClr val="black"/>
                      </a:solidFill>
                      <a:latin typeface="Times" pitchFamily="2" charset="0"/>
                      <a:cs typeface="Times New Roman" panose="02020603050405020304" pitchFamily="18" charset="0"/>
                    </a:rPr>
                    <a:t> </a:t>
                  </a:r>
                  <a14:m>
                    <m:oMath xmlns:m="http://schemas.openxmlformats.org/officeDocument/2006/math">
                      <m:r>
                        <a:rPr lang="en-US" sz="1100" i="1" kern="0" dirty="0">
                          <a:solidFill>
                            <a:prstClr val="black"/>
                          </a:solidFill>
                          <a:latin typeface="Cambria Math" panose="02040503050406030204" pitchFamily="18" charset="0"/>
                          <a:cs typeface="Times New Roman" panose="02020603050405020304" pitchFamily="18" charset="0"/>
                        </a:rPr>
                        <m:t>×</m:t>
                      </m:r>
                    </m:oMath>
                  </a14:m>
                  <a:r>
                    <a:rPr lang="en-US" sz="1100" kern="0" dirty="0">
                      <a:solidFill>
                        <a:prstClr val="black"/>
                      </a:solidFill>
                      <a:latin typeface="Times" pitchFamily="2" charset="0"/>
                      <a:cs typeface="Times New Roman" panose="02020603050405020304" pitchFamily="18" charset="0"/>
                    </a:rPr>
                    <a:t>2</a:t>
                  </a:r>
                </a:p>
              </p:txBody>
            </p:sp>
          </mc:Choice>
          <mc:Fallback xmlns="">
            <p:sp>
              <p:nvSpPr>
                <p:cNvPr id="226" name="Rounded Rectangle 225">
                  <a:extLst>
                    <a:ext uri="{FF2B5EF4-FFF2-40B4-BE49-F238E27FC236}">
                      <a16:creationId xmlns:a16="http://schemas.microsoft.com/office/drawing/2014/main" id="{740C21DD-84FD-F046-A75F-42E1F24D9EF5}"/>
                    </a:ext>
                  </a:extLst>
                </p:cNvPr>
                <p:cNvSpPr>
                  <a:spLocks noRot="1" noChangeAspect="1" noMove="1" noResize="1" noEditPoints="1" noAdjustHandles="1" noChangeArrowheads="1" noChangeShapeType="1" noTextEdit="1"/>
                </p:cNvSpPr>
                <p:nvPr/>
              </p:nvSpPr>
              <p:spPr>
                <a:xfrm rot="5400000">
                  <a:off x="1418337" y="3443516"/>
                  <a:ext cx="1452068" cy="388189"/>
                </a:xfrm>
                <a:prstGeom prst="roundRect">
                  <a:avLst/>
                </a:prstGeom>
                <a:blipFill>
                  <a:blip r:embed="rId4"/>
                  <a:stretch>
                    <a:fillRect/>
                  </a:stretch>
                </a:blipFill>
                <a:ln w="28575" cap="flat" cmpd="sng" algn="ctr">
                  <a:solidFill>
                    <a:sysClr val="windowText" lastClr="000000"/>
                  </a:solidFill>
                  <a:prstDash val="solid"/>
                  <a:miter lim="800000"/>
                </a:ln>
                <a:effectLst/>
              </p:spPr>
              <p:txBody>
                <a:bodyPr/>
                <a:lstStyle/>
                <a:p>
                  <a:r>
                    <a:rPr lang="en-US">
                      <a:noFill/>
                    </a:rPr>
                    <a:t> </a:t>
                  </a:r>
                </a:p>
              </p:txBody>
            </p:sp>
          </mc:Fallback>
        </mc:AlternateContent>
        <p:sp>
          <p:nvSpPr>
            <p:cNvPr id="45" name="Rounded Rectangle 44">
              <a:extLst>
                <a:ext uri="{FF2B5EF4-FFF2-40B4-BE49-F238E27FC236}">
                  <a16:creationId xmlns:a16="http://schemas.microsoft.com/office/drawing/2014/main" id="{0864E728-31BE-CB45-A4C9-B33670A41052}"/>
                </a:ext>
              </a:extLst>
            </p:cNvPr>
            <p:cNvSpPr/>
            <p:nvPr/>
          </p:nvSpPr>
          <p:spPr>
            <a:xfrm rot="5400000">
              <a:off x="2575247" y="3462802"/>
              <a:ext cx="1445500"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altLang="zh-CN" sz="1100" kern="0" dirty="0">
                  <a:solidFill>
                    <a:prstClr val="black"/>
                  </a:solidFill>
                  <a:latin typeface="Times" pitchFamily="2" charset="0"/>
                  <a:ea typeface="等线" panose="02010600030101010101" pitchFamily="2" charset="-122"/>
                  <a:cs typeface="Times New Roman" panose="02020603050405020304" pitchFamily="18" charset="0"/>
                </a:rPr>
                <a:t>Full Connect</a:t>
              </a:r>
              <a:endParaRPr lang="en-US" sz="1100" kern="0" dirty="0">
                <a:solidFill>
                  <a:prstClr val="black"/>
                </a:solidFill>
                <a:latin typeface="Times" pitchFamily="2"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6" name="Rounded Rectangle 45">
                  <a:extLst>
                    <a:ext uri="{FF2B5EF4-FFF2-40B4-BE49-F238E27FC236}">
                      <a16:creationId xmlns:a16="http://schemas.microsoft.com/office/drawing/2014/main" id="{41267F79-5CF8-1F49-88B8-BCF2BCEFD70D}"/>
                    </a:ext>
                  </a:extLst>
                </p:cNvPr>
                <p:cNvSpPr/>
                <p:nvPr/>
              </p:nvSpPr>
              <p:spPr>
                <a:xfrm rot="5400000">
                  <a:off x="1840074" y="1272556"/>
                  <a:ext cx="1659152"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altLang="zh-CN" sz="1100" kern="0" dirty="0">
                      <a:solidFill>
                        <a:prstClr val="black"/>
                      </a:solidFill>
                      <a:latin typeface="Times" pitchFamily="2" charset="0"/>
                      <a:ea typeface="等线" panose="02010600030101010101" pitchFamily="2" charset="-122"/>
                      <a:cs typeface="Times New Roman" panose="02020603050405020304" pitchFamily="18" charset="0"/>
                    </a:rPr>
                    <a:t>BLSTM</a:t>
                  </a:r>
                  <a:r>
                    <a:rPr lang="en-US" sz="1100" kern="0" dirty="0">
                      <a:solidFill>
                        <a:prstClr val="black"/>
                      </a:solidFill>
                      <a:latin typeface="Times" pitchFamily="2" charset="0"/>
                      <a:cs typeface="Times New Roman" panose="02020603050405020304" pitchFamily="18" charset="0"/>
                    </a:rPr>
                    <a:t> </a:t>
                  </a:r>
                  <a14:m>
                    <m:oMath xmlns:m="http://schemas.openxmlformats.org/officeDocument/2006/math">
                      <m:r>
                        <a:rPr lang="en-US" sz="1100" i="1" kern="0" dirty="0">
                          <a:solidFill>
                            <a:prstClr val="black"/>
                          </a:solidFill>
                          <a:latin typeface="Cambria Math" panose="02040503050406030204" pitchFamily="18" charset="0"/>
                          <a:cs typeface="Times New Roman" panose="02020603050405020304" pitchFamily="18" charset="0"/>
                        </a:rPr>
                        <m:t>×2</m:t>
                      </m:r>
                    </m:oMath>
                  </a14:m>
                  <a:endParaRPr lang="en-US" sz="1100" kern="0" dirty="0">
                    <a:solidFill>
                      <a:prstClr val="black"/>
                    </a:solidFill>
                    <a:latin typeface="Times" pitchFamily="2" charset="0"/>
                    <a:cs typeface="Times New Roman" panose="02020603050405020304" pitchFamily="18" charset="0"/>
                  </a:endParaRPr>
                </a:p>
              </p:txBody>
            </p:sp>
          </mc:Choice>
          <mc:Fallback xmlns="">
            <p:sp>
              <p:nvSpPr>
                <p:cNvPr id="228" name="Rounded Rectangle 227">
                  <a:extLst>
                    <a:ext uri="{FF2B5EF4-FFF2-40B4-BE49-F238E27FC236}">
                      <a16:creationId xmlns:a16="http://schemas.microsoft.com/office/drawing/2014/main" id="{41267F79-5CF8-1F49-88B8-BCF2BCEFD70D}"/>
                    </a:ext>
                  </a:extLst>
                </p:cNvPr>
                <p:cNvSpPr>
                  <a:spLocks noRot="1" noChangeAspect="1" noMove="1" noResize="1" noEditPoints="1" noAdjustHandles="1" noChangeArrowheads="1" noChangeShapeType="1" noTextEdit="1"/>
                </p:cNvSpPr>
                <p:nvPr/>
              </p:nvSpPr>
              <p:spPr>
                <a:xfrm rot="5400000">
                  <a:off x="1840074" y="1272556"/>
                  <a:ext cx="1659152" cy="388189"/>
                </a:xfrm>
                <a:prstGeom prst="roundRect">
                  <a:avLst/>
                </a:prstGeom>
                <a:blipFill>
                  <a:blip r:embed="rId5"/>
                  <a:stretch>
                    <a:fillRect/>
                  </a:stretch>
                </a:blipFill>
                <a:ln w="28575" cap="flat" cmpd="sng" algn="ctr">
                  <a:solidFill>
                    <a:sysClr val="windowText" lastClr="000000"/>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C8213517-CF75-2240-B17A-67E47C9060B9}"/>
                    </a:ext>
                  </a:extLst>
                </p:cNvPr>
                <p:cNvSpPr/>
                <p:nvPr/>
              </p:nvSpPr>
              <p:spPr>
                <a:xfrm rot="5400000">
                  <a:off x="4802123" y="1470960"/>
                  <a:ext cx="2053089"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altLang="zh-CN" sz="1100" kern="0" dirty="0">
                      <a:solidFill>
                        <a:prstClr val="black"/>
                      </a:solidFill>
                      <a:latin typeface="Times" pitchFamily="2" charset="0"/>
                      <a:ea typeface="等线" panose="02010600030101010101" pitchFamily="2" charset="-122"/>
                      <a:cs typeface="Times New Roman" panose="02020603050405020304" pitchFamily="18" charset="0"/>
                    </a:rPr>
                    <a:t>5</a:t>
                  </a:r>
                  <a14:m>
                    <m:oMath xmlns:m="http://schemas.openxmlformats.org/officeDocument/2006/math">
                      <m:r>
                        <a:rPr lang="en-US" altLang="zh-CN" sz="1100" i="1" kern="0">
                          <a:solidFill>
                            <a:prstClr val="black"/>
                          </a:solidFill>
                          <a:latin typeface="Cambria Math" panose="02040503050406030204" pitchFamily="18" charset="0"/>
                        </a:rPr>
                        <m:t>×</m:t>
                      </m:r>
                    </m:oMath>
                  </a14:m>
                  <a:r>
                    <a:rPr lang="en-US" sz="1100" kern="0" dirty="0">
                      <a:solidFill>
                        <a:prstClr val="black"/>
                      </a:solidFill>
                      <a:latin typeface="Times" pitchFamily="2" charset="0"/>
                      <a:cs typeface="Times New Roman" panose="02020603050405020304" pitchFamily="18" charset="0"/>
                    </a:rPr>
                    <a:t>1 ConvNorm </a:t>
                  </a:r>
                  <a14:m>
                    <m:oMath xmlns:m="http://schemas.openxmlformats.org/officeDocument/2006/math">
                      <m:r>
                        <a:rPr lang="en-US" sz="1100" i="1" kern="0" dirty="0">
                          <a:solidFill>
                            <a:prstClr val="black"/>
                          </a:solidFill>
                          <a:latin typeface="Cambria Math" panose="02040503050406030204" pitchFamily="18" charset="0"/>
                          <a:cs typeface="Times New Roman" panose="02020603050405020304" pitchFamily="18" charset="0"/>
                        </a:rPr>
                        <m:t>×3</m:t>
                      </m:r>
                    </m:oMath>
                  </a14:m>
                  <a:endParaRPr lang="en-US" sz="1100" kern="0" dirty="0">
                    <a:solidFill>
                      <a:prstClr val="black"/>
                    </a:solidFill>
                    <a:latin typeface="Times" pitchFamily="2" charset="0"/>
                    <a:cs typeface="Times New Roman" panose="02020603050405020304" pitchFamily="18" charset="0"/>
                  </a:endParaRPr>
                </a:p>
              </p:txBody>
            </p:sp>
          </mc:Choice>
          <mc:Fallback xmlns="">
            <p:sp>
              <p:nvSpPr>
                <p:cNvPr id="229" name="Rounded Rectangle 228">
                  <a:extLst>
                    <a:ext uri="{FF2B5EF4-FFF2-40B4-BE49-F238E27FC236}">
                      <a16:creationId xmlns:a16="http://schemas.microsoft.com/office/drawing/2014/main" id="{C8213517-CF75-2240-B17A-67E47C9060B9}"/>
                    </a:ext>
                  </a:extLst>
                </p:cNvPr>
                <p:cNvSpPr>
                  <a:spLocks noRot="1" noChangeAspect="1" noMove="1" noResize="1" noEditPoints="1" noAdjustHandles="1" noChangeArrowheads="1" noChangeShapeType="1" noTextEdit="1"/>
                </p:cNvSpPr>
                <p:nvPr/>
              </p:nvSpPr>
              <p:spPr>
                <a:xfrm rot="5400000">
                  <a:off x="4802123" y="1470960"/>
                  <a:ext cx="2053089" cy="388189"/>
                </a:xfrm>
                <a:prstGeom prst="roundRect">
                  <a:avLst/>
                </a:prstGeom>
                <a:blipFill>
                  <a:blip r:embed="rId6"/>
                  <a:stretch>
                    <a:fillRect l="-4167"/>
                  </a:stretch>
                </a:blipFill>
                <a:ln w="28575" cap="flat" cmpd="sng" algn="ctr">
                  <a:solidFill>
                    <a:sysClr val="windowText" lastClr="000000"/>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ounded Rectangle 47">
                  <a:extLst>
                    <a:ext uri="{FF2B5EF4-FFF2-40B4-BE49-F238E27FC236}">
                      <a16:creationId xmlns:a16="http://schemas.microsoft.com/office/drawing/2014/main" id="{35D0E330-C654-9A42-92B4-9AF20503C673}"/>
                    </a:ext>
                  </a:extLst>
                </p:cNvPr>
                <p:cNvSpPr/>
                <p:nvPr/>
              </p:nvSpPr>
              <p:spPr>
                <a:xfrm rot="5400000">
                  <a:off x="5335905" y="1470957"/>
                  <a:ext cx="2053085"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altLang="zh-CN" sz="1100" kern="0" dirty="0">
                      <a:solidFill>
                        <a:prstClr val="black"/>
                      </a:solidFill>
                      <a:latin typeface="Times" pitchFamily="2" charset="0"/>
                      <a:ea typeface="等线" panose="02010600030101010101" pitchFamily="2" charset="-122"/>
                      <a:cs typeface="Times New Roman" panose="02020603050405020304" pitchFamily="18" charset="0"/>
                    </a:rPr>
                    <a:t>LSTM</a:t>
                  </a:r>
                  <a:r>
                    <a:rPr lang="en-US" sz="1100" kern="0" dirty="0">
                      <a:solidFill>
                        <a:prstClr val="black"/>
                      </a:solidFill>
                      <a:latin typeface="Times" pitchFamily="2" charset="0"/>
                      <a:cs typeface="Times New Roman" panose="02020603050405020304" pitchFamily="18" charset="0"/>
                    </a:rPr>
                    <a:t> </a:t>
                  </a:r>
                  <a14:m>
                    <m:oMath xmlns:m="http://schemas.openxmlformats.org/officeDocument/2006/math">
                      <m:r>
                        <a:rPr lang="en-US" sz="1100" i="1" kern="0" dirty="0">
                          <a:solidFill>
                            <a:prstClr val="black"/>
                          </a:solidFill>
                          <a:latin typeface="Cambria Math" panose="02040503050406030204" pitchFamily="18" charset="0"/>
                          <a:cs typeface="Times New Roman" panose="02020603050405020304" pitchFamily="18" charset="0"/>
                        </a:rPr>
                        <m:t>×</m:t>
                      </m:r>
                      <m:r>
                        <a:rPr lang="en-US" sz="1100" kern="0" dirty="0">
                          <a:solidFill>
                            <a:prstClr val="black"/>
                          </a:solidFill>
                          <a:latin typeface="Cambria Math" panose="02040503050406030204" pitchFamily="18" charset="0"/>
                          <a:cs typeface="Times New Roman" panose="02020603050405020304" pitchFamily="18" charset="0"/>
                        </a:rPr>
                        <m:t>3</m:t>
                      </m:r>
                    </m:oMath>
                  </a14:m>
                  <a:endParaRPr lang="en-US" sz="1100" kern="0" dirty="0">
                    <a:solidFill>
                      <a:prstClr val="black"/>
                    </a:solidFill>
                    <a:latin typeface="Times" pitchFamily="2" charset="0"/>
                    <a:cs typeface="Times New Roman" panose="02020603050405020304" pitchFamily="18" charset="0"/>
                  </a:endParaRPr>
                </a:p>
              </p:txBody>
            </p:sp>
          </mc:Choice>
          <mc:Fallback xmlns="">
            <p:sp>
              <p:nvSpPr>
                <p:cNvPr id="230" name="Rounded Rectangle 229">
                  <a:extLst>
                    <a:ext uri="{FF2B5EF4-FFF2-40B4-BE49-F238E27FC236}">
                      <a16:creationId xmlns:a16="http://schemas.microsoft.com/office/drawing/2014/main" id="{35D0E330-C654-9A42-92B4-9AF20503C673}"/>
                    </a:ext>
                  </a:extLst>
                </p:cNvPr>
                <p:cNvSpPr>
                  <a:spLocks noRot="1" noChangeAspect="1" noMove="1" noResize="1" noEditPoints="1" noAdjustHandles="1" noChangeArrowheads="1" noChangeShapeType="1" noTextEdit="1"/>
                </p:cNvSpPr>
                <p:nvPr/>
              </p:nvSpPr>
              <p:spPr>
                <a:xfrm rot="5400000">
                  <a:off x="5335905" y="1470957"/>
                  <a:ext cx="2053085" cy="388189"/>
                </a:xfrm>
                <a:prstGeom prst="roundRect">
                  <a:avLst/>
                </a:prstGeom>
                <a:blipFill>
                  <a:blip r:embed="rId7"/>
                  <a:stretch>
                    <a:fillRect l="-4000"/>
                  </a:stretch>
                </a:blipFill>
                <a:ln w="28575" cap="flat" cmpd="sng" algn="ctr">
                  <a:solidFill>
                    <a:sysClr val="windowText" lastClr="000000"/>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1DAB8839-9697-8F46-892B-9FAAF9E67C42}"/>
                    </a:ext>
                  </a:extLst>
                </p:cNvPr>
                <p:cNvSpPr/>
                <p:nvPr/>
              </p:nvSpPr>
              <p:spPr>
                <a:xfrm rot="5400000">
                  <a:off x="5866041" y="1469524"/>
                  <a:ext cx="2053085"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altLang="zh-CN" sz="1100" kern="0" dirty="0">
                      <a:solidFill>
                        <a:prstClr val="black"/>
                      </a:solidFill>
                      <a:latin typeface="Times" pitchFamily="2" charset="0"/>
                      <a:ea typeface="等线" panose="02010600030101010101" pitchFamily="2" charset="-122"/>
                      <a:cs typeface="Times New Roman" panose="02020603050405020304" pitchFamily="18" charset="0"/>
                    </a:rPr>
                    <a:t>1</a:t>
                  </a:r>
                  <a14:m>
                    <m:oMath xmlns:m="http://schemas.openxmlformats.org/officeDocument/2006/math">
                      <m:r>
                        <a:rPr lang="en-US" altLang="zh-CN" sz="1100" i="1" kern="0">
                          <a:solidFill>
                            <a:prstClr val="black"/>
                          </a:solidFill>
                          <a:latin typeface="Cambria Math" panose="02040503050406030204" pitchFamily="18" charset="0"/>
                        </a:rPr>
                        <m:t>×</m:t>
                      </m:r>
                    </m:oMath>
                  </a14:m>
                  <a:r>
                    <a:rPr lang="en-US" sz="1100" kern="0" dirty="0">
                      <a:solidFill>
                        <a:prstClr val="black"/>
                      </a:solidFill>
                      <a:latin typeface="Times" pitchFamily="2" charset="0"/>
                      <a:cs typeface="Times New Roman" panose="02020603050405020304" pitchFamily="18" charset="0"/>
                    </a:rPr>
                    <a:t>1 Conv</a:t>
                  </a:r>
                </a:p>
              </p:txBody>
            </p:sp>
          </mc:Choice>
          <mc:Fallback xmlns="">
            <p:sp>
              <p:nvSpPr>
                <p:cNvPr id="231" name="Rounded Rectangle 230">
                  <a:extLst>
                    <a:ext uri="{FF2B5EF4-FFF2-40B4-BE49-F238E27FC236}">
                      <a16:creationId xmlns:a16="http://schemas.microsoft.com/office/drawing/2014/main" id="{1DAB8839-9697-8F46-892B-9FAAF9E67C42}"/>
                    </a:ext>
                  </a:extLst>
                </p:cNvPr>
                <p:cNvSpPr>
                  <a:spLocks noRot="1" noChangeAspect="1" noMove="1" noResize="1" noEditPoints="1" noAdjustHandles="1" noChangeArrowheads="1" noChangeShapeType="1" noTextEdit="1"/>
                </p:cNvSpPr>
                <p:nvPr/>
              </p:nvSpPr>
              <p:spPr>
                <a:xfrm rot="5400000">
                  <a:off x="5866041" y="1469524"/>
                  <a:ext cx="2053085" cy="388189"/>
                </a:xfrm>
                <a:prstGeom prst="roundRect">
                  <a:avLst/>
                </a:prstGeom>
                <a:blipFill>
                  <a:blip r:embed="rId8"/>
                  <a:stretch>
                    <a:fillRect/>
                  </a:stretch>
                </a:blipFill>
                <a:ln w="28575" cap="flat" cmpd="sng" algn="ctr">
                  <a:solidFill>
                    <a:sysClr val="windowText" lastClr="000000"/>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FE35A372-E2CC-C446-8D72-9199D234783B}"/>
                    </a:ext>
                  </a:extLst>
                </p:cNvPr>
                <p:cNvSpPr/>
                <p:nvPr/>
              </p:nvSpPr>
              <p:spPr>
                <a:xfrm rot="5400000">
                  <a:off x="6952914" y="1469526"/>
                  <a:ext cx="2053089"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altLang="zh-CN" sz="1100" kern="0" dirty="0">
                      <a:solidFill>
                        <a:prstClr val="black"/>
                      </a:solidFill>
                      <a:latin typeface="Times" pitchFamily="2" charset="0"/>
                      <a:ea typeface="等线" panose="02010600030101010101" pitchFamily="2" charset="-122"/>
                      <a:cs typeface="Times New Roman" panose="02020603050405020304" pitchFamily="18" charset="0"/>
                    </a:rPr>
                    <a:t>5</a:t>
                  </a:r>
                  <a14:m>
                    <m:oMath xmlns:m="http://schemas.openxmlformats.org/officeDocument/2006/math">
                      <m:r>
                        <a:rPr lang="en-US" altLang="zh-CN" sz="1100" i="1" kern="0">
                          <a:solidFill>
                            <a:prstClr val="black"/>
                          </a:solidFill>
                          <a:latin typeface="Cambria Math" panose="02040503050406030204" pitchFamily="18" charset="0"/>
                        </a:rPr>
                        <m:t>×</m:t>
                      </m:r>
                    </m:oMath>
                  </a14:m>
                  <a:r>
                    <a:rPr lang="en-US" sz="1100" kern="0" dirty="0">
                      <a:solidFill>
                        <a:prstClr val="black"/>
                      </a:solidFill>
                      <a:latin typeface="Times" pitchFamily="2" charset="0"/>
                      <a:cs typeface="Times New Roman" panose="02020603050405020304" pitchFamily="18" charset="0"/>
                    </a:rPr>
                    <a:t>1 ConvNorm</a:t>
                  </a:r>
                </a:p>
              </p:txBody>
            </p:sp>
          </mc:Choice>
          <mc:Fallback xmlns="">
            <p:sp>
              <p:nvSpPr>
                <p:cNvPr id="232" name="Rounded Rectangle 231">
                  <a:extLst>
                    <a:ext uri="{FF2B5EF4-FFF2-40B4-BE49-F238E27FC236}">
                      <a16:creationId xmlns:a16="http://schemas.microsoft.com/office/drawing/2014/main" id="{FE35A372-E2CC-C446-8D72-9199D234783B}"/>
                    </a:ext>
                  </a:extLst>
                </p:cNvPr>
                <p:cNvSpPr>
                  <a:spLocks noRot="1" noChangeAspect="1" noMove="1" noResize="1" noEditPoints="1" noAdjustHandles="1" noChangeArrowheads="1" noChangeShapeType="1" noTextEdit="1"/>
                </p:cNvSpPr>
                <p:nvPr/>
              </p:nvSpPr>
              <p:spPr>
                <a:xfrm rot="5400000">
                  <a:off x="6952914" y="1469526"/>
                  <a:ext cx="2053089" cy="388189"/>
                </a:xfrm>
                <a:prstGeom prst="roundRect">
                  <a:avLst/>
                </a:prstGeom>
                <a:blipFill>
                  <a:blip r:embed="rId9"/>
                  <a:stretch>
                    <a:fillRect l="-4000"/>
                  </a:stretch>
                </a:blipFill>
                <a:ln w="28575" cap="flat" cmpd="sng" algn="ctr">
                  <a:solidFill>
                    <a:sysClr val="windowText" lastClr="000000"/>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ounded Rectangle 50">
                  <a:extLst>
                    <a:ext uri="{FF2B5EF4-FFF2-40B4-BE49-F238E27FC236}">
                      <a16:creationId xmlns:a16="http://schemas.microsoft.com/office/drawing/2014/main" id="{F9C3DDC5-1E02-3744-BB37-BD8BE23BE1F3}"/>
                    </a:ext>
                  </a:extLst>
                </p:cNvPr>
                <p:cNvSpPr/>
                <p:nvPr/>
              </p:nvSpPr>
              <p:spPr>
                <a:xfrm rot="5400000">
                  <a:off x="6414372" y="1469526"/>
                  <a:ext cx="2053089"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altLang="zh-CN" sz="1100" kern="0" dirty="0">
                      <a:solidFill>
                        <a:prstClr val="black"/>
                      </a:solidFill>
                      <a:latin typeface="Times" pitchFamily="2" charset="0"/>
                      <a:ea typeface="等线" panose="02010600030101010101" pitchFamily="2" charset="-122"/>
                      <a:cs typeface="Times New Roman" panose="02020603050405020304" pitchFamily="18" charset="0"/>
                    </a:rPr>
                    <a:t>5</a:t>
                  </a:r>
                  <a14:m>
                    <m:oMath xmlns:m="http://schemas.openxmlformats.org/officeDocument/2006/math">
                      <m:r>
                        <a:rPr lang="en-US" altLang="zh-CN" sz="1100" i="1" kern="0">
                          <a:solidFill>
                            <a:prstClr val="black"/>
                          </a:solidFill>
                          <a:latin typeface="Cambria Math" panose="02040503050406030204" pitchFamily="18" charset="0"/>
                        </a:rPr>
                        <m:t>×</m:t>
                      </m:r>
                    </m:oMath>
                  </a14:m>
                  <a:r>
                    <a:rPr lang="en-US" sz="1100" kern="0" dirty="0">
                      <a:solidFill>
                        <a:prstClr val="black"/>
                      </a:solidFill>
                      <a:latin typeface="Times" pitchFamily="2" charset="0"/>
                      <a:cs typeface="Times New Roman" panose="02020603050405020304" pitchFamily="18" charset="0"/>
                    </a:rPr>
                    <a:t>1 ConvNorm </a:t>
                  </a:r>
                  <a14:m>
                    <m:oMath xmlns:m="http://schemas.openxmlformats.org/officeDocument/2006/math">
                      <m:r>
                        <a:rPr lang="en-US" sz="1100" i="1" kern="0" dirty="0">
                          <a:solidFill>
                            <a:prstClr val="black"/>
                          </a:solidFill>
                          <a:latin typeface="Cambria Math" panose="02040503050406030204" pitchFamily="18" charset="0"/>
                          <a:cs typeface="Times New Roman" panose="02020603050405020304" pitchFamily="18" charset="0"/>
                        </a:rPr>
                        <m:t>×4</m:t>
                      </m:r>
                    </m:oMath>
                  </a14:m>
                  <a:endParaRPr lang="en-US" sz="1100" kern="0" dirty="0">
                    <a:solidFill>
                      <a:prstClr val="black"/>
                    </a:solidFill>
                    <a:latin typeface="Times" pitchFamily="2" charset="0"/>
                    <a:cs typeface="Times New Roman" panose="02020603050405020304" pitchFamily="18" charset="0"/>
                  </a:endParaRPr>
                </a:p>
              </p:txBody>
            </p:sp>
          </mc:Choice>
          <mc:Fallback xmlns="">
            <p:sp>
              <p:nvSpPr>
                <p:cNvPr id="233" name="Rounded Rectangle 232">
                  <a:extLst>
                    <a:ext uri="{FF2B5EF4-FFF2-40B4-BE49-F238E27FC236}">
                      <a16:creationId xmlns:a16="http://schemas.microsoft.com/office/drawing/2014/main" id="{F9C3DDC5-1E02-3744-BB37-BD8BE23BE1F3}"/>
                    </a:ext>
                  </a:extLst>
                </p:cNvPr>
                <p:cNvSpPr>
                  <a:spLocks noRot="1" noChangeAspect="1" noMove="1" noResize="1" noEditPoints="1" noAdjustHandles="1" noChangeArrowheads="1" noChangeShapeType="1" noTextEdit="1"/>
                </p:cNvSpPr>
                <p:nvPr/>
              </p:nvSpPr>
              <p:spPr>
                <a:xfrm rot="5400000">
                  <a:off x="6414372" y="1469526"/>
                  <a:ext cx="2053089" cy="388189"/>
                </a:xfrm>
                <a:prstGeom prst="roundRect">
                  <a:avLst/>
                </a:prstGeom>
                <a:blipFill>
                  <a:blip r:embed="rId10"/>
                  <a:stretch>
                    <a:fillRect l="-4000"/>
                  </a:stretch>
                </a:blipFill>
                <a:ln w="28575" cap="flat" cmpd="sng" algn="ctr">
                  <a:solidFill>
                    <a:sysClr val="windowText" lastClr="000000"/>
                  </a:solidFill>
                  <a:prstDash val="solid"/>
                  <a:miter lim="800000"/>
                </a:ln>
                <a:effectLst/>
              </p:spPr>
              <p:txBody>
                <a:bodyPr/>
                <a:lstStyle/>
                <a:p>
                  <a:r>
                    <a:rPr lang="en-US">
                      <a:noFill/>
                    </a:rPr>
                    <a:t> </a:t>
                  </a:r>
                </a:p>
              </p:txBody>
            </p:sp>
          </mc:Fallback>
        </mc:AlternateContent>
        <p:sp>
          <p:nvSpPr>
            <p:cNvPr id="52" name="Rounded Rectangle 51">
              <a:extLst>
                <a:ext uri="{FF2B5EF4-FFF2-40B4-BE49-F238E27FC236}">
                  <a16:creationId xmlns:a16="http://schemas.microsoft.com/office/drawing/2014/main" id="{59D4BA04-4F28-3442-95F9-7A01A0C0BDFC}"/>
                </a:ext>
              </a:extLst>
            </p:cNvPr>
            <p:cNvSpPr/>
            <p:nvPr/>
          </p:nvSpPr>
          <p:spPr>
            <a:xfrm rot="5400000">
              <a:off x="4237710" y="925774"/>
              <a:ext cx="988068" cy="388192"/>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altLang="zh-CN" sz="1100" kern="0" dirty="0">
                  <a:solidFill>
                    <a:prstClr val="black"/>
                  </a:solidFill>
                  <a:latin typeface="Times" pitchFamily="2" charset="0"/>
                  <a:ea typeface="等线" panose="02010600030101010101" pitchFamily="2" charset="-122"/>
                  <a:cs typeface="Times New Roman" panose="02020603050405020304" pitchFamily="18" charset="0"/>
                </a:rPr>
                <a:t>Up1</a:t>
              </a:r>
              <a:endParaRPr lang="en-US" sz="1100" kern="0" dirty="0">
                <a:solidFill>
                  <a:prstClr val="black"/>
                </a:solidFill>
                <a:latin typeface="Times" pitchFamily="2" charset="0"/>
                <a:cs typeface="Times New Roman" panose="02020603050405020304" pitchFamily="18" charset="0"/>
              </a:endParaRPr>
            </a:p>
          </p:txBody>
        </p:sp>
        <p:sp>
          <p:nvSpPr>
            <p:cNvPr id="53" name="Rounded Rectangle 52">
              <a:extLst>
                <a:ext uri="{FF2B5EF4-FFF2-40B4-BE49-F238E27FC236}">
                  <a16:creationId xmlns:a16="http://schemas.microsoft.com/office/drawing/2014/main" id="{CE769091-897A-9048-AAFE-94E21516D317}"/>
                </a:ext>
              </a:extLst>
            </p:cNvPr>
            <p:cNvSpPr/>
            <p:nvPr/>
          </p:nvSpPr>
          <p:spPr>
            <a:xfrm rot="5400000">
              <a:off x="3400878" y="2317087"/>
              <a:ext cx="3746556"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altLang="zh-CN" sz="1100" kern="0" dirty="0">
                  <a:solidFill>
                    <a:prstClr val="black"/>
                  </a:solidFill>
                  <a:latin typeface="Times" pitchFamily="2" charset="0"/>
                  <a:ea typeface="等线" panose="02010600030101010101" pitchFamily="2" charset="-122"/>
                  <a:cs typeface="Times New Roman" panose="02020603050405020304" pitchFamily="18" charset="0"/>
                </a:rPr>
                <a:t>Concatenate</a:t>
              </a:r>
              <a:endParaRPr lang="en-US" sz="1100" kern="0" dirty="0">
                <a:solidFill>
                  <a:prstClr val="black"/>
                </a:solidFill>
                <a:latin typeface="Times" pitchFamily="2"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4" name="Rounded Rectangle 53">
                  <a:extLst>
                    <a:ext uri="{FF2B5EF4-FFF2-40B4-BE49-F238E27FC236}">
                      <a16:creationId xmlns:a16="http://schemas.microsoft.com/office/drawing/2014/main" id="{163F5760-A09C-B54F-B33D-451935830A10}"/>
                    </a:ext>
                  </a:extLst>
                </p:cNvPr>
                <p:cNvSpPr/>
                <p:nvPr/>
              </p:nvSpPr>
              <p:spPr>
                <a:xfrm>
                  <a:off x="1833613" y="318085"/>
                  <a:ext cx="6771112" cy="388189"/>
                </a:xfrm>
                <a:prstGeom prst="roundRect">
                  <a:avLst/>
                </a:prstGeom>
                <a:noFill/>
                <a:ln w="12700" cap="flat" cmpd="sng" algn="ctr">
                  <a:noFill/>
                  <a:prstDash val="solid"/>
                  <a:miter lim="800000"/>
                </a:ln>
                <a:effectLst/>
              </p:spPr>
              <p:txBody>
                <a:bodyPr rtlCol="0" anchor="ctr"/>
                <a:lstStyle/>
                <a:p>
                  <a:pPr>
                    <a:defRPr/>
                  </a:pPr>
                  <a:r>
                    <a:rPr lang="en-US" altLang="zh-CN" sz="1050" kern="0" dirty="0">
                      <a:solidFill>
                        <a:prstClr val="black"/>
                      </a:solidFill>
                      <a:latin typeface="Times" pitchFamily="2" charset="0"/>
                      <a:ea typeface="等线" panose="02010600030101010101" pitchFamily="2" charset="-122"/>
                      <a:cs typeface="Times New Roman" panose="02020603050405020304" pitchFamily="18" charset="0"/>
                    </a:rPr>
                    <a:t> 512   32</a:t>
                  </a:r>
                  <a14:m>
                    <m:oMath xmlns:m="http://schemas.openxmlformats.org/officeDocument/2006/math">
                      <m:r>
                        <a:rPr lang="en-US" altLang="zh-CN" sz="1050" i="1" kern="0">
                          <a:solidFill>
                            <a:prstClr val="black"/>
                          </a:solidFill>
                          <a:latin typeface="Cambria Math" panose="02040503050406030204" pitchFamily="18" charset="0"/>
                          <a:cs typeface="Times New Roman" panose="02020603050405020304" pitchFamily="18" charset="0"/>
                        </a:rPr>
                        <m:t>×</m:t>
                      </m:r>
                    </m:oMath>
                  </a14:m>
                  <a:r>
                    <a:rPr lang="en-US" altLang="zh-CN" sz="1050" kern="0" dirty="0">
                      <a:solidFill>
                        <a:prstClr val="black"/>
                      </a:solidFill>
                      <a:latin typeface="Times" pitchFamily="2" charset="0"/>
                      <a:ea typeface="等线" panose="02010600030101010101" pitchFamily="2" charset="-122"/>
                      <a:cs typeface="Times New Roman" panose="02020603050405020304" pitchFamily="18" charset="0"/>
                    </a:rPr>
                    <a:t>2                                                   320      512    1024      80       512       80</a:t>
                  </a:r>
                  <a:endParaRPr lang="en-US" sz="1050" kern="0" dirty="0">
                    <a:solidFill>
                      <a:prstClr val="black"/>
                    </a:solidFill>
                    <a:latin typeface="Times" pitchFamily="2" charset="0"/>
                    <a:cs typeface="Times New Roman" panose="02020603050405020304" pitchFamily="18" charset="0"/>
                  </a:endParaRPr>
                </a:p>
              </p:txBody>
            </p:sp>
          </mc:Choice>
          <mc:Fallback xmlns="">
            <p:sp>
              <p:nvSpPr>
                <p:cNvPr id="236" name="Rounded Rectangle 235">
                  <a:extLst>
                    <a:ext uri="{FF2B5EF4-FFF2-40B4-BE49-F238E27FC236}">
                      <a16:creationId xmlns:a16="http://schemas.microsoft.com/office/drawing/2014/main" id="{163F5760-A09C-B54F-B33D-451935830A10}"/>
                    </a:ext>
                  </a:extLst>
                </p:cNvPr>
                <p:cNvSpPr>
                  <a:spLocks noRot="1" noChangeAspect="1" noMove="1" noResize="1" noEditPoints="1" noAdjustHandles="1" noChangeArrowheads="1" noChangeShapeType="1" noTextEdit="1"/>
                </p:cNvSpPr>
                <p:nvPr/>
              </p:nvSpPr>
              <p:spPr>
                <a:xfrm>
                  <a:off x="1833613" y="318085"/>
                  <a:ext cx="6771112" cy="388189"/>
                </a:xfrm>
                <a:prstGeom prst="roundRect">
                  <a:avLst/>
                </a:prstGeom>
                <a:blipFill>
                  <a:blip r:embed="rId11"/>
                  <a:stretch>
                    <a:fillRect b="-9091"/>
                  </a:stretch>
                </a:blipFill>
                <a:ln w="12700" cap="flat" cmpd="sng" algn="ctr">
                  <a:noFill/>
                  <a:prstDash val="solid"/>
                  <a:miter lim="800000"/>
                </a:ln>
                <a:effectLst/>
              </p:spPr>
              <p:txBody>
                <a:bodyPr/>
                <a:lstStyle/>
                <a:p>
                  <a:r>
                    <a:rPr lang="en-US">
                      <a:noFill/>
                    </a:rPr>
                    <a:t> </a:t>
                  </a:r>
                </a:p>
              </p:txBody>
            </p:sp>
          </mc:Fallback>
        </mc:AlternateContent>
        <p:sp>
          <p:nvSpPr>
            <p:cNvPr id="55" name="Rounded Rectangle 54">
              <a:extLst>
                <a:ext uri="{FF2B5EF4-FFF2-40B4-BE49-F238E27FC236}">
                  <a16:creationId xmlns:a16="http://schemas.microsoft.com/office/drawing/2014/main" id="{D7926BAB-82C6-1748-97C5-9ADCF7191584}"/>
                </a:ext>
              </a:extLst>
            </p:cNvPr>
            <p:cNvSpPr/>
            <p:nvPr/>
          </p:nvSpPr>
          <p:spPr>
            <a:xfrm>
              <a:off x="1859683" y="4330296"/>
              <a:ext cx="6490878" cy="388189"/>
            </a:xfrm>
            <a:prstGeom prst="roundRect">
              <a:avLst/>
            </a:prstGeom>
            <a:noFill/>
            <a:ln w="12700" cap="flat" cmpd="sng" algn="ctr">
              <a:noFill/>
              <a:prstDash val="solid"/>
              <a:miter lim="800000"/>
            </a:ln>
            <a:effectLst/>
          </p:spPr>
          <p:txBody>
            <a:bodyPr rtlCol="0" anchor="ctr"/>
            <a:lstStyle/>
            <a:p>
              <a:pPr>
                <a:defRPr/>
              </a:pPr>
              <a:r>
                <a:rPr lang="en-US" altLang="zh-CN" sz="1050" kern="0" dirty="0">
                  <a:solidFill>
                    <a:prstClr val="black"/>
                  </a:solidFill>
                  <a:latin typeface="Times" pitchFamily="2" charset="0"/>
                  <a:ea typeface="等线" panose="02010600030101010101" pitchFamily="2" charset="-122"/>
                  <a:cs typeface="Times New Roman" panose="02020603050405020304" pitchFamily="18" charset="0"/>
                </a:rPr>
                <a:t> 768                  256                                                                           80</a:t>
              </a:r>
              <a:endParaRPr lang="en-US" sz="1050" kern="0" dirty="0">
                <a:solidFill>
                  <a:prstClr val="black"/>
                </a:solidFill>
                <a:latin typeface="Times" pitchFamily="2" charset="0"/>
                <a:cs typeface="Times New Roman" panose="02020603050405020304" pitchFamily="18" charset="0"/>
              </a:endParaRPr>
            </a:p>
          </p:txBody>
        </p:sp>
        <p:pic>
          <p:nvPicPr>
            <p:cNvPr id="56" name="Picture 55">
              <a:extLst>
                <a:ext uri="{FF2B5EF4-FFF2-40B4-BE49-F238E27FC236}">
                  <a16:creationId xmlns:a16="http://schemas.microsoft.com/office/drawing/2014/main" id="{21D18BAC-7418-0B48-9E35-94FA85D86A43}"/>
                </a:ext>
              </a:extLst>
            </p:cNvPr>
            <p:cNvPicPr>
              <a:picLocks noChangeAspect="1"/>
            </p:cNvPicPr>
            <p:nvPr/>
          </p:nvPicPr>
          <p:blipFill rotWithShape="1">
            <a:blip r:embed="rId12"/>
            <a:srcRect l="12822" t="19548" r="9896" b="19666"/>
            <a:stretch/>
          </p:blipFill>
          <p:spPr>
            <a:xfrm rot="16200000">
              <a:off x="8332484" y="1240326"/>
              <a:ext cx="1656658" cy="868680"/>
            </a:xfrm>
            <a:prstGeom prst="rect">
              <a:avLst/>
            </a:prstGeom>
            <a:ln>
              <a:solidFill>
                <a:sysClr val="windowText" lastClr="000000"/>
              </a:solidFill>
            </a:ln>
          </p:spPr>
        </p:pic>
        <p:pic>
          <p:nvPicPr>
            <p:cNvPr id="57" name="Picture 56">
              <a:extLst>
                <a:ext uri="{FF2B5EF4-FFF2-40B4-BE49-F238E27FC236}">
                  <a16:creationId xmlns:a16="http://schemas.microsoft.com/office/drawing/2014/main" id="{744CEED1-9905-3C4F-9D1F-434C717816A4}"/>
                </a:ext>
              </a:extLst>
            </p:cNvPr>
            <p:cNvPicPr>
              <a:picLocks noChangeAspect="1"/>
            </p:cNvPicPr>
            <p:nvPr/>
          </p:nvPicPr>
          <p:blipFill rotWithShape="1">
            <a:blip r:embed="rId13"/>
            <a:srcRect l="12553" t="18930" r="9971" b="19358"/>
            <a:stretch/>
          </p:blipFill>
          <p:spPr>
            <a:xfrm rot="16200000">
              <a:off x="-271904" y="1210741"/>
              <a:ext cx="1627810" cy="852619"/>
            </a:xfrm>
            <a:prstGeom prst="rect">
              <a:avLst/>
            </a:prstGeom>
            <a:ln>
              <a:solidFill>
                <a:sysClr val="windowText" lastClr="000000"/>
              </a:solidFill>
            </a:ln>
          </p:spPr>
        </p:pic>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7A3D2FC1-A33C-D249-99A9-49140AB4F99D}"/>
                    </a:ext>
                  </a:extLst>
                </p:cNvPr>
                <p:cNvSpPr/>
                <p:nvPr/>
              </p:nvSpPr>
              <p:spPr>
                <a:xfrm rot="5400000">
                  <a:off x="1236030" y="1981204"/>
                  <a:ext cx="653860" cy="388189"/>
                </a:xfrm>
                <a:prstGeom prst="roundRect">
                  <a:avLst/>
                </a:prstGeom>
                <a:solidFill>
                  <a:srgbClr val="FFC000">
                    <a:lumMod val="20000"/>
                    <a:lumOff val="80000"/>
                  </a:srgbClr>
                </a:solidFill>
                <a:ln w="28575" cap="flat" cmpd="sng" algn="ctr">
                  <a:solidFill>
                    <a:sysClr val="windowText" lastClr="000000"/>
                  </a:solidFill>
                  <a:prstDash val="solid"/>
                  <a:miter lim="800000"/>
                </a:ln>
                <a:effectLst/>
              </p:spPr>
              <p:txBody>
                <a:bodyPr rtlCol="0" anchor="ctr"/>
                <a:lstStyle/>
                <a:p>
                  <a:pPr algn="ctr">
                    <a:defRPr/>
                  </a:pPr>
                  <a14:m>
                    <m:oMathPara xmlns:m="http://schemas.openxmlformats.org/officeDocument/2006/math">
                      <m:oMathParaPr>
                        <m:jc m:val="centerGroup"/>
                      </m:oMathParaPr>
                      <m:oMath xmlns:m="http://schemas.openxmlformats.org/officeDocument/2006/math">
                        <m:sSub>
                          <m:sSubPr>
                            <m:ctrlPr>
                              <a:rPr lang="en-US" sz="1100" i="1" kern="0">
                                <a:solidFill>
                                  <a:prstClr val="black"/>
                                </a:solidFill>
                                <a:latin typeface="Cambria Math" panose="02040503050406030204" pitchFamily="18" charset="0"/>
                                <a:cs typeface="Times New Roman" panose="02020603050405020304" pitchFamily="18" charset="0"/>
                              </a:rPr>
                            </m:ctrlPr>
                          </m:sSubPr>
                          <m:e>
                            <m:r>
                              <a:rPr lang="en-US" sz="1100" i="1" kern="0">
                                <a:solidFill>
                                  <a:prstClr val="black"/>
                                </a:solidFill>
                                <a:latin typeface="Cambria Math" panose="02040503050406030204" pitchFamily="18" charset="0"/>
                                <a:cs typeface="Times New Roman" panose="02020603050405020304" pitchFamily="18" charset="0"/>
                              </a:rPr>
                              <m:t>𝐸</m:t>
                            </m:r>
                          </m:e>
                          <m:sub>
                            <m:r>
                              <a:rPr lang="en-US" sz="1100" i="1" kern="0">
                                <a:solidFill>
                                  <a:prstClr val="black"/>
                                </a:solidFill>
                                <a:latin typeface="Cambria Math" panose="02040503050406030204" pitchFamily="18" charset="0"/>
                                <a:cs typeface="Times New Roman" panose="02020603050405020304" pitchFamily="18" charset="0"/>
                              </a:rPr>
                              <m:t>𝑠</m:t>
                            </m:r>
                          </m:sub>
                        </m:sSub>
                        <m:d>
                          <m:dPr>
                            <m:ctrlPr>
                              <a:rPr lang="en-US" sz="1100" i="1" kern="0">
                                <a:solidFill>
                                  <a:prstClr val="black"/>
                                </a:solidFill>
                                <a:latin typeface="Cambria Math" panose="02040503050406030204" pitchFamily="18" charset="0"/>
                                <a:cs typeface="Times New Roman" panose="02020603050405020304" pitchFamily="18" charset="0"/>
                              </a:rPr>
                            </m:ctrlPr>
                          </m:dPr>
                          <m:e>
                            <m:r>
                              <a:rPr lang="en-US" sz="1100" i="1" kern="0">
                                <a:solidFill>
                                  <a:prstClr val="black"/>
                                </a:solidFill>
                                <a:latin typeface="Cambria Math" panose="02040503050406030204" pitchFamily="18" charset="0"/>
                                <a:cs typeface="Times New Roman" panose="02020603050405020304" pitchFamily="18" charset="0"/>
                              </a:rPr>
                              <m:t>⋅</m:t>
                            </m:r>
                          </m:e>
                        </m:d>
                      </m:oMath>
                    </m:oMathPara>
                  </a14:m>
                  <a:endParaRPr lang="en-US" sz="1100" kern="0" dirty="0">
                    <a:solidFill>
                      <a:prstClr val="black"/>
                    </a:solidFill>
                    <a:latin typeface="Times" pitchFamily="2" charset="0"/>
                    <a:cs typeface="Times New Roman" panose="02020603050405020304" pitchFamily="18" charset="0"/>
                  </a:endParaRPr>
                </a:p>
              </p:txBody>
            </p:sp>
          </mc:Choice>
          <mc:Fallback xmlns="">
            <p:sp>
              <p:nvSpPr>
                <p:cNvPr id="240" name="Rounded Rectangle 239">
                  <a:extLst>
                    <a:ext uri="{FF2B5EF4-FFF2-40B4-BE49-F238E27FC236}">
                      <a16:creationId xmlns:a16="http://schemas.microsoft.com/office/drawing/2014/main" id="{7A3D2FC1-A33C-D249-99A9-49140AB4F99D}"/>
                    </a:ext>
                  </a:extLst>
                </p:cNvPr>
                <p:cNvSpPr>
                  <a:spLocks noRot="1" noChangeAspect="1" noMove="1" noResize="1" noEditPoints="1" noAdjustHandles="1" noChangeArrowheads="1" noChangeShapeType="1" noTextEdit="1"/>
                </p:cNvSpPr>
                <p:nvPr/>
              </p:nvSpPr>
              <p:spPr>
                <a:xfrm rot="5400000">
                  <a:off x="1236030" y="1981204"/>
                  <a:ext cx="653860" cy="388189"/>
                </a:xfrm>
                <a:prstGeom prst="roundRect">
                  <a:avLst/>
                </a:prstGeom>
                <a:blipFill>
                  <a:blip r:embed="rId14"/>
                  <a:stretch>
                    <a:fillRect/>
                  </a:stretch>
                </a:blipFill>
                <a:ln w="28575" cap="flat" cmpd="sng" algn="ctr">
                  <a:solidFill>
                    <a:sysClr val="windowText" lastClr="000000"/>
                  </a:solidFill>
                  <a:prstDash val="solid"/>
                  <a:miter lim="800000"/>
                </a:ln>
                <a:effectLst/>
              </p:spPr>
              <p:txBody>
                <a:bodyPr/>
                <a:lstStyle/>
                <a:p>
                  <a:r>
                    <a:rPr lang="en-US">
                      <a:noFill/>
                    </a:rPr>
                    <a:t> </a:t>
                  </a:r>
                </a:p>
              </p:txBody>
            </p:sp>
          </mc:Fallback>
        </mc:AlternateContent>
        <p:cxnSp>
          <p:nvCxnSpPr>
            <p:cNvPr id="59" name="Straight Connector 58">
              <a:extLst>
                <a:ext uri="{FF2B5EF4-FFF2-40B4-BE49-F238E27FC236}">
                  <a16:creationId xmlns:a16="http://schemas.microsoft.com/office/drawing/2014/main" id="{27ACB9B4-CD03-C14F-8690-E0F826B978FA}"/>
                </a:ext>
              </a:extLst>
            </p:cNvPr>
            <p:cNvCxnSpPr>
              <a:cxnSpLocks/>
              <a:stCxn id="58" idx="0"/>
            </p:cNvCxnSpPr>
            <p:nvPr/>
          </p:nvCxnSpPr>
          <p:spPr>
            <a:xfrm>
              <a:off x="1757055" y="2175299"/>
              <a:ext cx="198156" cy="0"/>
            </a:xfrm>
            <a:prstGeom prst="line">
              <a:avLst/>
            </a:prstGeom>
            <a:noFill/>
            <a:ln w="28575" cap="flat" cmpd="sng" algn="ctr">
              <a:solidFill>
                <a:sysClr val="windowText" lastClr="000000"/>
              </a:solidFill>
              <a:prstDash val="solid"/>
              <a:miter lim="800000"/>
              <a:headEnd type="none" w="med" len="med"/>
              <a:tailEnd type="arrow" w="med" len="med"/>
            </a:ln>
            <a:effectLst/>
          </p:spPr>
        </p:cxnSp>
        <p:pic>
          <p:nvPicPr>
            <p:cNvPr id="60" name="Picture 59">
              <a:extLst>
                <a:ext uri="{FF2B5EF4-FFF2-40B4-BE49-F238E27FC236}">
                  <a16:creationId xmlns:a16="http://schemas.microsoft.com/office/drawing/2014/main" id="{B6641D02-9782-0741-8D7F-E0B01BB3B412}"/>
                </a:ext>
              </a:extLst>
            </p:cNvPr>
            <p:cNvPicPr>
              <a:picLocks noChangeAspect="1"/>
            </p:cNvPicPr>
            <p:nvPr/>
          </p:nvPicPr>
          <p:blipFill rotWithShape="1">
            <a:blip r:embed="rId15"/>
            <a:srcRect l="12398" t="19013" r="9883" b="19408"/>
            <a:stretch/>
          </p:blipFill>
          <p:spPr>
            <a:xfrm rot="16200000">
              <a:off x="-262950" y="3214236"/>
              <a:ext cx="1605141" cy="847862"/>
            </a:xfrm>
            <a:prstGeom prst="rect">
              <a:avLst/>
            </a:prstGeom>
            <a:ln>
              <a:solidFill>
                <a:sysClr val="windowText" lastClr="000000"/>
              </a:solidFill>
            </a:ln>
          </p:spPr>
        </p:pic>
        <p:cxnSp>
          <p:nvCxnSpPr>
            <p:cNvPr id="61" name="Straight Connector 60">
              <a:extLst>
                <a:ext uri="{FF2B5EF4-FFF2-40B4-BE49-F238E27FC236}">
                  <a16:creationId xmlns:a16="http://schemas.microsoft.com/office/drawing/2014/main" id="{18211783-22CD-F942-B333-E8FF64B57CE2}"/>
                </a:ext>
              </a:extLst>
            </p:cNvPr>
            <p:cNvCxnSpPr>
              <a:cxnSpLocks/>
              <a:stCxn id="60" idx="2"/>
              <a:endCxn id="44" idx="2"/>
            </p:cNvCxnSpPr>
            <p:nvPr/>
          </p:nvCxnSpPr>
          <p:spPr>
            <a:xfrm flipV="1">
              <a:off x="963552" y="3637611"/>
              <a:ext cx="986725" cy="556"/>
            </a:xfrm>
            <a:prstGeom prst="line">
              <a:avLst/>
            </a:prstGeom>
            <a:noFill/>
            <a:ln w="28575" cap="flat" cmpd="sng" algn="ctr">
              <a:solidFill>
                <a:sysClr val="windowText" lastClr="000000"/>
              </a:solidFill>
              <a:prstDash val="solid"/>
              <a:miter lim="800000"/>
              <a:headEnd type="none" w="med" len="med"/>
              <a:tailEnd type="arrow" w="med" len="med"/>
            </a:ln>
            <a:effectLst/>
          </p:spPr>
        </p:cxnSp>
        <p:sp>
          <p:nvSpPr>
            <p:cNvPr id="62" name="Rounded Rectangle 61">
              <a:extLst>
                <a:ext uri="{FF2B5EF4-FFF2-40B4-BE49-F238E27FC236}">
                  <a16:creationId xmlns:a16="http://schemas.microsoft.com/office/drawing/2014/main" id="{586EA8CA-E497-334F-B860-3F60D12EC74A}"/>
                </a:ext>
              </a:extLst>
            </p:cNvPr>
            <p:cNvSpPr/>
            <p:nvPr/>
          </p:nvSpPr>
          <p:spPr>
            <a:xfrm>
              <a:off x="1200051" y="327934"/>
              <a:ext cx="565610" cy="388189"/>
            </a:xfrm>
            <a:prstGeom prst="roundRect">
              <a:avLst/>
            </a:prstGeom>
            <a:noFill/>
            <a:ln w="12700" cap="flat" cmpd="sng" algn="ctr">
              <a:noFill/>
              <a:prstDash val="solid"/>
              <a:miter lim="800000"/>
            </a:ln>
            <a:effectLst/>
          </p:spPr>
          <p:txBody>
            <a:bodyPr rtlCol="0" anchor="ctr"/>
            <a:lstStyle/>
            <a:p>
              <a:pPr>
                <a:defRPr/>
              </a:pPr>
              <a:r>
                <a:rPr lang="en-US" sz="1100" kern="0" dirty="0">
                  <a:solidFill>
                    <a:prstClr val="black"/>
                  </a:solidFill>
                  <a:latin typeface="Times" pitchFamily="2" charset="0"/>
                  <a:cs typeface="Times New Roman" panose="02020603050405020304" pitchFamily="18" charset="0"/>
                </a:rPr>
                <a:t>(a)</a:t>
              </a:r>
            </a:p>
          </p:txBody>
        </p:sp>
        <p:sp>
          <p:nvSpPr>
            <p:cNvPr id="63" name="Rounded Rectangle 62">
              <a:extLst>
                <a:ext uri="{FF2B5EF4-FFF2-40B4-BE49-F238E27FC236}">
                  <a16:creationId xmlns:a16="http://schemas.microsoft.com/office/drawing/2014/main" id="{D184B2A1-B26C-644F-90EF-DACAE9DC1B4A}"/>
                </a:ext>
              </a:extLst>
            </p:cNvPr>
            <p:cNvSpPr/>
            <p:nvPr/>
          </p:nvSpPr>
          <p:spPr>
            <a:xfrm>
              <a:off x="1197977" y="4242025"/>
              <a:ext cx="565610" cy="388189"/>
            </a:xfrm>
            <a:prstGeom prst="roundRect">
              <a:avLst/>
            </a:prstGeom>
            <a:noFill/>
            <a:ln w="12700" cap="flat" cmpd="sng" algn="ctr">
              <a:noFill/>
              <a:prstDash val="solid"/>
              <a:miter lim="800000"/>
            </a:ln>
            <a:effectLst/>
          </p:spPr>
          <p:txBody>
            <a:bodyPr rtlCol="0" anchor="ctr"/>
            <a:lstStyle/>
            <a:p>
              <a:pPr>
                <a:defRPr/>
              </a:pPr>
              <a:r>
                <a:rPr lang="en-US" sz="1100" kern="0" dirty="0">
                  <a:solidFill>
                    <a:prstClr val="black"/>
                  </a:solidFill>
                  <a:latin typeface="Times" pitchFamily="2" charset="0"/>
                  <a:cs typeface="Times New Roman" panose="02020603050405020304" pitchFamily="18" charset="0"/>
                </a:rPr>
                <a:t>(b)</a:t>
              </a:r>
            </a:p>
          </p:txBody>
        </p:sp>
        <p:sp>
          <p:nvSpPr>
            <p:cNvPr id="64" name="Rounded Rectangle 63">
              <a:extLst>
                <a:ext uri="{FF2B5EF4-FFF2-40B4-BE49-F238E27FC236}">
                  <a16:creationId xmlns:a16="http://schemas.microsoft.com/office/drawing/2014/main" id="{498EA931-37D4-5949-819F-8F8FF4E1A2BE}"/>
                </a:ext>
              </a:extLst>
            </p:cNvPr>
            <p:cNvSpPr/>
            <p:nvPr/>
          </p:nvSpPr>
          <p:spPr>
            <a:xfrm>
              <a:off x="5380342" y="4255129"/>
              <a:ext cx="565264" cy="388189"/>
            </a:xfrm>
            <a:prstGeom prst="roundRect">
              <a:avLst/>
            </a:prstGeom>
            <a:noFill/>
            <a:ln w="12700" cap="flat" cmpd="sng" algn="ctr">
              <a:noFill/>
              <a:prstDash val="solid"/>
              <a:miter lim="800000"/>
            </a:ln>
            <a:effectLst/>
          </p:spPr>
          <p:txBody>
            <a:bodyPr rtlCol="0" anchor="ctr"/>
            <a:lstStyle/>
            <a:p>
              <a:pPr>
                <a:defRPr/>
              </a:pPr>
              <a:r>
                <a:rPr lang="en-US" sz="1100" kern="0" dirty="0">
                  <a:solidFill>
                    <a:prstClr val="black"/>
                  </a:solidFill>
                  <a:latin typeface="Times" pitchFamily="2" charset="0"/>
                  <a:cs typeface="Times New Roman" panose="02020603050405020304" pitchFamily="18" charset="0"/>
                </a:rPr>
                <a:t>(c)</a:t>
              </a:r>
            </a:p>
          </p:txBody>
        </p:sp>
        <p:pic>
          <p:nvPicPr>
            <p:cNvPr id="65" name="Picture 64" descr="A screenshot of a cell phone&#10;&#10;Description automatically generated">
              <a:extLst>
                <a:ext uri="{FF2B5EF4-FFF2-40B4-BE49-F238E27FC236}">
                  <a16:creationId xmlns:a16="http://schemas.microsoft.com/office/drawing/2014/main" id="{557B6FF8-4F12-0845-A971-A1469EF6E8E9}"/>
                </a:ext>
              </a:extLst>
            </p:cNvPr>
            <p:cNvPicPr>
              <a:picLocks noChangeAspect="1"/>
            </p:cNvPicPr>
            <p:nvPr/>
          </p:nvPicPr>
          <p:blipFill rotWithShape="1">
            <a:blip r:embed="rId16">
              <a:clrChange>
                <a:clrFrom>
                  <a:srgbClr val="FFFFFF"/>
                </a:clrFrom>
                <a:clrTo>
                  <a:srgbClr val="FFFFFF">
                    <a:alpha val="0"/>
                  </a:srgbClr>
                </a:clrTo>
              </a:clrChange>
              <a:duotone>
                <a:prstClr val="black"/>
                <a:sysClr val="windowText" lastClr="000000">
                  <a:tint val="45000"/>
                  <a:satMod val="400000"/>
                </a:sysClr>
              </a:duotone>
            </a:blip>
            <a:srcRect l="13558" t="14129" r="10627" b="15750"/>
            <a:stretch/>
          </p:blipFill>
          <p:spPr>
            <a:xfrm rot="5400000">
              <a:off x="10792151" y="1394176"/>
              <a:ext cx="1609228" cy="573584"/>
            </a:xfrm>
            <a:prstGeom prst="rect">
              <a:avLst/>
            </a:prstGeom>
          </p:spPr>
        </p:pic>
        <mc:AlternateContent xmlns:mc="http://schemas.openxmlformats.org/markup-compatibility/2006" xmlns:a14="http://schemas.microsoft.com/office/drawing/2010/main">
          <mc:Choice Requires="a14">
            <p:sp>
              <p:nvSpPr>
                <p:cNvPr id="66" name="Rounded Rectangle 65">
                  <a:extLst>
                    <a:ext uri="{FF2B5EF4-FFF2-40B4-BE49-F238E27FC236}">
                      <a16:creationId xmlns:a16="http://schemas.microsoft.com/office/drawing/2014/main" id="{9846725B-2471-4241-94DC-1EB5B4AE1977}"/>
                    </a:ext>
                  </a:extLst>
                </p:cNvPr>
                <p:cNvSpPr/>
                <p:nvPr/>
              </p:nvSpPr>
              <p:spPr>
                <a:xfrm>
                  <a:off x="282723" y="372130"/>
                  <a:ext cx="565610" cy="388189"/>
                </a:xfrm>
                <a:prstGeom prst="roundRect">
                  <a:avLst/>
                </a:prstGeom>
                <a:noFill/>
                <a:ln w="12700" cap="flat" cmpd="sng" algn="ctr">
                  <a:noFill/>
                  <a:prstDash val="solid"/>
                  <a:miter lim="800000"/>
                </a:ln>
                <a:effectLst/>
              </p:spPr>
              <p:txBody>
                <a:bodyPr rtlCol="0" anchor="ctr"/>
                <a:lstStyle/>
                <a:p>
                  <a:pPr>
                    <a:defRPr/>
                  </a:pPr>
                  <a14:m>
                    <m:oMathPara xmlns:m="http://schemas.openxmlformats.org/officeDocument/2006/math">
                      <m:oMathParaPr>
                        <m:jc m:val="centerGroup"/>
                      </m:oMathParaPr>
                      <m:oMath xmlns:m="http://schemas.openxmlformats.org/officeDocument/2006/math">
                        <m:sSub>
                          <m:sSubPr>
                            <m:ctrlPr>
                              <a:rPr lang="en-US" sz="1100" i="1" kern="0">
                                <a:solidFill>
                                  <a:prstClr val="black"/>
                                </a:solidFill>
                                <a:latin typeface="Cambria Math" panose="02040503050406030204" pitchFamily="18" charset="0"/>
                                <a:cs typeface="Times New Roman" panose="02020603050405020304" pitchFamily="18" charset="0"/>
                              </a:rPr>
                            </m:ctrlPr>
                          </m:sSubPr>
                          <m:e>
                            <m:r>
                              <a:rPr lang="en-US" sz="1100" i="1" kern="0">
                                <a:solidFill>
                                  <a:prstClr val="black"/>
                                </a:solidFill>
                                <a:latin typeface="Cambria Math" panose="02040503050406030204" pitchFamily="18" charset="0"/>
                                <a:cs typeface="Times New Roman" panose="02020603050405020304" pitchFamily="18" charset="0"/>
                              </a:rPr>
                              <m:t>𝑋</m:t>
                            </m:r>
                          </m:e>
                          <m:sub>
                            <m:r>
                              <a:rPr lang="en-US" sz="1100" i="1" kern="0">
                                <a:solidFill>
                                  <a:prstClr val="black"/>
                                </a:solidFill>
                                <a:latin typeface="Cambria Math" panose="02040503050406030204" pitchFamily="18" charset="0"/>
                                <a:cs typeface="Times New Roman" panose="02020603050405020304" pitchFamily="18" charset="0"/>
                              </a:rPr>
                              <m:t>1</m:t>
                            </m:r>
                          </m:sub>
                        </m:sSub>
                      </m:oMath>
                    </m:oMathPara>
                  </a14:m>
                  <a:endParaRPr lang="en-US" sz="1200" kern="0" dirty="0">
                    <a:solidFill>
                      <a:prstClr val="black"/>
                    </a:solidFill>
                    <a:latin typeface="Times" pitchFamily="2" charset="0"/>
                    <a:cs typeface="Times New Roman" panose="02020603050405020304" pitchFamily="18" charset="0"/>
                  </a:endParaRPr>
                </a:p>
              </p:txBody>
            </p:sp>
          </mc:Choice>
          <mc:Fallback xmlns="">
            <p:sp>
              <p:nvSpPr>
                <p:cNvPr id="248" name="Rounded Rectangle 247">
                  <a:extLst>
                    <a:ext uri="{FF2B5EF4-FFF2-40B4-BE49-F238E27FC236}">
                      <a16:creationId xmlns:a16="http://schemas.microsoft.com/office/drawing/2014/main" id="{9846725B-2471-4241-94DC-1EB5B4AE1977}"/>
                    </a:ext>
                  </a:extLst>
                </p:cNvPr>
                <p:cNvSpPr>
                  <a:spLocks noRot="1" noChangeAspect="1" noMove="1" noResize="1" noEditPoints="1" noAdjustHandles="1" noChangeArrowheads="1" noChangeShapeType="1" noTextEdit="1"/>
                </p:cNvSpPr>
                <p:nvPr/>
              </p:nvSpPr>
              <p:spPr>
                <a:xfrm>
                  <a:off x="282723" y="372130"/>
                  <a:ext cx="565610" cy="388189"/>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ounded Rectangle 66">
                  <a:extLst>
                    <a:ext uri="{FF2B5EF4-FFF2-40B4-BE49-F238E27FC236}">
                      <a16:creationId xmlns:a16="http://schemas.microsoft.com/office/drawing/2014/main" id="{CDB563FA-7516-1B4F-A76D-FA95C3E5E290}"/>
                    </a:ext>
                  </a:extLst>
                </p:cNvPr>
                <p:cNvSpPr/>
                <p:nvPr/>
              </p:nvSpPr>
              <p:spPr>
                <a:xfrm>
                  <a:off x="282723" y="2466532"/>
                  <a:ext cx="565610" cy="388189"/>
                </a:xfrm>
                <a:prstGeom prst="roundRect">
                  <a:avLst/>
                </a:prstGeom>
                <a:noFill/>
                <a:ln w="12700" cap="flat" cmpd="sng" algn="ctr">
                  <a:noFill/>
                  <a:prstDash val="solid"/>
                  <a:miter lim="800000"/>
                </a:ln>
                <a:effectLst/>
              </p:spPr>
              <p:txBody>
                <a:bodyPr rtlCol="0" anchor="ctr"/>
                <a:lstStyle/>
                <a:p>
                  <a:pPr>
                    <a:defRPr/>
                  </a:pPr>
                  <a14:m>
                    <m:oMathPara xmlns:m="http://schemas.openxmlformats.org/officeDocument/2006/math">
                      <m:oMathParaPr>
                        <m:jc m:val="centerGroup"/>
                      </m:oMathParaPr>
                      <m:oMath xmlns:m="http://schemas.openxmlformats.org/officeDocument/2006/math">
                        <m:sSub>
                          <m:sSubPr>
                            <m:ctrlPr>
                              <a:rPr lang="en-US" sz="1100" i="1" kern="0">
                                <a:solidFill>
                                  <a:prstClr val="black"/>
                                </a:solidFill>
                                <a:latin typeface="Cambria Math" panose="02040503050406030204" pitchFamily="18" charset="0"/>
                                <a:cs typeface="Times New Roman" panose="02020603050405020304" pitchFamily="18" charset="0"/>
                              </a:rPr>
                            </m:ctrlPr>
                          </m:sSubPr>
                          <m:e>
                            <m:r>
                              <a:rPr lang="en-US" sz="1100" i="1" kern="0">
                                <a:solidFill>
                                  <a:prstClr val="black"/>
                                </a:solidFill>
                                <a:latin typeface="Cambria Math" panose="02040503050406030204" pitchFamily="18" charset="0"/>
                                <a:cs typeface="Times New Roman" panose="02020603050405020304" pitchFamily="18" charset="0"/>
                              </a:rPr>
                              <m:t>𝑋</m:t>
                            </m:r>
                          </m:e>
                          <m:sub>
                            <m:r>
                              <a:rPr lang="en-US" sz="1100" i="1" kern="0">
                                <a:solidFill>
                                  <a:prstClr val="black"/>
                                </a:solidFill>
                                <a:latin typeface="Cambria Math" panose="02040503050406030204" pitchFamily="18" charset="0"/>
                                <a:cs typeface="Times New Roman" panose="02020603050405020304" pitchFamily="18" charset="0"/>
                              </a:rPr>
                              <m:t>2</m:t>
                            </m:r>
                          </m:sub>
                        </m:sSub>
                      </m:oMath>
                    </m:oMathPara>
                  </a14:m>
                  <a:endParaRPr lang="en-US" sz="1100" kern="0" dirty="0">
                    <a:solidFill>
                      <a:prstClr val="black"/>
                    </a:solidFill>
                    <a:latin typeface="Times" pitchFamily="2" charset="0"/>
                    <a:cs typeface="Times New Roman" panose="02020603050405020304" pitchFamily="18" charset="0"/>
                  </a:endParaRPr>
                </a:p>
              </p:txBody>
            </p:sp>
          </mc:Choice>
          <mc:Fallback xmlns="">
            <p:sp>
              <p:nvSpPr>
                <p:cNvPr id="249" name="Rounded Rectangle 248">
                  <a:extLst>
                    <a:ext uri="{FF2B5EF4-FFF2-40B4-BE49-F238E27FC236}">
                      <a16:creationId xmlns:a16="http://schemas.microsoft.com/office/drawing/2014/main" id="{CDB563FA-7516-1B4F-A76D-FA95C3E5E290}"/>
                    </a:ext>
                  </a:extLst>
                </p:cNvPr>
                <p:cNvSpPr>
                  <a:spLocks noRot="1" noChangeAspect="1" noMove="1" noResize="1" noEditPoints="1" noAdjustHandles="1" noChangeArrowheads="1" noChangeShapeType="1" noTextEdit="1"/>
                </p:cNvSpPr>
                <p:nvPr/>
              </p:nvSpPr>
              <p:spPr>
                <a:xfrm>
                  <a:off x="282723" y="2466532"/>
                  <a:ext cx="565610" cy="388189"/>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ounded Rectangle 67">
                  <a:extLst>
                    <a:ext uri="{FF2B5EF4-FFF2-40B4-BE49-F238E27FC236}">
                      <a16:creationId xmlns:a16="http://schemas.microsoft.com/office/drawing/2014/main" id="{7DEE7D69-0566-3140-97D7-D1F35C3B03DC}"/>
                    </a:ext>
                  </a:extLst>
                </p:cNvPr>
                <p:cNvSpPr/>
                <p:nvPr/>
              </p:nvSpPr>
              <p:spPr>
                <a:xfrm>
                  <a:off x="8785523" y="389950"/>
                  <a:ext cx="565610" cy="388189"/>
                </a:xfrm>
                <a:prstGeom prst="roundRect">
                  <a:avLst/>
                </a:prstGeom>
                <a:noFill/>
                <a:ln w="12700" cap="flat" cmpd="sng" algn="ctr">
                  <a:noFill/>
                  <a:prstDash val="solid"/>
                  <a:miter lim="800000"/>
                </a:ln>
                <a:effectLst/>
              </p:spPr>
              <p:txBody>
                <a:bodyPr rtlCol="0" anchor="ctr"/>
                <a:lstStyle/>
                <a:p>
                  <a:pPr>
                    <a:defRPr/>
                  </a:pPr>
                  <a14:m>
                    <m:oMathPara xmlns:m="http://schemas.openxmlformats.org/officeDocument/2006/math">
                      <m:oMathParaPr>
                        <m:jc m:val="centerGroup"/>
                      </m:oMathParaPr>
                      <m:oMath xmlns:m="http://schemas.openxmlformats.org/officeDocument/2006/math">
                        <m:sSub>
                          <m:sSubPr>
                            <m:ctrlPr>
                              <a:rPr lang="en-US" sz="1100" i="1" kern="0">
                                <a:solidFill>
                                  <a:prstClr val="black"/>
                                </a:solidFill>
                                <a:latin typeface="Cambria Math" panose="02040503050406030204" pitchFamily="18" charset="0"/>
                                <a:cs typeface="Times New Roman" panose="02020603050405020304" pitchFamily="18" charset="0"/>
                              </a:rPr>
                            </m:ctrlPr>
                          </m:sSubPr>
                          <m:e>
                            <m:acc>
                              <m:accPr>
                                <m:chr m:val="̂"/>
                                <m:ctrlPr>
                                  <a:rPr lang="en-US" sz="1100" i="1" kern="0">
                                    <a:solidFill>
                                      <a:prstClr val="black"/>
                                    </a:solidFill>
                                    <a:latin typeface="Cambria Math" panose="02040503050406030204" pitchFamily="18" charset="0"/>
                                    <a:cs typeface="Times New Roman" panose="02020603050405020304" pitchFamily="18" charset="0"/>
                                  </a:rPr>
                                </m:ctrlPr>
                              </m:accPr>
                              <m:e>
                                <m:r>
                                  <a:rPr lang="en-US" sz="1100" i="1" kern="0">
                                    <a:solidFill>
                                      <a:prstClr val="black"/>
                                    </a:solidFill>
                                    <a:latin typeface="Cambria Math" panose="02040503050406030204" pitchFamily="18" charset="0"/>
                                    <a:cs typeface="Times New Roman" panose="02020603050405020304" pitchFamily="18" charset="0"/>
                                  </a:rPr>
                                  <m:t>𝑋</m:t>
                                </m:r>
                              </m:e>
                            </m:acc>
                          </m:e>
                          <m:sub>
                            <m:r>
                              <a:rPr lang="en-US" sz="1100" i="1" kern="0">
                                <a:solidFill>
                                  <a:prstClr val="black"/>
                                </a:solidFill>
                                <a:latin typeface="Cambria Math" panose="02040503050406030204" pitchFamily="18" charset="0"/>
                                <a:cs typeface="Times New Roman" panose="02020603050405020304" pitchFamily="18" charset="0"/>
                              </a:rPr>
                              <m:t>1→2</m:t>
                            </m:r>
                          </m:sub>
                        </m:sSub>
                      </m:oMath>
                    </m:oMathPara>
                  </a14:m>
                  <a:endParaRPr lang="en-US" sz="1100" kern="0" dirty="0">
                    <a:solidFill>
                      <a:prstClr val="black"/>
                    </a:solidFill>
                    <a:latin typeface="Times" pitchFamily="2" charset="0"/>
                    <a:cs typeface="Times New Roman" panose="02020603050405020304" pitchFamily="18" charset="0"/>
                  </a:endParaRPr>
                </a:p>
              </p:txBody>
            </p:sp>
          </mc:Choice>
          <mc:Fallback xmlns="">
            <p:sp>
              <p:nvSpPr>
                <p:cNvPr id="250" name="Rounded Rectangle 249">
                  <a:extLst>
                    <a:ext uri="{FF2B5EF4-FFF2-40B4-BE49-F238E27FC236}">
                      <a16:creationId xmlns:a16="http://schemas.microsoft.com/office/drawing/2014/main" id="{7DEE7D69-0566-3140-97D7-D1F35C3B03DC}"/>
                    </a:ext>
                  </a:extLst>
                </p:cNvPr>
                <p:cNvSpPr>
                  <a:spLocks noRot="1" noChangeAspect="1" noMove="1" noResize="1" noEditPoints="1" noAdjustHandles="1" noChangeArrowheads="1" noChangeShapeType="1" noTextEdit="1"/>
                </p:cNvSpPr>
                <p:nvPr/>
              </p:nvSpPr>
              <p:spPr>
                <a:xfrm>
                  <a:off x="8785523" y="389950"/>
                  <a:ext cx="565610" cy="388189"/>
                </a:xfrm>
                <a:prstGeom prst="roundRect">
                  <a:avLst/>
                </a:prstGeom>
                <a:blipFill>
                  <a:blip r:embed="rId19"/>
                  <a:stretch>
                    <a:fillRect r="-3030"/>
                  </a:stretch>
                </a:blipFill>
                <a:ln w="12700" cap="flat" cmpd="sng" algn="ctr">
                  <a:noFill/>
                  <a:prstDash val="solid"/>
                  <a:miter lim="800000"/>
                </a:ln>
                <a:effectLst/>
              </p:spPr>
              <p:txBody>
                <a:bodyPr/>
                <a:lstStyle/>
                <a:p>
                  <a:r>
                    <a:rPr lang="en-US">
                      <a:noFill/>
                    </a:rPr>
                    <a:t> </a:t>
                  </a:r>
                </a:p>
              </p:txBody>
            </p:sp>
          </mc:Fallback>
        </mc:AlternateContent>
        <p:sp>
          <p:nvSpPr>
            <p:cNvPr id="69" name="Rounded Rectangle 68">
              <a:extLst>
                <a:ext uri="{FF2B5EF4-FFF2-40B4-BE49-F238E27FC236}">
                  <a16:creationId xmlns:a16="http://schemas.microsoft.com/office/drawing/2014/main" id="{7F87EF0C-0013-F149-A115-F1FE9F5B3329}"/>
                </a:ext>
              </a:extLst>
            </p:cNvPr>
            <p:cNvSpPr/>
            <p:nvPr/>
          </p:nvSpPr>
          <p:spPr>
            <a:xfrm rot="5400000">
              <a:off x="2816925" y="925773"/>
              <a:ext cx="988067"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sz="1100" kern="0" dirty="0">
                  <a:solidFill>
                    <a:prstClr val="black"/>
                  </a:solidFill>
                  <a:latin typeface="Times" pitchFamily="2" charset="0"/>
                  <a:cs typeface="Times New Roman" panose="02020603050405020304" pitchFamily="18" charset="0"/>
                </a:rPr>
                <a:t>Down1</a:t>
              </a:r>
            </a:p>
          </p:txBody>
        </p:sp>
        <p:cxnSp>
          <p:nvCxnSpPr>
            <p:cNvPr id="70" name="Straight Connector 69">
              <a:extLst>
                <a:ext uri="{FF2B5EF4-FFF2-40B4-BE49-F238E27FC236}">
                  <a16:creationId xmlns:a16="http://schemas.microsoft.com/office/drawing/2014/main" id="{CDD05BAD-BB45-444B-AE21-EF5BE18481F6}"/>
                </a:ext>
              </a:extLst>
            </p:cNvPr>
            <p:cNvCxnSpPr>
              <a:cxnSpLocks/>
            </p:cNvCxnSpPr>
            <p:nvPr/>
          </p:nvCxnSpPr>
          <p:spPr>
            <a:xfrm>
              <a:off x="2863207" y="877950"/>
              <a:ext cx="253658" cy="0"/>
            </a:xfrm>
            <a:prstGeom prst="line">
              <a:avLst/>
            </a:prstGeom>
            <a:noFill/>
            <a:ln w="28575" cap="flat" cmpd="sng" algn="ctr">
              <a:solidFill>
                <a:sysClr val="windowText" lastClr="000000"/>
              </a:solidFill>
              <a:prstDash val="solid"/>
              <a:miter lim="800000"/>
              <a:headEnd type="oval" w="med" len="med"/>
              <a:tailEnd type="arrow" w="med" len="med"/>
            </a:ln>
            <a:effectLst/>
          </p:spPr>
        </p:cxnSp>
        <p:sp>
          <p:nvSpPr>
            <p:cNvPr id="71" name="Rounded Rectangle 70">
              <a:extLst>
                <a:ext uri="{FF2B5EF4-FFF2-40B4-BE49-F238E27FC236}">
                  <a16:creationId xmlns:a16="http://schemas.microsoft.com/office/drawing/2014/main" id="{85D8AC97-E6C8-9D46-AED1-17FC1C5A8099}"/>
                </a:ext>
              </a:extLst>
            </p:cNvPr>
            <p:cNvSpPr/>
            <p:nvPr/>
          </p:nvSpPr>
          <p:spPr>
            <a:xfrm rot="5400000">
              <a:off x="2811503" y="1986349"/>
              <a:ext cx="988067"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sz="1100" kern="0" dirty="0">
                  <a:solidFill>
                    <a:prstClr val="black"/>
                  </a:solidFill>
                  <a:latin typeface="Times" pitchFamily="2" charset="0"/>
                  <a:cs typeface="Times New Roman" panose="02020603050405020304" pitchFamily="18" charset="0"/>
                </a:rPr>
                <a:t>Down2</a:t>
              </a:r>
            </a:p>
          </p:txBody>
        </p:sp>
        <p:sp>
          <p:nvSpPr>
            <p:cNvPr id="72" name="Rounded Rectangle 71">
              <a:extLst>
                <a:ext uri="{FF2B5EF4-FFF2-40B4-BE49-F238E27FC236}">
                  <a16:creationId xmlns:a16="http://schemas.microsoft.com/office/drawing/2014/main" id="{9E6B536C-153C-0745-BC27-495308A1EE0E}"/>
                </a:ext>
              </a:extLst>
            </p:cNvPr>
            <p:cNvSpPr/>
            <p:nvPr/>
          </p:nvSpPr>
          <p:spPr>
            <a:xfrm rot="5400000">
              <a:off x="1988873" y="3464333"/>
              <a:ext cx="1452066"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sz="1100" kern="0" dirty="0">
                  <a:solidFill>
                    <a:prstClr val="black"/>
                  </a:solidFill>
                  <a:latin typeface="Times" pitchFamily="2" charset="0"/>
                  <a:cs typeface="Times New Roman" panose="02020603050405020304" pitchFamily="18" charset="0"/>
                </a:rPr>
                <a:t>Last Output</a:t>
              </a:r>
            </a:p>
          </p:txBody>
        </p:sp>
        <p:cxnSp>
          <p:nvCxnSpPr>
            <p:cNvPr id="73" name="Straight Connector 72">
              <a:extLst>
                <a:ext uri="{FF2B5EF4-FFF2-40B4-BE49-F238E27FC236}">
                  <a16:creationId xmlns:a16="http://schemas.microsoft.com/office/drawing/2014/main" id="{2BA200A2-264A-B445-ABAB-E00E5B8DDD4B}"/>
                </a:ext>
              </a:extLst>
            </p:cNvPr>
            <p:cNvCxnSpPr>
              <a:cxnSpLocks/>
            </p:cNvCxnSpPr>
            <p:nvPr/>
          </p:nvCxnSpPr>
          <p:spPr>
            <a:xfrm>
              <a:off x="2936672" y="2414119"/>
              <a:ext cx="174770" cy="0"/>
            </a:xfrm>
            <a:prstGeom prst="line">
              <a:avLst/>
            </a:prstGeom>
            <a:noFill/>
            <a:ln w="28575" cap="flat" cmpd="sng" algn="ctr">
              <a:solidFill>
                <a:sysClr val="windowText" lastClr="000000"/>
              </a:solidFill>
              <a:prstDash val="solid"/>
              <a:miter lim="800000"/>
              <a:headEnd type="oval" w="med" len="med"/>
              <a:tailEnd type="arrow" w="med" len="med"/>
            </a:ln>
            <a:effectLst/>
          </p:spPr>
        </p:cxnSp>
        <mc:AlternateContent xmlns:mc="http://schemas.openxmlformats.org/markup-compatibility/2006" xmlns:a14="http://schemas.microsoft.com/office/drawing/2010/main">
          <mc:Choice Requires="a14">
            <p:sp>
              <p:nvSpPr>
                <p:cNvPr id="74" name="Rounded Rectangle 73">
                  <a:extLst>
                    <a:ext uri="{FF2B5EF4-FFF2-40B4-BE49-F238E27FC236}">
                      <a16:creationId xmlns:a16="http://schemas.microsoft.com/office/drawing/2014/main" id="{F355DD00-931D-4A48-9F56-273AAC1FA65D}"/>
                    </a:ext>
                  </a:extLst>
                </p:cNvPr>
                <p:cNvSpPr/>
                <p:nvPr/>
              </p:nvSpPr>
              <p:spPr>
                <a:xfrm>
                  <a:off x="3798724" y="934105"/>
                  <a:ext cx="565610" cy="388189"/>
                </a:xfrm>
                <a:prstGeom prst="roundRect">
                  <a:avLst/>
                </a:prstGeom>
                <a:noFill/>
                <a:ln w="12700" cap="flat" cmpd="sng" algn="ctr">
                  <a:noFill/>
                  <a:prstDash val="solid"/>
                  <a:miter lim="800000"/>
                </a:ln>
                <a:effectLst/>
              </p:spPr>
              <p:txBody>
                <a:bodyPr rtlCol="0" anchor="ctr"/>
                <a:lstStyle/>
                <a:p>
                  <a:pPr>
                    <a:defRPr/>
                  </a:pPr>
                  <a14:m>
                    <m:oMathPara xmlns:m="http://schemas.openxmlformats.org/officeDocument/2006/math">
                      <m:oMathParaPr>
                        <m:jc m:val="centerGroup"/>
                      </m:oMathParaPr>
                      <m:oMath xmlns:m="http://schemas.openxmlformats.org/officeDocument/2006/math">
                        <m:sSub>
                          <m:sSubPr>
                            <m:ctrlPr>
                              <a:rPr lang="en-US" sz="1100" i="1" kern="0">
                                <a:solidFill>
                                  <a:prstClr val="black"/>
                                </a:solidFill>
                                <a:latin typeface="Cambria Math" panose="02040503050406030204" pitchFamily="18" charset="0"/>
                                <a:cs typeface="Times New Roman" panose="02020603050405020304" pitchFamily="18" charset="0"/>
                              </a:rPr>
                            </m:ctrlPr>
                          </m:sSubPr>
                          <m:e>
                            <m:r>
                              <a:rPr lang="en-US" sz="1100" i="1" kern="0">
                                <a:solidFill>
                                  <a:prstClr val="black"/>
                                </a:solidFill>
                                <a:latin typeface="Cambria Math" panose="02040503050406030204" pitchFamily="18" charset="0"/>
                                <a:cs typeface="Times New Roman" panose="02020603050405020304" pitchFamily="18" charset="0"/>
                              </a:rPr>
                              <m:t>𝐶</m:t>
                            </m:r>
                          </m:e>
                          <m:sub>
                            <m:r>
                              <a:rPr lang="en-US" sz="1100" i="1" kern="0">
                                <a:solidFill>
                                  <a:prstClr val="black"/>
                                </a:solidFill>
                                <a:latin typeface="Cambria Math" panose="02040503050406030204" pitchFamily="18" charset="0"/>
                                <a:cs typeface="Times New Roman" panose="02020603050405020304" pitchFamily="18" charset="0"/>
                              </a:rPr>
                              <m:t>1→</m:t>
                            </m:r>
                          </m:sub>
                        </m:sSub>
                      </m:oMath>
                    </m:oMathPara>
                  </a14:m>
                  <a:endParaRPr lang="en-US" sz="1100" kern="0" dirty="0">
                    <a:solidFill>
                      <a:prstClr val="black"/>
                    </a:solidFill>
                    <a:latin typeface="Times" pitchFamily="2" charset="0"/>
                    <a:cs typeface="Times New Roman" panose="02020603050405020304" pitchFamily="18" charset="0"/>
                  </a:endParaRPr>
                </a:p>
              </p:txBody>
            </p:sp>
          </mc:Choice>
          <mc:Fallback xmlns="">
            <p:sp>
              <p:nvSpPr>
                <p:cNvPr id="256" name="Rounded Rectangle 255">
                  <a:extLst>
                    <a:ext uri="{FF2B5EF4-FFF2-40B4-BE49-F238E27FC236}">
                      <a16:creationId xmlns:a16="http://schemas.microsoft.com/office/drawing/2014/main" id="{F355DD00-931D-4A48-9F56-273AAC1FA65D}"/>
                    </a:ext>
                  </a:extLst>
                </p:cNvPr>
                <p:cNvSpPr>
                  <a:spLocks noRot="1" noChangeAspect="1" noMove="1" noResize="1" noEditPoints="1" noAdjustHandles="1" noChangeArrowheads="1" noChangeShapeType="1" noTextEdit="1"/>
                </p:cNvSpPr>
                <p:nvPr/>
              </p:nvSpPr>
              <p:spPr>
                <a:xfrm>
                  <a:off x="3798724" y="934105"/>
                  <a:ext cx="565610" cy="388189"/>
                </a:xfrm>
                <a:prstGeom prst="roundRect">
                  <a:avLst/>
                </a:prstGeom>
                <a:blipFill>
                  <a:blip r:embed="rId20"/>
                  <a:stretch>
                    <a:fillRect/>
                  </a:stretch>
                </a:blipFill>
                <a:ln w="12700" cap="flat" cmpd="sng" algn="ctr">
                  <a:noFill/>
                  <a:prstDash val="solid"/>
                  <a:miter lim="800000"/>
                </a:ln>
                <a:effectLst/>
              </p:spPr>
              <p:txBody>
                <a:bodyPr/>
                <a:lstStyle/>
                <a:p>
                  <a:r>
                    <a:rPr lang="en-US">
                      <a:noFill/>
                    </a:rPr>
                    <a:t> </a:t>
                  </a:r>
                </a:p>
              </p:txBody>
            </p:sp>
          </mc:Fallback>
        </mc:AlternateContent>
        <p:cxnSp>
          <p:nvCxnSpPr>
            <p:cNvPr id="75" name="Straight Connector 74">
              <a:extLst>
                <a:ext uri="{FF2B5EF4-FFF2-40B4-BE49-F238E27FC236}">
                  <a16:creationId xmlns:a16="http://schemas.microsoft.com/office/drawing/2014/main" id="{7F253B95-5244-054A-AA56-A8E6DA50C481}"/>
                </a:ext>
              </a:extLst>
            </p:cNvPr>
            <p:cNvCxnSpPr>
              <a:cxnSpLocks/>
              <a:stCxn id="69" idx="0"/>
            </p:cNvCxnSpPr>
            <p:nvPr/>
          </p:nvCxnSpPr>
          <p:spPr>
            <a:xfrm>
              <a:off x="3505053" y="1119868"/>
              <a:ext cx="374441" cy="0"/>
            </a:xfrm>
            <a:prstGeom prst="line">
              <a:avLst/>
            </a:prstGeom>
            <a:noFill/>
            <a:ln w="28575" cap="flat" cmpd="sng" algn="ctr">
              <a:solidFill>
                <a:sysClr val="windowText" lastClr="000000"/>
              </a:solidFill>
              <a:prstDash val="solid"/>
              <a:miter lim="800000"/>
              <a:headEnd type="none" w="med" len="med"/>
              <a:tailEnd type="arrow" w="med" len="med"/>
            </a:ln>
            <a:effectLst/>
          </p:spPr>
        </p:cxnSp>
        <p:cxnSp>
          <p:nvCxnSpPr>
            <p:cNvPr id="76" name="Straight Connector 75">
              <a:extLst>
                <a:ext uri="{FF2B5EF4-FFF2-40B4-BE49-F238E27FC236}">
                  <a16:creationId xmlns:a16="http://schemas.microsoft.com/office/drawing/2014/main" id="{F5C03419-F5F9-E64A-8130-80FD307DD711}"/>
                </a:ext>
              </a:extLst>
            </p:cNvPr>
            <p:cNvCxnSpPr>
              <a:cxnSpLocks/>
              <a:endCxn id="52" idx="2"/>
            </p:cNvCxnSpPr>
            <p:nvPr/>
          </p:nvCxnSpPr>
          <p:spPr>
            <a:xfrm>
              <a:off x="4205155" y="1119870"/>
              <a:ext cx="332493" cy="0"/>
            </a:xfrm>
            <a:prstGeom prst="line">
              <a:avLst/>
            </a:prstGeom>
            <a:noFill/>
            <a:ln w="28575" cap="flat" cmpd="sng" algn="ctr">
              <a:solidFill>
                <a:sysClr val="windowText" lastClr="000000"/>
              </a:solidFill>
              <a:prstDash val="solid"/>
              <a:miter lim="800000"/>
              <a:headEnd type="none" w="med" len="med"/>
              <a:tailEnd type="arrow" w="med" len="med"/>
            </a:ln>
            <a:effectLst/>
          </p:spPr>
        </p:cxnSp>
        <p:sp>
          <p:nvSpPr>
            <p:cNvPr id="77" name="Rounded Rectangle 76">
              <a:extLst>
                <a:ext uri="{FF2B5EF4-FFF2-40B4-BE49-F238E27FC236}">
                  <a16:creationId xmlns:a16="http://schemas.microsoft.com/office/drawing/2014/main" id="{9E7C3254-1DD2-1846-822A-1DF71B63DB47}"/>
                </a:ext>
              </a:extLst>
            </p:cNvPr>
            <p:cNvSpPr/>
            <p:nvPr/>
          </p:nvSpPr>
          <p:spPr>
            <a:xfrm rot="5400000">
              <a:off x="4231471" y="1986348"/>
              <a:ext cx="988067" cy="388192"/>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altLang="zh-CN" sz="1100" kern="0" dirty="0">
                  <a:solidFill>
                    <a:prstClr val="black"/>
                  </a:solidFill>
                  <a:latin typeface="Times" pitchFamily="2" charset="0"/>
                  <a:ea typeface="等线" panose="02010600030101010101" pitchFamily="2" charset="-122"/>
                  <a:cs typeface="Times New Roman" panose="02020603050405020304" pitchFamily="18" charset="0"/>
                </a:rPr>
                <a:t>Up2</a:t>
              </a:r>
              <a:endParaRPr lang="en-US" sz="1100" kern="0" dirty="0">
                <a:solidFill>
                  <a:prstClr val="black"/>
                </a:solidFill>
                <a:latin typeface="Times" pitchFamily="2"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8" name="Rounded Rectangle 77">
                  <a:extLst>
                    <a:ext uri="{FF2B5EF4-FFF2-40B4-BE49-F238E27FC236}">
                      <a16:creationId xmlns:a16="http://schemas.microsoft.com/office/drawing/2014/main" id="{8602538E-7814-EB45-AC9D-6BBB197DA203}"/>
                    </a:ext>
                  </a:extLst>
                </p:cNvPr>
                <p:cNvSpPr/>
                <p:nvPr/>
              </p:nvSpPr>
              <p:spPr>
                <a:xfrm>
                  <a:off x="3776118" y="2015942"/>
                  <a:ext cx="565610" cy="388189"/>
                </a:xfrm>
                <a:prstGeom prst="roundRect">
                  <a:avLst/>
                </a:prstGeom>
                <a:noFill/>
                <a:ln w="12700" cap="flat" cmpd="sng" algn="ctr">
                  <a:noFill/>
                  <a:prstDash val="solid"/>
                  <a:miter lim="800000"/>
                </a:ln>
                <a:effectLst/>
              </p:spPr>
              <p:txBody>
                <a:bodyPr rtlCol="0" anchor="ctr"/>
                <a:lstStyle/>
                <a:p>
                  <a:pPr>
                    <a:defRPr/>
                  </a:pPr>
                  <a14:m>
                    <m:oMathPara xmlns:m="http://schemas.openxmlformats.org/officeDocument/2006/math">
                      <m:oMathParaPr>
                        <m:jc m:val="centerGroup"/>
                      </m:oMathParaPr>
                      <m:oMath xmlns:m="http://schemas.openxmlformats.org/officeDocument/2006/math">
                        <m:sSub>
                          <m:sSubPr>
                            <m:ctrlPr>
                              <a:rPr lang="en-US" sz="1100" i="1" kern="0">
                                <a:solidFill>
                                  <a:prstClr val="black"/>
                                </a:solidFill>
                                <a:latin typeface="Cambria Math" panose="02040503050406030204" pitchFamily="18" charset="0"/>
                                <a:cs typeface="Times New Roman" panose="02020603050405020304" pitchFamily="18" charset="0"/>
                              </a:rPr>
                            </m:ctrlPr>
                          </m:sSubPr>
                          <m:e>
                            <m:r>
                              <a:rPr lang="en-US" sz="1100" i="1" kern="0">
                                <a:solidFill>
                                  <a:prstClr val="black"/>
                                </a:solidFill>
                                <a:latin typeface="Cambria Math" panose="02040503050406030204" pitchFamily="18" charset="0"/>
                                <a:cs typeface="Times New Roman" panose="02020603050405020304" pitchFamily="18" charset="0"/>
                              </a:rPr>
                              <m:t>𝐶</m:t>
                            </m:r>
                          </m:e>
                          <m:sub>
                            <m:r>
                              <a:rPr lang="en-US" sz="1100" i="1" kern="0">
                                <a:solidFill>
                                  <a:prstClr val="black"/>
                                </a:solidFill>
                                <a:latin typeface="Cambria Math" panose="02040503050406030204" pitchFamily="18" charset="0"/>
                                <a:cs typeface="Times New Roman" panose="02020603050405020304" pitchFamily="18" charset="0"/>
                              </a:rPr>
                              <m:t>1←</m:t>
                            </m:r>
                          </m:sub>
                        </m:sSub>
                      </m:oMath>
                    </m:oMathPara>
                  </a14:m>
                  <a:endParaRPr lang="en-US" sz="1100" kern="0" dirty="0">
                    <a:solidFill>
                      <a:prstClr val="black"/>
                    </a:solidFill>
                    <a:latin typeface="Times" pitchFamily="2" charset="0"/>
                    <a:cs typeface="Times New Roman" panose="02020603050405020304" pitchFamily="18" charset="0"/>
                  </a:endParaRPr>
                </a:p>
              </p:txBody>
            </p:sp>
          </mc:Choice>
          <mc:Fallback xmlns="">
            <p:sp>
              <p:nvSpPr>
                <p:cNvPr id="260" name="Rounded Rectangle 259">
                  <a:extLst>
                    <a:ext uri="{FF2B5EF4-FFF2-40B4-BE49-F238E27FC236}">
                      <a16:creationId xmlns:a16="http://schemas.microsoft.com/office/drawing/2014/main" id="{8602538E-7814-EB45-AC9D-6BBB197DA203}"/>
                    </a:ext>
                  </a:extLst>
                </p:cNvPr>
                <p:cNvSpPr>
                  <a:spLocks noRot="1" noChangeAspect="1" noMove="1" noResize="1" noEditPoints="1" noAdjustHandles="1" noChangeArrowheads="1" noChangeShapeType="1" noTextEdit="1"/>
                </p:cNvSpPr>
                <p:nvPr/>
              </p:nvSpPr>
              <p:spPr>
                <a:xfrm>
                  <a:off x="3776118" y="2015942"/>
                  <a:ext cx="565610" cy="388189"/>
                </a:xfrm>
                <a:prstGeom prst="roundRect">
                  <a:avLst/>
                </a:prstGeom>
                <a:blipFill>
                  <a:blip r:embed="rId21"/>
                  <a:stretch>
                    <a:fillRect/>
                  </a:stretch>
                </a:blipFill>
                <a:ln w="12700" cap="flat" cmpd="sng" algn="ctr">
                  <a:noFill/>
                  <a:prstDash val="solid"/>
                  <a:miter lim="800000"/>
                </a:ln>
                <a:effectLst/>
              </p:spPr>
              <p:txBody>
                <a:bodyPr/>
                <a:lstStyle/>
                <a:p>
                  <a:r>
                    <a:rPr lang="en-US">
                      <a:noFill/>
                    </a:rPr>
                    <a:t> </a:t>
                  </a:r>
                </a:p>
              </p:txBody>
            </p:sp>
          </mc:Fallback>
        </mc:AlternateContent>
        <p:cxnSp>
          <p:nvCxnSpPr>
            <p:cNvPr id="79" name="Straight Connector 78">
              <a:extLst>
                <a:ext uri="{FF2B5EF4-FFF2-40B4-BE49-F238E27FC236}">
                  <a16:creationId xmlns:a16="http://schemas.microsoft.com/office/drawing/2014/main" id="{4C487268-CB86-1F49-8BE6-74F88826D5E5}"/>
                </a:ext>
              </a:extLst>
            </p:cNvPr>
            <p:cNvCxnSpPr>
              <a:cxnSpLocks/>
            </p:cNvCxnSpPr>
            <p:nvPr/>
          </p:nvCxnSpPr>
          <p:spPr>
            <a:xfrm>
              <a:off x="3505053" y="2208496"/>
              <a:ext cx="365760" cy="0"/>
            </a:xfrm>
            <a:prstGeom prst="line">
              <a:avLst/>
            </a:prstGeom>
            <a:noFill/>
            <a:ln w="28575" cap="flat" cmpd="sng" algn="ctr">
              <a:solidFill>
                <a:sysClr val="windowText" lastClr="000000"/>
              </a:solidFill>
              <a:prstDash val="solid"/>
              <a:miter lim="800000"/>
              <a:headEnd type="none" w="med" len="med"/>
              <a:tailEnd type="arrow" w="med" len="med"/>
            </a:ln>
            <a:effectLst/>
          </p:spPr>
        </p:cxnSp>
        <p:cxnSp>
          <p:nvCxnSpPr>
            <p:cNvPr id="80" name="Straight Connector 79">
              <a:extLst>
                <a:ext uri="{FF2B5EF4-FFF2-40B4-BE49-F238E27FC236}">
                  <a16:creationId xmlns:a16="http://schemas.microsoft.com/office/drawing/2014/main" id="{1398A254-DE8B-8B4C-BAB7-A08327865836}"/>
                </a:ext>
              </a:extLst>
            </p:cNvPr>
            <p:cNvCxnSpPr>
              <a:cxnSpLocks/>
            </p:cNvCxnSpPr>
            <p:nvPr/>
          </p:nvCxnSpPr>
          <p:spPr>
            <a:xfrm>
              <a:off x="4178220" y="2208496"/>
              <a:ext cx="365760" cy="0"/>
            </a:xfrm>
            <a:prstGeom prst="line">
              <a:avLst/>
            </a:prstGeom>
            <a:noFill/>
            <a:ln w="28575" cap="flat" cmpd="sng" algn="ctr">
              <a:solidFill>
                <a:sysClr val="windowText" lastClr="000000"/>
              </a:solidFill>
              <a:prstDash val="solid"/>
              <a:miter lim="800000"/>
              <a:headEnd type="none" w="med" len="med"/>
              <a:tailEnd type="arrow" w="med" len="med"/>
            </a:ln>
            <a:effectLst/>
          </p:spPr>
        </p:cxnSp>
        <p:sp>
          <p:nvSpPr>
            <p:cNvPr id="81" name="Rounded Rectangle 80">
              <a:extLst>
                <a:ext uri="{FF2B5EF4-FFF2-40B4-BE49-F238E27FC236}">
                  <a16:creationId xmlns:a16="http://schemas.microsoft.com/office/drawing/2014/main" id="{4F98A5F0-46F7-A042-B77D-5FD4EEF968A1}"/>
                </a:ext>
              </a:extLst>
            </p:cNvPr>
            <p:cNvSpPr/>
            <p:nvPr/>
          </p:nvSpPr>
          <p:spPr>
            <a:xfrm rot="5400000">
              <a:off x="4006659" y="3461050"/>
              <a:ext cx="1445500"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altLang="zh-CN" sz="1100" kern="0" dirty="0">
                  <a:solidFill>
                    <a:prstClr val="black"/>
                  </a:solidFill>
                  <a:latin typeface="Times" pitchFamily="2" charset="0"/>
                  <a:ea typeface="等线" panose="02010600030101010101" pitchFamily="2" charset="-122"/>
                  <a:cs typeface="Times New Roman" panose="02020603050405020304" pitchFamily="18" charset="0"/>
                </a:rPr>
                <a:t>Copy</a:t>
              </a:r>
              <a:endParaRPr lang="en-US" sz="1100" kern="0" dirty="0">
                <a:solidFill>
                  <a:prstClr val="black"/>
                </a:solidFill>
                <a:latin typeface="Times" pitchFamily="2"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2" name="Rounded Rectangle 81">
                  <a:extLst>
                    <a:ext uri="{FF2B5EF4-FFF2-40B4-BE49-F238E27FC236}">
                      <a16:creationId xmlns:a16="http://schemas.microsoft.com/office/drawing/2014/main" id="{E59EC857-814E-304E-87D5-30BBAD35A2B4}"/>
                    </a:ext>
                  </a:extLst>
                </p:cNvPr>
                <p:cNvSpPr/>
                <p:nvPr/>
              </p:nvSpPr>
              <p:spPr>
                <a:xfrm>
                  <a:off x="3763759" y="3482532"/>
                  <a:ext cx="565610" cy="388189"/>
                </a:xfrm>
                <a:prstGeom prst="roundRect">
                  <a:avLst/>
                </a:prstGeom>
                <a:noFill/>
                <a:ln w="12700" cap="flat" cmpd="sng" algn="ctr">
                  <a:noFill/>
                  <a:prstDash val="solid"/>
                  <a:miter lim="800000"/>
                </a:ln>
                <a:effectLst/>
              </p:spPr>
              <p:txBody>
                <a:bodyPr rtlCol="0" anchor="ctr"/>
                <a:lstStyle/>
                <a:p>
                  <a:pPr>
                    <a:defRPr/>
                  </a:pPr>
                  <a14:m>
                    <m:oMathPara xmlns:m="http://schemas.openxmlformats.org/officeDocument/2006/math">
                      <m:oMathParaPr>
                        <m:jc m:val="centerGroup"/>
                      </m:oMathParaPr>
                      <m:oMath xmlns:m="http://schemas.openxmlformats.org/officeDocument/2006/math">
                        <m:sSub>
                          <m:sSubPr>
                            <m:ctrlPr>
                              <a:rPr lang="en-US" sz="1100" i="1" kern="0">
                                <a:solidFill>
                                  <a:prstClr val="black"/>
                                </a:solidFill>
                                <a:latin typeface="Cambria Math" panose="02040503050406030204" pitchFamily="18" charset="0"/>
                                <a:cs typeface="Times New Roman" panose="02020603050405020304" pitchFamily="18" charset="0"/>
                              </a:rPr>
                            </m:ctrlPr>
                          </m:sSubPr>
                          <m:e>
                            <m:r>
                              <a:rPr lang="en-US" sz="1100" i="1" kern="0">
                                <a:solidFill>
                                  <a:prstClr val="black"/>
                                </a:solidFill>
                                <a:latin typeface="Cambria Math" panose="02040503050406030204" pitchFamily="18" charset="0"/>
                                <a:cs typeface="Times New Roman" panose="02020603050405020304" pitchFamily="18" charset="0"/>
                              </a:rPr>
                              <m:t>𝑆</m:t>
                            </m:r>
                          </m:e>
                          <m:sub>
                            <m:r>
                              <a:rPr lang="en-US" sz="1100" i="1" kern="0">
                                <a:solidFill>
                                  <a:prstClr val="black"/>
                                </a:solidFill>
                                <a:latin typeface="Cambria Math" panose="02040503050406030204" pitchFamily="18" charset="0"/>
                                <a:cs typeface="Times New Roman" panose="02020603050405020304" pitchFamily="18" charset="0"/>
                              </a:rPr>
                              <m:t>2</m:t>
                            </m:r>
                          </m:sub>
                        </m:sSub>
                      </m:oMath>
                    </m:oMathPara>
                  </a14:m>
                  <a:endParaRPr lang="en-US" sz="1100" kern="0" dirty="0">
                    <a:solidFill>
                      <a:prstClr val="black"/>
                    </a:solidFill>
                    <a:latin typeface="Times" pitchFamily="2" charset="0"/>
                    <a:cs typeface="Times New Roman" panose="02020603050405020304" pitchFamily="18" charset="0"/>
                  </a:endParaRPr>
                </a:p>
              </p:txBody>
            </p:sp>
          </mc:Choice>
          <mc:Fallback xmlns="">
            <p:sp>
              <p:nvSpPr>
                <p:cNvPr id="264" name="Rounded Rectangle 263">
                  <a:extLst>
                    <a:ext uri="{FF2B5EF4-FFF2-40B4-BE49-F238E27FC236}">
                      <a16:creationId xmlns:a16="http://schemas.microsoft.com/office/drawing/2014/main" id="{E59EC857-814E-304E-87D5-30BBAD35A2B4}"/>
                    </a:ext>
                  </a:extLst>
                </p:cNvPr>
                <p:cNvSpPr>
                  <a:spLocks noRot="1" noChangeAspect="1" noMove="1" noResize="1" noEditPoints="1" noAdjustHandles="1" noChangeArrowheads="1" noChangeShapeType="1" noTextEdit="1"/>
                </p:cNvSpPr>
                <p:nvPr/>
              </p:nvSpPr>
              <p:spPr>
                <a:xfrm>
                  <a:off x="3763759" y="3482532"/>
                  <a:ext cx="565610" cy="388189"/>
                </a:xfrm>
                <a:prstGeom prst="roundRect">
                  <a:avLst/>
                </a:prstGeom>
                <a:blipFill>
                  <a:blip r:embed="rId22"/>
                  <a:stretch>
                    <a:fillRect/>
                  </a:stretch>
                </a:blipFill>
                <a:ln w="12700" cap="flat" cmpd="sng" algn="ctr">
                  <a:noFill/>
                  <a:prstDash val="solid"/>
                  <a:miter lim="800000"/>
                </a:ln>
                <a:effectLst/>
              </p:spPr>
              <p:txBody>
                <a:bodyPr/>
                <a:lstStyle/>
                <a:p>
                  <a:r>
                    <a:rPr lang="en-US">
                      <a:noFill/>
                    </a:rPr>
                    <a:t> </a:t>
                  </a:r>
                </a:p>
              </p:txBody>
            </p:sp>
          </mc:Fallback>
        </mc:AlternateContent>
        <p:cxnSp>
          <p:nvCxnSpPr>
            <p:cNvPr id="83" name="Straight Connector 82">
              <a:extLst>
                <a:ext uri="{FF2B5EF4-FFF2-40B4-BE49-F238E27FC236}">
                  <a16:creationId xmlns:a16="http://schemas.microsoft.com/office/drawing/2014/main" id="{FF22D5DB-5832-734D-B621-D8823DFAD4CC}"/>
                </a:ext>
              </a:extLst>
            </p:cNvPr>
            <p:cNvCxnSpPr>
              <a:cxnSpLocks/>
            </p:cNvCxnSpPr>
            <p:nvPr/>
          </p:nvCxnSpPr>
          <p:spPr>
            <a:xfrm>
              <a:off x="3519588" y="3675086"/>
              <a:ext cx="365760" cy="0"/>
            </a:xfrm>
            <a:prstGeom prst="line">
              <a:avLst/>
            </a:prstGeom>
            <a:noFill/>
            <a:ln w="28575" cap="flat" cmpd="sng" algn="ctr">
              <a:solidFill>
                <a:sysClr val="windowText" lastClr="000000"/>
              </a:solidFill>
              <a:prstDash val="solid"/>
              <a:miter lim="800000"/>
              <a:headEnd type="none" w="med" len="med"/>
              <a:tailEnd type="arrow" w="med" len="med"/>
            </a:ln>
            <a:effectLst/>
          </p:spPr>
        </p:cxnSp>
        <p:cxnSp>
          <p:nvCxnSpPr>
            <p:cNvPr id="84" name="Straight Connector 83">
              <a:extLst>
                <a:ext uri="{FF2B5EF4-FFF2-40B4-BE49-F238E27FC236}">
                  <a16:creationId xmlns:a16="http://schemas.microsoft.com/office/drawing/2014/main" id="{F2942814-BB71-3640-A8E0-5213A942DE74}"/>
                </a:ext>
              </a:extLst>
            </p:cNvPr>
            <p:cNvCxnSpPr>
              <a:cxnSpLocks/>
            </p:cNvCxnSpPr>
            <p:nvPr/>
          </p:nvCxnSpPr>
          <p:spPr>
            <a:xfrm>
              <a:off x="4179308" y="3675086"/>
              <a:ext cx="365760" cy="0"/>
            </a:xfrm>
            <a:prstGeom prst="line">
              <a:avLst/>
            </a:prstGeom>
            <a:noFill/>
            <a:ln w="28575" cap="flat" cmpd="sng" algn="ctr">
              <a:solidFill>
                <a:sysClr val="windowText" lastClr="000000"/>
              </a:solidFill>
              <a:prstDash val="solid"/>
              <a:miter lim="800000"/>
              <a:headEnd type="none" w="med" len="med"/>
              <a:tailEnd type="arrow" w="med" len="med"/>
            </a:ln>
            <a:effectLst/>
          </p:spPr>
        </p:cxnSp>
        <p:cxnSp>
          <p:nvCxnSpPr>
            <p:cNvPr id="85" name="Straight Connector 84">
              <a:extLst>
                <a:ext uri="{FF2B5EF4-FFF2-40B4-BE49-F238E27FC236}">
                  <a16:creationId xmlns:a16="http://schemas.microsoft.com/office/drawing/2014/main" id="{D596D73D-8A91-2C4B-9CCD-6648016B15EB}"/>
                </a:ext>
              </a:extLst>
            </p:cNvPr>
            <p:cNvCxnSpPr>
              <a:cxnSpLocks/>
              <a:stCxn id="50" idx="0"/>
            </p:cNvCxnSpPr>
            <p:nvPr/>
          </p:nvCxnSpPr>
          <p:spPr>
            <a:xfrm>
              <a:off x="8173553" y="1663621"/>
              <a:ext cx="545528" cy="1"/>
            </a:xfrm>
            <a:prstGeom prst="line">
              <a:avLst/>
            </a:prstGeom>
            <a:noFill/>
            <a:ln w="28575" cap="flat" cmpd="sng" algn="ctr">
              <a:solidFill>
                <a:sysClr val="windowText" lastClr="000000"/>
              </a:solidFill>
              <a:prstDash val="solid"/>
              <a:miter lim="800000"/>
              <a:headEnd type="none" w="med" len="med"/>
              <a:tailEnd type="arrow" w="med" len="med"/>
            </a:ln>
            <a:effectLst/>
          </p:spPr>
        </p:cxnSp>
        <p:grpSp>
          <p:nvGrpSpPr>
            <p:cNvPr id="86" name="Group 85">
              <a:extLst>
                <a:ext uri="{FF2B5EF4-FFF2-40B4-BE49-F238E27FC236}">
                  <a16:creationId xmlns:a16="http://schemas.microsoft.com/office/drawing/2014/main" id="{4F4510AD-4483-4948-9994-591FAC2F986C}"/>
                </a:ext>
              </a:extLst>
            </p:cNvPr>
            <p:cNvGrpSpPr/>
            <p:nvPr/>
          </p:nvGrpSpPr>
          <p:grpSpPr>
            <a:xfrm>
              <a:off x="8234978" y="1473593"/>
              <a:ext cx="344529" cy="379988"/>
              <a:chOff x="5477352" y="2816795"/>
              <a:chExt cx="344529" cy="379988"/>
            </a:xfrm>
          </p:grpSpPr>
          <p:sp>
            <p:nvSpPr>
              <p:cNvPr id="187" name="Oval 186">
                <a:extLst>
                  <a:ext uri="{FF2B5EF4-FFF2-40B4-BE49-F238E27FC236}">
                    <a16:creationId xmlns:a16="http://schemas.microsoft.com/office/drawing/2014/main" id="{759ABA3C-C521-6043-A75C-2A556A5A5F8D}"/>
                  </a:ext>
                </a:extLst>
              </p:cNvPr>
              <p:cNvSpPr/>
              <p:nvPr/>
            </p:nvSpPr>
            <p:spPr>
              <a:xfrm>
                <a:off x="5534150" y="2896124"/>
                <a:ext cx="228600" cy="22860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algn="ctr">
                  <a:defRPr/>
                </a:pPr>
                <a:endParaRPr lang="en-US" sz="1100" kern="0">
                  <a:solidFill>
                    <a:prstClr val="white"/>
                  </a:solidFill>
                  <a:latin typeface="Times" pitchFamily="2" charset="0"/>
                </a:endParaRPr>
              </a:p>
            </p:txBody>
          </p:sp>
          <p:sp>
            <p:nvSpPr>
              <p:cNvPr id="188" name="TextBox 187">
                <a:extLst>
                  <a:ext uri="{FF2B5EF4-FFF2-40B4-BE49-F238E27FC236}">
                    <a16:creationId xmlns:a16="http://schemas.microsoft.com/office/drawing/2014/main" id="{CB84279E-5500-C94E-85D3-0A51ABCB7364}"/>
                  </a:ext>
                </a:extLst>
              </p:cNvPr>
              <p:cNvSpPr txBox="1"/>
              <p:nvPr/>
            </p:nvSpPr>
            <p:spPr>
              <a:xfrm>
                <a:off x="5477352" y="2816795"/>
                <a:ext cx="344529" cy="379988"/>
              </a:xfrm>
              <a:prstGeom prst="rect">
                <a:avLst/>
              </a:prstGeom>
              <a:noFill/>
            </p:spPr>
            <p:txBody>
              <a:bodyPr wrap="square" rtlCol="0">
                <a:spAutoFit/>
              </a:bodyPr>
              <a:lstStyle/>
              <a:p>
                <a:pPr>
                  <a:defRPr/>
                </a:pPr>
                <a:r>
                  <a:rPr lang="en-US" sz="1100" kern="0" dirty="0">
                    <a:solidFill>
                      <a:prstClr val="black"/>
                    </a:solidFill>
                    <a:latin typeface="Times" pitchFamily="2" charset="0"/>
                  </a:rPr>
                  <a:t>+</a:t>
                </a:r>
              </a:p>
            </p:txBody>
          </p:sp>
        </p:grpSp>
        <p:cxnSp>
          <p:nvCxnSpPr>
            <p:cNvPr id="87" name="Straight Connector 86">
              <a:extLst>
                <a:ext uri="{FF2B5EF4-FFF2-40B4-BE49-F238E27FC236}">
                  <a16:creationId xmlns:a16="http://schemas.microsoft.com/office/drawing/2014/main" id="{AEB21E66-5079-0145-8035-A9C404AF2F81}"/>
                </a:ext>
              </a:extLst>
            </p:cNvPr>
            <p:cNvCxnSpPr>
              <a:cxnSpLocks/>
            </p:cNvCxnSpPr>
            <p:nvPr/>
          </p:nvCxnSpPr>
          <p:spPr>
            <a:xfrm flipV="1">
              <a:off x="8411675" y="1781522"/>
              <a:ext cx="0" cy="976369"/>
            </a:xfrm>
            <a:prstGeom prst="line">
              <a:avLst/>
            </a:prstGeom>
            <a:noFill/>
            <a:ln w="28575" cap="flat" cmpd="sng" algn="ctr">
              <a:solidFill>
                <a:sysClr val="windowText" lastClr="000000"/>
              </a:solidFill>
              <a:prstDash val="solid"/>
              <a:miter lim="800000"/>
              <a:headEnd type="none" w="med" len="med"/>
              <a:tailEnd type="arrow" w="med" len="med"/>
            </a:ln>
            <a:effectLst/>
          </p:spPr>
        </p:cxnSp>
        <mc:AlternateContent xmlns:mc="http://schemas.openxmlformats.org/markup-compatibility/2006" xmlns:a14="http://schemas.microsoft.com/office/drawing/2010/main">
          <mc:Choice Requires="a14">
            <p:sp>
              <p:nvSpPr>
                <p:cNvPr id="88" name="Rounded Rectangle 87">
                  <a:extLst>
                    <a:ext uri="{FF2B5EF4-FFF2-40B4-BE49-F238E27FC236}">
                      <a16:creationId xmlns:a16="http://schemas.microsoft.com/office/drawing/2014/main" id="{3829767F-F500-E344-BFF1-54BEF0A60F1E}"/>
                    </a:ext>
                  </a:extLst>
                </p:cNvPr>
                <p:cNvSpPr/>
                <p:nvPr/>
              </p:nvSpPr>
              <p:spPr>
                <a:xfrm rot="5400000">
                  <a:off x="9032778" y="1462460"/>
                  <a:ext cx="2035848"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altLang="zh-CN" sz="1100" kern="0" dirty="0">
                      <a:solidFill>
                        <a:prstClr val="black"/>
                      </a:solidFill>
                      <a:latin typeface="Times" pitchFamily="2" charset="0"/>
                      <a:ea typeface="等线" panose="02010600030101010101" pitchFamily="2" charset="-122"/>
                      <a:cs typeface="Times New Roman" panose="02020603050405020304" pitchFamily="18" charset="0"/>
                    </a:rPr>
                    <a:t>Deconv</a:t>
                  </a:r>
                  <a:r>
                    <a:rPr lang="en-US" sz="1100" kern="0" dirty="0">
                      <a:solidFill>
                        <a:prstClr val="black"/>
                      </a:solidFill>
                      <a:latin typeface="Times" pitchFamily="2" charset="0"/>
                      <a:cs typeface="Times New Roman" panose="02020603050405020304" pitchFamily="18" charset="0"/>
                    </a:rPr>
                    <a:t> </a:t>
                  </a:r>
                  <a14:m>
                    <m:oMath xmlns:m="http://schemas.openxmlformats.org/officeDocument/2006/math">
                      <m:r>
                        <a:rPr lang="en-US" sz="1100" i="1" kern="0" dirty="0">
                          <a:solidFill>
                            <a:prstClr val="black"/>
                          </a:solidFill>
                          <a:latin typeface="Cambria Math" panose="02040503050406030204" pitchFamily="18" charset="0"/>
                          <a:cs typeface="Times New Roman" panose="02020603050405020304" pitchFamily="18" charset="0"/>
                        </a:rPr>
                        <m:t>×</m:t>
                      </m:r>
                      <m:r>
                        <a:rPr lang="en-US" sz="1100" kern="0" dirty="0">
                          <a:solidFill>
                            <a:prstClr val="black"/>
                          </a:solidFill>
                          <a:latin typeface="Cambria Math" panose="02040503050406030204" pitchFamily="18" charset="0"/>
                          <a:cs typeface="Times New Roman" panose="02020603050405020304" pitchFamily="18" charset="0"/>
                        </a:rPr>
                        <m:t>4</m:t>
                      </m:r>
                    </m:oMath>
                  </a14:m>
                  <a:endParaRPr lang="en-US" sz="1100" kern="0" dirty="0">
                    <a:solidFill>
                      <a:prstClr val="black"/>
                    </a:solidFill>
                    <a:latin typeface="Times" pitchFamily="2" charset="0"/>
                    <a:cs typeface="Times New Roman" panose="02020603050405020304" pitchFamily="18" charset="0"/>
                  </a:endParaRPr>
                </a:p>
              </p:txBody>
            </p:sp>
          </mc:Choice>
          <mc:Fallback xmlns="">
            <p:sp>
              <p:nvSpPr>
                <p:cNvPr id="272" name="Rounded Rectangle 271">
                  <a:extLst>
                    <a:ext uri="{FF2B5EF4-FFF2-40B4-BE49-F238E27FC236}">
                      <a16:creationId xmlns:a16="http://schemas.microsoft.com/office/drawing/2014/main" id="{3829767F-F500-E344-BFF1-54BEF0A60F1E}"/>
                    </a:ext>
                  </a:extLst>
                </p:cNvPr>
                <p:cNvSpPr>
                  <a:spLocks noRot="1" noChangeAspect="1" noMove="1" noResize="1" noEditPoints="1" noAdjustHandles="1" noChangeArrowheads="1" noChangeShapeType="1" noTextEdit="1"/>
                </p:cNvSpPr>
                <p:nvPr/>
              </p:nvSpPr>
              <p:spPr>
                <a:xfrm rot="5400000">
                  <a:off x="9032778" y="1462460"/>
                  <a:ext cx="2035848" cy="388189"/>
                </a:xfrm>
                <a:prstGeom prst="roundRect">
                  <a:avLst/>
                </a:prstGeom>
                <a:blipFill>
                  <a:blip r:embed="rId23"/>
                  <a:stretch>
                    <a:fillRect/>
                  </a:stretch>
                </a:blipFill>
                <a:ln w="28575" cap="flat" cmpd="sng" algn="ctr">
                  <a:solidFill>
                    <a:sysClr val="windowText" lastClr="000000"/>
                  </a:solidFill>
                  <a:prstDash val="solid"/>
                  <a:miter lim="800000"/>
                </a:ln>
                <a:effectLst/>
              </p:spPr>
              <p:txBody>
                <a:bodyPr/>
                <a:lstStyle/>
                <a:p>
                  <a:r>
                    <a:rPr lang="en-US">
                      <a:noFill/>
                    </a:rPr>
                    <a:t> </a:t>
                  </a:r>
                </a:p>
              </p:txBody>
            </p:sp>
          </mc:Fallback>
        </mc:AlternateContent>
        <p:sp>
          <p:nvSpPr>
            <p:cNvPr id="89" name="Rounded Rectangle 88">
              <a:extLst>
                <a:ext uri="{FF2B5EF4-FFF2-40B4-BE49-F238E27FC236}">
                  <a16:creationId xmlns:a16="http://schemas.microsoft.com/office/drawing/2014/main" id="{6A6C4853-BD06-464D-9D9C-33207204C6F6}"/>
                </a:ext>
              </a:extLst>
            </p:cNvPr>
            <p:cNvSpPr/>
            <p:nvPr/>
          </p:nvSpPr>
          <p:spPr>
            <a:xfrm rot="5400000">
              <a:off x="9567933" y="1455069"/>
              <a:ext cx="2035848"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altLang="zh-CN" sz="1100" kern="0" dirty="0" err="1">
                  <a:solidFill>
                    <a:prstClr val="black"/>
                  </a:solidFill>
                  <a:latin typeface="Times" pitchFamily="2" charset="0"/>
                  <a:ea typeface="等线" panose="02010600030101010101" pitchFamily="2" charset="-122"/>
                  <a:cs typeface="Times New Roman" panose="02020603050405020304" pitchFamily="18" charset="0"/>
                </a:rPr>
                <a:t>WaveNet</a:t>
              </a:r>
              <a:endParaRPr lang="en-US" sz="1100" kern="0" dirty="0">
                <a:solidFill>
                  <a:prstClr val="black"/>
                </a:solidFill>
                <a:latin typeface="Times" pitchFamily="2" charset="0"/>
                <a:cs typeface="Times New Roman" panose="02020603050405020304" pitchFamily="18" charset="0"/>
              </a:endParaRPr>
            </a:p>
          </p:txBody>
        </p:sp>
        <p:cxnSp>
          <p:nvCxnSpPr>
            <p:cNvPr id="90" name="Straight Connector 89">
              <a:extLst>
                <a:ext uri="{FF2B5EF4-FFF2-40B4-BE49-F238E27FC236}">
                  <a16:creationId xmlns:a16="http://schemas.microsoft.com/office/drawing/2014/main" id="{E90998A2-BCC1-0C4E-B8D3-F9F6DB883899}"/>
                </a:ext>
              </a:extLst>
            </p:cNvPr>
            <p:cNvCxnSpPr>
              <a:cxnSpLocks/>
              <a:endCxn id="58" idx="2"/>
            </p:cNvCxnSpPr>
            <p:nvPr/>
          </p:nvCxnSpPr>
          <p:spPr>
            <a:xfrm>
              <a:off x="954970" y="2175299"/>
              <a:ext cx="413896" cy="0"/>
            </a:xfrm>
            <a:prstGeom prst="line">
              <a:avLst/>
            </a:prstGeom>
            <a:noFill/>
            <a:ln w="28575" cap="flat" cmpd="sng" algn="ctr">
              <a:solidFill>
                <a:sysClr val="windowText" lastClr="000000"/>
              </a:solidFill>
              <a:prstDash val="solid"/>
              <a:miter lim="800000"/>
              <a:headEnd type="none" w="med" len="med"/>
              <a:tailEnd type="arrow" w="med" len="med"/>
            </a:ln>
            <a:effectLst/>
          </p:spPr>
        </p:cxnSp>
        <p:cxnSp>
          <p:nvCxnSpPr>
            <p:cNvPr id="91" name="Straight Connector 90">
              <a:extLst>
                <a:ext uri="{FF2B5EF4-FFF2-40B4-BE49-F238E27FC236}">
                  <a16:creationId xmlns:a16="http://schemas.microsoft.com/office/drawing/2014/main" id="{CD97924D-B518-DE46-B391-DACA5EB3DD8E}"/>
                </a:ext>
              </a:extLst>
            </p:cNvPr>
            <p:cNvCxnSpPr>
              <a:cxnSpLocks/>
            </p:cNvCxnSpPr>
            <p:nvPr/>
          </p:nvCxnSpPr>
          <p:spPr>
            <a:xfrm flipV="1">
              <a:off x="968486" y="1116657"/>
              <a:ext cx="986725" cy="556"/>
            </a:xfrm>
            <a:prstGeom prst="line">
              <a:avLst/>
            </a:prstGeom>
            <a:noFill/>
            <a:ln w="28575" cap="flat" cmpd="sng" algn="ctr">
              <a:solidFill>
                <a:sysClr val="windowText" lastClr="000000"/>
              </a:solidFill>
              <a:prstDash val="solid"/>
              <a:miter lim="800000"/>
              <a:headEnd type="none" w="med" len="med"/>
              <a:tailEnd type="arrow" w="med" len="med"/>
            </a:ln>
            <a:effectLst/>
          </p:spPr>
        </p:cxnSp>
        <p:cxnSp>
          <p:nvCxnSpPr>
            <p:cNvPr id="92" name="Straight Connector 91">
              <a:extLst>
                <a:ext uri="{FF2B5EF4-FFF2-40B4-BE49-F238E27FC236}">
                  <a16:creationId xmlns:a16="http://schemas.microsoft.com/office/drawing/2014/main" id="{CA90D289-8997-AA49-9D08-4688AF00B9DE}"/>
                </a:ext>
              </a:extLst>
            </p:cNvPr>
            <p:cNvCxnSpPr>
              <a:cxnSpLocks/>
            </p:cNvCxnSpPr>
            <p:nvPr/>
          </p:nvCxnSpPr>
          <p:spPr>
            <a:xfrm>
              <a:off x="9595153" y="1668238"/>
              <a:ext cx="260047" cy="0"/>
            </a:xfrm>
            <a:prstGeom prst="line">
              <a:avLst/>
            </a:prstGeom>
            <a:noFill/>
            <a:ln w="28575" cap="flat" cmpd="sng" algn="ctr">
              <a:solidFill>
                <a:sysClr val="windowText" lastClr="000000"/>
              </a:solidFill>
              <a:prstDash val="solid"/>
              <a:miter lim="800000"/>
              <a:headEnd type="none" w="med" len="med"/>
              <a:tailEnd type="arrow" w="med" len="med"/>
            </a:ln>
            <a:effectLst/>
          </p:spPr>
        </p:cxnSp>
        <p:cxnSp>
          <p:nvCxnSpPr>
            <p:cNvPr id="93" name="Straight Connector 92">
              <a:extLst>
                <a:ext uri="{FF2B5EF4-FFF2-40B4-BE49-F238E27FC236}">
                  <a16:creationId xmlns:a16="http://schemas.microsoft.com/office/drawing/2014/main" id="{A8EE8288-D1C5-B646-80CF-6921D68301FF}"/>
                </a:ext>
              </a:extLst>
            </p:cNvPr>
            <p:cNvCxnSpPr>
              <a:cxnSpLocks/>
            </p:cNvCxnSpPr>
            <p:nvPr/>
          </p:nvCxnSpPr>
          <p:spPr>
            <a:xfrm>
              <a:off x="10795303" y="1686410"/>
              <a:ext cx="472897" cy="0"/>
            </a:xfrm>
            <a:prstGeom prst="line">
              <a:avLst/>
            </a:prstGeom>
            <a:noFill/>
            <a:ln w="28575" cap="flat" cmpd="sng" algn="ctr">
              <a:solidFill>
                <a:sysClr val="windowText" lastClr="000000"/>
              </a:solidFill>
              <a:prstDash val="solid"/>
              <a:miter lim="800000"/>
              <a:headEnd type="none" w="med" len="med"/>
              <a:tailEnd type="arrow" w="med" len="med"/>
            </a:ln>
            <a:effectLst/>
          </p:spPr>
        </p:cxnSp>
        <p:grpSp>
          <p:nvGrpSpPr>
            <p:cNvPr id="94" name="Group 93">
              <a:extLst>
                <a:ext uri="{FF2B5EF4-FFF2-40B4-BE49-F238E27FC236}">
                  <a16:creationId xmlns:a16="http://schemas.microsoft.com/office/drawing/2014/main" id="{ACA78F1E-F7E9-A444-9B1F-A5CD17937409}"/>
                </a:ext>
              </a:extLst>
            </p:cNvPr>
            <p:cNvGrpSpPr/>
            <p:nvPr/>
          </p:nvGrpSpPr>
          <p:grpSpPr>
            <a:xfrm>
              <a:off x="5888738" y="2945157"/>
              <a:ext cx="6117626" cy="1698162"/>
              <a:chOff x="5888738" y="2819955"/>
              <a:chExt cx="6658018" cy="1823364"/>
            </a:xfrm>
            <a:solidFill>
              <a:sysClr val="window" lastClr="FFFFFF">
                <a:lumMod val="95000"/>
              </a:sysClr>
            </a:solidFill>
          </p:grpSpPr>
          <p:sp>
            <p:nvSpPr>
              <p:cNvPr id="185" name="Rounded Rectangle 184">
                <a:extLst>
                  <a:ext uri="{FF2B5EF4-FFF2-40B4-BE49-F238E27FC236}">
                    <a16:creationId xmlns:a16="http://schemas.microsoft.com/office/drawing/2014/main" id="{A0BF7B10-1C78-3A40-A0E6-62F4919BC466}"/>
                  </a:ext>
                </a:extLst>
              </p:cNvPr>
              <p:cNvSpPr/>
              <p:nvPr/>
            </p:nvSpPr>
            <p:spPr>
              <a:xfrm rot="5400000">
                <a:off x="6633464" y="2088333"/>
                <a:ext cx="1810260" cy="3299711"/>
              </a:xfrm>
              <a:prstGeom prst="roundRect">
                <a:avLst>
                  <a:gd name="adj" fmla="val 10030"/>
                </a:avLst>
              </a:prstGeom>
              <a:grpFill/>
              <a:ln w="127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en-US" sz="1100" kern="0" dirty="0">
                  <a:solidFill>
                    <a:prstClr val="black"/>
                  </a:solidFill>
                  <a:latin typeface="Times" pitchFamily="2" charset="0"/>
                  <a:cs typeface="Times New Roman" panose="02020603050405020304" pitchFamily="18" charset="0"/>
                </a:endParaRPr>
              </a:p>
            </p:txBody>
          </p:sp>
          <p:sp>
            <p:nvSpPr>
              <p:cNvPr id="186" name="Rounded Rectangle 185">
                <a:extLst>
                  <a:ext uri="{FF2B5EF4-FFF2-40B4-BE49-F238E27FC236}">
                    <a16:creationId xmlns:a16="http://schemas.microsoft.com/office/drawing/2014/main" id="{0C7BB404-2925-9847-8EBD-3A4CC4741694}"/>
                  </a:ext>
                </a:extLst>
              </p:cNvPr>
              <p:cNvSpPr/>
              <p:nvPr/>
            </p:nvSpPr>
            <p:spPr>
              <a:xfrm rot="5400000">
                <a:off x="9991771" y="2075229"/>
                <a:ext cx="1810260" cy="3299711"/>
              </a:xfrm>
              <a:prstGeom prst="roundRect">
                <a:avLst>
                  <a:gd name="adj" fmla="val 10030"/>
                </a:avLst>
              </a:prstGeom>
              <a:grpFill/>
              <a:ln w="12700" cap="flat" cmpd="sng" algn="ctr">
                <a:solidFill>
                  <a:sysClr val="windowText" lastClr="00000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en-US" sz="1100" kern="0" dirty="0">
                  <a:solidFill>
                    <a:prstClr val="black"/>
                  </a:solidFill>
                  <a:latin typeface="Times" pitchFamily="2" charset="0"/>
                  <a:cs typeface="Times New Roman" panose="02020603050405020304" pitchFamily="18" charset="0"/>
                </a:endParaRPr>
              </a:p>
            </p:txBody>
          </p:sp>
        </p:grpSp>
        <p:cxnSp>
          <p:nvCxnSpPr>
            <p:cNvPr id="95" name="Straight Connector 94">
              <a:extLst>
                <a:ext uri="{FF2B5EF4-FFF2-40B4-BE49-F238E27FC236}">
                  <a16:creationId xmlns:a16="http://schemas.microsoft.com/office/drawing/2014/main" id="{9B1D8DFB-2939-574D-AE7F-0C11DBFCB174}"/>
                </a:ext>
              </a:extLst>
            </p:cNvPr>
            <p:cNvCxnSpPr>
              <a:cxnSpLocks/>
              <a:stCxn id="49" idx="3"/>
            </p:cNvCxnSpPr>
            <p:nvPr/>
          </p:nvCxnSpPr>
          <p:spPr>
            <a:xfrm>
              <a:off x="6892583" y="2690161"/>
              <a:ext cx="0" cy="67730"/>
            </a:xfrm>
            <a:prstGeom prst="line">
              <a:avLst/>
            </a:prstGeom>
            <a:noFill/>
            <a:ln w="28575" cap="flat" cmpd="sng" algn="ctr">
              <a:solidFill>
                <a:sysClr val="windowText" lastClr="000000"/>
              </a:solidFill>
              <a:prstDash val="solid"/>
              <a:miter lim="800000"/>
              <a:headEnd type="none" w="med" len="med"/>
              <a:tailEnd type="none" w="med" len="med"/>
            </a:ln>
            <a:effectLst/>
          </p:spPr>
        </p:cxnSp>
        <p:cxnSp>
          <p:nvCxnSpPr>
            <p:cNvPr id="96" name="Straight Connector 95">
              <a:extLst>
                <a:ext uri="{FF2B5EF4-FFF2-40B4-BE49-F238E27FC236}">
                  <a16:creationId xmlns:a16="http://schemas.microsoft.com/office/drawing/2014/main" id="{844344B0-E09B-6943-8D01-4147FC59D8CE}"/>
                </a:ext>
              </a:extLst>
            </p:cNvPr>
            <p:cNvCxnSpPr>
              <a:cxnSpLocks/>
            </p:cNvCxnSpPr>
            <p:nvPr/>
          </p:nvCxnSpPr>
          <p:spPr>
            <a:xfrm>
              <a:off x="6892586" y="2757891"/>
              <a:ext cx="1532536" cy="0"/>
            </a:xfrm>
            <a:prstGeom prst="line">
              <a:avLst/>
            </a:prstGeom>
            <a:noFill/>
            <a:ln w="28575" cap="flat" cmpd="sng" algn="ctr">
              <a:solidFill>
                <a:sysClr val="windowText" lastClr="000000"/>
              </a:solidFill>
              <a:prstDash val="solid"/>
              <a:miter lim="800000"/>
              <a:headEnd type="none" w="med" len="med"/>
              <a:tailEnd type="none" w="med" len="med"/>
            </a:ln>
            <a:effectLst/>
          </p:spPr>
        </p:cxnSp>
        <p:sp>
          <p:nvSpPr>
            <p:cNvPr id="97" name="Rounded Rectangle 96">
              <a:extLst>
                <a:ext uri="{FF2B5EF4-FFF2-40B4-BE49-F238E27FC236}">
                  <a16:creationId xmlns:a16="http://schemas.microsoft.com/office/drawing/2014/main" id="{92C749EE-DE35-A940-9323-9F9B31379147}"/>
                </a:ext>
              </a:extLst>
            </p:cNvPr>
            <p:cNvSpPr/>
            <p:nvPr/>
          </p:nvSpPr>
          <p:spPr>
            <a:xfrm rot="5400000">
              <a:off x="6282593" y="3463406"/>
              <a:ext cx="988067"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sz="1100" kern="0" dirty="0">
                  <a:solidFill>
                    <a:prstClr val="black"/>
                  </a:solidFill>
                  <a:latin typeface="Times" pitchFamily="2" charset="0"/>
                  <a:cs typeface="Times New Roman" panose="02020603050405020304" pitchFamily="18" charset="0"/>
                </a:rPr>
                <a:t>Down1</a:t>
              </a:r>
            </a:p>
          </p:txBody>
        </p:sp>
        <p:grpSp>
          <p:nvGrpSpPr>
            <p:cNvPr id="98" name="Group 97">
              <a:extLst>
                <a:ext uri="{FF2B5EF4-FFF2-40B4-BE49-F238E27FC236}">
                  <a16:creationId xmlns:a16="http://schemas.microsoft.com/office/drawing/2014/main" id="{6F3149A3-B450-4C4D-BFA2-FD2B28E3DDFD}"/>
                </a:ext>
              </a:extLst>
            </p:cNvPr>
            <p:cNvGrpSpPr/>
            <p:nvPr/>
          </p:nvGrpSpPr>
          <p:grpSpPr>
            <a:xfrm>
              <a:off x="6007595" y="3091698"/>
              <a:ext cx="490631" cy="1122659"/>
              <a:chOff x="6292536" y="4783981"/>
              <a:chExt cx="345057" cy="763436"/>
            </a:xfrm>
          </p:grpSpPr>
          <p:sp>
            <p:nvSpPr>
              <p:cNvPr id="178" name="Rectangle 177">
                <a:extLst>
                  <a:ext uri="{FF2B5EF4-FFF2-40B4-BE49-F238E27FC236}">
                    <a16:creationId xmlns:a16="http://schemas.microsoft.com/office/drawing/2014/main" id="{E47D41B3-3786-CA46-8C25-10E8E537C79D}"/>
                  </a:ext>
                </a:extLst>
              </p:cNvPr>
              <p:cNvSpPr/>
              <p:nvPr/>
            </p:nvSpPr>
            <p:spPr>
              <a:xfrm>
                <a:off x="6292536" y="4783981"/>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79" name="Rectangle 178">
                <a:extLst>
                  <a:ext uri="{FF2B5EF4-FFF2-40B4-BE49-F238E27FC236}">
                    <a16:creationId xmlns:a16="http://schemas.microsoft.com/office/drawing/2014/main" id="{937EF0C7-AB5E-0848-B794-C570868B7DFC}"/>
                  </a:ext>
                </a:extLst>
              </p:cNvPr>
              <p:cNvSpPr/>
              <p:nvPr/>
            </p:nvSpPr>
            <p:spPr>
              <a:xfrm>
                <a:off x="6292536" y="4901875"/>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80" name="Rectangle 179">
                <a:extLst>
                  <a:ext uri="{FF2B5EF4-FFF2-40B4-BE49-F238E27FC236}">
                    <a16:creationId xmlns:a16="http://schemas.microsoft.com/office/drawing/2014/main" id="{8C4C9008-EF5C-C94B-85BE-24CF88627122}"/>
                  </a:ext>
                </a:extLst>
              </p:cNvPr>
              <p:cNvSpPr/>
              <p:nvPr/>
            </p:nvSpPr>
            <p:spPr>
              <a:xfrm>
                <a:off x="6292536" y="5019769"/>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81" name="Rectangle 180">
                <a:extLst>
                  <a:ext uri="{FF2B5EF4-FFF2-40B4-BE49-F238E27FC236}">
                    <a16:creationId xmlns:a16="http://schemas.microsoft.com/office/drawing/2014/main" id="{11C6B22A-D01A-D541-99C7-7E38AF2C2320}"/>
                  </a:ext>
                </a:extLst>
              </p:cNvPr>
              <p:cNvSpPr/>
              <p:nvPr/>
            </p:nvSpPr>
            <p:spPr>
              <a:xfrm>
                <a:off x="6292536" y="5137663"/>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82" name="Rectangle 181">
                <a:extLst>
                  <a:ext uri="{FF2B5EF4-FFF2-40B4-BE49-F238E27FC236}">
                    <a16:creationId xmlns:a16="http://schemas.microsoft.com/office/drawing/2014/main" id="{5F4454F8-DE7A-8344-AFDE-C5AEC981EAD2}"/>
                  </a:ext>
                </a:extLst>
              </p:cNvPr>
              <p:cNvSpPr/>
              <p:nvPr/>
            </p:nvSpPr>
            <p:spPr>
              <a:xfrm>
                <a:off x="6292536" y="5255557"/>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83" name="Rectangle 182">
                <a:extLst>
                  <a:ext uri="{FF2B5EF4-FFF2-40B4-BE49-F238E27FC236}">
                    <a16:creationId xmlns:a16="http://schemas.microsoft.com/office/drawing/2014/main" id="{BD9D7395-1AD0-534A-9B9B-2B0F28A290EE}"/>
                  </a:ext>
                </a:extLst>
              </p:cNvPr>
              <p:cNvSpPr/>
              <p:nvPr/>
            </p:nvSpPr>
            <p:spPr>
              <a:xfrm>
                <a:off x="6292536" y="5373451"/>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84" name="Rectangle 183">
                <a:extLst>
                  <a:ext uri="{FF2B5EF4-FFF2-40B4-BE49-F238E27FC236}">
                    <a16:creationId xmlns:a16="http://schemas.microsoft.com/office/drawing/2014/main" id="{4A5816DC-04F3-B440-A9B7-8DE511AFF823}"/>
                  </a:ext>
                </a:extLst>
              </p:cNvPr>
              <p:cNvSpPr/>
              <p:nvPr/>
            </p:nvSpPr>
            <p:spPr>
              <a:xfrm>
                <a:off x="6292536" y="5491345"/>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grpSp>
        <p:sp>
          <p:nvSpPr>
            <p:cNvPr id="99" name="Rounded Rectangle 98">
              <a:extLst>
                <a:ext uri="{FF2B5EF4-FFF2-40B4-BE49-F238E27FC236}">
                  <a16:creationId xmlns:a16="http://schemas.microsoft.com/office/drawing/2014/main" id="{8C12D636-9A07-3E45-B789-F2019F5935C6}"/>
                </a:ext>
              </a:extLst>
            </p:cNvPr>
            <p:cNvSpPr/>
            <p:nvPr/>
          </p:nvSpPr>
          <p:spPr>
            <a:xfrm rot="5400000">
              <a:off x="7354856" y="3455949"/>
              <a:ext cx="988068" cy="388192"/>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altLang="zh-CN" sz="1100" kern="0" dirty="0">
                  <a:solidFill>
                    <a:prstClr val="black"/>
                  </a:solidFill>
                  <a:latin typeface="Times" pitchFamily="2" charset="0"/>
                  <a:ea typeface="等线" panose="02010600030101010101" pitchFamily="2" charset="-122"/>
                  <a:cs typeface="Times New Roman" panose="02020603050405020304" pitchFamily="18" charset="0"/>
                </a:rPr>
                <a:t>Up1</a:t>
              </a:r>
              <a:endParaRPr lang="en-US" sz="1100" kern="0" dirty="0">
                <a:solidFill>
                  <a:prstClr val="black"/>
                </a:solidFill>
                <a:latin typeface="Times" pitchFamily="2" charset="0"/>
                <a:cs typeface="Times New Roman" panose="02020603050405020304" pitchFamily="18" charset="0"/>
              </a:endParaRPr>
            </a:p>
          </p:txBody>
        </p:sp>
        <p:grpSp>
          <p:nvGrpSpPr>
            <p:cNvPr id="100" name="Group 99">
              <a:extLst>
                <a:ext uri="{FF2B5EF4-FFF2-40B4-BE49-F238E27FC236}">
                  <a16:creationId xmlns:a16="http://schemas.microsoft.com/office/drawing/2014/main" id="{85D5ACC1-5D28-8E4C-BD0E-C1BB655F22A7}"/>
                </a:ext>
              </a:extLst>
            </p:cNvPr>
            <p:cNvGrpSpPr/>
            <p:nvPr/>
          </p:nvGrpSpPr>
          <p:grpSpPr>
            <a:xfrm>
              <a:off x="7065285" y="3093501"/>
              <a:ext cx="490631" cy="1122659"/>
              <a:chOff x="6292536" y="4783981"/>
              <a:chExt cx="345057" cy="763436"/>
            </a:xfrm>
          </p:grpSpPr>
          <p:sp>
            <p:nvSpPr>
              <p:cNvPr id="171" name="Rectangle 170">
                <a:extLst>
                  <a:ext uri="{FF2B5EF4-FFF2-40B4-BE49-F238E27FC236}">
                    <a16:creationId xmlns:a16="http://schemas.microsoft.com/office/drawing/2014/main" id="{CD82B6E0-52D6-4B4E-8418-3FF6C5E28DFB}"/>
                  </a:ext>
                </a:extLst>
              </p:cNvPr>
              <p:cNvSpPr/>
              <p:nvPr/>
            </p:nvSpPr>
            <p:spPr>
              <a:xfrm>
                <a:off x="6292536" y="4783981"/>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72" name="Rectangle 171">
                <a:extLst>
                  <a:ext uri="{FF2B5EF4-FFF2-40B4-BE49-F238E27FC236}">
                    <a16:creationId xmlns:a16="http://schemas.microsoft.com/office/drawing/2014/main" id="{E0F1ECC0-9283-AF4E-999C-5B81ECD02D04}"/>
                  </a:ext>
                </a:extLst>
              </p:cNvPr>
              <p:cNvSpPr/>
              <p:nvPr/>
            </p:nvSpPr>
            <p:spPr>
              <a:xfrm>
                <a:off x="6292536" y="4901875"/>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73" name="Rectangle 172">
                <a:extLst>
                  <a:ext uri="{FF2B5EF4-FFF2-40B4-BE49-F238E27FC236}">
                    <a16:creationId xmlns:a16="http://schemas.microsoft.com/office/drawing/2014/main" id="{3FAD398B-10DB-B54E-B165-CACC7560B0EB}"/>
                  </a:ext>
                </a:extLst>
              </p:cNvPr>
              <p:cNvSpPr/>
              <p:nvPr/>
            </p:nvSpPr>
            <p:spPr>
              <a:xfrm>
                <a:off x="6292536" y="5019769"/>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74" name="Rectangle 173">
                <a:extLst>
                  <a:ext uri="{FF2B5EF4-FFF2-40B4-BE49-F238E27FC236}">
                    <a16:creationId xmlns:a16="http://schemas.microsoft.com/office/drawing/2014/main" id="{0E501353-9476-9840-BCEE-7AF569486F70}"/>
                  </a:ext>
                </a:extLst>
              </p:cNvPr>
              <p:cNvSpPr/>
              <p:nvPr/>
            </p:nvSpPr>
            <p:spPr>
              <a:xfrm>
                <a:off x="6292536" y="5137663"/>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75" name="Rectangle 174">
                <a:extLst>
                  <a:ext uri="{FF2B5EF4-FFF2-40B4-BE49-F238E27FC236}">
                    <a16:creationId xmlns:a16="http://schemas.microsoft.com/office/drawing/2014/main" id="{3944F7EB-8D87-D343-B628-70796D879126}"/>
                  </a:ext>
                </a:extLst>
              </p:cNvPr>
              <p:cNvSpPr/>
              <p:nvPr/>
            </p:nvSpPr>
            <p:spPr>
              <a:xfrm>
                <a:off x="6292536" y="5255557"/>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76" name="Rectangle 175">
                <a:extLst>
                  <a:ext uri="{FF2B5EF4-FFF2-40B4-BE49-F238E27FC236}">
                    <a16:creationId xmlns:a16="http://schemas.microsoft.com/office/drawing/2014/main" id="{A464A953-03D7-594E-8AEA-A4E3B972030B}"/>
                  </a:ext>
                </a:extLst>
              </p:cNvPr>
              <p:cNvSpPr/>
              <p:nvPr/>
            </p:nvSpPr>
            <p:spPr>
              <a:xfrm>
                <a:off x="6292536" y="5373451"/>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77" name="Rectangle 176">
                <a:extLst>
                  <a:ext uri="{FF2B5EF4-FFF2-40B4-BE49-F238E27FC236}">
                    <a16:creationId xmlns:a16="http://schemas.microsoft.com/office/drawing/2014/main" id="{BB61E687-1798-EF42-B797-FE13559DD6B9}"/>
                  </a:ext>
                </a:extLst>
              </p:cNvPr>
              <p:cNvSpPr/>
              <p:nvPr/>
            </p:nvSpPr>
            <p:spPr>
              <a:xfrm>
                <a:off x="6292536" y="5491345"/>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grpSp>
        <p:sp>
          <p:nvSpPr>
            <p:cNvPr id="101" name="Rectangle 100">
              <a:extLst>
                <a:ext uri="{FF2B5EF4-FFF2-40B4-BE49-F238E27FC236}">
                  <a16:creationId xmlns:a16="http://schemas.microsoft.com/office/drawing/2014/main" id="{D59FC3D5-154C-834F-8DF7-0454EE8FF543}"/>
                </a:ext>
              </a:extLst>
            </p:cNvPr>
            <p:cNvSpPr/>
            <p:nvPr/>
          </p:nvSpPr>
          <p:spPr>
            <a:xfrm>
              <a:off x="7049356" y="3039870"/>
              <a:ext cx="598432" cy="335691"/>
            </a:xfrm>
            <a:prstGeom prst="rect">
              <a:avLst/>
            </a:prstGeom>
            <a:solidFill>
              <a:sysClr val="window" lastClr="FFFFFF">
                <a:lumMod val="95000"/>
                <a:alpha val="80000"/>
              </a:sysClr>
            </a:solidFill>
            <a:ln w="12700" cap="flat" cmpd="sng" algn="ctr">
              <a:noFill/>
              <a:prstDash val="solid"/>
              <a:miter lim="800000"/>
            </a:ln>
            <a:effectLst/>
          </p:spPr>
          <p:txBody>
            <a:bodyPr rtlCol="0" anchor="ctr"/>
            <a:lstStyle/>
            <a:p>
              <a:pPr algn="ctr">
                <a:defRPr/>
              </a:pPr>
              <a:endParaRPr lang="en-US" sz="1100" kern="0">
                <a:solidFill>
                  <a:prstClr val="white"/>
                </a:solidFill>
                <a:latin typeface="Times" pitchFamily="2" charset="0"/>
              </a:endParaRPr>
            </a:p>
          </p:txBody>
        </p:sp>
        <p:sp>
          <p:nvSpPr>
            <p:cNvPr id="102" name="Rectangle 101">
              <a:extLst>
                <a:ext uri="{FF2B5EF4-FFF2-40B4-BE49-F238E27FC236}">
                  <a16:creationId xmlns:a16="http://schemas.microsoft.com/office/drawing/2014/main" id="{AF0D1D4E-1999-0941-8508-889974B88C87}"/>
                </a:ext>
              </a:extLst>
            </p:cNvPr>
            <p:cNvSpPr/>
            <p:nvPr/>
          </p:nvSpPr>
          <p:spPr>
            <a:xfrm>
              <a:off x="7031459" y="3591245"/>
              <a:ext cx="598432" cy="335691"/>
            </a:xfrm>
            <a:prstGeom prst="rect">
              <a:avLst/>
            </a:prstGeom>
            <a:solidFill>
              <a:sysClr val="window" lastClr="FFFFFF">
                <a:lumMod val="95000"/>
                <a:alpha val="80000"/>
              </a:sysClr>
            </a:solidFill>
            <a:ln w="12700" cap="flat" cmpd="sng" algn="ctr">
              <a:noFill/>
              <a:prstDash val="solid"/>
              <a:miter lim="800000"/>
            </a:ln>
            <a:effectLst/>
          </p:spPr>
          <p:txBody>
            <a:bodyPr rtlCol="0" anchor="ctr"/>
            <a:lstStyle/>
            <a:p>
              <a:pPr algn="ctr">
                <a:defRPr/>
              </a:pPr>
              <a:endParaRPr lang="en-US" sz="1100" kern="0">
                <a:solidFill>
                  <a:prstClr val="white"/>
                </a:solidFill>
                <a:latin typeface="Times" pitchFamily="2" charset="0"/>
              </a:endParaRPr>
            </a:p>
          </p:txBody>
        </p:sp>
        <p:grpSp>
          <p:nvGrpSpPr>
            <p:cNvPr id="103" name="Group 102">
              <a:extLst>
                <a:ext uri="{FF2B5EF4-FFF2-40B4-BE49-F238E27FC236}">
                  <a16:creationId xmlns:a16="http://schemas.microsoft.com/office/drawing/2014/main" id="{4DE11893-38F9-7149-A533-A4A9C71DF259}"/>
                </a:ext>
              </a:extLst>
            </p:cNvPr>
            <p:cNvGrpSpPr/>
            <p:nvPr/>
          </p:nvGrpSpPr>
          <p:grpSpPr>
            <a:xfrm>
              <a:off x="8130086" y="3091698"/>
              <a:ext cx="490631" cy="1122659"/>
              <a:chOff x="6292536" y="4783981"/>
              <a:chExt cx="345057" cy="763436"/>
            </a:xfrm>
          </p:grpSpPr>
          <p:sp>
            <p:nvSpPr>
              <p:cNvPr id="164" name="Rectangle 163">
                <a:extLst>
                  <a:ext uri="{FF2B5EF4-FFF2-40B4-BE49-F238E27FC236}">
                    <a16:creationId xmlns:a16="http://schemas.microsoft.com/office/drawing/2014/main" id="{6DB5B415-30B8-AD4D-84AC-5DA0CE1794F2}"/>
                  </a:ext>
                </a:extLst>
              </p:cNvPr>
              <p:cNvSpPr/>
              <p:nvPr/>
            </p:nvSpPr>
            <p:spPr>
              <a:xfrm>
                <a:off x="6292536" y="4783981"/>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65" name="Rectangle 164">
                <a:extLst>
                  <a:ext uri="{FF2B5EF4-FFF2-40B4-BE49-F238E27FC236}">
                    <a16:creationId xmlns:a16="http://schemas.microsoft.com/office/drawing/2014/main" id="{D00B4E95-EA5F-0242-A135-AAEB7ABB215D}"/>
                  </a:ext>
                </a:extLst>
              </p:cNvPr>
              <p:cNvSpPr/>
              <p:nvPr/>
            </p:nvSpPr>
            <p:spPr>
              <a:xfrm>
                <a:off x="6292536" y="4901875"/>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66" name="Rectangle 165">
                <a:extLst>
                  <a:ext uri="{FF2B5EF4-FFF2-40B4-BE49-F238E27FC236}">
                    <a16:creationId xmlns:a16="http://schemas.microsoft.com/office/drawing/2014/main" id="{B5E63283-B18B-5F45-8490-4C2BB22CAF01}"/>
                  </a:ext>
                </a:extLst>
              </p:cNvPr>
              <p:cNvSpPr/>
              <p:nvPr/>
            </p:nvSpPr>
            <p:spPr>
              <a:xfrm>
                <a:off x="6292536" y="5019769"/>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67" name="Rectangle 166">
                <a:extLst>
                  <a:ext uri="{FF2B5EF4-FFF2-40B4-BE49-F238E27FC236}">
                    <a16:creationId xmlns:a16="http://schemas.microsoft.com/office/drawing/2014/main" id="{F08BF10D-73F9-8648-832F-BA2A1D187148}"/>
                  </a:ext>
                </a:extLst>
              </p:cNvPr>
              <p:cNvSpPr/>
              <p:nvPr/>
            </p:nvSpPr>
            <p:spPr>
              <a:xfrm>
                <a:off x="6292536" y="5137663"/>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68" name="Rectangle 167">
                <a:extLst>
                  <a:ext uri="{FF2B5EF4-FFF2-40B4-BE49-F238E27FC236}">
                    <a16:creationId xmlns:a16="http://schemas.microsoft.com/office/drawing/2014/main" id="{7B075FA3-6376-7F4B-95F5-21AFC0553657}"/>
                  </a:ext>
                </a:extLst>
              </p:cNvPr>
              <p:cNvSpPr/>
              <p:nvPr/>
            </p:nvSpPr>
            <p:spPr>
              <a:xfrm>
                <a:off x="6292536" y="5255557"/>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69" name="Rectangle 168">
                <a:extLst>
                  <a:ext uri="{FF2B5EF4-FFF2-40B4-BE49-F238E27FC236}">
                    <a16:creationId xmlns:a16="http://schemas.microsoft.com/office/drawing/2014/main" id="{A5751E35-5D30-8946-9118-B799BCC8F1D3}"/>
                  </a:ext>
                </a:extLst>
              </p:cNvPr>
              <p:cNvSpPr/>
              <p:nvPr/>
            </p:nvSpPr>
            <p:spPr>
              <a:xfrm>
                <a:off x="6292536" y="5373451"/>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70" name="Rectangle 169">
                <a:extLst>
                  <a:ext uri="{FF2B5EF4-FFF2-40B4-BE49-F238E27FC236}">
                    <a16:creationId xmlns:a16="http://schemas.microsoft.com/office/drawing/2014/main" id="{F5470998-3E8D-FC4C-8B4F-0E74B22303C7}"/>
                  </a:ext>
                </a:extLst>
              </p:cNvPr>
              <p:cNvSpPr/>
              <p:nvPr/>
            </p:nvSpPr>
            <p:spPr>
              <a:xfrm>
                <a:off x="6292536" y="5491345"/>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grpSp>
        <p:grpSp>
          <p:nvGrpSpPr>
            <p:cNvPr id="104" name="Group 103">
              <a:extLst>
                <a:ext uri="{FF2B5EF4-FFF2-40B4-BE49-F238E27FC236}">
                  <a16:creationId xmlns:a16="http://schemas.microsoft.com/office/drawing/2014/main" id="{A94A9D3F-8102-2A4C-BD3C-C5525700F156}"/>
                </a:ext>
              </a:extLst>
            </p:cNvPr>
            <p:cNvGrpSpPr/>
            <p:nvPr/>
          </p:nvGrpSpPr>
          <p:grpSpPr>
            <a:xfrm>
              <a:off x="8463294" y="3110805"/>
              <a:ext cx="339612" cy="388189"/>
              <a:chOff x="4642926" y="580848"/>
              <a:chExt cx="145517" cy="247288"/>
            </a:xfrm>
          </p:grpSpPr>
          <p:grpSp>
            <p:nvGrpSpPr>
              <p:cNvPr id="158" name="Group 157">
                <a:extLst>
                  <a:ext uri="{FF2B5EF4-FFF2-40B4-BE49-F238E27FC236}">
                    <a16:creationId xmlns:a16="http://schemas.microsoft.com/office/drawing/2014/main" id="{F34217AA-2B52-CD46-A03D-6826914ADAD3}"/>
                  </a:ext>
                </a:extLst>
              </p:cNvPr>
              <p:cNvGrpSpPr/>
              <p:nvPr/>
            </p:nvGrpSpPr>
            <p:grpSpPr>
              <a:xfrm>
                <a:off x="4675152" y="691495"/>
                <a:ext cx="74042" cy="129056"/>
                <a:chOff x="5008701" y="536576"/>
                <a:chExt cx="880923" cy="523339"/>
              </a:xfrm>
            </p:grpSpPr>
            <p:sp>
              <p:nvSpPr>
                <p:cNvPr id="162" name="Arc 161">
                  <a:extLst>
                    <a:ext uri="{FF2B5EF4-FFF2-40B4-BE49-F238E27FC236}">
                      <a16:creationId xmlns:a16="http://schemas.microsoft.com/office/drawing/2014/main" id="{056253F7-B174-C046-BBE2-FFB193522813}"/>
                    </a:ext>
                  </a:extLst>
                </p:cNvPr>
                <p:cNvSpPr/>
                <p:nvPr/>
              </p:nvSpPr>
              <p:spPr>
                <a:xfrm>
                  <a:off x="5008701" y="536576"/>
                  <a:ext cx="880918" cy="521346"/>
                </a:xfrm>
                <a:prstGeom prst="arc">
                  <a:avLst>
                    <a:gd name="adj1" fmla="val 16200000"/>
                    <a:gd name="adj2" fmla="val 525490"/>
                  </a:avLst>
                </a:prstGeom>
                <a:noFill/>
                <a:ln w="28575" cap="flat" cmpd="sng" algn="ctr">
                  <a:solidFill>
                    <a:sysClr val="windowText" lastClr="000000"/>
                  </a:solidFill>
                  <a:prstDash val="solid"/>
                  <a:miter lim="800000"/>
                  <a:headEnd w="med" len="med"/>
                </a:ln>
                <a:effectLst/>
              </p:spPr>
              <p:txBody>
                <a:bodyPr rtlCol="0" anchor="ctr"/>
                <a:lstStyle/>
                <a:p>
                  <a:pPr algn="ctr">
                    <a:defRPr/>
                  </a:pPr>
                  <a:endParaRPr lang="en-US" sz="1100" kern="0" dirty="0">
                    <a:solidFill>
                      <a:prstClr val="black"/>
                    </a:solidFill>
                    <a:latin typeface="Times" pitchFamily="2" charset="0"/>
                  </a:endParaRPr>
                </a:p>
              </p:txBody>
            </p:sp>
            <p:sp>
              <p:nvSpPr>
                <p:cNvPr id="163" name="Arc 162">
                  <a:extLst>
                    <a:ext uri="{FF2B5EF4-FFF2-40B4-BE49-F238E27FC236}">
                      <a16:creationId xmlns:a16="http://schemas.microsoft.com/office/drawing/2014/main" id="{C99B045C-0170-F14F-9698-554E908EE5AB}"/>
                    </a:ext>
                  </a:extLst>
                </p:cNvPr>
                <p:cNvSpPr/>
                <p:nvPr/>
              </p:nvSpPr>
              <p:spPr>
                <a:xfrm>
                  <a:off x="5008706" y="538569"/>
                  <a:ext cx="880918" cy="521346"/>
                </a:xfrm>
                <a:prstGeom prst="arc">
                  <a:avLst>
                    <a:gd name="adj1" fmla="val 19879347"/>
                    <a:gd name="adj2" fmla="val 5412452"/>
                  </a:avLst>
                </a:prstGeom>
                <a:noFill/>
                <a:ln w="28575" cap="flat" cmpd="sng" algn="ctr">
                  <a:solidFill>
                    <a:sysClr val="windowText" lastClr="000000"/>
                  </a:solidFill>
                  <a:prstDash val="solid"/>
                  <a:miter lim="800000"/>
                  <a:headEnd type="triangle" w="med" len="med"/>
                </a:ln>
                <a:effectLst/>
              </p:spPr>
              <p:txBody>
                <a:bodyPr rtlCol="0" anchor="ctr"/>
                <a:lstStyle/>
                <a:p>
                  <a:pPr algn="ctr">
                    <a:defRPr/>
                  </a:pPr>
                  <a:endParaRPr lang="en-US" sz="1100" kern="0">
                    <a:solidFill>
                      <a:prstClr val="black"/>
                    </a:solidFill>
                    <a:latin typeface="Times" pitchFamily="2" charset="0"/>
                  </a:endParaRPr>
                </a:p>
              </p:txBody>
            </p:sp>
          </p:grpSp>
          <p:grpSp>
            <p:nvGrpSpPr>
              <p:cNvPr id="159" name="Group 158">
                <a:extLst>
                  <a:ext uri="{FF2B5EF4-FFF2-40B4-BE49-F238E27FC236}">
                    <a16:creationId xmlns:a16="http://schemas.microsoft.com/office/drawing/2014/main" id="{DBCAAB51-B4EB-C146-AE32-8612E02C1F8E}"/>
                  </a:ext>
                </a:extLst>
              </p:cNvPr>
              <p:cNvGrpSpPr/>
              <p:nvPr/>
            </p:nvGrpSpPr>
            <p:grpSpPr>
              <a:xfrm>
                <a:off x="4642926" y="580848"/>
                <a:ext cx="145517" cy="247288"/>
                <a:chOff x="5008701" y="536576"/>
                <a:chExt cx="880923" cy="523339"/>
              </a:xfrm>
            </p:grpSpPr>
            <p:sp>
              <p:nvSpPr>
                <p:cNvPr id="160" name="Arc 159">
                  <a:extLst>
                    <a:ext uri="{FF2B5EF4-FFF2-40B4-BE49-F238E27FC236}">
                      <a16:creationId xmlns:a16="http://schemas.microsoft.com/office/drawing/2014/main" id="{015CCEA1-42DD-674F-A1AF-9CD5E04B32C8}"/>
                    </a:ext>
                  </a:extLst>
                </p:cNvPr>
                <p:cNvSpPr/>
                <p:nvPr/>
              </p:nvSpPr>
              <p:spPr>
                <a:xfrm>
                  <a:off x="5008701" y="536576"/>
                  <a:ext cx="880918" cy="521346"/>
                </a:xfrm>
                <a:prstGeom prst="arc">
                  <a:avLst>
                    <a:gd name="adj1" fmla="val 16200000"/>
                    <a:gd name="adj2" fmla="val 525490"/>
                  </a:avLst>
                </a:prstGeom>
                <a:noFill/>
                <a:ln w="28575" cap="flat" cmpd="sng" algn="ctr">
                  <a:solidFill>
                    <a:sysClr val="windowText" lastClr="000000"/>
                  </a:solidFill>
                  <a:prstDash val="solid"/>
                  <a:miter lim="800000"/>
                  <a:headEnd w="med" len="med"/>
                </a:ln>
                <a:effectLst/>
              </p:spPr>
              <p:txBody>
                <a:bodyPr rtlCol="0" anchor="ctr"/>
                <a:lstStyle/>
                <a:p>
                  <a:pPr algn="ctr">
                    <a:defRPr/>
                  </a:pPr>
                  <a:endParaRPr lang="en-US" sz="1100" kern="0" dirty="0">
                    <a:solidFill>
                      <a:prstClr val="black"/>
                    </a:solidFill>
                    <a:latin typeface="Times" pitchFamily="2" charset="0"/>
                  </a:endParaRPr>
                </a:p>
              </p:txBody>
            </p:sp>
            <p:sp>
              <p:nvSpPr>
                <p:cNvPr id="161" name="Arc 160">
                  <a:extLst>
                    <a:ext uri="{FF2B5EF4-FFF2-40B4-BE49-F238E27FC236}">
                      <a16:creationId xmlns:a16="http://schemas.microsoft.com/office/drawing/2014/main" id="{50951D24-4679-584C-B492-0BFC3F9AA5B9}"/>
                    </a:ext>
                  </a:extLst>
                </p:cNvPr>
                <p:cNvSpPr/>
                <p:nvPr/>
              </p:nvSpPr>
              <p:spPr>
                <a:xfrm>
                  <a:off x="5008706" y="538569"/>
                  <a:ext cx="880918" cy="521346"/>
                </a:xfrm>
                <a:prstGeom prst="arc">
                  <a:avLst>
                    <a:gd name="adj1" fmla="val 19879347"/>
                    <a:gd name="adj2" fmla="val 5412452"/>
                  </a:avLst>
                </a:prstGeom>
                <a:noFill/>
                <a:ln w="28575" cap="flat" cmpd="sng" algn="ctr">
                  <a:solidFill>
                    <a:sysClr val="windowText" lastClr="000000"/>
                  </a:solidFill>
                  <a:prstDash val="solid"/>
                  <a:miter lim="800000"/>
                  <a:headEnd type="triangle" w="med" len="med"/>
                </a:ln>
                <a:effectLst/>
              </p:spPr>
              <p:txBody>
                <a:bodyPr rtlCol="0" anchor="ctr"/>
                <a:lstStyle/>
                <a:p>
                  <a:pPr algn="ctr">
                    <a:defRPr/>
                  </a:pPr>
                  <a:endParaRPr lang="en-US" sz="1100" kern="0">
                    <a:solidFill>
                      <a:prstClr val="black"/>
                    </a:solidFill>
                    <a:latin typeface="Times" pitchFamily="2" charset="0"/>
                  </a:endParaRPr>
                </a:p>
              </p:txBody>
            </p:sp>
          </p:grpSp>
        </p:grpSp>
        <p:grpSp>
          <p:nvGrpSpPr>
            <p:cNvPr id="105" name="Group 104">
              <a:extLst>
                <a:ext uri="{FF2B5EF4-FFF2-40B4-BE49-F238E27FC236}">
                  <a16:creationId xmlns:a16="http://schemas.microsoft.com/office/drawing/2014/main" id="{52F1F858-EC17-244E-9F9E-1C3C7DAB8786}"/>
                </a:ext>
              </a:extLst>
            </p:cNvPr>
            <p:cNvGrpSpPr/>
            <p:nvPr/>
          </p:nvGrpSpPr>
          <p:grpSpPr>
            <a:xfrm>
              <a:off x="8463294" y="3630643"/>
              <a:ext cx="339612" cy="388189"/>
              <a:chOff x="4642926" y="580848"/>
              <a:chExt cx="145517" cy="247288"/>
            </a:xfrm>
          </p:grpSpPr>
          <p:grpSp>
            <p:nvGrpSpPr>
              <p:cNvPr id="152" name="Group 151">
                <a:extLst>
                  <a:ext uri="{FF2B5EF4-FFF2-40B4-BE49-F238E27FC236}">
                    <a16:creationId xmlns:a16="http://schemas.microsoft.com/office/drawing/2014/main" id="{74A156B0-BE0E-5647-8812-8AADBC880534}"/>
                  </a:ext>
                </a:extLst>
              </p:cNvPr>
              <p:cNvGrpSpPr/>
              <p:nvPr/>
            </p:nvGrpSpPr>
            <p:grpSpPr>
              <a:xfrm>
                <a:off x="4675152" y="691495"/>
                <a:ext cx="74042" cy="129056"/>
                <a:chOff x="5008701" y="536576"/>
                <a:chExt cx="880923" cy="523339"/>
              </a:xfrm>
            </p:grpSpPr>
            <p:sp>
              <p:nvSpPr>
                <p:cNvPr id="156" name="Arc 155">
                  <a:extLst>
                    <a:ext uri="{FF2B5EF4-FFF2-40B4-BE49-F238E27FC236}">
                      <a16:creationId xmlns:a16="http://schemas.microsoft.com/office/drawing/2014/main" id="{A5371428-2F0A-B343-A8E8-F42D28EBDC7C}"/>
                    </a:ext>
                  </a:extLst>
                </p:cNvPr>
                <p:cNvSpPr/>
                <p:nvPr/>
              </p:nvSpPr>
              <p:spPr>
                <a:xfrm>
                  <a:off x="5008701" y="536576"/>
                  <a:ext cx="880918" cy="521346"/>
                </a:xfrm>
                <a:prstGeom prst="arc">
                  <a:avLst>
                    <a:gd name="adj1" fmla="val 16200000"/>
                    <a:gd name="adj2" fmla="val 525490"/>
                  </a:avLst>
                </a:prstGeom>
                <a:noFill/>
                <a:ln w="28575" cap="flat" cmpd="sng" algn="ctr">
                  <a:solidFill>
                    <a:sysClr val="windowText" lastClr="000000"/>
                  </a:solidFill>
                  <a:prstDash val="solid"/>
                  <a:miter lim="800000"/>
                  <a:headEnd w="med" len="med"/>
                </a:ln>
                <a:effectLst/>
              </p:spPr>
              <p:txBody>
                <a:bodyPr rtlCol="0" anchor="ctr"/>
                <a:lstStyle/>
                <a:p>
                  <a:pPr algn="ctr">
                    <a:defRPr/>
                  </a:pPr>
                  <a:endParaRPr lang="en-US" sz="1100" kern="0" dirty="0">
                    <a:solidFill>
                      <a:prstClr val="black"/>
                    </a:solidFill>
                    <a:latin typeface="Times" pitchFamily="2" charset="0"/>
                  </a:endParaRPr>
                </a:p>
              </p:txBody>
            </p:sp>
            <p:sp>
              <p:nvSpPr>
                <p:cNvPr id="157" name="Arc 156">
                  <a:extLst>
                    <a:ext uri="{FF2B5EF4-FFF2-40B4-BE49-F238E27FC236}">
                      <a16:creationId xmlns:a16="http://schemas.microsoft.com/office/drawing/2014/main" id="{4F8751CE-A2EF-224E-A25E-E8AC6819416A}"/>
                    </a:ext>
                  </a:extLst>
                </p:cNvPr>
                <p:cNvSpPr/>
                <p:nvPr/>
              </p:nvSpPr>
              <p:spPr>
                <a:xfrm>
                  <a:off x="5008706" y="538569"/>
                  <a:ext cx="880918" cy="521346"/>
                </a:xfrm>
                <a:prstGeom prst="arc">
                  <a:avLst>
                    <a:gd name="adj1" fmla="val 19879347"/>
                    <a:gd name="adj2" fmla="val 5412452"/>
                  </a:avLst>
                </a:prstGeom>
                <a:noFill/>
                <a:ln w="28575" cap="flat" cmpd="sng" algn="ctr">
                  <a:solidFill>
                    <a:sysClr val="windowText" lastClr="000000"/>
                  </a:solidFill>
                  <a:prstDash val="solid"/>
                  <a:miter lim="800000"/>
                  <a:headEnd type="triangle" w="med" len="med"/>
                </a:ln>
                <a:effectLst/>
              </p:spPr>
              <p:txBody>
                <a:bodyPr rtlCol="0" anchor="ctr"/>
                <a:lstStyle/>
                <a:p>
                  <a:pPr algn="ctr">
                    <a:defRPr/>
                  </a:pPr>
                  <a:endParaRPr lang="en-US" sz="1100" kern="0">
                    <a:solidFill>
                      <a:prstClr val="black"/>
                    </a:solidFill>
                    <a:latin typeface="Times" pitchFamily="2" charset="0"/>
                  </a:endParaRPr>
                </a:p>
              </p:txBody>
            </p:sp>
          </p:grpSp>
          <p:grpSp>
            <p:nvGrpSpPr>
              <p:cNvPr id="153" name="Group 152">
                <a:extLst>
                  <a:ext uri="{FF2B5EF4-FFF2-40B4-BE49-F238E27FC236}">
                    <a16:creationId xmlns:a16="http://schemas.microsoft.com/office/drawing/2014/main" id="{B4ADBCAD-6315-1D4A-BECC-1B3CB8785EA3}"/>
                  </a:ext>
                </a:extLst>
              </p:cNvPr>
              <p:cNvGrpSpPr/>
              <p:nvPr/>
            </p:nvGrpSpPr>
            <p:grpSpPr>
              <a:xfrm>
                <a:off x="4642926" y="580848"/>
                <a:ext cx="145517" cy="247288"/>
                <a:chOff x="5008701" y="536576"/>
                <a:chExt cx="880923" cy="523339"/>
              </a:xfrm>
            </p:grpSpPr>
            <p:sp>
              <p:nvSpPr>
                <p:cNvPr id="154" name="Arc 153">
                  <a:extLst>
                    <a:ext uri="{FF2B5EF4-FFF2-40B4-BE49-F238E27FC236}">
                      <a16:creationId xmlns:a16="http://schemas.microsoft.com/office/drawing/2014/main" id="{B75A0748-702E-3849-8C9A-A966A07D5C72}"/>
                    </a:ext>
                  </a:extLst>
                </p:cNvPr>
                <p:cNvSpPr/>
                <p:nvPr/>
              </p:nvSpPr>
              <p:spPr>
                <a:xfrm>
                  <a:off x="5008701" y="536576"/>
                  <a:ext cx="880918" cy="521346"/>
                </a:xfrm>
                <a:prstGeom prst="arc">
                  <a:avLst>
                    <a:gd name="adj1" fmla="val 16200000"/>
                    <a:gd name="adj2" fmla="val 525490"/>
                  </a:avLst>
                </a:prstGeom>
                <a:noFill/>
                <a:ln w="28575" cap="flat" cmpd="sng" algn="ctr">
                  <a:solidFill>
                    <a:sysClr val="windowText" lastClr="000000"/>
                  </a:solidFill>
                  <a:prstDash val="solid"/>
                  <a:miter lim="800000"/>
                  <a:headEnd w="med" len="med"/>
                </a:ln>
                <a:effectLst/>
              </p:spPr>
              <p:txBody>
                <a:bodyPr rtlCol="0" anchor="ctr"/>
                <a:lstStyle/>
                <a:p>
                  <a:pPr algn="ctr">
                    <a:defRPr/>
                  </a:pPr>
                  <a:endParaRPr lang="en-US" sz="1100" kern="0" dirty="0">
                    <a:solidFill>
                      <a:prstClr val="black"/>
                    </a:solidFill>
                    <a:latin typeface="Times" pitchFamily="2" charset="0"/>
                  </a:endParaRPr>
                </a:p>
              </p:txBody>
            </p:sp>
            <p:sp>
              <p:nvSpPr>
                <p:cNvPr id="155" name="Arc 154">
                  <a:extLst>
                    <a:ext uri="{FF2B5EF4-FFF2-40B4-BE49-F238E27FC236}">
                      <a16:creationId xmlns:a16="http://schemas.microsoft.com/office/drawing/2014/main" id="{52DCE40B-1AA2-BD41-82D7-9E98E120B718}"/>
                    </a:ext>
                  </a:extLst>
                </p:cNvPr>
                <p:cNvSpPr/>
                <p:nvPr/>
              </p:nvSpPr>
              <p:spPr>
                <a:xfrm>
                  <a:off x="5008706" y="538569"/>
                  <a:ext cx="880918" cy="521346"/>
                </a:xfrm>
                <a:prstGeom prst="arc">
                  <a:avLst>
                    <a:gd name="adj1" fmla="val 19879347"/>
                    <a:gd name="adj2" fmla="val 5412452"/>
                  </a:avLst>
                </a:prstGeom>
                <a:noFill/>
                <a:ln w="28575" cap="flat" cmpd="sng" algn="ctr">
                  <a:solidFill>
                    <a:sysClr val="windowText" lastClr="000000"/>
                  </a:solidFill>
                  <a:prstDash val="solid"/>
                  <a:miter lim="800000"/>
                  <a:headEnd type="triangle" w="med" len="med"/>
                </a:ln>
                <a:effectLst/>
              </p:spPr>
              <p:txBody>
                <a:bodyPr rtlCol="0" anchor="ctr"/>
                <a:lstStyle/>
                <a:p>
                  <a:pPr algn="ctr">
                    <a:defRPr/>
                  </a:pPr>
                  <a:endParaRPr lang="en-US" sz="1100" kern="0">
                    <a:solidFill>
                      <a:prstClr val="black"/>
                    </a:solidFill>
                    <a:latin typeface="Times" pitchFamily="2" charset="0"/>
                  </a:endParaRPr>
                </a:p>
              </p:txBody>
            </p:sp>
          </p:grpSp>
        </p:grpSp>
        <p:sp>
          <p:nvSpPr>
            <p:cNvPr id="106" name="Rounded Rectangle 105">
              <a:extLst>
                <a:ext uri="{FF2B5EF4-FFF2-40B4-BE49-F238E27FC236}">
                  <a16:creationId xmlns:a16="http://schemas.microsoft.com/office/drawing/2014/main" id="{49BB7550-1099-9949-837C-3FAAA8719729}"/>
                </a:ext>
              </a:extLst>
            </p:cNvPr>
            <p:cNvSpPr/>
            <p:nvPr/>
          </p:nvSpPr>
          <p:spPr>
            <a:xfrm rot="5400000">
              <a:off x="9370622" y="3463406"/>
              <a:ext cx="988067" cy="38818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sz="1100" kern="0" dirty="0">
                  <a:solidFill>
                    <a:prstClr val="black"/>
                  </a:solidFill>
                  <a:latin typeface="Times" pitchFamily="2" charset="0"/>
                  <a:cs typeface="Times New Roman" panose="02020603050405020304" pitchFamily="18" charset="0"/>
                </a:rPr>
                <a:t>Down2</a:t>
              </a:r>
            </a:p>
          </p:txBody>
        </p:sp>
        <p:grpSp>
          <p:nvGrpSpPr>
            <p:cNvPr id="107" name="Group 106">
              <a:extLst>
                <a:ext uri="{FF2B5EF4-FFF2-40B4-BE49-F238E27FC236}">
                  <a16:creationId xmlns:a16="http://schemas.microsoft.com/office/drawing/2014/main" id="{F286C00C-FC1D-9C4B-9602-5255EFA0A528}"/>
                </a:ext>
              </a:extLst>
            </p:cNvPr>
            <p:cNvGrpSpPr/>
            <p:nvPr/>
          </p:nvGrpSpPr>
          <p:grpSpPr>
            <a:xfrm>
              <a:off x="9095624" y="3091698"/>
              <a:ext cx="490631" cy="1122659"/>
              <a:chOff x="6292536" y="4783981"/>
              <a:chExt cx="345057" cy="763436"/>
            </a:xfrm>
          </p:grpSpPr>
          <p:sp>
            <p:nvSpPr>
              <p:cNvPr id="145" name="Rectangle 144">
                <a:extLst>
                  <a:ext uri="{FF2B5EF4-FFF2-40B4-BE49-F238E27FC236}">
                    <a16:creationId xmlns:a16="http://schemas.microsoft.com/office/drawing/2014/main" id="{3D148A21-2239-BA43-A760-FD59AAADFBDD}"/>
                  </a:ext>
                </a:extLst>
              </p:cNvPr>
              <p:cNvSpPr/>
              <p:nvPr/>
            </p:nvSpPr>
            <p:spPr>
              <a:xfrm>
                <a:off x="6292536" y="4783981"/>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46" name="Rectangle 145">
                <a:extLst>
                  <a:ext uri="{FF2B5EF4-FFF2-40B4-BE49-F238E27FC236}">
                    <a16:creationId xmlns:a16="http://schemas.microsoft.com/office/drawing/2014/main" id="{C866CDFF-F8C2-C84D-B672-91BE115FC366}"/>
                  </a:ext>
                </a:extLst>
              </p:cNvPr>
              <p:cNvSpPr/>
              <p:nvPr/>
            </p:nvSpPr>
            <p:spPr>
              <a:xfrm>
                <a:off x="6292536" y="4901875"/>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47" name="Rectangle 146">
                <a:extLst>
                  <a:ext uri="{FF2B5EF4-FFF2-40B4-BE49-F238E27FC236}">
                    <a16:creationId xmlns:a16="http://schemas.microsoft.com/office/drawing/2014/main" id="{2CFF251D-2672-5944-B0C2-716C3563FBB1}"/>
                  </a:ext>
                </a:extLst>
              </p:cNvPr>
              <p:cNvSpPr/>
              <p:nvPr/>
            </p:nvSpPr>
            <p:spPr>
              <a:xfrm>
                <a:off x="6292536" y="5019769"/>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48" name="Rectangle 147">
                <a:extLst>
                  <a:ext uri="{FF2B5EF4-FFF2-40B4-BE49-F238E27FC236}">
                    <a16:creationId xmlns:a16="http://schemas.microsoft.com/office/drawing/2014/main" id="{49A4319E-C2E2-EA4F-8C15-75920BD793C3}"/>
                  </a:ext>
                </a:extLst>
              </p:cNvPr>
              <p:cNvSpPr/>
              <p:nvPr/>
            </p:nvSpPr>
            <p:spPr>
              <a:xfrm>
                <a:off x="6292536" y="5137663"/>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49" name="Rectangle 148">
                <a:extLst>
                  <a:ext uri="{FF2B5EF4-FFF2-40B4-BE49-F238E27FC236}">
                    <a16:creationId xmlns:a16="http://schemas.microsoft.com/office/drawing/2014/main" id="{3A3D8AD6-1DEC-E441-A40D-8477FC9E6F23}"/>
                  </a:ext>
                </a:extLst>
              </p:cNvPr>
              <p:cNvSpPr/>
              <p:nvPr/>
            </p:nvSpPr>
            <p:spPr>
              <a:xfrm>
                <a:off x="6292536" y="5255557"/>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50" name="Rectangle 149">
                <a:extLst>
                  <a:ext uri="{FF2B5EF4-FFF2-40B4-BE49-F238E27FC236}">
                    <a16:creationId xmlns:a16="http://schemas.microsoft.com/office/drawing/2014/main" id="{3A33EB7D-160F-6F44-9A83-1F8CDE1ED783}"/>
                  </a:ext>
                </a:extLst>
              </p:cNvPr>
              <p:cNvSpPr/>
              <p:nvPr/>
            </p:nvSpPr>
            <p:spPr>
              <a:xfrm>
                <a:off x="6292536" y="5373451"/>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51" name="Rectangle 150">
                <a:extLst>
                  <a:ext uri="{FF2B5EF4-FFF2-40B4-BE49-F238E27FC236}">
                    <a16:creationId xmlns:a16="http://schemas.microsoft.com/office/drawing/2014/main" id="{6E70EA33-DAD0-1D43-BEF3-35CEAA2BD906}"/>
                  </a:ext>
                </a:extLst>
              </p:cNvPr>
              <p:cNvSpPr/>
              <p:nvPr/>
            </p:nvSpPr>
            <p:spPr>
              <a:xfrm>
                <a:off x="6292536" y="5491345"/>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grpSp>
        <p:sp>
          <p:nvSpPr>
            <p:cNvPr id="108" name="Rounded Rectangle 107">
              <a:extLst>
                <a:ext uri="{FF2B5EF4-FFF2-40B4-BE49-F238E27FC236}">
                  <a16:creationId xmlns:a16="http://schemas.microsoft.com/office/drawing/2014/main" id="{A3F1673E-3ABD-3C4E-B956-6C72F7E9E13B}"/>
                </a:ext>
              </a:extLst>
            </p:cNvPr>
            <p:cNvSpPr/>
            <p:nvPr/>
          </p:nvSpPr>
          <p:spPr>
            <a:xfrm rot="5400000">
              <a:off x="10442885" y="3455949"/>
              <a:ext cx="988068" cy="388192"/>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r>
                <a:rPr lang="en-US" altLang="zh-CN" sz="1100" kern="0" dirty="0">
                  <a:solidFill>
                    <a:prstClr val="black"/>
                  </a:solidFill>
                  <a:latin typeface="Times" pitchFamily="2" charset="0"/>
                  <a:ea typeface="等线" panose="02010600030101010101" pitchFamily="2" charset="-122"/>
                  <a:cs typeface="Times New Roman" panose="02020603050405020304" pitchFamily="18" charset="0"/>
                </a:rPr>
                <a:t>Up2</a:t>
              </a:r>
              <a:endParaRPr lang="en-US" sz="1100" kern="0" dirty="0">
                <a:solidFill>
                  <a:prstClr val="black"/>
                </a:solidFill>
                <a:latin typeface="Times" pitchFamily="2" charset="0"/>
                <a:cs typeface="Times New Roman" panose="02020603050405020304" pitchFamily="18" charset="0"/>
              </a:endParaRPr>
            </a:p>
          </p:txBody>
        </p:sp>
        <p:grpSp>
          <p:nvGrpSpPr>
            <p:cNvPr id="109" name="Group 108">
              <a:extLst>
                <a:ext uri="{FF2B5EF4-FFF2-40B4-BE49-F238E27FC236}">
                  <a16:creationId xmlns:a16="http://schemas.microsoft.com/office/drawing/2014/main" id="{178B46F7-0B07-DE45-A6AF-66FE375B6668}"/>
                </a:ext>
              </a:extLst>
            </p:cNvPr>
            <p:cNvGrpSpPr/>
            <p:nvPr/>
          </p:nvGrpSpPr>
          <p:grpSpPr>
            <a:xfrm>
              <a:off x="10153314" y="3093501"/>
              <a:ext cx="490631" cy="1122659"/>
              <a:chOff x="6292536" y="4783981"/>
              <a:chExt cx="345057" cy="763436"/>
            </a:xfrm>
          </p:grpSpPr>
          <p:sp>
            <p:nvSpPr>
              <p:cNvPr id="138" name="Rectangle 137">
                <a:extLst>
                  <a:ext uri="{FF2B5EF4-FFF2-40B4-BE49-F238E27FC236}">
                    <a16:creationId xmlns:a16="http://schemas.microsoft.com/office/drawing/2014/main" id="{30311417-C0F4-E04A-B978-CFF926E4ACEA}"/>
                  </a:ext>
                </a:extLst>
              </p:cNvPr>
              <p:cNvSpPr/>
              <p:nvPr/>
            </p:nvSpPr>
            <p:spPr>
              <a:xfrm>
                <a:off x="6292536" y="4783981"/>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39" name="Rectangle 138">
                <a:extLst>
                  <a:ext uri="{FF2B5EF4-FFF2-40B4-BE49-F238E27FC236}">
                    <a16:creationId xmlns:a16="http://schemas.microsoft.com/office/drawing/2014/main" id="{4E1AE07D-D2E0-FD43-957F-DEAA25192FB7}"/>
                  </a:ext>
                </a:extLst>
              </p:cNvPr>
              <p:cNvSpPr/>
              <p:nvPr/>
            </p:nvSpPr>
            <p:spPr>
              <a:xfrm>
                <a:off x="6292536" y="4901875"/>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40" name="Rectangle 139">
                <a:extLst>
                  <a:ext uri="{FF2B5EF4-FFF2-40B4-BE49-F238E27FC236}">
                    <a16:creationId xmlns:a16="http://schemas.microsoft.com/office/drawing/2014/main" id="{BE2129A6-BED7-7E49-B704-5B18E2350CC6}"/>
                  </a:ext>
                </a:extLst>
              </p:cNvPr>
              <p:cNvSpPr/>
              <p:nvPr/>
            </p:nvSpPr>
            <p:spPr>
              <a:xfrm>
                <a:off x="6292536" y="5019769"/>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41" name="Rectangle 140">
                <a:extLst>
                  <a:ext uri="{FF2B5EF4-FFF2-40B4-BE49-F238E27FC236}">
                    <a16:creationId xmlns:a16="http://schemas.microsoft.com/office/drawing/2014/main" id="{72D7D7CC-F6AB-1441-A35B-DB4CAF2E79A6}"/>
                  </a:ext>
                </a:extLst>
              </p:cNvPr>
              <p:cNvSpPr/>
              <p:nvPr/>
            </p:nvSpPr>
            <p:spPr>
              <a:xfrm>
                <a:off x="6292536" y="5137663"/>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42" name="Rectangle 141">
                <a:extLst>
                  <a:ext uri="{FF2B5EF4-FFF2-40B4-BE49-F238E27FC236}">
                    <a16:creationId xmlns:a16="http://schemas.microsoft.com/office/drawing/2014/main" id="{6CC0D6AB-836D-7041-8C80-26DC14BE8171}"/>
                  </a:ext>
                </a:extLst>
              </p:cNvPr>
              <p:cNvSpPr/>
              <p:nvPr/>
            </p:nvSpPr>
            <p:spPr>
              <a:xfrm>
                <a:off x="6292536" y="5255557"/>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43" name="Rectangle 142">
                <a:extLst>
                  <a:ext uri="{FF2B5EF4-FFF2-40B4-BE49-F238E27FC236}">
                    <a16:creationId xmlns:a16="http://schemas.microsoft.com/office/drawing/2014/main" id="{271485FB-38B1-AA45-BB02-B95C58BB12D2}"/>
                  </a:ext>
                </a:extLst>
              </p:cNvPr>
              <p:cNvSpPr/>
              <p:nvPr/>
            </p:nvSpPr>
            <p:spPr>
              <a:xfrm>
                <a:off x="6292536" y="5373451"/>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44" name="Rectangle 143">
                <a:extLst>
                  <a:ext uri="{FF2B5EF4-FFF2-40B4-BE49-F238E27FC236}">
                    <a16:creationId xmlns:a16="http://schemas.microsoft.com/office/drawing/2014/main" id="{B5F109F2-6415-A348-BDD9-4877B9D00BFD}"/>
                  </a:ext>
                </a:extLst>
              </p:cNvPr>
              <p:cNvSpPr/>
              <p:nvPr/>
            </p:nvSpPr>
            <p:spPr>
              <a:xfrm>
                <a:off x="6292536" y="5491345"/>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grpSp>
        <p:sp>
          <p:nvSpPr>
            <p:cNvPr id="110" name="Rectangle 109">
              <a:extLst>
                <a:ext uri="{FF2B5EF4-FFF2-40B4-BE49-F238E27FC236}">
                  <a16:creationId xmlns:a16="http://schemas.microsoft.com/office/drawing/2014/main" id="{81C4C789-B344-CD4E-A73F-242BD2709F23}"/>
                </a:ext>
              </a:extLst>
            </p:cNvPr>
            <p:cNvSpPr/>
            <p:nvPr/>
          </p:nvSpPr>
          <p:spPr>
            <a:xfrm>
              <a:off x="10137385" y="3232910"/>
              <a:ext cx="598432" cy="335691"/>
            </a:xfrm>
            <a:prstGeom prst="rect">
              <a:avLst/>
            </a:prstGeom>
            <a:solidFill>
              <a:sysClr val="window" lastClr="FFFFFF">
                <a:lumMod val="95000"/>
                <a:alpha val="80000"/>
              </a:sysClr>
            </a:solidFill>
            <a:ln w="12700" cap="flat" cmpd="sng" algn="ctr">
              <a:noFill/>
              <a:prstDash val="solid"/>
              <a:miter lim="800000"/>
            </a:ln>
            <a:effectLst/>
          </p:spPr>
          <p:txBody>
            <a:bodyPr rtlCol="0" anchor="ctr"/>
            <a:lstStyle/>
            <a:p>
              <a:pPr algn="ctr">
                <a:defRPr/>
              </a:pPr>
              <a:endParaRPr lang="en-US" sz="1100" kern="0">
                <a:solidFill>
                  <a:prstClr val="white"/>
                </a:solidFill>
                <a:latin typeface="Times" pitchFamily="2" charset="0"/>
              </a:endParaRPr>
            </a:p>
          </p:txBody>
        </p:sp>
        <p:sp>
          <p:nvSpPr>
            <p:cNvPr id="111" name="Rectangle 110">
              <a:extLst>
                <a:ext uri="{FF2B5EF4-FFF2-40B4-BE49-F238E27FC236}">
                  <a16:creationId xmlns:a16="http://schemas.microsoft.com/office/drawing/2014/main" id="{D965D184-765C-2D4B-A4C3-D64A231E54F1}"/>
                </a:ext>
              </a:extLst>
            </p:cNvPr>
            <p:cNvSpPr/>
            <p:nvPr/>
          </p:nvSpPr>
          <p:spPr>
            <a:xfrm>
              <a:off x="10119488" y="3763965"/>
              <a:ext cx="598432" cy="335691"/>
            </a:xfrm>
            <a:prstGeom prst="rect">
              <a:avLst/>
            </a:prstGeom>
            <a:solidFill>
              <a:sysClr val="window" lastClr="FFFFFF">
                <a:lumMod val="95000"/>
                <a:alpha val="80000"/>
              </a:sysClr>
            </a:solidFill>
            <a:ln w="12700" cap="flat" cmpd="sng" algn="ctr">
              <a:noFill/>
              <a:prstDash val="solid"/>
              <a:miter lim="800000"/>
            </a:ln>
            <a:effectLst/>
          </p:spPr>
          <p:txBody>
            <a:bodyPr rtlCol="0" anchor="ctr"/>
            <a:lstStyle/>
            <a:p>
              <a:pPr algn="ctr">
                <a:defRPr/>
              </a:pPr>
              <a:endParaRPr lang="en-US" sz="1100" kern="0">
                <a:solidFill>
                  <a:prstClr val="white"/>
                </a:solidFill>
                <a:latin typeface="Times" pitchFamily="2" charset="0"/>
              </a:endParaRPr>
            </a:p>
          </p:txBody>
        </p:sp>
        <p:grpSp>
          <p:nvGrpSpPr>
            <p:cNvPr id="112" name="Group 111">
              <a:extLst>
                <a:ext uri="{FF2B5EF4-FFF2-40B4-BE49-F238E27FC236}">
                  <a16:creationId xmlns:a16="http://schemas.microsoft.com/office/drawing/2014/main" id="{1FB3EAE0-21B8-0048-8F30-135B70EDC2A2}"/>
                </a:ext>
              </a:extLst>
            </p:cNvPr>
            <p:cNvGrpSpPr/>
            <p:nvPr/>
          </p:nvGrpSpPr>
          <p:grpSpPr>
            <a:xfrm>
              <a:off x="11218115" y="3091698"/>
              <a:ext cx="490631" cy="1122659"/>
              <a:chOff x="6292536" y="4783981"/>
              <a:chExt cx="345057" cy="763436"/>
            </a:xfrm>
          </p:grpSpPr>
          <p:sp>
            <p:nvSpPr>
              <p:cNvPr id="131" name="Rectangle 130">
                <a:extLst>
                  <a:ext uri="{FF2B5EF4-FFF2-40B4-BE49-F238E27FC236}">
                    <a16:creationId xmlns:a16="http://schemas.microsoft.com/office/drawing/2014/main" id="{A0EF4A57-E2F8-EB40-9D4D-74F50E91E2EF}"/>
                  </a:ext>
                </a:extLst>
              </p:cNvPr>
              <p:cNvSpPr/>
              <p:nvPr/>
            </p:nvSpPr>
            <p:spPr>
              <a:xfrm>
                <a:off x="6292536" y="4783981"/>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32" name="Rectangle 131">
                <a:extLst>
                  <a:ext uri="{FF2B5EF4-FFF2-40B4-BE49-F238E27FC236}">
                    <a16:creationId xmlns:a16="http://schemas.microsoft.com/office/drawing/2014/main" id="{D8778A1A-9D8D-A84E-92BD-FA1589753AA8}"/>
                  </a:ext>
                </a:extLst>
              </p:cNvPr>
              <p:cNvSpPr/>
              <p:nvPr/>
            </p:nvSpPr>
            <p:spPr>
              <a:xfrm>
                <a:off x="6292536" y="4901875"/>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33" name="Rectangle 132">
                <a:extLst>
                  <a:ext uri="{FF2B5EF4-FFF2-40B4-BE49-F238E27FC236}">
                    <a16:creationId xmlns:a16="http://schemas.microsoft.com/office/drawing/2014/main" id="{3321B199-8FE7-414B-8FE5-5206E518A76F}"/>
                  </a:ext>
                </a:extLst>
              </p:cNvPr>
              <p:cNvSpPr/>
              <p:nvPr/>
            </p:nvSpPr>
            <p:spPr>
              <a:xfrm>
                <a:off x="6292536" y="5019769"/>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34" name="Rectangle 133">
                <a:extLst>
                  <a:ext uri="{FF2B5EF4-FFF2-40B4-BE49-F238E27FC236}">
                    <a16:creationId xmlns:a16="http://schemas.microsoft.com/office/drawing/2014/main" id="{15072337-4C51-9E45-B560-0724CFC19F45}"/>
                  </a:ext>
                </a:extLst>
              </p:cNvPr>
              <p:cNvSpPr/>
              <p:nvPr/>
            </p:nvSpPr>
            <p:spPr>
              <a:xfrm>
                <a:off x="6292536" y="5137663"/>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35" name="Rectangle 134">
                <a:extLst>
                  <a:ext uri="{FF2B5EF4-FFF2-40B4-BE49-F238E27FC236}">
                    <a16:creationId xmlns:a16="http://schemas.microsoft.com/office/drawing/2014/main" id="{AFDFE547-8C9C-EE40-A36A-D91BD7DAB70C}"/>
                  </a:ext>
                </a:extLst>
              </p:cNvPr>
              <p:cNvSpPr/>
              <p:nvPr/>
            </p:nvSpPr>
            <p:spPr>
              <a:xfrm>
                <a:off x="6292536" y="5255557"/>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36" name="Rectangle 135">
                <a:extLst>
                  <a:ext uri="{FF2B5EF4-FFF2-40B4-BE49-F238E27FC236}">
                    <a16:creationId xmlns:a16="http://schemas.microsoft.com/office/drawing/2014/main" id="{E7597F95-C873-354C-920C-B1341144ED8F}"/>
                  </a:ext>
                </a:extLst>
              </p:cNvPr>
              <p:cNvSpPr/>
              <p:nvPr/>
            </p:nvSpPr>
            <p:spPr>
              <a:xfrm>
                <a:off x="6292536" y="5373451"/>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sp>
            <p:nvSpPr>
              <p:cNvPr id="137" name="Rectangle 136">
                <a:extLst>
                  <a:ext uri="{FF2B5EF4-FFF2-40B4-BE49-F238E27FC236}">
                    <a16:creationId xmlns:a16="http://schemas.microsoft.com/office/drawing/2014/main" id="{9FE8A681-2172-2B49-BB41-8A2D569BD5CD}"/>
                  </a:ext>
                </a:extLst>
              </p:cNvPr>
              <p:cNvSpPr/>
              <p:nvPr/>
            </p:nvSpPr>
            <p:spPr>
              <a:xfrm>
                <a:off x="6292536" y="5491345"/>
                <a:ext cx="345057" cy="56072"/>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algn="ctr">
                  <a:defRPr/>
                </a:pPr>
                <a:endParaRPr lang="en-US" sz="1100" kern="0">
                  <a:ln w="28575">
                    <a:solidFill>
                      <a:prstClr val="black"/>
                    </a:solidFill>
                  </a:ln>
                  <a:solidFill>
                    <a:prstClr val="white"/>
                  </a:solidFill>
                  <a:latin typeface="Times" pitchFamily="2" charset="0"/>
                </a:endParaRPr>
              </a:p>
            </p:txBody>
          </p:sp>
        </p:grpSp>
        <p:grpSp>
          <p:nvGrpSpPr>
            <p:cNvPr id="113" name="Group 112">
              <a:extLst>
                <a:ext uri="{FF2B5EF4-FFF2-40B4-BE49-F238E27FC236}">
                  <a16:creationId xmlns:a16="http://schemas.microsoft.com/office/drawing/2014/main" id="{7D9C9411-33EF-7B43-991D-D2693B9A925D}"/>
                </a:ext>
              </a:extLst>
            </p:cNvPr>
            <p:cNvGrpSpPr/>
            <p:nvPr/>
          </p:nvGrpSpPr>
          <p:grpSpPr>
            <a:xfrm flipV="1">
              <a:off x="11551323" y="3100645"/>
              <a:ext cx="339612" cy="388189"/>
              <a:chOff x="4642926" y="580848"/>
              <a:chExt cx="145517" cy="247288"/>
            </a:xfrm>
          </p:grpSpPr>
          <p:grpSp>
            <p:nvGrpSpPr>
              <p:cNvPr id="125" name="Group 124">
                <a:extLst>
                  <a:ext uri="{FF2B5EF4-FFF2-40B4-BE49-F238E27FC236}">
                    <a16:creationId xmlns:a16="http://schemas.microsoft.com/office/drawing/2014/main" id="{041A82CC-013C-D24B-8206-F691DF6754AC}"/>
                  </a:ext>
                </a:extLst>
              </p:cNvPr>
              <p:cNvGrpSpPr/>
              <p:nvPr/>
            </p:nvGrpSpPr>
            <p:grpSpPr>
              <a:xfrm>
                <a:off x="4675152" y="691495"/>
                <a:ext cx="74042" cy="129056"/>
                <a:chOff x="5008701" y="536576"/>
                <a:chExt cx="880923" cy="523339"/>
              </a:xfrm>
            </p:grpSpPr>
            <p:sp>
              <p:nvSpPr>
                <p:cNvPr id="129" name="Arc 128">
                  <a:extLst>
                    <a:ext uri="{FF2B5EF4-FFF2-40B4-BE49-F238E27FC236}">
                      <a16:creationId xmlns:a16="http://schemas.microsoft.com/office/drawing/2014/main" id="{C35C40C1-2B82-BD4F-88FD-3ABB2A757A71}"/>
                    </a:ext>
                  </a:extLst>
                </p:cNvPr>
                <p:cNvSpPr/>
                <p:nvPr/>
              </p:nvSpPr>
              <p:spPr>
                <a:xfrm>
                  <a:off x="5008701" y="536576"/>
                  <a:ext cx="880918" cy="521346"/>
                </a:xfrm>
                <a:prstGeom prst="arc">
                  <a:avLst>
                    <a:gd name="adj1" fmla="val 16200000"/>
                    <a:gd name="adj2" fmla="val 525490"/>
                  </a:avLst>
                </a:prstGeom>
                <a:noFill/>
                <a:ln w="28575" cap="flat" cmpd="sng" algn="ctr">
                  <a:solidFill>
                    <a:sysClr val="windowText" lastClr="000000"/>
                  </a:solidFill>
                  <a:prstDash val="solid"/>
                  <a:miter lim="800000"/>
                  <a:headEnd w="med" len="med"/>
                </a:ln>
                <a:effectLst/>
              </p:spPr>
              <p:txBody>
                <a:bodyPr rtlCol="0" anchor="ctr"/>
                <a:lstStyle/>
                <a:p>
                  <a:pPr algn="ctr">
                    <a:defRPr/>
                  </a:pPr>
                  <a:endParaRPr lang="en-US" sz="1100" kern="0" dirty="0">
                    <a:solidFill>
                      <a:prstClr val="black"/>
                    </a:solidFill>
                    <a:latin typeface="Times" pitchFamily="2" charset="0"/>
                  </a:endParaRPr>
                </a:p>
              </p:txBody>
            </p:sp>
            <p:sp>
              <p:nvSpPr>
                <p:cNvPr id="130" name="Arc 129">
                  <a:extLst>
                    <a:ext uri="{FF2B5EF4-FFF2-40B4-BE49-F238E27FC236}">
                      <a16:creationId xmlns:a16="http://schemas.microsoft.com/office/drawing/2014/main" id="{B536155F-1355-DD4F-B1E8-1C746CE30C02}"/>
                    </a:ext>
                  </a:extLst>
                </p:cNvPr>
                <p:cNvSpPr/>
                <p:nvPr/>
              </p:nvSpPr>
              <p:spPr>
                <a:xfrm>
                  <a:off x="5008706" y="538569"/>
                  <a:ext cx="880918" cy="521346"/>
                </a:xfrm>
                <a:prstGeom prst="arc">
                  <a:avLst>
                    <a:gd name="adj1" fmla="val 19879347"/>
                    <a:gd name="adj2" fmla="val 5412452"/>
                  </a:avLst>
                </a:prstGeom>
                <a:noFill/>
                <a:ln w="28575" cap="flat" cmpd="sng" algn="ctr">
                  <a:solidFill>
                    <a:sysClr val="windowText" lastClr="000000"/>
                  </a:solidFill>
                  <a:prstDash val="solid"/>
                  <a:miter lim="800000"/>
                  <a:headEnd type="triangle" w="med" len="med"/>
                </a:ln>
                <a:effectLst/>
              </p:spPr>
              <p:txBody>
                <a:bodyPr rtlCol="0" anchor="ctr"/>
                <a:lstStyle/>
                <a:p>
                  <a:pPr algn="ctr">
                    <a:defRPr/>
                  </a:pPr>
                  <a:endParaRPr lang="en-US" sz="1100" kern="0">
                    <a:solidFill>
                      <a:prstClr val="black"/>
                    </a:solidFill>
                    <a:latin typeface="Times" pitchFamily="2" charset="0"/>
                  </a:endParaRPr>
                </a:p>
              </p:txBody>
            </p:sp>
          </p:grpSp>
          <p:grpSp>
            <p:nvGrpSpPr>
              <p:cNvPr id="126" name="Group 125">
                <a:extLst>
                  <a:ext uri="{FF2B5EF4-FFF2-40B4-BE49-F238E27FC236}">
                    <a16:creationId xmlns:a16="http://schemas.microsoft.com/office/drawing/2014/main" id="{2BE9FF39-3A6D-694C-8F2E-5A62CC191DBE}"/>
                  </a:ext>
                </a:extLst>
              </p:cNvPr>
              <p:cNvGrpSpPr/>
              <p:nvPr/>
            </p:nvGrpSpPr>
            <p:grpSpPr>
              <a:xfrm>
                <a:off x="4642926" y="580848"/>
                <a:ext cx="145517" cy="247288"/>
                <a:chOff x="5008701" y="536576"/>
                <a:chExt cx="880923" cy="523339"/>
              </a:xfrm>
            </p:grpSpPr>
            <p:sp>
              <p:nvSpPr>
                <p:cNvPr id="127" name="Arc 126">
                  <a:extLst>
                    <a:ext uri="{FF2B5EF4-FFF2-40B4-BE49-F238E27FC236}">
                      <a16:creationId xmlns:a16="http://schemas.microsoft.com/office/drawing/2014/main" id="{1E0F0028-AB90-0A45-A05E-D77FE10AFDA8}"/>
                    </a:ext>
                  </a:extLst>
                </p:cNvPr>
                <p:cNvSpPr/>
                <p:nvPr/>
              </p:nvSpPr>
              <p:spPr>
                <a:xfrm>
                  <a:off x="5008701" y="536576"/>
                  <a:ext cx="880918" cy="521346"/>
                </a:xfrm>
                <a:prstGeom prst="arc">
                  <a:avLst>
                    <a:gd name="adj1" fmla="val 16200000"/>
                    <a:gd name="adj2" fmla="val 525490"/>
                  </a:avLst>
                </a:prstGeom>
                <a:noFill/>
                <a:ln w="28575" cap="flat" cmpd="sng" algn="ctr">
                  <a:solidFill>
                    <a:sysClr val="windowText" lastClr="000000"/>
                  </a:solidFill>
                  <a:prstDash val="solid"/>
                  <a:miter lim="800000"/>
                  <a:headEnd w="med" len="med"/>
                </a:ln>
                <a:effectLst/>
              </p:spPr>
              <p:txBody>
                <a:bodyPr rtlCol="0" anchor="ctr"/>
                <a:lstStyle/>
                <a:p>
                  <a:pPr algn="ctr">
                    <a:defRPr/>
                  </a:pPr>
                  <a:endParaRPr lang="en-US" sz="1100" kern="0" dirty="0">
                    <a:solidFill>
                      <a:prstClr val="black"/>
                    </a:solidFill>
                    <a:latin typeface="Times" pitchFamily="2" charset="0"/>
                  </a:endParaRPr>
                </a:p>
              </p:txBody>
            </p:sp>
            <p:sp>
              <p:nvSpPr>
                <p:cNvPr id="128" name="Arc 127">
                  <a:extLst>
                    <a:ext uri="{FF2B5EF4-FFF2-40B4-BE49-F238E27FC236}">
                      <a16:creationId xmlns:a16="http://schemas.microsoft.com/office/drawing/2014/main" id="{E62DE558-892E-1041-9F7A-874459364CB1}"/>
                    </a:ext>
                  </a:extLst>
                </p:cNvPr>
                <p:cNvSpPr/>
                <p:nvPr/>
              </p:nvSpPr>
              <p:spPr>
                <a:xfrm>
                  <a:off x="5008706" y="538569"/>
                  <a:ext cx="880918" cy="521346"/>
                </a:xfrm>
                <a:prstGeom prst="arc">
                  <a:avLst>
                    <a:gd name="adj1" fmla="val 19879347"/>
                    <a:gd name="adj2" fmla="val 5412452"/>
                  </a:avLst>
                </a:prstGeom>
                <a:noFill/>
                <a:ln w="28575" cap="flat" cmpd="sng" algn="ctr">
                  <a:solidFill>
                    <a:sysClr val="windowText" lastClr="000000"/>
                  </a:solidFill>
                  <a:prstDash val="solid"/>
                  <a:miter lim="800000"/>
                  <a:headEnd type="triangle" w="med" len="med"/>
                </a:ln>
                <a:effectLst/>
              </p:spPr>
              <p:txBody>
                <a:bodyPr rtlCol="0" anchor="ctr"/>
                <a:lstStyle/>
                <a:p>
                  <a:pPr algn="ctr">
                    <a:defRPr/>
                  </a:pPr>
                  <a:endParaRPr lang="en-US" sz="1100" kern="0">
                    <a:solidFill>
                      <a:prstClr val="black"/>
                    </a:solidFill>
                    <a:latin typeface="Times" pitchFamily="2" charset="0"/>
                  </a:endParaRPr>
                </a:p>
              </p:txBody>
            </p:sp>
          </p:grpSp>
        </p:grpSp>
        <p:grpSp>
          <p:nvGrpSpPr>
            <p:cNvPr id="114" name="Group 113">
              <a:extLst>
                <a:ext uri="{FF2B5EF4-FFF2-40B4-BE49-F238E27FC236}">
                  <a16:creationId xmlns:a16="http://schemas.microsoft.com/office/drawing/2014/main" id="{EFC43A88-81B3-5640-A2E4-C7659114912E}"/>
                </a:ext>
              </a:extLst>
            </p:cNvPr>
            <p:cNvGrpSpPr/>
            <p:nvPr/>
          </p:nvGrpSpPr>
          <p:grpSpPr>
            <a:xfrm flipV="1">
              <a:off x="11551323" y="3620483"/>
              <a:ext cx="339612" cy="388189"/>
              <a:chOff x="4642926" y="580848"/>
              <a:chExt cx="145517" cy="247288"/>
            </a:xfrm>
          </p:grpSpPr>
          <p:grpSp>
            <p:nvGrpSpPr>
              <p:cNvPr id="119" name="Group 118">
                <a:extLst>
                  <a:ext uri="{FF2B5EF4-FFF2-40B4-BE49-F238E27FC236}">
                    <a16:creationId xmlns:a16="http://schemas.microsoft.com/office/drawing/2014/main" id="{6C46110B-F327-C043-9425-DCB44A5C86D0}"/>
                  </a:ext>
                </a:extLst>
              </p:cNvPr>
              <p:cNvGrpSpPr/>
              <p:nvPr/>
            </p:nvGrpSpPr>
            <p:grpSpPr>
              <a:xfrm>
                <a:off x="4675152" y="691495"/>
                <a:ext cx="74042" cy="129056"/>
                <a:chOff x="5008701" y="536576"/>
                <a:chExt cx="880923" cy="523339"/>
              </a:xfrm>
            </p:grpSpPr>
            <p:sp>
              <p:nvSpPr>
                <p:cNvPr id="123" name="Arc 122">
                  <a:extLst>
                    <a:ext uri="{FF2B5EF4-FFF2-40B4-BE49-F238E27FC236}">
                      <a16:creationId xmlns:a16="http://schemas.microsoft.com/office/drawing/2014/main" id="{0E25B798-0BD0-8140-8686-A3DA49A7E940}"/>
                    </a:ext>
                  </a:extLst>
                </p:cNvPr>
                <p:cNvSpPr/>
                <p:nvPr/>
              </p:nvSpPr>
              <p:spPr>
                <a:xfrm>
                  <a:off x="5008701" y="536576"/>
                  <a:ext cx="880918" cy="521346"/>
                </a:xfrm>
                <a:prstGeom prst="arc">
                  <a:avLst>
                    <a:gd name="adj1" fmla="val 16200000"/>
                    <a:gd name="adj2" fmla="val 525490"/>
                  </a:avLst>
                </a:prstGeom>
                <a:noFill/>
                <a:ln w="28575" cap="flat" cmpd="sng" algn="ctr">
                  <a:solidFill>
                    <a:sysClr val="windowText" lastClr="000000"/>
                  </a:solidFill>
                  <a:prstDash val="solid"/>
                  <a:miter lim="800000"/>
                  <a:headEnd w="med" len="med"/>
                </a:ln>
                <a:effectLst/>
              </p:spPr>
              <p:txBody>
                <a:bodyPr rtlCol="0" anchor="ctr"/>
                <a:lstStyle/>
                <a:p>
                  <a:pPr algn="ctr">
                    <a:defRPr/>
                  </a:pPr>
                  <a:endParaRPr lang="en-US" sz="1100" kern="0" dirty="0">
                    <a:solidFill>
                      <a:prstClr val="black"/>
                    </a:solidFill>
                    <a:latin typeface="Times" pitchFamily="2" charset="0"/>
                  </a:endParaRPr>
                </a:p>
              </p:txBody>
            </p:sp>
            <p:sp>
              <p:nvSpPr>
                <p:cNvPr id="124" name="Arc 123">
                  <a:extLst>
                    <a:ext uri="{FF2B5EF4-FFF2-40B4-BE49-F238E27FC236}">
                      <a16:creationId xmlns:a16="http://schemas.microsoft.com/office/drawing/2014/main" id="{638C16F7-28F4-5541-9AA3-D7747686106A}"/>
                    </a:ext>
                  </a:extLst>
                </p:cNvPr>
                <p:cNvSpPr/>
                <p:nvPr/>
              </p:nvSpPr>
              <p:spPr>
                <a:xfrm>
                  <a:off x="5008706" y="538569"/>
                  <a:ext cx="880918" cy="521346"/>
                </a:xfrm>
                <a:prstGeom prst="arc">
                  <a:avLst>
                    <a:gd name="adj1" fmla="val 19879347"/>
                    <a:gd name="adj2" fmla="val 5412452"/>
                  </a:avLst>
                </a:prstGeom>
                <a:noFill/>
                <a:ln w="28575" cap="flat" cmpd="sng" algn="ctr">
                  <a:solidFill>
                    <a:sysClr val="windowText" lastClr="000000"/>
                  </a:solidFill>
                  <a:prstDash val="solid"/>
                  <a:miter lim="800000"/>
                  <a:headEnd type="triangle" w="med" len="med"/>
                </a:ln>
                <a:effectLst/>
              </p:spPr>
              <p:txBody>
                <a:bodyPr rtlCol="0" anchor="ctr"/>
                <a:lstStyle/>
                <a:p>
                  <a:pPr algn="ctr">
                    <a:defRPr/>
                  </a:pPr>
                  <a:endParaRPr lang="en-US" sz="1100" kern="0">
                    <a:solidFill>
                      <a:prstClr val="black"/>
                    </a:solidFill>
                    <a:latin typeface="Times" pitchFamily="2" charset="0"/>
                  </a:endParaRPr>
                </a:p>
              </p:txBody>
            </p:sp>
          </p:grpSp>
          <p:grpSp>
            <p:nvGrpSpPr>
              <p:cNvPr id="120" name="Group 119">
                <a:extLst>
                  <a:ext uri="{FF2B5EF4-FFF2-40B4-BE49-F238E27FC236}">
                    <a16:creationId xmlns:a16="http://schemas.microsoft.com/office/drawing/2014/main" id="{431D7F55-ACB2-FB4A-886E-5FE4F928DEB9}"/>
                  </a:ext>
                </a:extLst>
              </p:cNvPr>
              <p:cNvGrpSpPr/>
              <p:nvPr/>
            </p:nvGrpSpPr>
            <p:grpSpPr>
              <a:xfrm>
                <a:off x="4642926" y="580848"/>
                <a:ext cx="145517" cy="247288"/>
                <a:chOff x="5008701" y="536576"/>
                <a:chExt cx="880923" cy="523339"/>
              </a:xfrm>
            </p:grpSpPr>
            <p:sp>
              <p:nvSpPr>
                <p:cNvPr id="121" name="Arc 120">
                  <a:extLst>
                    <a:ext uri="{FF2B5EF4-FFF2-40B4-BE49-F238E27FC236}">
                      <a16:creationId xmlns:a16="http://schemas.microsoft.com/office/drawing/2014/main" id="{CAECB5E0-24B9-694F-A947-4F61CDDD63D2}"/>
                    </a:ext>
                  </a:extLst>
                </p:cNvPr>
                <p:cNvSpPr/>
                <p:nvPr/>
              </p:nvSpPr>
              <p:spPr>
                <a:xfrm>
                  <a:off x="5008701" y="536576"/>
                  <a:ext cx="880918" cy="521346"/>
                </a:xfrm>
                <a:prstGeom prst="arc">
                  <a:avLst>
                    <a:gd name="adj1" fmla="val 16200000"/>
                    <a:gd name="adj2" fmla="val 525490"/>
                  </a:avLst>
                </a:prstGeom>
                <a:noFill/>
                <a:ln w="28575" cap="flat" cmpd="sng" algn="ctr">
                  <a:solidFill>
                    <a:sysClr val="windowText" lastClr="000000"/>
                  </a:solidFill>
                  <a:prstDash val="solid"/>
                  <a:miter lim="800000"/>
                  <a:headEnd w="med" len="med"/>
                </a:ln>
                <a:effectLst/>
              </p:spPr>
              <p:txBody>
                <a:bodyPr rtlCol="0" anchor="ctr"/>
                <a:lstStyle/>
                <a:p>
                  <a:pPr algn="ctr">
                    <a:defRPr/>
                  </a:pPr>
                  <a:endParaRPr lang="en-US" sz="1100" kern="0" dirty="0">
                    <a:solidFill>
                      <a:prstClr val="black"/>
                    </a:solidFill>
                    <a:latin typeface="Times" pitchFamily="2" charset="0"/>
                  </a:endParaRPr>
                </a:p>
              </p:txBody>
            </p:sp>
            <p:sp>
              <p:nvSpPr>
                <p:cNvPr id="122" name="Arc 121">
                  <a:extLst>
                    <a:ext uri="{FF2B5EF4-FFF2-40B4-BE49-F238E27FC236}">
                      <a16:creationId xmlns:a16="http://schemas.microsoft.com/office/drawing/2014/main" id="{F5B0A82B-21A7-3E4C-9867-09482CBE7D4E}"/>
                    </a:ext>
                  </a:extLst>
                </p:cNvPr>
                <p:cNvSpPr/>
                <p:nvPr/>
              </p:nvSpPr>
              <p:spPr>
                <a:xfrm>
                  <a:off x="5008706" y="538569"/>
                  <a:ext cx="880918" cy="521346"/>
                </a:xfrm>
                <a:prstGeom prst="arc">
                  <a:avLst>
                    <a:gd name="adj1" fmla="val 19879347"/>
                    <a:gd name="adj2" fmla="val 5412452"/>
                  </a:avLst>
                </a:prstGeom>
                <a:noFill/>
                <a:ln w="28575" cap="flat" cmpd="sng" algn="ctr">
                  <a:solidFill>
                    <a:sysClr val="windowText" lastClr="000000"/>
                  </a:solidFill>
                  <a:prstDash val="solid"/>
                  <a:miter lim="800000"/>
                  <a:headEnd type="triangle" w="med" len="med"/>
                </a:ln>
                <a:effectLst/>
              </p:spPr>
              <p:txBody>
                <a:bodyPr rtlCol="0" anchor="ctr"/>
                <a:lstStyle/>
                <a:p>
                  <a:pPr algn="ctr">
                    <a:defRPr/>
                  </a:pPr>
                  <a:endParaRPr lang="en-US" sz="1100" kern="0">
                    <a:solidFill>
                      <a:prstClr val="black"/>
                    </a:solidFill>
                    <a:latin typeface="Times" pitchFamily="2" charset="0"/>
                  </a:endParaRPr>
                </a:p>
              </p:txBody>
            </p:sp>
          </p:grpSp>
        </p:grpSp>
        <p:sp>
          <p:nvSpPr>
            <p:cNvPr id="115" name="Rectangle 114">
              <a:extLst>
                <a:ext uri="{FF2B5EF4-FFF2-40B4-BE49-F238E27FC236}">
                  <a16:creationId xmlns:a16="http://schemas.microsoft.com/office/drawing/2014/main" id="{9B4106A8-40ED-1848-AC0A-96635A61C0EA}"/>
                </a:ext>
              </a:extLst>
            </p:cNvPr>
            <p:cNvSpPr/>
            <p:nvPr/>
          </p:nvSpPr>
          <p:spPr>
            <a:xfrm>
              <a:off x="7021155" y="4094428"/>
              <a:ext cx="598432" cy="335691"/>
            </a:xfrm>
            <a:prstGeom prst="rect">
              <a:avLst/>
            </a:prstGeom>
            <a:solidFill>
              <a:sysClr val="window" lastClr="FFFFFF">
                <a:lumMod val="95000"/>
                <a:alpha val="80000"/>
              </a:sysClr>
            </a:solidFill>
            <a:ln w="12700" cap="flat" cmpd="sng" algn="ctr">
              <a:noFill/>
              <a:prstDash val="solid"/>
              <a:miter lim="800000"/>
            </a:ln>
            <a:effectLst/>
          </p:spPr>
          <p:txBody>
            <a:bodyPr rtlCol="0" anchor="ctr"/>
            <a:lstStyle/>
            <a:p>
              <a:pPr algn="ctr">
                <a:defRPr/>
              </a:pPr>
              <a:endParaRPr lang="en-US" sz="1100" kern="0">
                <a:solidFill>
                  <a:prstClr val="white"/>
                </a:solidFill>
                <a:latin typeface="Times" pitchFamily="2" charset="0"/>
              </a:endParaRPr>
            </a:p>
          </p:txBody>
        </p:sp>
        <p:sp>
          <p:nvSpPr>
            <p:cNvPr id="116" name="Rounded Rectangle 115">
              <a:extLst>
                <a:ext uri="{FF2B5EF4-FFF2-40B4-BE49-F238E27FC236}">
                  <a16:creationId xmlns:a16="http://schemas.microsoft.com/office/drawing/2014/main" id="{945948EE-EDCC-BE46-8B2E-0C80EDD3B955}"/>
                </a:ext>
              </a:extLst>
            </p:cNvPr>
            <p:cNvSpPr/>
            <p:nvPr/>
          </p:nvSpPr>
          <p:spPr>
            <a:xfrm>
              <a:off x="10702936" y="375939"/>
              <a:ext cx="565264" cy="388189"/>
            </a:xfrm>
            <a:prstGeom prst="roundRect">
              <a:avLst/>
            </a:prstGeom>
            <a:noFill/>
            <a:ln w="12700" cap="flat" cmpd="sng" algn="ctr">
              <a:noFill/>
              <a:prstDash val="solid"/>
              <a:miter lim="800000"/>
            </a:ln>
            <a:effectLst/>
          </p:spPr>
          <p:txBody>
            <a:bodyPr rtlCol="0" anchor="ctr"/>
            <a:lstStyle/>
            <a:p>
              <a:pPr>
                <a:defRPr/>
              </a:pPr>
              <a:r>
                <a:rPr lang="en-US" sz="1100" kern="0" dirty="0">
                  <a:solidFill>
                    <a:prstClr val="black"/>
                  </a:solidFill>
                  <a:latin typeface="Times" pitchFamily="2" charset="0"/>
                  <a:cs typeface="Times New Roman" panose="02020603050405020304" pitchFamily="18" charset="0"/>
                </a:rPr>
                <a:t>(d)</a:t>
              </a:r>
            </a:p>
          </p:txBody>
        </p:sp>
        <p:sp>
          <p:nvSpPr>
            <p:cNvPr id="117" name="Rounded Rectangle 116">
              <a:extLst>
                <a:ext uri="{FF2B5EF4-FFF2-40B4-BE49-F238E27FC236}">
                  <a16:creationId xmlns:a16="http://schemas.microsoft.com/office/drawing/2014/main" id="{90DC19B5-7B6A-A14A-BD1E-65DD4AD9A163}"/>
                </a:ext>
              </a:extLst>
            </p:cNvPr>
            <p:cNvSpPr/>
            <p:nvPr/>
          </p:nvSpPr>
          <p:spPr>
            <a:xfrm>
              <a:off x="8425122" y="4273910"/>
              <a:ext cx="565264" cy="388189"/>
            </a:xfrm>
            <a:prstGeom prst="roundRect">
              <a:avLst/>
            </a:prstGeom>
            <a:noFill/>
            <a:ln w="12700" cap="flat" cmpd="sng" algn="ctr">
              <a:noFill/>
              <a:prstDash val="solid"/>
              <a:miter lim="800000"/>
            </a:ln>
            <a:effectLst/>
          </p:spPr>
          <p:txBody>
            <a:bodyPr rtlCol="0" anchor="ctr"/>
            <a:lstStyle/>
            <a:p>
              <a:pPr>
                <a:defRPr/>
              </a:pPr>
              <a:r>
                <a:rPr lang="en-US" sz="1100" kern="0" dirty="0">
                  <a:solidFill>
                    <a:prstClr val="black"/>
                  </a:solidFill>
                  <a:latin typeface="Times" pitchFamily="2" charset="0"/>
                  <a:cs typeface="Times New Roman" panose="02020603050405020304" pitchFamily="18" charset="0"/>
                </a:rPr>
                <a:t>(e)</a:t>
              </a:r>
            </a:p>
          </p:txBody>
        </p:sp>
        <p:sp>
          <p:nvSpPr>
            <p:cNvPr id="118" name="Rounded Rectangle 117">
              <a:extLst>
                <a:ext uri="{FF2B5EF4-FFF2-40B4-BE49-F238E27FC236}">
                  <a16:creationId xmlns:a16="http://schemas.microsoft.com/office/drawing/2014/main" id="{58040A5E-92B4-2449-B5A9-392ECB90BC7B}"/>
                </a:ext>
              </a:extLst>
            </p:cNvPr>
            <p:cNvSpPr/>
            <p:nvPr/>
          </p:nvSpPr>
          <p:spPr>
            <a:xfrm>
              <a:off x="11494189" y="4282023"/>
              <a:ext cx="565264" cy="388189"/>
            </a:xfrm>
            <a:prstGeom prst="roundRect">
              <a:avLst/>
            </a:prstGeom>
            <a:noFill/>
            <a:ln w="12700" cap="flat" cmpd="sng" algn="ctr">
              <a:noFill/>
              <a:prstDash val="solid"/>
              <a:miter lim="800000"/>
            </a:ln>
            <a:effectLst/>
          </p:spPr>
          <p:txBody>
            <a:bodyPr rtlCol="0" anchor="ctr"/>
            <a:lstStyle/>
            <a:p>
              <a:pPr>
                <a:defRPr/>
              </a:pPr>
              <a:r>
                <a:rPr lang="en-US" sz="1100" kern="0" dirty="0">
                  <a:solidFill>
                    <a:prstClr val="black"/>
                  </a:solidFill>
                  <a:latin typeface="Times" pitchFamily="2" charset="0"/>
                  <a:cs typeface="Times New Roman" panose="02020603050405020304" pitchFamily="18" charset="0"/>
                </a:rPr>
                <a:t>(f)</a:t>
              </a:r>
            </a:p>
          </p:txBody>
        </p:sp>
      </p:grpSp>
      <p:sp>
        <p:nvSpPr>
          <p:cNvPr id="189" name="TextBox 188">
            <a:extLst>
              <a:ext uri="{FF2B5EF4-FFF2-40B4-BE49-F238E27FC236}">
                <a16:creationId xmlns:a16="http://schemas.microsoft.com/office/drawing/2014/main" id="{C14053E9-FA39-EC49-A56D-A7DE7CB3BCA2}"/>
              </a:ext>
            </a:extLst>
          </p:cNvPr>
          <p:cNvSpPr txBox="1"/>
          <p:nvPr/>
        </p:nvSpPr>
        <p:spPr>
          <a:xfrm>
            <a:off x="2482126" y="3142756"/>
            <a:ext cx="1960040" cy="341632"/>
          </a:xfrm>
          <a:prstGeom prst="rect">
            <a:avLst/>
          </a:prstGeom>
          <a:noFill/>
        </p:spPr>
        <p:txBody>
          <a:bodyPr wrap="square" rtlCol="0">
            <a:spAutoFit/>
          </a:bodyPr>
          <a:lstStyle/>
          <a:p>
            <a:pPr eaLnBrk="1" hangingPunct="1">
              <a:lnSpc>
                <a:spcPct val="90000"/>
              </a:lnSpc>
            </a:pPr>
            <a:r>
              <a:rPr lang="en-US" dirty="0">
                <a:solidFill>
                  <a:srgbClr val="000000"/>
                </a:solidFill>
                <a:latin typeface="Arial" charset="0"/>
              </a:rPr>
              <a:t>Content Encoder</a:t>
            </a:r>
          </a:p>
        </p:txBody>
      </p:sp>
      <p:sp>
        <p:nvSpPr>
          <p:cNvPr id="190" name="TextBox 189">
            <a:extLst>
              <a:ext uri="{FF2B5EF4-FFF2-40B4-BE49-F238E27FC236}">
                <a16:creationId xmlns:a16="http://schemas.microsoft.com/office/drawing/2014/main" id="{202C1B03-B44E-7441-A860-1F5ED7E65352}"/>
              </a:ext>
            </a:extLst>
          </p:cNvPr>
          <p:cNvSpPr txBox="1"/>
          <p:nvPr/>
        </p:nvSpPr>
        <p:spPr>
          <a:xfrm>
            <a:off x="2443068" y="6336141"/>
            <a:ext cx="1960040" cy="341632"/>
          </a:xfrm>
          <a:prstGeom prst="rect">
            <a:avLst/>
          </a:prstGeom>
          <a:noFill/>
        </p:spPr>
        <p:txBody>
          <a:bodyPr wrap="square" rtlCol="0">
            <a:spAutoFit/>
          </a:bodyPr>
          <a:lstStyle/>
          <a:p>
            <a:pPr eaLnBrk="1" hangingPunct="1">
              <a:lnSpc>
                <a:spcPct val="90000"/>
              </a:lnSpc>
            </a:pPr>
            <a:r>
              <a:rPr lang="en-US" dirty="0">
                <a:solidFill>
                  <a:srgbClr val="000000"/>
                </a:solidFill>
                <a:latin typeface="Arial" charset="0"/>
              </a:rPr>
              <a:t>Speaker Encoder</a:t>
            </a:r>
          </a:p>
        </p:txBody>
      </p:sp>
      <p:sp>
        <p:nvSpPr>
          <p:cNvPr id="191" name="TextBox 190">
            <a:extLst>
              <a:ext uri="{FF2B5EF4-FFF2-40B4-BE49-F238E27FC236}">
                <a16:creationId xmlns:a16="http://schemas.microsoft.com/office/drawing/2014/main" id="{44B285C8-0E75-FC49-9518-CC35FADC2C77}"/>
              </a:ext>
            </a:extLst>
          </p:cNvPr>
          <p:cNvSpPr txBox="1"/>
          <p:nvPr/>
        </p:nvSpPr>
        <p:spPr>
          <a:xfrm>
            <a:off x="5861570" y="3142756"/>
            <a:ext cx="1960040" cy="341632"/>
          </a:xfrm>
          <a:prstGeom prst="rect">
            <a:avLst/>
          </a:prstGeom>
          <a:noFill/>
        </p:spPr>
        <p:txBody>
          <a:bodyPr wrap="square" rtlCol="0">
            <a:spAutoFit/>
          </a:bodyPr>
          <a:lstStyle/>
          <a:p>
            <a:pPr eaLnBrk="1" hangingPunct="1">
              <a:lnSpc>
                <a:spcPct val="90000"/>
              </a:lnSpc>
            </a:pPr>
            <a:r>
              <a:rPr lang="en-US" dirty="0">
                <a:solidFill>
                  <a:srgbClr val="000000"/>
                </a:solidFill>
                <a:latin typeface="Arial" charset="0"/>
              </a:rPr>
              <a:t>Decoder</a:t>
            </a:r>
          </a:p>
        </p:txBody>
      </p:sp>
      <p:sp>
        <p:nvSpPr>
          <p:cNvPr id="192" name="TextBox 191">
            <a:extLst>
              <a:ext uri="{FF2B5EF4-FFF2-40B4-BE49-F238E27FC236}">
                <a16:creationId xmlns:a16="http://schemas.microsoft.com/office/drawing/2014/main" id="{26A86A3C-46E0-7D40-B608-647FDF8A48D8}"/>
              </a:ext>
            </a:extLst>
          </p:cNvPr>
          <p:cNvSpPr txBox="1"/>
          <p:nvPr/>
        </p:nvSpPr>
        <p:spPr>
          <a:xfrm>
            <a:off x="8776632" y="2870866"/>
            <a:ext cx="1960040" cy="590931"/>
          </a:xfrm>
          <a:prstGeom prst="rect">
            <a:avLst/>
          </a:prstGeom>
          <a:noFill/>
        </p:spPr>
        <p:txBody>
          <a:bodyPr wrap="square" rtlCol="0">
            <a:spAutoFit/>
          </a:bodyPr>
          <a:lstStyle/>
          <a:p>
            <a:pPr eaLnBrk="1" hangingPunct="1">
              <a:lnSpc>
                <a:spcPct val="90000"/>
              </a:lnSpc>
            </a:pPr>
            <a:r>
              <a:rPr lang="en-US" dirty="0">
                <a:solidFill>
                  <a:srgbClr val="000000"/>
                </a:solidFill>
                <a:latin typeface="Arial" charset="0"/>
              </a:rPr>
              <a:t>Spectrogram Inverter</a:t>
            </a:r>
          </a:p>
        </p:txBody>
      </p:sp>
      <p:sp>
        <p:nvSpPr>
          <p:cNvPr id="193" name="Rectangle 192">
            <a:extLst>
              <a:ext uri="{FF2B5EF4-FFF2-40B4-BE49-F238E27FC236}">
                <a16:creationId xmlns:a16="http://schemas.microsoft.com/office/drawing/2014/main" id="{45D6D971-B39C-A541-A716-9A53F4B37114}"/>
              </a:ext>
            </a:extLst>
          </p:cNvPr>
          <p:cNvSpPr/>
          <p:nvPr/>
        </p:nvSpPr>
        <p:spPr bwMode="auto">
          <a:xfrm>
            <a:off x="3419912" y="3426058"/>
            <a:ext cx="1906551" cy="1654480"/>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1" hangingPunct="1">
              <a:lnSpc>
                <a:spcPct val="90000"/>
              </a:lnSpc>
            </a:pPr>
            <a:endParaRPr lang="en-US" sz="2200">
              <a:solidFill>
                <a:srgbClr val="00B2EF"/>
              </a:solidFill>
              <a:latin typeface="Arial" charset="0"/>
            </a:endParaRPr>
          </a:p>
        </p:txBody>
      </p:sp>
      <p:sp>
        <p:nvSpPr>
          <p:cNvPr id="194" name="Title 1">
            <a:extLst>
              <a:ext uri="{FF2B5EF4-FFF2-40B4-BE49-F238E27FC236}">
                <a16:creationId xmlns:a16="http://schemas.microsoft.com/office/drawing/2014/main" id="{586CBDCA-7349-C74E-B391-AADFE621EAC4}"/>
              </a:ext>
            </a:extLst>
          </p:cNvPr>
          <p:cNvSpPr>
            <a:spLocks noGrp="1"/>
          </p:cNvSpPr>
          <p:nvPr>
            <p:ph type="title"/>
          </p:nvPr>
        </p:nvSpPr>
        <p:spPr>
          <a:xfrm>
            <a:off x="418072" y="193546"/>
            <a:ext cx="11469128" cy="1325563"/>
          </a:xfrm>
        </p:spPr>
        <p:txBody>
          <a:bodyPr>
            <a:normAutofit/>
          </a:bodyPr>
          <a:lstStyle/>
          <a:p>
            <a:r>
              <a:rPr lang="en-US" sz="3600" dirty="0"/>
              <a:t>Action: change male-&gt;female, old-&gt; young … How?</a:t>
            </a:r>
            <a:br>
              <a:rPr lang="en-US" sz="3600" dirty="0"/>
            </a:br>
            <a:r>
              <a:rPr lang="en-US" sz="3600" dirty="0"/>
              <a:t>By using a voice conversion neural net. </a:t>
            </a:r>
            <a:endParaRPr lang="en-US" sz="2700" dirty="0"/>
          </a:p>
        </p:txBody>
      </p:sp>
      <p:sp>
        <p:nvSpPr>
          <p:cNvPr id="195" name="Title 1">
            <a:extLst>
              <a:ext uri="{FF2B5EF4-FFF2-40B4-BE49-F238E27FC236}">
                <a16:creationId xmlns:a16="http://schemas.microsoft.com/office/drawing/2014/main" id="{27F8DA70-2E60-A342-8BCB-13D08CFF39EB}"/>
              </a:ext>
            </a:extLst>
          </p:cNvPr>
          <p:cNvSpPr txBox="1">
            <a:spLocks/>
          </p:cNvSpPr>
          <p:nvPr/>
        </p:nvSpPr>
        <p:spPr>
          <a:xfrm>
            <a:off x="256932" y="2435676"/>
            <a:ext cx="11469128" cy="4251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err="1"/>
              <a:t>AutoVC</a:t>
            </a:r>
            <a:r>
              <a:rPr lang="en-US" sz="2000" dirty="0"/>
              <a:t>: Zero-shot voice style transfer with only autoencoder loss  (Qian et al., 2019)</a:t>
            </a:r>
          </a:p>
        </p:txBody>
      </p:sp>
    </p:spTree>
    <p:extLst>
      <p:ext uri="{BB962C8B-B14F-4D97-AF65-F5344CB8AC3E}">
        <p14:creationId xmlns:p14="http://schemas.microsoft.com/office/powerpoint/2010/main" val="1296567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a:extLst>
              <a:ext uri="{FF2B5EF4-FFF2-40B4-BE49-F238E27FC236}">
                <a16:creationId xmlns:a16="http://schemas.microsoft.com/office/drawing/2014/main" id="{D0F35FDA-13C2-494E-904B-75B9C8005DE7}"/>
              </a:ext>
            </a:extLst>
          </p:cNvPr>
          <p:cNvSpPr>
            <a:spLocks noGrp="1"/>
          </p:cNvSpPr>
          <p:nvPr>
            <p:ph idx="1"/>
          </p:nvPr>
        </p:nvSpPr>
        <p:spPr>
          <a:xfrm>
            <a:off x="1932641" y="1556793"/>
            <a:ext cx="8034222" cy="4407693"/>
          </a:xfrm>
        </p:spPr>
        <p:txBody>
          <a:bodyPr>
            <a:normAutofit/>
          </a:bodyPr>
          <a:lstStyle/>
          <a:p>
            <a:r>
              <a:rPr lang="en-US" sz="2400" dirty="0">
                <a:latin typeface="Segoe UI Light" panose="020B0502040204020203" pitchFamily="34" charset="0"/>
              </a:rPr>
              <a:t>To hear is to believe</a:t>
            </a:r>
          </a:p>
          <a:p>
            <a:r>
              <a:rPr lang="en-US" sz="2400" dirty="0">
                <a:latin typeface="Segoe UI Light" panose="020B0502040204020203" pitchFamily="34" charset="0"/>
              </a:rPr>
              <a:t>Here are the reference speakers, in their own voices:</a:t>
            </a:r>
          </a:p>
          <a:p>
            <a:endParaRPr lang="en-US" sz="2400" dirty="0">
              <a:latin typeface="Segoe UI Light" panose="020B0502040204020203" pitchFamily="34" charset="0"/>
            </a:endParaRPr>
          </a:p>
          <a:p>
            <a:endParaRPr lang="en-US" sz="2400" dirty="0">
              <a:latin typeface="Segoe UI Light" panose="020B0502040204020203" pitchFamily="34" charset="0"/>
            </a:endParaRPr>
          </a:p>
          <a:p>
            <a:endParaRPr lang="en-US" sz="2400" dirty="0">
              <a:latin typeface="Segoe UI Light" panose="020B0502040204020203" pitchFamily="34" charset="0"/>
            </a:endParaRPr>
          </a:p>
          <a:p>
            <a:r>
              <a:rPr lang="en-US" sz="2400" dirty="0">
                <a:latin typeface="Segoe UI Light" panose="020B0502040204020203" pitchFamily="34" charset="0"/>
              </a:rPr>
              <a:t>Adversarial game: Utterance will be “Please call Stella.”  All three (T1, T2, and T3) are resynthesized from the content code of one (T1, T2, or T3).  Which one?</a:t>
            </a:r>
          </a:p>
          <a:p>
            <a:r>
              <a:rPr lang="en-US" sz="2400" dirty="0">
                <a:latin typeface="Segoe UI Light" panose="020B0502040204020203" pitchFamily="34" charset="0"/>
              </a:rPr>
              <a:t>Who is Sa? T1, T2 or T3?</a:t>
            </a:r>
          </a:p>
          <a:p>
            <a:r>
              <a:rPr lang="en-US" sz="2400" dirty="0">
                <a:latin typeface="Segoe UI Light" panose="020B0502040204020203" pitchFamily="34" charset="0"/>
              </a:rPr>
              <a:t>Who is Sb? T1, T2 or T3?</a:t>
            </a:r>
          </a:p>
        </p:txBody>
      </p:sp>
      <p:graphicFrame>
        <p:nvGraphicFramePr>
          <p:cNvPr id="7" name="Table 6">
            <a:extLst>
              <a:ext uri="{FF2B5EF4-FFF2-40B4-BE49-F238E27FC236}">
                <a16:creationId xmlns:a16="http://schemas.microsoft.com/office/drawing/2014/main" id="{B532C715-F92C-2245-97B9-CED64BB28773}"/>
              </a:ext>
            </a:extLst>
          </p:cNvPr>
          <p:cNvGraphicFramePr>
            <a:graphicFrameLocks noGrp="1"/>
          </p:cNvGraphicFramePr>
          <p:nvPr/>
        </p:nvGraphicFramePr>
        <p:xfrm>
          <a:off x="2711624" y="2564904"/>
          <a:ext cx="6096000" cy="1112520"/>
        </p:xfrm>
        <a:graphic>
          <a:graphicData uri="http://schemas.openxmlformats.org/drawingml/2006/table">
            <a:tbl>
              <a:tblPr firstRow="1" bandRow="1">
                <a:tableStyleId>{21E4AEA4-8DFA-4A89-87EB-49C32662AFE0}</a:tableStyleId>
              </a:tblPr>
              <a:tblGrid>
                <a:gridCol w="1524000">
                  <a:extLst>
                    <a:ext uri="{9D8B030D-6E8A-4147-A177-3AD203B41FA5}">
                      <a16:colId xmlns:a16="http://schemas.microsoft.com/office/drawing/2014/main" val="2323789410"/>
                    </a:ext>
                  </a:extLst>
                </a:gridCol>
                <a:gridCol w="1524000">
                  <a:extLst>
                    <a:ext uri="{9D8B030D-6E8A-4147-A177-3AD203B41FA5}">
                      <a16:colId xmlns:a16="http://schemas.microsoft.com/office/drawing/2014/main" val="1940839913"/>
                    </a:ext>
                  </a:extLst>
                </a:gridCol>
                <a:gridCol w="1524000">
                  <a:extLst>
                    <a:ext uri="{9D8B030D-6E8A-4147-A177-3AD203B41FA5}">
                      <a16:colId xmlns:a16="http://schemas.microsoft.com/office/drawing/2014/main" val="3462822826"/>
                    </a:ext>
                  </a:extLst>
                </a:gridCol>
                <a:gridCol w="1524000">
                  <a:extLst>
                    <a:ext uri="{9D8B030D-6E8A-4147-A177-3AD203B41FA5}">
                      <a16:colId xmlns:a16="http://schemas.microsoft.com/office/drawing/2014/main" val="3821938597"/>
                    </a:ext>
                  </a:extLst>
                </a:gridCol>
              </a:tblGrid>
              <a:tr h="370840">
                <a:tc>
                  <a:txBody>
                    <a:bodyPr/>
                    <a:lstStyle/>
                    <a:p>
                      <a:endParaRPr lang="en-US" dirty="0"/>
                    </a:p>
                  </a:txBody>
                  <a:tcPr/>
                </a:tc>
                <a:tc>
                  <a:txBody>
                    <a:bodyPr/>
                    <a:lstStyle/>
                    <a:p>
                      <a:r>
                        <a:rPr lang="en-US" dirty="0"/>
                        <a:t>T1</a:t>
                      </a:r>
                      <a:endParaRPr lang="en-US"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T2</a:t>
                      </a:r>
                      <a:endParaRPr lang="en-US" b="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T3</a:t>
                      </a:r>
                      <a:endParaRPr lang="en-US" b="0" dirty="0">
                        <a:solidFill>
                          <a:schemeClr val="tx1"/>
                        </a:solidFill>
                      </a:endParaRPr>
                    </a:p>
                  </a:txBody>
                  <a:tcPr/>
                </a:tc>
                <a:extLst>
                  <a:ext uri="{0D108BD9-81ED-4DB2-BD59-A6C34878D82A}">
                    <a16:rowId xmlns:a16="http://schemas.microsoft.com/office/drawing/2014/main" val="2465842463"/>
                  </a:ext>
                </a:extLst>
              </a:tr>
              <a:tr h="370840">
                <a:tc>
                  <a:txBody>
                    <a:bodyPr/>
                    <a:lstStyle/>
                    <a:p>
                      <a:r>
                        <a:rPr lang="en-US" dirty="0"/>
                        <a:t>Sa</a:t>
                      </a:r>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138580337"/>
                  </a:ext>
                </a:extLst>
              </a:tr>
              <a:tr h="370840">
                <a:tc>
                  <a:txBody>
                    <a:bodyPr/>
                    <a:lstStyle/>
                    <a:p>
                      <a:r>
                        <a:rPr lang="en-US" dirty="0"/>
                        <a:t>Sb</a:t>
                      </a:r>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30866279"/>
                  </a:ext>
                </a:extLst>
              </a:tr>
            </a:tbl>
          </a:graphicData>
        </a:graphic>
      </p:graphicFrame>
      <p:pic>
        <p:nvPicPr>
          <p:cNvPr id="8" name="p225_002">
            <a:hlinkClick r:id="" action="ppaction://media"/>
            <a:extLst>
              <a:ext uri="{FF2B5EF4-FFF2-40B4-BE49-F238E27FC236}">
                <a16:creationId xmlns:a16="http://schemas.microsoft.com/office/drawing/2014/main" id="{63CF3D9A-3512-B64D-9749-5F2E65456912}"/>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4861630" y="2525418"/>
            <a:ext cx="402336" cy="402336"/>
          </a:xfrm>
          <a:prstGeom prst="rect">
            <a:avLst/>
          </a:prstGeom>
        </p:spPr>
      </p:pic>
      <p:pic>
        <p:nvPicPr>
          <p:cNvPr id="9" name="p226_002">
            <a:hlinkClick r:id="" action="ppaction://media"/>
            <a:extLst>
              <a:ext uri="{FF2B5EF4-FFF2-40B4-BE49-F238E27FC236}">
                <a16:creationId xmlns:a16="http://schemas.microsoft.com/office/drawing/2014/main" id="{9F040CBC-3BBD-584D-ABE5-3BDAB53920B5}"/>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6445425" y="2545400"/>
            <a:ext cx="402336" cy="402336"/>
          </a:xfrm>
          <a:prstGeom prst="rect">
            <a:avLst/>
          </a:prstGeom>
        </p:spPr>
      </p:pic>
      <p:pic>
        <p:nvPicPr>
          <p:cNvPr id="10" name="p228_002">
            <a:hlinkClick r:id="" action="ppaction://media"/>
            <a:extLst>
              <a:ext uri="{FF2B5EF4-FFF2-40B4-BE49-F238E27FC236}">
                <a16:creationId xmlns:a16="http://schemas.microsoft.com/office/drawing/2014/main" id="{D7E005BE-735F-B046-A91C-5B0A16AD206D}"/>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7942351" y="2545400"/>
            <a:ext cx="402336" cy="402336"/>
          </a:xfrm>
          <a:prstGeom prst="rect">
            <a:avLst/>
          </a:prstGeom>
        </p:spPr>
      </p:pic>
      <p:pic>
        <p:nvPicPr>
          <p:cNvPr id="14" name="p226_p225_1000000">
            <a:hlinkClick r:id="" action="ppaction://media"/>
            <a:extLst>
              <a:ext uri="{FF2B5EF4-FFF2-40B4-BE49-F238E27FC236}">
                <a16:creationId xmlns:a16="http://schemas.microsoft.com/office/drawing/2014/main" id="{533DF506-BC47-2049-A1D0-8EFEC32A7AE3}"/>
              </a:ext>
            </a:extLst>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4666356" y="3295497"/>
            <a:ext cx="402336" cy="402336"/>
          </a:xfrm>
          <a:prstGeom prst="rect">
            <a:avLst/>
          </a:prstGeom>
        </p:spPr>
      </p:pic>
      <p:pic>
        <p:nvPicPr>
          <p:cNvPr id="15" name="p226_p226_1000000">
            <a:hlinkClick r:id="" action="ppaction://media"/>
            <a:extLst>
              <a:ext uri="{FF2B5EF4-FFF2-40B4-BE49-F238E27FC236}">
                <a16:creationId xmlns:a16="http://schemas.microsoft.com/office/drawing/2014/main" id="{A61FB50E-8CFA-6B4E-8150-2413CEC3785A}"/>
              </a:ext>
            </a:extLst>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6213537" y="3274346"/>
            <a:ext cx="402336" cy="402336"/>
          </a:xfrm>
          <a:prstGeom prst="rect">
            <a:avLst/>
          </a:prstGeom>
        </p:spPr>
      </p:pic>
      <p:pic>
        <p:nvPicPr>
          <p:cNvPr id="16" name="p226_p228_1000000">
            <a:hlinkClick r:id="" action="ppaction://media"/>
            <a:extLst>
              <a:ext uri="{FF2B5EF4-FFF2-40B4-BE49-F238E27FC236}">
                <a16:creationId xmlns:a16="http://schemas.microsoft.com/office/drawing/2014/main" id="{6247DAE5-59D4-8A4F-811D-9303203FEBD4}"/>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7717277" y="3274029"/>
            <a:ext cx="402336" cy="402336"/>
          </a:xfrm>
          <a:prstGeom prst="rect">
            <a:avLst/>
          </a:prstGeom>
        </p:spPr>
      </p:pic>
      <p:pic>
        <p:nvPicPr>
          <p:cNvPr id="17" name="p228_p225_1000000">
            <a:hlinkClick r:id="" action="ppaction://media"/>
            <a:extLst>
              <a:ext uri="{FF2B5EF4-FFF2-40B4-BE49-F238E27FC236}">
                <a16:creationId xmlns:a16="http://schemas.microsoft.com/office/drawing/2014/main" id="{BB038FA0-E737-544D-B2DD-A8EB5063A774}"/>
              </a:ext>
            </a:extLst>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4667582" y="2901802"/>
            <a:ext cx="402336" cy="402336"/>
          </a:xfrm>
          <a:prstGeom prst="rect">
            <a:avLst/>
          </a:prstGeom>
        </p:spPr>
      </p:pic>
      <p:pic>
        <p:nvPicPr>
          <p:cNvPr id="18" name="p228_p226_1000000">
            <a:hlinkClick r:id="" action="ppaction://media"/>
            <a:extLst>
              <a:ext uri="{FF2B5EF4-FFF2-40B4-BE49-F238E27FC236}">
                <a16:creationId xmlns:a16="http://schemas.microsoft.com/office/drawing/2014/main" id="{B5F7F6E4-967F-3143-AEC5-8C7D0566C92E}"/>
              </a:ext>
            </a:extLst>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6221602" y="2932616"/>
            <a:ext cx="402336" cy="402336"/>
          </a:xfrm>
          <a:prstGeom prst="rect">
            <a:avLst/>
          </a:prstGeom>
        </p:spPr>
      </p:pic>
      <p:pic>
        <p:nvPicPr>
          <p:cNvPr id="19" name="p228_p228_1000000">
            <a:hlinkClick r:id="" action="ppaction://media"/>
            <a:extLst>
              <a:ext uri="{FF2B5EF4-FFF2-40B4-BE49-F238E27FC236}">
                <a16:creationId xmlns:a16="http://schemas.microsoft.com/office/drawing/2014/main" id="{35042F1B-483A-6B44-B4F3-DA0FB0B45BE6}"/>
              </a:ext>
            </a:extLst>
          </p:cNvPr>
          <p:cNvPicPr>
            <a:picLocks noChangeAspect="1"/>
          </p:cNvPicPr>
          <p:nvPr>
            <a:audioFile r:link="rId18"/>
            <p:extLst>
              <p:ext uri="{DAA4B4D4-6D71-4841-9C94-3DE7FCFB9230}">
                <p14:media xmlns:p14="http://schemas.microsoft.com/office/powerpoint/2010/main" r:embed="rId17"/>
              </p:ext>
            </p:extLst>
          </p:nvPr>
        </p:nvPicPr>
        <p:blipFill>
          <a:blip r:embed="rId21"/>
          <a:stretch>
            <a:fillRect/>
          </a:stretch>
        </p:blipFill>
        <p:spPr>
          <a:xfrm>
            <a:off x="7720989" y="2909466"/>
            <a:ext cx="402336" cy="402336"/>
          </a:xfrm>
          <a:prstGeom prst="rect">
            <a:avLst/>
          </a:prstGeom>
        </p:spPr>
      </p:pic>
      <p:sp>
        <p:nvSpPr>
          <p:cNvPr id="21" name="Title 1">
            <a:extLst>
              <a:ext uri="{FF2B5EF4-FFF2-40B4-BE49-F238E27FC236}">
                <a16:creationId xmlns:a16="http://schemas.microsoft.com/office/drawing/2014/main" id="{355034E3-6EE2-BF40-A268-3964C10C13CD}"/>
              </a:ext>
            </a:extLst>
          </p:cNvPr>
          <p:cNvSpPr>
            <a:spLocks noGrp="1"/>
          </p:cNvSpPr>
          <p:nvPr>
            <p:ph type="title"/>
          </p:nvPr>
        </p:nvSpPr>
        <p:spPr>
          <a:xfrm>
            <a:off x="418072" y="167415"/>
            <a:ext cx="11469128" cy="1325563"/>
          </a:xfrm>
        </p:spPr>
        <p:txBody>
          <a:bodyPr>
            <a:normAutofit fontScale="90000"/>
          </a:bodyPr>
          <a:lstStyle/>
          <a:p>
            <a:r>
              <a:rPr lang="en-US" sz="3600" dirty="0" err="1"/>
              <a:t>AutoVC</a:t>
            </a:r>
            <a:r>
              <a:rPr lang="en-US" sz="3600" dirty="0"/>
              <a:t>: Zero-shot voice style transfer with only autoencoder loss </a:t>
            </a:r>
            <a:br>
              <a:rPr lang="en-US" sz="3600" dirty="0"/>
            </a:br>
            <a:r>
              <a:rPr lang="en-US" sz="2700" dirty="0"/>
              <a:t>Qian, Zhang, Chang, Yang, and Hasegawa-Johnson, 2019</a:t>
            </a:r>
          </a:p>
        </p:txBody>
      </p:sp>
    </p:spTree>
    <p:extLst>
      <p:ext uri="{BB962C8B-B14F-4D97-AF65-F5344CB8AC3E}">
        <p14:creationId xmlns:p14="http://schemas.microsoft.com/office/powerpoint/2010/main" val="83897868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4"/>
                </p:tgtEl>
              </p:cMediaNode>
            </p:audio>
            <p:audio>
              <p:cMediaNode vol="80000">
                <p:cTn id="3" fill="hold" display="0">
                  <p:stCondLst>
                    <p:cond delay="indefinite"/>
                  </p:stCondLst>
                  <p:endCondLst>
                    <p:cond evt="onStopAudio" delay="0">
                      <p:tgtEl>
                        <p:sldTgt/>
                      </p:tgtEl>
                    </p:cond>
                  </p:endCondLst>
                </p:cTn>
                <p:tgtEl>
                  <p:spTgt spid="15"/>
                </p:tgtEl>
              </p:cMediaNode>
            </p:audio>
            <p:audio>
              <p:cMediaNode vol="80000">
                <p:cTn id="4" fill="hold" display="0">
                  <p:stCondLst>
                    <p:cond delay="indefinite"/>
                  </p:stCondLst>
                  <p:endCondLst>
                    <p:cond evt="onStopAudio" delay="0">
                      <p:tgtEl>
                        <p:sldTgt/>
                      </p:tgtEl>
                    </p:cond>
                  </p:endCondLst>
                </p:cTn>
                <p:tgtEl>
                  <p:spTgt spid="16"/>
                </p:tgtEl>
              </p:cMediaNode>
            </p:audio>
            <p:audio>
              <p:cMediaNode vol="80000">
                <p:cTn id="5" fill="hold" display="0">
                  <p:stCondLst>
                    <p:cond delay="indefinite"/>
                  </p:stCondLst>
                  <p:endCondLst>
                    <p:cond evt="onStopAudio" delay="0">
                      <p:tgtEl>
                        <p:sldTgt/>
                      </p:tgtEl>
                    </p:cond>
                  </p:endCondLst>
                </p:cTn>
                <p:tgtEl>
                  <p:spTgt spid="17"/>
                </p:tgtEl>
              </p:cMediaNode>
            </p:audio>
            <p:audio>
              <p:cMediaNode vol="80000">
                <p:cTn id="6" fill="hold" display="0">
                  <p:stCondLst>
                    <p:cond delay="indefinite"/>
                  </p:stCondLst>
                  <p:endCondLst>
                    <p:cond evt="onStopAudio" delay="0">
                      <p:tgtEl>
                        <p:sldTgt/>
                      </p:tgtEl>
                    </p:cond>
                  </p:endCondLst>
                </p:cTn>
                <p:tgtEl>
                  <p:spTgt spid="18"/>
                </p:tgtEl>
              </p:cMediaNode>
            </p:audio>
            <p:audio>
              <p:cMediaNode vol="80000">
                <p:cTn id="7" fill="hold" display="0">
                  <p:stCondLst>
                    <p:cond delay="indefinite"/>
                  </p:stCondLst>
                  <p:endCondLst>
                    <p:cond evt="onStopAudio" delay="0">
                      <p:tgtEl>
                        <p:sldTgt/>
                      </p:tgtEl>
                    </p:cond>
                  </p:endCondLst>
                </p:cTn>
                <p:tgtEl>
                  <p:spTgt spid="19"/>
                </p:tgtEl>
              </p:cMediaNode>
            </p:audio>
            <p:audio>
              <p:cMediaNode vol="80000">
                <p:cTn id="8" display="0">
                  <p:stCondLst>
                    <p:cond delay="indefinite"/>
                  </p:stCondLst>
                  <p:endCondLst>
                    <p:cond evt="onStopAudio" delay="0">
                      <p:tgtEl>
                        <p:sldTgt/>
                      </p:tgtEl>
                    </p:cond>
                  </p:endCondLst>
                </p:cTn>
                <p:tgtEl>
                  <p:spTgt spid="8"/>
                </p:tgtEl>
              </p:cMediaNode>
            </p:audio>
            <p:audio>
              <p:cMediaNode vol="80000">
                <p:cTn id="9" display="0">
                  <p:stCondLst>
                    <p:cond delay="indefinite"/>
                  </p:stCondLst>
                  <p:endCondLst>
                    <p:cond evt="onStopAudio" delay="0">
                      <p:tgtEl>
                        <p:sldTgt/>
                      </p:tgtEl>
                    </p:cond>
                  </p:endCondLst>
                </p:cTn>
                <p:tgtEl>
                  <p:spTgt spid="9"/>
                </p:tgtEl>
              </p:cMediaNode>
            </p:audio>
            <p:audio>
              <p:cMediaNode vol="80000">
                <p:cTn id="10"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val 1">
                <a:extLst>
                  <a:ext uri="{FF2B5EF4-FFF2-40B4-BE49-F238E27FC236}">
                    <a16:creationId xmlns:a16="http://schemas.microsoft.com/office/drawing/2014/main" id="{1D9451DA-7E2E-514E-8184-32D30ACF6B3E}"/>
                  </a:ext>
                </a:extLst>
              </p:cNvPr>
              <p:cNvSpPr/>
              <p:nvPr/>
            </p:nvSpPr>
            <p:spPr>
              <a:xfrm>
                <a:off x="3482621" y="2761666"/>
                <a:ext cx="693683" cy="609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𝐴</m:t>
                      </m:r>
                    </m:oMath>
                  </m:oMathPara>
                </a14:m>
                <a:endParaRPr lang="en-US" sz="2800" dirty="0"/>
              </a:p>
            </p:txBody>
          </p:sp>
        </mc:Choice>
        <mc:Fallback xmlns="">
          <p:sp>
            <p:nvSpPr>
              <p:cNvPr id="2" name="Oval 1">
                <a:extLst>
                  <a:ext uri="{FF2B5EF4-FFF2-40B4-BE49-F238E27FC236}">
                    <a16:creationId xmlns:a16="http://schemas.microsoft.com/office/drawing/2014/main" id="{1D9451DA-7E2E-514E-8184-32D30ACF6B3E}"/>
                  </a:ext>
                </a:extLst>
              </p:cNvPr>
              <p:cNvSpPr>
                <a:spLocks noRot="1" noChangeAspect="1" noMove="1" noResize="1" noEditPoints="1" noAdjustHandles="1" noChangeArrowheads="1" noChangeShapeType="1" noTextEdit="1"/>
              </p:cNvSpPr>
              <p:nvPr/>
            </p:nvSpPr>
            <p:spPr>
              <a:xfrm>
                <a:off x="3482621" y="2761666"/>
                <a:ext cx="693683" cy="609600"/>
              </a:xfrm>
              <a:prstGeom prst="ellipse">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C99C9613-2024-9F40-9FF3-2D637BE39449}"/>
                  </a:ext>
                </a:extLst>
              </p:cNvPr>
              <p:cNvSpPr/>
              <p:nvPr/>
            </p:nvSpPr>
            <p:spPr>
              <a:xfrm>
                <a:off x="4387076" y="3557757"/>
                <a:ext cx="693683" cy="609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i="1" dirty="0" smtClean="0">
                          <a:latin typeface="Cambria Math" panose="02040503050406030204" pitchFamily="18" charset="0"/>
                        </a:rPr>
                        <m:t>𝑋</m:t>
                      </m:r>
                    </m:oMath>
                  </m:oMathPara>
                </a14:m>
                <a:endParaRPr lang="en-US" sz="2800" dirty="0"/>
              </a:p>
            </p:txBody>
          </p:sp>
        </mc:Choice>
        <mc:Fallback xmlns="">
          <p:sp>
            <p:nvSpPr>
              <p:cNvPr id="5" name="Oval 4">
                <a:extLst>
                  <a:ext uri="{FF2B5EF4-FFF2-40B4-BE49-F238E27FC236}">
                    <a16:creationId xmlns:a16="http://schemas.microsoft.com/office/drawing/2014/main" id="{C99C9613-2024-9F40-9FF3-2D637BE39449}"/>
                  </a:ext>
                </a:extLst>
              </p:cNvPr>
              <p:cNvSpPr>
                <a:spLocks noRot="1" noChangeAspect="1" noMove="1" noResize="1" noEditPoints="1" noAdjustHandles="1" noChangeArrowheads="1" noChangeShapeType="1" noTextEdit="1"/>
              </p:cNvSpPr>
              <p:nvPr/>
            </p:nvSpPr>
            <p:spPr>
              <a:xfrm>
                <a:off x="4387076" y="3557757"/>
                <a:ext cx="693683" cy="609600"/>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098F7545-DD9D-2842-AFAB-81612D703BB5}"/>
                  </a:ext>
                </a:extLst>
              </p:cNvPr>
              <p:cNvSpPr/>
              <p:nvPr/>
            </p:nvSpPr>
            <p:spPr>
              <a:xfrm>
                <a:off x="3488441" y="4344041"/>
                <a:ext cx="693683" cy="609600"/>
              </a:xfrm>
              <a:prstGeom prst="ellipse">
                <a:avLst/>
              </a:prstGeom>
              <a:solidFill>
                <a:schemeClr val="bg1">
                  <a:lumMod val="8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solidFill>
                            <a:schemeClr val="tx1"/>
                          </a:solidFill>
                          <a:latin typeface="Cambria Math" panose="02040503050406030204" pitchFamily="18" charset="0"/>
                        </a:rPr>
                        <m:t>𝑈</m:t>
                      </m:r>
                    </m:oMath>
                  </m:oMathPara>
                </a14:m>
                <a:endParaRPr lang="en-US" sz="2800" dirty="0">
                  <a:solidFill>
                    <a:schemeClr val="tx1"/>
                  </a:solidFill>
                </a:endParaRPr>
              </a:p>
            </p:txBody>
          </p:sp>
        </mc:Choice>
        <mc:Fallback xmlns="">
          <p:sp>
            <p:nvSpPr>
              <p:cNvPr id="7" name="Oval 6">
                <a:extLst>
                  <a:ext uri="{FF2B5EF4-FFF2-40B4-BE49-F238E27FC236}">
                    <a16:creationId xmlns:a16="http://schemas.microsoft.com/office/drawing/2014/main" id="{098F7545-DD9D-2842-AFAB-81612D703BB5}"/>
                  </a:ext>
                </a:extLst>
              </p:cNvPr>
              <p:cNvSpPr>
                <a:spLocks noRot="1" noChangeAspect="1" noMove="1" noResize="1" noEditPoints="1" noAdjustHandles="1" noChangeArrowheads="1" noChangeShapeType="1" noTextEdit="1"/>
              </p:cNvSpPr>
              <p:nvPr/>
            </p:nvSpPr>
            <p:spPr>
              <a:xfrm>
                <a:off x="3488441" y="4344041"/>
                <a:ext cx="693683" cy="609600"/>
              </a:xfrm>
              <a:prstGeom prst="ellipse">
                <a:avLst/>
              </a:prstGeom>
              <a:blipFill>
                <a:blip r:embed="rId5"/>
                <a:stretch>
                  <a:fillRect/>
                </a:stretch>
              </a:blipFill>
              <a:ln w="63500">
                <a:solidFill>
                  <a:schemeClr val="tx1"/>
                </a:solidFill>
              </a:ln>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FA6C5BF4-DC9C-A949-91C3-75D19B4C6BFC}"/>
              </a:ext>
            </a:extLst>
          </p:cNvPr>
          <p:cNvCxnSpPr>
            <a:cxnSpLocks/>
            <a:stCxn id="2" idx="5"/>
            <a:endCxn id="5" idx="1"/>
          </p:cNvCxnSpPr>
          <p:nvPr/>
        </p:nvCxnSpPr>
        <p:spPr>
          <a:xfrm>
            <a:off x="4074716" y="3281992"/>
            <a:ext cx="413948" cy="365039"/>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2D99ED4-B433-1347-9D0B-EB311DB0EA26}"/>
              </a:ext>
            </a:extLst>
          </p:cNvPr>
          <p:cNvCxnSpPr>
            <a:cxnSpLocks/>
            <a:stCxn id="7" idx="7"/>
            <a:endCxn id="5" idx="3"/>
          </p:cNvCxnSpPr>
          <p:nvPr/>
        </p:nvCxnSpPr>
        <p:spPr>
          <a:xfrm flipV="1">
            <a:off x="4080536" y="4078083"/>
            <a:ext cx="408128" cy="355232"/>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Content Placeholder 7">
                <a:extLst>
                  <a:ext uri="{FF2B5EF4-FFF2-40B4-BE49-F238E27FC236}">
                    <a16:creationId xmlns:a16="http://schemas.microsoft.com/office/drawing/2014/main" id="{CD992FE7-2966-6F4B-96ED-C34BEAE30246}"/>
                  </a:ext>
                </a:extLst>
              </p:cNvPr>
              <p:cNvSpPr txBox="1">
                <a:spLocks/>
              </p:cNvSpPr>
              <p:nvPr/>
            </p:nvSpPr>
            <p:spPr>
              <a:xfrm>
                <a:off x="5618638" y="960421"/>
                <a:ext cx="6702448" cy="5388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u="sng" dirty="0"/>
                  <a:t>Counterfactual Speech Recognizer Training</a:t>
                </a:r>
                <a:r>
                  <a:rPr lang="en-US" sz="2000" dirty="0"/>
                  <a:t>:  Train the neural net so that the values of </a:t>
                </a:r>
                <a14:m>
                  <m:oMath xmlns:m="http://schemas.openxmlformats.org/officeDocument/2006/math">
                    <m:r>
                      <a:rPr lang="en-US" sz="2000" i="1" dirty="0">
                        <a:latin typeface="Cambria Math" panose="02040503050406030204" pitchFamily="18" charset="0"/>
                      </a:rPr>
                      <m:t>𝑈</m:t>
                    </m:r>
                    <m:r>
                      <a:rPr lang="en-US" sz="2000" b="0" i="1" dirty="0" smtClean="0">
                        <a:latin typeface="Cambria Math" panose="02040503050406030204" pitchFamily="18" charset="0"/>
                      </a:rPr>
                      <m:t>, </m:t>
                    </m:r>
                    <m:r>
                      <m:rPr>
                        <m:sty m:val="p"/>
                      </m:rPr>
                      <a:rPr lang="el-GR" sz="2000" i="1" dirty="0">
                        <a:latin typeface="Cambria Math" panose="02040503050406030204" pitchFamily="18" charset="0"/>
                        <a:ea typeface="Cambria Math" panose="02040503050406030204" pitchFamily="18" charset="0"/>
                      </a:rPr>
                      <m:t>Π</m:t>
                    </m:r>
                  </m:oMath>
                </a14:m>
                <a:r>
                  <a:rPr lang="en-US" sz="2000" dirty="0"/>
                  <a:t>, and </a:t>
                </a:r>
                <a14:m>
                  <m:oMath xmlns:m="http://schemas.openxmlformats.org/officeDocument/2006/math">
                    <m:r>
                      <a:rPr lang="en-US" sz="2000" b="0" i="1" dirty="0" smtClean="0">
                        <a:latin typeface="Cambria Math" panose="02040503050406030204" pitchFamily="18" charset="0"/>
                      </a:rPr>
                      <m:t>𝑌</m:t>
                    </m:r>
                  </m:oMath>
                </a14:m>
                <a:r>
                  <a:rPr lang="en-US" sz="2000" dirty="0"/>
                  <a:t> do not change when you change the values of </a:t>
                </a:r>
                <a14:m>
                  <m:oMath xmlns:m="http://schemas.openxmlformats.org/officeDocument/2006/math">
                    <m:r>
                      <a:rPr lang="en-US" sz="2000" b="0" i="1" dirty="0" smtClean="0">
                        <a:latin typeface="Cambria Math" panose="02040503050406030204" pitchFamily="18" charset="0"/>
                      </a:rPr>
                      <m:t>𝑋</m:t>
                    </m:r>
                  </m:oMath>
                </a14:m>
                <a:r>
                  <a:rPr lang="en-US" sz="2000" dirty="0"/>
                  <a:t> and </a:t>
                </a:r>
                <a14:m>
                  <m:oMath xmlns:m="http://schemas.openxmlformats.org/officeDocument/2006/math">
                    <m:r>
                      <a:rPr lang="en-US" sz="2000" i="1" dirty="0">
                        <a:latin typeface="Cambria Math" panose="02040503050406030204" pitchFamily="18" charset="0"/>
                      </a:rPr>
                      <m:t>𝐴</m:t>
                    </m:r>
                  </m:oMath>
                </a14:m>
                <a:r>
                  <a:rPr lang="en-US" sz="2000" dirty="0"/>
                  <a:t>.</a:t>
                </a:r>
              </a:p>
              <a:p>
                <a:pPr marL="457200" indent="-457200">
                  <a:buFont typeface="+mj-lt"/>
                  <a:buAutoNum type="arabicPeriod"/>
                </a:pPr>
                <a:r>
                  <a:rPr lang="en-US" sz="2000" dirty="0"/>
                  <a:t>CTC loss estimates </a:t>
                </a:r>
                <a:r>
                  <a:rPr lang="en-US" sz="2000" u="sng" dirty="0"/>
                  <a:t>character error rate on real speech</a:t>
                </a:r>
                <a:r>
                  <a:rPr lang="en-US" sz="2000" dirty="0"/>
                  <a:t>:</a:t>
                </a:r>
              </a:p>
              <a:p>
                <a:pPr marL="457200" indent="-457200">
                  <a:buFont typeface="+mj-lt"/>
                  <a:buAutoNum type="arabicPeriod"/>
                </a:pPr>
                <a:endParaRPr lang="en-US" sz="1000" dirty="0"/>
              </a:p>
              <a:p>
                <a:pPr marL="457200" indent="-457200">
                  <a:buFont typeface="+mj-lt"/>
                  <a:buAutoNum type="arabicPeriod"/>
                </a:pPr>
                <a:endParaRPr lang="en-US" sz="1000" dirty="0"/>
              </a:p>
              <a:p>
                <a:pPr marL="457200" indent="-457200">
                  <a:buFont typeface="+mj-lt"/>
                  <a:buAutoNum type="arabicPeriod"/>
                </a:pPr>
                <a:endParaRPr lang="en-US" sz="2000" dirty="0"/>
              </a:p>
              <a:p>
                <a:pPr marL="457200" indent="-457200">
                  <a:buFont typeface="+mj-lt"/>
                  <a:buAutoNum type="arabicPeriod"/>
                </a:pPr>
                <a:r>
                  <a:rPr lang="en-US" sz="2000" dirty="0"/>
                  <a:t>CF loss estimates </a:t>
                </a:r>
                <a:r>
                  <a:rPr lang="en-US" sz="2000" u="sng" dirty="0"/>
                  <a:t>error rate on counterfactual speech</a:t>
                </a:r>
                <a:r>
                  <a:rPr lang="en-US" sz="2000" dirty="0"/>
                  <a:t>:</a:t>
                </a:r>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r>
                  <a:rPr lang="en-US" sz="2000" dirty="0"/>
                  <a:t>Counterfactual logit matching: </a:t>
                </a:r>
                <a:r>
                  <a:rPr lang="en-US" sz="2000" u="sng" dirty="0"/>
                  <a:t>how different are the system’s responses</a:t>
                </a:r>
                <a:r>
                  <a:rPr lang="en-US" sz="2000" dirty="0"/>
                  <a:t> to factual vs. counterfactual speech?</a:t>
                </a:r>
              </a:p>
            </p:txBody>
          </p:sp>
        </mc:Choice>
        <mc:Fallback xmlns="">
          <p:sp>
            <p:nvSpPr>
              <p:cNvPr id="26" name="Content Placeholder 7">
                <a:extLst>
                  <a:ext uri="{FF2B5EF4-FFF2-40B4-BE49-F238E27FC236}">
                    <a16:creationId xmlns:a16="http://schemas.microsoft.com/office/drawing/2014/main" id="{CD992FE7-2966-6F4B-96ED-C34BEAE30246}"/>
                  </a:ext>
                </a:extLst>
              </p:cNvPr>
              <p:cNvSpPr txBox="1">
                <a:spLocks noRot="1" noChangeAspect="1" noMove="1" noResize="1" noEditPoints="1" noAdjustHandles="1" noChangeArrowheads="1" noChangeShapeType="1" noTextEdit="1"/>
              </p:cNvSpPr>
              <p:nvPr/>
            </p:nvSpPr>
            <p:spPr>
              <a:xfrm>
                <a:off x="5618638" y="960421"/>
                <a:ext cx="6702448" cy="5388125"/>
              </a:xfrm>
              <a:prstGeom prst="rect">
                <a:avLst/>
              </a:prstGeom>
              <a:blipFill>
                <a:blip r:embed="rId6"/>
                <a:stretch>
                  <a:fillRect l="-945" t="-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val 35">
                <a:extLst>
                  <a:ext uri="{FF2B5EF4-FFF2-40B4-BE49-F238E27FC236}">
                    <a16:creationId xmlns:a16="http://schemas.microsoft.com/office/drawing/2014/main" id="{6593FDF3-94E8-404F-9D3C-55116FF311CF}"/>
                  </a:ext>
                </a:extLst>
              </p:cNvPr>
              <p:cNvSpPr/>
              <p:nvPr/>
            </p:nvSpPr>
            <p:spPr>
              <a:xfrm>
                <a:off x="2256880" y="4348160"/>
                <a:ext cx="693683" cy="609600"/>
              </a:xfrm>
              <a:prstGeom prst="ellipse">
                <a:avLst/>
              </a:prstGeom>
              <a:solidFill>
                <a:schemeClr val="bg1">
                  <a:lumMod val="8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l-GR" sz="2800" b="0" i="1" dirty="0" smtClean="0">
                          <a:solidFill>
                            <a:schemeClr val="tx1"/>
                          </a:solidFill>
                          <a:latin typeface="Cambria Math" panose="02040503050406030204" pitchFamily="18" charset="0"/>
                          <a:ea typeface="Cambria Math" panose="02040503050406030204" pitchFamily="18" charset="0"/>
                        </a:rPr>
                        <m:t>Π</m:t>
                      </m:r>
                    </m:oMath>
                  </m:oMathPara>
                </a14:m>
                <a:endParaRPr lang="en-US" sz="2800" dirty="0">
                  <a:solidFill>
                    <a:schemeClr val="tx1"/>
                  </a:solidFill>
                </a:endParaRPr>
              </a:p>
            </p:txBody>
          </p:sp>
        </mc:Choice>
        <mc:Fallback xmlns="">
          <p:sp>
            <p:nvSpPr>
              <p:cNvPr id="36" name="Oval 35">
                <a:extLst>
                  <a:ext uri="{FF2B5EF4-FFF2-40B4-BE49-F238E27FC236}">
                    <a16:creationId xmlns:a16="http://schemas.microsoft.com/office/drawing/2014/main" id="{6593FDF3-94E8-404F-9D3C-55116FF311CF}"/>
                  </a:ext>
                </a:extLst>
              </p:cNvPr>
              <p:cNvSpPr>
                <a:spLocks noRot="1" noChangeAspect="1" noMove="1" noResize="1" noEditPoints="1" noAdjustHandles="1" noChangeArrowheads="1" noChangeShapeType="1" noTextEdit="1"/>
              </p:cNvSpPr>
              <p:nvPr/>
            </p:nvSpPr>
            <p:spPr>
              <a:xfrm>
                <a:off x="2256880" y="4348160"/>
                <a:ext cx="693683" cy="609600"/>
              </a:xfrm>
              <a:prstGeom prst="ellipse">
                <a:avLst/>
              </a:prstGeom>
              <a:blipFill>
                <a:blip r:embed="rId7"/>
                <a:stretch>
                  <a:fillRect/>
                </a:stretch>
              </a:blipFill>
              <a:ln w="635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Oval 36">
                <a:extLst>
                  <a:ext uri="{FF2B5EF4-FFF2-40B4-BE49-F238E27FC236}">
                    <a16:creationId xmlns:a16="http://schemas.microsoft.com/office/drawing/2014/main" id="{DF6F8CD5-6D30-F44D-BEBB-5DE05B4B55FB}"/>
                  </a:ext>
                </a:extLst>
              </p:cNvPr>
              <p:cNvSpPr/>
              <p:nvPr/>
            </p:nvSpPr>
            <p:spPr>
              <a:xfrm>
                <a:off x="1000609" y="4352276"/>
                <a:ext cx="693683" cy="609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dirty="0" smtClean="0">
                          <a:latin typeface="Cambria Math" panose="02040503050406030204" pitchFamily="18" charset="0"/>
                        </a:rPr>
                        <m:t>𝑌</m:t>
                      </m:r>
                    </m:oMath>
                  </m:oMathPara>
                </a14:m>
                <a:endParaRPr lang="en-US" sz="2800" dirty="0"/>
              </a:p>
            </p:txBody>
          </p:sp>
        </mc:Choice>
        <mc:Fallback xmlns="">
          <p:sp>
            <p:nvSpPr>
              <p:cNvPr id="37" name="Oval 36">
                <a:extLst>
                  <a:ext uri="{FF2B5EF4-FFF2-40B4-BE49-F238E27FC236}">
                    <a16:creationId xmlns:a16="http://schemas.microsoft.com/office/drawing/2014/main" id="{DF6F8CD5-6D30-F44D-BEBB-5DE05B4B55FB}"/>
                  </a:ext>
                </a:extLst>
              </p:cNvPr>
              <p:cNvSpPr>
                <a:spLocks noRot="1" noChangeAspect="1" noMove="1" noResize="1" noEditPoints="1" noAdjustHandles="1" noChangeArrowheads="1" noChangeShapeType="1" noTextEdit="1"/>
              </p:cNvSpPr>
              <p:nvPr/>
            </p:nvSpPr>
            <p:spPr>
              <a:xfrm>
                <a:off x="1000609" y="4352276"/>
                <a:ext cx="693683" cy="609600"/>
              </a:xfrm>
              <a:prstGeom prst="ellipse">
                <a:avLst/>
              </a:prstGeom>
              <a:blipFill>
                <a:blip r:embed="rId8"/>
                <a:stretch>
                  <a:fillRect/>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6E33D1DC-9FA6-8444-BF4E-E108CA7F89F3}"/>
              </a:ext>
            </a:extLst>
          </p:cNvPr>
          <p:cNvCxnSpPr>
            <a:cxnSpLocks/>
            <a:stCxn id="37" idx="6"/>
            <a:endCxn id="36" idx="2"/>
          </p:cNvCxnSpPr>
          <p:nvPr/>
        </p:nvCxnSpPr>
        <p:spPr>
          <a:xfrm flipV="1">
            <a:off x="1694292" y="4652960"/>
            <a:ext cx="562588" cy="4116"/>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F5385BA-5092-D543-BA88-9EE985CDCC74}"/>
              </a:ext>
            </a:extLst>
          </p:cNvPr>
          <p:cNvCxnSpPr>
            <a:cxnSpLocks/>
            <a:stCxn id="36" idx="6"/>
            <a:endCxn id="7" idx="2"/>
          </p:cNvCxnSpPr>
          <p:nvPr/>
        </p:nvCxnSpPr>
        <p:spPr>
          <a:xfrm flipV="1">
            <a:off x="2950563" y="4648841"/>
            <a:ext cx="537878" cy="4119"/>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AFC94A30-BA6E-AC44-8C21-2DC06484A647}"/>
              </a:ext>
            </a:extLst>
          </p:cNvPr>
          <p:cNvSpPr>
            <a:spLocks noGrp="1"/>
          </p:cNvSpPr>
          <p:nvPr>
            <p:ph type="title"/>
          </p:nvPr>
        </p:nvSpPr>
        <p:spPr>
          <a:xfrm>
            <a:off x="418072" y="177925"/>
            <a:ext cx="11469128" cy="1388630"/>
          </a:xfrm>
        </p:spPr>
        <p:txBody>
          <a:bodyPr>
            <a:normAutofit/>
          </a:bodyPr>
          <a:lstStyle/>
          <a:p>
            <a:r>
              <a:rPr lang="en-US" sz="3600" dirty="0"/>
              <a:t>Counterfactually Fair Automatic Speech Recognition</a:t>
            </a:r>
            <a:br>
              <a:rPr lang="en-US" sz="3600" dirty="0"/>
            </a:br>
            <a:endParaRPr lang="en-US" sz="2400" dirty="0"/>
          </a:p>
        </p:txBody>
      </p:sp>
      <p:pic>
        <p:nvPicPr>
          <p:cNvPr id="6" name="Picture 5" descr="A picture containing text, watch, clock, gauge&#10;&#10;Description automatically generated">
            <a:extLst>
              <a:ext uri="{FF2B5EF4-FFF2-40B4-BE49-F238E27FC236}">
                <a16:creationId xmlns:a16="http://schemas.microsoft.com/office/drawing/2014/main" id="{4498FCAF-0C9F-B740-B033-A1FB9E05E1EA}"/>
              </a:ext>
            </a:extLst>
          </p:cNvPr>
          <p:cNvPicPr>
            <a:picLocks noChangeAspect="1"/>
          </p:cNvPicPr>
          <p:nvPr/>
        </p:nvPicPr>
        <p:blipFill>
          <a:blip r:embed="rId9"/>
          <a:stretch>
            <a:fillRect/>
          </a:stretch>
        </p:blipFill>
        <p:spPr>
          <a:xfrm>
            <a:off x="5248275" y="2225692"/>
            <a:ext cx="6943725" cy="100012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EEFCCA9-9822-2645-93B0-92EEF8B9E269}"/>
              </a:ext>
            </a:extLst>
          </p:cNvPr>
          <p:cNvPicPr>
            <a:picLocks noChangeAspect="1"/>
          </p:cNvPicPr>
          <p:nvPr/>
        </p:nvPicPr>
        <p:blipFill>
          <a:blip r:embed="rId10"/>
          <a:stretch>
            <a:fillRect/>
          </a:stretch>
        </p:blipFill>
        <p:spPr>
          <a:xfrm>
            <a:off x="5119189" y="2477041"/>
            <a:ext cx="1524000" cy="428625"/>
          </a:xfrm>
          <a:prstGeom prst="rect">
            <a:avLst/>
          </a:prstGeom>
        </p:spPr>
      </p:pic>
      <p:pic>
        <p:nvPicPr>
          <p:cNvPr id="12" name="Picture 11" descr="Text&#10;&#10;Description automatically generated">
            <a:extLst>
              <a:ext uri="{FF2B5EF4-FFF2-40B4-BE49-F238E27FC236}">
                <a16:creationId xmlns:a16="http://schemas.microsoft.com/office/drawing/2014/main" id="{E3F0064A-E88D-194E-8FF8-DBFB19D76FCC}"/>
              </a:ext>
            </a:extLst>
          </p:cNvPr>
          <p:cNvPicPr>
            <a:picLocks noChangeAspect="1"/>
          </p:cNvPicPr>
          <p:nvPr/>
        </p:nvPicPr>
        <p:blipFill>
          <a:blip r:embed="rId11"/>
          <a:stretch>
            <a:fillRect/>
          </a:stretch>
        </p:blipFill>
        <p:spPr>
          <a:xfrm>
            <a:off x="6082579" y="3542392"/>
            <a:ext cx="5467350" cy="809625"/>
          </a:xfrm>
          <a:prstGeom prst="rect">
            <a:avLst/>
          </a:prstGeom>
        </p:spPr>
      </p:pic>
      <p:pic>
        <p:nvPicPr>
          <p:cNvPr id="14" name="Picture 13">
            <a:extLst>
              <a:ext uri="{FF2B5EF4-FFF2-40B4-BE49-F238E27FC236}">
                <a16:creationId xmlns:a16="http://schemas.microsoft.com/office/drawing/2014/main" id="{11D4A5EA-D44D-6447-A442-F9109BF6B138}"/>
              </a:ext>
            </a:extLst>
          </p:cNvPr>
          <p:cNvPicPr>
            <a:picLocks noChangeAspect="1"/>
          </p:cNvPicPr>
          <p:nvPr/>
        </p:nvPicPr>
        <p:blipFill>
          <a:blip r:embed="rId12"/>
          <a:stretch>
            <a:fillRect/>
          </a:stretch>
        </p:blipFill>
        <p:spPr>
          <a:xfrm>
            <a:off x="5984609" y="5015238"/>
            <a:ext cx="5810250" cy="638175"/>
          </a:xfrm>
          <a:prstGeom prst="rect">
            <a:avLst/>
          </a:prstGeom>
        </p:spPr>
      </p:pic>
      <p:pic>
        <p:nvPicPr>
          <p:cNvPr id="17" name="Picture 16" descr="Text&#10;&#10;Description automatically generated">
            <a:extLst>
              <a:ext uri="{FF2B5EF4-FFF2-40B4-BE49-F238E27FC236}">
                <a16:creationId xmlns:a16="http://schemas.microsoft.com/office/drawing/2014/main" id="{75E32FD3-2689-8842-A66B-63DF7001908D}"/>
              </a:ext>
            </a:extLst>
          </p:cNvPr>
          <p:cNvPicPr>
            <a:picLocks noChangeAspect="1"/>
          </p:cNvPicPr>
          <p:nvPr/>
        </p:nvPicPr>
        <p:blipFill>
          <a:blip r:embed="rId13"/>
          <a:stretch>
            <a:fillRect/>
          </a:stretch>
        </p:blipFill>
        <p:spPr>
          <a:xfrm>
            <a:off x="5963748" y="5575853"/>
            <a:ext cx="5743575" cy="1266825"/>
          </a:xfrm>
          <a:prstGeom prst="rect">
            <a:avLst/>
          </a:prstGeom>
        </p:spPr>
      </p:pic>
    </p:spTree>
    <p:extLst>
      <p:ext uri="{BB962C8B-B14F-4D97-AF65-F5344CB8AC3E}">
        <p14:creationId xmlns:p14="http://schemas.microsoft.com/office/powerpoint/2010/main" val="1676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repeatCount="3000" fill="hold" nodeType="clickEffect">
                                  <p:stCondLst>
                                    <p:cond delay="0"/>
                                  </p:stCondLst>
                                  <p:childTnLst>
                                    <p:animClr clrSpc="rgb" dir="cw">
                                      <p:cBhvr>
                                        <p:cTn id="6" dur="1000" fill="hold"/>
                                        <p:tgtEl>
                                          <p:spTgt spid="2"/>
                                        </p:tgtEl>
                                        <p:attrNameLst>
                                          <p:attrName>fillcolor</p:attrName>
                                        </p:attrNameLst>
                                      </p:cBhvr>
                                      <p:to>
                                        <a:schemeClr val="accent1"/>
                                      </p:to>
                                    </p:animClr>
                                    <p:set>
                                      <p:cBhvr>
                                        <p:cTn id="7" dur="1000" fill="hold"/>
                                        <p:tgtEl>
                                          <p:spTgt spid="2"/>
                                        </p:tgtEl>
                                        <p:attrNameLst>
                                          <p:attrName>fill.type</p:attrName>
                                        </p:attrNameLst>
                                      </p:cBhvr>
                                      <p:to>
                                        <p:strVal val="solid"/>
                                      </p:to>
                                    </p:set>
                                    <p:set>
                                      <p:cBhvr>
                                        <p:cTn id="8" dur="1000" fill="hold"/>
                                        <p:tgtEl>
                                          <p:spTgt spid="2"/>
                                        </p:tgtEl>
                                        <p:attrNameLst>
                                          <p:attrName>fill.on</p:attrName>
                                        </p:attrNameLst>
                                      </p:cBhvr>
                                      <p:to>
                                        <p:strVal val="true"/>
                                      </p:to>
                                    </p:set>
                                  </p:childTnLst>
                                </p:cTn>
                              </p:par>
                              <p:par>
                                <p:cTn id="9" presetID="1" presetClass="emph" presetSubtype="2" repeatCount="3000" fill="hold" nodeType="withEffect">
                                  <p:stCondLst>
                                    <p:cond delay="0"/>
                                  </p:stCondLst>
                                  <p:childTnLst>
                                    <p:animClr clrSpc="rgb" dir="cw">
                                      <p:cBhvr>
                                        <p:cTn id="10" dur="1000" fill="hold"/>
                                        <p:tgtEl>
                                          <p:spTgt spid="5"/>
                                        </p:tgtEl>
                                        <p:attrNameLst>
                                          <p:attrName>fillcolor</p:attrName>
                                        </p:attrNameLst>
                                      </p:cBhvr>
                                      <p:to>
                                        <a:schemeClr val="accent1"/>
                                      </p:to>
                                    </p:animClr>
                                    <p:set>
                                      <p:cBhvr>
                                        <p:cTn id="11" dur="1000" fill="hold"/>
                                        <p:tgtEl>
                                          <p:spTgt spid="5"/>
                                        </p:tgtEl>
                                        <p:attrNameLst>
                                          <p:attrName>fill.type</p:attrName>
                                        </p:attrNameLst>
                                      </p:cBhvr>
                                      <p:to>
                                        <p:strVal val="solid"/>
                                      </p:to>
                                    </p:set>
                                    <p:set>
                                      <p:cBhvr>
                                        <p:cTn id="12" dur="1000" fill="hold"/>
                                        <p:tgtEl>
                                          <p:spTgt spid="5"/>
                                        </p:tgtEl>
                                        <p:attrNameLst>
                                          <p:attrName>fill.on</p:attrName>
                                        </p:attrNameLst>
                                      </p:cBhvr>
                                      <p:to>
                                        <p:strVal val="true"/>
                                      </p:to>
                                    </p:set>
                                  </p:childTnLst>
                                </p:cTn>
                              </p:par>
                            </p:childTnLst>
                          </p:cTn>
                        </p:par>
                        <p:par>
                          <p:cTn id="13" fill="hold">
                            <p:stCondLst>
                              <p:cond delay="3000"/>
                            </p:stCondLst>
                            <p:childTnLst>
                              <p:par>
                                <p:cTn id="14" presetID="1" presetClass="emph" presetSubtype="2" fill="hold" nodeType="afterEffect">
                                  <p:stCondLst>
                                    <p:cond delay="0"/>
                                  </p:stCondLst>
                                  <p:childTnLst>
                                    <p:animClr clrSpc="rgb" dir="cw">
                                      <p:cBhvr>
                                        <p:cTn id="15" dur="1000" fill="hold"/>
                                        <p:tgtEl>
                                          <p:spTgt spid="2"/>
                                        </p:tgtEl>
                                        <p:attrNameLst>
                                          <p:attrName>fillcolor</p:attrName>
                                        </p:attrNameLst>
                                      </p:cBhvr>
                                      <p:to>
                                        <a:srgbClr val="F5C713"/>
                                      </p:to>
                                    </p:animClr>
                                    <p:set>
                                      <p:cBhvr>
                                        <p:cTn id="16" dur="1000" fill="hold"/>
                                        <p:tgtEl>
                                          <p:spTgt spid="2"/>
                                        </p:tgtEl>
                                        <p:attrNameLst>
                                          <p:attrName>fill.type</p:attrName>
                                        </p:attrNameLst>
                                      </p:cBhvr>
                                      <p:to>
                                        <p:strVal val="solid"/>
                                      </p:to>
                                    </p:set>
                                    <p:set>
                                      <p:cBhvr>
                                        <p:cTn id="17" dur="1000" fill="hold"/>
                                        <p:tgtEl>
                                          <p:spTgt spid="2"/>
                                        </p:tgtEl>
                                        <p:attrNameLst>
                                          <p:attrName>fill.on</p:attrName>
                                        </p:attrNameLst>
                                      </p:cBhvr>
                                      <p:to>
                                        <p:strVal val="true"/>
                                      </p:to>
                                    </p:set>
                                  </p:childTnLst>
                                </p:cTn>
                              </p:par>
                              <p:par>
                                <p:cTn id="18" presetID="1" presetClass="emph" presetSubtype="2" fill="hold" nodeType="withEffect">
                                  <p:stCondLst>
                                    <p:cond delay="0"/>
                                  </p:stCondLst>
                                  <p:childTnLst>
                                    <p:animClr clrSpc="rgb" dir="cw">
                                      <p:cBhvr>
                                        <p:cTn id="19" dur="1000" fill="hold"/>
                                        <p:tgtEl>
                                          <p:spTgt spid="5"/>
                                        </p:tgtEl>
                                        <p:attrNameLst>
                                          <p:attrName>fillcolor</p:attrName>
                                        </p:attrNameLst>
                                      </p:cBhvr>
                                      <p:to>
                                        <a:srgbClr val="F5C713"/>
                                      </p:to>
                                    </p:animClr>
                                    <p:set>
                                      <p:cBhvr>
                                        <p:cTn id="20" dur="1000" fill="hold"/>
                                        <p:tgtEl>
                                          <p:spTgt spid="5"/>
                                        </p:tgtEl>
                                        <p:attrNameLst>
                                          <p:attrName>fill.type</p:attrName>
                                        </p:attrNameLst>
                                      </p:cBhvr>
                                      <p:to>
                                        <p:strVal val="solid"/>
                                      </p:to>
                                    </p:set>
                                    <p:set>
                                      <p:cBhvr>
                                        <p:cTn id="21" dur="1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EEE04-85AC-DC42-9DBC-05F4C5D41021}"/>
              </a:ext>
            </a:extLst>
          </p:cNvPr>
          <p:cNvSpPr>
            <a:spLocks noGrp="1"/>
          </p:cNvSpPr>
          <p:nvPr>
            <p:ph type="title"/>
          </p:nvPr>
        </p:nvSpPr>
        <p:spPr>
          <a:xfrm>
            <a:off x="224245" y="195306"/>
            <a:ext cx="10515600" cy="888909"/>
          </a:xfrm>
        </p:spPr>
        <p:txBody>
          <a:bodyPr>
            <a:noAutofit/>
          </a:bodyPr>
          <a:lstStyle/>
          <a:p>
            <a:r>
              <a:rPr lang="en-US" sz="3200" dirty="0"/>
              <a:t>Average error rate, averaged across all speakers, as a function of regularization weight</a:t>
            </a:r>
          </a:p>
        </p:txBody>
      </p:sp>
      <p:sp>
        <p:nvSpPr>
          <p:cNvPr id="3" name="Content Placeholder 2">
            <a:extLst>
              <a:ext uri="{FF2B5EF4-FFF2-40B4-BE49-F238E27FC236}">
                <a16:creationId xmlns:a16="http://schemas.microsoft.com/office/drawing/2014/main" id="{B1ACD51D-0481-374D-9670-DC99A3A12F0A}"/>
              </a:ext>
            </a:extLst>
          </p:cNvPr>
          <p:cNvSpPr>
            <a:spLocks noGrp="1"/>
          </p:cNvSpPr>
          <p:nvPr>
            <p:ph sz="half" idx="1"/>
          </p:nvPr>
        </p:nvSpPr>
        <p:spPr>
          <a:xfrm>
            <a:off x="838200" y="1316170"/>
            <a:ext cx="5181600" cy="3739153"/>
          </a:xfrm>
        </p:spPr>
        <p:txBody>
          <a:bodyPr>
            <a:normAutofit fontScale="92500" lnSpcReduction="10000"/>
          </a:bodyPr>
          <a:lstStyle/>
          <a:p>
            <a:pPr marL="0" indent="0">
              <a:buNone/>
            </a:pPr>
            <a:r>
              <a:rPr lang="en-US" dirty="0"/>
              <a:t>Train the neural net using regularized training so that…</a:t>
            </a:r>
          </a:p>
          <a:p>
            <a:r>
              <a:rPr lang="en-US" dirty="0"/>
              <a:t>CTC = P(</a:t>
            </a:r>
            <a:r>
              <a:rPr lang="en-US" dirty="0" err="1"/>
              <a:t>sentence|audio</a:t>
            </a:r>
            <a:r>
              <a:rPr lang="en-US" dirty="0"/>
              <a:t>)…</a:t>
            </a:r>
          </a:p>
          <a:p>
            <a:r>
              <a:rPr lang="en-US" dirty="0"/>
              <a:t>Post = P(</a:t>
            </a:r>
            <a:r>
              <a:rPr lang="en-US" dirty="0" err="1"/>
              <a:t>character|spectrum</a:t>
            </a:r>
            <a:r>
              <a:rPr lang="en-US" dirty="0"/>
              <a:t>) …</a:t>
            </a:r>
          </a:p>
          <a:p>
            <a:r>
              <a:rPr lang="en-US" dirty="0" err="1"/>
              <a:t>LogProb</a:t>
            </a:r>
            <a:r>
              <a:rPr lang="en-US" dirty="0"/>
              <a:t> = log P(</a:t>
            </a:r>
            <a:r>
              <a:rPr lang="en-US" dirty="0" err="1"/>
              <a:t>character|spectrum</a:t>
            </a:r>
            <a:r>
              <a:rPr lang="en-US" dirty="0"/>
              <a:t>)…</a:t>
            </a:r>
          </a:p>
          <a:p>
            <a:pPr marL="0" indent="0">
              <a:buNone/>
            </a:pPr>
            <a:r>
              <a:rPr lang="en-US" dirty="0"/>
              <a:t>... is independent of factual vs. counterfactual group identity</a:t>
            </a:r>
          </a:p>
        </p:txBody>
      </p:sp>
      <p:pic>
        <p:nvPicPr>
          <p:cNvPr id="6" name="Content Placeholder 5">
            <a:extLst>
              <a:ext uri="{FF2B5EF4-FFF2-40B4-BE49-F238E27FC236}">
                <a16:creationId xmlns:a16="http://schemas.microsoft.com/office/drawing/2014/main" id="{2BFE3841-A85D-CC45-89CA-2674D7FD0C72}"/>
              </a:ext>
            </a:extLst>
          </p:cNvPr>
          <p:cNvPicPr>
            <a:picLocks noGrp="1" noChangeAspect="1"/>
          </p:cNvPicPr>
          <p:nvPr>
            <p:ph sz="half" idx="2"/>
          </p:nvPr>
        </p:nvPicPr>
        <p:blipFill>
          <a:blip r:embed="rId2"/>
          <a:stretch>
            <a:fillRect/>
          </a:stretch>
        </p:blipFill>
        <p:spPr>
          <a:xfrm>
            <a:off x="6172200" y="2056789"/>
            <a:ext cx="5181600" cy="3889009"/>
          </a:xfrm>
        </p:spPr>
      </p:pic>
      <p:sp>
        <p:nvSpPr>
          <p:cNvPr id="4" name="Rectangle 3">
            <a:extLst>
              <a:ext uri="{FF2B5EF4-FFF2-40B4-BE49-F238E27FC236}">
                <a16:creationId xmlns:a16="http://schemas.microsoft.com/office/drawing/2014/main" id="{86CC9801-4037-5C41-BA18-28A15075C063}"/>
              </a:ext>
            </a:extLst>
          </p:cNvPr>
          <p:cNvSpPr/>
          <p:nvPr/>
        </p:nvSpPr>
        <p:spPr>
          <a:xfrm>
            <a:off x="224245" y="5283826"/>
            <a:ext cx="5795555" cy="1384995"/>
          </a:xfrm>
          <a:prstGeom prst="rect">
            <a:avLst/>
          </a:prstGeom>
          <a:ln>
            <a:solidFill>
              <a:schemeClr val="accent1"/>
            </a:solidFill>
          </a:ln>
        </p:spPr>
        <p:txBody>
          <a:bodyPr wrap="square">
            <a:spAutoFit/>
          </a:bodyPr>
          <a:lstStyle/>
          <a:p>
            <a:r>
              <a:rPr lang="en-US" sz="2800" dirty="0">
                <a:solidFill>
                  <a:schemeClr val="tx1"/>
                </a:solidFill>
              </a:rPr>
              <a:t>CER (character error rate) = a measure of average performance across all groups</a:t>
            </a:r>
          </a:p>
        </p:txBody>
      </p:sp>
    </p:spTree>
    <p:extLst>
      <p:ext uri="{BB962C8B-B14F-4D97-AF65-F5344CB8AC3E}">
        <p14:creationId xmlns:p14="http://schemas.microsoft.com/office/powerpoint/2010/main" val="655227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EEE04-85AC-DC42-9DBC-05F4C5D41021}"/>
              </a:ext>
            </a:extLst>
          </p:cNvPr>
          <p:cNvSpPr>
            <a:spLocks noGrp="1"/>
          </p:cNvSpPr>
          <p:nvPr>
            <p:ph type="title"/>
          </p:nvPr>
        </p:nvSpPr>
        <p:spPr/>
        <p:txBody>
          <a:bodyPr>
            <a:normAutofit fontScale="90000"/>
          </a:bodyPr>
          <a:lstStyle/>
          <a:p>
            <a:r>
              <a:rPr lang="en-US" dirty="0"/>
              <a:t>Standard deviation of error rate across speakers, as a function of regularization weight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1ACD51D-0481-374D-9670-DC99A3A12F0A}"/>
                  </a:ext>
                </a:extLst>
              </p:cNvPr>
              <p:cNvSpPr>
                <a:spLocks noGrp="1"/>
              </p:cNvSpPr>
              <p:nvPr>
                <p:ph sz="half" idx="1"/>
              </p:nvPr>
            </p:nvSpPr>
            <p:spPr>
              <a:xfrm>
                <a:off x="838200" y="1825625"/>
                <a:ext cx="5181600" cy="1325563"/>
              </a:xfrm>
            </p:spPr>
            <p:txBody>
              <a:bodyPr/>
              <a:lstStyle/>
              <a:p>
                <a:pPr marL="0" indent="0">
                  <a:buNone/>
                </a:pPr>
                <a:r>
                  <a:rPr lang="en-US" dirty="0"/>
                  <a:t>Training criterion = speech recognizer loss + </a:t>
                </a:r>
                <a14:m>
                  <m:oMath xmlns:m="http://schemas.openxmlformats.org/officeDocument/2006/math">
                    <m:r>
                      <a:rPr lang="en-US" i="1" dirty="0" smtClean="0">
                        <a:latin typeface="Cambria Math" panose="02040503050406030204" pitchFamily="18" charset="0"/>
                        <a:ea typeface="Cambria Math" panose="02040503050406030204" pitchFamily="18" charset="0"/>
                      </a:rPr>
                      <m:t>𝜆</m:t>
                    </m:r>
                    <m:r>
                      <a:rPr lang="en-US" i="1" dirty="0" smtClean="0">
                        <a:latin typeface="Cambria Math" panose="02040503050406030204" pitchFamily="18" charset="0"/>
                        <a:ea typeface="Cambria Math" panose="02040503050406030204" pitchFamily="18" charset="0"/>
                      </a:rPr>
                      <m:t>×</m:t>
                    </m:r>
                  </m:oMath>
                </a14:m>
                <a:r>
                  <a:rPr lang="en-US" dirty="0"/>
                  <a:t>(counterfactual matching loss)</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B1ACD51D-0481-374D-9670-DC99A3A12F0A}"/>
                  </a:ext>
                </a:extLst>
              </p:cNvPr>
              <p:cNvSpPr>
                <a:spLocks noGrp="1" noRot="1" noChangeAspect="1" noMove="1" noResize="1" noEditPoints="1" noAdjustHandles="1" noChangeArrowheads="1" noChangeShapeType="1" noTextEdit="1"/>
              </p:cNvSpPr>
              <p:nvPr>
                <p:ph sz="half" idx="1"/>
              </p:nvPr>
            </p:nvSpPr>
            <p:spPr>
              <a:xfrm>
                <a:off x="838200" y="1825625"/>
                <a:ext cx="5181600" cy="1325563"/>
              </a:xfrm>
              <a:blipFill>
                <a:blip r:embed="rId2"/>
                <a:stretch>
                  <a:fillRect l="-2445" t="-7547" b="-5660"/>
                </a:stretch>
              </a:blipFill>
            </p:spPr>
            <p:txBody>
              <a:bodyPr/>
              <a:lstStyle/>
              <a:p>
                <a:r>
                  <a:rPr lang="en-US">
                    <a:noFill/>
                  </a:rPr>
                  <a:t> </a:t>
                </a:r>
              </a:p>
            </p:txBody>
          </p:sp>
        </mc:Fallback>
      </mc:AlternateContent>
      <p:pic>
        <p:nvPicPr>
          <p:cNvPr id="6" name="Content Placeholder 5">
            <a:extLst>
              <a:ext uri="{FF2B5EF4-FFF2-40B4-BE49-F238E27FC236}">
                <a16:creationId xmlns:a16="http://schemas.microsoft.com/office/drawing/2014/main" id="{2BFE3841-A85D-CC45-89CA-2674D7FD0C72}"/>
              </a:ext>
            </a:extLst>
          </p:cNvPr>
          <p:cNvPicPr>
            <a:picLocks noGrp="1" noChangeAspect="1"/>
          </p:cNvPicPr>
          <p:nvPr>
            <p:ph sz="half" idx="2"/>
          </p:nvPr>
        </p:nvPicPr>
        <p:blipFill>
          <a:blip r:embed="rId3"/>
          <a:srcRect/>
          <a:stretch/>
        </p:blipFill>
        <p:spPr>
          <a:xfrm>
            <a:off x="6172201" y="2056789"/>
            <a:ext cx="5181598" cy="3889009"/>
          </a:xfrm>
        </p:spPr>
      </p:pic>
      <p:sp>
        <p:nvSpPr>
          <p:cNvPr id="5" name="Rectangle 4">
            <a:extLst>
              <a:ext uri="{FF2B5EF4-FFF2-40B4-BE49-F238E27FC236}">
                <a16:creationId xmlns:a16="http://schemas.microsoft.com/office/drawing/2014/main" id="{53690BA6-8ECB-7644-B33D-E0A00C3B927F}"/>
              </a:ext>
            </a:extLst>
          </p:cNvPr>
          <p:cNvSpPr/>
          <p:nvPr/>
        </p:nvSpPr>
        <p:spPr>
          <a:xfrm>
            <a:off x="784302" y="4878878"/>
            <a:ext cx="5235498" cy="1384995"/>
          </a:xfrm>
          <a:prstGeom prst="rect">
            <a:avLst/>
          </a:prstGeom>
        </p:spPr>
        <p:txBody>
          <a:bodyPr wrap="square">
            <a:spAutoFit/>
          </a:bodyPr>
          <a:lstStyle/>
          <a:p>
            <a:r>
              <a:rPr lang="en-US" sz="2800" dirty="0" err="1">
                <a:solidFill>
                  <a:schemeClr val="tx1"/>
                </a:solidFill>
              </a:rPr>
              <a:t>Stdev</a:t>
            </a:r>
            <a:r>
              <a:rPr lang="en-US" sz="2800" dirty="0">
                <a:solidFill>
                  <a:schemeClr val="tx1"/>
                </a:solidFill>
              </a:rPr>
              <a:t> (of error rate, across speakers) = a measure of unfairness of the ASR</a:t>
            </a:r>
          </a:p>
        </p:txBody>
      </p:sp>
    </p:spTree>
    <p:extLst>
      <p:ext uri="{BB962C8B-B14F-4D97-AF65-F5344CB8AC3E}">
        <p14:creationId xmlns:p14="http://schemas.microsoft.com/office/powerpoint/2010/main" val="4167092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9" name="Table 9">
                <a:extLst>
                  <a:ext uri="{FF2B5EF4-FFF2-40B4-BE49-F238E27FC236}">
                    <a16:creationId xmlns:a16="http://schemas.microsoft.com/office/drawing/2014/main" id="{51283005-7FFF-CC44-8465-8EFBE7619CA5}"/>
                  </a:ext>
                </a:extLst>
              </p:cNvPr>
              <p:cNvGraphicFramePr>
                <a:graphicFrameLocks noGrp="1"/>
              </p:cNvGraphicFramePr>
              <p:nvPr>
                <p:extLst>
                  <p:ext uri="{D42A27DB-BD31-4B8C-83A1-F6EECF244321}">
                    <p14:modId xmlns:p14="http://schemas.microsoft.com/office/powerpoint/2010/main" val="3323058322"/>
                  </p:ext>
                </p:extLst>
              </p:nvPr>
            </p:nvGraphicFramePr>
            <p:xfrm>
              <a:off x="329716" y="221841"/>
              <a:ext cx="11430000" cy="3840480"/>
            </p:xfrm>
            <a:graphic>
              <a:graphicData uri="http://schemas.openxmlformats.org/drawingml/2006/table">
                <a:tbl>
                  <a:tblPr firstRow="1" bandRow="1">
                    <a:tableStyleId>{93296810-A885-4BE3-A3E7-6D5BEEA58F35}</a:tableStyleId>
                  </a:tblPr>
                  <a:tblGrid>
                    <a:gridCol w="5486400">
                      <a:extLst>
                        <a:ext uri="{9D8B030D-6E8A-4147-A177-3AD203B41FA5}">
                          <a16:colId xmlns:a16="http://schemas.microsoft.com/office/drawing/2014/main" val="21958769"/>
                        </a:ext>
                      </a:extLst>
                    </a:gridCol>
                    <a:gridCol w="1188720">
                      <a:extLst>
                        <a:ext uri="{9D8B030D-6E8A-4147-A177-3AD203B41FA5}">
                          <a16:colId xmlns:a16="http://schemas.microsoft.com/office/drawing/2014/main" val="2224003021"/>
                        </a:ext>
                      </a:extLst>
                    </a:gridCol>
                    <a:gridCol w="1188720">
                      <a:extLst>
                        <a:ext uri="{9D8B030D-6E8A-4147-A177-3AD203B41FA5}">
                          <a16:colId xmlns:a16="http://schemas.microsoft.com/office/drawing/2014/main" val="4110683463"/>
                        </a:ext>
                      </a:extLst>
                    </a:gridCol>
                    <a:gridCol w="1188720">
                      <a:extLst>
                        <a:ext uri="{9D8B030D-6E8A-4147-A177-3AD203B41FA5}">
                          <a16:colId xmlns:a16="http://schemas.microsoft.com/office/drawing/2014/main" val="3272707906"/>
                        </a:ext>
                      </a:extLst>
                    </a:gridCol>
                    <a:gridCol w="1188720">
                      <a:extLst>
                        <a:ext uri="{9D8B030D-6E8A-4147-A177-3AD203B41FA5}">
                          <a16:colId xmlns:a16="http://schemas.microsoft.com/office/drawing/2014/main" val="3494474534"/>
                        </a:ext>
                      </a:extLst>
                    </a:gridCol>
                    <a:gridCol w="1188720">
                      <a:extLst>
                        <a:ext uri="{9D8B030D-6E8A-4147-A177-3AD203B41FA5}">
                          <a16:colId xmlns:a16="http://schemas.microsoft.com/office/drawing/2014/main" val="2565171233"/>
                        </a:ext>
                      </a:extLst>
                    </a:gridCol>
                  </a:tblGrid>
                  <a:tr h="370840">
                    <a:tc>
                      <a:txBody>
                        <a:bodyPr/>
                        <a:lstStyle/>
                        <a:p>
                          <a:r>
                            <a:rPr lang="en-US" sz="2400" dirty="0"/>
                            <a:t>Model</a:t>
                          </a:r>
                        </a:p>
                      </a:txBody>
                      <a:tcPr/>
                    </a:tc>
                    <a:tc>
                      <a:txBody>
                        <a:bodyPr/>
                        <a:lstStyle/>
                        <a:p>
                          <a:r>
                            <a:rPr lang="en-US" sz="2400" dirty="0"/>
                            <a:t>Avg</a:t>
                          </a:r>
                        </a:p>
                      </a:txBody>
                      <a:tcPr/>
                    </a:tc>
                    <a:tc>
                      <a:txBody>
                        <a:bodyPr/>
                        <a:lstStyle/>
                        <a:p>
                          <a:r>
                            <a:rPr lang="en-US" sz="2400" dirty="0" err="1"/>
                            <a:t>Stdev</a:t>
                          </a:r>
                          <a:endParaRPr lang="en-US" sz="2400" dirty="0"/>
                        </a:p>
                      </a:txBody>
                      <a:tcPr/>
                    </a:tc>
                    <a:tc>
                      <a:txBody>
                        <a:bodyPr/>
                        <a:lstStyle/>
                        <a:p>
                          <a:r>
                            <a:rPr lang="en-US" sz="2400" dirty="0"/>
                            <a:t>GAE</a:t>
                          </a:r>
                        </a:p>
                      </a:txBody>
                      <a:tcPr/>
                    </a:tc>
                    <a:tc>
                      <a:txBody>
                        <a:bodyPr/>
                        <a:lstStyle/>
                        <a:p>
                          <a:r>
                            <a:rPr lang="en-US" sz="2400" dirty="0"/>
                            <a:t>AAL</a:t>
                          </a:r>
                        </a:p>
                      </a:txBody>
                      <a:tcPr/>
                    </a:tc>
                    <a:tc>
                      <a:txBody>
                        <a:bodyPr/>
                        <a:lstStyle/>
                        <a:p>
                          <a:r>
                            <a:rPr lang="en-US" sz="2400" dirty="0"/>
                            <a:t>Diff</a:t>
                          </a:r>
                        </a:p>
                      </a:txBody>
                      <a:tcPr/>
                    </a:tc>
                    <a:extLst>
                      <a:ext uri="{0D108BD9-81ED-4DB2-BD59-A6C34878D82A}">
                        <a16:rowId xmlns:a16="http://schemas.microsoft.com/office/drawing/2014/main" val="1173776770"/>
                      </a:ext>
                    </a:extLst>
                  </a:tr>
                  <a:tr h="457200">
                    <a:tc>
                      <a:txBody>
                        <a:bodyPr/>
                        <a:lstStyle/>
                        <a:p>
                          <a:r>
                            <a:rPr lang="en-US" sz="2400" dirty="0"/>
                            <a:t>Two different systems</a:t>
                          </a:r>
                        </a:p>
                      </a:txBody>
                      <a:tcPr/>
                    </a:tc>
                    <a:tc>
                      <a:txBody>
                        <a:bodyPr/>
                        <a:lstStyle/>
                        <a:p>
                          <a:r>
                            <a:rPr lang="en-US" sz="2400" dirty="0"/>
                            <a:t>24.8</a:t>
                          </a:r>
                        </a:p>
                      </a:txBody>
                      <a:tcPr/>
                    </a:tc>
                    <a:tc>
                      <a:txBody>
                        <a:bodyPr/>
                        <a:lstStyle/>
                        <a:p>
                          <a:r>
                            <a:rPr lang="en-US" sz="2400" dirty="0"/>
                            <a:t>15.6</a:t>
                          </a:r>
                        </a:p>
                      </a:txBody>
                      <a:tcPr/>
                    </a:tc>
                    <a:tc>
                      <a:txBody>
                        <a:bodyPr/>
                        <a:lstStyle/>
                        <a:p>
                          <a:r>
                            <a:rPr lang="en-US" sz="2400" dirty="0"/>
                            <a:t>9.8</a:t>
                          </a:r>
                        </a:p>
                      </a:txBody>
                      <a:tcPr/>
                    </a:tc>
                    <a:tc>
                      <a:txBody>
                        <a:bodyPr/>
                        <a:lstStyle/>
                        <a:p>
                          <a:r>
                            <a:rPr lang="en-US" sz="2400" dirty="0"/>
                            <a:t>38.0</a:t>
                          </a:r>
                        </a:p>
                      </a:txBody>
                      <a:tcPr/>
                    </a:tc>
                    <a:tc>
                      <a:txBody>
                        <a:bodyPr/>
                        <a:lstStyle/>
                        <a:p>
                          <a:r>
                            <a:rPr lang="en-US" sz="2400" dirty="0"/>
                            <a:t>28.2</a:t>
                          </a:r>
                        </a:p>
                      </a:txBody>
                      <a:tcPr/>
                    </a:tc>
                    <a:extLst>
                      <a:ext uri="{0D108BD9-81ED-4DB2-BD59-A6C34878D82A}">
                        <a16:rowId xmlns:a16="http://schemas.microsoft.com/office/drawing/2014/main" val="3297945544"/>
                      </a:ext>
                    </a:extLst>
                  </a:tr>
                  <a:tr h="370840">
                    <a:tc>
                      <a:txBody>
                        <a:bodyPr/>
                        <a:lstStyle/>
                        <a:p>
                          <a:r>
                            <a:rPr lang="en-US" sz="2400" dirty="0"/>
                            <a:t>Use GAE system for both</a:t>
                          </a:r>
                        </a:p>
                      </a:txBody>
                      <a:tcPr/>
                    </a:tc>
                    <a:tc>
                      <a:txBody>
                        <a:bodyPr/>
                        <a:lstStyle/>
                        <a:p>
                          <a:r>
                            <a:rPr lang="en-US" sz="2400" dirty="0"/>
                            <a:t>29.2</a:t>
                          </a:r>
                        </a:p>
                      </a:txBody>
                      <a:tcPr/>
                    </a:tc>
                    <a:tc>
                      <a:txBody>
                        <a:bodyPr/>
                        <a:lstStyle/>
                        <a:p>
                          <a:r>
                            <a:rPr lang="en-US" sz="2400" dirty="0"/>
                            <a:t>20.1</a:t>
                          </a:r>
                        </a:p>
                      </a:txBody>
                      <a:tcPr/>
                    </a:tc>
                    <a:tc>
                      <a:txBody>
                        <a:bodyPr/>
                        <a:lstStyle/>
                        <a:p>
                          <a:r>
                            <a:rPr lang="en-US" sz="2400" dirty="0"/>
                            <a:t>9.8</a:t>
                          </a:r>
                        </a:p>
                      </a:txBody>
                      <a:tcPr/>
                    </a:tc>
                    <a:tc>
                      <a:txBody>
                        <a:bodyPr/>
                        <a:lstStyle/>
                        <a:p>
                          <a:r>
                            <a:rPr lang="en-US" sz="2400" dirty="0"/>
                            <a:t>46.4</a:t>
                          </a:r>
                        </a:p>
                      </a:txBody>
                      <a:tcPr/>
                    </a:tc>
                    <a:tc>
                      <a:txBody>
                        <a:bodyPr/>
                        <a:lstStyle/>
                        <a:p>
                          <a:r>
                            <a:rPr lang="en-US" sz="2400" dirty="0"/>
                            <a:t>36.6</a:t>
                          </a:r>
                        </a:p>
                      </a:txBody>
                      <a:tcPr/>
                    </a:tc>
                    <a:extLst>
                      <a:ext uri="{0D108BD9-81ED-4DB2-BD59-A6C34878D82A}">
                        <a16:rowId xmlns:a16="http://schemas.microsoft.com/office/drawing/2014/main" val="2862931307"/>
                      </a:ext>
                    </a:extLst>
                  </a:tr>
                  <a:tr h="370840">
                    <a:tc>
                      <a:txBody>
                        <a:bodyPr/>
                        <a:lstStyle/>
                        <a:p>
                          <a:r>
                            <a:rPr lang="en-US" sz="2400" dirty="0"/>
                            <a:t>Counterfactual data, w/o counterfactual regularization (</a:t>
                          </a:r>
                          <a14:m>
                            <m:oMath xmlns:m="http://schemas.openxmlformats.org/officeDocument/2006/math">
                              <m:r>
                                <a:rPr lang="en-US" sz="2400" dirty="0" smtClean="0"/>
                                <m:t>𝜆</m:t>
                              </m:r>
                              <m:r>
                                <a:rPr lang="en-US" sz="2400" dirty="0" smtClean="0"/>
                                <m:t>=0</m:t>
                              </m:r>
                            </m:oMath>
                          </a14:m>
                          <a:r>
                            <a:rPr lang="en-US" sz="2400" dirty="0"/>
                            <a:t>)</a:t>
                          </a:r>
                        </a:p>
                      </a:txBody>
                      <a:tcPr/>
                    </a:tc>
                    <a:tc>
                      <a:txBody>
                        <a:bodyPr/>
                        <a:lstStyle/>
                        <a:p>
                          <a:r>
                            <a:rPr lang="en-US" sz="2400" dirty="0"/>
                            <a:t>23.7</a:t>
                          </a:r>
                        </a:p>
                      </a:txBody>
                      <a:tcPr/>
                    </a:tc>
                    <a:tc>
                      <a:txBody>
                        <a:bodyPr/>
                        <a:lstStyle/>
                        <a:p>
                          <a:r>
                            <a:rPr lang="en-US" sz="2400" dirty="0"/>
                            <a:t>11.6</a:t>
                          </a:r>
                        </a:p>
                      </a:txBody>
                      <a:tcPr/>
                    </a:tc>
                    <a:tc>
                      <a:txBody>
                        <a:bodyPr/>
                        <a:lstStyle/>
                        <a:p>
                          <a:r>
                            <a:rPr lang="en-US" sz="2400" dirty="0"/>
                            <a:t>14.6</a:t>
                          </a:r>
                        </a:p>
                      </a:txBody>
                      <a:tcPr/>
                    </a:tc>
                    <a:tc>
                      <a:txBody>
                        <a:bodyPr/>
                        <a:lstStyle/>
                        <a:p>
                          <a:r>
                            <a:rPr lang="en-US" sz="2400" dirty="0"/>
                            <a:t>34.9</a:t>
                          </a:r>
                        </a:p>
                      </a:txBody>
                      <a:tcPr/>
                    </a:tc>
                    <a:tc>
                      <a:txBody>
                        <a:bodyPr/>
                        <a:lstStyle/>
                        <a:p>
                          <a:r>
                            <a:rPr lang="en-US" sz="2400" dirty="0"/>
                            <a:t>20.3</a:t>
                          </a:r>
                        </a:p>
                      </a:txBody>
                      <a:tcPr/>
                    </a:tc>
                    <a:extLst>
                      <a:ext uri="{0D108BD9-81ED-4DB2-BD59-A6C34878D82A}">
                        <a16:rowId xmlns:a16="http://schemas.microsoft.com/office/drawing/2014/main" val="1877719567"/>
                      </a:ext>
                    </a:extLst>
                  </a:tr>
                  <a:tr h="370840">
                    <a:tc>
                      <a:txBody>
                        <a:bodyPr/>
                        <a:lstStyle/>
                        <a:p>
                          <a:r>
                            <a:rPr lang="en-US" sz="2400" dirty="0"/>
                            <a:t>Counterfactual data &amp; counterfactual regularization (</a:t>
                          </a:r>
                          <a14:m>
                            <m:oMath xmlns:m="http://schemas.openxmlformats.org/officeDocument/2006/math">
                              <m:r>
                                <a:rPr lang="en-US" sz="2400" dirty="0" smtClean="0"/>
                                <m:t>𝜆</m:t>
                              </m:r>
                              <m:r>
                                <a:rPr lang="en-US" sz="2400" dirty="0" smtClean="0"/>
                                <m:t>=10</m:t>
                              </m:r>
                            </m:oMath>
                          </a14:m>
                          <a:r>
                            <a:rPr lang="en-US" sz="2400" dirty="0"/>
                            <a:t>)</a:t>
                          </a:r>
                        </a:p>
                      </a:txBody>
                      <a:tcPr/>
                    </a:tc>
                    <a:tc>
                      <a:txBody>
                        <a:bodyPr/>
                        <a:lstStyle/>
                        <a:p>
                          <a:r>
                            <a:rPr lang="en-US" sz="2400" dirty="0"/>
                            <a:t>21.1</a:t>
                          </a:r>
                        </a:p>
                      </a:txBody>
                      <a:tcPr/>
                    </a:tc>
                    <a:tc>
                      <a:txBody>
                        <a:bodyPr/>
                        <a:lstStyle/>
                        <a:p>
                          <a:r>
                            <a:rPr lang="en-US" sz="2400" dirty="0"/>
                            <a:t>10.8</a:t>
                          </a:r>
                        </a:p>
                      </a:txBody>
                      <a:tcPr/>
                    </a:tc>
                    <a:tc>
                      <a:txBody>
                        <a:bodyPr/>
                        <a:lstStyle/>
                        <a:p>
                          <a:r>
                            <a:rPr lang="en-US" sz="2400" dirty="0"/>
                            <a:t>12.6</a:t>
                          </a:r>
                        </a:p>
                      </a:txBody>
                      <a:tcPr/>
                    </a:tc>
                    <a:tc>
                      <a:txBody>
                        <a:bodyPr/>
                        <a:lstStyle/>
                        <a:p>
                          <a:r>
                            <a:rPr lang="en-US" sz="2400" dirty="0"/>
                            <a:t>31.5</a:t>
                          </a:r>
                        </a:p>
                      </a:txBody>
                      <a:tcPr/>
                    </a:tc>
                    <a:tc>
                      <a:txBody>
                        <a:bodyPr/>
                        <a:lstStyle/>
                        <a:p>
                          <a:r>
                            <a:rPr lang="en-US" sz="2400" dirty="0"/>
                            <a:t>18.9</a:t>
                          </a:r>
                        </a:p>
                      </a:txBody>
                      <a:tcPr/>
                    </a:tc>
                    <a:extLst>
                      <a:ext uri="{0D108BD9-81ED-4DB2-BD59-A6C34878D82A}">
                        <a16:rowId xmlns:a16="http://schemas.microsoft.com/office/drawing/2014/main" val="3167339093"/>
                      </a:ext>
                    </a:extLst>
                  </a:tr>
                  <a:tr h="370840">
                    <a:tc>
                      <a:txBody>
                        <a:bodyPr/>
                        <a:lstStyle/>
                        <a:p>
                          <a:r>
                            <a:rPr lang="en-US" sz="2400" dirty="0"/>
                            <a:t>Counterfactual data &amp; counterfactual regularization (</a:t>
                          </a:r>
                          <a14:m>
                            <m:oMath xmlns:m="http://schemas.openxmlformats.org/officeDocument/2006/math">
                              <m:r>
                                <a:rPr lang="en-US" sz="2400" dirty="0" smtClean="0"/>
                                <m:t>𝜆</m:t>
                              </m:r>
                              <m:r>
                                <a:rPr lang="en-US" sz="2400" dirty="0" smtClean="0"/>
                                <m:t>=50</m:t>
                              </m:r>
                            </m:oMath>
                          </a14:m>
                          <a:r>
                            <a:rPr lang="en-US" sz="2400" dirty="0"/>
                            <a:t>)</a:t>
                          </a:r>
                        </a:p>
                      </a:txBody>
                      <a:tcPr/>
                    </a:tc>
                    <a:tc>
                      <a:txBody>
                        <a:bodyPr/>
                        <a:lstStyle/>
                        <a:p>
                          <a:r>
                            <a:rPr lang="en-US" sz="2400" dirty="0"/>
                            <a:t>23.3</a:t>
                          </a:r>
                        </a:p>
                      </a:txBody>
                      <a:tcPr/>
                    </a:tc>
                    <a:tc>
                      <a:txBody>
                        <a:bodyPr/>
                        <a:lstStyle/>
                        <a:p>
                          <a:r>
                            <a:rPr lang="en-US" sz="2400" dirty="0"/>
                            <a:t>10.6</a:t>
                          </a:r>
                        </a:p>
                      </a:txBody>
                      <a:tcPr/>
                    </a:tc>
                    <a:tc>
                      <a:txBody>
                        <a:bodyPr/>
                        <a:lstStyle/>
                        <a:p>
                          <a:r>
                            <a:rPr lang="en-US" sz="2400" dirty="0"/>
                            <a:t>15.3</a:t>
                          </a:r>
                        </a:p>
                      </a:txBody>
                      <a:tcPr/>
                    </a:tc>
                    <a:tc>
                      <a:txBody>
                        <a:bodyPr/>
                        <a:lstStyle/>
                        <a:p>
                          <a:r>
                            <a:rPr lang="en-US" sz="2400" dirty="0"/>
                            <a:t>33.4</a:t>
                          </a:r>
                        </a:p>
                      </a:txBody>
                      <a:tcPr/>
                    </a:tc>
                    <a:tc>
                      <a:txBody>
                        <a:bodyPr/>
                        <a:lstStyle/>
                        <a:p>
                          <a:r>
                            <a:rPr lang="en-US" sz="2400" dirty="0"/>
                            <a:t>18.2</a:t>
                          </a:r>
                        </a:p>
                      </a:txBody>
                      <a:tcPr/>
                    </a:tc>
                    <a:extLst>
                      <a:ext uri="{0D108BD9-81ED-4DB2-BD59-A6C34878D82A}">
                        <a16:rowId xmlns:a16="http://schemas.microsoft.com/office/drawing/2014/main" val="1276348775"/>
                      </a:ext>
                    </a:extLst>
                  </a:tr>
                </a:tbl>
              </a:graphicData>
            </a:graphic>
          </p:graphicFrame>
        </mc:Choice>
        <mc:Fallback>
          <p:graphicFrame>
            <p:nvGraphicFramePr>
              <p:cNvPr id="9" name="Table 9">
                <a:extLst>
                  <a:ext uri="{FF2B5EF4-FFF2-40B4-BE49-F238E27FC236}">
                    <a16:creationId xmlns:a16="http://schemas.microsoft.com/office/drawing/2014/main" id="{51283005-7FFF-CC44-8465-8EFBE7619CA5}"/>
                  </a:ext>
                </a:extLst>
              </p:cNvPr>
              <p:cNvGraphicFramePr>
                <a:graphicFrameLocks noGrp="1"/>
              </p:cNvGraphicFramePr>
              <p:nvPr>
                <p:extLst>
                  <p:ext uri="{D42A27DB-BD31-4B8C-83A1-F6EECF244321}">
                    <p14:modId xmlns:p14="http://schemas.microsoft.com/office/powerpoint/2010/main" val="3323058322"/>
                  </p:ext>
                </p:extLst>
              </p:nvPr>
            </p:nvGraphicFramePr>
            <p:xfrm>
              <a:off x="329716" y="221841"/>
              <a:ext cx="11430000" cy="3840480"/>
            </p:xfrm>
            <a:graphic>
              <a:graphicData uri="http://schemas.openxmlformats.org/drawingml/2006/table">
                <a:tbl>
                  <a:tblPr firstRow="1" bandRow="1">
                    <a:tableStyleId>{93296810-A885-4BE3-A3E7-6D5BEEA58F35}</a:tableStyleId>
                  </a:tblPr>
                  <a:tblGrid>
                    <a:gridCol w="5486400">
                      <a:extLst>
                        <a:ext uri="{9D8B030D-6E8A-4147-A177-3AD203B41FA5}">
                          <a16:colId xmlns:a16="http://schemas.microsoft.com/office/drawing/2014/main" val="21958769"/>
                        </a:ext>
                      </a:extLst>
                    </a:gridCol>
                    <a:gridCol w="1188720">
                      <a:extLst>
                        <a:ext uri="{9D8B030D-6E8A-4147-A177-3AD203B41FA5}">
                          <a16:colId xmlns:a16="http://schemas.microsoft.com/office/drawing/2014/main" val="2224003021"/>
                        </a:ext>
                      </a:extLst>
                    </a:gridCol>
                    <a:gridCol w="1188720">
                      <a:extLst>
                        <a:ext uri="{9D8B030D-6E8A-4147-A177-3AD203B41FA5}">
                          <a16:colId xmlns:a16="http://schemas.microsoft.com/office/drawing/2014/main" val="4110683463"/>
                        </a:ext>
                      </a:extLst>
                    </a:gridCol>
                    <a:gridCol w="1188720">
                      <a:extLst>
                        <a:ext uri="{9D8B030D-6E8A-4147-A177-3AD203B41FA5}">
                          <a16:colId xmlns:a16="http://schemas.microsoft.com/office/drawing/2014/main" val="3272707906"/>
                        </a:ext>
                      </a:extLst>
                    </a:gridCol>
                    <a:gridCol w="1188720">
                      <a:extLst>
                        <a:ext uri="{9D8B030D-6E8A-4147-A177-3AD203B41FA5}">
                          <a16:colId xmlns:a16="http://schemas.microsoft.com/office/drawing/2014/main" val="3494474534"/>
                        </a:ext>
                      </a:extLst>
                    </a:gridCol>
                    <a:gridCol w="1188720">
                      <a:extLst>
                        <a:ext uri="{9D8B030D-6E8A-4147-A177-3AD203B41FA5}">
                          <a16:colId xmlns:a16="http://schemas.microsoft.com/office/drawing/2014/main" val="2565171233"/>
                        </a:ext>
                      </a:extLst>
                    </a:gridCol>
                  </a:tblGrid>
                  <a:tr h="457200">
                    <a:tc>
                      <a:txBody>
                        <a:bodyPr/>
                        <a:lstStyle/>
                        <a:p>
                          <a:r>
                            <a:rPr lang="en-US" sz="2400" dirty="0"/>
                            <a:t>Model</a:t>
                          </a:r>
                        </a:p>
                      </a:txBody>
                      <a:tcPr/>
                    </a:tc>
                    <a:tc>
                      <a:txBody>
                        <a:bodyPr/>
                        <a:lstStyle/>
                        <a:p>
                          <a:r>
                            <a:rPr lang="en-US" sz="2400" dirty="0"/>
                            <a:t>Avg</a:t>
                          </a:r>
                        </a:p>
                      </a:txBody>
                      <a:tcPr/>
                    </a:tc>
                    <a:tc>
                      <a:txBody>
                        <a:bodyPr/>
                        <a:lstStyle/>
                        <a:p>
                          <a:r>
                            <a:rPr lang="en-US" sz="2400" dirty="0" err="1"/>
                            <a:t>Stdev</a:t>
                          </a:r>
                          <a:endParaRPr lang="en-US" sz="2400" dirty="0"/>
                        </a:p>
                      </a:txBody>
                      <a:tcPr/>
                    </a:tc>
                    <a:tc>
                      <a:txBody>
                        <a:bodyPr/>
                        <a:lstStyle/>
                        <a:p>
                          <a:r>
                            <a:rPr lang="en-US" sz="2400" dirty="0"/>
                            <a:t>GAE</a:t>
                          </a:r>
                        </a:p>
                      </a:txBody>
                      <a:tcPr/>
                    </a:tc>
                    <a:tc>
                      <a:txBody>
                        <a:bodyPr/>
                        <a:lstStyle/>
                        <a:p>
                          <a:r>
                            <a:rPr lang="en-US" sz="2400" dirty="0"/>
                            <a:t>AAL</a:t>
                          </a:r>
                        </a:p>
                      </a:txBody>
                      <a:tcPr/>
                    </a:tc>
                    <a:tc>
                      <a:txBody>
                        <a:bodyPr/>
                        <a:lstStyle/>
                        <a:p>
                          <a:r>
                            <a:rPr lang="en-US" sz="2400" dirty="0"/>
                            <a:t>Diff</a:t>
                          </a:r>
                        </a:p>
                      </a:txBody>
                      <a:tcPr/>
                    </a:tc>
                    <a:extLst>
                      <a:ext uri="{0D108BD9-81ED-4DB2-BD59-A6C34878D82A}">
                        <a16:rowId xmlns:a16="http://schemas.microsoft.com/office/drawing/2014/main" val="1173776770"/>
                      </a:ext>
                    </a:extLst>
                  </a:tr>
                  <a:tr h="457200">
                    <a:tc>
                      <a:txBody>
                        <a:bodyPr/>
                        <a:lstStyle/>
                        <a:p>
                          <a:r>
                            <a:rPr lang="en-US" sz="2400" dirty="0"/>
                            <a:t>Two different systems</a:t>
                          </a:r>
                        </a:p>
                      </a:txBody>
                      <a:tcPr/>
                    </a:tc>
                    <a:tc>
                      <a:txBody>
                        <a:bodyPr/>
                        <a:lstStyle/>
                        <a:p>
                          <a:r>
                            <a:rPr lang="en-US" sz="2400" dirty="0"/>
                            <a:t>24.8</a:t>
                          </a:r>
                        </a:p>
                      </a:txBody>
                      <a:tcPr/>
                    </a:tc>
                    <a:tc>
                      <a:txBody>
                        <a:bodyPr/>
                        <a:lstStyle/>
                        <a:p>
                          <a:r>
                            <a:rPr lang="en-US" sz="2400" dirty="0"/>
                            <a:t>15.6</a:t>
                          </a:r>
                        </a:p>
                      </a:txBody>
                      <a:tcPr/>
                    </a:tc>
                    <a:tc>
                      <a:txBody>
                        <a:bodyPr/>
                        <a:lstStyle/>
                        <a:p>
                          <a:r>
                            <a:rPr lang="en-US" sz="2400" dirty="0"/>
                            <a:t>9.8</a:t>
                          </a:r>
                        </a:p>
                      </a:txBody>
                      <a:tcPr/>
                    </a:tc>
                    <a:tc>
                      <a:txBody>
                        <a:bodyPr/>
                        <a:lstStyle/>
                        <a:p>
                          <a:r>
                            <a:rPr lang="en-US" sz="2400" dirty="0"/>
                            <a:t>38.0</a:t>
                          </a:r>
                        </a:p>
                      </a:txBody>
                      <a:tcPr/>
                    </a:tc>
                    <a:tc>
                      <a:txBody>
                        <a:bodyPr/>
                        <a:lstStyle/>
                        <a:p>
                          <a:r>
                            <a:rPr lang="en-US" sz="2400" dirty="0"/>
                            <a:t>28.2</a:t>
                          </a:r>
                        </a:p>
                      </a:txBody>
                      <a:tcPr/>
                    </a:tc>
                    <a:extLst>
                      <a:ext uri="{0D108BD9-81ED-4DB2-BD59-A6C34878D82A}">
                        <a16:rowId xmlns:a16="http://schemas.microsoft.com/office/drawing/2014/main" val="3297945544"/>
                      </a:ext>
                    </a:extLst>
                  </a:tr>
                  <a:tr h="457200">
                    <a:tc>
                      <a:txBody>
                        <a:bodyPr/>
                        <a:lstStyle/>
                        <a:p>
                          <a:r>
                            <a:rPr lang="en-US" sz="2400" dirty="0"/>
                            <a:t>Use GAE system for both</a:t>
                          </a:r>
                        </a:p>
                      </a:txBody>
                      <a:tcPr/>
                    </a:tc>
                    <a:tc>
                      <a:txBody>
                        <a:bodyPr/>
                        <a:lstStyle/>
                        <a:p>
                          <a:r>
                            <a:rPr lang="en-US" sz="2400" dirty="0"/>
                            <a:t>29.2</a:t>
                          </a:r>
                        </a:p>
                      </a:txBody>
                      <a:tcPr/>
                    </a:tc>
                    <a:tc>
                      <a:txBody>
                        <a:bodyPr/>
                        <a:lstStyle/>
                        <a:p>
                          <a:r>
                            <a:rPr lang="en-US" sz="2400" dirty="0"/>
                            <a:t>20.1</a:t>
                          </a:r>
                        </a:p>
                      </a:txBody>
                      <a:tcPr/>
                    </a:tc>
                    <a:tc>
                      <a:txBody>
                        <a:bodyPr/>
                        <a:lstStyle/>
                        <a:p>
                          <a:r>
                            <a:rPr lang="en-US" sz="2400" dirty="0"/>
                            <a:t>9.8</a:t>
                          </a:r>
                        </a:p>
                      </a:txBody>
                      <a:tcPr/>
                    </a:tc>
                    <a:tc>
                      <a:txBody>
                        <a:bodyPr/>
                        <a:lstStyle/>
                        <a:p>
                          <a:r>
                            <a:rPr lang="en-US" sz="2400" dirty="0"/>
                            <a:t>46.4</a:t>
                          </a:r>
                        </a:p>
                      </a:txBody>
                      <a:tcPr/>
                    </a:tc>
                    <a:tc>
                      <a:txBody>
                        <a:bodyPr/>
                        <a:lstStyle/>
                        <a:p>
                          <a:r>
                            <a:rPr lang="en-US" sz="2400" dirty="0"/>
                            <a:t>36.6</a:t>
                          </a:r>
                        </a:p>
                      </a:txBody>
                      <a:tcPr/>
                    </a:tc>
                    <a:extLst>
                      <a:ext uri="{0D108BD9-81ED-4DB2-BD59-A6C34878D82A}">
                        <a16:rowId xmlns:a16="http://schemas.microsoft.com/office/drawing/2014/main" val="2862931307"/>
                      </a:ext>
                    </a:extLst>
                  </a:tr>
                  <a:tr h="822960">
                    <a:tc>
                      <a:txBody>
                        <a:bodyPr/>
                        <a:lstStyle/>
                        <a:p>
                          <a:endParaRPr lang="en-US"/>
                        </a:p>
                      </a:txBody>
                      <a:tcPr>
                        <a:blipFill>
                          <a:blip r:embed="rId2"/>
                          <a:stretch>
                            <a:fillRect t="-172308" r="-109259" b="-216923"/>
                          </a:stretch>
                        </a:blipFill>
                      </a:tcPr>
                    </a:tc>
                    <a:tc>
                      <a:txBody>
                        <a:bodyPr/>
                        <a:lstStyle/>
                        <a:p>
                          <a:r>
                            <a:rPr lang="en-US" sz="2400" dirty="0"/>
                            <a:t>23.7</a:t>
                          </a:r>
                        </a:p>
                      </a:txBody>
                      <a:tcPr/>
                    </a:tc>
                    <a:tc>
                      <a:txBody>
                        <a:bodyPr/>
                        <a:lstStyle/>
                        <a:p>
                          <a:r>
                            <a:rPr lang="en-US" sz="2400" dirty="0"/>
                            <a:t>11.6</a:t>
                          </a:r>
                        </a:p>
                      </a:txBody>
                      <a:tcPr/>
                    </a:tc>
                    <a:tc>
                      <a:txBody>
                        <a:bodyPr/>
                        <a:lstStyle/>
                        <a:p>
                          <a:r>
                            <a:rPr lang="en-US" sz="2400" dirty="0"/>
                            <a:t>14.6</a:t>
                          </a:r>
                        </a:p>
                      </a:txBody>
                      <a:tcPr/>
                    </a:tc>
                    <a:tc>
                      <a:txBody>
                        <a:bodyPr/>
                        <a:lstStyle/>
                        <a:p>
                          <a:r>
                            <a:rPr lang="en-US" sz="2400" dirty="0"/>
                            <a:t>34.9</a:t>
                          </a:r>
                        </a:p>
                      </a:txBody>
                      <a:tcPr/>
                    </a:tc>
                    <a:tc>
                      <a:txBody>
                        <a:bodyPr/>
                        <a:lstStyle/>
                        <a:p>
                          <a:r>
                            <a:rPr lang="en-US" sz="2400" dirty="0"/>
                            <a:t>20.3</a:t>
                          </a:r>
                        </a:p>
                      </a:txBody>
                      <a:tcPr/>
                    </a:tc>
                    <a:extLst>
                      <a:ext uri="{0D108BD9-81ED-4DB2-BD59-A6C34878D82A}">
                        <a16:rowId xmlns:a16="http://schemas.microsoft.com/office/drawing/2014/main" val="1877719567"/>
                      </a:ext>
                    </a:extLst>
                  </a:tr>
                  <a:tr h="822960">
                    <a:tc>
                      <a:txBody>
                        <a:bodyPr/>
                        <a:lstStyle/>
                        <a:p>
                          <a:endParaRPr lang="en-US"/>
                        </a:p>
                      </a:txBody>
                      <a:tcPr>
                        <a:blipFill>
                          <a:blip r:embed="rId2"/>
                          <a:stretch>
                            <a:fillRect t="-272308" r="-109259" b="-116923"/>
                          </a:stretch>
                        </a:blipFill>
                      </a:tcPr>
                    </a:tc>
                    <a:tc>
                      <a:txBody>
                        <a:bodyPr/>
                        <a:lstStyle/>
                        <a:p>
                          <a:r>
                            <a:rPr lang="en-US" sz="2400" dirty="0"/>
                            <a:t>21.1</a:t>
                          </a:r>
                        </a:p>
                      </a:txBody>
                      <a:tcPr/>
                    </a:tc>
                    <a:tc>
                      <a:txBody>
                        <a:bodyPr/>
                        <a:lstStyle/>
                        <a:p>
                          <a:r>
                            <a:rPr lang="en-US" sz="2400" dirty="0"/>
                            <a:t>10.8</a:t>
                          </a:r>
                        </a:p>
                      </a:txBody>
                      <a:tcPr/>
                    </a:tc>
                    <a:tc>
                      <a:txBody>
                        <a:bodyPr/>
                        <a:lstStyle/>
                        <a:p>
                          <a:r>
                            <a:rPr lang="en-US" sz="2400" dirty="0"/>
                            <a:t>12.6</a:t>
                          </a:r>
                        </a:p>
                      </a:txBody>
                      <a:tcPr/>
                    </a:tc>
                    <a:tc>
                      <a:txBody>
                        <a:bodyPr/>
                        <a:lstStyle/>
                        <a:p>
                          <a:r>
                            <a:rPr lang="en-US" sz="2400" dirty="0"/>
                            <a:t>31.5</a:t>
                          </a:r>
                        </a:p>
                      </a:txBody>
                      <a:tcPr/>
                    </a:tc>
                    <a:tc>
                      <a:txBody>
                        <a:bodyPr/>
                        <a:lstStyle/>
                        <a:p>
                          <a:r>
                            <a:rPr lang="en-US" sz="2400" dirty="0"/>
                            <a:t>18.9</a:t>
                          </a:r>
                        </a:p>
                      </a:txBody>
                      <a:tcPr/>
                    </a:tc>
                    <a:extLst>
                      <a:ext uri="{0D108BD9-81ED-4DB2-BD59-A6C34878D82A}">
                        <a16:rowId xmlns:a16="http://schemas.microsoft.com/office/drawing/2014/main" val="3167339093"/>
                      </a:ext>
                    </a:extLst>
                  </a:tr>
                  <a:tr h="822960">
                    <a:tc>
                      <a:txBody>
                        <a:bodyPr/>
                        <a:lstStyle/>
                        <a:p>
                          <a:endParaRPr lang="en-US"/>
                        </a:p>
                      </a:txBody>
                      <a:tcPr>
                        <a:blipFill>
                          <a:blip r:embed="rId2"/>
                          <a:stretch>
                            <a:fillRect t="-372308" r="-109259" b="-16923"/>
                          </a:stretch>
                        </a:blipFill>
                      </a:tcPr>
                    </a:tc>
                    <a:tc>
                      <a:txBody>
                        <a:bodyPr/>
                        <a:lstStyle/>
                        <a:p>
                          <a:r>
                            <a:rPr lang="en-US" sz="2400" dirty="0"/>
                            <a:t>23.3</a:t>
                          </a:r>
                        </a:p>
                      </a:txBody>
                      <a:tcPr/>
                    </a:tc>
                    <a:tc>
                      <a:txBody>
                        <a:bodyPr/>
                        <a:lstStyle/>
                        <a:p>
                          <a:r>
                            <a:rPr lang="en-US" sz="2400" dirty="0"/>
                            <a:t>10.6</a:t>
                          </a:r>
                        </a:p>
                      </a:txBody>
                      <a:tcPr/>
                    </a:tc>
                    <a:tc>
                      <a:txBody>
                        <a:bodyPr/>
                        <a:lstStyle/>
                        <a:p>
                          <a:r>
                            <a:rPr lang="en-US" sz="2400" dirty="0"/>
                            <a:t>15.3</a:t>
                          </a:r>
                        </a:p>
                      </a:txBody>
                      <a:tcPr/>
                    </a:tc>
                    <a:tc>
                      <a:txBody>
                        <a:bodyPr/>
                        <a:lstStyle/>
                        <a:p>
                          <a:r>
                            <a:rPr lang="en-US" sz="2400" dirty="0"/>
                            <a:t>33.4</a:t>
                          </a:r>
                        </a:p>
                      </a:txBody>
                      <a:tcPr/>
                    </a:tc>
                    <a:tc>
                      <a:txBody>
                        <a:bodyPr/>
                        <a:lstStyle/>
                        <a:p>
                          <a:r>
                            <a:rPr lang="en-US" sz="2400" dirty="0"/>
                            <a:t>18.2</a:t>
                          </a:r>
                        </a:p>
                      </a:txBody>
                      <a:tcPr/>
                    </a:tc>
                    <a:extLst>
                      <a:ext uri="{0D108BD9-81ED-4DB2-BD59-A6C34878D82A}">
                        <a16:rowId xmlns:a16="http://schemas.microsoft.com/office/drawing/2014/main" val="1276348775"/>
                      </a:ext>
                    </a:extLst>
                  </a:tr>
                </a:tbl>
              </a:graphicData>
            </a:graphic>
          </p:graphicFrame>
        </mc:Fallback>
      </mc:AlternateContent>
      <mc:AlternateContent xmlns:mc="http://schemas.openxmlformats.org/markup-compatibility/2006" xmlns:a14="http://schemas.microsoft.com/office/drawing/2010/main">
        <mc:Choice Requires="a14">
          <p:sp>
            <p:nvSpPr>
              <p:cNvPr id="23" name="Content Placeholder 2">
                <a:extLst>
                  <a:ext uri="{FF2B5EF4-FFF2-40B4-BE49-F238E27FC236}">
                    <a16:creationId xmlns:a16="http://schemas.microsoft.com/office/drawing/2014/main" id="{283C279D-CCBB-3645-857D-9A3AA970CB68}"/>
                  </a:ext>
                </a:extLst>
              </p:cNvPr>
              <p:cNvSpPr>
                <a:spLocks noGrp="1"/>
              </p:cNvSpPr>
              <p:nvPr>
                <p:ph sz="half" idx="1"/>
              </p:nvPr>
            </p:nvSpPr>
            <p:spPr>
              <a:xfrm>
                <a:off x="294190" y="4175122"/>
                <a:ext cx="10609162" cy="2706028"/>
              </a:xfrm>
            </p:spPr>
            <p:txBody>
              <a:bodyPr>
                <a:normAutofit fontScale="92500" lnSpcReduction="10000"/>
              </a:bodyPr>
              <a:lstStyle/>
              <a:p>
                <a:pPr marL="0" indent="0">
                  <a:buNone/>
                </a:pPr>
                <a:r>
                  <a:rPr lang="en-US" b="1" u="sng" dirty="0"/>
                  <a:t>Character Error Rates (lower is better):</a:t>
                </a:r>
              </a:p>
              <a:p>
                <a:r>
                  <a:rPr lang="en-US" dirty="0"/>
                  <a:t>Avg = Average across all speakers</a:t>
                </a:r>
              </a:p>
              <a:p>
                <a:r>
                  <a:rPr lang="en-US" dirty="0" err="1"/>
                  <a:t>Stdev</a:t>
                </a:r>
                <a:r>
                  <a:rPr lang="en-US" dirty="0"/>
                  <a:t> = Standard deviation among speakers</a:t>
                </a:r>
              </a:p>
              <a:p>
                <a:r>
                  <a:rPr lang="en-US" dirty="0"/>
                  <a:t>GAE = General American English (</a:t>
                </a:r>
                <a:r>
                  <a:rPr lang="en-US" dirty="0" err="1"/>
                  <a:t>Librispeech</a:t>
                </a:r>
                <a:r>
                  <a:rPr lang="en-US" dirty="0"/>
                  <a:t> corpus)</a:t>
                </a:r>
              </a:p>
              <a:p>
                <a:r>
                  <a:rPr lang="en-US" dirty="0"/>
                  <a:t>AAL = African American Language (CORAAL corpus)</a:t>
                </a:r>
              </a:p>
              <a:p>
                <a:r>
                  <a:rPr lang="en-US" dirty="0"/>
                  <a:t>Diff = </a:t>
                </a:r>
                <a14:m>
                  <m:oMath xmlns:m="http://schemas.openxmlformats.org/officeDocument/2006/math">
                    <m:r>
                      <m:rPr>
                        <m:sty m:val="p"/>
                      </m:rPr>
                      <a:rPr lang="en-US" i="0" dirty="0" smtClean="0">
                        <a:latin typeface="Cambria Math" panose="02040503050406030204" pitchFamily="18" charset="0"/>
                      </a:rPr>
                      <m:t>AAL</m:t>
                    </m:r>
                    <m:r>
                      <a:rPr lang="en-US" i="1" dirty="0" smtClean="0">
                        <a:latin typeface="Cambria Math" panose="02040503050406030204" pitchFamily="18" charset="0"/>
                      </a:rPr>
                      <m:t> –</m:t>
                    </m:r>
                    <m:r>
                      <m:rPr>
                        <m:sty m:val="p"/>
                      </m:rPr>
                      <a:rPr lang="en-US" i="0" dirty="0" smtClean="0">
                        <a:latin typeface="Cambria Math" panose="02040503050406030204" pitchFamily="18" charset="0"/>
                      </a:rPr>
                      <m:t>GAE</m:t>
                    </m:r>
                  </m:oMath>
                </a14:m>
                <a:r>
                  <a:rPr lang="en-US" dirty="0"/>
                  <a:t> </a:t>
                </a:r>
              </a:p>
            </p:txBody>
          </p:sp>
        </mc:Choice>
        <mc:Fallback xmlns="">
          <p:sp>
            <p:nvSpPr>
              <p:cNvPr id="23" name="Content Placeholder 2">
                <a:extLst>
                  <a:ext uri="{FF2B5EF4-FFF2-40B4-BE49-F238E27FC236}">
                    <a16:creationId xmlns:a16="http://schemas.microsoft.com/office/drawing/2014/main" id="{283C279D-CCBB-3645-857D-9A3AA970CB68}"/>
                  </a:ext>
                </a:extLst>
              </p:cNvPr>
              <p:cNvSpPr>
                <a:spLocks noGrp="1" noRot="1" noChangeAspect="1" noMove="1" noResize="1" noEditPoints="1" noAdjustHandles="1" noChangeArrowheads="1" noChangeShapeType="1" noTextEdit="1"/>
              </p:cNvSpPr>
              <p:nvPr>
                <p:ph sz="half" idx="1"/>
              </p:nvPr>
            </p:nvSpPr>
            <p:spPr>
              <a:xfrm>
                <a:off x="294190" y="4175122"/>
                <a:ext cx="10609162" cy="2706028"/>
              </a:xfrm>
              <a:blipFill>
                <a:blip r:embed="rId3"/>
                <a:stretch>
                  <a:fillRect l="-1077" t="-4206" b="-3738"/>
                </a:stretch>
              </a:blipFill>
            </p:spPr>
            <p:txBody>
              <a:bodyPr/>
              <a:lstStyle/>
              <a:p>
                <a:r>
                  <a:rPr lang="en-US">
                    <a:noFill/>
                  </a:rPr>
                  <a:t> </a:t>
                </a:r>
              </a:p>
            </p:txBody>
          </p:sp>
        </mc:Fallback>
      </mc:AlternateContent>
    </p:spTree>
    <p:extLst>
      <p:ext uri="{BB962C8B-B14F-4D97-AF65-F5344CB8AC3E}">
        <p14:creationId xmlns:p14="http://schemas.microsoft.com/office/powerpoint/2010/main" val="1377205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9" name="Table 9">
                <a:extLst>
                  <a:ext uri="{FF2B5EF4-FFF2-40B4-BE49-F238E27FC236}">
                    <a16:creationId xmlns:a16="http://schemas.microsoft.com/office/drawing/2014/main" id="{51283005-7FFF-CC44-8465-8EFBE7619CA5}"/>
                  </a:ext>
                </a:extLst>
              </p:cNvPr>
              <p:cNvGraphicFramePr>
                <a:graphicFrameLocks noGrp="1"/>
              </p:cNvGraphicFramePr>
              <p:nvPr>
                <p:extLst>
                  <p:ext uri="{D42A27DB-BD31-4B8C-83A1-F6EECF244321}">
                    <p14:modId xmlns:p14="http://schemas.microsoft.com/office/powerpoint/2010/main" val="2050194742"/>
                  </p:ext>
                </p:extLst>
              </p:nvPr>
            </p:nvGraphicFramePr>
            <p:xfrm>
              <a:off x="329716" y="221841"/>
              <a:ext cx="11430000" cy="3840480"/>
            </p:xfrm>
            <a:graphic>
              <a:graphicData uri="http://schemas.openxmlformats.org/drawingml/2006/table">
                <a:tbl>
                  <a:tblPr firstRow="1" bandRow="1">
                    <a:tableStyleId>{93296810-A885-4BE3-A3E7-6D5BEEA58F35}</a:tableStyleId>
                  </a:tblPr>
                  <a:tblGrid>
                    <a:gridCol w="5486400">
                      <a:extLst>
                        <a:ext uri="{9D8B030D-6E8A-4147-A177-3AD203B41FA5}">
                          <a16:colId xmlns:a16="http://schemas.microsoft.com/office/drawing/2014/main" val="21958769"/>
                        </a:ext>
                      </a:extLst>
                    </a:gridCol>
                    <a:gridCol w="1188720">
                      <a:extLst>
                        <a:ext uri="{9D8B030D-6E8A-4147-A177-3AD203B41FA5}">
                          <a16:colId xmlns:a16="http://schemas.microsoft.com/office/drawing/2014/main" val="2224003021"/>
                        </a:ext>
                      </a:extLst>
                    </a:gridCol>
                    <a:gridCol w="1188720">
                      <a:extLst>
                        <a:ext uri="{9D8B030D-6E8A-4147-A177-3AD203B41FA5}">
                          <a16:colId xmlns:a16="http://schemas.microsoft.com/office/drawing/2014/main" val="4110683463"/>
                        </a:ext>
                      </a:extLst>
                    </a:gridCol>
                    <a:gridCol w="1188720">
                      <a:extLst>
                        <a:ext uri="{9D8B030D-6E8A-4147-A177-3AD203B41FA5}">
                          <a16:colId xmlns:a16="http://schemas.microsoft.com/office/drawing/2014/main" val="3272707906"/>
                        </a:ext>
                      </a:extLst>
                    </a:gridCol>
                    <a:gridCol w="1188720">
                      <a:extLst>
                        <a:ext uri="{9D8B030D-6E8A-4147-A177-3AD203B41FA5}">
                          <a16:colId xmlns:a16="http://schemas.microsoft.com/office/drawing/2014/main" val="3494474534"/>
                        </a:ext>
                      </a:extLst>
                    </a:gridCol>
                    <a:gridCol w="1188720">
                      <a:extLst>
                        <a:ext uri="{9D8B030D-6E8A-4147-A177-3AD203B41FA5}">
                          <a16:colId xmlns:a16="http://schemas.microsoft.com/office/drawing/2014/main" val="2565171233"/>
                        </a:ext>
                      </a:extLst>
                    </a:gridCol>
                  </a:tblGrid>
                  <a:tr h="370840">
                    <a:tc>
                      <a:txBody>
                        <a:bodyPr/>
                        <a:lstStyle/>
                        <a:p>
                          <a:r>
                            <a:rPr lang="en-US" sz="2400" dirty="0"/>
                            <a:t>Model</a:t>
                          </a:r>
                        </a:p>
                      </a:txBody>
                      <a:tcPr/>
                    </a:tc>
                    <a:tc>
                      <a:txBody>
                        <a:bodyPr/>
                        <a:lstStyle/>
                        <a:p>
                          <a:r>
                            <a:rPr lang="en-US" sz="2400" dirty="0"/>
                            <a:t>Avg</a:t>
                          </a:r>
                        </a:p>
                      </a:txBody>
                      <a:tcPr/>
                    </a:tc>
                    <a:tc>
                      <a:txBody>
                        <a:bodyPr/>
                        <a:lstStyle/>
                        <a:p>
                          <a:r>
                            <a:rPr lang="en-US" sz="2400" dirty="0" err="1"/>
                            <a:t>Stdev</a:t>
                          </a:r>
                          <a:endParaRPr lang="en-US" sz="2400" dirty="0"/>
                        </a:p>
                      </a:txBody>
                      <a:tcPr/>
                    </a:tc>
                    <a:tc>
                      <a:txBody>
                        <a:bodyPr/>
                        <a:lstStyle/>
                        <a:p>
                          <a:r>
                            <a:rPr lang="en-US" sz="2400" dirty="0"/>
                            <a:t>GAE</a:t>
                          </a:r>
                        </a:p>
                      </a:txBody>
                      <a:tcPr/>
                    </a:tc>
                    <a:tc>
                      <a:txBody>
                        <a:bodyPr/>
                        <a:lstStyle/>
                        <a:p>
                          <a:r>
                            <a:rPr lang="en-US" sz="2400" dirty="0"/>
                            <a:t>AAL</a:t>
                          </a:r>
                        </a:p>
                      </a:txBody>
                      <a:tcPr/>
                    </a:tc>
                    <a:tc>
                      <a:txBody>
                        <a:bodyPr/>
                        <a:lstStyle/>
                        <a:p>
                          <a:r>
                            <a:rPr lang="en-US" sz="2400" dirty="0"/>
                            <a:t>Diff</a:t>
                          </a:r>
                        </a:p>
                      </a:txBody>
                      <a:tcPr/>
                    </a:tc>
                    <a:extLst>
                      <a:ext uri="{0D108BD9-81ED-4DB2-BD59-A6C34878D82A}">
                        <a16:rowId xmlns:a16="http://schemas.microsoft.com/office/drawing/2014/main" val="1173776770"/>
                      </a:ext>
                    </a:extLst>
                  </a:tr>
                  <a:tr h="457200">
                    <a:tc>
                      <a:txBody>
                        <a:bodyPr/>
                        <a:lstStyle/>
                        <a:p>
                          <a:r>
                            <a:rPr lang="en-US" sz="2400" dirty="0"/>
                            <a:t>Two different systems</a:t>
                          </a:r>
                        </a:p>
                      </a:txBody>
                      <a:tcPr/>
                    </a:tc>
                    <a:tc>
                      <a:txBody>
                        <a:bodyPr/>
                        <a:lstStyle/>
                        <a:p>
                          <a:r>
                            <a:rPr lang="en-US" sz="2400" dirty="0"/>
                            <a:t>24.8</a:t>
                          </a:r>
                        </a:p>
                      </a:txBody>
                      <a:tcPr/>
                    </a:tc>
                    <a:tc>
                      <a:txBody>
                        <a:bodyPr/>
                        <a:lstStyle/>
                        <a:p>
                          <a:r>
                            <a:rPr lang="en-US" sz="2400" dirty="0"/>
                            <a:t>15.6</a:t>
                          </a:r>
                        </a:p>
                      </a:txBody>
                      <a:tcPr/>
                    </a:tc>
                    <a:tc>
                      <a:txBody>
                        <a:bodyPr/>
                        <a:lstStyle/>
                        <a:p>
                          <a:r>
                            <a:rPr lang="en-US" sz="2400" dirty="0"/>
                            <a:t>9.8</a:t>
                          </a:r>
                        </a:p>
                      </a:txBody>
                      <a:tcPr/>
                    </a:tc>
                    <a:tc>
                      <a:txBody>
                        <a:bodyPr/>
                        <a:lstStyle/>
                        <a:p>
                          <a:r>
                            <a:rPr lang="en-US" sz="2400" dirty="0"/>
                            <a:t>38.0</a:t>
                          </a:r>
                        </a:p>
                      </a:txBody>
                      <a:tcPr/>
                    </a:tc>
                    <a:tc>
                      <a:txBody>
                        <a:bodyPr/>
                        <a:lstStyle/>
                        <a:p>
                          <a:r>
                            <a:rPr lang="en-US" sz="2400" dirty="0"/>
                            <a:t>28.2</a:t>
                          </a:r>
                        </a:p>
                      </a:txBody>
                      <a:tcPr/>
                    </a:tc>
                    <a:extLst>
                      <a:ext uri="{0D108BD9-81ED-4DB2-BD59-A6C34878D82A}">
                        <a16:rowId xmlns:a16="http://schemas.microsoft.com/office/drawing/2014/main" val="3297945544"/>
                      </a:ext>
                    </a:extLst>
                  </a:tr>
                  <a:tr h="370840">
                    <a:tc>
                      <a:txBody>
                        <a:bodyPr/>
                        <a:lstStyle/>
                        <a:p>
                          <a:r>
                            <a:rPr lang="en-US" sz="2400" dirty="0"/>
                            <a:t>Use GAE system for both</a:t>
                          </a:r>
                        </a:p>
                      </a:txBody>
                      <a:tcPr/>
                    </a:tc>
                    <a:tc>
                      <a:txBody>
                        <a:bodyPr/>
                        <a:lstStyle/>
                        <a:p>
                          <a:r>
                            <a:rPr lang="en-US" sz="2400" dirty="0"/>
                            <a:t>29.2</a:t>
                          </a:r>
                        </a:p>
                      </a:txBody>
                      <a:tcPr/>
                    </a:tc>
                    <a:tc>
                      <a:txBody>
                        <a:bodyPr/>
                        <a:lstStyle/>
                        <a:p>
                          <a:r>
                            <a:rPr lang="en-US" sz="2400" dirty="0"/>
                            <a:t>20.1</a:t>
                          </a:r>
                        </a:p>
                      </a:txBody>
                      <a:tcPr/>
                    </a:tc>
                    <a:tc>
                      <a:txBody>
                        <a:bodyPr/>
                        <a:lstStyle/>
                        <a:p>
                          <a:r>
                            <a:rPr lang="en-US" sz="2400" dirty="0"/>
                            <a:t>9.8</a:t>
                          </a:r>
                        </a:p>
                      </a:txBody>
                      <a:tcPr/>
                    </a:tc>
                    <a:tc>
                      <a:txBody>
                        <a:bodyPr/>
                        <a:lstStyle/>
                        <a:p>
                          <a:r>
                            <a:rPr lang="en-US" sz="2400" dirty="0"/>
                            <a:t>46.4</a:t>
                          </a:r>
                        </a:p>
                      </a:txBody>
                      <a:tcPr/>
                    </a:tc>
                    <a:tc>
                      <a:txBody>
                        <a:bodyPr/>
                        <a:lstStyle/>
                        <a:p>
                          <a:r>
                            <a:rPr lang="en-US" sz="2400" dirty="0"/>
                            <a:t>36.6</a:t>
                          </a:r>
                        </a:p>
                      </a:txBody>
                      <a:tcPr/>
                    </a:tc>
                    <a:extLst>
                      <a:ext uri="{0D108BD9-81ED-4DB2-BD59-A6C34878D82A}">
                        <a16:rowId xmlns:a16="http://schemas.microsoft.com/office/drawing/2014/main" val="2862931307"/>
                      </a:ext>
                    </a:extLst>
                  </a:tr>
                  <a:tr h="370840">
                    <a:tc>
                      <a:txBody>
                        <a:bodyPr/>
                        <a:lstStyle/>
                        <a:p>
                          <a:r>
                            <a:rPr lang="en-US" sz="2400" dirty="0"/>
                            <a:t>Counterfactual data, w/o counterfactual regularization (</a:t>
                          </a:r>
                          <a14:m>
                            <m:oMath xmlns:m="http://schemas.openxmlformats.org/officeDocument/2006/math">
                              <m:r>
                                <a:rPr lang="en-US" sz="2400" dirty="0" smtClean="0"/>
                                <m:t>𝜆</m:t>
                              </m:r>
                              <m:r>
                                <a:rPr lang="en-US" sz="2400" dirty="0" smtClean="0"/>
                                <m:t>=0</m:t>
                              </m:r>
                            </m:oMath>
                          </a14:m>
                          <a:r>
                            <a:rPr lang="en-US" sz="2400" dirty="0"/>
                            <a:t>)</a:t>
                          </a:r>
                        </a:p>
                      </a:txBody>
                      <a:tcPr/>
                    </a:tc>
                    <a:tc>
                      <a:txBody>
                        <a:bodyPr/>
                        <a:lstStyle/>
                        <a:p>
                          <a:r>
                            <a:rPr lang="en-US" sz="2400" dirty="0"/>
                            <a:t>23.7</a:t>
                          </a:r>
                        </a:p>
                      </a:txBody>
                      <a:tcPr/>
                    </a:tc>
                    <a:tc>
                      <a:txBody>
                        <a:bodyPr/>
                        <a:lstStyle/>
                        <a:p>
                          <a:r>
                            <a:rPr lang="en-US" sz="2400" dirty="0"/>
                            <a:t>11.6</a:t>
                          </a:r>
                        </a:p>
                      </a:txBody>
                      <a:tcPr/>
                    </a:tc>
                    <a:tc>
                      <a:txBody>
                        <a:bodyPr/>
                        <a:lstStyle/>
                        <a:p>
                          <a:r>
                            <a:rPr lang="en-US" sz="2400" dirty="0"/>
                            <a:t>14.6</a:t>
                          </a:r>
                        </a:p>
                      </a:txBody>
                      <a:tcPr/>
                    </a:tc>
                    <a:tc>
                      <a:txBody>
                        <a:bodyPr/>
                        <a:lstStyle/>
                        <a:p>
                          <a:r>
                            <a:rPr lang="en-US" sz="2400" dirty="0"/>
                            <a:t>34.9</a:t>
                          </a:r>
                        </a:p>
                      </a:txBody>
                      <a:tcPr/>
                    </a:tc>
                    <a:tc>
                      <a:txBody>
                        <a:bodyPr/>
                        <a:lstStyle/>
                        <a:p>
                          <a:r>
                            <a:rPr lang="en-US" sz="2400" dirty="0"/>
                            <a:t>20.3</a:t>
                          </a:r>
                        </a:p>
                      </a:txBody>
                      <a:tcPr/>
                    </a:tc>
                    <a:extLst>
                      <a:ext uri="{0D108BD9-81ED-4DB2-BD59-A6C34878D82A}">
                        <a16:rowId xmlns:a16="http://schemas.microsoft.com/office/drawing/2014/main" val="1877719567"/>
                      </a:ext>
                    </a:extLst>
                  </a:tr>
                  <a:tr h="370840">
                    <a:tc>
                      <a:txBody>
                        <a:bodyPr/>
                        <a:lstStyle/>
                        <a:p>
                          <a:r>
                            <a:rPr lang="en-US" sz="2400" dirty="0"/>
                            <a:t>Counterfactual data &amp; counterfactual regularization (</a:t>
                          </a:r>
                          <a14:m>
                            <m:oMath xmlns:m="http://schemas.openxmlformats.org/officeDocument/2006/math">
                              <m:r>
                                <a:rPr lang="en-US" sz="2400" dirty="0" smtClean="0"/>
                                <m:t>𝜆</m:t>
                              </m:r>
                              <m:r>
                                <a:rPr lang="en-US" sz="2400" dirty="0" smtClean="0"/>
                                <m:t>=10</m:t>
                              </m:r>
                            </m:oMath>
                          </a14:m>
                          <a:r>
                            <a:rPr lang="en-US" sz="2400" dirty="0"/>
                            <a:t>)</a:t>
                          </a:r>
                        </a:p>
                      </a:txBody>
                      <a:tcPr/>
                    </a:tc>
                    <a:tc>
                      <a:txBody>
                        <a:bodyPr/>
                        <a:lstStyle/>
                        <a:p>
                          <a:r>
                            <a:rPr lang="en-US" sz="2400" dirty="0"/>
                            <a:t>21.1</a:t>
                          </a:r>
                        </a:p>
                      </a:txBody>
                      <a:tcPr/>
                    </a:tc>
                    <a:tc>
                      <a:txBody>
                        <a:bodyPr/>
                        <a:lstStyle/>
                        <a:p>
                          <a:r>
                            <a:rPr lang="en-US" sz="2400" dirty="0"/>
                            <a:t>10.8</a:t>
                          </a:r>
                        </a:p>
                      </a:txBody>
                      <a:tcPr/>
                    </a:tc>
                    <a:tc>
                      <a:txBody>
                        <a:bodyPr/>
                        <a:lstStyle/>
                        <a:p>
                          <a:r>
                            <a:rPr lang="en-US" sz="2400" dirty="0"/>
                            <a:t>12.6</a:t>
                          </a:r>
                        </a:p>
                      </a:txBody>
                      <a:tcPr/>
                    </a:tc>
                    <a:tc>
                      <a:txBody>
                        <a:bodyPr/>
                        <a:lstStyle/>
                        <a:p>
                          <a:r>
                            <a:rPr lang="en-US" sz="2400" dirty="0"/>
                            <a:t>31.5</a:t>
                          </a:r>
                        </a:p>
                      </a:txBody>
                      <a:tcPr/>
                    </a:tc>
                    <a:tc>
                      <a:txBody>
                        <a:bodyPr/>
                        <a:lstStyle/>
                        <a:p>
                          <a:r>
                            <a:rPr lang="en-US" sz="2400" dirty="0"/>
                            <a:t>18.9</a:t>
                          </a:r>
                        </a:p>
                      </a:txBody>
                      <a:tcPr/>
                    </a:tc>
                    <a:extLst>
                      <a:ext uri="{0D108BD9-81ED-4DB2-BD59-A6C34878D82A}">
                        <a16:rowId xmlns:a16="http://schemas.microsoft.com/office/drawing/2014/main" val="3167339093"/>
                      </a:ext>
                    </a:extLst>
                  </a:tr>
                  <a:tr h="370840">
                    <a:tc>
                      <a:txBody>
                        <a:bodyPr/>
                        <a:lstStyle/>
                        <a:p>
                          <a:r>
                            <a:rPr lang="en-US" sz="2400" dirty="0"/>
                            <a:t>Counterfactual data &amp; counterfactual regularization (</a:t>
                          </a:r>
                          <a14:m>
                            <m:oMath xmlns:m="http://schemas.openxmlformats.org/officeDocument/2006/math">
                              <m:r>
                                <a:rPr lang="en-US" sz="2400" dirty="0" smtClean="0"/>
                                <m:t>𝜆</m:t>
                              </m:r>
                              <m:r>
                                <a:rPr lang="en-US" sz="2400" dirty="0" smtClean="0"/>
                                <m:t>=50</m:t>
                              </m:r>
                            </m:oMath>
                          </a14:m>
                          <a:r>
                            <a:rPr lang="en-US" sz="2400" dirty="0"/>
                            <a:t>)</a:t>
                          </a:r>
                        </a:p>
                      </a:txBody>
                      <a:tcPr/>
                    </a:tc>
                    <a:tc>
                      <a:txBody>
                        <a:bodyPr/>
                        <a:lstStyle/>
                        <a:p>
                          <a:r>
                            <a:rPr lang="en-US" sz="2400" dirty="0"/>
                            <a:t>23.3</a:t>
                          </a:r>
                        </a:p>
                      </a:txBody>
                      <a:tcPr/>
                    </a:tc>
                    <a:tc>
                      <a:txBody>
                        <a:bodyPr/>
                        <a:lstStyle/>
                        <a:p>
                          <a:r>
                            <a:rPr lang="en-US" sz="2400" dirty="0"/>
                            <a:t>10.6</a:t>
                          </a:r>
                        </a:p>
                      </a:txBody>
                      <a:tcPr/>
                    </a:tc>
                    <a:tc>
                      <a:txBody>
                        <a:bodyPr/>
                        <a:lstStyle/>
                        <a:p>
                          <a:r>
                            <a:rPr lang="en-US" sz="2400" dirty="0"/>
                            <a:t>15.3</a:t>
                          </a:r>
                        </a:p>
                      </a:txBody>
                      <a:tcPr/>
                    </a:tc>
                    <a:tc>
                      <a:txBody>
                        <a:bodyPr/>
                        <a:lstStyle/>
                        <a:p>
                          <a:r>
                            <a:rPr lang="en-US" sz="2400" dirty="0"/>
                            <a:t>33.4</a:t>
                          </a:r>
                        </a:p>
                      </a:txBody>
                      <a:tcPr/>
                    </a:tc>
                    <a:tc>
                      <a:txBody>
                        <a:bodyPr/>
                        <a:lstStyle/>
                        <a:p>
                          <a:r>
                            <a:rPr lang="en-US" sz="2400" dirty="0"/>
                            <a:t>18.2</a:t>
                          </a:r>
                        </a:p>
                      </a:txBody>
                      <a:tcPr/>
                    </a:tc>
                    <a:extLst>
                      <a:ext uri="{0D108BD9-81ED-4DB2-BD59-A6C34878D82A}">
                        <a16:rowId xmlns:a16="http://schemas.microsoft.com/office/drawing/2014/main" val="1276348775"/>
                      </a:ext>
                    </a:extLst>
                  </a:tr>
                </a:tbl>
              </a:graphicData>
            </a:graphic>
          </p:graphicFrame>
        </mc:Choice>
        <mc:Fallback>
          <p:graphicFrame>
            <p:nvGraphicFramePr>
              <p:cNvPr id="9" name="Table 9">
                <a:extLst>
                  <a:ext uri="{FF2B5EF4-FFF2-40B4-BE49-F238E27FC236}">
                    <a16:creationId xmlns:a16="http://schemas.microsoft.com/office/drawing/2014/main" id="{51283005-7FFF-CC44-8465-8EFBE7619CA5}"/>
                  </a:ext>
                </a:extLst>
              </p:cNvPr>
              <p:cNvGraphicFramePr>
                <a:graphicFrameLocks noGrp="1"/>
              </p:cNvGraphicFramePr>
              <p:nvPr>
                <p:extLst>
                  <p:ext uri="{D42A27DB-BD31-4B8C-83A1-F6EECF244321}">
                    <p14:modId xmlns:p14="http://schemas.microsoft.com/office/powerpoint/2010/main" val="2050194742"/>
                  </p:ext>
                </p:extLst>
              </p:nvPr>
            </p:nvGraphicFramePr>
            <p:xfrm>
              <a:off x="329716" y="221841"/>
              <a:ext cx="11430000" cy="3840480"/>
            </p:xfrm>
            <a:graphic>
              <a:graphicData uri="http://schemas.openxmlformats.org/drawingml/2006/table">
                <a:tbl>
                  <a:tblPr firstRow="1" bandRow="1">
                    <a:tableStyleId>{93296810-A885-4BE3-A3E7-6D5BEEA58F35}</a:tableStyleId>
                  </a:tblPr>
                  <a:tblGrid>
                    <a:gridCol w="5486400">
                      <a:extLst>
                        <a:ext uri="{9D8B030D-6E8A-4147-A177-3AD203B41FA5}">
                          <a16:colId xmlns:a16="http://schemas.microsoft.com/office/drawing/2014/main" val="21958769"/>
                        </a:ext>
                      </a:extLst>
                    </a:gridCol>
                    <a:gridCol w="1188720">
                      <a:extLst>
                        <a:ext uri="{9D8B030D-6E8A-4147-A177-3AD203B41FA5}">
                          <a16:colId xmlns:a16="http://schemas.microsoft.com/office/drawing/2014/main" val="2224003021"/>
                        </a:ext>
                      </a:extLst>
                    </a:gridCol>
                    <a:gridCol w="1188720">
                      <a:extLst>
                        <a:ext uri="{9D8B030D-6E8A-4147-A177-3AD203B41FA5}">
                          <a16:colId xmlns:a16="http://schemas.microsoft.com/office/drawing/2014/main" val="4110683463"/>
                        </a:ext>
                      </a:extLst>
                    </a:gridCol>
                    <a:gridCol w="1188720">
                      <a:extLst>
                        <a:ext uri="{9D8B030D-6E8A-4147-A177-3AD203B41FA5}">
                          <a16:colId xmlns:a16="http://schemas.microsoft.com/office/drawing/2014/main" val="3272707906"/>
                        </a:ext>
                      </a:extLst>
                    </a:gridCol>
                    <a:gridCol w="1188720">
                      <a:extLst>
                        <a:ext uri="{9D8B030D-6E8A-4147-A177-3AD203B41FA5}">
                          <a16:colId xmlns:a16="http://schemas.microsoft.com/office/drawing/2014/main" val="3494474534"/>
                        </a:ext>
                      </a:extLst>
                    </a:gridCol>
                    <a:gridCol w="1188720">
                      <a:extLst>
                        <a:ext uri="{9D8B030D-6E8A-4147-A177-3AD203B41FA5}">
                          <a16:colId xmlns:a16="http://schemas.microsoft.com/office/drawing/2014/main" val="2565171233"/>
                        </a:ext>
                      </a:extLst>
                    </a:gridCol>
                  </a:tblGrid>
                  <a:tr h="457200">
                    <a:tc>
                      <a:txBody>
                        <a:bodyPr/>
                        <a:lstStyle/>
                        <a:p>
                          <a:r>
                            <a:rPr lang="en-US" sz="2400" dirty="0"/>
                            <a:t>Model</a:t>
                          </a:r>
                        </a:p>
                      </a:txBody>
                      <a:tcPr/>
                    </a:tc>
                    <a:tc>
                      <a:txBody>
                        <a:bodyPr/>
                        <a:lstStyle/>
                        <a:p>
                          <a:r>
                            <a:rPr lang="en-US" sz="2400" dirty="0"/>
                            <a:t>Avg</a:t>
                          </a:r>
                        </a:p>
                      </a:txBody>
                      <a:tcPr/>
                    </a:tc>
                    <a:tc>
                      <a:txBody>
                        <a:bodyPr/>
                        <a:lstStyle/>
                        <a:p>
                          <a:r>
                            <a:rPr lang="en-US" sz="2400" dirty="0" err="1"/>
                            <a:t>Stdev</a:t>
                          </a:r>
                          <a:endParaRPr lang="en-US" sz="2400" dirty="0"/>
                        </a:p>
                      </a:txBody>
                      <a:tcPr/>
                    </a:tc>
                    <a:tc>
                      <a:txBody>
                        <a:bodyPr/>
                        <a:lstStyle/>
                        <a:p>
                          <a:r>
                            <a:rPr lang="en-US" sz="2400" dirty="0"/>
                            <a:t>GAE</a:t>
                          </a:r>
                        </a:p>
                      </a:txBody>
                      <a:tcPr/>
                    </a:tc>
                    <a:tc>
                      <a:txBody>
                        <a:bodyPr/>
                        <a:lstStyle/>
                        <a:p>
                          <a:r>
                            <a:rPr lang="en-US" sz="2400" dirty="0"/>
                            <a:t>AAL</a:t>
                          </a:r>
                        </a:p>
                      </a:txBody>
                      <a:tcPr/>
                    </a:tc>
                    <a:tc>
                      <a:txBody>
                        <a:bodyPr/>
                        <a:lstStyle/>
                        <a:p>
                          <a:r>
                            <a:rPr lang="en-US" sz="2400" dirty="0"/>
                            <a:t>Diff</a:t>
                          </a:r>
                        </a:p>
                      </a:txBody>
                      <a:tcPr/>
                    </a:tc>
                    <a:extLst>
                      <a:ext uri="{0D108BD9-81ED-4DB2-BD59-A6C34878D82A}">
                        <a16:rowId xmlns:a16="http://schemas.microsoft.com/office/drawing/2014/main" val="1173776770"/>
                      </a:ext>
                    </a:extLst>
                  </a:tr>
                  <a:tr h="457200">
                    <a:tc>
                      <a:txBody>
                        <a:bodyPr/>
                        <a:lstStyle/>
                        <a:p>
                          <a:r>
                            <a:rPr lang="en-US" sz="2400" dirty="0"/>
                            <a:t>Two different systems</a:t>
                          </a:r>
                        </a:p>
                      </a:txBody>
                      <a:tcPr/>
                    </a:tc>
                    <a:tc>
                      <a:txBody>
                        <a:bodyPr/>
                        <a:lstStyle/>
                        <a:p>
                          <a:r>
                            <a:rPr lang="en-US" sz="2400" dirty="0"/>
                            <a:t>24.8</a:t>
                          </a:r>
                        </a:p>
                      </a:txBody>
                      <a:tcPr/>
                    </a:tc>
                    <a:tc>
                      <a:txBody>
                        <a:bodyPr/>
                        <a:lstStyle/>
                        <a:p>
                          <a:r>
                            <a:rPr lang="en-US" sz="2400" dirty="0"/>
                            <a:t>15.6</a:t>
                          </a:r>
                        </a:p>
                      </a:txBody>
                      <a:tcPr/>
                    </a:tc>
                    <a:tc>
                      <a:txBody>
                        <a:bodyPr/>
                        <a:lstStyle/>
                        <a:p>
                          <a:r>
                            <a:rPr lang="en-US" sz="2400" dirty="0"/>
                            <a:t>9.8</a:t>
                          </a:r>
                        </a:p>
                      </a:txBody>
                      <a:tcPr/>
                    </a:tc>
                    <a:tc>
                      <a:txBody>
                        <a:bodyPr/>
                        <a:lstStyle/>
                        <a:p>
                          <a:r>
                            <a:rPr lang="en-US" sz="2400" dirty="0"/>
                            <a:t>38.0</a:t>
                          </a:r>
                        </a:p>
                      </a:txBody>
                      <a:tcPr/>
                    </a:tc>
                    <a:tc>
                      <a:txBody>
                        <a:bodyPr/>
                        <a:lstStyle/>
                        <a:p>
                          <a:r>
                            <a:rPr lang="en-US" sz="2400" dirty="0"/>
                            <a:t>28.2</a:t>
                          </a:r>
                        </a:p>
                      </a:txBody>
                      <a:tcPr/>
                    </a:tc>
                    <a:extLst>
                      <a:ext uri="{0D108BD9-81ED-4DB2-BD59-A6C34878D82A}">
                        <a16:rowId xmlns:a16="http://schemas.microsoft.com/office/drawing/2014/main" val="3297945544"/>
                      </a:ext>
                    </a:extLst>
                  </a:tr>
                  <a:tr h="457200">
                    <a:tc>
                      <a:txBody>
                        <a:bodyPr/>
                        <a:lstStyle/>
                        <a:p>
                          <a:r>
                            <a:rPr lang="en-US" sz="2400" dirty="0"/>
                            <a:t>Use GAE system for both</a:t>
                          </a:r>
                        </a:p>
                      </a:txBody>
                      <a:tcPr/>
                    </a:tc>
                    <a:tc>
                      <a:txBody>
                        <a:bodyPr/>
                        <a:lstStyle/>
                        <a:p>
                          <a:r>
                            <a:rPr lang="en-US" sz="2400" dirty="0"/>
                            <a:t>29.2</a:t>
                          </a:r>
                        </a:p>
                      </a:txBody>
                      <a:tcPr/>
                    </a:tc>
                    <a:tc>
                      <a:txBody>
                        <a:bodyPr/>
                        <a:lstStyle/>
                        <a:p>
                          <a:r>
                            <a:rPr lang="en-US" sz="2400" dirty="0"/>
                            <a:t>20.1</a:t>
                          </a:r>
                        </a:p>
                      </a:txBody>
                      <a:tcPr/>
                    </a:tc>
                    <a:tc>
                      <a:txBody>
                        <a:bodyPr/>
                        <a:lstStyle/>
                        <a:p>
                          <a:r>
                            <a:rPr lang="en-US" sz="2400" dirty="0"/>
                            <a:t>9.8</a:t>
                          </a:r>
                        </a:p>
                      </a:txBody>
                      <a:tcPr/>
                    </a:tc>
                    <a:tc>
                      <a:txBody>
                        <a:bodyPr/>
                        <a:lstStyle/>
                        <a:p>
                          <a:r>
                            <a:rPr lang="en-US" sz="2400" dirty="0"/>
                            <a:t>46.4</a:t>
                          </a:r>
                        </a:p>
                      </a:txBody>
                      <a:tcPr/>
                    </a:tc>
                    <a:tc>
                      <a:txBody>
                        <a:bodyPr/>
                        <a:lstStyle/>
                        <a:p>
                          <a:r>
                            <a:rPr lang="en-US" sz="2400" dirty="0"/>
                            <a:t>36.6</a:t>
                          </a:r>
                        </a:p>
                      </a:txBody>
                      <a:tcPr/>
                    </a:tc>
                    <a:extLst>
                      <a:ext uri="{0D108BD9-81ED-4DB2-BD59-A6C34878D82A}">
                        <a16:rowId xmlns:a16="http://schemas.microsoft.com/office/drawing/2014/main" val="2862931307"/>
                      </a:ext>
                    </a:extLst>
                  </a:tr>
                  <a:tr h="822960">
                    <a:tc>
                      <a:txBody>
                        <a:bodyPr/>
                        <a:lstStyle/>
                        <a:p>
                          <a:endParaRPr lang="en-US"/>
                        </a:p>
                      </a:txBody>
                      <a:tcPr>
                        <a:blipFill>
                          <a:blip r:embed="rId2"/>
                          <a:stretch>
                            <a:fillRect t="-172308" r="-109259" b="-216923"/>
                          </a:stretch>
                        </a:blipFill>
                      </a:tcPr>
                    </a:tc>
                    <a:tc>
                      <a:txBody>
                        <a:bodyPr/>
                        <a:lstStyle/>
                        <a:p>
                          <a:r>
                            <a:rPr lang="en-US" sz="2400" dirty="0"/>
                            <a:t>23.7</a:t>
                          </a:r>
                        </a:p>
                      </a:txBody>
                      <a:tcPr/>
                    </a:tc>
                    <a:tc>
                      <a:txBody>
                        <a:bodyPr/>
                        <a:lstStyle/>
                        <a:p>
                          <a:r>
                            <a:rPr lang="en-US" sz="2400" dirty="0"/>
                            <a:t>11.6</a:t>
                          </a:r>
                        </a:p>
                      </a:txBody>
                      <a:tcPr/>
                    </a:tc>
                    <a:tc>
                      <a:txBody>
                        <a:bodyPr/>
                        <a:lstStyle/>
                        <a:p>
                          <a:r>
                            <a:rPr lang="en-US" sz="2400" dirty="0"/>
                            <a:t>14.6</a:t>
                          </a:r>
                        </a:p>
                      </a:txBody>
                      <a:tcPr/>
                    </a:tc>
                    <a:tc>
                      <a:txBody>
                        <a:bodyPr/>
                        <a:lstStyle/>
                        <a:p>
                          <a:r>
                            <a:rPr lang="en-US" sz="2400" dirty="0"/>
                            <a:t>34.9</a:t>
                          </a:r>
                        </a:p>
                      </a:txBody>
                      <a:tcPr/>
                    </a:tc>
                    <a:tc>
                      <a:txBody>
                        <a:bodyPr/>
                        <a:lstStyle/>
                        <a:p>
                          <a:r>
                            <a:rPr lang="en-US" sz="2400" dirty="0"/>
                            <a:t>20.3</a:t>
                          </a:r>
                        </a:p>
                      </a:txBody>
                      <a:tcPr/>
                    </a:tc>
                    <a:extLst>
                      <a:ext uri="{0D108BD9-81ED-4DB2-BD59-A6C34878D82A}">
                        <a16:rowId xmlns:a16="http://schemas.microsoft.com/office/drawing/2014/main" val="1877719567"/>
                      </a:ext>
                    </a:extLst>
                  </a:tr>
                  <a:tr h="822960">
                    <a:tc>
                      <a:txBody>
                        <a:bodyPr/>
                        <a:lstStyle/>
                        <a:p>
                          <a:endParaRPr lang="en-US"/>
                        </a:p>
                      </a:txBody>
                      <a:tcPr>
                        <a:blipFill>
                          <a:blip r:embed="rId2"/>
                          <a:stretch>
                            <a:fillRect t="-272308" r="-109259" b="-116923"/>
                          </a:stretch>
                        </a:blipFill>
                      </a:tcPr>
                    </a:tc>
                    <a:tc>
                      <a:txBody>
                        <a:bodyPr/>
                        <a:lstStyle/>
                        <a:p>
                          <a:r>
                            <a:rPr lang="en-US" sz="2400" dirty="0"/>
                            <a:t>21.1</a:t>
                          </a:r>
                        </a:p>
                      </a:txBody>
                      <a:tcPr/>
                    </a:tc>
                    <a:tc>
                      <a:txBody>
                        <a:bodyPr/>
                        <a:lstStyle/>
                        <a:p>
                          <a:r>
                            <a:rPr lang="en-US" sz="2400" dirty="0"/>
                            <a:t>10.8</a:t>
                          </a:r>
                        </a:p>
                      </a:txBody>
                      <a:tcPr/>
                    </a:tc>
                    <a:tc>
                      <a:txBody>
                        <a:bodyPr/>
                        <a:lstStyle/>
                        <a:p>
                          <a:r>
                            <a:rPr lang="en-US" sz="2400" dirty="0"/>
                            <a:t>12.6</a:t>
                          </a:r>
                        </a:p>
                      </a:txBody>
                      <a:tcPr/>
                    </a:tc>
                    <a:tc>
                      <a:txBody>
                        <a:bodyPr/>
                        <a:lstStyle/>
                        <a:p>
                          <a:r>
                            <a:rPr lang="en-US" sz="2400" dirty="0"/>
                            <a:t>31.5</a:t>
                          </a:r>
                        </a:p>
                      </a:txBody>
                      <a:tcPr/>
                    </a:tc>
                    <a:tc>
                      <a:txBody>
                        <a:bodyPr/>
                        <a:lstStyle/>
                        <a:p>
                          <a:r>
                            <a:rPr lang="en-US" sz="2400" dirty="0"/>
                            <a:t>18.9</a:t>
                          </a:r>
                        </a:p>
                      </a:txBody>
                      <a:tcPr/>
                    </a:tc>
                    <a:extLst>
                      <a:ext uri="{0D108BD9-81ED-4DB2-BD59-A6C34878D82A}">
                        <a16:rowId xmlns:a16="http://schemas.microsoft.com/office/drawing/2014/main" val="3167339093"/>
                      </a:ext>
                    </a:extLst>
                  </a:tr>
                  <a:tr h="822960">
                    <a:tc>
                      <a:txBody>
                        <a:bodyPr/>
                        <a:lstStyle/>
                        <a:p>
                          <a:endParaRPr lang="en-US"/>
                        </a:p>
                      </a:txBody>
                      <a:tcPr>
                        <a:blipFill>
                          <a:blip r:embed="rId2"/>
                          <a:stretch>
                            <a:fillRect t="-372308" r="-109259" b="-16923"/>
                          </a:stretch>
                        </a:blipFill>
                      </a:tcPr>
                    </a:tc>
                    <a:tc>
                      <a:txBody>
                        <a:bodyPr/>
                        <a:lstStyle/>
                        <a:p>
                          <a:r>
                            <a:rPr lang="en-US" sz="2400" dirty="0"/>
                            <a:t>23.3</a:t>
                          </a:r>
                        </a:p>
                      </a:txBody>
                      <a:tcPr/>
                    </a:tc>
                    <a:tc>
                      <a:txBody>
                        <a:bodyPr/>
                        <a:lstStyle/>
                        <a:p>
                          <a:r>
                            <a:rPr lang="en-US" sz="2400" dirty="0"/>
                            <a:t>10.6</a:t>
                          </a:r>
                        </a:p>
                      </a:txBody>
                      <a:tcPr/>
                    </a:tc>
                    <a:tc>
                      <a:txBody>
                        <a:bodyPr/>
                        <a:lstStyle/>
                        <a:p>
                          <a:r>
                            <a:rPr lang="en-US" sz="2400" dirty="0"/>
                            <a:t>15.3</a:t>
                          </a:r>
                        </a:p>
                      </a:txBody>
                      <a:tcPr/>
                    </a:tc>
                    <a:tc>
                      <a:txBody>
                        <a:bodyPr/>
                        <a:lstStyle/>
                        <a:p>
                          <a:r>
                            <a:rPr lang="en-US" sz="2400" dirty="0"/>
                            <a:t>33.4</a:t>
                          </a:r>
                        </a:p>
                      </a:txBody>
                      <a:tcPr/>
                    </a:tc>
                    <a:tc>
                      <a:txBody>
                        <a:bodyPr/>
                        <a:lstStyle/>
                        <a:p>
                          <a:r>
                            <a:rPr lang="en-US" sz="2400" dirty="0"/>
                            <a:t>18.2</a:t>
                          </a:r>
                        </a:p>
                      </a:txBody>
                      <a:tcPr/>
                    </a:tc>
                    <a:extLst>
                      <a:ext uri="{0D108BD9-81ED-4DB2-BD59-A6C34878D82A}">
                        <a16:rowId xmlns:a16="http://schemas.microsoft.com/office/drawing/2014/main" val="1276348775"/>
                      </a:ext>
                    </a:extLst>
                  </a:tr>
                </a:tbl>
              </a:graphicData>
            </a:graphic>
          </p:graphicFrame>
        </mc:Fallback>
      </mc:AlternateContent>
      <p:sp>
        <p:nvSpPr>
          <p:cNvPr id="23" name="Content Placeholder 2">
            <a:extLst>
              <a:ext uri="{FF2B5EF4-FFF2-40B4-BE49-F238E27FC236}">
                <a16:creationId xmlns:a16="http://schemas.microsoft.com/office/drawing/2014/main" id="{283C279D-CCBB-3645-857D-9A3AA970CB68}"/>
              </a:ext>
            </a:extLst>
          </p:cNvPr>
          <p:cNvSpPr>
            <a:spLocks noGrp="1"/>
          </p:cNvSpPr>
          <p:nvPr>
            <p:ph sz="half" idx="1"/>
          </p:nvPr>
        </p:nvSpPr>
        <p:spPr>
          <a:xfrm>
            <a:off x="294190" y="4175122"/>
            <a:ext cx="11593010" cy="2706028"/>
          </a:xfrm>
        </p:spPr>
        <p:txBody>
          <a:bodyPr>
            <a:normAutofit/>
          </a:bodyPr>
          <a:lstStyle/>
          <a:p>
            <a:pPr marL="0" indent="0">
              <a:buNone/>
            </a:pPr>
            <a:r>
              <a:rPr lang="en-US" b="1" u="sng" dirty="0"/>
              <a:t>Observations:</a:t>
            </a:r>
          </a:p>
          <a:p>
            <a:pPr marL="514350" indent="-514350">
              <a:buFont typeface="+mj-lt"/>
              <a:buAutoNum type="arabicPeriod"/>
            </a:pPr>
            <a:r>
              <a:rPr lang="en-US" dirty="0"/>
              <a:t>You can’t just use the GAE system to transcribe AAL (46.4% error)</a:t>
            </a:r>
          </a:p>
          <a:p>
            <a:pPr marL="514350" indent="-514350">
              <a:buFont typeface="+mj-lt"/>
              <a:buAutoNum type="arabicPeriod"/>
            </a:pPr>
            <a:endParaRPr lang="en-US" dirty="0"/>
          </a:p>
        </p:txBody>
      </p:sp>
      <p:sp>
        <p:nvSpPr>
          <p:cNvPr id="2" name="Oval 1">
            <a:extLst>
              <a:ext uri="{FF2B5EF4-FFF2-40B4-BE49-F238E27FC236}">
                <a16:creationId xmlns:a16="http://schemas.microsoft.com/office/drawing/2014/main" id="{602E8EB1-8B0A-154A-B6E7-BBA9D4024D3A}"/>
              </a:ext>
            </a:extLst>
          </p:cNvPr>
          <p:cNvSpPr/>
          <p:nvPr/>
        </p:nvSpPr>
        <p:spPr>
          <a:xfrm>
            <a:off x="7919358" y="492338"/>
            <a:ext cx="2639442" cy="1271148"/>
          </a:xfrm>
          <a:prstGeom prst="ellipse">
            <a:avLst/>
          </a:prstGeom>
          <a:no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8059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9" name="Table 9">
                <a:extLst>
                  <a:ext uri="{FF2B5EF4-FFF2-40B4-BE49-F238E27FC236}">
                    <a16:creationId xmlns:a16="http://schemas.microsoft.com/office/drawing/2014/main" id="{51283005-7FFF-CC44-8465-8EFBE7619CA5}"/>
                  </a:ext>
                </a:extLst>
              </p:cNvPr>
              <p:cNvGraphicFramePr>
                <a:graphicFrameLocks noGrp="1"/>
              </p:cNvGraphicFramePr>
              <p:nvPr>
                <p:extLst>
                  <p:ext uri="{D42A27DB-BD31-4B8C-83A1-F6EECF244321}">
                    <p14:modId xmlns:p14="http://schemas.microsoft.com/office/powerpoint/2010/main" val="800981477"/>
                  </p:ext>
                </p:extLst>
              </p:nvPr>
            </p:nvGraphicFramePr>
            <p:xfrm>
              <a:off x="329716" y="221841"/>
              <a:ext cx="11430000" cy="3840480"/>
            </p:xfrm>
            <a:graphic>
              <a:graphicData uri="http://schemas.openxmlformats.org/drawingml/2006/table">
                <a:tbl>
                  <a:tblPr firstRow="1" bandRow="1">
                    <a:tableStyleId>{93296810-A885-4BE3-A3E7-6D5BEEA58F35}</a:tableStyleId>
                  </a:tblPr>
                  <a:tblGrid>
                    <a:gridCol w="5486400">
                      <a:extLst>
                        <a:ext uri="{9D8B030D-6E8A-4147-A177-3AD203B41FA5}">
                          <a16:colId xmlns:a16="http://schemas.microsoft.com/office/drawing/2014/main" val="21958769"/>
                        </a:ext>
                      </a:extLst>
                    </a:gridCol>
                    <a:gridCol w="1188720">
                      <a:extLst>
                        <a:ext uri="{9D8B030D-6E8A-4147-A177-3AD203B41FA5}">
                          <a16:colId xmlns:a16="http://schemas.microsoft.com/office/drawing/2014/main" val="2224003021"/>
                        </a:ext>
                      </a:extLst>
                    </a:gridCol>
                    <a:gridCol w="1188720">
                      <a:extLst>
                        <a:ext uri="{9D8B030D-6E8A-4147-A177-3AD203B41FA5}">
                          <a16:colId xmlns:a16="http://schemas.microsoft.com/office/drawing/2014/main" val="4110683463"/>
                        </a:ext>
                      </a:extLst>
                    </a:gridCol>
                    <a:gridCol w="1188720">
                      <a:extLst>
                        <a:ext uri="{9D8B030D-6E8A-4147-A177-3AD203B41FA5}">
                          <a16:colId xmlns:a16="http://schemas.microsoft.com/office/drawing/2014/main" val="3272707906"/>
                        </a:ext>
                      </a:extLst>
                    </a:gridCol>
                    <a:gridCol w="1188720">
                      <a:extLst>
                        <a:ext uri="{9D8B030D-6E8A-4147-A177-3AD203B41FA5}">
                          <a16:colId xmlns:a16="http://schemas.microsoft.com/office/drawing/2014/main" val="3494474534"/>
                        </a:ext>
                      </a:extLst>
                    </a:gridCol>
                    <a:gridCol w="1188720">
                      <a:extLst>
                        <a:ext uri="{9D8B030D-6E8A-4147-A177-3AD203B41FA5}">
                          <a16:colId xmlns:a16="http://schemas.microsoft.com/office/drawing/2014/main" val="2565171233"/>
                        </a:ext>
                      </a:extLst>
                    </a:gridCol>
                  </a:tblGrid>
                  <a:tr h="370840">
                    <a:tc>
                      <a:txBody>
                        <a:bodyPr/>
                        <a:lstStyle/>
                        <a:p>
                          <a:r>
                            <a:rPr lang="en-US" sz="2400" dirty="0"/>
                            <a:t>Model</a:t>
                          </a:r>
                        </a:p>
                      </a:txBody>
                      <a:tcPr/>
                    </a:tc>
                    <a:tc>
                      <a:txBody>
                        <a:bodyPr/>
                        <a:lstStyle/>
                        <a:p>
                          <a:r>
                            <a:rPr lang="en-US" sz="2400" dirty="0"/>
                            <a:t>Avg</a:t>
                          </a:r>
                        </a:p>
                      </a:txBody>
                      <a:tcPr/>
                    </a:tc>
                    <a:tc>
                      <a:txBody>
                        <a:bodyPr/>
                        <a:lstStyle/>
                        <a:p>
                          <a:r>
                            <a:rPr lang="en-US" sz="2400" dirty="0" err="1"/>
                            <a:t>Stdev</a:t>
                          </a:r>
                          <a:endParaRPr lang="en-US" sz="2400" dirty="0"/>
                        </a:p>
                      </a:txBody>
                      <a:tcPr/>
                    </a:tc>
                    <a:tc>
                      <a:txBody>
                        <a:bodyPr/>
                        <a:lstStyle/>
                        <a:p>
                          <a:r>
                            <a:rPr lang="en-US" sz="2400" dirty="0"/>
                            <a:t>GAE</a:t>
                          </a:r>
                        </a:p>
                      </a:txBody>
                      <a:tcPr/>
                    </a:tc>
                    <a:tc>
                      <a:txBody>
                        <a:bodyPr/>
                        <a:lstStyle/>
                        <a:p>
                          <a:r>
                            <a:rPr lang="en-US" sz="2400" dirty="0"/>
                            <a:t>AAL</a:t>
                          </a:r>
                        </a:p>
                      </a:txBody>
                      <a:tcPr/>
                    </a:tc>
                    <a:tc>
                      <a:txBody>
                        <a:bodyPr/>
                        <a:lstStyle/>
                        <a:p>
                          <a:r>
                            <a:rPr lang="en-US" sz="2400" dirty="0"/>
                            <a:t>Diff</a:t>
                          </a:r>
                        </a:p>
                      </a:txBody>
                      <a:tcPr/>
                    </a:tc>
                    <a:extLst>
                      <a:ext uri="{0D108BD9-81ED-4DB2-BD59-A6C34878D82A}">
                        <a16:rowId xmlns:a16="http://schemas.microsoft.com/office/drawing/2014/main" val="1173776770"/>
                      </a:ext>
                    </a:extLst>
                  </a:tr>
                  <a:tr h="457200">
                    <a:tc>
                      <a:txBody>
                        <a:bodyPr/>
                        <a:lstStyle/>
                        <a:p>
                          <a:r>
                            <a:rPr lang="en-US" sz="2400" dirty="0"/>
                            <a:t>Two different systems</a:t>
                          </a:r>
                        </a:p>
                      </a:txBody>
                      <a:tcPr/>
                    </a:tc>
                    <a:tc>
                      <a:txBody>
                        <a:bodyPr/>
                        <a:lstStyle/>
                        <a:p>
                          <a:r>
                            <a:rPr lang="en-US" sz="2400" dirty="0"/>
                            <a:t>24.8</a:t>
                          </a:r>
                        </a:p>
                      </a:txBody>
                      <a:tcPr/>
                    </a:tc>
                    <a:tc>
                      <a:txBody>
                        <a:bodyPr/>
                        <a:lstStyle/>
                        <a:p>
                          <a:r>
                            <a:rPr lang="en-US" sz="2400" dirty="0"/>
                            <a:t>15.6</a:t>
                          </a:r>
                        </a:p>
                      </a:txBody>
                      <a:tcPr/>
                    </a:tc>
                    <a:tc>
                      <a:txBody>
                        <a:bodyPr/>
                        <a:lstStyle/>
                        <a:p>
                          <a:r>
                            <a:rPr lang="en-US" sz="2400" dirty="0"/>
                            <a:t>9.8</a:t>
                          </a:r>
                        </a:p>
                      </a:txBody>
                      <a:tcPr/>
                    </a:tc>
                    <a:tc>
                      <a:txBody>
                        <a:bodyPr/>
                        <a:lstStyle/>
                        <a:p>
                          <a:r>
                            <a:rPr lang="en-US" sz="2400" dirty="0"/>
                            <a:t>38.0</a:t>
                          </a:r>
                        </a:p>
                      </a:txBody>
                      <a:tcPr/>
                    </a:tc>
                    <a:tc>
                      <a:txBody>
                        <a:bodyPr/>
                        <a:lstStyle/>
                        <a:p>
                          <a:r>
                            <a:rPr lang="en-US" sz="2400" dirty="0"/>
                            <a:t>28.2</a:t>
                          </a:r>
                        </a:p>
                      </a:txBody>
                      <a:tcPr/>
                    </a:tc>
                    <a:extLst>
                      <a:ext uri="{0D108BD9-81ED-4DB2-BD59-A6C34878D82A}">
                        <a16:rowId xmlns:a16="http://schemas.microsoft.com/office/drawing/2014/main" val="3297945544"/>
                      </a:ext>
                    </a:extLst>
                  </a:tr>
                  <a:tr h="370840">
                    <a:tc>
                      <a:txBody>
                        <a:bodyPr/>
                        <a:lstStyle/>
                        <a:p>
                          <a:r>
                            <a:rPr lang="en-US" sz="2400" dirty="0"/>
                            <a:t>Use GAE system for both</a:t>
                          </a:r>
                        </a:p>
                      </a:txBody>
                      <a:tcPr/>
                    </a:tc>
                    <a:tc>
                      <a:txBody>
                        <a:bodyPr/>
                        <a:lstStyle/>
                        <a:p>
                          <a:r>
                            <a:rPr lang="en-US" sz="2400" dirty="0"/>
                            <a:t>29.2</a:t>
                          </a:r>
                        </a:p>
                      </a:txBody>
                      <a:tcPr/>
                    </a:tc>
                    <a:tc>
                      <a:txBody>
                        <a:bodyPr/>
                        <a:lstStyle/>
                        <a:p>
                          <a:r>
                            <a:rPr lang="en-US" sz="2400" dirty="0"/>
                            <a:t>20.1</a:t>
                          </a:r>
                        </a:p>
                      </a:txBody>
                      <a:tcPr/>
                    </a:tc>
                    <a:tc>
                      <a:txBody>
                        <a:bodyPr/>
                        <a:lstStyle/>
                        <a:p>
                          <a:r>
                            <a:rPr lang="en-US" sz="2400" dirty="0"/>
                            <a:t>9.8</a:t>
                          </a:r>
                        </a:p>
                      </a:txBody>
                      <a:tcPr/>
                    </a:tc>
                    <a:tc>
                      <a:txBody>
                        <a:bodyPr/>
                        <a:lstStyle/>
                        <a:p>
                          <a:r>
                            <a:rPr lang="en-US" sz="2400" dirty="0"/>
                            <a:t>46.4</a:t>
                          </a:r>
                        </a:p>
                      </a:txBody>
                      <a:tcPr/>
                    </a:tc>
                    <a:tc>
                      <a:txBody>
                        <a:bodyPr/>
                        <a:lstStyle/>
                        <a:p>
                          <a:r>
                            <a:rPr lang="en-US" sz="2400" dirty="0"/>
                            <a:t>36.6</a:t>
                          </a:r>
                        </a:p>
                      </a:txBody>
                      <a:tcPr/>
                    </a:tc>
                    <a:extLst>
                      <a:ext uri="{0D108BD9-81ED-4DB2-BD59-A6C34878D82A}">
                        <a16:rowId xmlns:a16="http://schemas.microsoft.com/office/drawing/2014/main" val="2862931307"/>
                      </a:ext>
                    </a:extLst>
                  </a:tr>
                  <a:tr h="370840">
                    <a:tc>
                      <a:txBody>
                        <a:bodyPr/>
                        <a:lstStyle/>
                        <a:p>
                          <a:r>
                            <a:rPr lang="en-US" sz="2400" dirty="0"/>
                            <a:t>Counterfactual data, w/o counterfactual regularization (</a:t>
                          </a:r>
                          <a14:m>
                            <m:oMath xmlns:m="http://schemas.openxmlformats.org/officeDocument/2006/math">
                              <m:r>
                                <a:rPr lang="en-US" sz="2400" dirty="0" smtClean="0"/>
                                <m:t>𝜆</m:t>
                              </m:r>
                              <m:r>
                                <a:rPr lang="en-US" sz="2400" dirty="0" smtClean="0"/>
                                <m:t>=0</m:t>
                              </m:r>
                            </m:oMath>
                          </a14:m>
                          <a:r>
                            <a:rPr lang="en-US" sz="2400" dirty="0"/>
                            <a:t>)</a:t>
                          </a:r>
                        </a:p>
                      </a:txBody>
                      <a:tcPr/>
                    </a:tc>
                    <a:tc>
                      <a:txBody>
                        <a:bodyPr/>
                        <a:lstStyle/>
                        <a:p>
                          <a:r>
                            <a:rPr lang="en-US" sz="2400" dirty="0"/>
                            <a:t>23.7</a:t>
                          </a:r>
                        </a:p>
                      </a:txBody>
                      <a:tcPr/>
                    </a:tc>
                    <a:tc>
                      <a:txBody>
                        <a:bodyPr/>
                        <a:lstStyle/>
                        <a:p>
                          <a:r>
                            <a:rPr lang="en-US" sz="2400" dirty="0"/>
                            <a:t>11.6</a:t>
                          </a:r>
                        </a:p>
                      </a:txBody>
                      <a:tcPr/>
                    </a:tc>
                    <a:tc>
                      <a:txBody>
                        <a:bodyPr/>
                        <a:lstStyle/>
                        <a:p>
                          <a:r>
                            <a:rPr lang="en-US" sz="2400" dirty="0"/>
                            <a:t>14.6</a:t>
                          </a:r>
                        </a:p>
                      </a:txBody>
                      <a:tcPr/>
                    </a:tc>
                    <a:tc>
                      <a:txBody>
                        <a:bodyPr/>
                        <a:lstStyle/>
                        <a:p>
                          <a:r>
                            <a:rPr lang="en-US" sz="2400" dirty="0"/>
                            <a:t>34.9</a:t>
                          </a:r>
                        </a:p>
                      </a:txBody>
                      <a:tcPr/>
                    </a:tc>
                    <a:tc>
                      <a:txBody>
                        <a:bodyPr/>
                        <a:lstStyle/>
                        <a:p>
                          <a:r>
                            <a:rPr lang="en-US" sz="2400" dirty="0"/>
                            <a:t>20.3</a:t>
                          </a:r>
                        </a:p>
                      </a:txBody>
                      <a:tcPr/>
                    </a:tc>
                    <a:extLst>
                      <a:ext uri="{0D108BD9-81ED-4DB2-BD59-A6C34878D82A}">
                        <a16:rowId xmlns:a16="http://schemas.microsoft.com/office/drawing/2014/main" val="1877719567"/>
                      </a:ext>
                    </a:extLst>
                  </a:tr>
                  <a:tr h="370840">
                    <a:tc>
                      <a:txBody>
                        <a:bodyPr/>
                        <a:lstStyle/>
                        <a:p>
                          <a:r>
                            <a:rPr lang="en-US" sz="2400" dirty="0"/>
                            <a:t>Counterfactual data &amp; counterfactual regularization (</a:t>
                          </a:r>
                          <a14:m>
                            <m:oMath xmlns:m="http://schemas.openxmlformats.org/officeDocument/2006/math">
                              <m:r>
                                <a:rPr lang="en-US" sz="2400" dirty="0" smtClean="0"/>
                                <m:t>𝜆</m:t>
                              </m:r>
                              <m:r>
                                <a:rPr lang="en-US" sz="2400" dirty="0" smtClean="0"/>
                                <m:t>=10</m:t>
                              </m:r>
                            </m:oMath>
                          </a14:m>
                          <a:r>
                            <a:rPr lang="en-US" sz="2400" dirty="0"/>
                            <a:t>)</a:t>
                          </a:r>
                        </a:p>
                      </a:txBody>
                      <a:tcPr/>
                    </a:tc>
                    <a:tc>
                      <a:txBody>
                        <a:bodyPr/>
                        <a:lstStyle/>
                        <a:p>
                          <a:r>
                            <a:rPr lang="en-US" sz="2400" dirty="0"/>
                            <a:t>21.1</a:t>
                          </a:r>
                        </a:p>
                      </a:txBody>
                      <a:tcPr/>
                    </a:tc>
                    <a:tc>
                      <a:txBody>
                        <a:bodyPr/>
                        <a:lstStyle/>
                        <a:p>
                          <a:r>
                            <a:rPr lang="en-US" sz="2400" dirty="0"/>
                            <a:t>10.8</a:t>
                          </a:r>
                        </a:p>
                      </a:txBody>
                      <a:tcPr/>
                    </a:tc>
                    <a:tc>
                      <a:txBody>
                        <a:bodyPr/>
                        <a:lstStyle/>
                        <a:p>
                          <a:r>
                            <a:rPr lang="en-US" sz="2400" dirty="0"/>
                            <a:t>12.6</a:t>
                          </a:r>
                        </a:p>
                      </a:txBody>
                      <a:tcPr/>
                    </a:tc>
                    <a:tc>
                      <a:txBody>
                        <a:bodyPr/>
                        <a:lstStyle/>
                        <a:p>
                          <a:r>
                            <a:rPr lang="en-US" sz="2400" dirty="0"/>
                            <a:t>31.5</a:t>
                          </a:r>
                        </a:p>
                      </a:txBody>
                      <a:tcPr/>
                    </a:tc>
                    <a:tc>
                      <a:txBody>
                        <a:bodyPr/>
                        <a:lstStyle/>
                        <a:p>
                          <a:r>
                            <a:rPr lang="en-US" sz="2400" dirty="0"/>
                            <a:t>18.9</a:t>
                          </a:r>
                        </a:p>
                      </a:txBody>
                      <a:tcPr/>
                    </a:tc>
                    <a:extLst>
                      <a:ext uri="{0D108BD9-81ED-4DB2-BD59-A6C34878D82A}">
                        <a16:rowId xmlns:a16="http://schemas.microsoft.com/office/drawing/2014/main" val="3167339093"/>
                      </a:ext>
                    </a:extLst>
                  </a:tr>
                  <a:tr h="370840">
                    <a:tc>
                      <a:txBody>
                        <a:bodyPr/>
                        <a:lstStyle/>
                        <a:p>
                          <a:r>
                            <a:rPr lang="en-US" sz="2400" dirty="0"/>
                            <a:t>Counterfactual data &amp; counterfactual regularization (</a:t>
                          </a:r>
                          <a14:m>
                            <m:oMath xmlns:m="http://schemas.openxmlformats.org/officeDocument/2006/math">
                              <m:r>
                                <a:rPr lang="en-US" sz="2400" dirty="0" smtClean="0"/>
                                <m:t>𝜆</m:t>
                              </m:r>
                              <m:r>
                                <a:rPr lang="en-US" sz="2400" dirty="0" smtClean="0"/>
                                <m:t>=50</m:t>
                              </m:r>
                            </m:oMath>
                          </a14:m>
                          <a:r>
                            <a:rPr lang="en-US" sz="2400" dirty="0"/>
                            <a:t>)</a:t>
                          </a:r>
                        </a:p>
                      </a:txBody>
                      <a:tcPr/>
                    </a:tc>
                    <a:tc>
                      <a:txBody>
                        <a:bodyPr/>
                        <a:lstStyle/>
                        <a:p>
                          <a:r>
                            <a:rPr lang="en-US" sz="2400" dirty="0"/>
                            <a:t>23.3</a:t>
                          </a:r>
                        </a:p>
                      </a:txBody>
                      <a:tcPr/>
                    </a:tc>
                    <a:tc>
                      <a:txBody>
                        <a:bodyPr/>
                        <a:lstStyle/>
                        <a:p>
                          <a:r>
                            <a:rPr lang="en-US" sz="2400" dirty="0"/>
                            <a:t>10.6</a:t>
                          </a:r>
                        </a:p>
                      </a:txBody>
                      <a:tcPr/>
                    </a:tc>
                    <a:tc>
                      <a:txBody>
                        <a:bodyPr/>
                        <a:lstStyle/>
                        <a:p>
                          <a:r>
                            <a:rPr lang="en-US" sz="2400" dirty="0"/>
                            <a:t>15.3</a:t>
                          </a:r>
                        </a:p>
                      </a:txBody>
                      <a:tcPr/>
                    </a:tc>
                    <a:tc>
                      <a:txBody>
                        <a:bodyPr/>
                        <a:lstStyle/>
                        <a:p>
                          <a:r>
                            <a:rPr lang="en-US" sz="2400" dirty="0"/>
                            <a:t>33.4</a:t>
                          </a:r>
                        </a:p>
                      </a:txBody>
                      <a:tcPr/>
                    </a:tc>
                    <a:tc>
                      <a:txBody>
                        <a:bodyPr/>
                        <a:lstStyle/>
                        <a:p>
                          <a:r>
                            <a:rPr lang="en-US" sz="2400" dirty="0"/>
                            <a:t>18.2</a:t>
                          </a:r>
                        </a:p>
                      </a:txBody>
                      <a:tcPr/>
                    </a:tc>
                    <a:extLst>
                      <a:ext uri="{0D108BD9-81ED-4DB2-BD59-A6C34878D82A}">
                        <a16:rowId xmlns:a16="http://schemas.microsoft.com/office/drawing/2014/main" val="1276348775"/>
                      </a:ext>
                    </a:extLst>
                  </a:tr>
                </a:tbl>
              </a:graphicData>
            </a:graphic>
          </p:graphicFrame>
        </mc:Choice>
        <mc:Fallback>
          <p:graphicFrame>
            <p:nvGraphicFramePr>
              <p:cNvPr id="9" name="Table 9">
                <a:extLst>
                  <a:ext uri="{FF2B5EF4-FFF2-40B4-BE49-F238E27FC236}">
                    <a16:creationId xmlns:a16="http://schemas.microsoft.com/office/drawing/2014/main" id="{51283005-7FFF-CC44-8465-8EFBE7619CA5}"/>
                  </a:ext>
                </a:extLst>
              </p:cNvPr>
              <p:cNvGraphicFramePr>
                <a:graphicFrameLocks noGrp="1"/>
              </p:cNvGraphicFramePr>
              <p:nvPr>
                <p:extLst>
                  <p:ext uri="{D42A27DB-BD31-4B8C-83A1-F6EECF244321}">
                    <p14:modId xmlns:p14="http://schemas.microsoft.com/office/powerpoint/2010/main" val="800981477"/>
                  </p:ext>
                </p:extLst>
              </p:nvPr>
            </p:nvGraphicFramePr>
            <p:xfrm>
              <a:off x="329716" y="221841"/>
              <a:ext cx="11430000" cy="3840480"/>
            </p:xfrm>
            <a:graphic>
              <a:graphicData uri="http://schemas.openxmlformats.org/drawingml/2006/table">
                <a:tbl>
                  <a:tblPr firstRow="1" bandRow="1">
                    <a:tableStyleId>{93296810-A885-4BE3-A3E7-6D5BEEA58F35}</a:tableStyleId>
                  </a:tblPr>
                  <a:tblGrid>
                    <a:gridCol w="5486400">
                      <a:extLst>
                        <a:ext uri="{9D8B030D-6E8A-4147-A177-3AD203B41FA5}">
                          <a16:colId xmlns:a16="http://schemas.microsoft.com/office/drawing/2014/main" val="21958769"/>
                        </a:ext>
                      </a:extLst>
                    </a:gridCol>
                    <a:gridCol w="1188720">
                      <a:extLst>
                        <a:ext uri="{9D8B030D-6E8A-4147-A177-3AD203B41FA5}">
                          <a16:colId xmlns:a16="http://schemas.microsoft.com/office/drawing/2014/main" val="2224003021"/>
                        </a:ext>
                      </a:extLst>
                    </a:gridCol>
                    <a:gridCol w="1188720">
                      <a:extLst>
                        <a:ext uri="{9D8B030D-6E8A-4147-A177-3AD203B41FA5}">
                          <a16:colId xmlns:a16="http://schemas.microsoft.com/office/drawing/2014/main" val="4110683463"/>
                        </a:ext>
                      </a:extLst>
                    </a:gridCol>
                    <a:gridCol w="1188720">
                      <a:extLst>
                        <a:ext uri="{9D8B030D-6E8A-4147-A177-3AD203B41FA5}">
                          <a16:colId xmlns:a16="http://schemas.microsoft.com/office/drawing/2014/main" val="3272707906"/>
                        </a:ext>
                      </a:extLst>
                    </a:gridCol>
                    <a:gridCol w="1188720">
                      <a:extLst>
                        <a:ext uri="{9D8B030D-6E8A-4147-A177-3AD203B41FA5}">
                          <a16:colId xmlns:a16="http://schemas.microsoft.com/office/drawing/2014/main" val="3494474534"/>
                        </a:ext>
                      </a:extLst>
                    </a:gridCol>
                    <a:gridCol w="1188720">
                      <a:extLst>
                        <a:ext uri="{9D8B030D-6E8A-4147-A177-3AD203B41FA5}">
                          <a16:colId xmlns:a16="http://schemas.microsoft.com/office/drawing/2014/main" val="2565171233"/>
                        </a:ext>
                      </a:extLst>
                    </a:gridCol>
                  </a:tblGrid>
                  <a:tr h="457200">
                    <a:tc>
                      <a:txBody>
                        <a:bodyPr/>
                        <a:lstStyle/>
                        <a:p>
                          <a:r>
                            <a:rPr lang="en-US" sz="2400" dirty="0"/>
                            <a:t>Model</a:t>
                          </a:r>
                        </a:p>
                      </a:txBody>
                      <a:tcPr/>
                    </a:tc>
                    <a:tc>
                      <a:txBody>
                        <a:bodyPr/>
                        <a:lstStyle/>
                        <a:p>
                          <a:r>
                            <a:rPr lang="en-US" sz="2400" dirty="0"/>
                            <a:t>Avg</a:t>
                          </a:r>
                        </a:p>
                      </a:txBody>
                      <a:tcPr/>
                    </a:tc>
                    <a:tc>
                      <a:txBody>
                        <a:bodyPr/>
                        <a:lstStyle/>
                        <a:p>
                          <a:r>
                            <a:rPr lang="en-US" sz="2400" dirty="0" err="1"/>
                            <a:t>Stdev</a:t>
                          </a:r>
                          <a:endParaRPr lang="en-US" sz="2400" dirty="0"/>
                        </a:p>
                      </a:txBody>
                      <a:tcPr/>
                    </a:tc>
                    <a:tc>
                      <a:txBody>
                        <a:bodyPr/>
                        <a:lstStyle/>
                        <a:p>
                          <a:r>
                            <a:rPr lang="en-US" sz="2400" dirty="0"/>
                            <a:t>GAE</a:t>
                          </a:r>
                        </a:p>
                      </a:txBody>
                      <a:tcPr/>
                    </a:tc>
                    <a:tc>
                      <a:txBody>
                        <a:bodyPr/>
                        <a:lstStyle/>
                        <a:p>
                          <a:r>
                            <a:rPr lang="en-US" sz="2400" dirty="0"/>
                            <a:t>AAL</a:t>
                          </a:r>
                        </a:p>
                      </a:txBody>
                      <a:tcPr/>
                    </a:tc>
                    <a:tc>
                      <a:txBody>
                        <a:bodyPr/>
                        <a:lstStyle/>
                        <a:p>
                          <a:r>
                            <a:rPr lang="en-US" sz="2400" dirty="0"/>
                            <a:t>Diff</a:t>
                          </a:r>
                        </a:p>
                      </a:txBody>
                      <a:tcPr/>
                    </a:tc>
                    <a:extLst>
                      <a:ext uri="{0D108BD9-81ED-4DB2-BD59-A6C34878D82A}">
                        <a16:rowId xmlns:a16="http://schemas.microsoft.com/office/drawing/2014/main" val="1173776770"/>
                      </a:ext>
                    </a:extLst>
                  </a:tr>
                  <a:tr h="457200">
                    <a:tc>
                      <a:txBody>
                        <a:bodyPr/>
                        <a:lstStyle/>
                        <a:p>
                          <a:r>
                            <a:rPr lang="en-US" sz="2400" dirty="0"/>
                            <a:t>Two different systems</a:t>
                          </a:r>
                        </a:p>
                      </a:txBody>
                      <a:tcPr/>
                    </a:tc>
                    <a:tc>
                      <a:txBody>
                        <a:bodyPr/>
                        <a:lstStyle/>
                        <a:p>
                          <a:r>
                            <a:rPr lang="en-US" sz="2400" dirty="0"/>
                            <a:t>24.8</a:t>
                          </a:r>
                        </a:p>
                      </a:txBody>
                      <a:tcPr/>
                    </a:tc>
                    <a:tc>
                      <a:txBody>
                        <a:bodyPr/>
                        <a:lstStyle/>
                        <a:p>
                          <a:r>
                            <a:rPr lang="en-US" sz="2400" dirty="0"/>
                            <a:t>15.6</a:t>
                          </a:r>
                        </a:p>
                      </a:txBody>
                      <a:tcPr/>
                    </a:tc>
                    <a:tc>
                      <a:txBody>
                        <a:bodyPr/>
                        <a:lstStyle/>
                        <a:p>
                          <a:r>
                            <a:rPr lang="en-US" sz="2400" dirty="0"/>
                            <a:t>9.8</a:t>
                          </a:r>
                        </a:p>
                      </a:txBody>
                      <a:tcPr/>
                    </a:tc>
                    <a:tc>
                      <a:txBody>
                        <a:bodyPr/>
                        <a:lstStyle/>
                        <a:p>
                          <a:r>
                            <a:rPr lang="en-US" sz="2400" dirty="0"/>
                            <a:t>38.0</a:t>
                          </a:r>
                        </a:p>
                      </a:txBody>
                      <a:tcPr/>
                    </a:tc>
                    <a:tc>
                      <a:txBody>
                        <a:bodyPr/>
                        <a:lstStyle/>
                        <a:p>
                          <a:r>
                            <a:rPr lang="en-US" sz="2400" dirty="0"/>
                            <a:t>28.2</a:t>
                          </a:r>
                        </a:p>
                      </a:txBody>
                      <a:tcPr/>
                    </a:tc>
                    <a:extLst>
                      <a:ext uri="{0D108BD9-81ED-4DB2-BD59-A6C34878D82A}">
                        <a16:rowId xmlns:a16="http://schemas.microsoft.com/office/drawing/2014/main" val="3297945544"/>
                      </a:ext>
                    </a:extLst>
                  </a:tr>
                  <a:tr h="457200">
                    <a:tc>
                      <a:txBody>
                        <a:bodyPr/>
                        <a:lstStyle/>
                        <a:p>
                          <a:r>
                            <a:rPr lang="en-US" sz="2400" dirty="0"/>
                            <a:t>Use GAE system for both</a:t>
                          </a:r>
                        </a:p>
                      </a:txBody>
                      <a:tcPr/>
                    </a:tc>
                    <a:tc>
                      <a:txBody>
                        <a:bodyPr/>
                        <a:lstStyle/>
                        <a:p>
                          <a:r>
                            <a:rPr lang="en-US" sz="2400" dirty="0"/>
                            <a:t>29.2</a:t>
                          </a:r>
                        </a:p>
                      </a:txBody>
                      <a:tcPr/>
                    </a:tc>
                    <a:tc>
                      <a:txBody>
                        <a:bodyPr/>
                        <a:lstStyle/>
                        <a:p>
                          <a:r>
                            <a:rPr lang="en-US" sz="2400" dirty="0"/>
                            <a:t>20.1</a:t>
                          </a:r>
                        </a:p>
                      </a:txBody>
                      <a:tcPr/>
                    </a:tc>
                    <a:tc>
                      <a:txBody>
                        <a:bodyPr/>
                        <a:lstStyle/>
                        <a:p>
                          <a:r>
                            <a:rPr lang="en-US" sz="2400" dirty="0"/>
                            <a:t>9.8</a:t>
                          </a:r>
                        </a:p>
                      </a:txBody>
                      <a:tcPr/>
                    </a:tc>
                    <a:tc>
                      <a:txBody>
                        <a:bodyPr/>
                        <a:lstStyle/>
                        <a:p>
                          <a:r>
                            <a:rPr lang="en-US" sz="2400" dirty="0"/>
                            <a:t>46.4</a:t>
                          </a:r>
                        </a:p>
                      </a:txBody>
                      <a:tcPr/>
                    </a:tc>
                    <a:tc>
                      <a:txBody>
                        <a:bodyPr/>
                        <a:lstStyle/>
                        <a:p>
                          <a:r>
                            <a:rPr lang="en-US" sz="2400" dirty="0"/>
                            <a:t>36.6</a:t>
                          </a:r>
                        </a:p>
                      </a:txBody>
                      <a:tcPr/>
                    </a:tc>
                    <a:extLst>
                      <a:ext uri="{0D108BD9-81ED-4DB2-BD59-A6C34878D82A}">
                        <a16:rowId xmlns:a16="http://schemas.microsoft.com/office/drawing/2014/main" val="2862931307"/>
                      </a:ext>
                    </a:extLst>
                  </a:tr>
                  <a:tr h="822960">
                    <a:tc>
                      <a:txBody>
                        <a:bodyPr/>
                        <a:lstStyle/>
                        <a:p>
                          <a:endParaRPr lang="en-US"/>
                        </a:p>
                      </a:txBody>
                      <a:tcPr>
                        <a:blipFill>
                          <a:blip r:embed="rId2"/>
                          <a:stretch>
                            <a:fillRect t="-172308" r="-109259" b="-216923"/>
                          </a:stretch>
                        </a:blipFill>
                      </a:tcPr>
                    </a:tc>
                    <a:tc>
                      <a:txBody>
                        <a:bodyPr/>
                        <a:lstStyle/>
                        <a:p>
                          <a:r>
                            <a:rPr lang="en-US" sz="2400" dirty="0"/>
                            <a:t>23.7</a:t>
                          </a:r>
                        </a:p>
                      </a:txBody>
                      <a:tcPr/>
                    </a:tc>
                    <a:tc>
                      <a:txBody>
                        <a:bodyPr/>
                        <a:lstStyle/>
                        <a:p>
                          <a:r>
                            <a:rPr lang="en-US" sz="2400" dirty="0"/>
                            <a:t>11.6</a:t>
                          </a:r>
                        </a:p>
                      </a:txBody>
                      <a:tcPr/>
                    </a:tc>
                    <a:tc>
                      <a:txBody>
                        <a:bodyPr/>
                        <a:lstStyle/>
                        <a:p>
                          <a:r>
                            <a:rPr lang="en-US" sz="2400" dirty="0"/>
                            <a:t>14.6</a:t>
                          </a:r>
                        </a:p>
                      </a:txBody>
                      <a:tcPr/>
                    </a:tc>
                    <a:tc>
                      <a:txBody>
                        <a:bodyPr/>
                        <a:lstStyle/>
                        <a:p>
                          <a:r>
                            <a:rPr lang="en-US" sz="2400" dirty="0"/>
                            <a:t>34.9</a:t>
                          </a:r>
                        </a:p>
                      </a:txBody>
                      <a:tcPr/>
                    </a:tc>
                    <a:tc>
                      <a:txBody>
                        <a:bodyPr/>
                        <a:lstStyle/>
                        <a:p>
                          <a:r>
                            <a:rPr lang="en-US" sz="2400" dirty="0"/>
                            <a:t>20.3</a:t>
                          </a:r>
                        </a:p>
                      </a:txBody>
                      <a:tcPr/>
                    </a:tc>
                    <a:extLst>
                      <a:ext uri="{0D108BD9-81ED-4DB2-BD59-A6C34878D82A}">
                        <a16:rowId xmlns:a16="http://schemas.microsoft.com/office/drawing/2014/main" val="1877719567"/>
                      </a:ext>
                    </a:extLst>
                  </a:tr>
                  <a:tr h="822960">
                    <a:tc>
                      <a:txBody>
                        <a:bodyPr/>
                        <a:lstStyle/>
                        <a:p>
                          <a:endParaRPr lang="en-US"/>
                        </a:p>
                      </a:txBody>
                      <a:tcPr>
                        <a:blipFill>
                          <a:blip r:embed="rId2"/>
                          <a:stretch>
                            <a:fillRect t="-272308" r="-109259" b="-116923"/>
                          </a:stretch>
                        </a:blipFill>
                      </a:tcPr>
                    </a:tc>
                    <a:tc>
                      <a:txBody>
                        <a:bodyPr/>
                        <a:lstStyle/>
                        <a:p>
                          <a:r>
                            <a:rPr lang="en-US" sz="2400" dirty="0"/>
                            <a:t>21.1</a:t>
                          </a:r>
                        </a:p>
                      </a:txBody>
                      <a:tcPr/>
                    </a:tc>
                    <a:tc>
                      <a:txBody>
                        <a:bodyPr/>
                        <a:lstStyle/>
                        <a:p>
                          <a:r>
                            <a:rPr lang="en-US" sz="2400" dirty="0"/>
                            <a:t>10.8</a:t>
                          </a:r>
                        </a:p>
                      </a:txBody>
                      <a:tcPr/>
                    </a:tc>
                    <a:tc>
                      <a:txBody>
                        <a:bodyPr/>
                        <a:lstStyle/>
                        <a:p>
                          <a:r>
                            <a:rPr lang="en-US" sz="2400" dirty="0"/>
                            <a:t>12.6</a:t>
                          </a:r>
                        </a:p>
                      </a:txBody>
                      <a:tcPr/>
                    </a:tc>
                    <a:tc>
                      <a:txBody>
                        <a:bodyPr/>
                        <a:lstStyle/>
                        <a:p>
                          <a:r>
                            <a:rPr lang="en-US" sz="2400" dirty="0"/>
                            <a:t>31.5</a:t>
                          </a:r>
                        </a:p>
                      </a:txBody>
                      <a:tcPr/>
                    </a:tc>
                    <a:tc>
                      <a:txBody>
                        <a:bodyPr/>
                        <a:lstStyle/>
                        <a:p>
                          <a:r>
                            <a:rPr lang="en-US" sz="2400" dirty="0"/>
                            <a:t>18.9</a:t>
                          </a:r>
                        </a:p>
                      </a:txBody>
                      <a:tcPr/>
                    </a:tc>
                    <a:extLst>
                      <a:ext uri="{0D108BD9-81ED-4DB2-BD59-A6C34878D82A}">
                        <a16:rowId xmlns:a16="http://schemas.microsoft.com/office/drawing/2014/main" val="3167339093"/>
                      </a:ext>
                    </a:extLst>
                  </a:tr>
                  <a:tr h="822960">
                    <a:tc>
                      <a:txBody>
                        <a:bodyPr/>
                        <a:lstStyle/>
                        <a:p>
                          <a:endParaRPr lang="en-US"/>
                        </a:p>
                      </a:txBody>
                      <a:tcPr>
                        <a:blipFill>
                          <a:blip r:embed="rId2"/>
                          <a:stretch>
                            <a:fillRect t="-372308" r="-109259" b="-16923"/>
                          </a:stretch>
                        </a:blipFill>
                      </a:tcPr>
                    </a:tc>
                    <a:tc>
                      <a:txBody>
                        <a:bodyPr/>
                        <a:lstStyle/>
                        <a:p>
                          <a:r>
                            <a:rPr lang="en-US" sz="2400" dirty="0"/>
                            <a:t>23.3</a:t>
                          </a:r>
                        </a:p>
                      </a:txBody>
                      <a:tcPr/>
                    </a:tc>
                    <a:tc>
                      <a:txBody>
                        <a:bodyPr/>
                        <a:lstStyle/>
                        <a:p>
                          <a:r>
                            <a:rPr lang="en-US" sz="2400" dirty="0"/>
                            <a:t>10.6</a:t>
                          </a:r>
                        </a:p>
                      </a:txBody>
                      <a:tcPr/>
                    </a:tc>
                    <a:tc>
                      <a:txBody>
                        <a:bodyPr/>
                        <a:lstStyle/>
                        <a:p>
                          <a:r>
                            <a:rPr lang="en-US" sz="2400" dirty="0"/>
                            <a:t>15.3</a:t>
                          </a:r>
                        </a:p>
                      </a:txBody>
                      <a:tcPr/>
                    </a:tc>
                    <a:tc>
                      <a:txBody>
                        <a:bodyPr/>
                        <a:lstStyle/>
                        <a:p>
                          <a:r>
                            <a:rPr lang="en-US" sz="2400" dirty="0"/>
                            <a:t>33.4</a:t>
                          </a:r>
                        </a:p>
                      </a:txBody>
                      <a:tcPr/>
                    </a:tc>
                    <a:tc>
                      <a:txBody>
                        <a:bodyPr/>
                        <a:lstStyle/>
                        <a:p>
                          <a:r>
                            <a:rPr lang="en-US" sz="2400" dirty="0"/>
                            <a:t>18.2</a:t>
                          </a:r>
                        </a:p>
                      </a:txBody>
                      <a:tcPr/>
                    </a:tc>
                    <a:extLst>
                      <a:ext uri="{0D108BD9-81ED-4DB2-BD59-A6C34878D82A}">
                        <a16:rowId xmlns:a16="http://schemas.microsoft.com/office/drawing/2014/main" val="1276348775"/>
                      </a:ext>
                    </a:extLst>
                  </a:tr>
                </a:tbl>
              </a:graphicData>
            </a:graphic>
          </p:graphicFrame>
        </mc:Fallback>
      </mc:AlternateContent>
      <p:sp>
        <p:nvSpPr>
          <p:cNvPr id="23" name="Content Placeholder 2">
            <a:extLst>
              <a:ext uri="{FF2B5EF4-FFF2-40B4-BE49-F238E27FC236}">
                <a16:creationId xmlns:a16="http://schemas.microsoft.com/office/drawing/2014/main" id="{283C279D-CCBB-3645-857D-9A3AA970CB68}"/>
              </a:ext>
            </a:extLst>
          </p:cNvPr>
          <p:cNvSpPr>
            <a:spLocks noGrp="1"/>
          </p:cNvSpPr>
          <p:nvPr>
            <p:ph sz="half" idx="1"/>
          </p:nvPr>
        </p:nvSpPr>
        <p:spPr>
          <a:xfrm>
            <a:off x="294190" y="4175122"/>
            <a:ext cx="11593010" cy="2706028"/>
          </a:xfrm>
        </p:spPr>
        <p:txBody>
          <a:bodyPr>
            <a:normAutofit/>
          </a:bodyPr>
          <a:lstStyle/>
          <a:p>
            <a:pPr marL="0" indent="0">
              <a:buNone/>
            </a:pPr>
            <a:r>
              <a:rPr lang="en-US" b="1" u="sng" dirty="0"/>
              <a:t>Observations:</a:t>
            </a:r>
          </a:p>
          <a:p>
            <a:pPr marL="514350" indent="-514350">
              <a:buFont typeface="+mj-lt"/>
              <a:buAutoNum type="arabicPeriod"/>
            </a:pPr>
            <a:r>
              <a:rPr lang="en-US" dirty="0"/>
              <a:t>You can’t just use the GAE system to transcribe AAL (46.4% error)</a:t>
            </a:r>
          </a:p>
          <a:p>
            <a:pPr marL="514350" indent="-514350">
              <a:buFont typeface="+mj-lt"/>
              <a:buAutoNum type="arabicPeriod"/>
            </a:pPr>
            <a:r>
              <a:rPr lang="en-US" dirty="0"/>
              <a:t>Generating synthetic training data helps AAL, but harms GAE</a:t>
            </a:r>
          </a:p>
          <a:p>
            <a:pPr marL="514350" indent="-514350">
              <a:buFont typeface="+mj-lt"/>
              <a:buAutoNum type="arabicPeriod"/>
            </a:pPr>
            <a:endParaRPr lang="en-US" dirty="0"/>
          </a:p>
        </p:txBody>
      </p:sp>
      <p:sp>
        <p:nvSpPr>
          <p:cNvPr id="2" name="Oval 1">
            <a:extLst>
              <a:ext uri="{FF2B5EF4-FFF2-40B4-BE49-F238E27FC236}">
                <a16:creationId xmlns:a16="http://schemas.microsoft.com/office/drawing/2014/main" id="{602E8EB1-8B0A-154A-B6E7-BBA9D4024D3A}"/>
              </a:ext>
            </a:extLst>
          </p:cNvPr>
          <p:cNvSpPr/>
          <p:nvPr/>
        </p:nvSpPr>
        <p:spPr>
          <a:xfrm>
            <a:off x="7919358" y="492338"/>
            <a:ext cx="2639442" cy="1956948"/>
          </a:xfrm>
          <a:prstGeom prst="ellipse">
            <a:avLst/>
          </a:prstGeom>
          <a:no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337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9" name="Table 9">
                <a:extLst>
                  <a:ext uri="{FF2B5EF4-FFF2-40B4-BE49-F238E27FC236}">
                    <a16:creationId xmlns:a16="http://schemas.microsoft.com/office/drawing/2014/main" id="{51283005-7FFF-CC44-8465-8EFBE7619CA5}"/>
                  </a:ext>
                </a:extLst>
              </p:cNvPr>
              <p:cNvGraphicFramePr>
                <a:graphicFrameLocks noGrp="1"/>
              </p:cNvGraphicFramePr>
              <p:nvPr>
                <p:extLst>
                  <p:ext uri="{D42A27DB-BD31-4B8C-83A1-F6EECF244321}">
                    <p14:modId xmlns:p14="http://schemas.microsoft.com/office/powerpoint/2010/main" val="1778972713"/>
                  </p:ext>
                </p:extLst>
              </p:nvPr>
            </p:nvGraphicFramePr>
            <p:xfrm>
              <a:off x="329716" y="221841"/>
              <a:ext cx="11430000" cy="3840480"/>
            </p:xfrm>
            <a:graphic>
              <a:graphicData uri="http://schemas.openxmlformats.org/drawingml/2006/table">
                <a:tbl>
                  <a:tblPr firstRow="1" bandRow="1">
                    <a:tableStyleId>{93296810-A885-4BE3-A3E7-6D5BEEA58F35}</a:tableStyleId>
                  </a:tblPr>
                  <a:tblGrid>
                    <a:gridCol w="5486400">
                      <a:extLst>
                        <a:ext uri="{9D8B030D-6E8A-4147-A177-3AD203B41FA5}">
                          <a16:colId xmlns:a16="http://schemas.microsoft.com/office/drawing/2014/main" val="21958769"/>
                        </a:ext>
                      </a:extLst>
                    </a:gridCol>
                    <a:gridCol w="1188720">
                      <a:extLst>
                        <a:ext uri="{9D8B030D-6E8A-4147-A177-3AD203B41FA5}">
                          <a16:colId xmlns:a16="http://schemas.microsoft.com/office/drawing/2014/main" val="2224003021"/>
                        </a:ext>
                      </a:extLst>
                    </a:gridCol>
                    <a:gridCol w="1188720">
                      <a:extLst>
                        <a:ext uri="{9D8B030D-6E8A-4147-A177-3AD203B41FA5}">
                          <a16:colId xmlns:a16="http://schemas.microsoft.com/office/drawing/2014/main" val="4110683463"/>
                        </a:ext>
                      </a:extLst>
                    </a:gridCol>
                    <a:gridCol w="1188720">
                      <a:extLst>
                        <a:ext uri="{9D8B030D-6E8A-4147-A177-3AD203B41FA5}">
                          <a16:colId xmlns:a16="http://schemas.microsoft.com/office/drawing/2014/main" val="3272707906"/>
                        </a:ext>
                      </a:extLst>
                    </a:gridCol>
                    <a:gridCol w="1188720">
                      <a:extLst>
                        <a:ext uri="{9D8B030D-6E8A-4147-A177-3AD203B41FA5}">
                          <a16:colId xmlns:a16="http://schemas.microsoft.com/office/drawing/2014/main" val="3494474534"/>
                        </a:ext>
                      </a:extLst>
                    </a:gridCol>
                    <a:gridCol w="1188720">
                      <a:extLst>
                        <a:ext uri="{9D8B030D-6E8A-4147-A177-3AD203B41FA5}">
                          <a16:colId xmlns:a16="http://schemas.microsoft.com/office/drawing/2014/main" val="2565171233"/>
                        </a:ext>
                      </a:extLst>
                    </a:gridCol>
                  </a:tblGrid>
                  <a:tr h="370840">
                    <a:tc>
                      <a:txBody>
                        <a:bodyPr/>
                        <a:lstStyle/>
                        <a:p>
                          <a:r>
                            <a:rPr lang="en-US" sz="2400" dirty="0"/>
                            <a:t>Model</a:t>
                          </a:r>
                        </a:p>
                      </a:txBody>
                      <a:tcPr/>
                    </a:tc>
                    <a:tc>
                      <a:txBody>
                        <a:bodyPr/>
                        <a:lstStyle/>
                        <a:p>
                          <a:r>
                            <a:rPr lang="en-US" sz="2400" dirty="0"/>
                            <a:t>Avg</a:t>
                          </a:r>
                        </a:p>
                      </a:txBody>
                      <a:tcPr/>
                    </a:tc>
                    <a:tc>
                      <a:txBody>
                        <a:bodyPr/>
                        <a:lstStyle/>
                        <a:p>
                          <a:r>
                            <a:rPr lang="en-US" sz="2400" dirty="0" err="1"/>
                            <a:t>Stdev</a:t>
                          </a:r>
                          <a:endParaRPr lang="en-US" sz="2400" dirty="0"/>
                        </a:p>
                      </a:txBody>
                      <a:tcPr/>
                    </a:tc>
                    <a:tc>
                      <a:txBody>
                        <a:bodyPr/>
                        <a:lstStyle/>
                        <a:p>
                          <a:r>
                            <a:rPr lang="en-US" sz="2400" dirty="0"/>
                            <a:t>GAE</a:t>
                          </a:r>
                        </a:p>
                      </a:txBody>
                      <a:tcPr/>
                    </a:tc>
                    <a:tc>
                      <a:txBody>
                        <a:bodyPr/>
                        <a:lstStyle/>
                        <a:p>
                          <a:r>
                            <a:rPr lang="en-US" sz="2400" dirty="0"/>
                            <a:t>AAL</a:t>
                          </a:r>
                        </a:p>
                      </a:txBody>
                      <a:tcPr/>
                    </a:tc>
                    <a:tc>
                      <a:txBody>
                        <a:bodyPr/>
                        <a:lstStyle/>
                        <a:p>
                          <a:r>
                            <a:rPr lang="en-US" sz="2400" dirty="0"/>
                            <a:t>Diff</a:t>
                          </a:r>
                        </a:p>
                      </a:txBody>
                      <a:tcPr/>
                    </a:tc>
                    <a:extLst>
                      <a:ext uri="{0D108BD9-81ED-4DB2-BD59-A6C34878D82A}">
                        <a16:rowId xmlns:a16="http://schemas.microsoft.com/office/drawing/2014/main" val="1173776770"/>
                      </a:ext>
                    </a:extLst>
                  </a:tr>
                  <a:tr h="457200">
                    <a:tc>
                      <a:txBody>
                        <a:bodyPr/>
                        <a:lstStyle/>
                        <a:p>
                          <a:r>
                            <a:rPr lang="en-US" sz="2400" dirty="0"/>
                            <a:t>Two different systems</a:t>
                          </a:r>
                        </a:p>
                      </a:txBody>
                      <a:tcPr/>
                    </a:tc>
                    <a:tc>
                      <a:txBody>
                        <a:bodyPr/>
                        <a:lstStyle/>
                        <a:p>
                          <a:r>
                            <a:rPr lang="en-US" sz="2400" dirty="0"/>
                            <a:t>24.8</a:t>
                          </a:r>
                        </a:p>
                      </a:txBody>
                      <a:tcPr/>
                    </a:tc>
                    <a:tc>
                      <a:txBody>
                        <a:bodyPr/>
                        <a:lstStyle/>
                        <a:p>
                          <a:r>
                            <a:rPr lang="en-US" sz="2400" dirty="0"/>
                            <a:t>15.6</a:t>
                          </a:r>
                        </a:p>
                      </a:txBody>
                      <a:tcPr/>
                    </a:tc>
                    <a:tc>
                      <a:txBody>
                        <a:bodyPr/>
                        <a:lstStyle/>
                        <a:p>
                          <a:r>
                            <a:rPr lang="en-US" sz="2400" dirty="0"/>
                            <a:t>9.8</a:t>
                          </a:r>
                        </a:p>
                      </a:txBody>
                      <a:tcPr/>
                    </a:tc>
                    <a:tc>
                      <a:txBody>
                        <a:bodyPr/>
                        <a:lstStyle/>
                        <a:p>
                          <a:r>
                            <a:rPr lang="en-US" sz="2400" dirty="0"/>
                            <a:t>38.0</a:t>
                          </a:r>
                        </a:p>
                      </a:txBody>
                      <a:tcPr/>
                    </a:tc>
                    <a:tc>
                      <a:txBody>
                        <a:bodyPr/>
                        <a:lstStyle/>
                        <a:p>
                          <a:r>
                            <a:rPr lang="en-US" sz="2400" dirty="0"/>
                            <a:t>28.2</a:t>
                          </a:r>
                        </a:p>
                      </a:txBody>
                      <a:tcPr/>
                    </a:tc>
                    <a:extLst>
                      <a:ext uri="{0D108BD9-81ED-4DB2-BD59-A6C34878D82A}">
                        <a16:rowId xmlns:a16="http://schemas.microsoft.com/office/drawing/2014/main" val="3297945544"/>
                      </a:ext>
                    </a:extLst>
                  </a:tr>
                  <a:tr h="370840">
                    <a:tc>
                      <a:txBody>
                        <a:bodyPr/>
                        <a:lstStyle/>
                        <a:p>
                          <a:r>
                            <a:rPr lang="en-US" sz="2400" dirty="0"/>
                            <a:t>Use GAE system for both</a:t>
                          </a:r>
                        </a:p>
                      </a:txBody>
                      <a:tcPr/>
                    </a:tc>
                    <a:tc>
                      <a:txBody>
                        <a:bodyPr/>
                        <a:lstStyle/>
                        <a:p>
                          <a:r>
                            <a:rPr lang="en-US" sz="2400" dirty="0"/>
                            <a:t>29.2</a:t>
                          </a:r>
                        </a:p>
                      </a:txBody>
                      <a:tcPr/>
                    </a:tc>
                    <a:tc>
                      <a:txBody>
                        <a:bodyPr/>
                        <a:lstStyle/>
                        <a:p>
                          <a:r>
                            <a:rPr lang="en-US" sz="2400" dirty="0"/>
                            <a:t>20.1</a:t>
                          </a:r>
                        </a:p>
                      </a:txBody>
                      <a:tcPr/>
                    </a:tc>
                    <a:tc>
                      <a:txBody>
                        <a:bodyPr/>
                        <a:lstStyle/>
                        <a:p>
                          <a:r>
                            <a:rPr lang="en-US" sz="2400" dirty="0"/>
                            <a:t>9.8</a:t>
                          </a:r>
                        </a:p>
                      </a:txBody>
                      <a:tcPr/>
                    </a:tc>
                    <a:tc>
                      <a:txBody>
                        <a:bodyPr/>
                        <a:lstStyle/>
                        <a:p>
                          <a:r>
                            <a:rPr lang="en-US" sz="2400" dirty="0"/>
                            <a:t>46.4</a:t>
                          </a:r>
                        </a:p>
                      </a:txBody>
                      <a:tcPr/>
                    </a:tc>
                    <a:tc>
                      <a:txBody>
                        <a:bodyPr/>
                        <a:lstStyle/>
                        <a:p>
                          <a:r>
                            <a:rPr lang="en-US" sz="2400" dirty="0"/>
                            <a:t>36.6</a:t>
                          </a:r>
                        </a:p>
                      </a:txBody>
                      <a:tcPr/>
                    </a:tc>
                    <a:extLst>
                      <a:ext uri="{0D108BD9-81ED-4DB2-BD59-A6C34878D82A}">
                        <a16:rowId xmlns:a16="http://schemas.microsoft.com/office/drawing/2014/main" val="2862931307"/>
                      </a:ext>
                    </a:extLst>
                  </a:tr>
                  <a:tr h="370840">
                    <a:tc>
                      <a:txBody>
                        <a:bodyPr/>
                        <a:lstStyle/>
                        <a:p>
                          <a:r>
                            <a:rPr lang="en-US" sz="2400" dirty="0"/>
                            <a:t>Counterfactual data, w/o counterfactual regularization (</a:t>
                          </a:r>
                          <a14:m>
                            <m:oMath xmlns:m="http://schemas.openxmlformats.org/officeDocument/2006/math">
                              <m:r>
                                <a:rPr lang="en-US" sz="2400" dirty="0" smtClean="0"/>
                                <m:t>𝜆</m:t>
                              </m:r>
                              <m:r>
                                <a:rPr lang="en-US" sz="2400" dirty="0" smtClean="0"/>
                                <m:t>=0</m:t>
                              </m:r>
                            </m:oMath>
                          </a14:m>
                          <a:r>
                            <a:rPr lang="en-US" sz="2400" dirty="0"/>
                            <a:t>)</a:t>
                          </a:r>
                        </a:p>
                      </a:txBody>
                      <a:tcPr/>
                    </a:tc>
                    <a:tc>
                      <a:txBody>
                        <a:bodyPr/>
                        <a:lstStyle/>
                        <a:p>
                          <a:r>
                            <a:rPr lang="en-US" sz="2400" dirty="0"/>
                            <a:t>23.7</a:t>
                          </a:r>
                        </a:p>
                      </a:txBody>
                      <a:tcPr/>
                    </a:tc>
                    <a:tc>
                      <a:txBody>
                        <a:bodyPr/>
                        <a:lstStyle/>
                        <a:p>
                          <a:r>
                            <a:rPr lang="en-US" sz="2400" dirty="0"/>
                            <a:t>11.6</a:t>
                          </a:r>
                        </a:p>
                      </a:txBody>
                      <a:tcPr/>
                    </a:tc>
                    <a:tc>
                      <a:txBody>
                        <a:bodyPr/>
                        <a:lstStyle/>
                        <a:p>
                          <a:r>
                            <a:rPr lang="en-US" sz="2400" dirty="0"/>
                            <a:t>14.6</a:t>
                          </a:r>
                        </a:p>
                      </a:txBody>
                      <a:tcPr/>
                    </a:tc>
                    <a:tc>
                      <a:txBody>
                        <a:bodyPr/>
                        <a:lstStyle/>
                        <a:p>
                          <a:r>
                            <a:rPr lang="en-US" sz="2400" dirty="0"/>
                            <a:t>34.9</a:t>
                          </a:r>
                        </a:p>
                      </a:txBody>
                      <a:tcPr/>
                    </a:tc>
                    <a:tc>
                      <a:txBody>
                        <a:bodyPr/>
                        <a:lstStyle/>
                        <a:p>
                          <a:r>
                            <a:rPr lang="en-US" sz="2400" dirty="0"/>
                            <a:t>20.3</a:t>
                          </a:r>
                        </a:p>
                      </a:txBody>
                      <a:tcPr/>
                    </a:tc>
                    <a:extLst>
                      <a:ext uri="{0D108BD9-81ED-4DB2-BD59-A6C34878D82A}">
                        <a16:rowId xmlns:a16="http://schemas.microsoft.com/office/drawing/2014/main" val="1877719567"/>
                      </a:ext>
                    </a:extLst>
                  </a:tr>
                  <a:tr h="370840">
                    <a:tc>
                      <a:txBody>
                        <a:bodyPr/>
                        <a:lstStyle/>
                        <a:p>
                          <a:r>
                            <a:rPr lang="en-US" sz="2400" dirty="0"/>
                            <a:t>Counterfactual data &amp; counterfactual regularization (</a:t>
                          </a:r>
                          <a14:m>
                            <m:oMath xmlns:m="http://schemas.openxmlformats.org/officeDocument/2006/math">
                              <m:r>
                                <a:rPr lang="en-US" sz="2400" dirty="0" smtClean="0"/>
                                <m:t>𝜆</m:t>
                              </m:r>
                              <m:r>
                                <a:rPr lang="en-US" sz="2400" dirty="0" smtClean="0"/>
                                <m:t>=10</m:t>
                              </m:r>
                            </m:oMath>
                          </a14:m>
                          <a:r>
                            <a:rPr lang="en-US" sz="2400" dirty="0"/>
                            <a:t>)</a:t>
                          </a:r>
                        </a:p>
                      </a:txBody>
                      <a:tcPr/>
                    </a:tc>
                    <a:tc>
                      <a:txBody>
                        <a:bodyPr/>
                        <a:lstStyle/>
                        <a:p>
                          <a:r>
                            <a:rPr lang="en-US" sz="2400" dirty="0"/>
                            <a:t>21.1</a:t>
                          </a:r>
                        </a:p>
                      </a:txBody>
                      <a:tcPr/>
                    </a:tc>
                    <a:tc>
                      <a:txBody>
                        <a:bodyPr/>
                        <a:lstStyle/>
                        <a:p>
                          <a:r>
                            <a:rPr lang="en-US" sz="2400" dirty="0"/>
                            <a:t>10.8</a:t>
                          </a:r>
                        </a:p>
                      </a:txBody>
                      <a:tcPr/>
                    </a:tc>
                    <a:tc>
                      <a:txBody>
                        <a:bodyPr/>
                        <a:lstStyle/>
                        <a:p>
                          <a:r>
                            <a:rPr lang="en-US" sz="2400" dirty="0"/>
                            <a:t>12.6</a:t>
                          </a:r>
                        </a:p>
                      </a:txBody>
                      <a:tcPr/>
                    </a:tc>
                    <a:tc>
                      <a:txBody>
                        <a:bodyPr/>
                        <a:lstStyle/>
                        <a:p>
                          <a:r>
                            <a:rPr lang="en-US" sz="2400" dirty="0"/>
                            <a:t>31.5</a:t>
                          </a:r>
                        </a:p>
                      </a:txBody>
                      <a:tcPr/>
                    </a:tc>
                    <a:tc>
                      <a:txBody>
                        <a:bodyPr/>
                        <a:lstStyle/>
                        <a:p>
                          <a:r>
                            <a:rPr lang="en-US" sz="2400" dirty="0"/>
                            <a:t>18.9</a:t>
                          </a:r>
                        </a:p>
                      </a:txBody>
                      <a:tcPr/>
                    </a:tc>
                    <a:extLst>
                      <a:ext uri="{0D108BD9-81ED-4DB2-BD59-A6C34878D82A}">
                        <a16:rowId xmlns:a16="http://schemas.microsoft.com/office/drawing/2014/main" val="3167339093"/>
                      </a:ext>
                    </a:extLst>
                  </a:tr>
                  <a:tr h="370840">
                    <a:tc>
                      <a:txBody>
                        <a:bodyPr/>
                        <a:lstStyle/>
                        <a:p>
                          <a:r>
                            <a:rPr lang="en-US" sz="2400" dirty="0"/>
                            <a:t>Counterfactual data &amp; counterfactual regularization (</a:t>
                          </a:r>
                          <a14:m>
                            <m:oMath xmlns:m="http://schemas.openxmlformats.org/officeDocument/2006/math">
                              <m:r>
                                <a:rPr lang="en-US" sz="2400" dirty="0" smtClean="0"/>
                                <m:t>𝜆</m:t>
                              </m:r>
                              <m:r>
                                <a:rPr lang="en-US" sz="2400" dirty="0" smtClean="0"/>
                                <m:t>=50</m:t>
                              </m:r>
                            </m:oMath>
                          </a14:m>
                          <a:r>
                            <a:rPr lang="en-US" sz="2400" dirty="0"/>
                            <a:t>)</a:t>
                          </a:r>
                        </a:p>
                      </a:txBody>
                      <a:tcPr/>
                    </a:tc>
                    <a:tc>
                      <a:txBody>
                        <a:bodyPr/>
                        <a:lstStyle/>
                        <a:p>
                          <a:r>
                            <a:rPr lang="en-US" sz="2400" dirty="0"/>
                            <a:t>23.3</a:t>
                          </a:r>
                        </a:p>
                      </a:txBody>
                      <a:tcPr/>
                    </a:tc>
                    <a:tc>
                      <a:txBody>
                        <a:bodyPr/>
                        <a:lstStyle/>
                        <a:p>
                          <a:r>
                            <a:rPr lang="en-US" sz="2400" dirty="0"/>
                            <a:t>10.6</a:t>
                          </a:r>
                        </a:p>
                      </a:txBody>
                      <a:tcPr/>
                    </a:tc>
                    <a:tc>
                      <a:txBody>
                        <a:bodyPr/>
                        <a:lstStyle/>
                        <a:p>
                          <a:r>
                            <a:rPr lang="en-US" sz="2400" dirty="0"/>
                            <a:t>15.3</a:t>
                          </a:r>
                        </a:p>
                      </a:txBody>
                      <a:tcPr/>
                    </a:tc>
                    <a:tc>
                      <a:txBody>
                        <a:bodyPr/>
                        <a:lstStyle/>
                        <a:p>
                          <a:r>
                            <a:rPr lang="en-US" sz="2400" dirty="0"/>
                            <a:t>33.4</a:t>
                          </a:r>
                        </a:p>
                      </a:txBody>
                      <a:tcPr/>
                    </a:tc>
                    <a:tc>
                      <a:txBody>
                        <a:bodyPr/>
                        <a:lstStyle/>
                        <a:p>
                          <a:r>
                            <a:rPr lang="en-US" sz="2400" dirty="0"/>
                            <a:t>18.2</a:t>
                          </a:r>
                        </a:p>
                      </a:txBody>
                      <a:tcPr/>
                    </a:tc>
                    <a:extLst>
                      <a:ext uri="{0D108BD9-81ED-4DB2-BD59-A6C34878D82A}">
                        <a16:rowId xmlns:a16="http://schemas.microsoft.com/office/drawing/2014/main" val="1276348775"/>
                      </a:ext>
                    </a:extLst>
                  </a:tr>
                </a:tbl>
              </a:graphicData>
            </a:graphic>
          </p:graphicFrame>
        </mc:Choice>
        <mc:Fallback>
          <p:graphicFrame>
            <p:nvGraphicFramePr>
              <p:cNvPr id="9" name="Table 9">
                <a:extLst>
                  <a:ext uri="{FF2B5EF4-FFF2-40B4-BE49-F238E27FC236}">
                    <a16:creationId xmlns:a16="http://schemas.microsoft.com/office/drawing/2014/main" id="{51283005-7FFF-CC44-8465-8EFBE7619CA5}"/>
                  </a:ext>
                </a:extLst>
              </p:cNvPr>
              <p:cNvGraphicFramePr>
                <a:graphicFrameLocks noGrp="1"/>
              </p:cNvGraphicFramePr>
              <p:nvPr>
                <p:extLst>
                  <p:ext uri="{D42A27DB-BD31-4B8C-83A1-F6EECF244321}">
                    <p14:modId xmlns:p14="http://schemas.microsoft.com/office/powerpoint/2010/main" val="1778972713"/>
                  </p:ext>
                </p:extLst>
              </p:nvPr>
            </p:nvGraphicFramePr>
            <p:xfrm>
              <a:off x="329716" y="221841"/>
              <a:ext cx="11430000" cy="3840480"/>
            </p:xfrm>
            <a:graphic>
              <a:graphicData uri="http://schemas.openxmlformats.org/drawingml/2006/table">
                <a:tbl>
                  <a:tblPr firstRow="1" bandRow="1">
                    <a:tableStyleId>{93296810-A885-4BE3-A3E7-6D5BEEA58F35}</a:tableStyleId>
                  </a:tblPr>
                  <a:tblGrid>
                    <a:gridCol w="5486400">
                      <a:extLst>
                        <a:ext uri="{9D8B030D-6E8A-4147-A177-3AD203B41FA5}">
                          <a16:colId xmlns:a16="http://schemas.microsoft.com/office/drawing/2014/main" val="21958769"/>
                        </a:ext>
                      </a:extLst>
                    </a:gridCol>
                    <a:gridCol w="1188720">
                      <a:extLst>
                        <a:ext uri="{9D8B030D-6E8A-4147-A177-3AD203B41FA5}">
                          <a16:colId xmlns:a16="http://schemas.microsoft.com/office/drawing/2014/main" val="2224003021"/>
                        </a:ext>
                      </a:extLst>
                    </a:gridCol>
                    <a:gridCol w="1188720">
                      <a:extLst>
                        <a:ext uri="{9D8B030D-6E8A-4147-A177-3AD203B41FA5}">
                          <a16:colId xmlns:a16="http://schemas.microsoft.com/office/drawing/2014/main" val="4110683463"/>
                        </a:ext>
                      </a:extLst>
                    </a:gridCol>
                    <a:gridCol w="1188720">
                      <a:extLst>
                        <a:ext uri="{9D8B030D-6E8A-4147-A177-3AD203B41FA5}">
                          <a16:colId xmlns:a16="http://schemas.microsoft.com/office/drawing/2014/main" val="3272707906"/>
                        </a:ext>
                      </a:extLst>
                    </a:gridCol>
                    <a:gridCol w="1188720">
                      <a:extLst>
                        <a:ext uri="{9D8B030D-6E8A-4147-A177-3AD203B41FA5}">
                          <a16:colId xmlns:a16="http://schemas.microsoft.com/office/drawing/2014/main" val="3494474534"/>
                        </a:ext>
                      </a:extLst>
                    </a:gridCol>
                    <a:gridCol w="1188720">
                      <a:extLst>
                        <a:ext uri="{9D8B030D-6E8A-4147-A177-3AD203B41FA5}">
                          <a16:colId xmlns:a16="http://schemas.microsoft.com/office/drawing/2014/main" val="2565171233"/>
                        </a:ext>
                      </a:extLst>
                    </a:gridCol>
                  </a:tblGrid>
                  <a:tr h="457200">
                    <a:tc>
                      <a:txBody>
                        <a:bodyPr/>
                        <a:lstStyle/>
                        <a:p>
                          <a:r>
                            <a:rPr lang="en-US" sz="2400" dirty="0"/>
                            <a:t>Model</a:t>
                          </a:r>
                        </a:p>
                      </a:txBody>
                      <a:tcPr/>
                    </a:tc>
                    <a:tc>
                      <a:txBody>
                        <a:bodyPr/>
                        <a:lstStyle/>
                        <a:p>
                          <a:r>
                            <a:rPr lang="en-US" sz="2400" dirty="0"/>
                            <a:t>Avg</a:t>
                          </a:r>
                        </a:p>
                      </a:txBody>
                      <a:tcPr/>
                    </a:tc>
                    <a:tc>
                      <a:txBody>
                        <a:bodyPr/>
                        <a:lstStyle/>
                        <a:p>
                          <a:r>
                            <a:rPr lang="en-US" sz="2400" dirty="0" err="1"/>
                            <a:t>Stdev</a:t>
                          </a:r>
                          <a:endParaRPr lang="en-US" sz="2400" dirty="0"/>
                        </a:p>
                      </a:txBody>
                      <a:tcPr/>
                    </a:tc>
                    <a:tc>
                      <a:txBody>
                        <a:bodyPr/>
                        <a:lstStyle/>
                        <a:p>
                          <a:r>
                            <a:rPr lang="en-US" sz="2400" dirty="0"/>
                            <a:t>GAE</a:t>
                          </a:r>
                        </a:p>
                      </a:txBody>
                      <a:tcPr/>
                    </a:tc>
                    <a:tc>
                      <a:txBody>
                        <a:bodyPr/>
                        <a:lstStyle/>
                        <a:p>
                          <a:r>
                            <a:rPr lang="en-US" sz="2400" dirty="0"/>
                            <a:t>AAL</a:t>
                          </a:r>
                        </a:p>
                      </a:txBody>
                      <a:tcPr/>
                    </a:tc>
                    <a:tc>
                      <a:txBody>
                        <a:bodyPr/>
                        <a:lstStyle/>
                        <a:p>
                          <a:r>
                            <a:rPr lang="en-US" sz="2400" dirty="0"/>
                            <a:t>Diff</a:t>
                          </a:r>
                        </a:p>
                      </a:txBody>
                      <a:tcPr/>
                    </a:tc>
                    <a:extLst>
                      <a:ext uri="{0D108BD9-81ED-4DB2-BD59-A6C34878D82A}">
                        <a16:rowId xmlns:a16="http://schemas.microsoft.com/office/drawing/2014/main" val="1173776770"/>
                      </a:ext>
                    </a:extLst>
                  </a:tr>
                  <a:tr h="457200">
                    <a:tc>
                      <a:txBody>
                        <a:bodyPr/>
                        <a:lstStyle/>
                        <a:p>
                          <a:r>
                            <a:rPr lang="en-US" sz="2400" dirty="0"/>
                            <a:t>Two different systems</a:t>
                          </a:r>
                        </a:p>
                      </a:txBody>
                      <a:tcPr/>
                    </a:tc>
                    <a:tc>
                      <a:txBody>
                        <a:bodyPr/>
                        <a:lstStyle/>
                        <a:p>
                          <a:r>
                            <a:rPr lang="en-US" sz="2400" dirty="0"/>
                            <a:t>24.8</a:t>
                          </a:r>
                        </a:p>
                      </a:txBody>
                      <a:tcPr/>
                    </a:tc>
                    <a:tc>
                      <a:txBody>
                        <a:bodyPr/>
                        <a:lstStyle/>
                        <a:p>
                          <a:r>
                            <a:rPr lang="en-US" sz="2400" dirty="0"/>
                            <a:t>15.6</a:t>
                          </a:r>
                        </a:p>
                      </a:txBody>
                      <a:tcPr/>
                    </a:tc>
                    <a:tc>
                      <a:txBody>
                        <a:bodyPr/>
                        <a:lstStyle/>
                        <a:p>
                          <a:r>
                            <a:rPr lang="en-US" sz="2400" dirty="0"/>
                            <a:t>9.8</a:t>
                          </a:r>
                        </a:p>
                      </a:txBody>
                      <a:tcPr/>
                    </a:tc>
                    <a:tc>
                      <a:txBody>
                        <a:bodyPr/>
                        <a:lstStyle/>
                        <a:p>
                          <a:r>
                            <a:rPr lang="en-US" sz="2400" dirty="0"/>
                            <a:t>38.0</a:t>
                          </a:r>
                        </a:p>
                      </a:txBody>
                      <a:tcPr/>
                    </a:tc>
                    <a:tc>
                      <a:txBody>
                        <a:bodyPr/>
                        <a:lstStyle/>
                        <a:p>
                          <a:r>
                            <a:rPr lang="en-US" sz="2400" dirty="0"/>
                            <a:t>28.2</a:t>
                          </a:r>
                        </a:p>
                      </a:txBody>
                      <a:tcPr/>
                    </a:tc>
                    <a:extLst>
                      <a:ext uri="{0D108BD9-81ED-4DB2-BD59-A6C34878D82A}">
                        <a16:rowId xmlns:a16="http://schemas.microsoft.com/office/drawing/2014/main" val="3297945544"/>
                      </a:ext>
                    </a:extLst>
                  </a:tr>
                  <a:tr h="457200">
                    <a:tc>
                      <a:txBody>
                        <a:bodyPr/>
                        <a:lstStyle/>
                        <a:p>
                          <a:r>
                            <a:rPr lang="en-US" sz="2400" dirty="0"/>
                            <a:t>Use GAE system for both</a:t>
                          </a:r>
                        </a:p>
                      </a:txBody>
                      <a:tcPr/>
                    </a:tc>
                    <a:tc>
                      <a:txBody>
                        <a:bodyPr/>
                        <a:lstStyle/>
                        <a:p>
                          <a:r>
                            <a:rPr lang="en-US" sz="2400" dirty="0"/>
                            <a:t>29.2</a:t>
                          </a:r>
                        </a:p>
                      </a:txBody>
                      <a:tcPr/>
                    </a:tc>
                    <a:tc>
                      <a:txBody>
                        <a:bodyPr/>
                        <a:lstStyle/>
                        <a:p>
                          <a:r>
                            <a:rPr lang="en-US" sz="2400" dirty="0"/>
                            <a:t>20.1</a:t>
                          </a:r>
                        </a:p>
                      </a:txBody>
                      <a:tcPr/>
                    </a:tc>
                    <a:tc>
                      <a:txBody>
                        <a:bodyPr/>
                        <a:lstStyle/>
                        <a:p>
                          <a:r>
                            <a:rPr lang="en-US" sz="2400" dirty="0"/>
                            <a:t>9.8</a:t>
                          </a:r>
                        </a:p>
                      </a:txBody>
                      <a:tcPr/>
                    </a:tc>
                    <a:tc>
                      <a:txBody>
                        <a:bodyPr/>
                        <a:lstStyle/>
                        <a:p>
                          <a:r>
                            <a:rPr lang="en-US" sz="2400" dirty="0"/>
                            <a:t>46.4</a:t>
                          </a:r>
                        </a:p>
                      </a:txBody>
                      <a:tcPr/>
                    </a:tc>
                    <a:tc>
                      <a:txBody>
                        <a:bodyPr/>
                        <a:lstStyle/>
                        <a:p>
                          <a:r>
                            <a:rPr lang="en-US" sz="2400" dirty="0"/>
                            <a:t>36.6</a:t>
                          </a:r>
                        </a:p>
                      </a:txBody>
                      <a:tcPr/>
                    </a:tc>
                    <a:extLst>
                      <a:ext uri="{0D108BD9-81ED-4DB2-BD59-A6C34878D82A}">
                        <a16:rowId xmlns:a16="http://schemas.microsoft.com/office/drawing/2014/main" val="2862931307"/>
                      </a:ext>
                    </a:extLst>
                  </a:tr>
                  <a:tr h="822960">
                    <a:tc>
                      <a:txBody>
                        <a:bodyPr/>
                        <a:lstStyle/>
                        <a:p>
                          <a:endParaRPr lang="en-US"/>
                        </a:p>
                      </a:txBody>
                      <a:tcPr>
                        <a:blipFill>
                          <a:blip r:embed="rId2"/>
                          <a:stretch>
                            <a:fillRect t="-172308" r="-109259" b="-216923"/>
                          </a:stretch>
                        </a:blipFill>
                      </a:tcPr>
                    </a:tc>
                    <a:tc>
                      <a:txBody>
                        <a:bodyPr/>
                        <a:lstStyle/>
                        <a:p>
                          <a:r>
                            <a:rPr lang="en-US" sz="2400" dirty="0"/>
                            <a:t>23.7</a:t>
                          </a:r>
                        </a:p>
                      </a:txBody>
                      <a:tcPr/>
                    </a:tc>
                    <a:tc>
                      <a:txBody>
                        <a:bodyPr/>
                        <a:lstStyle/>
                        <a:p>
                          <a:r>
                            <a:rPr lang="en-US" sz="2400" dirty="0"/>
                            <a:t>11.6</a:t>
                          </a:r>
                        </a:p>
                      </a:txBody>
                      <a:tcPr/>
                    </a:tc>
                    <a:tc>
                      <a:txBody>
                        <a:bodyPr/>
                        <a:lstStyle/>
                        <a:p>
                          <a:r>
                            <a:rPr lang="en-US" sz="2400" dirty="0"/>
                            <a:t>14.6</a:t>
                          </a:r>
                        </a:p>
                      </a:txBody>
                      <a:tcPr/>
                    </a:tc>
                    <a:tc>
                      <a:txBody>
                        <a:bodyPr/>
                        <a:lstStyle/>
                        <a:p>
                          <a:r>
                            <a:rPr lang="en-US" sz="2400" dirty="0"/>
                            <a:t>34.9</a:t>
                          </a:r>
                        </a:p>
                      </a:txBody>
                      <a:tcPr/>
                    </a:tc>
                    <a:tc>
                      <a:txBody>
                        <a:bodyPr/>
                        <a:lstStyle/>
                        <a:p>
                          <a:r>
                            <a:rPr lang="en-US" sz="2400" dirty="0"/>
                            <a:t>20.3</a:t>
                          </a:r>
                        </a:p>
                      </a:txBody>
                      <a:tcPr/>
                    </a:tc>
                    <a:extLst>
                      <a:ext uri="{0D108BD9-81ED-4DB2-BD59-A6C34878D82A}">
                        <a16:rowId xmlns:a16="http://schemas.microsoft.com/office/drawing/2014/main" val="1877719567"/>
                      </a:ext>
                    </a:extLst>
                  </a:tr>
                  <a:tr h="822960">
                    <a:tc>
                      <a:txBody>
                        <a:bodyPr/>
                        <a:lstStyle/>
                        <a:p>
                          <a:endParaRPr lang="en-US"/>
                        </a:p>
                      </a:txBody>
                      <a:tcPr>
                        <a:blipFill>
                          <a:blip r:embed="rId2"/>
                          <a:stretch>
                            <a:fillRect t="-272308" r="-109259" b="-116923"/>
                          </a:stretch>
                        </a:blipFill>
                      </a:tcPr>
                    </a:tc>
                    <a:tc>
                      <a:txBody>
                        <a:bodyPr/>
                        <a:lstStyle/>
                        <a:p>
                          <a:r>
                            <a:rPr lang="en-US" sz="2400" dirty="0"/>
                            <a:t>21.1</a:t>
                          </a:r>
                        </a:p>
                      </a:txBody>
                      <a:tcPr/>
                    </a:tc>
                    <a:tc>
                      <a:txBody>
                        <a:bodyPr/>
                        <a:lstStyle/>
                        <a:p>
                          <a:r>
                            <a:rPr lang="en-US" sz="2400" dirty="0"/>
                            <a:t>10.8</a:t>
                          </a:r>
                        </a:p>
                      </a:txBody>
                      <a:tcPr/>
                    </a:tc>
                    <a:tc>
                      <a:txBody>
                        <a:bodyPr/>
                        <a:lstStyle/>
                        <a:p>
                          <a:r>
                            <a:rPr lang="en-US" sz="2400" dirty="0"/>
                            <a:t>12.6</a:t>
                          </a:r>
                        </a:p>
                      </a:txBody>
                      <a:tcPr/>
                    </a:tc>
                    <a:tc>
                      <a:txBody>
                        <a:bodyPr/>
                        <a:lstStyle/>
                        <a:p>
                          <a:r>
                            <a:rPr lang="en-US" sz="2400" dirty="0"/>
                            <a:t>31.5</a:t>
                          </a:r>
                        </a:p>
                      </a:txBody>
                      <a:tcPr/>
                    </a:tc>
                    <a:tc>
                      <a:txBody>
                        <a:bodyPr/>
                        <a:lstStyle/>
                        <a:p>
                          <a:r>
                            <a:rPr lang="en-US" sz="2400" dirty="0"/>
                            <a:t>18.9</a:t>
                          </a:r>
                        </a:p>
                      </a:txBody>
                      <a:tcPr/>
                    </a:tc>
                    <a:extLst>
                      <a:ext uri="{0D108BD9-81ED-4DB2-BD59-A6C34878D82A}">
                        <a16:rowId xmlns:a16="http://schemas.microsoft.com/office/drawing/2014/main" val="3167339093"/>
                      </a:ext>
                    </a:extLst>
                  </a:tr>
                  <a:tr h="822960">
                    <a:tc>
                      <a:txBody>
                        <a:bodyPr/>
                        <a:lstStyle/>
                        <a:p>
                          <a:endParaRPr lang="en-US"/>
                        </a:p>
                      </a:txBody>
                      <a:tcPr>
                        <a:blipFill>
                          <a:blip r:embed="rId2"/>
                          <a:stretch>
                            <a:fillRect t="-372308" r="-109259" b="-16923"/>
                          </a:stretch>
                        </a:blipFill>
                      </a:tcPr>
                    </a:tc>
                    <a:tc>
                      <a:txBody>
                        <a:bodyPr/>
                        <a:lstStyle/>
                        <a:p>
                          <a:r>
                            <a:rPr lang="en-US" sz="2400" dirty="0"/>
                            <a:t>23.3</a:t>
                          </a:r>
                        </a:p>
                      </a:txBody>
                      <a:tcPr/>
                    </a:tc>
                    <a:tc>
                      <a:txBody>
                        <a:bodyPr/>
                        <a:lstStyle/>
                        <a:p>
                          <a:r>
                            <a:rPr lang="en-US" sz="2400" dirty="0"/>
                            <a:t>10.6</a:t>
                          </a:r>
                        </a:p>
                      </a:txBody>
                      <a:tcPr/>
                    </a:tc>
                    <a:tc>
                      <a:txBody>
                        <a:bodyPr/>
                        <a:lstStyle/>
                        <a:p>
                          <a:r>
                            <a:rPr lang="en-US" sz="2400" dirty="0"/>
                            <a:t>15.3</a:t>
                          </a:r>
                        </a:p>
                      </a:txBody>
                      <a:tcPr/>
                    </a:tc>
                    <a:tc>
                      <a:txBody>
                        <a:bodyPr/>
                        <a:lstStyle/>
                        <a:p>
                          <a:r>
                            <a:rPr lang="en-US" sz="2400" dirty="0"/>
                            <a:t>33.4</a:t>
                          </a:r>
                        </a:p>
                      </a:txBody>
                      <a:tcPr/>
                    </a:tc>
                    <a:tc>
                      <a:txBody>
                        <a:bodyPr/>
                        <a:lstStyle/>
                        <a:p>
                          <a:r>
                            <a:rPr lang="en-US" sz="2400" dirty="0"/>
                            <a:t>18.2</a:t>
                          </a:r>
                        </a:p>
                      </a:txBody>
                      <a:tcPr/>
                    </a:tc>
                    <a:extLst>
                      <a:ext uri="{0D108BD9-81ED-4DB2-BD59-A6C34878D82A}">
                        <a16:rowId xmlns:a16="http://schemas.microsoft.com/office/drawing/2014/main" val="1276348775"/>
                      </a:ext>
                    </a:extLst>
                  </a:tr>
                </a:tbl>
              </a:graphicData>
            </a:graphic>
          </p:graphicFrame>
        </mc:Fallback>
      </mc:AlternateContent>
      <p:sp>
        <p:nvSpPr>
          <p:cNvPr id="23" name="Content Placeholder 2">
            <a:extLst>
              <a:ext uri="{FF2B5EF4-FFF2-40B4-BE49-F238E27FC236}">
                <a16:creationId xmlns:a16="http://schemas.microsoft.com/office/drawing/2014/main" id="{283C279D-CCBB-3645-857D-9A3AA970CB68}"/>
              </a:ext>
            </a:extLst>
          </p:cNvPr>
          <p:cNvSpPr>
            <a:spLocks noGrp="1"/>
          </p:cNvSpPr>
          <p:nvPr>
            <p:ph sz="half" idx="1"/>
          </p:nvPr>
        </p:nvSpPr>
        <p:spPr>
          <a:xfrm>
            <a:off x="294190" y="4175122"/>
            <a:ext cx="11593010" cy="2706028"/>
          </a:xfrm>
        </p:spPr>
        <p:txBody>
          <a:bodyPr>
            <a:normAutofit/>
          </a:bodyPr>
          <a:lstStyle/>
          <a:p>
            <a:pPr marL="0" indent="0">
              <a:buNone/>
            </a:pPr>
            <a:r>
              <a:rPr lang="en-US" b="1" u="sng" dirty="0"/>
              <a:t>Observations:</a:t>
            </a:r>
          </a:p>
          <a:p>
            <a:pPr marL="514350" indent="-514350">
              <a:buFont typeface="+mj-lt"/>
              <a:buAutoNum type="arabicPeriod"/>
            </a:pPr>
            <a:r>
              <a:rPr lang="en-US" dirty="0"/>
              <a:t>You can’t just use the GAE system to transcribe AAL (46.4% error)</a:t>
            </a:r>
          </a:p>
          <a:p>
            <a:pPr marL="514350" indent="-514350">
              <a:buFont typeface="+mj-lt"/>
              <a:buAutoNum type="arabicPeriod"/>
            </a:pPr>
            <a:r>
              <a:rPr lang="en-US" dirty="0"/>
              <a:t>Generating synthetic training data helps AAL, but harms GAE</a:t>
            </a:r>
          </a:p>
          <a:p>
            <a:pPr marL="514350" indent="-514350">
              <a:buFont typeface="+mj-lt"/>
              <a:buAutoNum type="arabicPeriod"/>
            </a:pPr>
            <a:r>
              <a:rPr lang="en-US" dirty="0"/>
              <a:t>Counterfactual regularization helps (less harm to GAE, more benefit to AAL). </a:t>
            </a:r>
          </a:p>
          <a:p>
            <a:pPr marL="514350" indent="-514350">
              <a:buFont typeface="+mj-lt"/>
              <a:buAutoNum type="arabicPeriod"/>
            </a:pPr>
            <a:endParaRPr lang="en-US" dirty="0"/>
          </a:p>
        </p:txBody>
      </p:sp>
      <p:sp>
        <p:nvSpPr>
          <p:cNvPr id="2" name="Oval 1">
            <a:extLst>
              <a:ext uri="{FF2B5EF4-FFF2-40B4-BE49-F238E27FC236}">
                <a16:creationId xmlns:a16="http://schemas.microsoft.com/office/drawing/2014/main" id="{602E8EB1-8B0A-154A-B6E7-BBA9D4024D3A}"/>
              </a:ext>
            </a:extLst>
          </p:cNvPr>
          <p:cNvSpPr/>
          <p:nvPr/>
        </p:nvSpPr>
        <p:spPr>
          <a:xfrm>
            <a:off x="7919358" y="221841"/>
            <a:ext cx="2639442" cy="3207159"/>
          </a:xfrm>
          <a:prstGeom prst="ellipse">
            <a:avLst/>
          </a:prstGeom>
          <a:no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2617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A5400-4914-C749-9EEF-4F0B67FF0EA2}"/>
              </a:ext>
            </a:extLst>
          </p:cNvPr>
          <p:cNvSpPr>
            <a:spLocks noGrp="1"/>
          </p:cNvSpPr>
          <p:nvPr>
            <p:ph type="title"/>
          </p:nvPr>
        </p:nvSpPr>
        <p:spPr>
          <a:xfrm>
            <a:off x="332013" y="365126"/>
            <a:ext cx="10515600" cy="859518"/>
          </a:xfrm>
        </p:spPr>
        <p:txBody>
          <a:bodyPr/>
          <a:lstStyle/>
          <a:p>
            <a:r>
              <a:rPr lang="en-US" dirty="0"/>
              <a:t>Notes</a:t>
            </a:r>
          </a:p>
        </p:txBody>
      </p:sp>
      <p:sp>
        <p:nvSpPr>
          <p:cNvPr id="3" name="Content Placeholder 2">
            <a:extLst>
              <a:ext uri="{FF2B5EF4-FFF2-40B4-BE49-F238E27FC236}">
                <a16:creationId xmlns:a16="http://schemas.microsoft.com/office/drawing/2014/main" id="{9F671C84-9366-F34F-88EF-8439CCB187A1}"/>
              </a:ext>
            </a:extLst>
          </p:cNvPr>
          <p:cNvSpPr>
            <a:spLocks noGrp="1"/>
          </p:cNvSpPr>
          <p:nvPr>
            <p:ph idx="1"/>
          </p:nvPr>
        </p:nvSpPr>
        <p:spPr>
          <a:xfrm>
            <a:off x="838200" y="1502230"/>
            <a:ext cx="10515600" cy="5355770"/>
          </a:xfrm>
        </p:spPr>
        <p:txBody>
          <a:bodyPr/>
          <a:lstStyle/>
          <a:p>
            <a:r>
              <a:rPr lang="en-US" dirty="0"/>
              <a:t>What we have done: </a:t>
            </a:r>
          </a:p>
          <a:p>
            <a:pPr lvl="1"/>
            <a:r>
              <a:rPr lang="en-US" dirty="0"/>
              <a:t>Used GAE data to lower AAL error rates</a:t>
            </a:r>
          </a:p>
          <a:p>
            <a:pPr lvl="1"/>
            <a:r>
              <a:rPr lang="en-US" dirty="0"/>
              <a:t>… at the expense of higher GAE error rates.</a:t>
            </a:r>
          </a:p>
          <a:p>
            <a:r>
              <a:rPr lang="en-US" dirty="0"/>
              <a:t>Is that desirable?  It depends on your customers:</a:t>
            </a:r>
          </a:p>
          <a:p>
            <a:pPr lvl="1"/>
            <a:r>
              <a:rPr lang="en-US" dirty="0" err="1"/>
              <a:t>Minimin</a:t>
            </a:r>
            <a:r>
              <a:rPr lang="en-US" dirty="0"/>
              <a:t> use case: Minimize error for the low-error users.  Sell your product to only the people for whom it works.</a:t>
            </a:r>
          </a:p>
          <a:p>
            <a:pPr lvl="1"/>
            <a:r>
              <a:rPr lang="en-US" dirty="0"/>
              <a:t>Minimax use case: Minimize error for the high-error users.  Sell your product to everybody.</a:t>
            </a:r>
          </a:p>
        </p:txBody>
      </p:sp>
    </p:spTree>
    <p:extLst>
      <p:ext uri="{BB962C8B-B14F-4D97-AF65-F5344CB8AC3E}">
        <p14:creationId xmlns:p14="http://schemas.microsoft.com/office/powerpoint/2010/main" val="2388232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AB9A6-B9F9-3743-9EF9-20D5157067D3}"/>
              </a:ext>
            </a:extLst>
          </p:cNvPr>
          <p:cNvSpPr>
            <a:spLocks noGrp="1"/>
          </p:cNvSpPr>
          <p:nvPr>
            <p:ph type="title"/>
          </p:nvPr>
        </p:nvSpPr>
        <p:spPr/>
        <p:txBody>
          <a:bodyPr/>
          <a:lstStyle/>
          <a:p>
            <a:r>
              <a:rPr lang="en-US" dirty="0"/>
              <a:t>Examples of the problem</a:t>
            </a:r>
          </a:p>
        </p:txBody>
      </p:sp>
      <p:sp>
        <p:nvSpPr>
          <p:cNvPr id="3" name="Content Placeholder 2">
            <a:extLst>
              <a:ext uri="{FF2B5EF4-FFF2-40B4-BE49-F238E27FC236}">
                <a16:creationId xmlns:a16="http://schemas.microsoft.com/office/drawing/2014/main" id="{EA647B39-E700-3F4E-B46B-4167E60AC9B2}"/>
              </a:ext>
            </a:extLst>
          </p:cNvPr>
          <p:cNvSpPr>
            <a:spLocks noGrp="1"/>
          </p:cNvSpPr>
          <p:nvPr>
            <p:ph idx="1"/>
          </p:nvPr>
        </p:nvSpPr>
        <p:spPr>
          <a:xfrm>
            <a:off x="609600" y="1371600"/>
            <a:ext cx="10972800" cy="5105399"/>
          </a:xfrm>
        </p:spPr>
        <p:txBody>
          <a:bodyPr/>
          <a:lstStyle/>
          <a:p>
            <a:r>
              <a:rPr lang="en-US" sz="2400" b="1" u="sng" dirty="0"/>
              <a:t>Opacity</a:t>
            </a:r>
            <a:r>
              <a:rPr lang="en-US" sz="2400" dirty="0"/>
              <a:t>: The “Level of Service Inventory-Revised” (LSI-R) was used to decide who gets parole in at least two states, and many counties/precincts.</a:t>
            </a:r>
          </a:p>
          <a:p>
            <a:pPr lvl="1"/>
            <a:r>
              <a:rPr lang="en-US" sz="2400" dirty="0"/>
              <a:t>It did not ask about race.</a:t>
            </a:r>
          </a:p>
          <a:p>
            <a:pPr lvl="1"/>
            <a:r>
              <a:rPr lang="en-US" sz="2400" dirty="0"/>
              <a:t>It did ask “when was your first encounter with police” and other questions that are highly correlated with race.</a:t>
            </a:r>
          </a:p>
          <a:p>
            <a:r>
              <a:rPr lang="en-US" sz="2400" b="1" u="sng" dirty="0"/>
              <a:t>Scale</a:t>
            </a:r>
            <a:r>
              <a:rPr lang="en-US" sz="2400" dirty="0"/>
              <a:t>: The collapse of Lehman Brothers in 2008 was caused by a statistical model with a bug. Most large banks used the Gaussian copula model to decide who got home loans; it failed to correctly model the risk of multiple simultaneous defaults.</a:t>
            </a:r>
          </a:p>
          <a:p>
            <a:r>
              <a:rPr lang="en-US" sz="2400" b="1" u="sng" dirty="0"/>
              <a:t>Damage</a:t>
            </a:r>
            <a:r>
              <a:rPr lang="en-US" sz="2400" dirty="0"/>
              <a:t>: Companies can’t use medical tests to determine hiring, but they are allowed to use personality tests.  In 2016, a lawsuit found that at least seven companies were using the same personality test, and therefore rejecting the same applicants, for the same frivolous reasons.</a:t>
            </a:r>
            <a:endParaRPr lang="en-US" dirty="0"/>
          </a:p>
          <a:p>
            <a:endParaRPr lang="en-US" dirty="0"/>
          </a:p>
        </p:txBody>
      </p:sp>
    </p:spTree>
    <p:extLst>
      <p:ext uri="{BB962C8B-B14F-4D97-AF65-F5344CB8AC3E}">
        <p14:creationId xmlns:p14="http://schemas.microsoft.com/office/powerpoint/2010/main" val="3136721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265237"/>
            <a:ext cx="10972800" cy="5287963"/>
          </a:xfrm>
        </p:spPr>
        <p:txBody>
          <a:bodyPr/>
          <a:lstStyle/>
          <a:p>
            <a:r>
              <a:rPr lang="en-US" sz="2400" dirty="0">
                <a:solidFill>
                  <a:schemeClr val="bg1">
                    <a:lumMod val="75000"/>
                  </a:schemeClr>
                </a:solidFill>
              </a:rPr>
              <a:t>What’s the problem?</a:t>
            </a:r>
          </a:p>
          <a:p>
            <a:r>
              <a:rPr lang="en-US" sz="2400" dirty="0">
                <a:solidFill>
                  <a:schemeClr val="bg1">
                    <a:lumMod val="75000"/>
                  </a:schemeClr>
                </a:solidFill>
              </a:rPr>
              <a:t>Fairness</a:t>
            </a:r>
          </a:p>
          <a:p>
            <a:pPr lvl="1"/>
            <a:r>
              <a:rPr lang="en-US" sz="2400" dirty="0">
                <a:solidFill>
                  <a:schemeClr val="bg1">
                    <a:lumMod val="75000"/>
                  </a:schemeClr>
                </a:solidFill>
              </a:rPr>
              <a:t>Representation</a:t>
            </a:r>
          </a:p>
          <a:p>
            <a:pPr lvl="1"/>
            <a:r>
              <a:rPr lang="en-US" sz="2400" dirty="0">
                <a:solidFill>
                  <a:schemeClr val="bg1">
                    <a:lumMod val="75000"/>
                  </a:schemeClr>
                </a:solidFill>
              </a:rPr>
              <a:t>Proportion, Precision, Recall: Demographic Parity, Predictive Parity, Equalized Odds </a:t>
            </a:r>
          </a:p>
          <a:p>
            <a:pPr lvl="1"/>
            <a:r>
              <a:rPr lang="en-US" sz="2400" dirty="0">
                <a:solidFill>
                  <a:schemeClr val="bg1">
                    <a:lumMod val="75000"/>
                  </a:schemeClr>
                </a:solidFill>
              </a:rPr>
              <a:t>Counterfactual Fairness</a:t>
            </a:r>
          </a:p>
          <a:p>
            <a:r>
              <a:rPr lang="en-US" sz="2400" dirty="0"/>
              <a:t>Trust</a:t>
            </a:r>
          </a:p>
          <a:p>
            <a:pPr lvl="1"/>
            <a:r>
              <a:rPr lang="en-US" sz="2400" dirty="0"/>
              <a:t>Physical safety</a:t>
            </a:r>
          </a:p>
          <a:p>
            <a:pPr lvl="1"/>
            <a:r>
              <a:rPr lang="en-US" sz="2400" dirty="0"/>
              <a:t>Data safety</a:t>
            </a:r>
          </a:p>
          <a:p>
            <a:pPr lvl="1"/>
            <a:r>
              <a:rPr lang="en-US" sz="2400" dirty="0"/>
              <a:t>Explainable AI</a:t>
            </a:r>
          </a:p>
        </p:txBody>
      </p:sp>
    </p:spTree>
    <p:extLst>
      <p:ext uri="{BB962C8B-B14F-4D97-AF65-F5344CB8AC3E}">
        <p14:creationId xmlns:p14="http://schemas.microsoft.com/office/powerpoint/2010/main" val="1657343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A9EA6C6-20CD-E843-B5CF-660BFD388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575" y="0"/>
            <a:ext cx="45148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766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7E7DE-3791-A643-9DB2-0DE2EE711176}"/>
              </a:ext>
            </a:extLst>
          </p:cNvPr>
          <p:cNvSpPr>
            <a:spLocks noGrp="1"/>
          </p:cNvSpPr>
          <p:nvPr>
            <p:ph type="title"/>
          </p:nvPr>
        </p:nvSpPr>
        <p:spPr/>
        <p:txBody>
          <a:bodyPr/>
          <a:lstStyle/>
          <a:p>
            <a:r>
              <a:rPr lang="en-US" dirty="0"/>
              <a:t>Trust Issues</a:t>
            </a:r>
          </a:p>
        </p:txBody>
      </p:sp>
      <p:sp>
        <p:nvSpPr>
          <p:cNvPr id="3" name="Content Placeholder 2">
            <a:extLst>
              <a:ext uri="{FF2B5EF4-FFF2-40B4-BE49-F238E27FC236}">
                <a16:creationId xmlns:a16="http://schemas.microsoft.com/office/drawing/2014/main" id="{469D5924-3FC5-EF43-800B-87E4CC9147F6}"/>
              </a:ext>
            </a:extLst>
          </p:cNvPr>
          <p:cNvSpPr>
            <a:spLocks noGrp="1"/>
          </p:cNvSpPr>
          <p:nvPr>
            <p:ph idx="1"/>
          </p:nvPr>
        </p:nvSpPr>
        <p:spPr/>
        <p:txBody>
          <a:bodyPr/>
          <a:lstStyle/>
          <a:p>
            <a:r>
              <a:rPr lang="en-US" dirty="0"/>
              <a:t>Physical Safety</a:t>
            </a:r>
          </a:p>
          <a:p>
            <a:pPr lvl="1"/>
            <a:r>
              <a:rPr lang="en-US" dirty="0"/>
              <a:t>April 18, 2021: 2 Killed in Driverless Tesla Car Crash</a:t>
            </a:r>
          </a:p>
          <a:p>
            <a:r>
              <a:rPr lang="en-US" dirty="0"/>
              <a:t>Data Safety</a:t>
            </a:r>
          </a:p>
          <a:p>
            <a:pPr lvl="1"/>
            <a:r>
              <a:rPr lang="en-US" dirty="0"/>
              <a:t>March 2020: CAM4 data breach exposed 10 billion records</a:t>
            </a:r>
          </a:p>
          <a:p>
            <a:pPr marL="0" indent="0">
              <a:buNone/>
            </a:pPr>
            <a:endParaRPr lang="en-US" dirty="0"/>
          </a:p>
        </p:txBody>
      </p:sp>
    </p:spTree>
    <p:extLst>
      <p:ext uri="{BB962C8B-B14F-4D97-AF65-F5344CB8AC3E}">
        <p14:creationId xmlns:p14="http://schemas.microsoft.com/office/powerpoint/2010/main" val="74979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Safety</a:t>
            </a:r>
          </a:p>
        </p:txBody>
      </p:sp>
      <p:sp>
        <p:nvSpPr>
          <p:cNvPr id="4" name="Content Placeholder 3"/>
          <p:cNvSpPr>
            <a:spLocks noGrp="1"/>
          </p:cNvSpPr>
          <p:nvPr>
            <p:ph idx="1"/>
          </p:nvPr>
        </p:nvSpPr>
        <p:spPr/>
        <p:txBody>
          <a:bodyPr/>
          <a:lstStyle/>
          <a:p>
            <a:r>
              <a:rPr lang="en-US" sz="2800" dirty="0"/>
              <a:t>Robustness to changes in data distribution</a:t>
            </a:r>
          </a:p>
          <a:p>
            <a:r>
              <a:rPr lang="en-US" sz="2800" dirty="0"/>
              <a:t>Avoiding catastrophic “edge cases”</a:t>
            </a:r>
          </a:p>
          <a:p>
            <a:r>
              <a:rPr lang="en-US" sz="2800" dirty="0"/>
              <a:t>Robustness to adversarial examples or attacks</a:t>
            </a:r>
          </a:p>
          <a:p>
            <a:r>
              <a:rPr lang="en-US" sz="2800" dirty="0"/>
              <a:t>Avoiding negative side effects in reward function</a:t>
            </a:r>
          </a:p>
          <a:p>
            <a:r>
              <a:rPr lang="en-US" sz="2800" dirty="0"/>
              <a:t>Avoiding “reward hacking”</a:t>
            </a:r>
          </a:p>
          <a:p>
            <a:endParaRPr lang="en-US" sz="2800" dirty="0"/>
          </a:p>
          <a:p>
            <a:r>
              <a:rPr lang="en-US" sz="2800" dirty="0"/>
              <a:t>Reading: </a:t>
            </a:r>
            <a:r>
              <a:rPr lang="en-US" sz="2800" dirty="0">
                <a:hlinkClick r:id="rId2"/>
              </a:rPr>
              <a:t>Concrete AI safety problems</a:t>
            </a:r>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1206367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4EC3-9DA2-2749-9E77-1CE1075E7659}"/>
              </a:ext>
            </a:extLst>
          </p:cNvPr>
          <p:cNvSpPr>
            <a:spLocks noGrp="1"/>
          </p:cNvSpPr>
          <p:nvPr>
            <p:ph type="title"/>
          </p:nvPr>
        </p:nvSpPr>
        <p:spPr/>
        <p:txBody>
          <a:bodyPr/>
          <a:lstStyle/>
          <a:p>
            <a:r>
              <a:rPr lang="en-US" dirty="0"/>
              <a:t>The Virtual Sully Research Project</a:t>
            </a:r>
          </a:p>
        </p:txBody>
      </p:sp>
      <p:sp>
        <p:nvSpPr>
          <p:cNvPr id="4" name="Content Placeholder 3">
            <a:extLst>
              <a:ext uri="{FF2B5EF4-FFF2-40B4-BE49-F238E27FC236}">
                <a16:creationId xmlns:a16="http://schemas.microsoft.com/office/drawing/2014/main" id="{852A76F5-B429-8E46-9CF4-754B374789B5}"/>
              </a:ext>
            </a:extLst>
          </p:cNvPr>
          <p:cNvSpPr>
            <a:spLocks noGrp="1"/>
          </p:cNvSpPr>
          <p:nvPr>
            <p:ph sz="half" idx="2"/>
          </p:nvPr>
        </p:nvSpPr>
        <p:spPr>
          <a:xfrm>
            <a:off x="6197600" y="1493837"/>
            <a:ext cx="5384800" cy="5089525"/>
          </a:xfrm>
        </p:spPr>
        <p:txBody>
          <a:bodyPr/>
          <a:lstStyle/>
          <a:p>
            <a:r>
              <a:rPr lang="en-US" dirty="0"/>
              <a:t>At 3:27 on 1/15/2009, US Airways 1549 lost power in both engines.</a:t>
            </a:r>
          </a:p>
          <a:p>
            <a:r>
              <a:rPr lang="en-US" dirty="0"/>
              <a:t>Capt. “Sully” Sullenberger tried to turn back to LaGuardia, then tried to turn toward Teterboro, then realized there was no time.  </a:t>
            </a:r>
          </a:p>
          <a:p>
            <a:r>
              <a:rPr lang="en-US" dirty="0"/>
              <a:t>At 3:31 he landed the plane in the Hudson river.</a:t>
            </a:r>
          </a:p>
          <a:p>
            <a:r>
              <a:rPr lang="en-US" dirty="0"/>
              <a:t>All passengers were saved.</a:t>
            </a:r>
          </a:p>
        </p:txBody>
      </p:sp>
      <p:pic>
        <p:nvPicPr>
          <p:cNvPr id="2050" name="Picture 2">
            <a:extLst>
              <a:ext uri="{FF2B5EF4-FFF2-40B4-BE49-F238E27FC236}">
                <a16:creationId xmlns:a16="http://schemas.microsoft.com/office/drawing/2014/main" id="{CDE3CC58-738E-994B-98B4-D4F129A0A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5928457" cy="3505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42B650B-E888-C34B-B0F5-38080DA2C0FA}"/>
              </a:ext>
            </a:extLst>
          </p:cNvPr>
          <p:cNvSpPr/>
          <p:nvPr/>
        </p:nvSpPr>
        <p:spPr>
          <a:xfrm>
            <a:off x="152400" y="5224046"/>
            <a:ext cx="3708066" cy="338554"/>
          </a:xfrm>
          <a:prstGeom prst="rect">
            <a:avLst/>
          </a:prstGeom>
        </p:spPr>
        <p:txBody>
          <a:bodyPr wrap="none">
            <a:spAutoFit/>
          </a:bodyPr>
          <a:lstStyle/>
          <a:p>
            <a:r>
              <a:rPr lang="en-US" sz="1600" b="0" dirty="0">
                <a:solidFill>
                  <a:schemeClr val="tx1"/>
                </a:solidFill>
              </a:rPr>
              <a:t>Creative commons 2.0, </a:t>
            </a:r>
            <a:r>
              <a:rPr lang="en-US" sz="1600" b="0" dirty="0" err="1">
                <a:solidFill>
                  <a:schemeClr val="tx1"/>
                </a:solidFill>
              </a:rPr>
              <a:t>multichill</a:t>
            </a:r>
            <a:r>
              <a:rPr lang="en-US" sz="1600" b="0" dirty="0">
                <a:solidFill>
                  <a:schemeClr val="tx1"/>
                </a:solidFill>
              </a:rPr>
              <a:t>, 2009</a:t>
            </a:r>
          </a:p>
        </p:txBody>
      </p:sp>
    </p:spTree>
    <p:extLst>
      <p:ext uri="{BB962C8B-B14F-4D97-AF65-F5344CB8AC3E}">
        <p14:creationId xmlns:p14="http://schemas.microsoft.com/office/powerpoint/2010/main" val="3065010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4EC3-9DA2-2749-9E77-1CE1075E7659}"/>
              </a:ext>
            </a:extLst>
          </p:cNvPr>
          <p:cNvSpPr>
            <a:spLocks noGrp="1"/>
          </p:cNvSpPr>
          <p:nvPr>
            <p:ph type="title"/>
          </p:nvPr>
        </p:nvSpPr>
        <p:spPr/>
        <p:txBody>
          <a:bodyPr/>
          <a:lstStyle/>
          <a:p>
            <a:r>
              <a:rPr lang="en-US" dirty="0"/>
              <a:t>The Virtual Sully Research Project</a:t>
            </a:r>
          </a:p>
        </p:txBody>
      </p:sp>
      <p:sp>
        <p:nvSpPr>
          <p:cNvPr id="4" name="Content Placeholder 3">
            <a:extLst>
              <a:ext uri="{FF2B5EF4-FFF2-40B4-BE49-F238E27FC236}">
                <a16:creationId xmlns:a16="http://schemas.microsoft.com/office/drawing/2014/main" id="{852A76F5-B429-8E46-9CF4-754B374789B5}"/>
              </a:ext>
            </a:extLst>
          </p:cNvPr>
          <p:cNvSpPr>
            <a:spLocks noGrp="1"/>
          </p:cNvSpPr>
          <p:nvPr>
            <p:ph sz="half" idx="2"/>
          </p:nvPr>
        </p:nvSpPr>
        <p:spPr>
          <a:xfrm>
            <a:off x="6197600" y="1493837"/>
            <a:ext cx="5384800" cy="5089525"/>
          </a:xfrm>
        </p:spPr>
        <p:txBody>
          <a:bodyPr/>
          <a:lstStyle/>
          <a:p>
            <a:pPr marL="0" indent="0">
              <a:buNone/>
            </a:pPr>
            <a:r>
              <a:rPr lang="en-US" dirty="0">
                <a:hlinkClick r:id="rId2"/>
              </a:rPr>
              <a:t>Virtual Sully</a:t>
            </a:r>
            <a:r>
              <a:rPr lang="en-US" dirty="0"/>
              <a:t> research project seeks to give AI</a:t>
            </a:r>
          </a:p>
          <a:p>
            <a:r>
              <a:rPr lang="en-US" dirty="0"/>
              <a:t>the ability to plan a course of action with backup plans available in case of unexpected disaster,</a:t>
            </a:r>
          </a:p>
          <a:p>
            <a:r>
              <a:rPr lang="en-US" dirty="0"/>
              <a:t>the ability to quickly discard low-priority goals in favor of threatened high-priority goals in case of the unexpected inability to achieve both.</a:t>
            </a:r>
          </a:p>
        </p:txBody>
      </p:sp>
      <p:pic>
        <p:nvPicPr>
          <p:cNvPr id="2050" name="Picture 2">
            <a:extLst>
              <a:ext uri="{FF2B5EF4-FFF2-40B4-BE49-F238E27FC236}">
                <a16:creationId xmlns:a16="http://schemas.microsoft.com/office/drawing/2014/main" id="{CDE3CC58-738E-994B-98B4-D4F129A0A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5928457" cy="3505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42B650B-E888-C34B-B0F5-38080DA2C0FA}"/>
              </a:ext>
            </a:extLst>
          </p:cNvPr>
          <p:cNvSpPr/>
          <p:nvPr/>
        </p:nvSpPr>
        <p:spPr>
          <a:xfrm>
            <a:off x="152400" y="5224046"/>
            <a:ext cx="3708066" cy="338554"/>
          </a:xfrm>
          <a:prstGeom prst="rect">
            <a:avLst/>
          </a:prstGeom>
        </p:spPr>
        <p:txBody>
          <a:bodyPr wrap="none">
            <a:spAutoFit/>
          </a:bodyPr>
          <a:lstStyle/>
          <a:p>
            <a:r>
              <a:rPr lang="en-US" sz="1600" b="0" dirty="0">
                <a:solidFill>
                  <a:schemeClr val="tx1"/>
                </a:solidFill>
              </a:rPr>
              <a:t>Creative commons 2.0, </a:t>
            </a:r>
            <a:r>
              <a:rPr lang="en-US" sz="1600" b="0" dirty="0" err="1">
                <a:solidFill>
                  <a:schemeClr val="tx1"/>
                </a:solidFill>
              </a:rPr>
              <a:t>multichill</a:t>
            </a:r>
            <a:r>
              <a:rPr lang="en-US" sz="1600" b="0" dirty="0">
                <a:solidFill>
                  <a:schemeClr val="tx1"/>
                </a:solidFill>
              </a:rPr>
              <a:t>, 2009</a:t>
            </a:r>
          </a:p>
        </p:txBody>
      </p:sp>
    </p:spTree>
    <p:extLst>
      <p:ext uri="{BB962C8B-B14F-4D97-AF65-F5344CB8AC3E}">
        <p14:creationId xmlns:p14="http://schemas.microsoft.com/office/powerpoint/2010/main" val="29056294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265237"/>
            <a:ext cx="10972800" cy="5287963"/>
          </a:xfrm>
        </p:spPr>
        <p:txBody>
          <a:bodyPr/>
          <a:lstStyle/>
          <a:p>
            <a:r>
              <a:rPr lang="en-US" sz="2400" dirty="0">
                <a:solidFill>
                  <a:schemeClr val="bg1">
                    <a:lumMod val="75000"/>
                  </a:schemeClr>
                </a:solidFill>
              </a:rPr>
              <a:t>What’s the problem?</a:t>
            </a:r>
          </a:p>
          <a:p>
            <a:r>
              <a:rPr lang="en-US" sz="2400" dirty="0">
                <a:solidFill>
                  <a:schemeClr val="bg1">
                    <a:lumMod val="75000"/>
                  </a:schemeClr>
                </a:solidFill>
              </a:rPr>
              <a:t>Fairness</a:t>
            </a:r>
          </a:p>
          <a:p>
            <a:pPr lvl="1"/>
            <a:r>
              <a:rPr lang="en-US" sz="2400" dirty="0">
                <a:solidFill>
                  <a:schemeClr val="bg1">
                    <a:lumMod val="75000"/>
                  </a:schemeClr>
                </a:solidFill>
              </a:rPr>
              <a:t>Representation</a:t>
            </a:r>
          </a:p>
          <a:p>
            <a:pPr lvl="1"/>
            <a:r>
              <a:rPr lang="en-US" sz="2400" dirty="0">
                <a:solidFill>
                  <a:schemeClr val="bg1">
                    <a:lumMod val="75000"/>
                  </a:schemeClr>
                </a:solidFill>
              </a:rPr>
              <a:t>Proportion, Precision, Recall: Demographic Parity, Predictive Parity, Equalized Odds </a:t>
            </a:r>
          </a:p>
          <a:p>
            <a:pPr lvl="1"/>
            <a:r>
              <a:rPr lang="en-US" sz="2400" dirty="0">
                <a:solidFill>
                  <a:schemeClr val="bg1">
                    <a:lumMod val="75000"/>
                  </a:schemeClr>
                </a:solidFill>
              </a:rPr>
              <a:t>Counterfactual Fairness</a:t>
            </a:r>
          </a:p>
          <a:p>
            <a:r>
              <a:rPr lang="en-US" sz="2400" dirty="0">
                <a:solidFill>
                  <a:schemeClr val="bg1">
                    <a:lumMod val="75000"/>
                  </a:schemeClr>
                </a:solidFill>
              </a:rPr>
              <a:t>Trust</a:t>
            </a:r>
          </a:p>
          <a:p>
            <a:pPr lvl="1"/>
            <a:r>
              <a:rPr lang="en-US" sz="2400" dirty="0">
                <a:solidFill>
                  <a:schemeClr val="bg1">
                    <a:lumMod val="75000"/>
                  </a:schemeClr>
                </a:solidFill>
              </a:rPr>
              <a:t>Physical safety</a:t>
            </a:r>
          </a:p>
          <a:p>
            <a:pPr lvl="1"/>
            <a:r>
              <a:rPr lang="en-US" sz="2400" dirty="0"/>
              <a:t>Data safety</a:t>
            </a:r>
          </a:p>
          <a:p>
            <a:pPr lvl="1"/>
            <a:r>
              <a:rPr lang="en-US" sz="2400" dirty="0"/>
              <a:t>Explainable AI</a:t>
            </a:r>
          </a:p>
        </p:txBody>
      </p:sp>
    </p:spTree>
    <p:extLst>
      <p:ext uri="{BB962C8B-B14F-4D97-AF65-F5344CB8AC3E}">
        <p14:creationId xmlns:p14="http://schemas.microsoft.com/office/powerpoint/2010/main" val="3713836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ECF00A-98B0-0942-ADCF-8E3C8DEE3BF6}"/>
              </a:ext>
            </a:extLst>
          </p:cNvPr>
          <p:cNvSpPr>
            <a:spLocks noGrp="1"/>
          </p:cNvSpPr>
          <p:nvPr>
            <p:ph idx="1"/>
          </p:nvPr>
        </p:nvSpPr>
        <p:spPr>
          <a:xfrm>
            <a:off x="609600" y="1143001"/>
            <a:ext cx="10972800" cy="5562599"/>
          </a:xfrm>
        </p:spPr>
        <p:txBody>
          <a:bodyPr/>
          <a:lstStyle/>
          <a:p>
            <a:pPr marL="0" indent="0">
              <a:buNone/>
            </a:pPr>
            <a:r>
              <a:rPr lang="en-US" sz="2400" dirty="0"/>
              <a:t>	“Passports, however, use a different technology known as RFID (or Radio Frequency Identification), the same type used to tag clothing, pets, even artificial replacements for hips and knees. When embedded in a U.S. passport, the chip can be scanned only by someone at close range with an RFID reader, usually within a couple feet…</a:t>
            </a:r>
          </a:p>
          <a:p>
            <a:pPr marL="0" indent="0">
              <a:buNone/>
            </a:pPr>
            <a:r>
              <a:rPr lang="en-US" sz="2400" dirty="0"/>
              <a:t>	“Yes, someone nearby could read what’s in your wallet. That’s why I keep my passport in an RFID-shielded wallet,” said G. Mark Hardy, president of National Security Corp., based in Rosedale, Md., which provides cybersecurity expertise to government and corporate clients.</a:t>
            </a:r>
          </a:p>
          <a:p>
            <a:pPr marL="0" indent="0">
              <a:buNone/>
            </a:pPr>
            <a:r>
              <a:rPr lang="en-US" sz="2400" dirty="0"/>
              <a:t>	But, he said, “it’s less likely to happen, at this point in time, because it’s so much easier to do fraud some other way.””</a:t>
            </a:r>
          </a:p>
          <a:p>
            <a:pPr marL="0" indent="0">
              <a:buNone/>
            </a:pPr>
            <a:br>
              <a:rPr lang="en-US" sz="2400" dirty="0"/>
            </a:br>
            <a:r>
              <a:rPr lang="en-US" sz="2400" dirty="0"/>
              <a:t>Read more here: </a:t>
            </a:r>
            <a:r>
              <a:rPr lang="en-US" sz="2400" dirty="0">
                <a:hlinkClick r:id="rId2"/>
              </a:rPr>
              <a:t>http://</a:t>
            </a:r>
            <a:r>
              <a:rPr lang="en-US" sz="2400" dirty="0" err="1">
                <a:hlinkClick r:id="rId2"/>
              </a:rPr>
              <a:t>www.sacbee.com</a:t>
            </a:r>
            <a:r>
              <a:rPr lang="en-US" sz="2400" dirty="0">
                <a:hlinkClick r:id="rId2"/>
              </a:rPr>
              <a:t>/news/business/personal-finance/</a:t>
            </a:r>
            <a:r>
              <a:rPr lang="en-US" sz="2400" dirty="0" err="1">
                <a:hlinkClick r:id="rId2"/>
              </a:rPr>
              <a:t>claudia</a:t>
            </a:r>
            <a:r>
              <a:rPr lang="en-US" sz="2400" dirty="0">
                <a:hlinkClick r:id="rId2"/>
              </a:rPr>
              <a:t>-buck/article2599038.html#storylink=</a:t>
            </a:r>
            <a:r>
              <a:rPr lang="en-US" sz="2400" dirty="0" err="1">
                <a:hlinkClick r:id="rId2"/>
              </a:rPr>
              <a:t>cpy</a:t>
            </a:r>
            <a:endParaRPr lang="en-US" sz="2400" dirty="0"/>
          </a:p>
          <a:p>
            <a:pPr marL="0" indent="0">
              <a:buNone/>
            </a:pPr>
            <a:endParaRPr lang="en-US" dirty="0"/>
          </a:p>
        </p:txBody>
      </p:sp>
      <p:sp>
        <p:nvSpPr>
          <p:cNvPr id="4" name="Title 1">
            <a:extLst>
              <a:ext uri="{FF2B5EF4-FFF2-40B4-BE49-F238E27FC236}">
                <a16:creationId xmlns:a16="http://schemas.microsoft.com/office/drawing/2014/main" id="{E5EA36BE-460B-3545-BC33-7E33CA91A707}"/>
              </a:ext>
            </a:extLst>
          </p:cNvPr>
          <p:cNvSpPr>
            <a:spLocks noGrp="1"/>
          </p:cNvSpPr>
          <p:nvPr>
            <p:ph type="title"/>
          </p:nvPr>
        </p:nvSpPr>
        <p:spPr>
          <a:xfrm>
            <a:off x="609600" y="76200"/>
            <a:ext cx="10972800" cy="1143000"/>
          </a:xfrm>
        </p:spPr>
        <p:txBody>
          <a:bodyPr/>
          <a:lstStyle/>
          <a:p>
            <a:r>
              <a:rPr lang="en-US" dirty="0"/>
              <a:t>Data Safety</a:t>
            </a:r>
          </a:p>
        </p:txBody>
      </p:sp>
    </p:spTree>
    <p:extLst>
      <p:ext uri="{BB962C8B-B14F-4D97-AF65-F5344CB8AC3E}">
        <p14:creationId xmlns:p14="http://schemas.microsoft.com/office/powerpoint/2010/main" val="2339343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869D-1C61-C04F-B16E-5E1C2860830E}"/>
              </a:ext>
            </a:extLst>
          </p:cNvPr>
          <p:cNvSpPr>
            <a:spLocks noGrp="1"/>
          </p:cNvSpPr>
          <p:nvPr>
            <p:ph type="title"/>
          </p:nvPr>
        </p:nvSpPr>
        <p:spPr/>
        <p:txBody>
          <a:bodyPr/>
          <a:lstStyle/>
          <a:p>
            <a:r>
              <a:rPr lang="en-US" sz="4000" dirty="0"/>
              <a:t>Example of a Technical Solution: Homomorphic Encryption</a:t>
            </a:r>
          </a:p>
        </p:txBody>
      </p:sp>
      <p:sp>
        <p:nvSpPr>
          <p:cNvPr id="3" name="Content Placeholder 2">
            <a:extLst>
              <a:ext uri="{FF2B5EF4-FFF2-40B4-BE49-F238E27FC236}">
                <a16:creationId xmlns:a16="http://schemas.microsoft.com/office/drawing/2014/main" id="{7F7B595D-5E69-B446-AEC2-08A9159BDBBE}"/>
              </a:ext>
            </a:extLst>
          </p:cNvPr>
          <p:cNvSpPr>
            <a:spLocks noGrp="1"/>
          </p:cNvSpPr>
          <p:nvPr>
            <p:ph idx="1"/>
          </p:nvPr>
        </p:nvSpPr>
        <p:spPr/>
        <p:txBody>
          <a:bodyPr/>
          <a:lstStyle/>
          <a:p>
            <a:pPr marL="514350" indent="-514350">
              <a:buFont typeface="+mj-lt"/>
              <a:buAutoNum type="arabicPeriod"/>
            </a:pPr>
            <a:r>
              <a:rPr lang="en-US" dirty="0"/>
              <a:t>Encrypt the data on your cell phone</a:t>
            </a:r>
          </a:p>
          <a:p>
            <a:pPr marL="514350" indent="-514350">
              <a:buFont typeface="+mj-lt"/>
              <a:buAutoNum type="arabicPeriod"/>
            </a:pPr>
            <a:r>
              <a:rPr lang="en-US" dirty="0"/>
              <a:t>Send the encrypted data to a server</a:t>
            </a:r>
          </a:p>
          <a:p>
            <a:pPr marL="514350" indent="-514350">
              <a:buFont typeface="+mj-lt"/>
              <a:buAutoNum type="arabicPeriod"/>
            </a:pPr>
            <a:r>
              <a:rPr lang="en-US" dirty="0"/>
              <a:t>The server sends it through a neural net in its encrypted form, without ever decrypting it</a:t>
            </a:r>
          </a:p>
          <a:p>
            <a:pPr marL="514350" indent="-514350">
              <a:buFont typeface="+mj-lt"/>
              <a:buAutoNum type="arabicPeriod"/>
            </a:pPr>
            <a:r>
              <a:rPr lang="en-US" dirty="0"/>
              <a:t>They send you the result, and you decrypt it using the same key</a:t>
            </a:r>
          </a:p>
        </p:txBody>
      </p:sp>
    </p:spTree>
    <p:extLst>
      <p:ext uri="{BB962C8B-B14F-4D97-AF65-F5344CB8AC3E}">
        <p14:creationId xmlns:p14="http://schemas.microsoft.com/office/powerpoint/2010/main" val="36019503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265237"/>
            <a:ext cx="10972800" cy="5287963"/>
          </a:xfrm>
        </p:spPr>
        <p:txBody>
          <a:bodyPr/>
          <a:lstStyle/>
          <a:p>
            <a:r>
              <a:rPr lang="en-US" sz="2400" dirty="0">
                <a:solidFill>
                  <a:schemeClr val="bg1">
                    <a:lumMod val="75000"/>
                  </a:schemeClr>
                </a:solidFill>
              </a:rPr>
              <a:t>What’s the problem?</a:t>
            </a:r>
          </a:p>
          <a:p>
            <a:r>
              <a:rPr lang="en-US" sz="2400" dirty="0">
                <a:solidFill>
                  <a:schemeClr val="bg1">
                    <a:lumMod val="75000"/>
                  </a:schemeClr>
                </a:solidFill>
              </a:rPr>
              <a:t>Fairness</a:t>
            </a:r>
          </a:p>
          <a:p>
            <a:pPr lvl="1"/>
            <a:r>
              <a:rPr lang="en-US" sz="2400" dirty="0">
                <a:solidFill>
                  <a:schemeClr val="bg1">
                    <a:lumMod val="75000"/>
                  </a:schemeClr>
                </a:solidFill>
              </a:rPr>
              <a:t>Representation</a:t>
            </a:r>
          </a:p>
          <a:p>
            <a:pPr lvl="1"/>
            <a:r>
              <a:rPr lang="en-US" sz="2400" dirty="0">
                <a:solidFill>
                  <a:schemeClr val="bg1">
                    <a:lumMod val="75000"/>
                  </a:schemeClr>
                </a:solidFill>
              </a:rPr>
              <a:t>Proportion, Precision, Recall: Demographic Parity, Predictive Parity, Equalized Odds </a:t>
            </a:r>
          </a:p>
          <a:p>
            <a:pPr lvl="1"/>
            <a:r>
              <a:rPr lang="en-US" sz="2400" dirty="0">
                <a:solidFill>
                  <a:schemeClr val="bg1">
                    <a:lumMod val="75000"/>
                  </a:schemeClr>
                </a:solidFill>
              </a:rPr>
              <a:t>Counterfactual Fairness</a:t>
            </a:r>
          </a:p>
          <a:p>
            <a:r>
              <a:rPr lang="en-US" sz="2400" dirty="0">
                <a:solidFill>
                  <a:schemeClr val="bg1">
                    <a:lumMod val="75000"/>
                  </a:schemeClr>
                </a:solidFill>
              </a:rPr>
              <a:t>Trust</a:t>
            </a:r>
          </a:p>
          <a:p>
            <a:pPr lvl="1"/>
            <a:r>
              <a:rPr lang="en-US" sz="2400" dirty="0">
                <a:solidFill>
                  <a:schemeClr val="bg1">
                    <a:lumMod val="75000"/>
                  </a:schemeClr>
                </a:solidFill>
              </a:rPr>
              <a:t>Physical safety</a:t>
            </a:r>
          </a:p>
          <a:p>
            <a:pPr lvl="1"/>
            <a:r>
              <a:rPr lang="en-US" sz="2400" dirty="0">
                <a:solidFill>
                  <a:schemeClr val="bg1">
                    <a:lumMod val="75000"/>
                  </a:schemeClr>
                </a:solidFill>
              </a:rPr>
              <a:t>Data safety</a:t>
            </a:r>
          </a:p>
          <a:p>
            <a:pPr lvl="1"/>
            <a:r>
              <a:rPr lang="en-US" sz="2400" dirty="0"/>
              <a:t>Explainable AI</a:t>
            </a:r>
          </a:p>
        </p:txBody>
      </p:sp>
    </p:spTree>
    <p:extLst>
      <p:ext uri="{BB962C8B-B14F-4D97-AF65-F5344CB8AC3E}">
        <p14:creationId xmlns:p14="http://schemas.microsoft.com/office/powerpoint/2010/main" val="931893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CF6F6-24F7-104C-A507-4DAF5C16A79D}"/>
              </a:ext>
            </a:extLst>
          </p:cNvPr>
          <p:cNvSpPr>
            <a:spLocks noGrp="1"/>
          </p:cNvSpPr>
          <p:nvPr>
            <p:ph type="title"/>
          </p:nvPr>
        </p:nvSpPr>
        <p:spPr/>
        <p:txBody>
          <a:bodyPr/>
          <a:lstStyle/>
          <a:p>
            <a:r>
              <a:rPr lang="en-US" dirty="0"/>
              <a:t>Weapons of Math Destruction</a:t>
            </a:r>
          </a:p>
        </p:txBody>
      </p:sp>
      <p:sp>
        <p:nvSpPr>
          <p:cNvPr id="3" name="Content Placeholder 2">
            <a:extLst>
              <a:ext uri="{FF2B5EF4-FFF2-40B4-BE49-F238E27FC236}">
                <a16:creationId xmlns:a16="http://schemas.microsoft.com/office/drawing/2014/main" id="{AC88D61D-73EA-5A44-85EC-637E2D5EE9A5}"/>
              </a:ext>
            </a:extLst>
          </p:cNvPr>
          <p:cNvSpPr>
            <a:spLocks noGrp="1"/>
          </p:cNvSpPr>
          <p:nvPr>
            <p:ph idx="1"/>
          </p:nvPr>
        </p:nvSpPr>
        <p:spPr/>
        <p:txBody>
          <a:bodyPr/>
          <a:lstStyle/>
          <a:p>
            <a:pPr marL="0" indent="0">
              <a:buNone/>
            </a:pPr>
            <a:r>
              <a:rPr lang="en-US" dirty="0"/>
              <a:t>Opacity, Scale, and Damage: a WMD is a statistical model afflicted by two of these three.</a:t>
            </a:r>
          </a:p>
          <a:p>
            <a:r>
              <a:rPr lang="en-US" dirty="0"/>
              <a:t>Opacity: the relationship between inputs and outputs is hidden.</a:t>
            </a:r>
          </a:p>
          <a:p>
            <a:r>
              <a:rPr lang="en-US" dirty="0"/>
              <a:t>Scale: the model is used at a scale much larger than it was ever tested for.</a:t>
            </a:r>
          </a:p>
          <a:p>
            <a:r>
              <a:rPr lang="en-US" dirty="0"/>
              <a:t>Damage: negative decisions can damage people’s lives.</a:t>
            </a:r>
          </a:p>
        </p:txBody>
      </p:sp>
    </p:spTree>
    <p:extLst>
      <p:ext uri="{BB962C8B-B14F-4D97-AF65-F5344CB8AC3E}">
        <p14:creationId xmlns:p14="http://schemas.microsoft.com/office/powerpoint/2010/main" val="17619076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2F9B1B17-F09B-6447-B96F-99F7E53E5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100" y="50800"/>
            <a:ext cx="4241800" cy="6756400"/>
          </a:xfrm>
          <a:prstGeom prst="rect">
            <a:avLst/>
          </a:prstGeom>
        </p:spPr>
      </p:pic>
    </p:spTree>
    <p:extLst>
      <p:ext uri="{BB962C8B-B14F-4D97-AF65-F5344CB8AC3E}">
        <p14:creationId xmlns:p14="http://schemas.microsoft.com/office/powerpoint/2010/main" val="586405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FC456-8F83-8740-9D32-71A2EE754E96}"/>
              </a:ext>
            </a:extLst>
          </p:cNvPr>
          <p:cNvSpPr>
            <a:spLocks noGrp="1"/>
          </p:cNvSpPr>
          <p:nvPr>
            <p:ph type="title"/>
          </p:nvPr>
        </p:nvSpPr>
        <p:spPr/>
        <p:txBody>
          <a:bodyPr/>
          <a:lstStyle/>
          <a:p>
            <a:r>
              <a:rPr lang="en-US" dirty="0"/>
              <a:t>Four Principles of Explainable AI</a:t>
            </a:r>
          </a:p>
        </p:txBody>
      </p:sp>
      <p:sp>
        <p:nvSpPr>
          <p:cNvPr id="3" name="Content Placeholder 2">
            <a:extLst>
              <a:ext uri="{FF2B5EF4-FFF2-40B4-BE49-F238E27FC236}">
                <a16:creationId xmlns:a16="http://schemas.microsoft.com/office/drawing/2014/main" id="{40BF6180-12CF-FF44-9BDE-34149D494F81}"/>
              </a:ext>
            </a:extLst>
          </p:cNvPr>
          <p:cNvSpPr>
            <a:spLocks noGrp="1"/>
          </p:cNvSpPr>
          <p:nvPr>
            <p:ph idx="1"/>
          </p:nvPr>
        </p:nvSpPr>
        <p:spPr/>
        <p:txBody>
          <a:bodyPr/>
          <a:lstStyle/>
          <a:p>
            <a:r>
              <a:rPr lang="en-US" dirty="0"/>
              <a:t>Explanation: The system can explain its reasons for any decision</a:t>
            </a:r>
          </a:p>
          <a:p>
            <a:r>
              <a:rPr lang="en-US" dirty="0"/>
              <a:t>Meaningful: The explanation can be understood by the user</a:t>
            </a:r>
          </a:p>
          <a:p>
            <a:r>
              <a:rPr lang="en-US" dirty="0"/>
              <a:t>Explanation Accuracy: The explanation correctly describes how the system made its decision</a:t>
            </a:r>
          </a:p>
          <a:p>
            <a:r>
              <a:rPr lang="en-US" dirty="0"/>
              <a:t>Knowledge Limits: The system is only used under circumstances for which it was designed.</a:t>
            </a:r>
          </a:p>
        </p:txBody>
      </p:sp>
    </p:spTree>
    <p:extLst>
      <p:ext uri="{BB962C8B-B14F-4D97-AF65-F5344CB8AC3E}">
        <p14:creationId xmlns:p14="http://schemas.microsoft.com/office/powerpoint/2010/main" val="8418101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6C5F828C-DBBD-EE42-BA9A-008B2554B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975" y="0"/>
            <a:ext cx="9152049" cy="6858000"/>
          </a:xfrm>
          <a:prstGeom prst="rect">
            <a:avLst/>
          </a:prstGeom>
        </p:spPr>
      </p:pic>
      <p:sp>
        <p:nvSpPr>
          <p:cNvPr id="6" name="TextBox 5">
            <a:extLst>
              <a:ext uri="{FF2B5EF4-FFF2-40B4-BE49-F238E27FC236}">
                <a16:creationId xmlns:a16="http://schemas.microsoft.com/office/drawing/2014/main" id="{EE17C8BC-B08E-084E-9F83-EDF2D2980672}"/>
              </a:ext>
            </a:extLst>
          </p:cNvPr>
          <p:cNvSpPr txBox="1"/>
          <p:nvPr/>
        </p:nvSpPr>
        <p:spPr>
          <a:xfrm>
            <a:off x="3196583" y="561201"/>
            <a:ext cx="4347217" cy="276999"/>
          </a:xfrm>
          <a:prstGeom prst="rect">
            <a:avLst/>
          </a:prstGeom>
          <a:noFill/>
        </p:spPr>
        <p:txBody>
          <a:bodyPr wrap="none" rtlCol="0">
            <a:spAutoFit/>
          </a:bodyPr>
          <a:lstStyle/>
          <a:p>
            <a:r>
              <a:rPr lang="en-US" b="0" dirty="0">
                <a:solidFill>
                  <a:schemeClr val="tx1"/>
                </a:solidFill>
              </a:rPr>
              <a:t>David Gunning, “Explainable </a:t>
            </a:r>
            <a:r>
              <a:rPr lang="en-US" b="0" dirty="0" err="1">
                <a:solidFill>
                  <a:schemeClr val="tx1"/>
                </a:solidFill>
              </a:rPr>
              <a:t>Artifcial</a:t>
            </a:r>
            <a:r>
              <a:rPr lang="en-US" b="0" dirty="0">
                <a:solidFill>
                  <a:schemeClr val="tx1"/>
                </a:solidFill>
              </a:rPr>
              <a:t> </a:t>
            </a:r>
            <a:r>
              <a:rPr lang="en-US" b="0" dirty="0" err="1">
                <a:solidFill>
                  <a:schemeClr val="tx1"/>
                </a:solidFill>
              </a:rPr>
              <a:t>Intelliigence</a:t>
            </a:r>
            <a:r>
              <a:rPr lang="en-US" b="0" dirty="0">
                <a:solidFill>
                  <a:schemeClr val="tx1"/>
                </a:solidFill>
              </a:rPr>
              <a:t> (XAI),” 2017</a:t>
            </a:r>
          </a:p>
        </p:txBody>
      </p:sp>
    </p:spTree>
    <p:extLst>
      <p:ext uri="{BB962C8B-B14F-4D97-AF65-F5344CB8AC3E}">
        <p14:creationId xmlns:p14="http://schemas.microsoft.com/office/powerpoint/2010/main" val="3501496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DEECE-03D0-C14F-BB8A-E29717E73BF8}"/>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5C7F6049-9367-8047-82F1-35784CDE7345}"/>
              </a:ext>
            </a:extLst>
          </p:cNvPr>
          <p:cNvSpPr>
            <a:spLocks noGrp="1"/>
          </p:cNvSpPr>
          <p:nvPr>
            <p:ph idx="1"/>
          </p:nvPr>
        </p:nvSpPr>
        <p:spPr/>
        <p:txBody>
          <a:bodyPr/>
          <a:lstStyle/>
          <a:p>
            <a:r>
              <a:rPr lang="en-US" dirty="0"/>
              <a:t>Visualization</a:t>
            </a:r>
          </a:p>
          <a:p>
            <a:pPr lvl="1"/>
            <a:r>
              <a:rPr lang="en-US" dirty="0"/>
              <a:t>Pro: provides intuitively useful descriptions of typical behavior</a:t>
            </a:r>
          </a:p>
          <a:p>
            <a:pPr lvl="1"/>
            <a:r>
              <a:rPr lang="en-US" dirty="0"/>
              <a:t>Con: post-hoc explanation of the typical behavior; may not tell you much about worst-case behavior</a:t>
            </a:r>
          </a:p>
          <a:p>
            <a:r>
              <a:rPr lang="en-US" dirty="0"/>
              <a:t>Causal Graphs/Bayesian Networks</a:t>
            </a:r>
          </a:p>
          <a:p>
            <a:pPr lvl="1"/>
            <a:r>
              <a:rPr lang="en-US" dirty="0"/>
              <a:t>Pro: describes reasoning process of the AI exactly</a:t>
            </a:r>
          </a:p>
          <a:p>
            <a:pPr lvl="1"/>
            <a:r>
              <a:rPr lang="en-US" dirty="0"/>
              <a:t>Con: constraining AI reasoning process to obey an explainable causal graph sometimes harms accuracy</a:t>
            </a:r>
          </a:p>
        </p:txBody>
      </p:sp>
    </p:spTree>
    <p:extLst>
      <p:ext uri="{BB962C8B-B14F-4D97-AF65-F5344CB8AC3E}">
        <p14:creationId xmlns:p14="http://schemas.microsoft.com/office/powerpoint/2010/main" val="1454279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09600" y="1265237"/>
                <a:ext cx="10972800" cy="5287963"/>
              </a:xfrm>
            </p:spPr>
            <p:txBody>
              <a:bodyPr/>
              <a:lstStyle/>
              <a:p>
                <a:r>
                  <a:rPr lang="en-US" sz="2400" dirty="0"/>
                  <a:t>What’s the problem?</a:t>
                </a:r>
              </a:p>
              <a:p>
                <a:r>
                  <a:rPr lang="en-US" sz="2400" dirty="0"/>
                  <a:t>Fairness</a:t>
                </a:r>
              </a:p>
              <a:p>
                <a:pPr lvl="1"/>
                <a:r>
                  <a:rPr lang="en-US" sz="2400" dirty="0"/>
                  <a:t>Representation</a:t>
                </a:r>
              </a:p>
              <a:p>
                <a:pPr lvl="1"/>
                <a:r>
                  <a:rPr lang="en-US" sz="2400" dirty="0"/>
                  <a:t>Proportion, Precision, Recall: Demographic Parity, Predictive Parity, Equalized Odds </a:t>
                </a:r>
              </a:p>
              <a:p>
                <a:pPr marL="0" inden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i="1">
                              <a:latin typeface="Cambria Math" panose="02040503050406030204" pitchFamily="18" charset="0"/>
                            </a:rPr>
                            <m:t>𝑓</m:t>
                          </m:r>
                          <m:r>
                            <a:rPr lang="en-US" sz="2400" i="1">
                              <a:latin typeface="Cambria Math" panose="02040503050406030204" pitchFamily="18" charset="0"/>
                            </a:rPr>
                            <m:t>(</m:t>
                          </m:r>
                          <m:r>
                            <a:rPr lang="en-US" sz="2400" i="1">
                              <a:latin typeface="Cambria Math" panose="02040503050406030204" pitchFamily="18" charset="0"/>
                            </a:rPr>
                            <m:t>𝑋</m:t>
                          </m:r>
                          <m:r>
                            <a:rPr lang="en-US" sz="2400" i="1">
                              <a:latin typeface="Cambria Math" panose="02040503050406030204" pitchFamily="18" charset="0"/>
                            </a:rPr>
                            <m:t>)=1|</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𝑎</m:t>
                          </m:r>
                        </m:e>
                      </m:d>
                      <m:r>
                        <a:rPr lang="en-US" sz="2400" i="1">
                          <a:latin typeface="Cambria Math" panose="02040503050406030204" pitchFamily="18" charset="0"/>
                        </a:rPr>
                        <m:t>=</m:t>
                      </m:r>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i="1">
                              <a:latin typeface="Cambria Math" panose="02040503050406030204" pitchFamily="18" charset="0"/>
                            </a:rPr>
                            <m:t>𝑓</m:t>
                          </m:r>
                          <m:r>
                            <a:rPr lang="en-US" sz="2400" i="1">
                              <a:latin typeface="Cambria Math" panose="02040503050406030204" pitchFamily="18" charset="0"/>
                            </a:rPr>
                            <m:t>(</m:t>
                          </m:r>
                          <m:r>
                            <a:rPr lang="en-US" sz="2400" i="1">
                              <a:latin typeface="Cambria Math" panose="02040503050406030204" pitchFamily="18" charset="0"/>
                            </a:rPr>
                            <m:t>𝑋</m:t>
                          </m:r>
                          <m:r>
                            <a:rPr lang="en-US" sz="2400" i="1">
                              <a:latin typeface="Cambria Math" panose="02040503050406030204" pitchFamily="18" charset="0"/>
                            </a:rPr>
                            <m:t>)=1|</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e>
                      </m:d>
                    </m:oMath>
                  </m:oMathPara>
                </a14:m>
                <a:endParaRPr lang="en-US" sz="2400" dirty="0"/>
              </a:p>
              <a:p>
                <a:pPr marL="0" inden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i="1">
                              <a:latin typeface="Cambria Math" panose="02040503050406030204" pitchFamily="18" charset="0"/>
                            </a:rPr>
                            <m:t>𝑌</m:t>
                          </m:r>
                          <m:r>
                            <a:rPr lang="en-US" sz="2400" i="1">
                              <a:latin typeface="Cambria Math" panose="02040503050406030204" pitchFamily="18" charset="0"/>
                            </a:rPr>
                            <m:t>=1|</m:t>
                          </m:r>
                          <m:r>
                            <a:rPr lang="en-US" sz="2400" i="1">
                              <a:latin typeface="Cambria Math" panose="02040503050406030204" pitchFamily="18" charset="0"/>
                            </a:rPr>
                            <m:t>𝑓</m:t>
                          </m:r>
                          <m:r>
                            <a:rPr lang="en-US" sz="2400" i="1">
                              <a:latin typeface="Cambria Math" panose="02040503050406030204" pitchFamily="18" charset="0"/>
                            </a:rPr>
                            <m:t>(</m:t>
                          </m:r>
                          <m:r>
                            <a:rPr lang="en-US" sz="2400" i="1">
                              <a:latin typeface="Cambria Math" panose="02040503050406030204" pitchFamily="18" charset="0"/>
                            </a:rPr>
                            <m:t>𝑋</m:t>
                          </m:r>
                          <m:r>
                            <a:rPr lang="en-US" sz="2400" i="1">
                              <a:latin typeface="Cambria Math" panose="02040503050406030204" pitchFamily="18" charset="0"/>
                            </a:rPr>
                            <m:t>)=1,</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𝑎</m:t>
                          </m:r>
                        </m:e>
                      </m:d>
                      <m:r>
                        <a:rPr lang="en-US" sz="2400" i="1">
                          <a:latin typeface="Cambria Math" panose="02040503050406030204" pitchFamily="18" charset="0"/>
                        </a:rPr>
                        <m:t>=</m:t>
                      </m:r>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i="1">
                              <a:latin typeface="Cambria Math" panose="02040503050406030204" pitchFamily="18" charset="0"/>
                            </a:rPr>
                            <m:t>𝑌</m:t>
                          </m:r>
                          <m:r>
                            <a:rPr lang="en-US" sz="2400" i="1">
                              <a:latin typeface="Cambria Math" panose="02040503050406030204" pitchFamily="18" charset="0"/>
                            </a:rPr>
                            <m:t>=1|</m:t>
                          </m:r>
                          <m:r>
                            <a:rPr lang="en-US" sz="2400" i="1">
                              <a:latin typeface="Cambria Math" panose="02040503050406030204" pitchFamily="18" charset="0"/>
                            </a:rPr>
                            <m:t>𝑓</m:t>
                          </m:r>
                          <m:r>
                            <a:rPr lang="en-US" sz="2400" i="1">
                              <a:latin typeface="Cambria Math" panose="02040503050406030204" pitchFamily="18" charset="0"/>
                            </a:rPr>
                            <m:t>(</m:t>
                          </m:r>
                          <m:r>
                            <a:rPr lang="en-US" sz="2400" i="1">
                              <a:latin typeface="Cambria Math" panose="02040503050406030204" pitchFamily="18" charset="0"/>
                            </a:rPr>
                            <m:t>𝑋</m:t>
                          </m:r>
                          <m:r>
                            <a:rPr lang="en-US" sz="2400" i="1">
                              <a:latin typeface="Cambria Math" panose="02040503050406030204" pitchFamily="18" charset="0"/>
                            </a:rPr>
                            <m:t>)=1,</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e>
                      </m:d>
                    </m:oMath>
                  </m:oMathPara>
                </a14:m>
                <a:endParaRPr lang="en-US" sz="2400" dirty="0"/>
              </a:p>
              <a:p>
                <a:pPr marL="0" inden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i="1">
                              <a:latin typeface="Cambria Math" panose="02040503050406030204" pitchFamily="18" charset="0"/>
                            </a:rPr>
                            <m:t>𝑓</m:t>
                          </m:r>
                          <m:r>
                            <a:rPr lang="en-US" sz="2400" i="1">
                              <a:latin typeface="Cambria Math" panose="02040503050406030204" pitchFamily="18" charset="0"/>
                            </a:rPr>
                            <m:t>(</m:t>
                          </m:r>
                          <m:r>
                            <a:rPr lang="en-US" sz="2400" i="1">
                              <a:latin typeface="Cambria Math" panose="02040503050406030204" pitchFamily="18" charset="0"/>
                            </a:rPr>
                            <m:t>𝑋</m:t>
                          </m:r>
                          <m:r>
                            <a:rPr lang="en-US" sz="2400" i="1">
                              <a:latin typeface="Cambria Math" panose="02040503050406030204" pitchFamily="18" charset="0"/>
                            </a:rPr>
                            <m:t>)=1|</m:t>
                          </m:r>
                          <m:r>
                            <a:rPr lang="en-US" sz="2400" i="1">
                              <a:latin typeface="Cambria Math" panose="02040503050406030204" pitchFamily="18" charset="0"/>
                            </a:rPr>
                            <m:t>𝑌</m:t>
                          </m:r>
                          <m:r>
                            <a:rPr lang="en-US" sz="2400" i="1">
                              <a:latin typeface="Cambria Math" panose="02040503050406030204" pitchFamily="18" charset="0"/>
                            </a:rPr>
                            <m:t>=1,</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𝑎</m:t>
                          </m:r>
                        </m:e>
                      </m:d>
                      <m:r>
                        <a:rPr lang="en-US" sz="2400" i="1">
                          <a:latin typeface="Cambria Math" panose="02040503050406030204" pitchFamily="18" charset="0"/>
                        </a:rPr>
                        <m:t>=</m:t>
                      </m:r>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i="1">
                              <a:latin typeface="Cambria Math" panose="02040503050406030204" pitchFamily="18" charset="0"/>
                            </a:rPr>
                            <m:t>𝑓</m:t>
                          </m:r>
                          <m:r>
                            <a:rPr lang="en-US" sz="2400" i="1">
                              <a:latin typeface="Cambria Math" panose="02040503050406030204" pitchFamily="18" charset="0"/>
                            </a:rPr>
                            <m:t>(</m:t>
                          </m:r>
                          <m:r>
                            <a:rPr lang="en-US" sz="2400" i="1">
                              <a:latin typeface="Cambria Math" panose="02040503050406030204" pitchFamily="18" charset="0"/>
                            </a:rPr>
                            <m:t>𝑋</m:t>
                          </m:r>
                          <m:r>
                            <a:rPr lang="en-US" sz="2400" i="1">
                              <a:latin typeface="Cambria Math" panose="02040503050406030204" pitchFamily="18" charset="0"/>
                            </a:rPr>
                            <m:t>)=1|</m:t>
                          </m:r>
                          <m:r>
                            <a:rPr lang="en-US" sz="2400" i="1">
                              <a:latin typeface="Cambria Math" panose="02040503050406030204" pitchFamily="18" charset="0"/>
                            </a:rPr>
                            <m:t>𝑌</m:t>
                          </m:r>
                          <m:r>
                            <a:rPr lang="en-US" sz="2400" i="1">
                              <a:latin typeface="Cambria Math" panose="02040503050406030204" pitchFamily="18" charset="0"/>
                            </a:rPr>
                            <m:t>=1,</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e>
                      </m:d>
                    </m:oMath>
                  </m:oMathPara>
                </a14:m>
                <a:endParaRPr lang="en-US" sz="2400" dirty="0"/>
              </a:p>
              <a:p>
                <a:pPr lvl="1"/>
                <a:r>
                  <a:rPr lang="en-US" sz="2400" dirty="0"/>
                  <a:t>Counterfactual Fairness</a:t>
                </a:r>
              </a:p>
              <a:p>
                <a:r>
                  <a:rPr lang="en-US" sz="2400" dirty="0"/>
                  <a:t>Trust</a:t>
                </a:r>
              </a:p>
              <a:p>
                <a:pPr lvl="1"/>
                <a:r>
                  <a:rPr lang="en-US" sz="2400" dirty="0"/>
                  <a:t>Physical safety</a:t>
                </a:r>
              </a:p>
              <a:p>
                <a:pPr lvl="1"/>
                <a:r>
                  <a:rPr lang="en-US" sz="2400" dirty="0"/>
                  <a:t>Data safety</a:t>
                </a:r>
              </a:p>
              <a:p>
                <a:pPr lvl="1"/>
                <a:r>
                  <a:rPr lang="en-US" sz="2400" dirty="0"/>
                  <a:t>Explainable AI</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09600" y="1265237"/>
                <a:ext cx="10972800" cy="5287963"/>
              </a:xfrm>
              <a:blipFill>
                <a:blip r:embed="rId2"/>
                <a:stretch>
                  <a:fillRect l="-809" t="-959" b="-5516"/>
                </a:stretch>
              </a:blipFill>
            </p:spPr>
            <p:txBody>
              <a:bodyPr/>
              <a:lstStyle/>
              <a:p>
                <a:r>
                  <a:rPr lang="en-US">
                    <a:noFill/>
                  </a:rPr>
                  <a:t> </a:t>
                </a:r>
              </a:p>
            </p:txBody>
          </p:sp>
        </mc:Fallback>
      </mc:AlternateContent>
    </p:spTree>
    <p:extLst>
      <p:ext uri="{BB962C8B-B14F-4D97-AF65-F5344CB8AC3E}">
        <p14:creationId xmlns:p14="http://schemas.microsoft.com/office/powerpoint/2010/main" val="2946981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CD37-DFCB-294B-AEEB-0769BE5ED98C}"/>
              </a:ext>
            </a:extLst>
          </p:cNvPr>
          <p:cNvSpPr>
            <a:spLocks noGrp="1"/>
          </p:cNvSpPr>
          <p:nvPr>
            <p:ph type="title"/>
          </p:nvPr>
        </p:nvSpPr>
        <p:spPr/>
        <p:txBody>
          <a:bodyPr/>
          <a:lstStyle/>
          <a:p>
            <a:r>
              <a:rPr lang="en-US" dirty="0"/>
              <a:t>Developments since 2016: Scale</a:t>
            </a:r>
          </a:p>
        </p:txBody>
      </p:sp>
      <p:sp>
        <p:nvSpPr>
          <p:cNvPr id="3" name="Content Placeholder 2">
            <a:extLst>
              <a:ext uri="{FF2B5EF4-FFF2-40B4-BE49-F238E27FC236}">
                <a16:creationId xmlns:a16="http://schemas.microsoft.com/office/drawing/2014/main" id="{0AB0072A-D085-1D47-8781-F0641A3253C6}"/>
              </a:ext>
            </a:extLst>
          </p:cNvPr>
          <p:cNvSpPr>
            <a:spLocks noGrp="1"/>
          </p:cNvSpPr>
          <p:nvPr>
            <p:ph idx="1"/>
          </p:nvPr>
        </p:nvSpPr>
        <p:spPr/>
        <p:txBody>
          <a:bodyPr/>
          <a:lstStyle/>
          <a:p>
            <a:r>
              <a:rPr lang="en-US" dirty="0"/>
              <a:t>UCLA had 139,500 applicants in 2021 (</a:t>
            </a:r>
            <a:r>
              <a:rPr lang="en-US" dirty="0">
                <a:hlinkClick r:id="rId2"/>
              </a:rPr>
              <a:t>CBS</a:t>
            </a:r>
            <a:r>
              <a:rPr lang="en-US" dirty="0"/>
              <a:t>).</a:t>
            </a:r>
          </a:p>
          <a:p>
            <a:r>
              <a:rPr lang="en-US" dirty="0"/>
              <a:t>In one 24-hour period (September 16, 2020), 384,000 people applied for jobs at Amazon (</a:t>
            </a:r>
            <a:r>
              <a:rPr lang="en-US" dirty="0">
                <a:hlinkClick r:id="rId3"/>
              </a:rPr>
              <a:t>Forbes</a:t>
            </a:r>
            <a:r>
              <a:rPr lang="en-US" dirty="0"/>
              <a:t>).</a:t>
            </a:r>
          </a:p>
          <a:p>
            <a:r>
              <a:rPr lang="en-US" dirty="0" err="1"/>
              <a:t>NeurIPS</a:t>
            </a:r>
            <a:r>
              <a:rPr lang="en-US" dirty="0"/>
              <a:t> had 9454 submitted papers in 2020.  They don’t use AI to review the papers (yet?), but they use an automated paper-reviewer assignment system.  The same system (Toronto Paper Matching System) is used by ICML, CVPR, ICCV, and ECCV.</a:t>
            </a:r>
          </a:p>
        </p:txBody>
      </p:sp>
    </p:spTree>
    <p:extLst>
      <p:ext uri="{BB962C8B-B14F-4D97-AF65-F5344CB8AC3E}">
        <p14:creationId xmlns:p14="http://schemas.microsoft.com/office/powerpoint/2010/main" val="1516033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95723-7377-6947-9BE7-D4B10AF66D5A}"/>
              </a:ext>
            </a:extLst>
          </p:cNvPr>
          <p:cNvSpPr>
            <a:spLocks noGrp="1"/>
          </p:cNvSpPr>
          <p:nvPr>
            <p:ph idx="1"/>
          </p:nvPr>
        </p:nvSpPr>
        <p:spPr>
          <a:xfrm>
            <a:off x="123497" y="1447800"/>
            <a:ext cx="4847897" cy="5307574"/>
          </a:xfrm>
        </p:spPr>
        <p:txBody>
          <a:bodyPr>
            <a:normAutofit fontScale="92500" lnSpcReduction="20000"/>
          </a:bodyPr>
          <a:lstStyle/>
          <a:p>
            <a:r>
              <a:rPr lang="en-US" dirty="0"/>
              <a:t>ASR is a useful productivity tool</a:t>
            </a:r>
          </a:p>
          <a:p>
            <a:r>
              <a:rPr lang="en-US" dirty="0"/>
              <a:t>If ASR works for you, it gives you a socioeconomic advantage, compared to somebody for whom ASR fails</a:t>
            </a:r>
          </a:p>
          <a:p>
            <a:r>
              <a:rPr lang="en-US" dirty="0"/>
              <a:t>The people for whom ASR fails are often those who are </a:t>
            </a:r>
            <a:r>
              <a:rPr lang="en-US" b="1" i="1" dirty="0"/>
              <a:t>already</a:t>
            </a:r>
            <a:r>
              <a:rPr lang="en-US" dirty="0"/>
              <a:t> socioeconomically disadvantaged</a:t>
            </a:r>
          </a:p>
        </p:txBody>
      </p:sp>
      <p:pic>
        <p:nvPicPr>
          <p:cNvPr id="19" name="Graphic 18" descr="Robot with solid fill">
            <a:extLst>
              <a:ext uri="{FF2B5EF4-FFF2-40B4-BE49-F238E27FC236}">
                <a16:creationId xmlns:a16="http://schemas.microsoft.com/office/drawing/2014/main" id="{8E881AD1-CD8F-684E-836D-17163D265B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58000" y="5373142"/>
            <a:ext cx="914400" cy="914400"/>
          </a:xfrm>
          <a:prstGeom prst="rect">
            <a:avLst/>
          </a:prstGeom>
        </p:spPr>
      </p:pic>
      <p:sp>
        <p:nvSpPr>
          <p:cNvPr id="21" name="Oval Callout 20">
            <a:extLst>
              <a:ext uri="{FF2B5EF4-FFF2-40B4-BE49-F238E27FC236}">
                <a16:creationId xmlns:a16="http://schemas.microsoft.com/office/drawing/2014/main" id="{C2F97A5D-CB83-B648-A786-02D55A2F42B7}"/>
              </a:ext>
            </a:extLst>
          </p:cNvPr>
          <p:cNvSpPr/>
          <p:nvPr/>
        </p:nvSpPr>
        <p:spPr>
          <a:xfrm>
            <a:off x="8382000" y="3852659"/>
            <a:ext cx="2319717" cy="655656"/>
          </a:xfrm>
          <a:prstGeom prst="wedgeEllipseCallout">
            <a:avLst/>
          </a:prstGeom>
          <a:solidFill>
            <a:srgbClr val="1553C1"/>
          </a:solidFill>
          <a:ln>
            <a:solidFill>
              <a:srgbClr val="155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 need some information</a:t>
            </a:r>
          </a:p>
        </p:txBody>
      </p:sp>
      <p:sp>
        <p:nvSpPr>
          <p:cNvPr id="23" name="Oval Callout 22">
            <a:extLst>
              <a:ext uri="{FF2B5EF4-FFF2-40B4-BE49-F238E27FC236}">
                <a16:creationId xmlns:a16="http://schemas.microsoft.com/office/drawing/2014/main" id="{69758DD3-83F1-3D4C-86DA-3D82C2318EE3}"/>
              </a:ext>
            </a:extLst>
          </p:cNvPr>
          <p:cNvSpPr/>
          <p:nvPr/>
        </p:nvSpPr>
        <p:spPr>
          <a:xfrm>
            <a:off x="6781800" y="3725091"/>
            <a:ext cx="1662627" cy="1565820"/>
          </a:xfrm>
          <a:prstGeom prst="wedgeEllipseCallout">
            <a:avLst/>
          </a:prstGeom>
          <a:solidFill>
            <a:srgbClr val="1553C1"/>
          </a:solidFill>
          <a:ln>
            <a:solidFill>
              <a:srgbClr val="155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 don’t know what you are saying.</a:t>
            </a:r>
          </a:p>
        </p:txBody>
      </p:sp>
      <p:sp>
        <p:nvSpPr>
          <p:cNvPr id="24" name="Or 23">
            <a:extLst>
              <a:ext uri="{FF2B5EF4-FFF2-40B4-BE49-F238E27FC236}">
                <a16:creationId xmlns:a16="http://schemas.microsoft.com/office/drawing/2014/main" id="{FBAA0017-B953-444F-BE39-3C04F6F20467}"/>
              </a:ext>
            </a:extLst>
          </p:cNvPr>
          <p:cNvSpPr/>
          <p:nvPr/>
        </p:nvSpPr>
        <p:spPr>
          <a:xfrm>
            <a:off x="8412669" y="5549659"/>
            <a:ext cx="550869" cy="552533"/>
          </a:xfrm>
          <a:prstGeom prst="flowChartOr">
            <a:avLst/>
          </a:prstGeom>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Wreath outline">
            <a:extLst>
              <a:ext uri="{FF2B5EF4-FFF2-40B4-BE49-F238E27FC236}">
                <a16:creationId xmlns:a16="http://schemas.microsoft.com/office/drawing/2014/main" id="{A4F1AE35-40E2-E043-A01D-C408D6C80C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12288" y="6411110"/>
            <a:ext cx="368878" cy="368878"/>
          </a:xfrm>
          <a:prstGeom prst="rect">
            <a:avLst/>
          </a:prstGeom>
        </p:spPr>
      </p:pic>
      <p:cxnSp>
        <p:nvCxnSpPr>
          <p:cNvPr id="27" name="Straight Arrow Connector 26">
            <a:extLst>
              <a:ext uri="{FF2B5EF4-FFF2-40B4-BE49-F238E27FC236}">
                <a16:creationId xmlns:a16="http://schemas.microsoft.com/office/drawing/2014/main" id="{9E130BB3-6735-C848-84FF-1DBD9C7332B7}"/>
              </a:ext>
            </a:extLst>
          </p:cNvPr>
          <p:cNvCxnSpPr>
            <a:cxnSpLocks/>
            <a:endCxn id="24" idx="0"/>
          </p:cNvCxnSpPr>
          <p:nvPr/>
        </p:nvCxnSpPr>
        <p:spPr>
          <a:xfrm flipH="1">
            <a:off x="8688104" y="5200148"/>
            <a:ext cx="7713" cy="349511"/>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1B6C268-E43A-7D44-B0C9-CC0F20C06E5B}"/>
              </a:ext>
            </a:extLst>
          </p:cNvPr>
          <p:cNvCxnSpPr>
            <a:cxnSpLocks/>
            <a:stCxn id="19" idx="3"/>
            <a:endCxn id="24" idx="2"/>
          </p:cNvCxnSpPr>
          <p:nvPr/>
        </p:nvCxnSpPr>
        <p:spPr>
          <a:xfrm flipV="1">
            <a:off x="7772400" y="5825926"/>
            <a:ext cx="640269" cy="4416"/>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02D987B-9138-B74F-9093-F789C524E68E}"/>
              </a:ext>
            </a:extLst>
          </p:cNvPr>
          <p:cNvCxnSpPr>
            <a:cxnSpLocks/>
            <a:stCxn id="24" idx="4"/>
          </p:cNvCxnSpPr>
          <p:nvPr/>
        </p:nvCxnSpPr>
        <p:spPr>
          <a:xfrm>
            <a:off x="8688104" y="6102192"/>
            <a:ext cx="16213" cy="358346"/>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02C28BA-4016-0A47-8C32-B7322697344E}"/>
              </a:ext>
            </a:extLst>
          </p:cNvPr>
          <p:cNvSpPr txBox="1"/>
          <p:nvPr/>
        </p:nvSpPr>
        <p:spPr>
          <a:xfrm>
            <a:off x="5715000" y="6324600"/>
            <a:ext cx="2702833" cy="461665"/>
          </a:xfrm>
          <a:prstGeom prst="rect">
            <a:avLst/>
          </a:prstGeom>
          <a:solidFill>
            <a:srgbClr val="FFFF00"/>
          </a:solidFill>
        </p:spPr>
        <p:txBody>
          <a:bodyPr wrap="square" rtlCol="0">
            <a:spAutoFit/>
          </a:bodyPr>
          <a:lstStyle/>
          <a:p>
            <a:r>
              <a:rPr lang="en-US" sz="2400" dirty="0">
                <a:solidFill>
                  <a:srgbClr val="7030A0"/>
                </a:solidFill>
              </a:rPr>
              <a:t>Smaller Success</a:t>
            </a:r>
          </a:p>
        </p:txBody>
      </p:sp>
      <p:pic>
        <p:nvPicPr>
          <p:cNvPr id="32" name="Graphic 31" descr="Office worker female with solid fill">
            <a:extLst>
              <a:ext uri="{FF2B5EF4-FFF2-40B4-BE49-F238E27FC236}">
                <a16:creationId xmlns:a16="http://schemas.microsoft.com/office/drawing/2014/main" id="{A2A65223-A0A0-9D45-BDFF-9164F12DFB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6843" y="4331052"/>
            <a:ext cx="914400" cy="914400"/>
          </a:xfrm>
          <a:prstGeom prst="rect">
            <a:avLst/>
          </a:prstGeom>
        </p:spPr>
      </p:pic>
      <p:pic>
        <p:nvPicPr>
          <p:cNvPr id="69" name="Graphic 68" descr="Office worker male with solid fill">
            <a:extLst>
              <a:ext uri="{FF2B5EF4-FFF2-40B4-BE49-F238E27FC236}">
                <a16:creationId xmlns:a16="http://schemas.microsoft.com/office/drawing/2014/main" id="{EB9DE3AE-7742-6B4B-A10E-B73B607448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12677" y="589064"/>
            <a:ext cx="914400" cy="914400"/>
          </a:xfrm>
          <a:prstGeom prst="rect">
            <a:avLst/>
          </a:prstGeom>
        </p:spPr>
      </p:pic>
      <p:pic>
        <p:nvPicPr>
          <p:cNvPr id="70" name="Graphic 69" descr="Robot with solid fill">
            <a:extLst>
              <a:ext uri="{FF2B5EF4-FFF2-40B4-BE49-F238E27FC236}">
                <a16:creationId xmlns:a16="http://schemas.microsoft.com/office/drawing/2014/main" id="{8B8F0418-EC36-764B-A4FA-8193B5D6D2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63497" y="1676458"/>
            <a:ext cx="914400" cy="914400"/>
          </a:xfrm>
          <a:prstGeom prst="rect">
            <a:avLst/>
          </a:prstGeom>
        </p:spPr>
      </p:pic>
      <p:sp>
        <p:nvSpPr>
          <p:cNvPr id="71" name="Oval Callout 70">
            <a:extLst>
              <a:ext uri="{FF2B5EF4-FFF2-40B4-BE49-F238E27FC236}">
                <a16:creationId xmlns:a16="http://schemas.microsoft.com/office/drawing/2014/main" id="{66561D29-37B7-B741-88E4-34BE2AABDD17}"/>
              </a:ext>
            </a:extLst>
          </p:cNvPr>
          <p:cNvSpPr/>
          <p:nvPr/>
        </p:nvSpPr>
        <p:spPr>
          <a:xfrm>
            <a:off x="6478602" y="69476"/>
            <a:ext cx="2319717" cy="655656"/>
          </a:xfrm>
          <a:prstGeom prst="wedgeEllipseCallout">
            <a:avLst/>
          </a:prstGeom>
          <a:solidFill>
            <a:srgbClr val="1553C1"/>
          </a:solidFill>
          <a:ln>
            <a:solidFill>
              <a:srgbClr val="155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 need some information</a:t>
            </a:r>
          </a:p>
        </p:txBody>
      </p:sp>
      <p:sp>
        <p:nvSpPr>
          <p:cNvPr id="72" name="Oval Callout 71">
            <a:extLst>
              <a:ext uri="{FF2B5EF4-FFF2-40B4-BE49-F238E27FC236}">
                <a16:creationId xmlns:a16="http://schemas.microsoft.com/office/drawing/2014/main" id="{6E990612-78D3-6444-B208-56A926E042C8}"/>
              </a:ext>
            </a:extLst>
          </p:cNvPr>
          <p:cNvSpPr/>
          <p:nvPr/>
        </p:nvSpPr>
        <p:spPr>
          <a:xfrm>
            <a:off x="5435690" y="407701"/>
            <a:ext cx="1378381" cy="1186526"/>
          </a:xfrm>
          <a:prstGeom prst="wedgeEllipseCallout">
            <a:avLst/>
          </a:prstGeom>
          <a:solidFill>
            <a:srgbClr val="1553C1"/>
          </a:solidFill>
          <a:ln>
            <a:solidFill>
              <a:srgbClr val="155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Let me help you.</a:t>
            </a:r>
          </a:p>
        </p:txBody>
      </p:sp>
      <p:sp>
        <p:nvSpPr>
          <p:cNvPr id="73" name="Or 72">
            <a:extLst>
              <a:ext uri="{FF2B5EF4-FFF2-40B4-BE49-F238E27FC236}">
                <a16:creationId xmlns:a16="http://schemas.microsoft.com/office/drawing/2014/main" id="{CA3CD440-D3B4-5141-8CA1-D0995B98E9C8}"/>
              </a:ext>
            </a:extLst>
          </p:cNvPr>
          <p:cNvSpPr/>
          <p:nvPr/>
        </p:nvSpPr>
        <p:spPr>
          <a:xfrm>
            <a:off x="6686729" y="1852975"/>
            <a:ext cx="550869" cy="552533"/>
          </a:xfrm>
          <a:prstGeom prst="flowChartOr">
            <a:avLst/>
          </a:prstGeom>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73" descr="Wreath outline">
            <a:extLst>
              <a:ext uri="{FF2B5EF4-FFF2-40B4-BE49-F238E27FC236}">
                <a16:creationId xmlns:a16="http://schemas.microsoft.com/office/drawing/2014/main" id="{6C0C23F8-32B6-7647-9831-C0A49F25A5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0318" y="2763854"/>
            <a:ext cx="914400" cy="914400"/>
          </a:xfrm>
          <a:prstGeom prst="rect">
            <a:avLst/>
          </a:prstGeom>
        </p:spPr>
      </p:pic>
      <p:cxnSp>
        <p:nvCxnSpPr>
          <p:cNvPr id="75" name="Straight Arrow Connector 74">
            <a:extLst>
              <a:ext uri="{FF2B5EF4-FFF2-40B4-BE49-F238E27FC236}">
                <a16:creationId xmlns:a16="http://schemas.microsoft.com/office/drawing/2014/main" id="{7F4069D9-FAF4-8147-8389-358FBA071D20}"/>
              </a:ext>
            </a:extLst>
          </p:cNvPr>
          <p:cNvCxnSpPr>
            <a:cxnSpLocks/>
            <a:stCxn id="69" idx="2"/>
            <a:endCxn id="73" idx="0"/>
          </p:cNvCxnSpPr>
          <p:nvPr/>
        </p:nvCxnSpPr>
        <p:spPr>
          <a:xfrm flipH="1">
            <a:off x="6962164" y="1503464"/>
            <a:ext cx="7713" cy="349511"/>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97CF23E2-D210-984B-8A53-DC126B16B530}"/>
              </a:ext>
            </a:extLst>
          </p:cNvPr>
          <p:cNvCxnSpPr>
            <a:cxnSpLocks/>
            <a:stCxn id="70" idx="3"/>
            <a:endCxn id="73" idx="2"/>
          </p:cNvCxnSpPr>
          <p:nvPr/>
        </p:nvCxnSpPr>
        <p:spPr>
          <a:xfrm flipV="1">
            <a:off x="6277897" y="2129242"/>
            <a:ext cx="408832" cy="4416"/>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152F1A81-6A6F-A849-94F0-5D9A68CFCB5F}"/>
              </a:ext>
            </a:extLst>
          </p:cNvPr>
          <p:cNvCxnSpPr>
            <a:cxnSpLocks/>
            <a:stCxn id="73" idx="4"/>
            <a:endCxn id="74" idx="0"/>
          </p:cNvCxnSpPr>
          <p:nvPr/>
        </p:nvCxnSpPr>
        <p:spPr>
          <a:xfrm flipH="1">
            <a:off x="6957518" y="2405508"/>
            <a:ext cx="4646" cy="358346"/>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ABB5EA38-15C4-D347-B75D-A137795A73D1}"/>
              </a:ext>
            </a:extLst>
          </p:cNvPr>
          <p:cNvSpPr txBox="1"/>
          <p:nvPr/>
        </p:nvSpPr>
        <p:spPr>
          <a:xfrm>
            <a:off x="5077311" y="2944724"/>
            <a:ext cx="1435008" cy="461665"/>
          </a:xfrm>
          <a:prstGeom prst="rect">
            <a:avLst/>
          </a:prstGeom>
          <a:solidFill>
            <a:srgbClr val="FFFF00"/>
          </a:solidFill>
        </p:spPr>
        <p:txBody>
          <a:bodyPr wrap="none" rtlCol="0">
            <a:spAutoFit/>
          </a:bodyPr>
          <a:lstStyle/>
          <a:p>
            <a:r>
              <a:rPr lang="en-US" sz="2400" dirty="0">
                <a:solidFill>
                  <a:srgbClr val="7030A0"/>
                </a:solidFill>
              </a:rPr>
              <a:t>Success</a:t>
            </a:r>
          </a:p>
        </p:txBody>
      </p:sp>
      <p:pic>
        <p:nvPicPr>
          <p:cNvPr id="89" name="Graphic 88" descr="Office worker male with solid fill">
            <a:extLst>
              <a:ext uri="{FF2B5EF4-FFF2-40B4-BE49-F238E27FC236}">
                <a16:creationId xmlns:a16="http://schemas.microsoft.com/office/drawing/2014/main" id="{9D513D13-781E-904B-8B46-0061ADB00D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53958" y="551897"/>
            <a:ext cx="914400" cy="914400"/>
          </a:xfrm>
          <a:prstGeom prst="rect">
            <a:avLst/>
          </a:prstGeom>
        </p:spPr>
      </p:pic>
      <p:pic>
        <p:nvPicPr>
          <p:cNvPr id="90" name="Graphic 89" descr="Robot with solid fill">
            <a:extLst>
              <a:ext uri="{FF2B5EF4-FFF2-40B4-BE49-F238E27FC236}">
                <a16:creationId xmlns:a16="http://schemas.microsoft.com/office/drawing/2014/main" id="{88BFD0F5-5098-824C-A8EA-1D838A29FC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04778" y="1639291"/>
            <a:ext cx="914400" cy="914400"/>
          </a:xfrm>
          <a:prstGeom prst="rect">
            <a:avLst/>
          </a:prstGeom>
        </p:spPr>
      </p:pic>
      <p:sp>
        <p:nvSpPr>
          <p:cNvPr id="91" name="Oval Callout 90">
            <a:extLst>
              <a:ext uri="{FF2B5EF4-FFF2-40B4-BE49-F238E27FC236}">
                <a16:creationId xmlns:a16="http://schemas.microsoft.com/office/drawing/2014/main" id="{36547E53-1987-534E-8735-F7C342200F4C}"/>
              </a:ext>
            </a:extLst>
          </p:cNvPr>
          <p:cNvSpPr/>
          <p:nvPr/>
        </p:nvSpPr>
        <p:spPr>
          <a:xfrm>
            <a:off x="9719883" y="32309"/>
            <a:ext cx="2319717" cy="655656"/>
          </a:xfrm>
          <a:prstGeom prst="wedgeEllipseCallout">
            <a:avLst/>
          </a:prstGeom>
          <a:solidFill>
            <a:srgbClr val="1553C1"/>
          </a:solidFill>
          <a:ln>
            <a:solidFill>
              <a:srgbClr val="155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 need some information</a:t>
            </a:r>
          </a:p>
        </p:txBody>
      </p:sp>
      <p:sp>
        <p:nvSpPr>
          <p:cNvPr id="92" name="Oval Callout 91">
            <a:extLst>
              <a:ext uri="{FF2B5EF4-FFF2-40B4-BE49-F238E27FC236}">
                <a16:creationId xmlns:a16="http://schemas.microsoft.com/office/drawing/2014/main" id="{0736CE90-AADB-FF46-836A-7751D0B1D446}"/>
              </a:ext>
            </a:extLst>
          </p:cNvPr>
          <p:cNvSpPr/>
          <p:nvPr/>
        </p:nvSpPr>
        <p:spPr>
          <a:xfrm>
            <a:off x="8676971" y="370534"/>
            <a:ext cx="1378381" cy="1186526"/>
          </a:xfrm>
          <a:prstGeom prst="wedgeEllipseCallout">
            <a:avLst/>
          </a:prstGeom>
          <a:solidFill>
            <a:srgbClr val="1553C1"/>
          </a:solidFill>
          <a:ln>
            <a:solidFill>
              <a:srgbClr val="155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Let me help you.</a:t>
            </a:r>
          </a:p>
        </p:txBody>
      </p:sp>
      <p:sp>
        <p:nvSpPr>
          <p:cNvPr id="93" name="Or 92">
            <a:extLst>
              <a:ext uri="{FF2B5EF4-FFF2-40B4-BE49-F238E27FC236}">
                <a16:creationId xmlns:a16="http://schemas.microsoft.com/office/drawing/2014/main" id="{192EE97B-1D38-D84B-A33F-ED159645A745}"/>
              </a:ext>
            </a:extLst>
          </p:cNvPr>
          <p:cNvSpPr/>
          <p:nvPr/>
        </p:nvSpPr>
        <p:spPr>
          <a:xfrm>
            <a:off x="9928010" y="1815808"/>
            <a:ext cx="550869" cy="552533"/>
          </a:xfrm>
          <a:prstGeom prst="flowChartOr">
            <a:avLst/>
          </a:prstGeom>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Graphic 93" descr="Wreath outline">
            <a:extLst>
              <a:ext uri="{FF2B5EF4-FFF2-40B4-BE49-F238E27FC236}">
                <a16:creationId xmlns:a16="http://schemas.microsoft.com/office/drawing/2014/main" id="{A022E371-CCE3-344A-AD07-CC28F1C86E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41599" y="2726687"/>
            <a:ext cx="914400" cy="914400"/>
          </a:xfrm>
          <a:prstGeom prst="rect">
            <a:avLst/>
          </a:prstGeom>
        </p:spPr>
      </p:pic>
      <p:cxnSp>
        <p:nvCxnSpPr>
          <p:cNvPr id="95" name="Straight Arrow Connector 94">
            <a:extLst>
              <a:ext uri="{FF2B5EF4-FFF2-40B4-BE49-F238E27FC236}">
                <a16:creationId xmlns:a16="http://schemas.microsoft.com/office/drawing/2014/main" id="{B3DD7186-B8D9-2D40-A142-80227E6970FD}"/>
              </a:ext>
            </a:extLst>
          </p:cNvPr>
          <p:cNvCxnSpPr>
            <a:cxnSpLocks/>
            <a:stCxn id="89" idx="2"/>
            <a:endCxn id="93" idx="0"/>
          </p:cNvCxnSpPr>
          <p:nvPr/>
        </p:nvCxnSpPr>
        <p:spPr>
          <a:xfrm flipH="1">
            <a:off x="10203445" y="1466297"/>
            <a:ext cx="7713" cy="349511"/>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61D9D9E0-AE09-D441-85A4-7EB4A2F72287}"/>
              </a:ext>
            </a:extLst>
          </p:cNvPr>
          <p:cNvCxnSpPr>
            <a:cxnSpLocks/>
            <a:stCxn id="90" idx="3"/>
            <a:endCxn id="93" idx="2"/>
          </p:cNvCxnSpPr>
          <p:nvPr/>
        </p:nvCxnSpPr>
        <p:spPr>
          <a:xfrm flipV="1">
            <a:off x="9519178" y="2092075"/>
            <a:ext cx="408832" cy="4416"/>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85F90F81-BEF9-BE41-A564-CCD12BB75B20}"/>
              </a:ext>
            </a:extLst>
          </p:cNvPr>
          <p:cNvCxnSpPr>
            <a:cxnSpLocks/>
            <a:stCxn id="93" idx="4"/>
            <a:endCxn id="94" idx="0"/>
          </p:cNvCxnSpPr>
          <p:nvPr/>
        </p:nvCxnSpPr>
        <p:spPr>
          <a:xfrm flipH="1">
            <a:off x="10198799" y="2368341"/>
            <a:ext cx="4646" cy="358346"/>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476AB31B-9B3B-CA45-9052-EBA084477E2E}"/>
              </a:ext>
            </a:extLst>
          </p:cNvPr>
          <p:cNvSpPr txBox="1"/>
          <p:nvPr/>
        </p:nvSpPr>
        <p:spPr>
          <a:xfrm>
            <a:off x="8318592" y="2907557"/>
            <a:ext cx="1435008" cy="461665"/>
          </a:xfrm>
          <a:prstGeom prst="rect">
            <a:avLst/>
          </a:prstGeom>
          <a:solidFill>
            <a:srgbClr val="FFFF00"/>
          </a:solidFill>
        </p:spPr>
        <p:txBody>
          <a:bodyPr wrap="none" rtlCol="0">
            <a:spAutoFit/>
          </a:bodyPr>
          <a:lstStyle/>
          <a:p>
            <a:r>
              <a:rPr lang="en-US" sz="2400" dirty="0">
                <a:solidFill>
                  <a:srgbClr val="7030A0"/>
                </a:solidFill>
              </a:rPr>
              <a:t>Success</a:t>
            </a:r>
          </a:p>
        </p:txBody>
      </p:sp>
      <p:sp>
        <p:nvSpPr>
          <p:cNvPr id="33" name="Title 1">
            <a:extLst>
              <a:ext uri="{FF2B5EF4-FFF2-40B4-BE49-F238E27FC236}">
                <a16:creationId xmlns:a16="http://schemas.microsoft.com/office/drawing/2014/main" id="{3F279C27-B6F7-C848-9568-C88A60D2EE0F}"/>
              </a:ext>
            </a:extLst>
          </p:cNvPr>
          <p:cNvSpPr>
            <a:spLocks noGrp="1"/>
          </p:cNvSpPr>
          <p:nvPr>
            <p:ph type="title"/>
          </p:nvPr>
        </p:nvSpPr>
        <p:spPr>
          <a:xfrm>
            <a:off x="123498" y="60327"/>
            <a:ext cx="4679755" cy="1325563"/>
          </a:xfrm>
        </p:spPr>
        <p:txBody>
          <a:bodyPr/>
          <a:lstStyle/>
          <a:p>
            <a:r>
              <a:rPr lang="en-US" sz="3200" dirty="0"/>
              <a:t>Example: Automatic Speech Recognition</a:t>
            </a:r>
          </a:p>
        </p:txBody>
      </p:sp>
    </p:spTree>
    <p:extLst>
      <p:ext uri="{BB962C8B-B14F-4D97-AF65-F5344CB8AC3E}">
        <p14:creationId xmlns:p14="http://schemas.microsoft.com/office/powerpoint/2010/main" val="887020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95723-7377-6947-9BE7-D4B10AF66D5A}"/>
              </a:ext>
            </a:extLst>
          </p:cNvPr>
          <p:cNvSpPr>
            <a:spLocks noGrp="1"/>
          </p:cNvSpPr>
          <p:nvPr>
            <p:ph idx="1"/>
          </p:nvPr>
        </p:nvSpPr>
        <p:spPr>
          <a:xfrm>
            <a:off x="123497" y="1818490"/>
            <a:ext cx="4847897" cy="4887110"/>
          </a:xfrm>
        </p:spPr>
        <p:txBody>
          <a:bodyPr>
            <a:normAutofit fontScale="77500" lnSpcReduction="20000"/>
          </a:bodyPr>
          <a:lstStyle/>
          <a:p>
            <a:pPr marL="0" indent="0">
              <a:buNone/>
            </a:pPr>
            <a:r>
              <a:rPr lang="en-US" dirty="0"/>
              <a:t>Reasons it may fail for a group:</a:t>
            </a:r>
          </a:p>
          <a:p>
            <a:r>
              <a:rPr lang="en-US" b="1" u="sng" dirty="0"/>
              <a:t>Under-representation</a:t>
            </a:r>
            <a:r>
              <a:rPr lang="en-US" u="sng" dirty="0"/>
              <a:t>:</a:t>
            </a:r>
            <a:r>
              <a:rPr lang="en-US" dirty="0"/>
              <a:t> The training corpus doesn’t have enough examples</a:t>
            </a:r>
          </a:p>
          <a:p>
            <a:r>
              <a:rPr lang="en-US" b="1" u="sng" dirty="0"/>
              <a:t>Inter-group variance:</a:t>
            </a:r>
            <a:r>
              <a:rPr lang="en-US" dirty="0"/>
              <a:t> The group speaks differently from other groups</a:t>
            </a:r>
          </a:p>
          <a:p>
            <a:r>
              <a:rPr lang="en-US" b="1" u="sng" dirty="0"/>
              <a:t>Intra-group variance:</a:t>
            </a:r>
            <a:r>
              <a:rPr lang="en-US" dirty="0"/>
              <a:t> Members of the group all speak differently from one another</a:t>
            </a:r>
          </a:p>
          <a:p>
            <a:r>
              <a:rPr lang="en-US" b="1" u="sng" dirty="0"/>
              <a:t>Intra-individual variance:</a:t>
            </a:r>
            <a:r>
              <a:rPr lang="en-US" dirty="0"/>
              <a:t> Members of the group speak less precisely</a:t>
            </a:r>
          </a:p>
        </p:txBody>
      </p:sp>
      <p:sp>
        <p:nvSpPr>
          <p:cNvPr id="33" name="Title 1">
            <a:extLst>
              <a:ext uri="{FF2B5EF4-FFF2-40B4-BE49-F238E27FC236}">
                <a16:creationId xmlns:a16="http://schemas.microsoft.com/office/drawing/2014/main" id="{3F279C27-B6F7-C848-9568-C88A60D2EE0F}"/>
              </a:ext>
            </a:extLst>
          </p:cNvPr>
          <p:cNvSpPr>
            <a:spLocks noGrp="1"/>
          </p:cNvSpPr>
          <p:nvPr>
            <p:ph type="title"/>
          </p:nvPr>
        </p:nvSpPr>
        <p:spPr>
          <a:xfrm>
            <a:off x="123498" y="60327"/>
            <a:ext cx="4679755" cy="1325563"/>
          </a:xfrm>
        </p:spPr>
        <p:txBody>
          <a:bodyPr/>
          <a:lstStyle/>
          <a:p>
            <a:r>
              <a:rPr lang="en-US" dirty="0"/>
              <a:t>Why does ASR fail?</a:t>
            </a:r>
          </a:p>
        </p:txBody>
      </p:sp>
      <p:pic>
        <p:nvPicPr>
          <p:cNvPr id="34" name="Graphic 33" descr="Robot with solid fill">
            <a:extLst>
              <a:ext uri="{FF2B5EF4-FFF2-40B4-BE49-F238E27FC236}">
                <a16:creationId xmlns:a16="http://schemas.microsoft.com/office/drawing/2014/main" id="{823A2B83-79C5-5C43-8EEE-89481B9D2C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58000" y="5373142"/>
            <a:ext cx="914400" cy="914400"/>
          </a:xfrm>
          <a:prstGeom prst="rect">
            <a:avLst/>
          </a:prstGeom>
        </p:spPr>
      </p:pic>
      <p:sp>
        <p:nvSpPr>
          <p:cNvPr id="35" name="Oval Callout 34">
            <a:extLst>
              <a:ext uri="{FF2B5EF4-FFF2-40B4-BE49-F238E27FC236}">
                <a16:creationId xmlns:a16="http://schemas.microsoft.com/office/drawing/2014/main" id="{F9A917B5-C220-3847-82A5-7A80F4EB074B}"/>
              </a:ext>
            </a:extLst>
          </p:cNvPr>
          <p:cNvSpPr/>
          <p:nvPr/>
        </p:nvSpPr>
        <p:spPr>
          <a:xfrm>
            <a:off x="8382000" y="3852659"/>
            <a:ext cx="2319717" cy="655656"/>
          </a:xfrm>
          <a:prstGeom prst="wedgeEllipseCallout">
            <a:avLst/>
          </a:prstGeom>
          <a:solidFill>
            <a:srgbClr val="1553C1"/>
          </a:solidFill>
          <a:ln>
            <a:solidFill>
              <a:srgbClr val="155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 need some information</a:t>
            </a:r>
          </a:p>
        </p:txBody>
      </p:sp>
      <p:sp>
        <p:nvSpPr>
          <p:cNvPr id="36" name="Oval Callout 35">
            <a:extLst>
              <a:ext uri="{FF2B5EF4-FFF2-40B4-BE49-F238E27FC236}">
                <a16:creationId xmlns:a16="http://schemas.microsoft.com/office/drawing/2014/main" id="{19476D2D-B131-B94C-80CC-91ECC18CC65D}"/>
              </a:ext>
            </a:extLst>
          </p:cNvPr>
          <p:cNvSpPr/>
          <p:nvPr/>
        </p:nvSpPr>
        <p:spPr>
          <a:xfrm>
            <a:off x="6781800" y="3725091"/>
            <a:ext cx="1662627" cy="1565820"/>
          </a:xfrm>
          <a:prstGeom prst="wedgeEllipseCallout">
            <a:avLst/>
          </a:prstGeom>
          <a:solidFill>
            <a:srgbClr val="1553C1"/>
          </a:solidFill>
          <a:ln>
            <a:solidFill>
              <a:srgbClr val="155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 don’t know what you are saying.</a:t>
            </a:r>
          </a:p>
        </p:txBody>
      </p:sp>
      <p:sp>
        <p:nvSpPr>
          <p:cNvPr id="37" name="Or 36">
            <a:extLst>
              <a:ext uri="{FF2B5EF4-FFF2-40B4-BE49-F238E27FC236}">
                <a16:creationId xmlns:a16="http://schemas.microsoft.com/office/drawing/2014/main" id="{EABE51B1-900C-7245-872D-DC6C25A9B0F6}"/>
              </a:ext>
            </a:extLst>
          </p:cNvPr>
          <p:cNvSpPr/>
          <p:nvPr/>
        </p:nvSpPr>
        <p:spPr>
          <a:xfrm>
            <a:off x="8412669" y="5549659"/>
            <a:ext cx="550869" cy="552533"/>
          </a:xfrm>
          <a:prstGeom prst="flowChartOr">
            <a:avLst/>
          </a:prstGeom>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Wreath outline">
            <a:extLst>
              <a:ext uri="{FF2B5EF4-FFF2-40B4-BE49-F238E27FC236}">
                <a16:creationId xmlns:a16="http://schemas.microsoft.com/office/drawing/2014/main" id="{D16FDAF0-760F-9A45-89CD-6B72B20546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12288" y="6411110"/>
            <a:ext cx="368878" cy="368878"/>
          </a:xfrm>
          <a:prstGeom prst="rect">
            <a:avLst/>
          </a:prstGeom>
        </p:spPr>
      </p:pic>
      <p:cxnSp>
        <p:nvCxnSpPr>
          <p:cNvPr id="39" name="Straight Arrow Connector 38">
            <a:extLst>
              <a:ext uri="{FF2B5EF4-FFF2-40B4-BE49-F238E27FC236}">
                <a16:creationId xmlns:a16="http://schemas.microsoft.com/office/drawing/2014/main" id="{A3B23473-A140-E54C-9962-8235E3471EED}"/>
              </a:ext>
            </a:extLst>
          </p:cNvPr>
          <p:cNvCxnSpPr>
            <a:cxnSpLocks/>
            <a:endCxn id="37" idx="0"/>
          </p:cNvCxnSpPr>
          <p:nvPr/>
        </p:nvCxnSpPr>
        <p:spPr>
          <a:xfrm flipH="1">
            <a:off x="8688104" y="5200148"/>
            <a:ext cx="7713" cy="349511"/>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69C88B9-5979-4942-93D5-48740A280402}"/>
              </a:ext>
            </a:extLst>
          </p:cNvPr>
          <p:cNvCxnSpPr>
            <a:cxnSpLocks/>
            <a:stCxn id="34" idx="3"/>
            <a:endCxn id="37" idx="2"/>
          </p:cNvCxnSpPr>
          <p:nvPr/>
        </p:nvCxnSpPr>
        <p:spPr>
          <a:xfrm flipV="1">
            <a:off x="7772400" y="5825926"/>
            <a:ext cx="640269" cy="4416"/>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76CD5F0-0FDA-8748-8D44-A596262A1C98}"/>
              </a:ext>
            </a:extLst>
          </p:cNvPr>
          <p:cNvCxnSpPr>
            <a:cxnSpLocks/>
            <a:stCxn id="37" idx="4"/>
          </p:cNvCxnSpPr>
          <p:nvPr/>
        </p:nvCxnSpPr>
        <p:spPr>
          <a:xfrm>
            <a:off x="8688104" y="6102192"/>
            <a:ext cx="16213" cy="358346"/>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A0E51B4-E6B9-7548-902C-08887EA7D266}"/>
              </a:ext>
            </a:extLst>
          </p:cNvPr>
          <p:cNvSpPr txBox="1"/>
          <p:nvPr/>
        </p:nvSpPr>
        <p:spPr>
          <a:xfrm>
            <a:off x="5715000" y="6324600"/>
            <a:ext cx="2702833" cy="461665"/>
          </a:xfrm>
          <a:prstGeom prst="rect">
            <a:avLst/>
          </a:prstGeom>
          <a:solidFill>
            <a:srgbClr val="FFFF00"/>
          </a:solidFill>
        </p:spPr>
        <p:txBody>
          <a:bodyPr wrap="square" rtlCol="0">
            <a:spAutoFit/>
          </a:bodyPr>
          <a:lstStyle/>
          <a:p>
            <a:r>
              <a:rPr lang="en-US" sz="2400" dirty="0">
                <a:solidFill>
                  <a:srgbClr val="7030A0"/>
                </a:solidFill>
              </a:rPr>
              <a:t>Smaller Success</a:t>
            </a:r>
          </a:p>
        </p:txBody>
      </p:sp>
      <p:pic>
        <p:nvPicPr>
          <p:cNvPr id="43" name="Graphic 42" descr="Office worker female with solid fill">
            <a:extLst>
              <a:ext uri="{FF2B5EF4-FFF2-40B4-BE49-F238E27FC236}">
                <a16:creationId xmlns:a16="http://schemas.microsoft.com/office/drawing/2014/main" id="{AFEA6521-6A52-2A4B-A227-49880C73DF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6843" y="4331052"/>
            <a:ext cx="914400" cy="914400"/>
          </a:xfrm>
          <a:prstGeom prst="rect">
            <a:avLst/>
          </a:prstGeom>
        </p:spPr>
      </p:pic>
      <p:pic>
        <p:nvPicPr>
          <p:cNvPr id="44" name="Graphic 43" descr="Office worker male with solid fill">
            <a:extLst>
              <a:ext uri="{FF2B5EF4-FFF2-40B4-BE49-F238E27FC236}">
                <a16:creationId xmlns:a16="http://schemas.microsoft.com/office/drawing/2014/main" id="{0CF80F26-CE8B-E84B-9D28-DB0BE8A774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12677" y="589064"/>
            <a:ext cx="914400" cy="914400"/>
          </a:xfrm>
          <a:prstGeom prst="rect">
            <a:avLst/>
          </a:prstGeom>
        </p:spPr>
      </p:pic>
      <p:pic>
        <p:nvPicPr>
          <p:cNvPr id="45" name="Graphic 44" descr="Robot with solid fill">
            <a:extLst>
              <a:ext uri="{FF2B5EF4-FFF2-40B4-BE49-F238E27FC236}">
                <a16:creationId xmlns:a16="http://schemas.microsoft.com/office/drawing/2014/main" id="{41E04C05-6EAD-8E44-BE54-FEADA9019A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63497" y="1676458"/>
            <a:ext cx="914400" cy="914400"/>
          </a:xfrm>
          <a:prstGeom prst="rect">
            <a:avLst/>
          </a:prstGeom>
        </p:spPr>
      </p:pic>
      <p:sp>
        <p:nvSpPr>
          <p:cNvPr id="46" name="Oval Callout 45">
            <a:extLst>
              <a:ext uri="{FF2B5EF4-FFF2-40B4-BE49-F238E27FC236}">
                <a16:creationId xmlns:a16="http://schemas.microsoft.com/office/drawing/2014/main" id="{D82241BF-CB14-934D-9F62-2424D3C3590D}"/>
              </a:ext>
            </a:extLst>
          </p:cNvPr>
          <p:cNvSpPr/>
          <p:nvPr/>
        </p:nvSpPr>
        <p:spPr>
          <a:xfrm>
            <a:off x="6478602" y="69476"/>
            <a:ext cx="2319717" cy="655656"/>
          </a:xfrm>
          <a:prstGeom prst="wedgeEllipseCallout">
            <a:avLst/>
          </a:prstGeom>
          <a:solidFill>
            <a:srgbClr val="1553C1"/>
          </a:solidFill>
          <a:ln>
            <a:solidFill>
              <a:srgbClr val="155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 need some information</a:t>
            </a:r>
          </a:p>
        </p:txBody>
      </p:sp>
      <p:sp>
        <p:nvSpPr>
          <p:cNvPr id="47" name="Oval Callout 46">
            <a:extLst>
              <a:ext uri="{FF2B5EF4-FFF2-40B4-BE49-F238E27FC236}">
                <a16:creationId xmlns:a16="http://schemas.microsoft.com/office/drawing/2014/main" id="{0DA24976-A228-BA49-B22C-B75345794891}"/>
              </a:ext>
            </a:extLst>
          </p:cNvPr>
          <p:cNvSpPr/>
          <p:nvPr/>
        </p:nvSpPr>
        <p:spPr>
          <a:xfrm>
            <a:off x="5435690" y="407701"/>
            <a:ext cx="1378381" cy="1186526"/>
          </a:xfrm>
          <a:prstGeom prst="wedgeEllipseCallout">
            <a:avLst/>
          </a:prstGeom>
          <a:solidFill>
            <a:srgbClr val="1553C1"/>
          </a:solidFill>
          <a:ln>
            <a:solidFill>
              <a:srgbClr val="155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Let me help you.</a:t>
            </a:r>
          </a:p>
        </p:txBody>
      </p:sp>
      <p:sp>
        <p:nvSpPr>
          <p:cNvPr id="48" name="Or 47">
            <a:extLst>
              <a:ext uri="{FF2B5EF4-FFF2-40B4-BE49-F238E27FC236}">
                <a16:creationId xmlns:a16="http://schemas.microsoft.com/office/drawing/2014/main" id="{94968A5D-F8D8-C54F-A7C3-29F86FA3144C}"/>
              </a:ext>
            </a:extLst>
          </p:cNvPr>
          <p:cNvSpPr/>
          <p:nvPr/>
        </p:nvSpPr>
        <p:spPr>
          <a:xfrm>
            <a:off x="6686729" y="1852975"/>
            <a:ext cx="550869" cy="552533"/>
          </a:xfrm>
          <a:prstGeom prst="flowChartOr">
            <a:avLst/>
          </a:prstGeom>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descr="Wreath outline">
            <a:extLst>
              <a:ext uri="{FF2B5EF4-FFF2-40B4-BE49-F238E27FC236}">
                <a16:creationId xmlns:a16="http://schemas.microsoft.com/office/drawing/2014/main" id="{702AC061-0E6B-EB4A-88AE-4BEDE30163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0318" y="2763854"/>
            <a:ext cx="914400" cy="914400"/>
          </a:xfrm>
          <a:prstGeom prst="rect">
            <a:avLst/>
          </a:prstGeom>
        </p:spPr>
      </p:pic>
      <p:cxnSp>
        <p:nvCxnSpPr>
          <p:cNvPr id="50" name="Straight Arrow Connector 49">
            <a:extLst>
              <a:ext uri="{FF2B5EF4-FFF2-40B4-BE49-F238E27FC236}">
                <a16:creationId xmlns:a16="http://schemas.microsoft.com/office/drawing/2014/main" id="{31A36E7C-5596-EF4E-B29D-8D39571FC9C7}"/>
              </a:ext>
            </a:extLst>
          </p:cNvPr>
          <p:cNvCxnSpPr>
            <a:cxnSpLocks/>
            <a:stCxn id="44" idx="2"/>
            <a:endCxn id="48" idx="0"/>
          </p:cNvCxnSpPr>
          <p:nvPr/>
        </p:nvCxnSpPr>
        <p:spPr>
          <a:xfrm flipH="1">
            <a:off x="6962164" y="1503464"/>
            <a:ext cx="7713" cy="349511"/>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E2D71C8-9B2A-9540-96AA-CC5B34E46068}"/>
              </a:ext>
            </a:extLst>
          </p:cNvPr>
          <p:cNvCxnSpPr>
            <a:cxnSpLocks/>
            <a:stCxn id="45" idx="3"/>
            <a:endCxn id="48" idx="2"/>
          </p:cNvCxnSpPr>
          <p:nvPr/>
        </p:nvCxnSpPr>
        <p:spPr>
          <a:xfrm flipV="1">
            <a:off x="6277897" y="2129242"/>
            <a:ext cx="408832" cy="4416"/>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84EFBA3-635D-0C4C-8E42-10A525EFD0F6}"/>
              </a:ext>
            </a:extLst>
          </p:cNvPr>
          <p:cNvCxnSpPr>
            <a:cxnSpLocks/>
            <a:stCxn id="48" idx="4"/>
            <a:endCxn id="49" idx="0"/>
          </p:cNvCxnSpPr>
          <p:nvPr/>
        </p:nvCxnSpPr>
        <p:spPr>
          <a:xfrm flipH="1">
            <a:off x="6957518" y="2405508"/>
            <a:ext cx="4646" cy="358346"/>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92DD50F-E9F6-1848-A7E4-15BCC31C62EE}"/>
              </a:ext>
            </a:extLst>
          </p:cNvPr>
          <p:cNvSpPr txBox="1"/>
          <p:nvPr/>
        </p:nvSpPr>
        <p:spPr>
          <a:xfrm>
            <a:off x="5077311" y="2944724"/>
            <a:ext cx="1435008" cy="461665"/>
          </a:xfrm>
          <a:prstGeom prst="rect">
            <a:avLst/>
          </a:prstGeom>
          <a:solidFill>
            <a:srgbClr val="FFFF00"/>
          </a:solidFill>
        </p:spPr>
        <p:txBody>
          <a:bodyPr wrap="none" rtlCol="0">
            <a:spAutoFit/>
          </a:bodyPr>
          <a:lstStyle/>
          <a:p>
            <a:r>
              <a:rPr lang="en-US" sz="2400" dirty="0">
                <a:solidFill>
                  <a:srgbClr val="7030A0"/>
                </a:solidFill>
              </a:rPr>
              <a:t>Success</a:t>
            </a:r>
          </a:p>
        </p:txBody>
      </p:sp>
      <p:pic>
        <p:nvPicPr>
          <p:cNvPr id="54" name="Graphic 53" descr="Office worker male with solid fill">
            <a:extLst>
              <a:ext uri="{FF2B5EF4-FFF2-40B4-BE49-F238E27FC236}">
                <a16:creationId xmlns:a16="http://schemas.microsoft.com/office/drawing/2014/main" id="{6F4BD09A-D6AA-C240-A2CB-2956B780EC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53958" y="551897"/>
            <a:ext cx="914400" cy="914400"/>
          </a:xfrm>
          <a:prstGeom prst="rect">
            <a:avLst/>
          </a:prstGeom>
        </p:spPr>
      </p:pic>
      <p:pic>
        <p:nvPicPr>
          <p:cNvPr id="55" name="Graphic 54" descr="Robot with solid fill">
            <a:extLst>
              <a:ext uri="{FF2B5EF4-FFF2-40B4-BE49-F238E27FC236}">
                <a16:creationId xmlns:a16="http://schemas.microsoft.com/office/drawing/2014/main" id="{3C103977-0F17-6346-8F4C-12FDEA2C6C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04778" y="1639291"/>
            <a:ext cx="914400" cy="914400"/>
          </a:xfrm>
          <a:prstGeom prst="rect">
            <a:avLst/>
          </a:prstGeom>
        </p:spPr>
      </p:pic>
      <p:sp>
        <p:nvSpPr>
          <p:cNvPr id="56" name="Oval Callout 55">
            <a:extLst>
              <a:ext uri="{FF2B5EF4-FFF2-40B4-BE49-F238E27FC236}">
                <a16:creationId xmlns:a16="http://schemas.microsoft.com/office/drawing/2014/main" id="{A696415F-625F-6E4C-B9D5-D276E0B5B86E}"/>
              </a:ext>
            </a:extLst>
          </p:cNvPr>
          <p:cNvSpPr/>
          <p:nvPr/>
        </p:nvSpPr>
        <p:spPr>
          <a:xfrm>
            <a:off x="9719883" y="32309"/>
            <a:ext cx="2319717" cy="655656"/>
          </a:xfrm>
          <a:prstGeom prst="wedgeEllipseCallout">
            <a:avLst/>
          </a:prstGeom>
          <a:solidFill>
            <a:srgbClr val="1553C1"/>
          </a:solidFill>
          <a:ln>
            <a:solidFill>
              <a:srgbClr val="155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 need some information</a:t>
            </a:r>
          </a:p>
        </p:txBody>
      </p:sp>
      <p:sp>
        <p:nvSpPr>
          <p:cNvPr id="57" name="Oval Callout 56">
            <a:extLst>
              <a:ext uri="{FF2B5EF4-FFF2-40B4-BE49-F238E27FC236}">
                <a16:creationId xmlns:a16="http://schemas.microsoft.com/office/drawing/2014/main" id="{BE5FF45F-FF45-0A4D-A924-277C511DB951}"/>
              </a:ext>
            </a:extLst>
          </p:cNvPr>
          <p:cNvSpPr/>
          <p:nvPr/>
        </p:nvSpPr>
        <p:spPr>
          <a:xfrm>
            <a:off x="8676971" y="370534"/>
            <a:ext cx="1378381" cy="1186526"/>
          </a:xfrm>
          <a:prstGeom prst="wedgeEllipseCallout">
            <a:avLst/>
          </a:prstGeom>
          <a:solidFill>
            <a:srgbClr val="1553C1"/>
          </a:solidFill>
          <a:ln>
            <a:solidFill>
              <a:srgbClr val="155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Let me help you.</a:t>
            </a:r>
          </a:p>
        </p:txBody>
      </p:sp>
      <p:sp>
        <p:nvSpPr>
          <p:cNvPr id="58" name="Or 57">
            <a:extLst>
              <a:ext uri="{FF2B5EF4-FFF2-40B4-BE49-F238E27FC236}">
                <a16:creationId xmlns:a16="http://schemas.microsoft.com/office/drawing/2014/main" id="{CA1314A1-17B7-EA40-96A5-29AD0AFC93D7}"/>
              </a:ext>
            </a:extLst>
          </p:cNvPr>
          <p:cNvSpPr/>
          <p:nvPr/>
        </p:nvSpPr>
        <p:spPr>
          <a:xfrm>
            <a:off x="9928010" y="1815808"/>
            <a:ext cx="550869" cy="552533"/>
          </a:xfrm>
          <a:prstGeom prst="flowChartOr">
            <a:avLst/>
          </a:prstGeom>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descr="Wreath outline">
            <a:extLst>
              <a:ext uri="{FF2B5EF4-FFF2-40B4-BE49-F238E27FC236}">
                <a16:creationId xmlns:a16="http://schemas.microsoft.com/office/drawing/2014/main" id="{72BF8202-1691-5644-AF0A-1FECE18E63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41599" y="2726687"/>
            <a:ext cx="914400" cy="914400"/>
          </a:xfrm>
          <a:prstGeom prst="rect">
            <a:avLst/>
          </a:prstGeom>
        </p:spPr>
      </p:pic>
      <p:cxnSp>
        <p:nvCxnSpPr>
          <p:cNvPr id="60" name="Straight Arrow Connector 59">
            <a:extLst>
              <a:ext uri="{FF2B5EF4-FFF2-40B4-BE49-F238E27FC236}">
                <a16:creationId xmlns:a16="http://schemas.microsoft.com/office/drawing/2014/main" id="{13A489E9-7A82-854A-B7DF-8BB80786E1FD}"/>
              </a:ext>
            </a:extLst>
          </p:cNvPr>
          <p:cNvCxnSpPr>
            <a:cxnSpLocks/>
            <a:stCxn id="54" idx="2"/>
            <a:endCxn id="58" idx="0"/>
          </p:cNvCxnSpPr>
          <p:nvPr/>
        </p:nvCxnSpPr>
        <p:spPr>
          <a:xfrm flipH="1">
            <a:off x="10203445" y="1466297"/>
            <a:ext cx="7713" cy="349511"/>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F2B64644-3EBF-7543-8C1C-A4AB67FF7F36}"/>
              </a:ext>
            </a:extLst>
          </p:cNvPr>
          <p:cNvCxnSpPr>
            <a:cxnSpLocks/>
            <a:stCxn id="55" idx="3"/>
            <a:endCxn id="58" idx="2"/>
          </p:cNvCxnSpPr>
          <p:nvPr/>
        </p:nvCxnSpPr>
        <p:spPr>
          <a:xfrm flipV="1">
            <a:off x="9519178" y="2092075"/>
            <a:ext cx="408832" cy="4416"/>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C43E185-FF2A-234E-BB29-3B0E2C2E7A0C}"/>
              </a:ext>
            </a:extLst>
          </p:cNvPr>
          <p:cNvCxnSpPr>
            <a:cxnSpLocks/>
            <a:stCxn id="58" idx="4"/>
            <a:endCxn id="59" idx="0"/>
          </p:cNvCxnSpPr>
          <p:nvPr/>
        </p:nvCxnSpPr>
        <p:spPr>
          <a:xfrm flipH="1">
            <a:off x="10198799" y="2368341"/>
            <a:ext cx="4646" cy="358346"/>
          </a:xfrm>
          <a:prstGeom prst="straightConnector1">
            <a:avLst/>
          </a:prstGeom>
          <a:ln w="88900">
            <a:solidFill>
              <a:srgbClr val="1553C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00AE0975-A1B3-C44D-8D58-D0CB1E06DADC}"/>
              </a:ext>
            </a:extLst>
          </p:cNvPr>
          <p:cNvSpPr txBox="1"/>
          <p:nvPr/>
        </p:nvSpPr>
        <p:spPr>
          <a:xfrm>
            <a:off x="8318592" y="2907557"/>
            <a:ext cx="1435008" cy="461665"/>
          </a:xfrm>
          <a:prstGeom prst="rect">
            <a:avLst/>
          </a:prstGeom>
          <a:solidFill>
            <a:srgbClr val="FFFF00"/>
          </a:solidFill>
        </p:spPr>
        <p:txBody>
          <a:bodyPr wrap="none" rtlCol="0">
            <a:spAutoFit/>
          </a:bodyPr>
          <a:lstStyle/>
          <a:p>
            <a:r>
              <a:rPr lang="en-US" sz="2400" dirty="0">
                <a:solidFill>
                  <a:srgbClr val="7030A0"/>
                </a:solidFill>
              </a:rPr>
              <a:t>Success</a:t>
            </a:r>
          </a:p>
        </p:txBody>
      </p:sp>
    </p:spTree>
    <p:extLst>
      <p:ext uri="{BB962C8B-B14F-4D97-AF65-F5344CB8AC3E}">
        <p14:creationId xmlns:p14="http://schemas.microsoft.com/office/powerpoint/2010/main" val="3552096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9ECBB-EF82-144D-A724-228E963212FF}"/>
              </a:ext>
            </a:extLst>
          </p:cNvPr>
          <p:cNvSpPr>
            <a:spLocks noGrp="1"/>
          </p:cNvSpPr>
          <p:nvPr>
            <p:ph type="title"/>
          </p:nvPr>
        </p:nvSpPr>
        <p:spPr>
          <a:xfrm>
            <a:off x="442784" y="167415"/>
            <a:ext cx="10515600" cy="1325563"/>
          </a:xfrm>
        </p:spPr>
        <p:txBody>
          <a:bodyPr>
            <a:normAutofit/>
          </a:bodyPr>
          <a:lstStyle/>
          <a:p>
            <a:r>
              <a:rPr lang="en-US" sz="3600" dirty="0"/>
              <a:t>Automatic Speech Recognition Word Error Rates (WER)</a:t>
            </a:r>
          </a:p>
        </p:txBody>
      </p:sp>
      <p:sp>
        <p:nvSpPr>
          <p:cNvPr id="3" name="Content Placeholder 2">
            <a:extLst>
              <a:ext uri="{FF2B5EF4-FFF2-40B4-BE49-F238E27FC236}">
                <a16:creationId xmlns:a16="http://schemas.microsoft.com/office/drawing/2014/main" id="{E3618CD0-D0FD-E24D-863D-D8687F0A8FC7}"/>
              </a:ext>
            </a:extLst>
          </p:cNvPr>
          <p:cNvSpPr>
            <a:spLocks noGrp="1"/>
          </p:cNvSpPr>
          <p:nvPr>
            <p:ph idx="1"/>
          </p:nvPr>
        </p:nvSpPr>
        <p:spPr>
          <a:xfrm>
            <a:off x="838200" y="1417847"/>
            <a:ext cx="10515600" cy="5217731"/>
          </a:xfrm>
        </p:spPr>
        <p:txBody>
          <a:bodyPr>
            <a:normAutofit fontScale="92500" lnSpcReduction="10000"/>
          </a:bodyPr>
          <a:lstStyle/>
          <a:p>
            <a:pPr marL="0" indent="0">
              <a:lnSpc>
                <a:spcPct val="100000"/>
              </a:lnSpc>
              <a:buNone/>
            </a:pPr>
            <a:r>
              <a:rPr lang="en-US" sz="2200" dirty="0"/>
              <a:t>Gender:</a:t>
            </a:r>
          </a:p>
          <a:p>
            <a:pPr lvl="1">
              <a:lnSpc>
                <a:spcPct val="100000"/>
              </a:lnSpc>
            </a:pPr>
            <a:r>
              <a:rPr lang="en-US" sz="2200" dirty="0"/>
              <a:t>Women &gt; Men (51% &gt; 38%: </a:t>
            </a:r>
            <a:r>
              <a:rPr lang="en-US" sz="2200" dirty="0" err="1"/>
              <a:t>Tatman</a:t>
            </a:r>
            <a:r>
              <a:rPr lang="en-US" sz="2200" dirty="0"/>
              <a:t>, 2017, YouTube captioning)</a:t>
            </a:r>
          </a:p>
          <a:p>
            <a:pPr lvl="1">
              <a:lnSpc>
                <a:spcPct val="100000"/>
              </a:lnSpc>
            </a:pPr>
            <a:r>
              <a:rPr lang="en-US" sz="2200" dirty="0"/>
              <a:t>Women &gt; Men (61% &gt; 47%: </a:t>
            </a:r>
            <a:r>
              <a:rPr lang="en-US" sz="2200" dirty="0" err="1"/>
              <a:t>Garnerin</a:t>
            </a:r>
            <a:r>
              <a:rPr lang="en-US" sz="2200" dirty="0"/>
              <a:t> et al., 2019, European broadcast news)</a:t>
            </a:r>
          </a:p>
          <a:p>
            <a:pPr lvl="1">
              <a:lnSpc>
                <a:spcPct val="100000"/>
              </a:lnSpc>
            </a:pPr>
            <a:r>
              <a:rPr lang="en-US" sz="2200" dirty="0"/>
              <a:t>Black Men &gt; Black Women (41% &gt; 30%: </a:t>
            </a:r>
            <a:r>
              <a:rPr lang="en-US" sz="2200" dirty="0" err="1"/>
              <a:t>Koenecke</a:t>
            </a:r>
            <a:r>
              <a:rPr lang="en-US" sz="2200" dirty="0"/>
              <a:t> et al., 2020)</a:t>
            </a:r>
          </a:p>
          <a:p>
            <a:pPr marL="0" indent="0">
              <a:lnSpc>
                <a:spcPct val="100000"/>
              </a:lnSpc>
              <a:buNone/>
            </a:pPr>
            <a:r>
              <a:rPr lang="en-US" sz="2200" dirty="0"/>
              <a:t>Dialect:</a:t>
            </a:r>
          </a:p>
          <a:p>
            <a:pPr lvl="1">
              <a:lnSpc>
                <a:spcPct val="100000"/>
              </a:lnSpc>
            </a:pPr>
            <a:r>
              <a:rPr lang="en-US" sz="2200" dirty="0"/>
              <a:t>Scottish &gt; American (53% &gt; 42%: </a:t>
            </a:r>
            <a:r>
              <a:rPr lang="en-US" sz="2200" dirty="0" err="1"/>
              <a:t>Tatman</a:t>
            </a:r>
            <a:r>
              <a:rPr lang="en-US" sz="2200" dirty="0"/>
              <a:t>, 2017)</a:t>
            </a:r>
          </a:p>
          <a:p>
            <a:pPr lvl="1">
              <a:lnSpc>
                <a:spcPct val="100000"/>
              </a:lnSpc>
            </a:pPr>
            <a:r>
              <a:rPr lang="en-US" sz="2200" dirty="0"/>
              <a:t>American Deep South &gt; General American (</a:t>
            </a:r>
            <a:r>
              <a:rPr lang="en-US" sz="2200" dirty="0" err="1"/>
              <a:t>Picone</a:t>
            </a:r>
            <a:r>
              <a:rPr lang="en-US" sz="2200" dirty="0"/>
              <a:t> 1991)</a:t>
            </a:r>
          </a:p>
          <a:p>
            <a:pPr marL="0" indent="0">
              <a:lnSpc>
                <a:spcPct val="100000"/>
              </a:lnSpc>
              <a:buNone/>
            </a:pPr>
            <a:r>
              <a:rPr lang="en-US" sz="2200" dirty="0"/>
              <a:t>Race:</a:t>
            </a:r>
          </a:p>
          <a:p>
            <a:pPr lvl="1">
              <a:lnSpc>
                <a:spcPct val="100000"/>
              </a:lnSpc>
            </a:pPr>
            <a:r>
              <a:rPr lang="en-US" sz="2200" dirty="0"/>
              <a:t>Black &gt; White (35% &gt; 19%: </a:t>
            </a:r>
            <a:r>
              <a:rPr lang="en-US" sz="2200" dirty="0" err="1"/>
              <a:t>Koenecke</a:t>
            </a:r>
            <a:r>
              <a:rPr lang="en-US" sz="2200" dirty="0"/>
              <a:t>: avg of Amazon, Apple, Google, IBM, Microsoft)</a:t>
            </a:r>
          </a:p>
          <a:p>
            <a:pPr marL="0" indent="0">
              <a:lnSpc>
                <a:spcPct val="100000"/>
              </a:lnSpc>
              <a:buNone/>
            </a:pPr>
            <a:r>
              <a:rPr lang="en-US" sz="2200" dirty="0"/>
              <a:t>Disability: </a:t>
            </a:r>
          </a:p>
          <a:p>
            <a:pPr lvl="1">
              <a:lnSpc>
                <a:spcPct val="100000"/>
              </a:lnSpc>
            </a:pPr>
            <a:r>
              <a:rPr lang="en-US" sz="2200" dirty="0"/>
              <a:t>People w/Cerebral Palsy &gt; People w/o (41% &gt; 33%: Issa et al., in review)</a:t>
            </a:r>
          </a:p>
          <a:p>
            <a:pPr marL="0" indent="0">
              <a:lnSpc>
                <a:spcPct val="100000"/>
              </a:lnSpc>
              <a:buNone/>
            </a:pPr>
            <a:r>
              <a:rPr lang="en-US" sz="2200" dirty="0"/>
              <a:t>Age:</a:t>
            </a:r>
          </a:p>
          <a:p>
            <a:pPr lvl="1">
              <a:lnSpc>
                <a:spcPct val="100000"/>
              </a:lnSpc>
            </a:pPr>
            <a:r>
              <a:rPr lang="en-US" sz="2200" dirty="0"/>
              <a:t>Teenage (&lt;20)) &gt; Old (&gt;70) &gt; Young adult (20-30) &gt; Old adult (50-70)   (Feng &amp; </a:t>
            </a:r>
            <a:r>
              <a:rPr lang="en-US" sz="2200" dirty="0" err="1"/>
              <a:t>Scharenborg</a:t>
            </a:r>
            <a:r>
              <a:rPr lang="en-US" sz="2200" dirty="0"/>
              <a:t>, 2020, </a:t>
            </a:r>
            <a:r>
              <a:rPr lang="en-US" sz="2200" dirty="0" err="1"/>
              <a:t>Sarı</a:t>
            </a:r>
            <a:r>
              <a:rPr lang="en-US" sz="2200" dirty="0"/>
              <a:t> et al., 2021)</a:t>
            </a:r>
          </a:p>
          <a:p>
            <a:pPr>
              <a:lnSpc>
                <a:spcPct val="100000"/>
              </a:lnSpc>
            </a:pPr>
            <a:endParaRPr lang="en-US" sz="2000" dirty="0"/>
          </a:p>
        </p:txBody>
      </p:sp>
    </p:spTree>
    <p:extLst>
      <p:ext uri="{BB962C8B-B14F-4D97-AF65-F5344CB8AC3E}">
        <p14:creationId xmlns:p14="http://schemas.microsoft.com/office/powerpoint/2010/main" val="219041319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109838</TotalTime>
  <Words>3607</Words>
  <Application>Microsoft Macintosh PowerPoint</Application>
  <PresentationFormat>Widescreen</PresentationFormat>
  <Paragraphs>584</Paragraphs>
  <Slides>54</Slides>
  <Notes>8</Notes>
  <HiddenSlides>1</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Cambria Math</vt:lpstr>
      <vt:lpstr>Segoe UI Light</vt:lpstr>
      <vt:lpstr>Times</vt:lpstr>
      <vt:lpstr>Times New Roman</vt:lpstr>
      <vt:lpstr>Default Design</vt:lpstr>
      <vt:lpstr>CS440/ECE448 Lecture 27: Fairness, Bias &amp; Trust</vt:lpstr>
      <vt:lpstr>Outline</vt:lpstr>
      <vt:lpstr>PowerPoint Presentation</vt:lpstr>
      <vt:lpstr>Examples of the problem</vt:lpstr>
      <vt:lpstr>Weapons of Math Destruction</vt:lpstr>
      <vt:lpstr>Developments since 2016: Scale</vt:lpstr>
      <vt:lpstr>Example: Automatic Speech Recognition</vt:lpstr>
      <vt:lpstr>Why does ASR fail?</vt:lpstr>
      <vt:lpstr>Automatic Speech Recognition Word Error Rates (WER)</vt:lpstr>
      <vt:lpstr>Outline</vt:lpstr>
      <vt:lpstr>Bias caused by Data Sparsity</vt:lpstr>
      <vt:lpstr>Some possible answers</vt:lpstr>
      <vt:lpstr>PowerPoint Presentation</vt:lpstr>
      <vt:lpstr>Automatic Speech Recognition: Database Collection Efforts</vt:lpstr>
      <vt:lpstr>Outline</vt:lpstr>
      <vt:lpstr>Standard Definitions of Fairness in AI</vt:lpstr>
      <vt:lpstr>Standard Definitions of Fairness in AI</vt:lpstr>
      <vt:lpstr>You can’t have all three</vt:lpstr>
      <vt:lpstr>Other problems with algorithmic solutions</vt:lpstr>
      <vt:lpstr>Other Useful Definitions of Fairness in AI</vt:lpstr>
      <vt:lpstr>Outline</vt:lpstr>
      <vt:lpstr>Are College Admissions Fair?</vt:lpstr>
      <vt:lpstr>Are College Admissions Fair?</vt:lpstr>
      <vt:lpstr>Analyzing Fairness Using Bayesian Networks</vt:lpstr>
      <vt:lpstr>Counterfactually Fair Automatic Speech Recognition Sarı, Hasegawa-Johnson &amp; Yoo, 2021</vt:lpstr>
      <vt:lpstr>Counterfactually Fair Automatic Speech Recognition Sarı, Hasegawa-Johnson &amp; Yoo, in review</vt:lpstr>
      <vt:lpstr>Counterfactually Fair Automatic Speech Recognition Sarı, Hasegawa-Johnson &amp; Yoo, in review</vt:lpstr>
      <vt:lpstr>Counterfactually Fair Automatic Speech Recognition Sarı, Hasegawa-Johnson &amp; Yoo, in review</vt:lpstr>
      <vt:lpstr>Counterfactually Fair Automatic Speech Recognition Sarı, Hasegawa-Johnson &amp; Yoo, in review</vt:lpstr>
      <vt:lpstr>Action: change male-&gt;female, old-&gt; young … How? By using a voice conversion neural net. </vt:lpstr>
      <vt:lpstr>AutoVC: Zero-shot voice style transfer with only autoencoder loss  Qian, Zhang, Chang, Yang, and Hasegawa-Johnson, 2019</vt:lpstr>
      <vt:lpstr>Counterfactually Fair Automatic Speech Recognition </vt:lpstr>
      <vt:lpstr>Average error rate, averaged across all speakers, as a function of regularization weight</vt:lpstr>
      <vt:lpstr>Standard deviation of error rate across speakers, as a function of regularization weight</vt:lpstr>
      <vt:lpstr>PowerPoint Presentation</vt:lpstr>
      <vt:lpstr>PowerPoint Presentation</vt:lpstr>
      <vt:lpstr>PowerPoint Presentation</vt:lpstr>
      <vt:lpstr>PowerPoint Presentation</vt:lpstr>
      <vt:lpstr>Notes</vt:lpstr>
      <vt:lpstr>Outline</vt:lpstr>
      <vt:lpstr>PowerPoint Presentation</vt:lpstr>
      <vt:lpstr>Trust Issues</vt:lpstr>
      <vt:lpstr>Physical Safety</vt:lpstr>
      <vt:lpstr>The Virtual Sully Research Project</vt:lpstr>
      <vt:lpstr>The Virtual Sully Research Project</vt:lpstr>
      <vt:lpstr>Outline</vt:lpstr>
      <vt:lpstr>Data Safety</vt:lpstr>
      <vt:lpstr>Example of a Technical Solution: Homomorphic Encryption</vt:lpstr>
      <vt:lpstr>Outline</vt:lpstr>
      <vt:lpstr>PowerPoint Presentation</vt:lpstr>
      <vt:lpstr>Four Principles of Explainable AI</vt:lpstr>
      <vt:lpstr>PowerPoint Presentation</vt:lpstr>
      <vt:lpstr>Methods</vt:lpstr>
      <vt:lpstr>Outline</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Sparse Texture Representation Using Affine-Invariant Regions</dc:title>
  <dc:creator>Lana</dc:creator>
  <cp:lastModifiedBy>Hasegawa-Johnson, Mark Allan</cp:lastModifiedBy>
  <cp:revision>3183</cp:revision>
  <cp:lastPrinted>2022-03-29T17:50:22Z</cp:lastPrinted>
  <dcterms:created xsi:type="dcterms:W3CDTF">2003-06-12T19:48:44Z</dcterms:created>
  <dcterms:modified xsi:type="dcterms:W3CDTF">2022-03-29T17:57:29Z</dcterms:modified>
</cp:coreProperties>
</file>