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7" r:id="rId2"/>
    <p:sldId id="258" r:id="rId3"/>
    <p:sldId id="259" r:id="rId4"/>
    <p:sldId id="350" r:id="rId5"/>
    <p:sldId id="325" r:id="rId6"/>
    <p:sldId id="289" r:id="rId7"/>
    <p:sldId id="299" r:id="rId8"/>
    <p:sldId id="300" r:id="rId9"/>
    <p:sldId id="333" r:id="rId10"/>
    <p:sldId id="288" r:id="rId11"/>
    <p:sldId id="326" r:id="rId12"/>
    <p:sldId id="327" r:id="rId13"/>
    <p:sldId id="335" r:id="rId14"/>
    <p:sldId id="328" r:id="rId15"/>
    <p:sldId id="334" r:id="rId16"/>
    <p:sldId id="329" r:id="rId17"/>
    <p:sldId id="331" r:id="rId18"/>
    <p:sldId id="336" r:id="rId19"/>
    <p:sldId id="332" r:id="rId20"/>
    <p:sldId id="337" r:id="rId21"/>
    <p:sldId id="303" r:id="rId22"/>
    <p:sldId id="307" r:id="rId23"/>
    <p:sldId id="304" r:id="rId24"/>
    <p:sldId id="308" r:id="rId25"/>
    <p:sldId id="309" r:id="rId26"/>
    <p:sldId id="310" r:id="rId27"/>
    <p:sldId id="311" r:id="rId28"/>
    <p:sldId id="270" r:id="rId29"/>
    <p:sldId id="267" r:id="rId30"/>
    <p:sldId id="338" r:id="rId31"/>
    <p:sldId id="302" r:id="rId32"/>
    <p:sldId id="272" r:id="rId33"/>
    <p:sldId id="315" r:id="rId34"/>
    <p:sldId id="295" r:id="rId35"/>
    <p:sldId id="339" r:id="rId36"/>
    <p:sldId id="340" r:id="rId37"/>
    <p:sldId id="273" r:id="rId38"/>
    <p:sldId id="316" r:id="rId39"/>
    <p:sldId id="274" r:id="rId40"/>
    <p:sldId id="320" r:id="rId41"/>
    <p:sldId id="317" r:id="rId42"/>
    <p:sldId id="275" r:id="rId43"/>
    <p:sldId id="341" r:id="rId44"/>
    <p:sldId id="342" r:id="rId45"/>
    <p:sldId id="343" r:id="rId46"/>
    <p:sldId id="344" r:id="rId47"/>
    <p:sldId id="345" r:id="rId48"/>
    <p:sldId id="346" r:id="rId49"/>
    <p:sldId id="347" r:id="rId50"/>
    <p:sldId id="348" r:id="rId51"/>
    <p:sldId id="349" r:id="rId52"/>
    <p:sldId id="319" r:id="rId53"/>
    <p:sldId id="318" r:id="rId54"/>
  </p:sldIdLst>
  <p:sldSz cx="12192000" cy="6858000"/>
  <p:notesSz cx="7315200" cy="9601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0432FF"/>
    <a:srgbClr val="9437FF"/>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511" autoAdjust="0"/>
    <p:restoredTop sz="94660"/>
  </p:normalViewPr>
  <p:slideViewPr>
    <p:cSldViewPr snapToGrid="0">
      <p:cViewPr varScale="1">
        <p:scale>
          <a:sx n="106" d="100"/>
          <a:sy n="106" d="100"/>
        </p:scale>
        <p:origin x="192" y="3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kumimoji="1" lang="ja-JP" alt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996C927-B592-4681-97F2-3DD69C24701A}" type="datetimeFigureOut">
              <a:rPr kumimoji="1" lang="ja-JP" altLang="en-US" smtClean="0"/>
              <a:t>2022/4/2</a:t>
            </a:fld>
            <a:endParaRPr kumimoji="1" lang="ja-JP" alt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ja-JP" alt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kumimoji="1" lang="ja-JP" alt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F399754-F090-4271-92E7-C2B9843B2DC2}" type="slidenum">
              <a:rPr kumimoji="1" lang="ja-JP" altLang="en-US" smtClean="0"/>
              <a:t>‹#›</a:t>
            </a:fld>
            <a:endParaRPr kumimoji="1" lang="ja-JP" altLang="en-US"/>
          </a:p>
        </p:txBody>
      </p:sp>
    </p:spTree>
    <p:extLst>
      <p:ext uri="{BB962C8B-B14F-4D97-AF65-F5344CB8AC3E}">
        <p14:creationId xmlns:p14="http://schemas.microsoft.com/office/powerpoint/2010/main" val="40942458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a:t>
            </a:fld>
            <a:endParaRPr lang="en-US"/>
          </a:p>
        </p:txBody>
      </p:sp>
    </p:spTree>
    <p:extLst>
      <p:ext uri="{BB962C8B-B14F-4D97-AF65-F5344CB8AC3E}">
        <p14:creationId xmlns:p14="http://schemas.microsoft.com/office/powerpoint/2010/main" val="3003861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16</a:t>
            </a:fld>
            <a:endParaRPr lang="en-US"/>
          </a:p>
        </p:txBody>
      </p:sp>
    </p:spTree>
    <p:extLst>
      <p:ext uri="{BB962C8B-B14F-4D97-AF65-F5344CB8AC3E}">
        <p14:creationId xmlns:p14="http://schemas.microsoft.com/office/powerpoint/2010/main" val="3834870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17</a:t>
            </a:fld>
            <a:endParaRPr lang="en-US"/>
          </a:p>
        </p:txBody>
      </p:sp>
    </p:spTree>
    <p:extLst>
      <p:ext uri="{BB962C8B-B14F-4D97-AF65-F5344CB8AC3E}">
        <p14:creationId xmlns:p14="http://schemas.microsoft.com/office/powerpoint/2010/main" val="1804029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18</a:t>
            </a:fld>
            <a:endParaRPr lang="en-US"/>
          </a:p>
        </p:txBody>
      </p:sp>
    </p:spTree>
    <p:extLst>
      <p:ext uri="{BB962C8B-B14F-4D97-AF65-F5344CB8AC3E}">
        <p14:creationId xmlns:p14="http://schemas.microsoft.com/office/powerpoint/2010/main" val="3448492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19</a:t>
            </a:fld>
            <a:endParaRPr lang="en-US"/>
          </a:p>
        </p:txBody>
      </p:sp>
    </p:spTree>
    <p:extLst>
      <p:ext uri="{BB962C8B-B14F-4D97-AF65-F5344CB8AC3E}">
        <p14:creationId xmlns:p14="http://schemas.microsoft.com/office/powerpoint/2010/main" val="3571679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21</a:t>
            </a:fld>
            <a:endParaRPr lang="en-US"/>
          </a:p>
        </p:txBody>
      </p:sp>
    </p:spTree>
    <p:extLst>
      <p:ext uri="{BB962C8B-B14F-4D97-AF65-F5344CB8AC3E}">
        <p14:creationId xmlns:p14="http://schemas.microsoft.com/office/powerpoint/2010/main" val="2182020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22</a:t>
            </a:fld>
            <a:endParaRPr lang="en-US"/>
          </a:p>
        </p:txBody>
      </p:sp>
    </p:spTree>
    <p:extLst>
      <p:ext uri="{BB962C8B-B14F-4D97-AF65-F5344CB8AC3E}">
        <p14:creationId xmlns:p14="http://schemas.microsoft.com/office/powerpoint/2010/main" val="4291673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24</a:t>
            </a:fld>
            <a:endParaRPr lang="en-US"/>
          </a:p>
        </p:txBody>
      </p:sp>
    </p:spTree>
    <p:extLst>
      <p:ext uri="{BB962C8B-B14F-4D97-AF65-F5344CB8AC3E}">
        <p14:creationId xmlns:p14="http://schemas.microsoft.com/office/powerpoint/2010/main" val="2801195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25</a:t>
            </a:fld>
            <a:endParaRPr lang="en-US"/>
          </a:p>
        </p:txBody>
      </p:sp>
    </p:spTree>
    <p:extLst>
      <p:ext uri="{BB962C8B-B14F-4D97-AF65-F5344CB8AC3E}">
        <p14:creationId xmlns:p14="http://schemas.microsoft.com/office/powerpoint/2010/main" val="2015262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26</a:t>
            </a:fld>
            <a:endParaRPr lang="en-US"/>
          </a:p>
        </p:txBody>
      </p:sp>
    </p:spTree>
    <p:extLst>
      <p:ext uri="{BB962C8B-B14F-4D97-AF65-F5344CB8AC3E}">
        <p14:creationId xmlns:p14="http://schemas.microsoft.com/office/powerpoint/2010/main" val="2106321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Diner’s dilemma </a:t>
            </a:r>
            <a:r>
              <a:rPr lang="en-US"/>
              <a:t>[Wikipedia]:</a:t>
            </a:r>
            <a:r>
              <a:rPr lang="en-US" baseline="0"/>
              <a:t> </a:t>
            </a:r>
            <a:r>
              <a:rPr lang="en-US" sz="1300" dirty="0"/>
              <a:t>several individuals go out to eat, and prior to ordering they agree to split the check equally between all of them. Each individual must now choose whether to order the expensive or inexpensive dish. It is presupposed that the expensive dish is better than the cheaper, but not by enough to warrant paying the difference compared to eating alone. Each individual reasons that the expense they add to their bill by ordering the more expensive item is very small, and thus the improved dining experience is worth the money. However, every individual reasons this way and they all end up paying for the cost of the more expensive meal, which, by assumption, is worse for everyone than ordering and paying for the cheaper meal.</a:t>
            </a:r>
            <a:endParaRPr lang="en-US" dirty="0"/>
          </a:p>
        </p:txBody>
      </p:sp>
      <p:sp>
        <p:nvSpPr>
          <p:cNvPr id="4" name="Slide Number Placeholder 3"/>
          <p:cNvSpPr>
            <a:spLocks noGrp="1"/>
          </p:cNvSpPr>
          <p:nvPr>
            <p:ph type="sldNum" sz="quarter" idx="10"/>
          </p:nvPr>
        </p:nvSpPr>
        <p:spPr/>
        <p:txBody>
          <a:bodyPr/>
          <a:lstStyle/>
          <a:p>
            <a:fld id="{3CEB9E7C-E104-44CE-96E3-86319C1A8D9A}" type="slidenum">
              <a:rPr lang="en-US" smtClean="0"/>
              <a:pPr/>
              <a:t>27</a:t>
            </a:fld>
            <a:endParaRPr lang="en-US"/>
          </a:p>
        </p:txBody>
      </p:sp>
    </p:spTree>
    <p:extLst>
      <p:ext uri="{BB962C8B-B14F-4D97-AF65-F5344CB8AC3E}">
        <p14:creationId xmlns:p14="http://schemas.microsoft.com/office/powerpoint/2010/main" val="2736969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Applications: modeling</a:t>
            </a:r>
            <a:r>
              <a:rPr lang="en-US" baseline="0" dirty="0"/>
              <a:t> auctions, negotiations, effect of regulatory schemes, military moves</a:t>
            </a:r>
            <a:endParaRPr lang="en-US" dirty="0"/>
          </a:p>
        </p:txBody>
      </p:sp>
      <p:sp>
        <p:nvSpPr>
          <p:cNvPr id="4" name="Slide Number Placeholder 3"/>
          <p:cNvSpPr>
            <a:spLocks noGrp="1"/>
          </p:cNvSpPr>
          <p:nvPr>
            <p:ph type="sldNum" sz="quarter" idx="10"/>
          </p:nvPr>
        </p:nvSpPr>
        <p:spPr/>
        <p:txBody>
          <a:bodyPr/>
          <a:lstStyle/>
          <a:p>
            <a:fld id="{3CEB9E7C-E104-44CE-96E3-86319C1A8D9A}" type="slidenum">
              <a:rPr lang="en-US" smtClean="0"/>
              <a:pPr/>
              <a:t>3</a:t>
            </a:fld>
            <a:endParaRPr lang="en-US"/>
          </a:p>
        </p:txBody>
      </p:sp>
    </p:spTree>
    <p:extLst>
      <p:ext uri="{BB962C8B-B14F-4D97-AF65-F5344CB8AC3E}">
        <p14:creationId xmlns:p14="http://schemas.microsoft.com/office/powerpoint/2010/main" val="2360481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28</a:t>
            </a:fld>
            <a:endParaRPr lang="en-US"/>
          </a:p>
        </p:txBody>
      </p:sp>
    </p:spTree>
    <p:extLst>
      <p:ext uri="{BB962C8B-B14F-4D97-AF65-F5344CB8AC3E}">
        <p14:creationId xmlns:p14="http://schemas.microsoft.com/office/powerpoint/2010/main" val="130871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Diner’s dilemma </a:t>
            </a:r>
            <a:r>
              <a:rPr lang="en-US"/>
              <a:t>[Wikipedia]:</a:t>
            </a:r>
            <a:r>
              <a:rPr lang="en-US" baseline="0"/>
              <a:t> </a:t>
            </a:r>
            <a:r>
              <a:rPr lang="en-US" sz="1300" dirty="0"/>
              <a:t>several individuals go out to eat, and prior to ordering they agree to split the check equally between all of them. Each individual must now choose whether to order the expensive or inexpensive dish. It is presupposed that the expensive dish is better than the cheaper, but not by enough to warrant paying the difference compared to eating alone. Each individual reasons that the expense they add to their bill by ordering the more expensive item is very small, and thus the improved dining experience is worth the money. However, every individual reasons this way and they all end up paying for the cost of the more expensive meal, which, by assumption, is worse for everyone than ordering and paying for the cheaper meal.</a:t>
            </a:r>
            <a:endParaRPr lang="en-US" dirty="0"/>
          </a:p>
        </p:txBody>
      </p:sp>
      <p:sp>
        <p:nvSpPr>
          <p:cNvPr id="4" name="Slide Number Placeholder 3"/>
          <p:cNvSpPr>
            <a:spLocks noGrp="1"/>
          </p:cNvSpPr>
          <p:nvPr>
            <p:ph type="sldNum" sz="quarter" idx="10"/>
          </p:nvPr>
        </p:nvSpPr>
        <p:spPr/>
        <p:txBody>
          <a:bodyPr/>
          <a:lstStyle/>
          <a:p>
            <a:fld id="{3CEB9E7C-E104-44CE-96E3-86319C1A8D9A}" type="slidenum">
              <a:rPr lang="en-US" smtClean="0"/>
              <a:pPr/>
              <a:t>29</a:t>
            </a:fld>
            <a:endParaRPr lang="en-US"/>
          </a:p>
        </p:txBody>
      </p:sp>
    </p:spTree>
    <p:extLst>
      <p:ext uri="{BB962C8B-B14F-4D97-AF65-F5344CB8AC3E}">
        <p14:creationId xmlns:p14="http://schemas.microsoft.com/office/powerpoint/2010/main" val="3144814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32</a:t>
            </a:fld>
            <a:endParaRPr lang="en-US"/>
          </a:p>
        </p:txBody>
      </p:sp>
    </p:spTree>
    <p:extLst>
      <p:ext uri="{BB962C8B-B14F-4D97-AF65-F5344CB8AC3E}">
        <p14:creationId xmlns:p14="http://schemas.microsoft.com/office/powerpoint/2010/main" val="527778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33</a:t>
            </a:fld>
            <a:endParaRPr lang="en-US"/>
          </a:p>
        </p:txBody>
      </p:sp>
    </p:spTree>
    <p:extLst>
      <p:ext uri="{BB962C8B-B14F-4D97-AF65-F5344CB8AC3E}">
        <p14:creationId xmlns:p14="http://schemas.microsoft.com/office/powerpoint/2010/main" val="34145219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34</a:t>
            </a:fld>
            <a:endParaRPr lang="en-US"/>
          </a:p>
        </p:txBody>
      </p:sp>
    </p:spTree>
    <p:extLst>
      <p:ext uri="{BB962C8B-B14F-4D97-AF65-F5344CB8AC3E}">
        <p14:creationId xmlns:p14="http://schemas.microsoft.com/office/powerpoint/2010/main" val="32954608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35</a:t>
            </a:fld>
            <a:endParaRPr lang="en-US"/>
          </a:p>
        </p:txBody>
      </p:sp>
    </p:spTree>
    <p:extLst>
      <p:ext uri="{BB962C8B-B14F-4D97-AF65-F5344CB8AC3E}">
        <p14:creationId xmlns:p14="http://schemas.microsoft.com/office/powerpoint/2010/main" val="2179765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37</a:t>
            </a:fld>
            <a:endParaRPr lang="en-US"/>
          </a:p>
        </p:txBody>
      </p:sp>
    </p:spTree>
    <p:extLst>
      <p:ext uri="{BB962C8B-B14F-4D97-AF65-F5344CB8AC3E}">
        <p14:creationId xmlns:p14="http://schemas.microsoft.com/office/powerpoint/2010/main" val="8252015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38</a:t>
            </a:fld>
            <a:endParaRPr lang="en-US"/>
          </a:p>
        </p:txBody>
      </p:sp>
    </p:spTree>
    <p:extLst>
      <p:ext uri="{BB962C8B-B14F-4D97-AF65-F5344CB8AC3E}">
        <p14:creationId xmlns:p14="http://schemas.microsoft.com/office/powerpoint/2010/main" val="41476009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7242908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443251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7</a:t>
            </a:fld>
            <a:endParaRPr lang="en-US"/>
          </a:p>
        </p:txBody>
      </p:sp>
    </p:spTree>
    <p:extLst>
      <p:ext uri="{BB962C8B-B14F-4D97-AF65-F5344CB8AC3E}">
        <p14:creationId xmlns:p14="http://schemas.microsoft.com/office/powerpoint/2010/main" val="3850862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6427653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42</a:t>
            </a:fld>
            <a:endParaRPr lang="en-US"/>
          </a:p>
        </p:txBody>
      </p:sp>
    </p:spTree>
    <p:extLst>
      <p:ext uri="{BB962C8B-B14F-4D97-AF65-F5344CB8AC3E}">
        <p14:creationId xmlns:p14="http://schemas.microsoft.com/office/powerpoint/2010/main" val="32492723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48</a:t>
            </a:fld>
            <a:endParaRPr lang="en-US"/>
          </a:p>
        </p:txBody>
      </p:sp>
    </p:spTree>
    <p:extLst>
      <p:ext uri="{BB962C8B-B14F-4D97-AF65-F5344CB8AC3E}">
        <p14:creationId xmlns:p14="http://schemas.microsoft.com/office/powerpoint/2010/main" val="3775061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8</a:t>
            </a:fld>
            <a:endParaRPr lang="en-US"/>
          </a:p>
        </p:txBody>
      </p:sp>
    </p:spTree>
    <p:extLst>
      <p:ext uri="{BB962C8B-B14F-4D97-AF65-F5344CB8AC3E}">
        <p14:creationId xmlns:p14="http://schemas.microsoft.com/office/powerpoint/2010/main" val="1645867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10</a:t>
            </a:fld>
            <a:endParaRPr lang="en-US"/>
          </a:p>
        </p:txBody>
      </p:sp>
    </p:spTree>
    <p:extLst>
      <p:ext uri="{BB962C8B-B14F-4D97-AF65-F5344CB8AC3E}">
        <p14:creationId xmlns:p14="http://schemas.microsoft.com/office/powerpoint/2010/main" val="1026983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11</a:t>
            </a:fld>
            <a:endParaRPr lang="en-US"/>
          </a:p>
        </p:txBody>
      </p:sp>
    </p:spTree>
    <p:extLst>
      <p:ext uri="{BB962C8B-B14F-4D97-AF65-F5344CB8AC3E}">
        <p14:creationId xmlns:p14="http://schemas.microsoft.com/office/powerpoint/2010/main" val="1821031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12</a:t>
            </a:fld>
            <a:endParaRPr lang="en-US"/>
          </a:p>
        </p:txBody>
      </p:sp>
    </p:spTree>
    <p:extLst>
      <p:ext uri="{BB962C8B-B14F-4D97-AF65-F5344CB8AC3E}">
        <p14:creationId xmlns:p14="http://schemas.microsoft.com/office/powerpoint/2010/main" val="4221611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13</a:t>
            </a:fld>
            <a:endParaRPr lang="en-US"/>
          </a:p>
        </p:txBody>
      </p:sp>
    </p:spTree>
    <p:extLst>
      <p:ext uri="{BB962C8B-B14F-4D97-AF65-F5344CB8AC3E}">
        <p14:creationId xmlns:p14="http://schemas.microsoft.com/office/powerpoint/2010/main" val="3637882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14</a:t>
            </a:fld>
            <a:endParaRPr lang="en-US"/>
          </a:p>
        </p:txBody>
      </p:sp>
    </p:spTree>
    <p:extLst>
      <p:ext uri="{BB962C8B-B14F-4D97-AF65-F5344CB8AC3E}">
        <p14:creationId xmlns:p14="http://schemas.microsoft.com/office/powerpoint/2010/main" val="960758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kumimoji="1" lang="en-US" altLang="ja-JP"/>
              <a:t>Click to edit Master title style</a:t>
            </a:r>
            <a:endParaRPr kumimoji="1" lang="ja-JP" alt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ltLang="ja-JP"/>
              <a:t>Click to edit Master subtitle style</a:t>
            </a:r>
            <a:endParaRPr kumimoji="1" lang="ja-JP" altLang="en-US"/>
          </a:p>
        </p:txBody>
      </p:sp>
      <p:sp>
        <p:nvSpPr>
          <p:cNvPr id="4" name="Date Placeholder 3"/>
          <p:cNvSpPr>
            <a:spLocks noGrp="1"/>
          </p:cNvSpPr>
          <p:nvPr>
            <p:ph type="dt" sz="half" idx="10"/>
          </p:nvPr>
        </p:nvSpPr>
        <p:spPr/>
        <p:txBody>
          <a:bodyPr/>
          <a:lstStyle/>
          <a:p>
            <a:fld id="{9B28C8D2-6786-4B6B-81B9-73150D85A0AB}" type="datetimeFigureOut">
              <a:rPr kumimoji="1" lang="ja-JP" altLang="en-US" smtClean="0"/>
              <a:t>2022/4/2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1700186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a:t>Click to edit Master title style</a:t>
            </a:r>
            <a:endParaRPr kumimoji="1" lang="ja-JP" altLang="en-US"/>
          </a:p>
        </p:txBody>
      </p:sp>
      <p:sp>
        <p:nvSpPr>
          <p:cNvPr id="3" name="Vertical Text Placeholder 2"/>
          <p:cNvSpPr>
            <a:spLocks noGrp="1"/>
          </p:cNvSpPr>
          <p:nvPr>
            <p:ph type="body" orient="vert" idx="1"/>
          </p:nvPr>
        </p:nvSpPr>
        <p:spPr/>
        <p:txBody>
          <a:bodyPr vert="eaVert"/>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p:cNvSpPr>
            <a:spLocks noGrp="1"/>
          </p:cNvSpPr>
          <p:nvPr>
            <p:ph type="dt" sz="half" idx="10"/>
          </p:nvPr>
        </p:nvSpPr>
        <p:spPr/>
        <p:txBody>
          <a:bodyPr/>
          <a:lstStyle/>
          <a:p>
            <a:fld id="{9B28C8D2-6786-4B6B-81B9-73150D85A0AB}" type="datetimeFigureOut">
              <a:rPr kumimoji="1" lang="ja-JP" altLang="en-US" smtClean="0"/>
              <a:t>2022/4/2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876152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kumimoji="1" lang="en-US" altLang="ja-JP"/>
              <a:t>Click to edit Master title style</a:t>
            </a:r>
            <a:endParaRPr kumimoji="1" lang="ja-JP" alt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p:cNvSpPr>
            <a:spLocks noGrp="1"/>
          </p:cNvSpPr>
          <p:nvPr>
            <p:ph type="dt" sz="half" idx="10"/>
          </p:nvPr>
        </p:nvSpPr>
        <p:spPr/>
        <p:txBody>
          <a:bodyPr/>
          <a:lstStyle/>
          <a:p>
            <a:fld id="{9B28C8D2-6786-4B6B-81B9-73150D85A0AB}" type="datetimeFigureOut">
              <a:rPr kumimoji="1" lang="ja-JP" altLang="en-US" smtClean="0"/>
              <a:t>2022/4/2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4021951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a:t>Click to edit Master title style</a:t>
            </a:r>
            <a:endParaRPr kumimoji="1" lang="ja-JP" altLang="en-US"/>
          </a:p>
        </p:txBody>
      </p:sp>
      <p:sp>
        <p:nvSpPr>
          <p:cNvPr id="3" name="Content Placeholder 2"/>
          <p:cNvSpPr>
            <a:spLocks noGrp="1"/>
          </p:cNvSpPr>
          <p:nvPr>
            <p:ph idx="1"/>
          </p:nvPr>
        </p:nvSpPr>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p:cNvSpPr>
            <a:spLocks noGrp="1"/>
          </p:cNvSpPr>
          <p:nvPr>
            <p:ph type="dt" sz="half" idx="10"/>
          </p:nvPr>
        </p:nvSpPr>
        <p:spPr/>
        <p:txBody>
          <a:bodyPr/>
          <a:lstStyle/>
          <a:p>
            <a:fld id="{9B28C8D2-6786-4B6B-81B9-73150D85A0AB}" type="datetimeFigureOut">
              <a:rPr kumimoji="1" lang="ja-JP" altLang="en-US" smtClean="0"/>
              <a:t>2022/4/2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114647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kumimoji="1" lang="en-US" altLang="ja-JP"/>
              <a:t>Click to edit Master title style</a:t>
            </a:r>
            <a:endParaRPr kumimoji="1" lang="ja-JP" alt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en-US" altLang="ja-JP"/>
              <a:t>Click to edit Master text styles</a:t>
            </a:r>
          </a:p>
        </p:txBody>
      </p:sp>
      <p:sp>
        <p:nvSpPr>
          <p:cNvPr id="4" name="Date Placeholder 3"/>
          <p:cNvSpPr>
            <a:spLocks noGrp="1"/>
          </p:cNvSpPr>
          <p:nvPr>
            <p:ph type="dt" sz="half" idx="10"/>
          </p:nvPr>
        </p:nvSpPr>
        <p:spPr/>
        <p:txBody>
          <a:bodyPr/>
          <a:lstStyle/>
          <a:p>
            <a:fld id="{9B28C8D2-6786-4B6B-81B9-73150D85A0AB}" type="datetimeFigureOut">
              <a:rPr kumimoji="1" lang="ja-JP" altLang="en-US" smtClean="0"/>
              <a:t>2022/4/2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1348755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a:t>Click to edit Master title style</a:t>
            </a:r>
            <a:endParaRPr kumimoji="1" lang="ja-JP" altLang="en-US"/>
          </a:p>
        </p:txBody>
      </p:sp>
      <p:sp>
        <p:nvSpPr>
          <p:cNvPr id="3" name="Content Placeholder 2"/>
          <p:cNvSpPr>
            <a:spLocks noGrp="1"/>
          </p:cNvSpPr>
          <p:nvPr>
            <p:ph sz="half" idx="1"/>
          </p:nvPr>
        </p:nvSpPr>
        <p:spPr>
          <a:xfrm>
            <a:off x="838200" y="1825625"/>
            <a:ext cx="5181600" cy="435133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Content Placeholder 3"/>
          <p:cNvSpPr>
            <a:spLocks noGrp="1"/>
          </p:cNvSpPr>
          <p:nvPr>
            <p:ph sz="half" idx="2"/>
          </p:nvPr>
        </p:nvSpPr>
        <p:spPr>
          <a:xfrm>
            <a:off x="6172200" y="1825625"/>
            <a:ext cx="5181600" cy="435133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5" name="Date Placeholder 4"/>
          <p:cNvSpPr>
            <a:spLocks noGrp="1"/>
          </p:cNvSpPr>
          <p:nvPr>
            <p:ph type="dt" sz="half" idx="10"/>
          </p:nvPr>
        </p:nvSpPr>
        <p:spPr/>
        <p:txBody>
          <a:bodyPr/>
          <a:lstStyle/>
          <a:p>
            <a:fld id="{9B28C8D2-6786-4B6B-81B9-73150D85A0AB}" type="datetimeFigureOut">
              <a:rPr kumimoji="1" lang="ja-JP" altLang="en-US" smtClean="0"/>
              <a:t>2022/4/2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3622157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kumimoji="1" lang="en-US" altLang="ja-JP"/>
              <a:t>Click to edit Master title style</a:t>
            </a:r>
            <a:endParaRPr kumimoji="1" lang="ja-JP" alt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7" name="Date Placeholder 6"/>
          <p:cNvSpPr>
            <a:spLocks noGrp="1"/>
          </p:cNvSpPr>
          <p:nvPr>
            <p:ph type="dt" sz="half" idx="10"/>
          </p:nvPr>
        </p:nvSpPr>
        <p:spPr/>
        <p:txBody>
          <a:bodyPr/>
          <a:lstStyle/>
          <a:p>
            <a:fld id="{9B28C8D2-6786-4B6B-81B9-73150D85A0AB}" type="datetimeFigureOut">
              <a:rPr kumimoji="1" lang="ja-JP" altLang="en-US" smtClean="0"/>
              <a:t>2022/4/2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4050235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a:t>Click to edit Master title style</a:t>
            </a:r>
            <a:endParaRPr kumimoji="1" lang="ja-JP" altLang="en-US"/>
          </a:p>
        </p:txBody>
      </p:sp>
      <p:sp>
        <p:nvSpPr>
          <p:cNvPr id="3" name="Date Placeholder 2"/>
          <p:cNvSpPr>
            <a:spLocks noGrp="1"/>
          </p:cNvSpPr>
          <p:nvPr>
            <p:ph type="dt" sz="half" idx="10"/>
          </p:nvPr>
        </p:nvSpPr>
        <p:spPr/>
        <p:txBody>
          <a:bodyPr/>
          <a:lstStyle/>
          <a:p>
            <a:fld id="{9B28C8D2-6786-4B6B-81B9-73150D85A0AB}" type="datetimeFigureOut">
              <a:rPr kumimoji="1" lang="ja-JP" altLang="en-US" smtClean="0"/>
              <a:t>2022/4/2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4283120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28C8D2-6786-4B6B-81B9-73150D85A0AB}" type="datetimeFigureOut">
              <a:rPr kumimoji="1" lang="ja-JP" altLang="en-US" smtClean="0"/>
              <a:t>2022/4/2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155440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kumimoji="1" lang="en-US" altLang="ja-JP"/>
              <a:t>Click to edit Master title style</a:t>
            </a:r>
            <a:endParaRPr kumimoji="1" lang="ja-JP" alt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en-US" altLang="ja-JP"/>
              <a:t>Click to edit Master text styles</a:t>
            </a:r>
          </a:p>
        </p:txBody>
      </p:sp>
      <p:sp>
        <p:nvSpPr>
          <p:cNvPr id="5" name="Date Placeholder 4"/>
          <p:cNvSpPr>
            <a:spLocks noGrp="1"/>
          </p:cNvSpPr>
          <p:nvPr>
            <p:ph type="dt" sz="half" idx="10"/>
          </p:nvPr>
        </p:nvSpPr>
        <p:spPr/>
        <p:txBody>
          <a:bodyPr/>
          <a:lstStyle/>
          <a:p>
            <a:fld id="{9B28C8D2-6786-4B6B-81B9-73150D85A0AB}" type="datetimeFigureOut">
              <a:rPr kumimoji="1" lang="ja-JP" altLang="en-US" smtClean="0"/>
              <a:t>2022/4/2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91206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kumimoji="1" lang="en-US" altLang="ja-JP"/>
              <a:t>Click to edit Master title style</a:t>
            </a:r>
            <a:endParaRPr kumimoji="1" lang="ja-JP" alt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en-US" altLang="ja-JP"/>
              <a:t>Click to edit Master text styles</a:t>
            </a:r>
          </a:p>
        </p:txBody>
      </p:sp>
      <p:sp>
        <p:nvSpPr>
          <p:cNvPr id="5" name="Date Placeholder 4"/>
          <p:cNvSpPr>
            <a:spLocks noGrp="1"/>
          </p:cNvSpPr>
          <p:nvPr>
            <p:ph type="dt" sz="half" idx="10"/>
          </p:nvPr>
        </p:nvSpPr>
        <p:spPr/>
        <p:txBody>
          <a:bodyPr/>
          <a:lstStyle/>
          <a:p>
            <a:fld id="{9B28C8D2-6786-4B6B-81B9-73150D85A0AB}" type="datetimeFigureOut">
              <a:rPr kumimoji="1" lang="ja-JP" altLang="en-US" smtClean="0"/>
              <a:t>2022/4/2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1577805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en-US" altLang="ja-JP"/>
              <a:t>Click to edit Master title style</a:t>
            </a:r>
            <a:endParaRPr kumimoji="1" lang="ja-JP" alt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28C8D2-6786-4B6B-81B9-73150D85A0AB}" type="datetimeFigureOut">
              <a:rPr kumimoji="1" lang="ja-JP" altLang="en-US" smtClean="0"/>
              <a:t>2022/4/2</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3990021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en.wikipedia.org/wiki/Prisoner's_dilemma"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en.wikipedia.org/wiki/Unscrupulous_diner's_dilemma"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en.wikipedia.org/wiki/Prisoner's_dilemm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economist.com/node/21527025" TargetMode="Externa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en.wikipedia.org/wiki/Game_of_chicken" TargetMode="External"/><Relationship Id="rId7" Type="http://schemas.openxmlformats.org/officeDocument/2006/relationships/image" Target="../media/image11.sv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en.wikipedia.org/wiki/Game_of_chicken" TargetMode="External"/><Relationship Id="rId7" Type="http://schemas.openxmlformats.org/officeDocument/2006/relationships/image" Target="../media/image11.sv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hyperlink" Target="http://en.wikipedia.org/wiki/Game_of_chicken" TargetMode="External"/><Relationship Id="rId7" Type="http://schemas.openxmlformats.org/officeDocument/2006/relationships/image" Target="../media/image11.sv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1.sv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2.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0.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160.png"/><Relationship Id="rId7" Type="http://schemas.openxmlformats.org/officeDocument/2006/relationships/image" Target="../media/image20.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5989"/>
            <a:ext cx="9144000" cy="1715105"/>
          </a:xfrm>
        </p:spPr>
        <p:txBody>
          <a:bodyPr>
            <a:normAutofit fontScale="90000"/>
          </a:bodyPr>
          <a:lstStyle/>
          <a:p>
            <a:r>
              <a:rPr lang="en-US" altLang="ja-JP" dirty="0"/>
              <a:t>CS 440/ECE448 Lecture 29:</a:t>
            </a:r>
            <a:br>
              <a:rPr lang="en-US" altLang="ja-JP" dirty="0"/>
            </a:br>
            <a:r>
              <a:rPr lang="en-US" altLang="ja-JP" dirty="0"/>
              <a:t>Game Theory</a:t>
            </a:r>
            <a:endParaRPr kumimoji="1" lang="ja-JP" altLang="en-US" dirty="0"/>
          </a:p>
        </p:txBody>
      </p:sp>
      <p:sp>
        <p:nvSpPr>
          <p:cNvPr id="3" name="Subtitle 2"/>
          <p:cNvSpPr>
            <a:spLocks noGrp="1"/>
          </p:cNvSpPr>
          <p:nvPr>
            <p:ph type="subTitle" idx="1"/>
          </p:nvPr>
        </p:nvSpPr>
        <p:spPr>
          <a:xfrm>
            <a:off x="53421" y="1759672"/>
            <a:ext cx="3648784" cy="634738"/>
          </a:xfrm>
        </p:spPr>
        <p:txBody>
          <a:bodyPr>
            <a:normAutofit fontScale="55000" lnSpcReduction="20000"/>
          </a:bodyPr>
          <a:lstStyle/>
          <a:p>
            <a:pPr algn="l"/>
            <a:r>
              <a:rPr lang="en-US" altLang="ja-JP" sz="2000" dirty="0"/>
              <a:t>Mark Hasegawa-Johnson, 4/2022</a:t>
            </a:r>
          </a:p>
          <a:p>
            <a:pPr algn="l"/>
            <a:r>
              <a:rPr kumimoji="1" lang="en-US" altLang="ja-JP" sz="2000" dirty="0"/>
              <a:t>CC-BY 4.0: you may remix or redistribute if you cite the source.</a:t>
            </a:r>
            <a:endParaRPr kumimoji="1" lang="ja-JP" altLang="en-US" sz="2000" dirty="0"/>
          </a:p>
        </p:txBody>
      </p:sp>
      <p:pic>
        <p:nvPicPr>
          <p:cNvPr id="4" name="Picture 3"/>
          <p:cNvPicPr>
            <a:picLocks noChangeAspect="1"/>
          </p:cNvPicPr>
          <p:nvPr/>
        </p:nvPicPr>
        <p:blipFill>
          <a:blip r:embed="rId2"/>
          <a:stretch>
            <a:fillRect/>
          </a:stretch>
        </p:blipFill>
        <p:spPr>
          <a:xfrm>
            <a:off x="1811650" y="2667343"/>
            <a:ext cx="8023649" cy="2837910"/>
          </a:xfrm>
          <a:prstGeom prst="rect">
            <a:avLst/>
          </a:prstGeom>
        </p:spPr>
      </p:pic>
      <p:sp>
        <p:nvSpPr>
          <p:cNvPr id="5" name="Subtitle 2"/>
          <p:cNvSpPr txBox="1">
            <a:spLocks/>
          </p:cNvSpPr>
          <p:nvPr/>
        </p:nvSpPr>
        <p:spPr>
          <a:xfrm>
            <a:off x="2147742" y="5394703"/>
            <a:ext cx="7609000" cy="3834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altLang="ja-JP" sz="2000" dirty="0"/>
              <a:t>https://en.wikipedia.org/wiki/</a:t>
            </a:r>
            <a:r>
              <a:rPr lang="en-US" altLang="ja-JP" sz="2000" dirty="0" err="1"/>
              <a:t>Prisoner’s_dilemma</a:t>
            </a:r>
            <a:endParaRPr lang="en-US" altLang="ja-JP" sz="2000" dirty="0"/>
          </a:p>
        </p:txBody>
      </p:sp>
    </p:spTree>
    <p:extLst>
      <p:ext uri="{BB962C8B-B14F-4D97-AF65-F5344CB8AC3E}">
        <p14:creationId xmlns:p14="http://schemas.microsoft.com/office/powerpoint/2010/main" val="1843785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68" y="76200"/>
            <a:ext cx="8229600" cy="868362"/>
          </a:xfrm>
        </p:spPr>
        <p:txBody>
          <a:bodyPr/>
          <a:lstStyle/>
          <a:p>
            <a:r>
              <a:rPr lang="en-US" dirty="0"/>
              <a:t>Stag hunt</a:t>
            </a:r>
          </a:p>
        </p:txBody>
      </p:sp>
      <p:sp>
        <p:nvSpPr>
          <p:cNvPr id="3" name="Content Placeholder 2"/>
          <p:cNvSpPr>
            <a:spLocks noGrp="1"/>
          </p:cNvSpPr>
          <p:nvPr>
            <p:ph idx="1"/>
          </p:nvPr>
        </p:nvSpPr>
        <p:spPr>
          <a:xfrm>
            <a:off x="1840522" y="3953023"/>
            <a:ext cx="8949398" cy="2787745"/>
          </a:xfrm>
        </p:spPr>
        <p:txBody>
          <a:bodyPr>
            <a:normAutofit fontScale="92500" lnSpcReduction="10000"/>
          </a:bodyPr>
          <a:lstStyle/>
          <a:p>
            <a:pPr marL="0" indent="0">
              <a:buNone/>
            </a:pPr>
            <a:r>
              <a:rPr lang="en-US" dirty="0"/>
              <a:t>Apparently first described by Jean-Jacques Rousseau:</a:t>
            </a:r>
          </a:p>
          <a:p>
            <a:r>
              <a:rPr lang="en-US" dirty="0"/>
              <a:t>If both hunters (Bob and Alice) cooperate in hunting for the stag → each gets to take home half a stag (100lbs)</a:t>
            </a:r>
          </a:p>
          <a:p>
            <a:r>
              <a:rPr lang="en-US" dirty="0"/>
              <a:t>If one hunts for the stag, while the other wanders off and bags a hare </a:t>
            </a:r>
            <a:r>
              <a:rPr lang="en-US" altLang="ja-JP" dirty="0"/>
              <a:t>→</a:t>
            </a:r>
            <a:r>
              <a:rPr lang="en-US" dirty="0"/>
              <a:t> the defector gets a hare (10lbs), the cooperator gets nothing.</a:t>
            </a:r>
          </a:p>
          <a:p>
            <a:r>
              <a:rPr lang="en-US" dirty="0"/>
              <a:t>If both hunters defect </a:t>
            </a:r>
            <a:r>
              <a:rPr lang="en-US" altLang="ja-JP" dirty="0"/>
              <a:t>→ each gets to take home a hare.</a:t>
            </a:r>
          </a:p>
        </p:txBody>
      </p:sp>
      <p:graphicFrame>
        <p:nvGraphicFramePr>
          <p:cNvPr id="7" name="Content Placeholder 4">
            <a:extLst>
              <a:ext uri="{FF2B5EF4-FFF2-40B4-BE49-F238E27FC236}">
                <a16:creationId xmlns:a16="http://schemas.microsoft.com/office/drawing/2014/main" id="{E195303A-2CD7-EC40-B7C5-2BB156248459}"/>
              </a:ext>
            </a:extLst>
          </p:cNvPr>
          <p:cNvGraphicFramePr>
            <a:graphicFrameLocks/>
          </p:cNvGraphicFramePr>
          <p:nvPr/>
        </p:nvGraphicFramePr>
        <p:xfrm>
          <a:off x="3206262" y="117232"/>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Defect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Cooperate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Defect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Cooperate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8" name="Straight Connector 7">
            <a:extLst>
              <a:ext uri="{FF2B5EF4-FFF2-40B4-BE49-F238E27FC236}">
                <a16:creationId xmlns:a16="http://schemas.microsoft.com/office/drawing/2014/main" id="{8AD6540A-2434-3249-866A-E16BD3885EB1}"/>
              </a:ext>
            </a:extLst>
          </p:cNvPr>
          <p:cNvCxnSpPr>
            <a:cxnSpLocks/>
          </p:cNvCxnSpPr>
          <p:nvPr/>
        </p:nvCxnSpPr>
        <p:spPr>
          <a:xfrm>
            <a:off x="4853354" y="1322365"/>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5806C91-73A0-BE44-96BE-2588A3000686}"/>
              </a:ext>
            </a:extLst>
          </p:cNvPr>
          <p:cNvCxnSpPr>
            <a:cxnSpLocks/>
          </p:cNvCxnSpPr>
          <p:nvPr/>
        </p:nvCxnSpPr>
        <p:spPr>
          <a:xfrm>
            <a:off x="4853354" y="2278968"/>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01DA34-444A-8A49-80FA-5B0CBB4E43E9}"/>
              </a:ext>
            </a:extLst>
          </p:cNvPr>
          <p:cNvCxnSpPr>
            <a:cxnSpLocks/>
          </p:cNvCxnSpPr>
          <p:nvPr/>
        </p:nvCxnSpPr>
        <p:spPr>
          <a:xfrm>
            <a:off x="6454726" y="1291885"/>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5217940-70C0-F246-B4AE-7B3D5724EDE2}"/>
              </a:ext>
            </a:extLst>
          </p:cNvPr>
          <p:cNvSpPr/>
          <p:nvPr/>
        </p:nvSpPr>
        <p:spPr>
          <a:xfrm>
            <a:off x="4845146" y="1670932"/>
            <a:ext cx="627187" cy="584775"/>
          </a:xfrm>
          <a:prstGeom prst="rect">
            <a:avLst/>
          </a:prstGeom>
        </p:spPr>
        <p:txBody>
          <a:bodyPr wrap="square">
            <a:spAutoFit/>
          </a:bodyPr>
          <a:lstStyle/>
          <a:p>
            <a:pPr algn="ctr"/>
            <a:r>
              <a:rPr lang="en-US" sz="3200" b="1" dirty="0">
                <a:solidFill>
                  <a:srgbClr val="FF9300"/>
                </a:solidFill>
              </a:rPr>
              <a:t>10</a:t>
            </a:r>
          </a:p>
        </p:txBody>
      </p:sp>
      <p:sp>
        <p:nvSpPr>
          <p:cNvPr id="12" name="Rectangle 11">
            <a:extLst>
              <a:ext uri="{FF2B5EF4-FFF2-40B4-BE49-F238E27FC236}">
                <a16:creationId xmlns:a16="http://schemas.microsoft.com/office/drawing/2014/main" id="{94BBC1A5-587D-324C-BD40-9DAEF464C795}"/>
              </a:ext>
            </a:extLst>
          </p:cNvPr>
          <p:cNvSpPr/>
          <p:nvPr/>
        </p:nvSpPr>
        <p:spPr>
          <a:xfrm>
            <a:off x="4842802" y="2639257"/>
            <a:ext cx="627187" cy="584775"/>
          </a:xfrm>
          <a:prstGeom prst="rect">
            <a:avLst/>
          </a:prstGeom>
        </p:spPr>
        <p:txBody>
          <a:bodyPr wrap="square">
            <a:spAutoFit/>
          </a:bodyPr>
          <a:lstStyle/>
          <a:p>
            <a:pPr algn="ctr"/>
            <a:r>
              <a:rPr lang="en-US" sz="3200" b="1" dirty="0">
                <a:solidFill>
                  <a:srgbClr val="FF9300"/>
                </a:solidFill>
              </a:rPr>
              <a:t>0</a:t>
            </a:r>
          </a:p>
        </p:txBody>
      </p:sp>
      <p:sp>
        <p:nvSpPr>
          <p:cNvPr id="13" name="Rectangle 12">
            <a:extLst>
              <a:ext uri="{FF2B5EF4-FFF2-40B4-BE49-F238E27FC236}">
                <a16:creationId xmlns:a16="http://schemas.microsoft.com/office/drawing/2014/main" id="{285DA487-2FFF-AD4F-BB1B-9EF830AF6038}"/>
              </a:ext>
            </a:extLst>
          </p:cNvPr>
          <p:cNvSpPr/>
          <p:nvPr/>
        </p:nvSpPr>
        <p:spPr>
          <a:xfrm>
            <a:off x="6472308" y="2636913"/>
            <a:ext cx="809837" cy="584775"/>
          </a:xfrm>
          <a:prstGeom prst="rect">
            <a:avLst/>
          </a:prstGeom>
        </p:spPr>
        <p:txBody>
          <a:bodyPr wrap="square">
            <a:spAutoFit/>
          </a:bodyPr>
          <a:lstStyle/>
          <a:p>
            <a:pPr algn="ctr"/>
            <a:r>
              <a:rPr lang="en-US" sz="3200" b="1" dirty="0">
                <a:solidFill>
                  <a:srgbClr val="FF9300"/>
                </a:solidFill>
              </a:rPr>
              <a:t>100</a:t>
            </a:r>
          </a:p>
        </p:txBody>
      </p:sp>
      <p:sp>
        <p:nvSpPr>
          <p:cNvPr id="14" name="Rectangle 13">
            <a:extLst>
              <a:ext uri="{FF2B5EF4-FFF2-40B4-BE49-F238E27FC236}">
                <a16:creationId xmlns:a16="http://schemas.microsoft.com/office/drawing/2014/main" id="{CEFD7329-9432-E340-86F1-7D05CF66A65D}"/>
              </a:ext>
            </a:extLst>
          </p:cNvPr>
          <p:cNvSpPr/>
          <p:nvPr/>
        </p:nvSpPr>
        <p:spPr>
          <a:xfrm>
            <a:off x="6469963" y="1663898"/>
            <a:ext cx="627187" cy="584775"/>
          </a:xfrm>
          <a:prstGeom prst="rect">
            <a:avLst/>
          </a:prstGeom>
        </p:spPr>
        <p:txBody>
          <a:bodyPr wrap="square">
            <a:spAutoFit/>
          </a:bodyPr>
          <a:lstStyle/>
          <a:p>
            <a:pPr algn="ctr"/>
            <a:r>
              <a:rPr lang="en-US" sz="3200" b="1" dirty="0">
                <a:solidFill>
                  <a:srgbClr val="FF9300"/>
                </a:solidFill>
              </a:rPr>
              <a:t>10</a:t>
            </a:r>
          </a:p>
        </p:txBody>
      </p:sp>
      <p:sp>
        <p:nvSpPr>
          <p:cNvPr id="15" name="Rectangle 14">
            <a:extLst>
              <a:ext uri="{FF2B5EF4-FFF2-40B4-BE49-F238E27FC236}">
                <a16:creationId xmlns:a16="http://schemas.microsoft.com/office/drawing/2014/main" id="{A1D77EE8-0173-5943-BDAE-04EF2FE6601C}"/>
              </a:ext>
            </a:extLst>
          </p:cNvPr>
          <p:cNvSpPr/>
          <p:nvPr/>
        </p:nvSpPr>
        <p:spPr>
          <a:xfrm>
            <a:off x="7668073" y="1302995"/>
            <a:ext cx="393056" cy="584775"/>
          </a:xfrm>
          <a:prstGeom prst="rect">
            <a:avLst/>
          </a:prstGeom>
        </p:spPr>
        <p:txBody>
          <a:bodyPr wrap="none">
            <a:spAutoFit/>
          </a:bodyPr>
          <a:lstStyle/>
          <a:p>
            <a:r>
              <a:rPr lang="en-US" sz="3200" b="1" dirty="0">
                <a:solidFill>
                  <a:srgbClr val="0000FF"/>
                </a:solidFill>
              </a:rPr>
              <a:t>0</a:t>
            </a:r>
            <a:endParaRPr lang="en-US" sz="3200" dirty="0"/>
          </a:p>
        </p:txBody>
      </p:sp>
      <p:sp>
        <p:nvSpPr>
          <p:cNvPr id="16" name="Rectangle 15">
            <a:extLst>
              <a:ext uri="{FF2B5EF4-FFF2-40B4-BE49-F238E27FC236}">
                <a16:creationId xmlns:a16="http://schemas.microsoft.com/office/drawing/2014/main" id="{D78EBC78-7C4C-5943-861D-2429855D20FB}"/>
              </a:ext>
            </a:extLst>
          </p:cNvPr>
          <p:cNvSpPr/>
          <p:nvPr/>
        </p:nvSpPr>
        <p:spPr>
          <a:xfrm>
            <a:off x="5850996" y="1314718"/>
            <a:ext cx="601447" cy="584775"/>
          </a:xfrm>
          <a:prstGeom prst="rect">
            <a:avLst/>
          </a:prstGeom>
        </p:spPr>
        <p:txBody>
          <a:bodyPr wrap="none">
            <a:spAutoFit/>
          </a:bodyPr>
          <a:lstStyle/>
          <a:p>
            <a:r>
              <a:rPr lang="en-US" sz="3200" b="1" dirty="0">
                <a:solidFill>
                  <a:srgbClr val="0000FF"/>
                </a:solidFill>
              </a:rPr>
              <a:t>10</a:t>
            </a:r>
            <a:endParaRPr lang="en-US" sz="3200" dirty="0"/>
          </a:p>
        </p:txBody>
      </p:sp>
      <p:sp>
        <p:nvSpPr>
          <p:cNvPr id="17" name="Rectangle 16">
            <a:extLst>
              <a:ext uri="{FF2B5EF4-FFF2-40B4-BE49-F238E27FC236}">
                <a16:creationId xmlns:a16="http://schemas.microsoft.com/office/drawing/2014/main" id="{039B2FC4-4F93-6B45-8679-91AC75263295}"/>
              </a:ext>
            </a:extLst>
          </p:cNvPr>
          <p:cNvSpPr/>
          <p:nvPr/>
        </p:nvSpPr>
        <p:spPr>
          <a:xfrm>
            <a:off x="5834584" y="2283042"/>
            <a:ext cx="601447" cy="584775"/>
          </a:xfrm>
          <a:prstGeom prst="rect">
            <a:avLst/>
          </a:prstGeom>
        </p:spPr>
        <p:txBody>
          <a:bodyPr wrap="none">
            <a:spAutoFit/>
          </a:bodyPr>
          <a:lstStyle/>
          <a:p>
            <a:r>
              <a:rPr lang="en-US" sz="3200" b="1" dirty="0">
                <a:solidFill>
                  <a:srgbClr val="0000FF"/>
                </a:solidFill>
              </a:rPr>
              <a:t>10</a:t>
            </a:r>
            <a:endParaRPr lang="en-US" sz="3200" dirty="0"/>
          </a:p>
        </p:txBody>
      </p:sp>
      <p:sp>
        <p:nvSpPr>
          <p:cNvPr id="18" name="Rectangle 17">
            <a:extLst>
              <a:ext uri="{FF2B5EF4-FFF2-40B4-BE49-F238E27FC236}">
                <a16:creationId xmlns:a16="http://schemas.microsoft.com/office/drawing/2014/main" id="{6BA0EE60-A11D-5E4D-934C-3C14FA0FFDE5}"/>
              </a:ext>
            </a:extLst>
          </p:cNvPr>
          <p:cNvSpPr/>
          <p:nvPr/>
        </p:nvSpPr>
        <p:spPr>
          <a:xfrm>
            <a:off x="7253076" y="2280698"/>
            <a:ext cx="809837" cy="584775"/>
          </a:xfrm>
          <a:prstGeom prst="rect">
            <a:avLst/>
          </a:prstGeom>
        </p:spPr>
        <p:txBody>
          <a:bodyPr wrap="none">
            <a:spAutoFit/>
          </a:bodyPr>
          <a:lstStyle/>
          <a:p>
            <a:r>
              <a:rPr lang="en-US" sz="3200" b="1" dirty="0">
                <a:solidFill>
                  <a:srgbClr val="0000FF"/>
                </a:solidFill>
              </a:rPr>
              <a:t>100</a:t>
            </a:r>
            <a:endParaRPr lang="en-US" sz="3200" dirty="0"/>
          </a:p>
        </p:txBody>
      </p:sp>
      <p:pic>
        <p:nvPicPr>
          <p:cNvPr id="14338" name="Picture 2">
            <a:extLst>
              <a:ext uri="{FF2B5EF4-FFF2-40B4-BE49-F238E27FC236}">
                <a16:creationId xmlns:a16="http://schemas.microsoft.com/office/drawing/2014/main" id="{C0644E97-846A-4947-B4B6-D2200B1C1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58" y="1155913"/>
            <a:ext cx="2711291" cy="2057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2134002-AAF3-0442-8C64-AE381E39D05F}"/>
              </a:ext>
            </a:extLst>
          </p:cNvPr>
          <p:cNvSpPr/>
          <p:nvPr/>
        </p:nvSpPr>
        <p:spPr>
          <a:xfrm>
            <a:off x="107852" y="3138326"/>
            <a:ext cx="2781301" cy="646331"/>
          </a:xfrm>
          <a:prstGeom prst="rect">
            <a:avLst/>
          </a:prstGeom>
        </p:spPr>
        <p:txBody>
          <a:bodyPr wrap="square">
            <a:spAutoFit/>
          </a:bodyPr>
          <a:lstStyle/>
          <a:p>
            <a:pPr algn="ctr"/>
            <a:r>
              <a:rPr lang="en-US" sz="1200" dirty="0"/>
              <a:t>Photo by Scott Bauer, Public Domain, https://</a:t>
            </a:r>
            <a:r>
              <a:rPr lang="en-US" sz="1200" dirty="0" err="1"/>
              <a:t>commons.wikimedia.org</a:t>
            </a:r>
            <a:r>
              <a:rPr lang="en-US" sz="1200" dirty="0"/>
              <a:t>/w/</a:t>
            </a:r>
            <a:r>
              <a:rPr lang="en-US" sz="1200" dirty="0" err="1"/>
              <a:t>index.php?curid</a:t>
            </a:r>
            <a:r>
              <a:rPr lang="en-US" sz="1200" dirty="0"/>
              <a:t>=245466</a:t>
            </a:r>
          </a:p>
        </p:txBody>
      </p:sp>
      <p:pic>
        <p:nvPicPr>
          <p:cNvPr id="14342" name="Picture 6">
            <a:extLst>
              <a:ext uri="{FF2B5EF4-FFF2-40B4-BE49-F238E27FC236}">
                <a16:creationId xmlns:a16="http://schemas.microsoft.com/office/drawing/2014/main" id="{7CD884A9-7595-924F-977A-1B84844789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8468" y="1196610"/>
            <a:ext cx="3643531" cy="20537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FBF3E3B-4B45-1A4C-AF36-2A34CF74826A}"/>
              </a:ext>
            </a:extLst>
          </p:cNvPr>
          <p:cNvSpPr/>
          <p:nvPr/>
        </p:nvSpPr>
        <p:spPr>
          <a:xfrm>
            <a:off x="8539091" y="3218375"/>
            <a:ext cx="3643531" cy="646331"/>
          </a:xfrm>
          <a:prstGeom prst="rect">
            <a:avLst/>
          </a:prstGeom>
        </p:spPr>
        <p:txBody>
          <a:bodyPr wrap="square">
            <a:spAutoFit/>
          </a:bodyPr>
          <a:lstStyle/>
          <a:p>
            <a:pPr algn="ctr"/>
            <a:r>
              <a:rPr lang="en-US" sz="1200" dirty="0"/>
              <a:t>By Ancheta </a:t>
            </a:r>
            <a:r>
              <a:rPr lang="en-US" sz="1200" dirty="0" err="1"/>
              <a:t>Wis</a:t>
            </a:r>
            <a:r>
              <a:rPr lang="en-US" sz="1200" dirty="0"/>
              <a:t>, CC BY-SA 3.0, https://</a:t>
            </a:r>
            <a:r>
              <a:rPr lang="en-US" sz="1200" dirty="0" err="1"/>
              <a:t>commons.wikimedia.org</a:t>
            </a:r>
            <a:r>
              <a:rPr lang="en-US" sz="1200" dirty="0"/>
              <a:t>/w/</a:t>
            </a:r>
            <a:r>
              <a:rPr lang="en-US" sz="1200" dirty="0" err="1"/>
              <a:t>index.php?curid</a:t>
            </a:r>
            <a:r>
              <a:rPr lang="en-US" sz="1200" dirty="0"/>
              <a:t>=68432449</a:t>
            </a:r>
          </a:p>
        </p:txBody>
      </p:sp>
      <p:sp>
        <p:nvSpPr>
          <p:cNvPr id="20" name="Rectangle 19">
            <a:extLst>
              <a:ext uri="{FF2B5EF4-FFF2-40B4-BE49-F238E27FC236}">
                <a16:creationId xmlns:a16="http://schemas.microsoft.com/office/drawing/2014/main" id="{6F8BA750-C2CE-3A4D-AF00-9EC27DB39814}"/>
              </a:ext>
            </a:extLst>
          </p:cNvPr>
          <p:cNvSpPr/>
          <p:nvPr/>
        </p:nvSpPr>
        <p:spPr>
          <a:xfrm rot="16200000">
            <a:off x="2798340" y="1945301"/>
            <a:ext cx="688009" cy="461665"/>
          </a:xfrm>
          <a:prstGeom prst="rect">
            <a:avLst/>
          </a:prstGeom>
        </p:spPr>
        <p:txBody>
          <a:bodyPr wrap="none">
            <a:spAutoFit/>
          </a:bodyPr>
          <a:lstStyle/>
          <a:p>
            <a:pPr algn="ctr"/>
            <a:r>
              <a:rPr lang="en-US" sz="2400" b="1" dirty="0">
                <a:solidFill>
                  <a:srgbClr val="FF9300"/>
                </a:solidFill>
              </a:rPr>
              <a:t>Bob</a:t>
            </a:r>
          </a:p>
        </p:txBody>
      </p:sp>
      <p:sp>
        <p:nvSpPr>
          <p:cNvPr id="21" name="Rectangle 20">
            <a:extLst>
              <a:ext uri="{FF2B5EF4-FFF2-40B4-BE49-F238E27FC236}">
                <a16:creationId xmlns:a16="http://schemas.microsoft.com/office/drawing/2014/main" id="{02608EE8-9ED7-AA44-9CDA-8287F171D72A}"/>
              </a:ext>
            </a:extLst>
          </p:cNvPr>
          <p:cNvSpPr/>
          <p:nvPr/>
        </p:nvSpPr>
        <p:spPr>
          <a:xfrm>
            <a:off x="6070859" y="94731"/>
            <a:ext cx="805029" cy="461665"/>
          </a:xfrm>
          <a:prstGeom prst="rect">
            <a:avLst/>
          </a:prstGeom>
        </p:spPr>
        <p:txBody>
          <a:bodyPr wrap="none">
            <a:spAutoFit/>
          </a:bodyPr>
          <a:lstStyle/>
          <a:p>
            <a:pPr algn="ctr"/>
            <a:r>
              <a:rPr lang="en-US" sz="2400" b="1" dirty="0">
                <a:solidFill>
                  <a:srgbClr val="0000FF"/>
                </a:solidFill>
              </a:rPr>
              <a:t>Alice</a:t>
            </a:r>
          </a:p>
        </p:txBody>
      </p:sp>
    </p:spTree>
    <p:extLst>
      <p:ext uri="{BB962C8B-B14F-4D97-AF65-F5344CB8AC3E}">
        <p14:creationId xmlns:p14="http://schemas.microsoft.com/office/powerpoint/2010/main" val="1529697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68" y="76200"/>
            <a:ext cx="8229600" cy="868362"/>
          </a:xfrm>
        </p:spPr>
        <p:txBody>
          <a:bodyPr/>
          <a:lstStyle/>
          <a:p>
            <a:r>
              <a:rPr lang="en-US" dirty="0"/>
              <a:t>Nash Equilibrium</a:t>
            </a:r>
          </a:p>
        </p:txBody>
      </p:sp>
      <p:sp>
        <p:nvSpPr>
          <p:cNvPr id="3" name="Content Placeholder 2"/>
          <p:cNvSpPr>
            <a:spLocks noGrp="1"/>
          </p:cNvSpPr>
          <p:nvPr>
            <p:ph idx="1"/>
          </p:nvPr>
        </p:nvSpPr>
        <p:spPr>
          <a:xfrm>
            <a:off x="1248227" y="3953023"/>
            <a:ext cx="10209349" cy="2787745"/>
          </a:xfrm>
        </p:spPr>
        <p:txBody>
          <a:bodyPr>
            <a:normAutofit/>
          </a:bodyPr>
          <a:lstStyle/>
          <a:p>
            <a:pPr marL="0" indent="0">
              <a:buNone/>
            </a:pPr>
            <a:r>
              <a:rPr lang="en-US" altLang="ja-JP" dirty="0"/>
              <a:t>A Nash Equilibrium is a game outcome such that each player, </a:t>
            </a:r>
            <a:r>
              <a:rPr lang="en-US" altLang="ja-JP" b="1" u="sng" dirty="0"/>
              <a:t>knowing the other player’s move in advance</a:t>
            </a:r>
            <a:r>
              <a:rPr lang="en-US" altLang="ja-JP" dirty="0"/>
              <a:t>, responds rationally.</a:t>
            </a:r>
          </a:p>
        </p:txBody>
      </p:sp>
      <p:graphicFrame>
        <p:nvGraphicFramePr>
          <p:cNvPr id="7" name="Content Placeholder 4">
            <a:extLst>
              <a:ext uri="{FF2B5EF4-FFF2-40B4-BE49-F238E27FC236}">
                <a16:creationId xmlns:a16="http://schemas.microsoft.com/office/drawing/2014/main" id="{E195303A-2CD7-EC40-B7C5-2BB156248459}"/>
              </a:ext>
            </a:extLst>
          </p:cNvPr>
          <p:cNvGraphicFramePr>
            <a:graphicFrameLocks/>
          </p:cNvGraphicFramePr>
          <p:nvPr/>
        </p:nvGraphicFramePr>
        <p:xfrm>
          <a:off x="3206262" y="117232"/>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Defect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Cooperate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Defect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Cooperate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8" name="Straight Connector 7">
            <a:extLst>
              <a:ext uri="{FF2B5EF4-FFF2-40B4-BE49-F238E27FC236}">
                <a16:creationId xmlns:a16="http://schemas.microsoft.com/office/drawing/2014/main" id="{8AD6540A-2434-3249-866A-E16BD3885EB1}"/>
              </a:ext>
            </a:extLst>
          </p:cNvPr>
          <p:cNvCxnSpPr>
            <a:cxnSpLocks/>
          </p:cNvCxnSpPr>
          <p:nvPr/>
        </p:nvCxnSpPr>
        <p:spPr>
          <a:xfrm>
            <a:off x="4853354" y="1322365"/>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5806C91-73A0-BE44-96BE-2588A3000686}"/>
              </a:ext>
            </a:extLst>
          </p:cNvPr>
          <p:cNvCxnSpPr>
            <a:cxnSpLocks/>
          </p:cNvCxnSpPr>
          <p:nvPr/>
        </p:nvCxnSpPr>
        <p:spPr>
          <a:xfrm>
            <a:off x="4853354" y="2278968"/>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01DA34-444A-8A49-80FA-5B0CBB4E43E9}"/>
              </a:ext>
            </a:extLst>
          </p:cNvPr>
          <p:cNvCxnSpPr>
            <a:cxnSpLocks/>
          </p:cNvCxnSpPr>
          <p:nvPr/>
        </p:nvCxnSpPr>
        <p:spPr>
          <a:xfrm>
            <a:off x="6454726" y="1291885"/>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5217940-70C0-F246-B4AE-7B3D5724EDE2}"/>
              </a:ext>
            </a:extLst>
          </p:cNvPr>
          <p:cNvSpPr/>
          <p:nvPr/>
        </p:nvSpPr>
        <p:spPr>
          <a:xfrm>
            <a:off x="4845146" y="1670932"/>
            <a:ext cx="627187" cy="584775"/>
          </a:xfrm>
          <a:prstGeom prst="rect">
            <a:avLst/>
          </a:prstGeom>
        </p:spPr>
        <p:txBody>
          <a:bodyPr wrap="square">
            <a:spAutoFit/>
          </a:bodyPr>
          <a:lstStyle/>
          <a:p>
            <a:pPr algn="ctr"/>
            <a:r>
              <a:rPr lang="en-US" sz="3200" b="1" dirty="0">
                <a:solidFill>
                  <a:srgbClr val="FF9300"/>
                </a:solidFill>
              </a:rPr>
              <a:t>10</a:t>
            </a:r>
          </a:p>
        </p:txBody>
      </p:sp>
      <p:sp>
        <p:nvSpPr>
          <p:cNvPr id="12" name="Rectangle 11">
            <a:extLst>
              <a:ext uri="{FF2B5EF4-FFF2-40B4-BE49-F238E27FC236}">
                <a16:creationId xmlns:a16="http://schemas.microsoft.com/office/drawing/2014/main" id="{94BBC1A5-587D-324C-BD40-9DAEF464C795}"/>
              </a:ext>
            </a:extLst>
          </p:cNvPr>
          <p:cNvSpPr/>
          <p:nvPr/>
        </p:nvSpPr>
        <p:spPr>
          <a:xfrm>
            <a:off x="4842802" y="2639257"/>
            <a:ext cx="627187" cy="584775"/>
          </a:xfrm>
          <a:prstGeom prst="rect">
            <a:avLst/>
          </a:prstGeom>
        </p:spPr>
        <p:txBody>
          <a:bodyPr wrap="square">
            <a:spAutoFit/>
          </a:bodyPr>
          <a:lstStyle/>
          <a:p>
            <a:pPr algn="ctr"/>
            <a:r>
              <a:rPr lang="en-US" sz="3200" b="1" dirty="0">
                <a:solidFill>
                  <a:srgbClr val="FF9300"/>
                </a:solidFill>
              </a:rPr>
              <a:t>0</a:t>
            </a:r>
          </a:p>
        </p:txBody>
      </p:sp>
      <p:sp>
        <p:nvSpPr>
          <p:cNvPr id="13" name="Rectangle 12">
            <a:extLst>
              <a:ext uri="{FF2B5EF4-FFF2-40B4-BE49-F238E27FC236}">
                <a16:creationId xmlns:a16="http://schemas.microsoft.com/office/drawing/2014/main" id="{285DA487-2FFF-AD4F-BB1B-9EF830AF6038}"/>
              </a:ext>
            </a:extLst>
          </p:cNvPr>
          <p:cNvSpPr/>
          <p:nvPr/>
        </p:nvSpPr>
        <p:spPr>
          <a:xfrm>
            <a:off x="6472308" y="2636913"/>
            <a:ext cx="809837" cy="584775"/>
          </a:xfrm>
          <a:prstGeom prst="rect">
            <a:avLst/>
          </a:prstGeom>
        </p:spPr>
        <p:txBody>
          <a:bodyPr wrap="square">
            <a:spAutoFit/>
          </a:bodyPr>
          <a:lstStyle/>
          <a:p>
            <a:pPr algn="ctr"/>
            <a:r>
              <a:rPr lang="en-US" sz="3200" b="1" dirty="0">
                <a:solidFill>
                  <a:srgbClr val="FF9300"/>
                </a:solidFill>
              </a:rPr>
              <a:t>100</a:t>
            </a:r>
          </a:p>
        </p:txBody>
      </p:sp>
      <p:sp>
        <p:nvSpPr>
          <p:cNvPr id="14" name="Rectangle 13">
            <a:extLst>
              <a:ext uri="{FF2B5EF4-FFF2-40B4-BE49-F238E27FC236}">
                <a16:creationId xmlns:a16="http://schemas.microsoft.com/office/drawing/2014/main" id="{CEFD7329-9432-E340-86F1-7D05CF66A65D}"/>
              </a:ext>
            </a:extLst>
          </p:cNvPr>
          <p:cNvSpPr/>
          <p:nvPr/>
        </p:nvSpPr>
        <p:spPr>
          <a:xfrm>
            <a:off x="6469963" y="1663898"/>
            <a:ext cx="627187" cy="584775"/>
          </a:xfrm>
          <a:prstGeom prst="rect">
            <a:avLst/>
          </a:prstGeom>
        </p:spPr>
        <p:txBody>
          <a:bodyPr wrap="square">
            <a:spAutoFit/>
          </a:bodyPr>
          <a:lstStyle/>
          <a:p>
            <a:pPr algn="ctr"/>
            <a:r>
              <a:rPr lang="en-US" sz="3200" b="1" dirty="0">
                <a:solidFill>
                  <a:srgbClr val="FF9300"/>
                </a:solidFill>
              </a:rPr>
              <a:t>10</a:t>
            </a:r>
          </a:p>
        </p:txBody>
      </p:sp>
      <p:sp>
        <p:nvSpPr>
          <p:cNvPr id="15" name="Rectangle 14">
            <a:extLst>
              <a:ext uri="{FF2B5EF4-FFF2-40B4-BE49-F238E27FC236}">
                <a16:creationId xmlns:a16="http://schemas.microsoft.com/office/drawing/2014/main" id="{A1D77EE8-0173-5943-BDAE-04EF2FE6601C}"/>
              </a:ext>
            </a:extLst>
          </p:cNvPr>
          <p:cNvSpPr/>
          <p:nvPr/>
        </p:nvSpPr>
        <p:spPr>
          <a:xfrm>
            <a:off x="7668073" y="1302995"/>
            <a:ext cx="393056" cy="584775"/>
          </a:xfrm>
          <a:prstGeom prst="rect">
            <a:avLst/>
          </a:prstGeom>
        </p:spPr>
        <p:txBody>
          <a:bodyPr wrap="none">
            <a:spAutoFit/>
          </a:bodyPr>
          <a:lstStyle/>
          <a:p>
            <a:r>
              <a:rPr lang="en-US" sz="3200" b="1" dirty="0">
                <a:solidFill>
                  <a:srgbClr val="0000FF"/>
                </a:solidFill>
              </a:rPr>
              <a:t>0</a:t>
            </a:r>
            <a:endParaRPr lang="en-US" sz="3200" dirty="0"/>
          </a:p>
        </p:txBody>
      </p:sp>
      <p:sp>
        <p:nvSpPr>
          <p:cNvPr id="16" name="Rectangle 15">
            <a:extLst>
              <a:ext uri="{FF2B5EF4-FFF2-40B4-BE49-F238E27FC236}">
                <a16:creationId xmlns:a16="http://schemas.microsoft.com/office/drawing/2014/main" id="{D78EBC78-7C4C-5943-861D-2429855D20FB}"/>
              </a:ext>
            </a:extLst>
          </p:cNvPr>
          <p:cNvSpPr/>
          <p:nvPr/>
        </p:nvSpPr>
        <p:spPr>
          <a:xfrm>
            <a:off x="5850996" y="1314718"/>
            <a:ext cx="601447" cy="584775"/>
          </a:xfrm>
          <a:prstGeom prst="rect">
            <a:avLst/>
          </a:prstGeom>
        </p:spPr>
        <p:txBody>
          <a:bodyPr wrap="none">
            <a:spAutoFit/>
          </a:bodyPr>
          <a:lstStyle/>
          <a:p>
            <a:r>
              <a:rPr lang="en-US" sz="3200" b="1" dirty="0">
                <a:solidFill>
                  <a:srgbClr val="0000FF"/>
                </a:solidFill>
              </a:rPr>
              <a:t>10</a:t>
            </a:r>
            <a:endParaRPr lang="en-US" sz="3200" dirty="0"/>
          </a:p>
        </p:txBody>
      </p:sp>
      <p:sp>
        <p:nvSpPr>
          <p:cNvPr id="17" name="Rectangle 16">
            <a:extLst>
              <a:ext uri="{FF2B5EF4-FFF2-40B4-BE49-F238E27FC236}">
                <a16:creationId xmlns:a16="http://schemas.microsoft.com/office/drawing/2014/main" id="{039B2FC4-4F93-6B45-8679-91AC75263295}"/>
              </a:ext>
            </a:extLst>
          </p:cNvPr>
          <p:cNvSpPr/>
          <p:nvPr/>
        </p:nvSpPr>
        <p:spPr>
          <a:xfrm>
            <a:off x="5834584" y="2283042"/>
            <a:ext cx="601447" cy="584775"/>
          </a:xfrm>
          <a:prstGeom prst="rect">
            <a:avLst/>
          </a:prstGeom>
        </p:spPr>
        <p:txBody>
          <a:bodyPr wrap="none">
            <a:spAutoFit/>
          </a:bodyPr>
          <a:lstStyle/>
          <a:p>
            <a:r>
              <a:rPr lang="en-US" sz="3200" b="1" dirty="0">
                <a:solidFill>
                  <a:srgbClr val="0000FF"/>
                </a:solidFill>
              </a:rPr>
              <a:t>10</a:t>
            </a:r>
            <a:endParaRPr lang="en-US" sz="3200" dirty="0"/>
          </a:p>
        </p:txBody>
      </p:sp>
      <p:sp>
        <p:nvSpPr>
          <p:cNvPr id="18" name="Rectangle 17">
            <a:extLst>
              <a:ext uri="{FF2B5EF4-FFF2-40B4-BE49-F238E27FC236}">
                <a16:creationId xmlns:a16="http://schemas.microsoft.com/office/drawing/2014/main" id="{6BA0EE60-A11D-5E4D-934C-3C14FA0FFDE5}"/>
              </a:ext>
            </a:extLst>
          </p:cNvPr>
          <p:cNvSpPr/>
          <p:nvPr/>
        </p:nvSpPr>
        <p:spPr>
          <a:xfrm>
            <a:off x="7253076" y="2280698"/>
            <a:ext cx="809837" cy="584775"/>
          </a:xfrm>
          <a:prstGeom prst="rect">
            <a:avLst/>
          </a:prstGeom>
        </p:spPr>
        <p:txBody>
          <a:bodyPr wrap="none">
            <a:spAutoFit/>
          </a:bodyPr>
          <a:lstStyle/>
          <a:p>
            <a:r>
              <a:rPr lang="en-US" sz="3200" b="1" dirty="0">
                <a:solidFill>
                  <a:srgbClr val="0000FF"/>
                </a:solidFill>
              </a:rPr>
              <a:t>100</a:t>
            </a:r>
            <a:endParaRPr lang="en-US" sz="3200" dirty="0"/>
          </a:p>
        </p:txBody>
      </p:sp>
      <p:pic>
        <p:nvPicPr>
          <p:cNvPr id="14338" name="Picture 2">
            <a:extLst>
              <a:ext uri="{FF2B5EF4-FFF2-40B4-BE49-F238E27FC236}">
                <a16:creationId xmlns:a16="http://schemas.microsoft.com/office/drawing/2014/main" id="{C0644E97-846A-4947-B4B6-D2200B1C1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58" y="1155913"/>
            <a:ext cx="2711291" cy="2057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2134002-AAF3-0442-8C64-AE381E39D05F}"/>
              </a:ext>
            </a:extLst>
          </p:cNvPr>
          <p:cNvSpPr/>
          <p:nvPr/>
        </p:nvSpPr>
        <p:spPr>
          <a:xfrm>
            <a:off x="107852" y="3138326"/>
            <a:ext cx="2781301" cy="646331"/>
          </a:xfrm>
          <a:prstGeom prst="rect">
            <a:avLst/>
          </a:prstGeom>
        </p:spPr>
        <p:txBody>
          <a:bodyPr wrap="square">
            <a:spAutoFit/>
          </a:bodyPr>
          <a:lstStyle/>
          <a:p>
            <a:pPr algn="ctr"/>
            <a:r>
              <a:rPr lang="en-US" sz="1200" dirty="0"/>
              <a:t>Photo by Scott Bauer, Public Domain, https://</a:t>
            </a:r>
            <a:r>
              <a:rPr lang="en-US" sz="1200" dirty="0" err="1"/>
              <a:t>commons.wikimedia.org</a:t>
            </a:r>
            <a:r>
              <a:rPr lang="en-US" sz="1200" dirty="0"/>
              <a:t>/w/</a:t>
            </a:r>
            <a:r>
              <a:rPr lang="en-US" sz="1200" dirty="0" err="1"/>
              <a:t>index.php?curid</a:t>
            </a:r>
            <a:r>
              <a:rPr lang="en-US" sz="1200" dirty="0"/>
              <a:t>=245466</a:t>
            </a:r>
          </a:p>
        </p:txBody>
      </p:sp>
      <p:pic>
        <p:nvPicPr>
          <p:cNvPr id="14342" name="Picture 6">
            <a:extLst>
              <a:ext uri="{FF2B5EF4-FFF2-40B4-BE49-F238E27FC236}">
                <a16:creationId xmlns:a16="http://schemas.microsoft.com/office/drawing/2014/main" id="{7CD884A9-7595-924F-977A-1B84844789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8468" y="1196610"/>
            <a:ext cx="3643531" cy="20537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FBF3E3B-4B45-1A4C-AF36-2A34CF74826A}"/>
              </a:ext>
            </a:extLst>
          </p:cNvPr>
          <p:cNvSpPr/>
          <p:nvPr/>
        </p:nvSpPr>
        <p:spPr>
          <a:xfrm>
            <a:off x="8539091" y="3218375"/>
            <a:ext cx="3643531" cy="646331"/>
          </a:xfrm>
          <a:prstGeom prst="rect">
            <a:avLst/>
          </a:prstGeom>
        </p:spPr>
        <p:txBody>
          <a:bodyPr wrap="square">
            <a:spAutoFit/>
          </a:bodyPr>
          <a:lstStyle/>
          <a:p>
            <a:pPr algn="ctr"/>
            <a:r>
              <a:rPr lang="en-US" sz="1200" dirty="0"/>
              <a:t>By Ancheta </a:t>
            </a:r>
            <a:r>
              <a:rPr lang="en-US" sz="1200" dirty="0" err="1"/>
              <a:t>Wis</a:t>
            </a:r>
            <a:r>
              <a:rPr lang="en-US" sz="1200" dirty="0"/>
              <a:t>, CC BY-SA 3.0, https://</a:t>
            </a:r>
            <a:r>
              <a:rPr lang="en-US" sz="1200" dirty="0" err="1"/>
              <a:t>commons.wikimedia.org</a:t>
            </a:r>
            <a:r>
              <a:rPr lang="en-US" sz="1200" dirty="0"/>
              <a:t>/w/</a:t>
            </a:r>
            <a:r>
              <a:rPr lang="en-US" sz="1200" dirty="0" err="1"/>
              <a:t>index.php?curid</a:t>
            </a:r>
            <a:r>
              <a:rPr lang="en-US" sz="1200" dirty="0"/>
              <a:t>=68432449</a:t>
            </a:r>
          </a:p>
        </p:txBody>
      </p:sp>
      <p:sp>
        <p:nvSpPr>
          <p:cNvPr id="20" name="Rectangle 19">
            <a:extLst>
              <a:ext uri="{FF2B5EF4-FFF2-40B4-BE49-F238E27FC236}">
                <a16:creationId xmlns:a16="http://schemas.microsoft.com/office/drawing/2014/main" id="{98E3B43E-F886-A346-BF99-62664AE99783}"/>
              </a:ext>
            </a:extLst>
          </p:cNvPr>
          <p:cNvSpPr/>
          <p:nvPr/>
        </p:nvSpPr>
        <p:spPr>
          <a:xfrm rot="16200000">
            <a:off x="2841883" y="1930786"/>
            <a:ext cx="688009" cy="461665"/>
          </a:xfrm>
          <a:prstGeom prst="rect">
            <a:avLst/>
          </a:prstGeom>
        </p:spPr>
        <p:txBody>
          <a:bodyPr wrap="none">
            <a:spAutoFit/>
          </a:bodyPr>
          <a:lstStyle/>
          <a:p>
            <a:pPr algn="ctr"/>
            <a:r>
              <a:rPr lang="en-US" sz="2400" b="1" dirty="0">
                <a:solidFill>
                  <a:srgbClr val="FF9300"/>
                </a:solidFill>
              </a:rPr>
              <a:t>Bob</a:t>
            </a:r>
          </a:p>
        </p:txBody>
      </p:sp>
      <p:sp>
        <p:nvSpPr>
          <p:cNvPr id="21" name="Rectangle 20">
            <a:extLst>
              <a:ext uri="{FF2B5EF4-FFF2-40B4-BE49-F238E27FC236}">
                <a16:creationId xmlns:a16="http://schemas.microsoft.com/office/drawing/2014/main" id="{8D150EE9-2A57-5542-A1E3-5FD21533D851}"/>
              </a:ext>
            </a:extLst>
          </p:cNvPr>
          <p:cNvSpPr/>
          <p:nvPr/>
        </p:nvSpPr>
        <p:spPr>
          <a:xfrm>
            <a:off x="6027316" y="7645"/>
            <a:ext cx="805029" cy="461665"/>
          </a:xfrm>
          <a:prstGeom prst="rect">
            <a:avLst/>
          </a:prstGeom>
        </p:spPr>
        <p:txBody>
          <a:bodyPr wrap="none">
            <a:spAutoFit/>
          </a:bodyPr>
          <a:lstStyle/>
          <a:p>
            <a:pPr algn="ctr"/>
            <a:r>
              <a:rPr lang="en-US" sz="2400" b="1" dirty="0">
                <a:solidFill>
                  <a:srgbClr val="0000FF"/>
                </a:solidFill>
              </a:rPr>
              <a:t>Alice</a:t>
            </a:r>
          </a:p>
        </p:txBody>
      </p:sp>
    </p:spTree>
    <p:extLst>
      <p:ext uri="{BB962C8B-B14F-4D97-AF65-F5344CB8AC3E}">
        <p14:creationId xmlns:p14="http://schemas.microsoft.com/office/powerpoint/2010/main" val="3205083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68" y="76200"/>
            <a:ext cx="8229600" cy="868362"/>
          </a:xfrm>
        </p:spPr>
        <p:txBody>
          <a:bodyPr/>
          <a:lstStyle/>
          <a:p>
            <a:r>
              <a:rPr lang="en-US" dirty="0"/>
              <a:t>Nash Equilibrium</a:t>
            </a:r>
          </a:p>
        </p:txBody>
      </p:sp>
      <p:sp>
        <p:nvSpPr>
          <p:cNvPr id="3" name="Content Placeholder 2"/>
          <p:cNvSpPr>
            <a:spLocks noGrp="1"/>
          </p:cNvSpPr>
          <p:nvPr>
            <p:ph idx="1"/>
          </p:nvPr>
        </p:nvSpPr>
        <p:spPr>
          <a:xfrm>
            <a:off x="1248227" y="3953023"/>
            <a:ext cx="10209349" cy="2787745"/>
          </a:xfrm>
        </p:spPr>
        <p:txBody>
          <a:bodyPr>
            <a:normAutofit/>
          </a:bodyPr>
          <a:lstStyle/>
          <a:p>
            <a:pPr marL="0" indent="0">
              <a:buNone/>
            </a:pPr>
            <a:r>
              <a:rPr lang="en-US" altLang="ja-JP" dirty="0"/>
              <a:t>Example: (</a:t>
            </a:r>
            <a:r>
              <a:rPr lang="en-US" altLang="ja-JP" dirty="0" err="1"/>
              <a:t>Defect,Defect</a:t>
            </a:r>
            <a:r>
              <a:rPr lang="en-US" altLang="ja-JP" dirty="0"/>
              <a:t>) is a Nash equilibrium.</a:t>
            </a:r>
          </a:p>
          <a:p>
            <a:r>
              <a:rPr lang="en-US" altLang="ja-JP" dirty="0"/>
              <a:t>Alice knows that Bob will defect, so she defects.</a:t>
            </a:r>
          </a:p>
          <a:p>
            <a:r>
              <a:rPr lang="en-US" altLang="ja-JP" dirty="0"/>
              <a:t>Bob knows that Alice will defect, so he defects.</a:t>
            </a:r>
          </a:p>
          <a:p>
            <a:r>
              <a:rPr lang="en-US" altLang="ja-JP" dirty="0"/>
              <a:t>Neither player can </a:t>
            </a:r>
            <a:r>
              <a:rPr lang="en-US" altLang="ja-JP" b="1" i="1" dirty="0"/>
              <a:t>rationally</a:t>
            </a:r>
            <a:r>
              <a:rPr lang="en-US" altLang="ja-JP" dirty="0"/>
              <a:t> change his or her move, unless the other player also changes.</a:t>
            </a:r>
          </a:p>
        </p:txBody>
      </p:sp>
      <p:graphicFrame>
        <p:nvGraphicFramePr>
          <p:cNvPr id="7" name="Content Placeholder 4">
            <a:extLst>
              <a:ext uri="{FF2B5EF4-FFF2-40B4-BE49-F238E27FC236}">
                <a16:creationId xmlns:a16="http://schemas.microsoft.com/office/drawing/2014/main" id="{E195303A-2CD7-EC40-B7C5-2BB156248459}"/>
              </a:ext>
            </a:extLst>
          </p:cNvPr>
          <p:cNvGraphicFramePr>
            <a:graphicFrameLocks/>
          </p:cNvGraphicFramePr>
          <p:nvPr/>
        </p:nvGraphicFramePr>
        <p:xfrm>
          <a:off x="3206262" y="117232"/>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Defect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Cooperate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Defect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Cooperate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8" name="Straight Connector 7">
            <a:extLst>
              <a:ext uri="{FF2B5EF4-FFF2-40B4-BE49-F238E27FC236}">
                <a16:creationId xmlns:a16="http://schemas.microsoft.com/office/drawing/2014/main" id="{8AD6540A-2434-3249-866A-E16BD3885EB1}"/>
              </a:ext>
            </a:extLst>
          </p:cNvPr>
          <p:cNvCxnSpPr>
            <a:cxnSpLocks/>
          </p:cNvCxnSpPr>
          <p:nvPr/>
        </p:nvCxnSpPr>
        <p:spPr>
          <a:xfrm>
            <a:off x="4853354" y="1322365"/>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5806C91-73A0-BE44-96BE-2588A3000686}"/>
              </a:ext>
            </a:extLst>
          </p:cNvPr>
          <p:cNvCxnSpPr>
            <a:cxnSpLocks/>
          </p:cNvCxnSpPr>
          <p:nvPr/>
        </p:nvCxnSpPr>
        <p:spPr>
          <a:xfrm>
            <a:off x="4853354" y="2278968"/>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01DA34-444A-8A49-80FA-5B0CBB4E43E9}"/>
              </a:ext>
            </a:extLst>
          </p:cNvPr>
          <p:cNvCxnSpPr>
            <a:cxnSpLocks/>
          </p:cNvCxnSpPr>
          <p:nvPr/>
        </p:nvCxnSpPr>
        <p:spPr>
          <a:xfrm>
            <a:off x="6454726" y="1291885"/>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5217940-70C0-F246-B4AE-7B3D5724EDE2}"/>
              </a:ext>
            </a:extLst>
          </p:cNvPr>
          <p:cNvSpPr/>
          <p:nvPr/>
        </p:nvSpPr>
        <p:spPr>
          <a:xfrm>
            <a:off x="4845146" y="1670932"/>
            <a:ext cx="627187" cy="584775"/>
          </a:xfrm>
          <a:prstGeom prst="rect">
            <a:avLst/>
          </a:prstGeom>
        </p:spPr>
        <p:txBody>
          <a:bodyPr wrap="square">
            <a:spAutoFit/>
          </a:bodyPr>
          <a:lstStyle/>
          <a:p>
            <a:pPr algn="ctr"/>
            <a:r>
              <a:rPr lang="en-US" sz="3200" b="1" dirty="0">
                <a:solidFill>
                  <a:srgbClr val="FF9300"/>
                </a:solidFill>
              </a:rPr>
              <a:t>10</a:t>
            </a:r>
          </a:p>
        </p:txBody>
      </p:sp>
      <p:sp>
        <p:nvSpPr>
          <p:cNvPr id="12" name="Rectangle 11">
            <a:extLst>
              <a:ext uri="{FF2B5EF4-FFF2-40B4-BE49-F238E27FC236}">
                <a16:creationId xmlns:a16="http://schemas.microsoft.com/office/drawing/2014/main" id="{94BBC1A5-587D-324C-BD40-9DAEF464C795}"/>
              </a:ext>
            </a:extLst>
          </p:cNvPr>
          <p:cNvSpPr/>
          <p:nvPr/>
        </p:nvSpPr>
        <p:spPr>
          <a:xfrm>
            <a:off x="4842802" y="2639257"/>
            <a:ext cx="627187" cy="584775"/>
          </a:xfrm>
          <a:prstGeom prst="rect">
            <a:avLst/>
          </a:prstGeom>
        </p:spPr>
        <p:txBody>
          <a:bodyPr wrap="square">
            <a:spAutoFit/>
          </a:bodyPr>
          <a:lstStyle/>
          <a:p>
            <a:pPr algn="ctr"/>
            <a:r>
              <a:rPr lang="en-US" sz="3200" b="1" dirty="0">
                <a:solidFill>
                  <a:srgbClr val="FF9300"/>
                </a:solidFill>
              </a:rPr>
              <a:t>0</a:t>
            </a:r>
          </a:p>
        </p:txBody>
      </p:sp>
      <p:sp>
        <p:nvSpPr>
          <p:cNvPr id="13" name="Rectangle 12">
            <a:extLst>
              <a:ext uri="{FF2B5EF4-FFF2-40B4-BE49-F238E27FC236}">
                <a16:creationId xmlns:a16="http://schemas.microsoft.com/office/drawing/2014/main" id="{285DA487-2FFF-AD4F-BB1B-9EF830AF6038}"/>
              </a:ext>
            </a:extLst>
          </p:cNvPr>
          <p:cNvSpPr/>
          <p:nvPr/>
        </p:nvSpPr>
        <p:spPr>
          <a:xfrm>
            <a:off x="6472308" y="2636913"/>
            <a:ext cx="809837" cy="584775"/>
          </a:xfrm>
          <a:prstGeom prst="rect">
            <a:avLst/>
          </a:prstGeom>
        </p:spPr>
        <p:txBody>
          <a:bodyPr wrap="square">
            <a:spAutoFit/>
          </a:bodyPr>
          <a:lstStyle/>
          <a:p>
            <a:pPr algn="ctr"/>
            <a:r>
              <a:rPr lang="en-US" sz="3200" b="1" dirty="0">
                <a:solidFill>
                  <a:srgbClr val="FF9300"/>
                </a:solidFill>
              </a:rPr>
              <a:t>100</a:t>
            </a:r>
          </a:p>
        </p:txBody>
      </p:sp>
      <p:sp>
        <p:nvSpPr>
          <p:cNvPr id="14" name="Rectangle 13">
            <a:extLst>
              <a:ext uri="{FF2B5EF4-FFF2-40B4-BE49-F238E27FC236}">
                <a16:creationId xmlns:a16="http://schemas.microsoft.com/office/drawing/2014/main" id="{CEFD7329-9432-E340-86F1-7D05CF66A65D}"/>
              </a:ext>
            </a:extLst>
          </p:cNvPr>
          <p:cNvSpPr/>
          <p:nvPr/>
        </p:nvSpPr>
        <p:spPr>
          <a:xfrm>
            <a:off x="6469963" y="1663898"/>
            <a:ext cx="627187" cy="584775"/>
          </a:xfrm>
          <a:prstGeom prst="rect">
            <a:avLst/>
          </a:prstGeom>
        </p:spPr>
        <p:txBody>
          <a:bodyPr wrap="square">
            <a:spAutoFit/>
          </a:bodyPr>
          <a:lstStyle/>
          <a:p>
            <a:pPr algn="ctr"/>
            <a:r>
              <a:rPr lang="en-US" sz="3200" b="1" dirty="0">
                <a:solidFill>
                  <a:srgbClr val="FF9300"/>
                </a:solidFill>
              </a:rPr>
              <a:t>10</a:t>
            </a:r>
          </a:p>
        </p:txBody>
      </p:sp>
      <p:sp>
        <p:nvSpPr>
          <p:cNvPr id="15" name="Rectangle 14">
            <a:extLst>
              <a:ext uri="{FF2B5EF4-FFF2-40B4-BE49-F238E27FC236}">
                <a16:creationId xmlns:a16="http://schemas.microsoft.com/office/drawing/2014/main" id="{A1D77EE8-0173-5943-BDAE-04EF2FE6601C}"/>
              </a:ext>
            </a:extLst>
          </p:cNvPr>
          <p:cNvSpPr/>
          <p:nvPr/>
        </p:nvSpPr>
        <p:spPr>
          <a:xfrm>
            <a:off x="7668073" y="1302995"/>
            <a:ext cx="393056" cy="584775"/>
          </a:xfrm>
          <a:prstGeom prst="rect">
            <a:avLst/>
          </a:prstGeom>
        </p:spPr>
        <p:txBody>
          <a:bodyPr wrap="none">
            <a:spAutoFit/>
          </a:bodyPr>
          <a:lstStyle/>
          <a:p>
            <a:r>
              <a:rPr lang="en-US" sz="3200" b="1" dirty="0">
                <a:solidFill>
                  <a:srgbClr val="0000FF"/>
                </a:solidFill>
              </a:rPr>
              <a:t>0</a:t>
            </a:r>
            <a:endParaRPr lang="en-US" sz="3200" dirty="0"/>
          </a:p>
        </p:txBody>
      </p:sp>
      <p:sp>
        <p:nvSpPr>
          <p:cNvPr id="16" name="Rectangle 15">
            <a:extLst>
              <a:ext uri="{FF2B5EF4-FFF2-40B4-BE49-F238E27FC236}">
                <a16:creationId xmlns:a16="http://schemas.microsoft.com/office/drawing/2014/main" id="{D78EBC78-7C4C-5943-861D-2429855D20FB}"/>
              </a:ext>
            </a:extLst>
          </p:cNvPr>
          <p:cNvSpPr/>
          <p:nvPr/>
        </p:nvSpPr>
        <p:spPr>
          <a:xfrm>
            <a:off x="5850996" y="1314718"/>
            <a:ext cx="601447" cy="584775"/>
          </a:xfrm>
          <a:prstGeom prst="rect">
            <a:avLst/>
          </a:prstGeom>
        </p:spPr>
        <p:txBody>
          <a:bodyPr wrap="none">
            <a:spAutoFit/>
          </a:bodyPr>
          <a:lstStyle/>
          <a:p>
            <a:r>
              <a:rPr lang="en-US" sz="3200" b="1" dirty="0">
                <a:solidFill>
                  <a:srgbClr val="0000FF"/>
                </a:solidFill>
              </a:rPr>
              <a:t>10</a:t>
            </a:r>
            <a:endParaRPr lang="en-US" sz="3200" dirty="0"/>
          </a:p>
        </p:txBody>
      </p:sp>
      <p:sp>
        <p:nvSpPr>
          <p:cNvPr id="17" name="Rectangle 16">
            <a:extLst>
              <a:ext uri="{FF2B5EF4-FFF2-40B4-BE49-F238E27FC236}">
                <a16:creationId xmlns:a16="http://schemas.microsoft.com/office/drawing/2014/main" id="{039B2FC4-4F93-6B45-8679-91AC75263295}"/>
              </a:ext>
            </a:extLst>
          </p:cNvPr>
          <p:cNvSpPr/>
          <p:nvPr/>
        </p:nvSpPr>
        <p:spPr>
          <a:xfrm>
            <a:off x="5834584" y="2283042"/>
            <a:ext cx="601447" cy="584775"/>
          </a:xfrm>
          <a:prstGeom prst="rect">
            <a:avLst/>
          </a:prstGeom>
        </p:spPr>
        <p:txBody>
          <a:bodyPr wrap="none">
            <a:spAutoFit/>
          </a:bodyPr>
          <a:lstStyle/>
          <a:p>
            <a:r>
              <a:rPr lang="en-US" sz="3200" b="1" dirty="0">
                <a:solidFill>
                  <a:srgbClr val="0000FF"/>
                </a:solidFill>
              </a:rPr>
              <a:t>10</a:t>
            </a:r>
            <a:endParaRPr lang="en-US" sz="3200" dirty="0"/>
          </a:p>
        </p:txBody>
      </p:sp>
      <p:sp>
        <p:nvSpPr>
          <p:cNvPr id="18" name="Rectangle 17">
            <a:extLst>
              <a:ext uri="{FF2B5EF4-FFF2-40B4-BE49-F238E27FC236}">
                <a16:creationId xmlns:a16="http://schemas.microsoft.com/office/drawing/2014/main" id="{6BA0EE60-A11D-5E4D-934C-3C14FA0FFDE5}"/>
              </a:ext>
            </a:extLst>
          </p:cNvPr>
          <p:cNvSpPr/>
          <p:nvPr/>
        </p:nvSpPr>
        <p:spPr>
          <a:xfrm>
            <a:off x="7253076" y="2280698"/>
            <a:ext cx="809837" cy="584775"/>
          </a:xfrm>
          <a:prstGeom prst="rect">
            <a:avLst/>
          </a:prstGeom>
        </p:spPr>
        <p:txBody>
          <a:bodyPr wrap="none">
            <a:spAutoFit/>
          </a:bodyPr>
          <a:lstStyle/>
          <a:p>
            <a:r>
              <a:rPr lang="en-US" sz="3200" b="1" dirty="0">
                <a:solidFill>
                  <a:srgbClr val="0000FF"/>
                </a:solidFill>
              </a:rPr>
              <a:t>100</a:t>
            </a:r>
            <a:endParaRPr lang="en-US" sz="3200" dirty="0"/>
          </a:p>
        </p:txBody>
      </p:sp>
      <p:pic>
        <p:nvPicPr>
          <p:cNvPr id="14338" name="Picture 2">
            <a:extLst>
              <a:ext uri="{FF2B5EF4-FFF2-40B4-BE49-F238E27FC236}">
                <a16:creationId xmlns:a16="http://schemas.microsoft.com/office/drawing/2014/main" id="{C0644E97-846A-4947-B4B6-D2200B1C1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58" y="1155913"/>
            <a:ext cx="2711291" cy="2057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2134002-AAF3-0442-8C64-AE381E39D05F}"/>
              </a:ext>
            </a:extLst>
          </p:cNvPr>
          <p:cNvSpPr/>
          <p:nvPr/>
        </p:nvSpPr>
        <p:spPr>
          <a:xfrm>
            <a:off x="107852" y="3138326"/>
            <a:ext cx="2781301" cy="646331"/>
          </a:xfrm>
          <a:prstGeom prst="rect">
            <a:avLst/>
          </a:prstGeom>
        </p:spPr>
        <p:txBody>
          <a:bodyPr wrap="square">
            <a:spAutoFit/>
          </a:bodyPr>
          <a:lstStyle/>
          <a:p>
            <a:pPr algn="ctr"/>
            <a:r>
              <a:rPr lang="en-US" sz="1200" dirty="0"/>
              <a:t>Photo by Scott Bauer, Public Domain, https://</a:t>
            </a:r>
            <a:r>
              <a:rPr lang="en-US" sz="1200" dirty="0" err="1"/>
              <a:t>commons.wikimedia.org</a:t>
            </a:r>
            <a:r>
              <a:rPr lang="en-US" sz="1200" dirty="0"/>
              <a:t>/w/</a:t>
            </a:r>
            <a:r>
              <a:rPr lang="en-US" sz="1200" dirty="0" err="1"/>
              <a:t>index.php?curid</a:t>
            </a:r>
            <a:r>
              <a:rPr lang="en-US" sz="1200" dirty="0"/>
              <a:t>=245466</a:t>
            </a:r>
          </a:p>
        </p:txBody>
      </p:sp>
      <p:pic>
        <p:nvPicPr>
          <p:cNvPr id="14342" name="Picture 6">
            <a:extLst>
              <a:ext uri="{FF2B5EF4-FFF2-40B4-BE49-F238E27FC236}">
                <a16:creationId xmlns:a16="http://schemas.microsoft.com/office/drawing/2014/main" id="{7CD884A9-7595-924F-977A-1B84844789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8468" y="1196610"/>
            <a:ext cx="3643531" cy="20537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FBF3E3B-4B45-1A4C-AF36-2A34CF74826A}"/>
              </a:ext>
            </a:extLst>
          </p:cNvPr>
          <p:cNvSpPr/>
          <p:nvPr/>
        </p:nvSpPr>
        <p:spPr>
          <a:xfrm>
            <a:off x="8539091" y="3218375"/>
            <a:ext cx="3643531" cy="646331"/>
          </a:xfrm>
          <a:prstGeom prst="rect">
            <a:avLst/>
          </a:prstGeom>
        </p:spPr>
        <p:txBody>
          <a:bodyPr wrap="square">
            <a:spAutoFit/>
          </a:bodyPr>
          <a:lstStyle/>
          <a:p>
            <a:pPr algn="ctr"/>
            <a:r>
              <a:rPr lang="en-US" sz="1200" dirty="0"/>
              <a:t>By Ancheta </a:t>
            </a:r>
            <a:r>
              <a:rPr lang="en-US" sz="1200" dirty="0" err="1"/>
              <a:t>Wis</a:t>
            </a:r>
            <a:r>
              <a:rPr lang="en-US" sz="1200" dirty="0"/>
              <a:t>, CC BY-SA 3.0, https://</a:t>
            </a:r>
            <a:r>
              <a:rPr lang="en-US" sz="1200" dirty="0" err="1"/>
              <a:t>commons.wikimedia.org</a:t>
            </a:r>
            <a:r>
              <a:rPr lang="en-US" sz="1200" dirty="0"/>
              <a:t>/w/</a:t>
            </a:r>
            <a:r>
              <a:rPr lang="en-US" sz="1200" dirty="0" err="1"/>
              <a:t>index.php?curid</a:t>
            </a:r>
            <a:r>
              <a:rPr lang="en-US" sz="1200" dirty="0"/>
              <a:t>=68432449</a:t>
            </a:r>
          </a:p>
        </p:txBody>
      </p:sp>
      <p:sp>
        <p:nvSpPr>
          <p:cNvPr id="20" name="Rectangle 19">
            <a:extLst>
              <a:ext uri="{FF2B5EF4-FFF2-40B4-BE49-F238E27FC236}">
                <a16:creationId xmlns:a16="http://schemas.microsoft.com/office/drawing/2014/main" id="{1D925E22-A14B-8F42-BC74-A0E74934C4C4}"/>
              </a:ext>
            </a:extLst>
          </p:cNvPr>
          <p:cNvSpPr/>
          <p:nvPr/>
        </p:nvSpPr>
        <p:spPr>
          <a:xfrm rot="16200000">
            <a:off x="2783826" y="1945301"/>
            <a:ext cx="688009" cy="461665"/>
          </a:xfrm>
          <a:prstGeom prst="rect">
            <a:avLst/>
          </a:prstGeom>
        </p:spPr>
        <p:txBody>
          <a:bodyPr wrap="none">
            <a:spAutoFit/>
          </a:bodyPr>
          <a:lstStyle/>
          <a:p>
            <a:pPr algn="ctr"/>
            <a:r>
              <a:rPr lang="en-US" sz="2400" b="1" dirty="0">
                <a:solidFill>
                  <a:srgbClr val="FF9300"/>
                </a:solidFill>
              </a:rPr>
              <a:t>Bob</a:t>
            </a:r>
          </a:p>
        </p:txBody>
      </p:sp>
      <p:sp>
        <p:nvSpPr>
          <p:cNvPr id="21" name="Rectangle 20">
            <a:extLst>
              <a:ext uri="{FF2B5EF4-FFF2-40B4-BE49-F238E27FC236}">
                <a16:creationId xmlns:a16="http://schemas.microsoft.com/office/drawing/2014/main" id="{BA3EC7F3-BFCF-2049-8E88-0AA7FC6FADEC}"/>
              </a:ext>
            </a:extLst>
          </p:cNvPr>
          <p:cNvSpPr/>
          <p:nvPr/>
        </p:nvSpPr>
        <p:spPr>
          <a:xfrm>
            <a:off x="6027317" y="94731"/>
            <a:ext cx="805029" cy="461665"/>
          </a:xfrm>
          <a:prstGeom prst="rect">
            <a:avLst/>
          </a:prstGeom>
        </p:spPr>
        <p:txBody>
          <a:bodyPr wrap="none">
            <a:spAutoFit/>
          </a:bodyPr>
          <a:lstStyle/>
          <a:p>
            <a:pPr algn="ctr"/>
            <a:r>
              <a:rPr lang="en-US" sz="2400" b="1" dirty="0">
                <a:solidFill>
                  <a:srgbClr val="0000FF"/>
                </a:solidFill>
              </a:rPr>
              <a:t>Alice</a:t>
            </a:r>
          </a:p>
        </p:txBody>
      </p:sp>
    </p:spTree>
    <p:extLst>
      <p:ext uri="{BB962C8B-B14F-4D97-AF65-F5344CB8AC3E}">
        <p14:creationId xmlns:p14="http://schemas.microsoft.com/office/powerpoint/2010/main" val="3431853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68" y="76200"/>
            <a:ext cx="8229600" cy="868362"/>
          </a:xfrm>
        </p:spPr>
        <p:txBody>
          <a:bodyPr/>
          <a:lstStyle/>
          <a:p>
            <a:r>
              <a:rPr lang="en-US" dirty="0"/>
              <a:t>Nash Equilibrium</a:t>
            </a:r>
          </a:p>
        </p:txBody>
      </p:sp>
      <p:sp>
        <p:nvSpPr>
          <p:cNvPr id="3" name="Content Placeholder 2"/>
          <p:cNvSpPr>
            <a:spLocks noGrp="1"/>
          </p:cNvSpPr>
          <p:nvPr>
            <p:ph idx="1"/>
          </p:nvPr>
        </p:nvSpPr>
        <p:spPr>
          <a:xfrm>
            <a:off x="1248227" y="3953023"/>
            <a:ext cx="10209349" cy="2787745"/>
          </a:xfrm>
        </p:spPr>
        <p:txBody>
          <a:bodyPr>
            <a:normAutofit/>
          </a:bodyPr>
          <a:lstStyle/>
          <a:p>
            <a:pPr marL="0" indent="0">
              <a:buNone/>
            </a:pPr>
            <a:r>
              <a:rPr lang="en-US" altLang="ja-JP" dirty="0"/>
              <a:t>(</a:t>
            </a:r>
            <a:r>
              <a:rPr lang="en-US" altLang="ja-JP" dirty="0" err="1"/>
              <a:t>Cooperate,Cooperate</a:t>
            </a:r>
            <a:r>
              <a:rPr lang="en-US" altLang="ja-JP" dirty="0"/>
              <a:t>) is also a Nash equilibrium!</a:t>
            </a:r>
          </a:p>
          <a:p>
            <a:r>
              <a:rPr lang="en-US" altLang="ja-JP" dirty="0"/>
              <a:t>Alice knows that Bob will cooperate, so she cooperates!</a:t>
            </a:r>
          </a:p>
          <a:p>
            <a:r>
              <a:rPr lang="en-US" altLang="ja-JP" dirty="0"/>
              <a:t>Bob knows that Alice will cooperate, so she cooperates!</a:t>
            </a:r>
          </a:p>
          <a:p>
            <a:r>
              <a:rPr lang="en-US" altLang="ja-JP" dirty="0"/>
              <a:t>Neither player can </a:t>
            </a:r>
            <a:r>
              <a:rPr lang="en-US" altLang="ja-JP" b="1" i="1" dirty="0"/>
              <a:t>rationally</a:t>
            </a:r>
            <a:r>
              <a:rPr lang="en-US" altLang="ja-JP" dirty="0"/>
              <a:t> change his or her move, unless the other player also changes.</a:t>
            </a:r>
          </a:p>
        </p:txBody>
      </p:sp>
      <p:graphicFrame>
        <p:nvGraphicFramePr>
          <p:cNvPr id="7" name="Content Placeholder 4">
            <a:extLst>
              <a:ext uri="{FF2B5EF4-FFF2-40B4-BE49-F238E27FC236}">
                <a16:creationId xmlns:a16="http://schemas.microsoft.com/office/drawing/2014/main" id="{E195303A-2CD7-EC40-B7C5-2BB156248459}"/>
              </a:ext>
            </a:extLst>
          </p:cNvPr>
          <p:cNvGraphicFramePr>
            <a:graphicFrameLocks/>
          </p:cNvGraphicFramePr>
          <p:nvPr/>
        </p:nvGraphicFramePr>
        <p:xfrm>
          <a:off x="3206262" y="117232"/>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Defect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Cooperate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Defect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Cooperate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8" name="Straight Connector 7">
            <a:extLst>
              <a:ext uri="{FF2B5EF4-FFF2-40B4-BE49-F238E27FC236}">
                <a16:creationId xmlns:a16="http://schemas.microsoft.com/office/drawing/2014/main" id="{8AD6540A-2434-3249-866A-E16BD3885EB1}"/>
              </a:ext>
            </a:extLst>
          </p:cNvPr>
          <p:cNvCxnSpPr>
            <a:cxnSpLocks/>
          </p:cNvCxnSpPr>
          <p:nvPr/>
        </p:nvCxnSpPr>
        <p:spPr>
          <a:xfrm>
            <a:off x="4853354" y="1322365"/>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5806C91-73A0-BE44-96BE-2588A3000686}"/>
              </a:ext>
            </a:extLst>
          </p:cNvPr>
          <p:cNvCxnSpPr>
            <a:cxnSpLocks/>
          </p:cNvCxnSpPr>
          <p:nvPr/>
        </p:nvCxnSpPr>
        <p:spPr>
          <a:xfrm>
            <a:off x="4853354" y="2278968"/>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01DA34-444A-8A49-80FA-5B0CBB4E43E9}"/>
              </a:ext>
            </a:extLst>
          </p:cNvPr>
          <p:cNvCxnSpPr>
            <a:cxnSpLocks/>
          </p:cNvCxnSpPr>
          <p:nvPr/>
        </p:nvCxnSpPr>
        <p:spPr>
          <a:xfrm>
            <a:off x="6454726" y="1291885"/>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5217940-70C0-F246-B4AE-7B3D5724EDE2}"/>
              </a:ext>
            </a:extLst>
          </p:cNvPr>
          <p:cNvSpPr/>
          <p:nvPr/>
        </p:nvSpPr>
        <p:spPr>
          <a:xfrm>
            <a:off x="4845146" y="1670932"/>
            <a:ext cx="627187" cy="584775"/>
          </a:xfrm>
          <a:prstGeom prst="rect">
            <a:avLst/>
          </a:prstGeom>
        </p:spPr>
        <p:txBody>
          <a:bodyPr wrap="square">
            <a:spAutoFit/>
          </a:bodyPr>
          <a:lstStyle/>
          <a:p>
            <a:pPr algn="ctr"/>
            <a:r>
              <a:rPr lang="en-US" sz="3200" b="1" dirty="0">
                <a:solidFill>
                  <a:srgbClr val="FF9300"/>
                </a:solidFill>
              </a:rPr>
              <a:t>10</a:t>
            </a:r>
          </a:p>
        </p:txBody>
      </p:sp>
      <p:sp>
        <p:nvSpPr>
          <p:cNvPr id="12" name="Rectangle 11">
            <a:extLst>
              <a:ext uri="{FF2B5EF4-FFF2-40B4-BE49-F238E27FC236}">
                <a16:creationId xmlns:a16="http://schemas.microsoft.com/office/drawing/2014/main" id="{94BBC1A5-587D-324C-BD40-9DAEF464C795}"/>
              </a:ext>
            </a:extLst>
          </p:cNvPr>
          <p:cNvSpPr/>
          <p:nvPr/>
        </p:nvSpPr>
        <p:spPr>
          <a:xfrm>
            <a:off x="4842802" y="2639257"/>
            <a:ext cx="627187" cy="584775"/>
          </a:xfrm>
          <a:prstGeom prst="rect">
            <a:avLst/>
          </a:prstGeom>
        </p:spPr>
        <p:txBody>
          <a:bodyPr wrap="square">
            <a:spAutoFit/>
          </a:bodyPr>
          <a:lstStyle/>
          <a:p>
            <a:pPr algn="ctr"/>
            <a:r>
              <a:rPr lang="en-US" sz="3200" b="1" dirty="0">
                <a:solidFill>
                  <a:srgbClr val="FF9300"/>
                </a:solidFill>
              </a:rPr>
              <a:t>0</a:t>
            </a:r>
          </a:p>
        </p:txBody>
      </p:sp>
      <p:sp>
        <p:nvSpPr>
          <p:cNvPr id="13" name="Rectangle 12">
            <a:extLst>
              <a:ext uri="{FF2B5EF4-FFF2-40B4-BE49-F238E27FC236}">
                <a16:creationId xmlns:a16="http://schemas.microsoft.com/office/drawing/2014/main" id="{285DA487-2FFF-AD4F-BB1B-9EF830AF6038}"/>
              </a:ext>
            </a:extLst>
          </p:cNvPr>
          <p:cNvSpPr/>
          <p:nvPr/>
        </p:nvSpPr>
        <p:spPr>
          <a:xfrm>
            <a:off x="6472308" y="2636913"/>
            <a:ext cx="809837" cy="584775"/>
          </a:xfrm>
          <a:prstGeom prst="rect">
            <a:avLst/>
          </a:prstGeom>
        </p:spPr>
        <p:txBody>
          <a:bodyPr wrap="square">
            <a:spAutoFit/>
          </a:bodyPr>
          <a:lstStyle/>
          <a:p>
            <a:pPr algn="ctr"/>
            <a:r>
              <a:rPr lang="en-US" sz="3200" b="1" dirty="0">
                <a:solidFill>
                  <a:srgbClr val="FF9300"/>
                </a:solidFill>
              </a:rPr>
              <a:t>100</a:t>
            </a:r>
          </a:p>
        </p:txBody>
      </p:sp>
      <p:sp>
        <p:nvSpPr>
          <p:cNvPr id="14" name="Rectangle 13">
            <a:extLst>
              <a:ext uri="{FF2B5EF4-FFF2-40B4-BE49-F238E27FC236}">
                <a16:creationId xmlns:a16="http://schemas.microsoft.com/office/drawing/2014/main" id="{CEFD7329-9432-E340-86F1-7D05CF66A65D}"/>
              </a:ext>
            </a:extLst>
          </p:cNvPr>
          <p:cNvSpPr/>
          <p:nvPr/>
        </p:nvSpPr>
        <p:spPr>
          <a:xfrm>
            <a:off x="6469963" y="1663898"/>
            <a:ext cx="627187" cy="584775"/>
          </a:xfrm>
          <a:prstGeom prst="rect">
            <a:avLst/>
          </a:prstGeom>
        </p:spPr>
        <p:txBody>
          <a:bodyPr wrap="square">
            <a:spAutoFit/>
          </a:bodyPr>
          <a:lstStyle/>
          <a:p>
            <a:pPr algn="ctr"/>
            <a:r>
              <a:rPr lang="en-US" sz="3200" b="1" dirty="0">
                <a:solidFill>
                  <a:srgbClr val="FF9300"/>
                </a:solidFill>
              </a:rPr>
              <a:t>10</a:t>
            </a:r>
          </a:p>
        </p:txBody>
      </p:sp>
      <p:sp>
        <p:nvSpPr>
          <p:cNvPr id="15" name="Rectangle 14">
            <a:extLst>
              <a:ext uri="{FF2B5EF4-FFF2-40B4-BE49-F238E27FC236}">
                <a16:creationId xmlns:a16="http://schemas.microsoft.com/office/drawing/2014/main" id="{A1D77EE8-0173-5943-BDAE-04EF2FE6601C}"/>
              </a:ext>
            </a:extLst>
          </p:cNvPr>
          <p:cNvSpPr/>
          <p:nvPr/>
        </p:nvSpPr>
        <p:spPr>
          <a:xfrm>
            <a:off x="7668073" y="1302995"/>
            <a:ext cx="393056" cy="584775"/>
          </a:xfrm>
          <a:prstGeom prst="rect">
            <a:avLst/>
          </a:prstGeom>
        </p:spPr>
        <p:txBody>
          <a:bodyPr wrap="none">
            <a:spAutoFit/>
          </a:bodyPr>
          <a:lstStyle/>
          <a:p>
            <a:r>
              <a:rPr lang="en-US" sz="3200" b="1" dirty="0">
                <a:solidFill>
                  <a:srgbClr val="0000FF"/>
                </a:solidFill>
              </a:rPr>
              <a:t>0</a:t>
            </a:r>
            <a:endParaRPr lang="en-US" sz="3200" dirty="0"/>
          </a:p>
        </p:txBody>
      </p:sp>
      <p:sp>
        <p:nvSpPr>
          <p:cNvPr id="16" name="Rectangle 15">
            <a:extLst>
              <a:ext uri="{FF2B5EF4-FFF2-40B4-BE49-F238E27FC236}">
                <a16:creationId xmlns:a16="http://schemas.microsoft.com/office/drawing/2014/main" id="{D78EBC78-7C4C-5943-861D-2429855D20FB}"/>
              </a:ext>
            </a:extLst>
          </p:cNvPr>
          <p:cNvSpPr/>
          <p:nvPr/>
        </p:nvSpPr>
        <p:spPr>
          <a:xfrm>
            <a:off x="5850996" y="1314718"/>
            <a:ext cx="601447" cy="584775"/>
          </a:xfrm>
          <a:prstGeom prst="rect">
            <a:avLst/>
          </a:prstGeom>
        </p:spPr>
        <p:txBody>
          <a:bodyPr wrap="none">
            <a:spAutoFit/>
          </a:bodyPr>
          <a:lstStyle/>
          <a:p>
            <a:r>
              <a:rPr lang="en-US" sz="3200" b="1" dirty="0">
                <a:solidFill>
                  <a:srgbClr val="0000FF"/>
                </a:solidFill>
              </a:rPr>
              <a:t>10</a:t>
            </a:r>
            <a:endParaRPr lang="en-US" sz="3200" dirty="0"/>
          </a:p>
        </p:txBody>
      </p:sp>
      <p:sp>
        <p:nvSpPr>
          <p:cNvPr id="17" name="Rectangle 16">
            <a:extLst>
              <a:ext uri="{FF2B5EF4-FFF2-40B4-BE49-F238E27FC236}">
                <a16:creationId xmlns:a16="http://schemas.microsoft.com/office/drawing/2014/main" id="{039B2FC4-4F93-6B45-8679-91AC75263295}"/>
              </a:ext>
            </a:extLst>
          </p:cNvPr>
          <p:cNvSpPr/>
          <p:nvPr/>
        </p:nvSpPr>
        <p:spPr>
          <a:xfrm>
            <a:off x="5834584" y="2283042"/>
            <a:ext cx="601447" cy="584775"/>
          </a:xfrm>
          <a:prstGeom prst="rect">
            <a:avLst/>
          </a:prstGeom>
        </p:spPr>
        <p:txBody>
          <a:bodyPr wrap="none">
            <a:spAutoFit/>
          </a:bodyPr>
          <a:lstStyle/>
          <a:p>
            <a:r>
              <a:rPr lang="en-US" sz="3200" b="1" dirty="0">
                <a:solidFill>
                  <a:srgbClr val="0000FF"/>
                </a:solidFill>
              </a:rPr>
              <a:t>10</a:t>
            </a:r>
            <a:endParaRPr lang="en-US" sz="3200" dirty="0"/>
          </a:p>
        </p:txBody>
      </p:sp>
      <p:sp>
        <p:nvSpPr>
          <p:cNvPr id="18" name="Rectangle 17">
            <a:extLst>
              <a:ext uri="{FF2B5EF4-FFF2-40B4-BE49-F238E27FC236}">
                <a16:creationId xmlns:a16="http://schemas.microsoft.com/office/drawing/2014/main" id="{6BA0EE60-A11D-5E4D-934C-3C14FA0FFDE5}"/>
              </a:ext>
            </a:extLst>
          </p:cNvPr>
          <p:cNvSpPr/>
          <p:nvPr/>
        </p:nvSpPr>
        <p:spPr>
          <a:xfrm>
            <a:off x="7253076" y="2280698"/>
            <a:ext cx="809837" cy="584775"/>
          </a:xfrm>
          <a:prstGeom prst="rect">
            <a:avLst/>
          </a:prstGeom>
        </p:spPr>
        <p:txBody>
          <a:bodyPr wrap="none">
            <a:spAutoFit/>
          </a:bodyPr>
          <a:lstStyle/>
          <a:p>
            <a:r>
              <a:rPr lang="en-US" sz="3200" b="1" dirty="0">
                <a:solidFill>
                  <a:srgbClr val="0000FF"/>
                </a:solidFill>
              </a:rPr>
              <a:t>100</a:t>
            </a:r>
            <a:endParaRPr lang="en-US" sz="3200" dirty="0"/>
          </a:p>
        </p:txBody>
      </p:sp>
      <p:pic>
        <p:nvPicPr>
          <p:cNvPr id="14338" name="Picture 2">
            <a:extLst>
              <a:ext uri="{FF2B5EF4-FFF2-40B4-BE49-F238E27FC236}">
                <a16:creationId xmlns:a16="http://schemas.microsoft.com/office/drawing/2014/main" id="{C0644E97-846A-4947-B4B6-D2200B1C1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58" y="1155913"/>
            <a:ext cx="2711291" cy="2057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2134002-AAF3-0442-8C64-AE381E39D05F}"/>
              </a:ext>
            </a:extLst>
          </p:cNvPr>
          <p:cNvSpPr/>
          <p:nvPr/>
        </p:nvSpPr>
        <p:spPr>
          <a:xfrm>
            <a:off x="107852" y="3138326"/>
            <a:ext cx="2781301" cy="646331"/>
          </a:xfrm>
          <a:prstGeom prst="rect">
            <a:avLst/>
          </a:prstGeom>
        </p:spPr>
        <p:txBody>
          <a:bodyPr wrap="square">
            <a:spAutoFit/>
          </a:bodyPr>
          <a:lstStyle/>
          <a:p>
            <a:pPr algn="ctr"/>
            <a:r>
              <a:rPr lang="en-US" sz="1200" dirty="0"/>
              <a:t>Photo by Scott Bauer, Public Domain, https://</a:t>
            </a:r>
            <a:r>
              <a:rPr lang="en-US" sz="1200" dirty="0" err="1"/>
              <a:t>commons.wikimedia.org</a:t>
            </a:r>
            <a:r>
              <a:rPr lang="en-US" sz="1200" dirty="0"/>
              <a:t>/w/</a:t>
            </a:r>
            <a:r>
              <a:rPr lang="en-US" sz="1200" dirty="0" err="1"/>
              <a:t>index.php?curid</a:t>
            </a:r>
            <a:r>
              <a:rPr lang="en-US" sz="1200" dirty="0"/>
              <a:t>=245466</a:t>
            </a:r>
          </a:p>
        </p:txBody>
      </p:sp>
      <p:pic>
        <p:nvPicPr>
          <p:cNvPr id="14342" name="Picture 6">
            <a:extLst>
              <a:ext uri="{FF2B5EF4-FFF2-40B4-BE49-F238E27FC236}">
                <a16:creationId xmlns:a16="http://schemas.microsoft.com/office/drawing/2014/main" id="{7CD884A9-7595-924F-977A-1B84844789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8468" y="1196610"/>
            <a:ext cx="3643531" cy="20537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FBF3E3B-4B45-1A4C-AF36-2A34CF74826A}"/>
              </a:ext>
            </a:extLst>
          </p:cNvPr>
          <p:cNvSpPr/>
          <p:nvPr/>
        </p:nvSpPr>
        <p:spPr>
          <a:xfrm>
            <a:off x="8539091" y="3218375"/>
            <a:ext cx="3643531" cy="646331"/>
          </a:xfrm>
          <a:prstGeom prst="rect">
            <a:avLst/>
          </a:prstGeom>
        </p:spPr>
        <p:txBody>
          <a:bodyPr wrap="square">
            <a:spAutoFit/>
          </a:bodyPr>
          <a:lstStyle/>
          <a:p>
            <a:pPr algn="ctr"/>
            <a:r>
              <a:rPr lang="en-US" sz="1200" dirty="0"/>
              <a:t>By Ancheta </a:t>
            </a:r>
            <a:r>
              <a:rPr lang="en-US" sz="1200" dirty="0" err="1"/>
              <a:t>Wis</a:t>
            </a:r>
            <a:r>
              <a:rPr lang="en-US" sz="1200" dirty="0"/>
              <a:t>, CC BY-SA 3.0, https://</a:t>
            </a:r>
            <a:r>
              <a:rPr lang="en-US" sz="1200" dirty="0" err="1"/>
              <a:t>commons.wikimedia.org</a:t>
            </a:r>
            <a:r>
              <a:rPr lang="en-US" sz="1200" dirty="0"/>
              <a:t>/w/</a:t>
            </a:r>
            <a:r>
              <a:rPr lang="en-US" sz="1200" dirty="0" err="1"/>
              <a:t>index.php?curid</a:t>
            </a:r>
            <a:r>
              <a:rPr lang="en-US" sz="1200" dirty="0"/>
              <a:t>=68432449</a:t>
            </a:r>
          </a:p>
        </p:txBody>
      </p:sp>
      <p:sp>
        <p:nvSpPr>
          <p:cNvPr id="20" name="Rectangle 19">
            <a:extLst>
              <a:ext uri="{FF2B5EF4-FFF2-40B4-BE49-F238E27FC236}">
                <a16:creationId xmlns:a16="http://schemas.microsoft.com/office/drawing/2014/main" id="{1D925E22-A14B-8F42-BC74-A0E74934C4C4}"/>
              </a:ext>
            </a:extLst>
          </p:cNvPr>
          <p:cNvSpPr/>
          <p:nvPr/>
        </p:nvSpPr>
        <p:spPr>
          <a:xfrm rot="16200000">
            <a:off x="2783826" y="1945301"/>
            <a:ext cx="688009" cy="461665"/>
          </a:xfrm>
          <a:prstGeom prst="rect">
            <a:avLst/>
          </a:prstGeom>
        </p:spPr>
        <p:txBody>
          <a:bodyPr wrap="none">
            <a:spAutoFit/>
          </a:bodyPr>
          <a:lstStyle/>
          <a:p>
            <a:pPr algn="ctr"/>
            <a:r>
              <a:rPr lang="en-US" sz="2400" b="1" dirty="0">
                <a:solidFill>
                  <a:srgbClr val="FF9300"/>
                </a:solidFill>
              </a:rPr>
              <a:t>Bob</a:t>
            </a:r>
          </a:p>
        </p:txBody>
      </p:sp>
      <p:sp>
        <p:nvSpPr>
          <p:cNvPr id="21" name="Rectangle 20">
            <a:extLst>
              <a:ext uri="{FF2B5EF4-FFF2-40B4-BE49-F238E27FC236}">
                <a16:creationId xmlns:a16="http://schemas.microsoft.com/office/drawing/2014/main" id="{BA3EC7F3-BFCF-2049-8E88-0AA7FC6FADEC}"/>
              </a:ext>
            </a:extLst>
          </p:cNvPr>
          <p:cNvSpPr/>
          <p:nvPr/>
        </p:nvSpPr>
        <p:spPr>
          <a:xfrm>
            <a:off x="6027317" y="94731"/>
            <a:ext cx="805029" cy="461665"/>
          </a:xfrm>
          <a:prstGeom prst="rect">
            <a:avLst/>
          </a:prstGeom>
        </p:spPr>
        <p:txBody>
          <a:bodyPr wrap="none">
            <a:spAutoFit/>
          </a:bodyPr>
          <a:lstStyle/>
          <a:p>
            <a:pPr algn="ctr"/>
            <a:r>
              <a:rPr lang="en-US" sz="2400" b="1" dirty="0">
                <a:solidFill>
                  <a:srgbClr val="0000FF"/>
                </a:solidFill>
              </a:rPr>
              <a:t>Alice</a:t>
            </a:r>
          </a:p>
        </p:txBody>
      </p:sp>
    </p:spTree>
    <p:extLst>
      <p:ext uri="{BB962C8B-B14F-4D97-AF65-F5344CB8AC3E}">
        <p14:creationId xmlns:p14="http://schemas.microsoft.com/office/powerpoint/2010/main" val="2645940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68" y="76200"/>
            <a:ext cx="8229600" cy="868362"/>
          </a:xfrm>
        </p:spPr>
        <p:txBody>
          <a:bodyPr>
            <a:normAutofit/>
          </a:bodyPr>
          <a:lstStyle/>
          <a:p>
            <a:r>
              <a:rPr lang="en-US" sz="4000" dirty="0"/>
              <a:t>Pareto-optimal outcome</a:t>
            </a:r>
          </a:p>
        </p:txBody>
      </p:sp>
      <p:sp>
        <p:nvSpPr>
          <p:cNvPr id="3" name="Content Placeholder 2"/>
          <p:cNvSpPr>
            <a:spLocks noGrp="1"/>
          </p:cNvSpPr>
          <p:nvPr>
            <p:ph idx="1"/>
          </p:nvPr>
        </p:nvSpPr>
        <p:spPr>
          <a:xfrm>
            <a:off x="1248227" y="3953023"/>
            <a:ext cx="10209349" cy="2787745"/>
          </a:xfrm>
        </p:spPr>
        <p:txBody>
          <a:bodyPr>
            <a:normAutofit/>
          </a:bodyPr>
          <a:lstStyle/>
          <a:p>
            <a:pPr marL="0" indent="0">
              <a:buNone/>
            </a:pPr>
            <a:r>
              <a:rPr lang="en-US" altLang="ja-JP" dirty="0"/>
              <a:t>What if the players talk to each other in advance, and make promises, and trust one another’s promises?</a:t>
            </a:r>
          </a:p>
          <a:p>
            <a:r>
              <a:rPr lang="en-US" altLang="ja-JP" dirty="0"/>
              <a:t>Then they will both choose to cooperate.</a:t>
            </a:r>
          </a:p>
        </p:txBody>
      </p:sp>
      <p:graphicFrame>
        <p:nvGraphicFramePr>
          <p:cNvPr id="7" name="Content Placeholder 4">
            <a:extLst>
              <a:ext uri="{FF2B5EF4-FFF2-40B4-BE49-F238E27FC236}">
                <a16:creationId xmlns:a16="http://schemas.microsoft.com/office/drawing/2014/main" id="{E195303A-2CD7-EC40-B7C5-2BB156248459}"/>
              </a:ext>
            </a:extLst>
          </p:cNvPr>
          <p:cNvGraphicFramePr>
            <a:graphicFrameLocks/>
          </p:cNvGraphicFramePr>
          <p:nvPr>
            <p:extLst>
              <p:ext uri="{D42A27DB-BD31-4B8C-83A1-F6EECF244321}">
                <p14:modId xmlns:p14="http://schemas.microsoft.com/office/powerpoint/2010/main" val="1192321643"/>
              </p:ext>
            </p:extLst>
          </p:nvPr>
        </p:nvGraphicFramePr>
        <p:xfrm>
          <a:off x="3206262" y="741344"/>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Defect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Cooperate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Defect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Cooperate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8" name="Straight Connector 7">
            <a:extLst>
              <a:ext uri="{FF2B5EF4-FFF2-40B4-BE49-F238E27FC236}">
                <a16:creationId xmlns:a16="http://schemas.microsoft.com/office/drawing/2014/main" id="{8AD6540A-2434-3249-866A-E16BD3885EB1}"/>
              </a:ext>
            </a:extLst>
          </p:cNvPr>
          <p:cNvCxnSpPr>
            <a:cxnSpLocks/>
          </p:cNvCxnSpPr>
          <p:nvPr/>
        </p:nvCxnSpPr>
        <p:spPr>
          <a:xfrm>
            <a:off x="4853354" y="1946477"/>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5806C91-73A0-BE44-96BE-2588A3000686}"/>
              </a:ext>
            </a:extLst>
          </p:cNvPr>
          <p:cNvCxnSpPr>
            <a:cxnSpLocks/>
          </p:cNvCxnSpPr>
          <p:nvPr/>
        </p:nvCxnSpPr>
        <p:spPr>
          <a:xfrm>
            <a:off x="4853354" y="2903080"/>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01DA34-444A-8A49-80FA-5B0CBB4E43E9}"/>
              </a:ext>
            </a:extLst>
          </p:cNvPr>
          <p:cNvCxnSpPr>
            <a:cxnSpLocks/>
          </p:cNvCxnSpPr>
          <p:nvPr/>
        </p:nvCxnSpPr>
        <p:spPr>
          <a:xfrm>
            <a:off x="6454726" y="1915997"/>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5217940-70C0-F246-B4AE-7B3D5724EDE2}"/>
              </a:ext>
            </a:extLst>
          </p:cNvPr>
          <p:cNvSpPr/>
          <p:nvPr/>
        </p:nvSpPr>
        <p:spPr>
          <a:xfrm>
            <a:off x="4845146" y="2295044"/>
            <a:ext cx="627187" cy="584775"/>
          </a:xfrm>
          <a:prstGeom prst="rect">
            <a:avLst/>
          </a:prstGeom>
        </p:spPr>
        <p:txBody>
          <a:bodyPr wrap="square">
            <a:spAutoFit/>
          </a:bodyPr>
          <a:lstStyle/>
          <a:p>
            <a:pPr algn="ctr"/>
            <a:r>
              <a:rPr lang="en-US" sz="3200" b="1" dirty="0">
                <a:solidFill>
                  <a:srgbClr val="FF9300"/>
                </a:solidFill>
              </a:rPr>
              <a:t>10</a:t>
            </a:r>
          </a:p>
        </p:txBody>
      </p:sp>
      <p:sp>
        <p:nvSpPr>
          <p:cNvPr id="12" name="Rectangle 11">
            <a:extLst>
              <a:ext uri="{FF2B5EF4-FFF2-40B4-BE49-F238E27FC236}">
                <a16:creationId xmlns:a16="http://schemas.microsoft.com/office/drawing/2014/main" id="{94BBC1A5-587D-324C-BD40-9DAEF464C795}"/>
              </a:ext>
            </a:extLst>
          </p:cNvPr>
          <p:cNvSpPr/>
          <p:nvPr/>
        </p:nvSpPr>
        <p:spPr>
          <a:xfrm>
            <a:off x="4842802" y="3263369"/>
            <a:ext cx="627187" cy="584775"/>
          </a:xfrm>
          <a:prstGeom prst="rect">
            <a:avLst/>
          </a:prstGeom>
        </p:spPr>
        <p:txBody>
          <a:bodyPr wrap="square">
            <a:spAutoFit/>
          </a:bodyPr>
          <a:lstStyle/>
          <a:p>
            <a:pPr algn="ctr"/>
            <a:r>
              <a:rPr lang="en-US" sz="3200" b="1" dirty="0">
                <a:solidFill>
                  <a:srgbClr val="FF9300"/>
                </a:solidFill>
              </a:rPr>
              <a:t>0</a:t>
            </a:r>
          </a:p>
        </p:txBody>
      </p:sp>
      <p:sp>
        <p:nvSpPr>
          <p:cNvPr id="13" name="Rectangle 12">
            <a:extLst>
              <a:ext uri="{FF2B5EF4-FFF2-40B4-BE49-F238E27FC236}">
                <a16:creationId xmlns:a16="http://schemas.microsoft.com/office/drawing/2014/main" id="{285DA487-2FFF-AD4F-BB1B-9EF830AF6038}"/>
              </a:ext>
            </a:extLst>
          </p:cNvPr>
          <p:cNvSpPr/>
          <p:nvPr/>
        </p:nvSpPr>
        <p:spPr>
          <a:xfrm>
            <a:off x="6472308" y="3261025"/>
            <a:ext cx="809837" cy="584775"/>
          </a:xfrm>
          <a:prstGeom prst="rect">
            <a:avLst/>
          </a:prstGeom>
        </p:spPr>
        <p:txBody>
          <a:bodyPr wrap="square">
            <a:spAutoFit/>
          </a:bodyPr>
          <a:lstStyle/>
          <a:p>
            <a:pPr algn="ctr"/>
            <a:r>
              <a:rPr lang="en-US" sz="3200" b="1" dirty="0">
                <a:solidFill>
                  <a:srgbClr val="FF9300"/>
                </a:solidFill>
              </a:rPr>
              <a:t>100</a:t>
            </a:r>
          </a:p>
        </p:txBody>
      </p:sp>
      <p:sp>
        <p:nvSpPr>
          <p:cNvPr id="14" name="Rectangle 13">
            <a:extLst>
              <a:ext uri="{FF2B5EF4-FFF2-40B4-BE49-F238E27FC236}">
                <a16:creationId xmlns:a16="http://schemas.microsoft.com/office/drawing/2014/main" id="{CEFD7329-9432-E340-86F1-7D05CF66A65D}"/>
              </a:ext>
            </a:extLst>
          </p:cNvPr>
          <p:cNvSpPr/>
          <p:nvPr/>
        </p:nvSpPr>
        <p:spPr>
          <a:xfrm>
            <a:off x="6469963" y="2288010"/>
            <a:ext cx="627187" cy="584775"/>
          </a:xfrm>
          <a:prstGeom prst="rect">
            <a:avLst/>
          </a:prstGeom>
        </p:spPr>
        <p:txBody>
          <a:bodyPr wrap="square">
            <a:spAutoFit/>
          </a:bodyPr>
          <a:lstStyle/>
          <a:p>
            <a:pPr algn="ctr"/>
            <a:r>
              <a:rPr lang="en-US" sz="3200" b="1" dirty="0">
                <a:solidFill>
                  <a:srgbClr val="FF9300"/>
                </a:solidFill>
              </a:rPr>
              <a:t>10</a:t>
            </a:r>
          </a:p>
        </p:txBody>
      </p:sp>
      <p:sp>
        <p:nvSpPr>
          <p:cNvPr id="15" name="Rectangle 14">
            <a:extLst>
              <a:ext uri="{FF2B5EF4-FFF2-40B4-BE49-F238E27FC236}">
                <a16:creationId xmlns:a16="http://schemas.microsoft.com/office/drawing/2014/main" id="{A1D77EE8-0173-5943-BDAE-04EF2FE6601C}"/>
              </a:ext>
            </a:extLst>
          </p:cNvPr>
          <p:cNvSpPr/>
          <p:nvPr/>
        </p:nvSpPr>
        <p:spPr>
          <a:xfrm>
            <a:off x="7668073" y="1927107"/>
            <a:ext cx="393056" cy="584775"/>
          </a:xfrm>
          <a:prstGeom prst="rect">
            <a:avLst/>
          </a:prstGeom>
        </p:spPr>
        <p:txBody>
          <a:bodyPr wrap="none">
            <a:spAutoFit/>
          </a:bodyPr>
          <a:lstStyle/>
          <a:p>
            <a:r>
              <a:rPr lang="en-US" sz="3200" b="1" dirty="0">
                <a:solidFill>
                  <a:srgbClr val="0000FF"/>
                </a:solidFill>
              </a:rPr>
              <a:t>0</a:t>
            </a:r>
            <a:endParaRPr lang="en-US" sz="3200" dirty="0"/>
          </a:p>
        </p:txBody>
      </p:sp>
      <p:sp>
        <p:nvSpPr>
          <p:cNvPr id="16" name="Rectangle 15">
            <a:extLst>
              <a:ext uri="{FF2B5EF4-FFF2-40B4-BE49-F238E27FC236}">
                <a16:creationId xmlns:a16="http://schemas.microsoft.com/office/drawing/2014/main" id="{D78EBC78-7C4C-5943-861D-2429855D20FB}"/>
              </a:ext>
            </a:extLst>
          </p:cNvPr>
          <p:cNvSpPr/>
          <p:nvPr/>
        </p:nvSpPr>
        <p:spPr>
          <a:xfrm>
            <a:off x="5850996" y="1938830"/>
            <a:ext cx="601447" cy="584775"/>
          </a:xfrm>
          <a:prstGeom prst="rect">
            <a:avLst/>
          </a:prstGeom>
        </p:spPr>
        <p:txBody>
          <a:bodyPr wrap="none">
            <a:spAutoFit/>
          </a:bodyPr>
          <a:lstStyle/>
          <a:p>
            <a:r>
              <a:rPr lang="en-US" sz="3200" b="1" dirty="0">
                <a:solidFill>
                  <a:srgbClr val="0000FF"/>
                </a:solidFill>
              </a:rPr>
              <a:t>10</a:t>
            </a:r>
            <a:endParaRPr lang="en-US" sz="3200" dirty="0"/>
          </a:p>
        </p:txBody>
      </p:sp>
      <p:sp>
        <p:nvSpPr>
          <p:cNvPr id="17" name="Rectangle 16">
            <a:extLst>
              <a:ext uri="{FF2B5EF4-FFF2-40B4-BE49-F238E27FC236}">
                <a16:creationId xmlns:a16="http://schemas.microsoft.com/office/drawing/2014/main" id="{039B2FC4-4F93-6B45-8679-91AC75263295}"/>
              </a:ext>
            </a:extLst>
          </p:cNvPr>
          <p:cNvSpPr/>
          <p:nvPr/>
        </p:nvSpPr>
        <p:spPr>
          <a:xfrm>
            <a:off x="5834584" y="2907154"/>
            <a:ext cx="601447" cy="584775"/>
          </a:xfrm>
          <a:prstGeom prst="rect">
            <a:avLst/>
          </a:prstGeom>
        </p:spPr>
        <p:txBody>
          <a:bodyPr wrap="none">
            <a:spAutoFit/>
          </a:bodyPr>
          <a:lstStyle/>
          <a:p>
            <a:r>
              <a:rPr lang="en-US" sz="3200" b="1" dirty="0">
                <a:solidFill>
                  <a:srgbClr val="0000FF"/>
                </a:solidFill>
              </a:rPr>
              <a:t>10</a:t>
            </a:r>
            <a:endParaRPr lang="en-US" sz="3200" dirty="0"/>
          </a:p>
        </p:txBody>
      </p:sp>
      <p:sp>
        <p:nvSpPr>
          <p:cNvPr id="18" name="Rectangle 17">
            <a:extLst>
              <a:ext uri="{FF2B5EF4-FFF2-40B4-BE49-F238E27FC236}">
                <a16:creationId xmlns:a16="http://schemas.microsoft.com/office/drawing/2014/main" id="{6BA0EE60-A11D-5E4D-934C-3C14FA0FFDE5}"/>
              </a:ext>
            </a:extLst>
          </p:cNvPr>
          <p:cNvSpPr/>
          <p:nvPr/>
        </p:nvSpPr>
        <p:spPr>
          <a:xfrm>
            <a:off x="7253076" y="2904810"/>
            <a:ext cx="809837" cy="584775"/>
          </a:xfrm>
          <a:prstGeom prst="rect">
            <a:avLst/>
          </a:prstGeom>
        </p:spPr>
        <p:txBody>
          <a:bodyPr wrap="none">
            <a:spAutoFit/>
          </a:bodyPr>
          <a:lstStyle/>
          <a:p>
            <a:r>
              <a:rPr lang="en-US" sz="3200" b="1" dirty="0">
                <a:solidFill>
                  <a:srgbClr val="0000FF"/>
                </a:solidFill>
              </a:rPr>
              <a:t>100</a:t>
            </a:r>
            <a:endParaRPr lang="en-US" sz="3200" dirty="0"/>
          </a:p>
        </p:txBody>
      </p:sp>
      <p:pic>
        <p:nvPicPr>
          <p:cNvPr id="14338" name="Picture 2">
            <a:extLst>
              <a:ext uri="{FF2B5EF4-FFF2-40B4-BE49-F238E27FC236}">
                <a16:creationId xmlns:a16="http://schemas.microsoft.com/office/drawing/2014/main" id="{C0644E97-846A-4947-B4B6-D2200B1C1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58" y="1155913"/>
            <a:ext cx="2711291" cy="2057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2134002-AAF3-0442-8C64-AE381E39D05F}"/>
              </a:ext>
            </a:extLst>
          </p:cNvPr>
          <p:cNvSpPr/>
          <p:nvPr/>
        </p:nvSpPr>
        <p:spPr>
          <a:xfrm>
            <a:off x="107852" y="3138326"/>
            <a:ext cx="2781301" cy="646331"/>
          </a:xfrm>
          <a:prstGeom prst="rect">
            <a:avLst/>
          </a:prstGeom>
        </p:spPr>
        <p:txBody>
          <a:bodyPr wrap="square">
            <a:spAutoFit/>
          </a:bodyPr>
          <a:lstStyle/>
          <a:p>
            <a:pPr algn="ctr"/>
            <a:r>
              <a:rPr lang="en-US" sz="1200" dirty="0"/>
              <a:t>Photo by Scott Bauer, Public Domain, https://</a:t>
            </a:r>
            <a:r>
              <a:rPr lang="en-US" sz="1200" dirty="0" err="1"/>
              <a:t>commons.wikimedia.org</a:t>
            </a:r>
            <a:r>
              <a:rPr lang="en-US" sz="1200" dirty="0"/>
              <a:t>/w/</a:t>
            </a:r>
            <a:r>
              <a:rPr lang="en-US" sz="1200" dirty="0" err="1"/>
              <a:t>index.php?curid</a:t>
            </a:r>
            <a:r>
              <a:rPr lang="en-US" sz="1200" dirty="0"/>
              <a:t>=245466</a:t>
            </a:r>
          </a:p>
        </p:txBody>
      </p:sp>
      <p:pic>
        <p:nvPicPr>
          <p:cNvPr id="14342" name="Picture 6">
            <a:extLst>
              <a:ext uri="{FF2B5EF4-FFF2-40B4-BE49-F238E27FC236}">
                <a16:creationId xmlns:a16="http://schemas.microsoft.com/office/drawing/2014/main" id="{7CD884A9-7595-924F-977A-1B84844789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8468" y="1196610"/>
            <a:ext cx="3643531" cy="20537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FBF3E3B-4B45-1A4C-AF36-2A34CF74826A}"/>
              </a:ext>
            </a:extLst>
          </p:cNvPr>
          <p:cNvSpPr/>
          <p:nvPr/>
        </p:nvSpPr>
        <p:spPr>
          <a:xfrm>
            <a:off x="8539091" y="3218375"/>
            <a:ext cx="3643531" cy="646331"/>
          </a:xfrm>
          <a:prstGeom prst="rect">
            <a:avLst/>
          </a:prstGeom>
        </p:spPr>
        <p:txBody>
          <a:bodyPr wrap="square">
            <a:spAutoFit/>
          </a:bodyPr>
          <a:lstStyle/>
          <a:p>
            <a:pPr algn="ctr"/>
            <a:r>
              <a:rPr lang="en-US" sz="1200" dirty="0"/>
              <a:t>By Ancheta </a:t>
            </a:r>
            <a:r>
              <a:rPr lang="en-US" sz="1200" dirty="0" err="1"/>
              <a:t>Wis</a:t>
            </a:r>
            <a:r>
              <a:rPr lang="en-US" sz="1200" dirty="0"/>
              <a:t>, CC BY-SA 3.0, https://</a:t>
            </a:r>
            <a:r>
              <a:rPr lang="en-US" sz="1200" dirty="0" err="1"/>
              <a:t>commons.wikimedia.org</a:t>
            </a:r>
            <a:r>
              <a:rPr lang="en-US" sz="1200" dirty="0"/>
              <a:t>/w/</a:t>
            </a:r>
            <a:r>
              <a:rPr lang="en-US" sz="1200" dirty="0" err="1"/>
              <a:t>index.php?curid</a:t>
            </a:r>
            <a:r>
              <a:rPr lang="en-US" sz="1200" dirty="0"/>
              <a:t>=68432449</a:t>
            </a:r>
          </a:p>
        </p:txBody>
      </p:sp>
      <p:sp>
        <p:nvSpPr>
          <p:cNvPr id="20" name="Rectangle 19">
            <a:extLst>
              <a:ext uri="{FF2B5EF4-FFF2-40B4-BE49-F238E27FC236}">
                <a16:creationId xmlns:a16="http://schemas.microsoft.com/office/drawing/2014/main" id="{C8FC38B6-A67C-B14C-A62F-68435DC8993E}"/>
              </a:ext>
            </a:extLst>
          </p:cNvPr>
          <p:cNvSpPr/>
          <p:nvPr/>
        </p:nvSpPr>
        <p:spPr>
          <a:xfrm rot="16200000">
            <a:off x="2740282" y="2554901"/>
            <a:ext cx="688009" cy="461665"/>
          </a:xfrm>
          <a:prstGeom prst="rect">
            <a:avLst/>
          </a:prstGeom>
        </p:spPr>
        <p:txBody>
          <a:bodyPr wrap="none">
            <a:spAutoFit/>
          </a:bodyPr>
          <a:lstStyle/>
          <a:p>
            <a:pPr algn="ctr"/>
            <a:r>
              <a:rPr lang="en-US" sz="2400" b="1" dirty="0">
                <a:solidFill>
                  <a:srgbClr val="FF9300"/>
                </a:solidFill>
              </a:rPr>
              <a:t>Bob</a:t>
            </a:r>
          </a:p>
        </p:txBody>
      </p:sp>
      <p:sp>
        <p:nvSpPr>
          <p:cNvPr id="21" name="Rectangle 20">
            <a:extLst>
              <a:ext uri="{FF2B5EF4-FFF2-40B4-BE49-F238E27FC236}">
                <a16:creationId xmlns:a16="http://schemas.microsoft.com/office/drawing/2014/main" id="{E2E1E986-C019-9B46-86E1-A7522F38C110}"/>
              </a:ext>
            </a:extLst>
          </p:cNvPr>
          <p:cNvSpPr/>
          <p:nvPr/>
        </p:nvSpPr>
        <p:spPr>
          <a:xfrm>
            <a:off x="5925716" y="733359"/>
            <a:ext cx="805029" cy="461665"/>
          </a:xfrm>
          <a:prstGeom prst="rect">
            <a:avLst/>
          </a:prstGeom>
        </p:spPr>
        <p:txBody>
          <a:bodyPr wrap="none">
            <a:spAutoFit/>
          </a:bodyPr>
          <a:lstStyle/>
          <a:p>
            <a:pPr algn="ctr"/>
            <a:r>
              <a:rPr lang="en-US" sz="2400" b="1" dirty="0">
                <a:solidFill>
                  <a:srgbClr val="0000FF"/>
                </a:solidFill>
              </a:rPr>
              <a:t>Alice</a:t>
            </a:r>
          </a:p>
        </p:txBody>
      </p:sp>
    </p:spTree>
    <p:extLst>
      <p:ext uri="{BB962C8B-B14F-4D97-AF65-F5344CB8AC3E}">
        <p14:creationId xmlns:p14="http://schemas.microsoft.com/office/powerpoint/2010/main" val="642817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Outline of today’s lecture</a:t>
            </a:r>
            <a:endParaRPr kumimoji="1" lang="ja-JP" altLang="en-US" dirty="0"/>
          </a:p>
        </p:txBody>
      </p:sp>
      <p:sp>
        <p:nvSpPr>
          <p:cNvPr id="3" name="Content Placeholder 2"/>
          <p:cNvSpPr>
            <a:spLocks noGrp="1"/>
          </p:cNvSpPr>
          <p:nvPr>
            <p:ph idx="1"/>
          </p:nvPr>
        </p:nvSpPr>
        <p:spPr>
          <a:xfrm>
            <a:off x="838200" y="1491795"/>
            <a:ext cx="10860314" cy="5112205"/>
          </a:xfrm>
        </p:spPr>
        <p:txBody>
          <a:bodyPr>
            <a:normAutofit fontScale="92500"/>
          </a:bodyPr>
          <a:lstStyle/>
          <a:p>
            <a:r>
              <a:rPr kumimoji="1" lang="en-US" altLang="ja-JP" dirty="0">
                <a:solidFill>
                  <a:schemeClr val="bg1">
                    <a:lumMod val="75000"/>
                  </a:schemeClr>
                </a:solidFill>
              </a:rPr>
              <a:t>Games with simultaneous moves: Notation</a:t>
            </a:r>
          </a:p>
          <a:p>
            <a:r>
              <a:rPr lang="en-US" altLang="ja-JP" dirty="0">
                <a:solidFill>
                  <a:schemeClr val="bg1">
                    <a:lumMod val="75000"/>
                  </a:schemeClr>
                </a:solidFill>
              </a:rPr>
              <a:t>Example: Stag Hunt (Coordination Games)</a:t>
            </a:r>
          </a:p>
          <a:p>
            <a:pPr lvl="1"/>
            <a:r>
              <a:rPr lang="en-US" altLang="ja-JP" dirty="0">
                <a:solidFill>
                  <a:schemeClr val="bg1">
                    <a:lumMod val="75000"/>
                  </a:schemeClr>
                </a:solidFill>
              </a:rPr>
              <a:t>Nash Equilibrium: Each player knows what the other will do, and responds rationally</a:t>
            </a:r>
          </a:p>
          <a:p>
            <a:r>
              <a:rPr lang="en-US" altLang="ja-JP" dirty="0"/>
              <a:t>Example: Asymmetric Coordination Games</a:t>
            </a:r>
          </a:p>
          <a:p>
            <a:pPr lvl="1"/>
            <a:r>
              <a:rPr lang="en-US" altLang="ja-JP" dirty="0"/>
              <a:t>Pareto Optimal outcome: No player can win more w/o some other player winning less</a:t>
            </a:r>
          </a:p>
          <a:p>
            <a:r>
              <a:rPr lang="en-US" altLang="ja-JP" dirty="0"/>
              <a:t>Example: Prisoners’ Dilemma (Betrayal Games)</a:t>
            </a:r>
          </a:p>
          <a:p>
            <a:pPr lvl="1"/>
            <a:r>
              <a:rPr lang="en-US" altLang="ja-JP" dirty="0"/>
              <a:t>Dominant Strategy: an action that is rational regardless of what the other player does</a:t>
            </a:r>
          </a:p>
          <a:p>
            <a:r>
              <a:rPr lang="en-US" altLang="ja-JP" dirty="0"/>
              <a:t>Example: Chicken (Anti-Coordination Games)</a:t>
            </a:r>
          </a:p>
          <a:p>
            <a:pPr lvl="1"/>
            <a:r>
              <a:rPr lang="en-US" altLang="ja-JP" dirty="0"/>
              <a:t>Factors external to the game: How well can you bluff?</a:t>
            </a:r>
          </a:p>
          <a:p>
            <a:pPr lvl="1"/>
            <a:r>
              <a:rPr lang="en-US" altLang="ja-JP" dirty="0"/>
              <a:t>Rational action within the game: Mixed Nash Equilibrium</a:t>
            </a:r>
          </a:p>
          <a:p>
            <a:r>
              <a:rPr lang="en-US" altLang="ja-JP" dirty="0"/>
              <a:t>Example: Generative Adversarial Network (GAN)</a:t>
            </a:r>
          </a:p>
        </p:txBody>
      </p:sp>
    </p:spTree>
    <p:extLst>
      <p:ext uri="{BB962C8B-B14F-4D97-AF65-F5344CB8AC3E}">
        <p14:creationId xmlns:p14="http://schemas.microsoft.com/office/powerpoint/2010/main" val="971279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68" y="76200"/>
            <a:ext cx="8229600" cy="646331"/>
          </a:xfrm>
        </p:spPr>
        <p:txBody>
          <a:bodyPr>
            <a:normAutofit/>
          </a:bodyPr>
          <a:lstStyle/>
          <a:p>
            <a:r>
              <a:rPr lang="en-US" sz="4000" dirty="0"/>
              <a:t>Asymmetric Coordination Games</a:t>
            </a:r>
          </a:p>
        </p:txBody>
      </p:sp>
      <p:sp>
        <p:nvSpPr>
          <p:cNvPr id="3" name="Content Placeholder 2"/>
          <p:cNvSpPr>
            <a:spLocks noGrp="1"/>
          </p:cNvSpPr>
          <p:nvPr>
            <p:ph idx="1"/>
          </p:nvPr>
        </p:nvSpPr>
        <p:spPr>
          <a:xfrm>
            <a:off x="1248227" y="3953023"/>
            <a:ext cx="10209349" cy="2787745"/>
          </a:xfrm>
        </p:spPr>
        <p:txBody>
          <a:bodyPr>
            <a:normAutofit/>
          </a:bodyPr>
          <a:lstStyle/>
          <a:p>
            <a:pPr marL="0" indent="0">
              <a:buNone/>
            </a:pPr>
            <a:r>
              <a:rPr lang="en-US" altLang="ja-JP" dirty="0"/>
              <a:t>Alice prefers alligator.  Bob prefers stag.</a:t>
            </a:r>
          </a:p>
          <a:p>
            <a:pPr marL="0" indent="0">
              <a:buNone/>
            </a:pPr>
            <a:r>
              <a:rPr lang="en-US" altLang="ja-JP" dirty="0"/>
              <a:t>If they don’t cooperate, they each get nothing.</a:t>
            </a:r>
          </a:p>
          <a:p>
            <a:endParaRPr lang="en-US" altLang="ja-JP" dirty="0"/>
          </a:p>
        </p:txBody>
      </p:sp>
      <p:graphicFrame>
        <p:nvGraphicFramePr>
          <p:cNvPr id="7" name="Content Placeholder 4">
            <a:extLst>
              <a:ext uri="{FF2B5EF4-FFF2-40B4-BE49-F238E27FC236}">
                <a16:creationId xmlns:a16="http://schemas.microsoft.com/office/drawing/2014/main" id="{E195303A-2CD7-EC40-B7C5-2BB156248459}"/>
              </a:ext>
            </a:extLst>
          </p:cNvPr>
          <p:cNvGraphicFramePr>
            <a:graphicFrameLocks/>
          </p:cNvGraphicFramePr>
          <p:nvPr>
            <p:extLst>
              <p:ext uri="{D42A27DB-BD31-4B8C-83A1-F6EECF244321}">
                <p14:modId xmlns:p14="http://schemas.microsoft.com/office/powerpoint/2010/main" val="2142744517"/>
              </p:ext>
            </p:extLst>
          </p:nvPr>
        </p:nvGraphicFramePr>
        <p:xfrm>
          <a:off x="3206262" y="654257"/>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Stag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Alligator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Stag</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Alligator</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8" name="Straight Connector 7">
            <a:extLst>
              <a:ext uri="{FF2B5EF4-FFF2-40B4-BE49-F238E27FC236}">
                <a16:creationId xmlns:a16="http://schemas.microsoft.com/office/drawing/2014/main" id="{8AD6540A-2434-3249-866A-E16BD3885EB1}"/>
              </a:ext>
            </a:extLst>
          </p:cNvPr>
          <p:cNvCxnSpPr>
            <a:cxnSpLocks/>
          </p:cNvCxnSpPr>
          <p:nvPr/>
        </p:nvCxnSpPr>
        <p:spPr>
          <a:xfrm>
            <a:off x="4853354" y="1859390"/>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5806C91-73A0-BE44-96BE-2588A3000686}"/>
              </a:ext>
            </a:extLst>
          </p:cNvPr>
          <p:cNvCxnSpPr>
            <a:cxnSpLocks/>
          </p:cNvCxnSpPr>
          <p:nvPr/>
        </p:nvCxnSpPr>
        <p:spPr>
          <a:xfrm>
            <a:off x="4853354" y="2815993"/>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01DA34-444A-8A49-80FA-5B0CBB4E43E9}"/>
              </a:ext>
            </a:extLst>
          </p:cNvPr>
          <p:cNvCxnSpPr>
            <a:cxnSpLocks/>
          </p:cNvCxnSpPr>
          <p:nvPr/>
        </p:nvCxnSpPr>
        <p:spPr>
          <a:xfrm>
            <a:off x="6454726" y="1828910"/>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5217940-70C0-F246-B4AE-7B3D5724EDE2}"/>
              </a:ext>
            </a:extLst>
          </p:cNvPr>
          <p:cNvSpPr/>
          <p:nvPr/>
        </p:nvSpPr>
        <p:spPr>
          <a:xfrm>
            <a:off x="4845146" y="2207957"/>
            <a:ext cx="627187" cy="584775"/>
          </a:xfrm>
          <a:prstGeom prst="rect">
            <a:avLst/>
          </a:prstGeom>
        </p:spPr>
        <p:txBody>
          <a:bodyPr wrap="square">
            <a:spAutoFit/>
          </a:bodyPr>
          <a:lstStyle/>
          <a:p>
            <a:pPr algn="ctr"/>
            <a:r>
              <a:rPr lang="en-US" sz="3200" b="1" dirty="0">
                <a:solidFill>
                  <a:srgbClr val="FF9300"/>
                </a:solidFill>
              </a:rPr>
              <a:t>20</a:t>
            </a:r>
          </a:p>
        </p:txBody>
      </p:sp>
      <p:sp>
        <p:nvSpPr>
          <p:cNvPr id="12" name="Rectangle 11">
            <a:extLst>
              <a:ext uri="{FF2B5EF4-FFF2-40B4-BE49-F238E27FC236}">
                <a16:creationId xmlns:a16="http://schemas.microsoft.com/office/drawing/2014/main" id="{94BBC1A5-587D-324C-BD40-9DAEF464C795}"/>
              </a:ext>
            </a:extLst>
          </p:cNvPr>
          <p:cNvSpPr/>
          <p:nvPr/>
        </p:nvSpPr>
        <p:spPr>
          <a:xfrm>
            <a:off x="4842802" y="3176282"/>
            <a:ext cx="627187" cy="584775"/>
          </a:xfrm>
          <a:prstGeom prst="rect">
            <a:avLst/>
          </a:prstGeom>
        </p:spPr>
        <p:txBody>
          <a:bodyPr wrap="square">
            <a:spAutoFit/>
          </a:bodyPr>
          <a:lstStyle/>
          <a:p>
            <a:pPr algn="ctr"/>
            <a:r>
              <a:rPr lang="en-US" sz="3200" b="1" dirty="0">
                <a:solidFill>
                  <a:srgbClr val="FF9300"/>
                </a:solidFill>
              </a:rPr>
              <a:t>0</a:t>
            </a:r>
          </a:p>
        </p:txBody>
      </p:sp>
      <p:sp>
        <p:nvSpPr>
          <p:cNvPr id="13" name="Rectangle 12">
            <a:extLst>
              <a:ext uri="{FF2B5EF4-FFF2-40B4-BE49-F238E27FC236}">
                <a16:creationId xmlns:a16="http://schemas.microsoft.com/office/drawing/2014/main" id="{285DA487-2FFF-AD4F-BB1B-9EF830AF6038}"/>
              </a:ext>
            </a:extLst>
          </p:cNvPr>
          <p:cNvSpPr/>
          <p:nvPr/>
        </p:nvSpPr>
        <p:spPr>
          <a:xfrm>
            <a:off x="6472308" y="3173938"/>
            <a:ext cx="809837" cy="584775"/>
          </a:xfrm>
          <a:prstGeom prst="rect">
            <a:avLst/>
          </a:prstGeom>
        </p:spPr>
        <p:txBody>
          <a:bodyPr wrap="square">
            <a:spAutoFit/>
          </a:bodyPr>
          <a:lstStyle/>
          <a:p>
            <a:pPr algn="ctr"/>
            <a:r>
              <a:rPr lang="en-US" sz="3200" b="1" dirty="0">
                <a:solidFill>
                  <a:srgbClr val="FF9300"/>
                </a:solidFill>
              </a:rPr>
              <a:t>10</a:t>
            </a:r>
          </a:p>
        </p:txBody>
      </p:sp>
      <p:sp>
        <p:nvSpPr>
          <p:cNvPr id="14" name="Rectangle 13">
            <a:extLst>
              <a:ext uri="{FF2B5EF4-FFF2-40B4-BE49-F238E27FC236}">
                <a16:creationId xmlns:a16="http://schemas.microsoft.com/office/drawing/2014/main" id="{CEFD7329-9432-E340-86F1-7D05CF66A65D}"/>
              </a:ext>
            </a:extLst>
          </p:cNvPr>
          <p:cNvSpPr/>
          <p:nvPr/>
        </p:nvSpPr>
        <p:spPr>
          <a:xfrm>
            <a:off x="6469963" y="2200923"/>
            <a:ext cx="627187" cy="584775"/>
          </a:xfrm>
          <a:prstGeom prst="rect">
            <a:avLst/>
          </a:prstGeom>
        </p:spPr>
        <p:txBody>
          <a:bodyPr wrap="square">
            <a:spAutoFit/>
          </a:bodyPr>
          <a:lstStyle/>
          <a:p>
            <a:pPr algn="ctr"/>
            <a:r>
              <a:rPr lang="en-US" sz="3200" b="1" dirty="0">
                <a:solidFill>
                  <a:srgbClr val="FF9300"/>
                </a:solidFill>
              </a:rPr>
              <a:t>0</a:t>
            </a:r>
          </a:p>
        </p:txBody>
      </p:sp>
      <p:sp>
        <p:nvSpPr>
          <p:cNvPr id="15" name="Rectangle 14">
            <a:extLst>
              <a:ext uri="{FF2B5EF4-FFF2-40B4-BE49-F238E27FC236}">
                <a16:creationId xmlns:a16="http://schemas.microsoft.com/office/drawing/2014/main" id="{A1D77EE8-0173-5943-BDAE-04EF2FE6601C}"/>
              </a:ext>
            </a:extLst>
          </p:cNvPr>
          <p:cNvSpPr/>
          <p:nvPr/>
        </p:nvSpPr>
        <p:spPr>
          <a:xfrm>
            <a:off x="7668073" y="1840020"/>
            <a:ext cx="393056" cy="584775"/>
          </a:xfrm>
          <a:prstGeom prst="rect">
            <a:avLst/>
          </a:prstGeom>
        </p:spPr>
        <p:txBody>
          <a:bodyPr wrap="none">
            <a:spAutoFit/>
          </a:bodyPr>
          <a:lstStyle/>
          <a:p>
            <a:r>
              <a:rPr lang="en-US" sz="3200" b="1" dirty="0">
                <a:solidFill>
                  <a:srgbClr val="0000FF"/>
                </a:solidFill>
              </a:rPr>
              <a:t>0</a:t>
            </a:r>
            <a:endParaRPr lang="en-US" sz="3200" dirty="0"/>
          </a:p>
        </p:txBody>
      </p:sp>
      <p:sp>
        <p:nvSpPr>
          <p:cNvPr id="16" name="Rectangle 15">
            <a:extLst>
              <a:ext uri="{FF2B5EF4-FFF2-40B4-BE49-F238E27FC236}">
                <a16:creationId xmlns:a16="http://schemas.microsoft.com/office/drawing/2014/main" id="{D78EBC78-7C4C-5943-861D-2429855D20FB}"/>
              </a:ext>
            </a:extLst>
          </p:cNvPr>
          <p:cNvSpPr/>
          <p:nvPr/>
        </p:nvSpPr>
        <p:spPr>
          <a:xfrm>
            <a:off x="5850996" y="1851743"/>
            <a:ext cx="601447" cy="584775"/>
          </a:xfrm>
          <a:prstGeom prst="rect">
            <a:avLst/>
          </a:prstGeom>
        </p:spPr>
        <p:txBody>
          <a:bodyPr wrap="none">
            <a:spAutoFit/>
          </a:bodyPr>
          <a:lstStyle/>
          <a:p>
            <a:r>
              <a:rPr lang="en-US" sz="3200" b="1" dirty="0">
                <a:solidFill>
                  <a:srgbClr val="0000FF"/>
                </a:solidFill>
              </a:rPr>
              <a:t>10</a:t>
            </a:r>
            <a:endParaRPr lang="en-US" sz="3200" dirty="0"/>
          </a:p>
        </p:txBody>
      </p:sp>
      <p:sp>
        <p:nvSpPr>
          <p:cNvPr id="17" name="Rectangle 16">
            <a:extLst>
              <a:ext uri="{FF2B5EF4-FFF2-40B4-BE49-F238E27FC236}">
                <a16:creationId xmlns:a16="http://schemas.microsoft.com/office/drawing/2014/main" id="{039B2FC4-4F93-6B45-8679-91AC75263295}"/>
              </a:ext>
            </a:extLst>
          </p:cNvPr>
          <p:cNvSpPr/>
          <p:nvPr/>
        </p:nvSpPr>
        <p:spPr>
          <a:xfrm>
            <a:off x="5834584" y="2820067"/>
            <a:ext cx="393056" cy="584775"/>
          </a:xfrm>
          <a:prstGeom prst="rect">
            <a:avLst/>
          </a:prstGeom>
        </p:spPr>
        <p:txBody>
          <a:bodyPr wrap="none">
            <a:spAutoFit/>
          </a:bodyPr>
          <a:lstStyle/>
          <a:p>
            <a:r>
              <a:rPr lang="en-US" sz="3200" b="1" dirty="0">
                <a:solidFill>
                  <a:srgbClr val="0000FF"/>
                </a:solidFill>
              </a:rPr>
              <a:t>0</a:t>
            </a:r>
            <a:endParaRPr lang="en-US" sz="3200" dirty="0"/>
          </a:p>
        </p:txBody>
      </p:sp>
      <p:sp>
        <p:nvSpPr>
          <p:cNvPr id="18" name="Rectangle 17">
            <a:extLst>
              <a:ext uri="{FF2B5EF4-FFF2-40B4-BE49-F238E27FC236}">
                <a16:creationId xmlns:a16="http://schemas.microsoft.com/office/drawing/2014/main" id="{6BA0EE60-A11D-5E4D-934C-3C14FA0FFDE5}"/>
              </a:ext>
            </a:extLst>
          </p:cNvPr>
          <p:cNvSpPr/>
          <p:nvPr/>
        </p:nvSpPr>
        <p:spPr>
          <a:xfrm>
            <a:off x="7253076" y="2817723"/>
            <a:ext cx="601447" cy="584775"/>
          </a:xfrm>
          <a:prstGeom prst="rect">
            <a:avLst/>
          </a:prstGeom>
        </p:spPr>
        <p:txBody>
          <a:bodyPr wrap="none">
            <a:spAutoFit/>
          </a:bodyPr>
          <a:lstStyle/>
          <a:p>
            <a:r>
              <a:rPr lang="en-US" sz="3200" b="1" dirty="0">
                <a:solidFill>
                  <a:srgbClr val="0000FF"/>
                </a:solidFill>
              </a:rPr>
              <a:t>20</a:t>
            </a:r>
            <a:endParaRPr lang="en-US" sz="3200" dirty="0"/>
          </a:p>
        </p:txBody>
      </p:sp>
      <p:pic>
        <p:nvPicPr>
          <p:cNvPr id="14338" name="Picture 2">
            <a:extLst>
              <a:ext uri="{FF2B5EF4-FFF2-40B4-BE49-F238E27FC236}">
                <a16:creationId xmlns:a16="http://schemas.microsoft.com/office/drawing/2014/main" id="{C0644E97-846A-4947-B4B6-D2200B1C1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58" y="1155913"/>
            <a:ext cx="2711291" cy="2057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2134002-AAF3-0442-8C64-AE381E39D05F}"/>
              </a:ext>
            </a:extLst>
          </p:cNvPr>
          <p:cNvSpPr/>
          <p:nvPr/>
        </p:nvSpPr>
        <p:spPr>
          <a:xfrm>
            <a:off x="107852" y="3138326"/>
            <a:ext cx="2781301" cy="646331"/>
          </a:xfrm>
          <a:prstGeom prst="rect">
            <a:avLst/>
          </a:prstGeom>
        </p:spPr>
        <p:txBody>
          <a:bodyPr wrap="square">
            <a:spAutoFit/>
          </a:bodyPr>
          <a:lstStyle/>
          <a:p>
            <a:pPr algn="ctr"/>
            <a:r>
              <a:rPr lang="en-US" sz="1200" dirty="0"/>
              <a:t>Photo by Scott Bauer, Public Domain, https://</a:t>
            </a:r>
            <a:r>
              <a:rPr lang="en-US" sz="1200" dirty="0" err="1"/>
              <a:t>commons.wikimedia.org</a:t>
            </a:r>
            <a:r>
              <a:rPr lang="en-US" sz="1200" dirty="0"/>
              <a:t>/w/</a:t>
            </a:r>
            <a:r>
              <a:rPr lang="en-US" sz="1200" dirty="0" err="1"/>
              <a:t>index.php?curid</a:t>
            </a:r>
            <a:r>
              <a:rPr lang="en-US" sz="1200" dirty="0"/>
              <a:t>=245466</a:t>
            </a:r>
          </a:p>
        </p:txBody>
      </p:sp>
      <p:sp>
        <p:nvSpPr>
          <p:cNvPr id="6" name="Rectangle 5">
            <a:extLst>
              <a:ext uri="{FF2B5EF4-FFF2-40B4-BE49-F238E27FC236}">
                <a16:creationId xmlns:a16="http://schemas.microsoft.com/office/drawing/2014/main" id="{2FBF3E3B-4B45-1A4C-AF36-2A34CF74826A}"/>
              </a:ext>
            </a:extLst>
          </p:cNvPr>
          <p:cNvSpPr/>
          <p:nvPr/>
        </p:nvSpPr>
        <p:spPr>
          <a:xfrm>
            <a:off x="8539091" y="3218375"/>
            <a:ext cx="3643531" cy="646331"/>
          </a:xfrm>
          <a:prstGeom prst="rect">
            <a:avLst/>
          </a:prstGeom>
        </p:spPr>
        <p:txBody>
          <a:bodyPr wrap="square">
            <a:spAutoFit/>
          </a:bodyPr>
          <a:lstStyle/>
          <a:p>
            <a:pPr algn="ctr"/>
            <a:r>
              <a:rPr lang="en-US" sz="1200" dirty="0"/>
              <a:t>By Ancheta </a:t>
            </a:r>
            <a:r>
              <a:rPr lang="en-US" sz="1200" dirty="0" err="1"/>
              <a:t>Wis</a:t>
            </a:r>
            <a:r>
              <a:rPr lang="en-US" sz="1200" dirty="0"/>
              <a:t>, CC BY-SA 3.0, https://</a:t>
            </a:r>
            <a:r>
              <a:rPr lang="en-US" sz="1200" dirty="0" err="1"/>
              <a:t>commons.wikimedia.org</a:t>
            </a:r>
            <a:r>
              <a:rPr lang="en-US" sz="1200" dirty="0"/>
              <a:t>/w/</a:t>
            </a:r>
            <a:r>
              <a:rPr lang="en-US" sz="1200" dirty="0" err="1"/>
              <a:t>index.php?curid</a:t>
            </a:r>
            <a:r>
              <a:rPr lang="en-US" sz="1200" dirty="0"/>
              <a:t>=68432449</a:t>
            </a:r>
          </a:p>
        </p:txBody>
      </p:sp>
      <p:sp>
        <p:nvSpPr>
          <p:cNvPr id="4" name="Rectangle 3">
            <a:extLst>
              <a:ext uri="{FF2B5EF4-FFF2-40B4-BE49-F238E27FC236}">
                <a16:creationId xmlns:a16="http://schemas.microsoft.com/office/drawing/2014/main" id="{596BC4CD-BE2D-0147-948B-8F5A20DE8C59}"/>
              </a:ext>
            </a:extLst>
          </p:cNvPr>
          <p:cNvSpPr/>
          <p:nvPr/>
        </p:nvSpPr>
        <p:spPr>
          <a:xfrm>
            <a:off x="6070859" y="718845"/>
            <a:ext cx="805029" cy="461665"/>
          </a:xfrm>
          <a:prstGeom prst="rect">
            <a:avLst/>
          </a:prstGeom>
        </p:spPr>
        <p:txBody>
          <a:bodyPr wrap="none">
            <a:spAutoFit/>
          </a:bodyPr>
          <a:lstStyle/>
          <a:p>
            <a:pPr algn="ctr"/>
            <a:r>
              <a:rPr lang="en-US" sz="2400" b="1" dirty="0">
                <a:solidFill>
                  <a:srgbClr val="0000FF"/>
                </a:solidFill>
              </a:rPr>
              <a:t>Alice</a:t>
            </a:r>
          </a:p>
        </p:txBody>
      </p:sp>
      <p:sp>
        <p:nvSpPr>
          <p:cNvPr id="21" name="Rectangle 20">
            <a:extLst>
              <a:ext uri="{FF2B5EF4-FFF2-40B4-BE49-F238E27FC236}">
                <a16:creationId xmlns:a16="http://schemas.microsoft.com/office/drawing/2014/main" id="{9381A770-032F-5C44-B1C1-20CDFAC23BFA}"/>
              </a:ext>
            </a:extLst>
          </p:cNvPr>
          <p:cNvSpPr/>
          <p:nvPr/>
        </p:nvSpPr>
        <p:spPr>
          <a:xfrm rot="16200000">
            <a:off x="3074112" y="2467815"/>
            <a:ext cx="688009" cy="461665"/>
          </a:xfrm>
          <a:prstGeom prst="rect">
            <a:avLst/>
          </a:prstGeom>
        </p:spPr>
        <p:txBody>
          <a:bodyPr wrap="none">
            <a:spAutoFit/>
          </a:bodyPr>
          <a:lstStyle/>
          <a:p>
            <a:pPr algn="ctr"/>
            <a:r>
              <a:rPr lang="en-US" sz="2400" b="1" dirty="0">
                <a:solidFill>
                  <a:srgbClr val="FF9300"/>
                </a:solidFill>
              </a:rPr>
              <a:t>Bob</a:t>
            </a:r>
          </a:p>
        </p:txBody>
      </p:sp>
      <p:pic>
        <p:nvPicPr>
          <p:cNvPr id="1026" name="Picture 2">
            <a:extLst>
              <a:ext uri="{FF2B5EF4-FFF2-40B4-BE49-F238E27FC236}">
                <a16:creationId xmlns:a16="http://schemas.microsoft.com/office/drawing/2014/main" id="{8F135C09-33B2-C547-A995-D507DAC934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2374" y="1072209"/>
            <a:ext cx="2859446" cy="2143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938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68" y="76200"/>
            <a:ext cx="8229600" cy="646331"/>
          </a:xfrm>
        </p:spPr>
        <p:txBody>
          <a:bodyPr>
            <a:normAutofit/>
          </a:bodyPr>
          <a:lstStyle/>
          <a:p>
            <a:r>
              <a:rPr lang="en-US" sz="4000" dirty="0"/>
              <a:t>Asymmetric Coordination Games</a:t>
            </a:r>
          </a:p>
        </p:txBody>
      </p:sp>
      <p:sp>
        <p:nvSpPr>
          <p:cNvPr id="3" name="Content Placeholder 2"/>
          <p:cNvSpPr>
            <a:spLocks noGrp="1"/>
          </p:cNvSpPr>
          <p:nvPr>
            <p:ph idx="1"/>
          </p:nvPr>
        </p:nvSpPr>
        <p:spPr>
          <a:xfrm>
            <a:off x="1248227" y="3953023"/>
            <a:ext cx="10209349" cy="2787745"/>
          </a:xfrm>
        </p:spPr>
        <p:txBody>
          <a:bodyPr>
            <a:normAutofit/>
          </a:bodyPr>
          <a:lstStyle/>
          <a:p>
            <a:pPr marL="0" indent="0">
              <a:buNone/>
            </a:pPr>
            <a:r>
              <a:rPr lang="en-US" altLang="ja-JP" dirty="0"/>
              <a:t>The Nash equilibria are (</a:t>
            </a:r>
            <a:r>
              <a:rPr lang="en-US" altLang="ja-JP" dirty="0" err="1"/>
              <a:t>Stag,Stag</a:t>
            </a:r>
            <a:r>
              <a:rPr lang="en-US" altLang="ja-JP" dirty="0"/>
              <a:t>) and (</a:t>
            </a:r>
            <a:r>
              <a:rPr lang="en-US" altLang="ja-JP" dirty="0" err="1"/>
              <a:t>Gator,Gator</a:t>
            </a:r>
            <a:r>
              <a:rPr lang="en-US" altLang="ja-JP" dirty="0"/>
              <a:t>).</a:t>
            </a:r>
          </a:p>
          <a:p>
            <a:r>
              <a:rPr lang="en-US" altLang="ja-JP" dirty="0"/>
              <a:t>If Bob knows that Alice will hunt gator, then it’s rational for him to do the same.</a:t>
            </a:r>
          </a:p>
          <a:p>
            <a:r>
              <a:rPr lang="en-US" altLang="ja-JP" dirty="0"/>
              <a:t>If Alice knows that Bob will hunt stag, then it’s rational for her to do the same.</a:t>
            </a:r>
          </a:p>
          <a:p>
            <a:endParaRPr lang="en-US" altLang="ja-JP" dirty="0"/>
          </a:p>
        </p:txBody>
      </p:sp>
      <p:graphicFrame>
        <p:nvGraphicFramePr>
          <p:cNvPr id="7" name="Content Placeholder 4">
            <a:extLst>
              <a:ext uri="{FF2B5EF4-FFF2-40B4-BE49-F238E27FC236}">
                <a16:creationId xmlns:a16="http://schemas.microsoft.com/office/drawing/2014/main" id="{E195303A-2CD7-EC40-B7C5-2BB156248459}"/>
              </a:ext>
            </a:extLst>
          </p:cNvPr>
          <p:cNvGraphicFramePr>
            <a:graphicFrameLocks/>
          </p:cNvGraphicFramePr>
          <p:nvPr/>
        </p:nvGraphicFramePr>
        <p:xfrm>
          <a:off x="3206262" y="654257"/>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Stag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Alligator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Stag</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Alligator</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8" name="Straight Connector 7">
            <a:extLst>
              <a:ext uri="{FF2B5EF4-FFF2-40B4-BE49-F238E27FC236}">
                <a16:creationId xmlns:a16="http://schemas.microsoft.com/office/drawing/2014/main" id="{8AD6540A-2434-3249-866A-E16BD3885EB1}"/>
              </a:ext>
            </a:extLst>
          </p:cNvPr>
          <p:cNvCxnSpPr>
            <a:cxnSpLocks/>
          </p:cNvCxnSpPr>
          <p:nvPr/>
        </p:nvCxnSpPr>
        <p:spPr>
          <a:xfrm>
            <a:off x="4853354" y="1859390"/>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5806C91-73A0-BE44-96BE-2588A3000686}"/>
              </a:ext>
            </a:extLst>
          </p:cNvPr>
          <p:cNvCxnSpPr>
            <a:cxnSpLocks/>
          </p:cNvCxnSpPr>
          <p:nvPr/>
        </p:nvCxnSpPr>
        <p:spPr>
          <a:xfrm>
            <a:off x="4853354" y="2815993"/>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01DA34-444A-8A49-80FA-5B0CBB4E43E9}"/>
              </a:ext>
            </a:extLst>
          </p:cNvPr>
          <p:cNvCxnSpPr>
            <a:cxnSpLocks/>
          </p:cNvCxnSpPr>
          <p:nvPr/>
        </p:nvCxnSpPr>
        <p:spPr>
          <a:xfrm>
            <a:off x="6454726" y="1828910"/>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5217940-70C0-F246-B4AE-7B3D5724EDE2}"/>
              </a:ext>
            </a:extLst>
          </p:cNvPr>
          <p:cNvSpPr/>
          <p:nvPr/>
        </p:nvSpPr>
        <p:spPr>
          <a:xfrm>
            <a:off x="4845146" y="2207957"/>
            <a:ext cx="627187" cy="584775"/>
          </a:xfrm>
          <a:prstGeom prst="rect">
            <a:avLst/>
          </a:prstGeom>
        </p:spPr>
        <p:txBody>
          <a:bodyPr wrap="square">
            <a:spAutoFit/>
          </a:bodyPr>
          <a:lstStyle/>
          <a:p>
            <a:pPr algn="ctr"/>
            <a:r>
              <a:rPr lang="en-US" sz="3200" b="1" dirty="0">
                <a:solidFill>
                  <a:srgbClr val="FF9300"/>
                </a:solidFill>
              </a:rPr>
              <a:t>20</a:t>
            </a:r>
          </a:p>
        </p:txBody>
      </p:sp>
      <p:sp>
        <p:nvSpPr>
          <p:cNvPr id="12" name="Rectangle 11">
            <a:extLst>
              <a:ext uri="{FF2B5EF4-FFF2-40B4-BE49-F238E27FC236}">
                <a16:creationId xmlns:a16="http://schemas.microsoft.com/office/drawing/2014/main" id="{94BBC1A5-587D-324C-BD40-9DAEF464C795}"/>
              </a:ext>
            </a:extLst>
          </p:cNvPr>
          <p:cNvSpPr/>
          <p:nvPr/>
        </p:nvSpPr>
        <p:spPr>
          <a:xfrm>
            <a:off x="4842802" y="3176282"/>
            <a:ext cx="627187" cy="584775"/>
          </a:xfrm>
          <a:prstGeom prst="rect">
            <a:avLst/>
          </a:prstGeom>
        </p:spPr>
        <p:txBody>
          <a:bodyPr wrap="square">
            <a:spAutoFit/>
          </a:bodyPr>
          <a:lstStyle/>
          <a:p>
            <a:pPr algn="ctr"/>
            <a:r>
              <a:rPr lang="en-US" sz="3200" b="1" dirty="0">
                <a:solidFill>
                  <a:srgbClr val="FF9300"/>
                </a:solidFill>
              </a:rPr>
              <a:t>0</a:t>
            </a:r>
          </a:p>
        </p:txBody>
      </p:sp>
      <p:sp>
        <p:nvSpPr>
          <p:cNvPr id="13" name="Rectangle 12">
            <a:extLst>
              <a:ext uri="{FF2B5EF4-FFF2-40B4-BE49-F238E27FC236}">
                <a16:creationId xmlns:a16="http://schemas.microsoft.com/office/drawing/2014/main" id="{285DA487-2FFF-AD4F-BB1B-9EF830AF6038}"/>
              </a:ext>
            </a:extLst>
          </p:cNvPr>
          <p:cNvSpPr/>
          <p:nvPr/>
        </p:nvSpPr>
        <p:spPr>
          <a:xfrm>
            <a:off x="6472308" y="3173938"/>
            <a:ext cx="809837" cy="584775"/>
          </a:xfrm>
          <a:prstGeom prst="rect">
            <a:avLst/>
          </a:prstGeom>
        </p:spPr>
        <p:txBody>
          <a:bodyPr wrap="square">
            <a:spAutoFit/>
          </a:bodyPr>
          <a:lstStyle/>
          <a:p>
            <a:pPr algn="ctr"/>
            <a:r>
              <a:rPr lang="en-US" sz="3200" b="1" dirty="0">
                <a:solidFill>
                  <a:srgbClr val="FF9300"/>
                </a:solidFill>
              </a:rPr>
              <a:t>10</a:t>
            </a:r>
          </a:p>
        </p:txBody>
      </p:sp>
      <p:sp>
        <p:nvSpPr>
          <p:cNvPr id="14" name="Rectangle 13">
            <a:extLst>
              <a:ext uri="{FF2B5EF4-FFF2-40B4-BE49-F238E27FC236}">
                <a16:creationId xmlns:a16="http://schemas.microsoft.com/office/drawing/2014/main" id="{CEFD7329-9432-E340-86F1-7D05CF66A65D}"/>
              </a:ext>
            </a:extLst>
          </p:cNvPr>
          <p:cNvSpPr/>
          <p:nvPr/>
        </p:nvSpPr>
        <p:spPr>
          <a:xfrm>
            <a:off x="6469963" y="2200923"/>
            <a:ext cx="627187" cy="584775"/>
          </a:xfrm>
          <a:prstGeom prst="rect">
            <a:avLst/>
          </a:prstGeom>
        </p:spPr>
        <p:txBody>
          <a:bodyPr wrap="square">
            <a:spAutoFit/>
          </a:bodyPr>
          <a:lstStyle/>
          <a:p>
            <a:pPr algn="ctr"/>
            <a:r>
              <a:rPr lang="en-US" sz="3200" b="1" dirty="0">
                <a:solidFill>
                  <a:srgbClr val="FF9300"/>
                </a:solidFill>
              </a:rPr>
              <a:t>0</a:t>
            </a:r>
          </a:p>
        </p:txBody>
      </p:sp>
      <p:sp>
        <p:nvSpPr>
          <p:cNvPr id="15" name="Rectangle 14">
            <a:extLst>
              <a:ext uri="{FF2B5EF4-FFF2-40B4-BE49-F238E27FC236}">
                <a16:creationId xmlns:a16="http://schemas.microsoft.com/office/drawing/2014/main" id="{A1D77EE8-0173-5943-BDAE-04EF2FE6601C}"/>
              </a:ext>
            </a:extLst>
          </p:cNvPr>
          <p:cNvSpPr/>
          <p:nvPr/>
        </p:nvSpPr>
        <p:spPr>
          <a:xfrm>
            <a:off x="7668073" y="1840020"/>
            <a:ext cx="393056" cy="584775"/>
          </a:xfrm>
          <a:prstGeom prst="rect">
            <a:avLst/>
          </a:prstGeom>
        </p:spPr>
        <p:txBody>
          <a:bodyPr wrap="none">
            <a:spAutoFit/>
          </a:bodyPr>
          <a:lstStyle/>
          <a:p>
            <a:r>
              <a:rPr lang="en-US" sz="3200" b="1" dirty="0">
                <a:solidFill>
                  <a:srgbClr val="0000FF"/>
                </a:solidFill>
              </a:rPr>
              <a:t>0</a:t>
            </a:r>
            <a:endParaRPr lang="en-US" sz="3200" dirty="0"/>
          </a:p>
        </p:txBody>
      </p:sp>
      <p:sp>
        <p:nvSpPr>
          <p:cNvPr id="16" name="Rectangle 15">
            <a:extLst>
              <a:ext uri="{FF2B5EF4-FFF2-40B4-BE49-F238E27FC236}">
                <a16:creationId xmlns:a16="http://schemas.microsoft.com/office/drawing/2014/main" id="{D78EBC78-7C4C-5943-861D-2429855D20FB}"/>
              </a:ext>
            </a:extLst>
          </p:cNvPr>
          <p:cNvSpPr/>
          <p:nvPr/>
        </p:nvSpPr>
        <p:spPr>
          <a:xfrm>
            <a:off x="5850996" y="1851743"/>
            <a:ext cx="601447" cy="584775"/>
          </a:xfrm>
          <a:prstGeom prst="rect">
            <a:avLst/>
          </a:prstGeom>
        </p:spPr>
        <p:txBody>
          <a:bodyPr wrap="none">
            <a:spAutoFit/>
          </a:bodyPr>
          <a:lstStyle/>
          <a:p>
            <a:r>
              <a:rPr lang="en-US" sz="3200" b="1" dirty="0">
                <a:solidFill>
                  <a:srgbClr val="0000FF"/>
                </a:solidFill>
              </a:rPr>
              <a:t>10</a:t>
            </a:r>
            <a:endParaRPr lang="en-US" sz="3200" dirty="0"/>
          </a:p>
        </p:txBody>
      </p:sp>
      <p:sp>
        <p:nvSpPr>
          <p:cNvPr id="17" name="Rectangle 16">
            <a:extLst>
              <a:ext uri="{FF2B5EF4-FFF2-40B4-BE49-F238E27FC236}">
                <a16:creationId xmlns:a16="http://schemas.microsoft.com/office/drawing/2014/main" id="{039B2FC4-4F93-6B45-8679-91AC75263295}"/>
              </a:ext>
            </a:extLst>
          </p:cNvPr>
          <p:cNvSpPr/>
          <p:nvPr/>
        </p:nvSpPr>
        <p:spPr>
          <a:xfrm>
            <a:off x="5834584" y="2820067"/>
            <a:ext cx="393056" cy="584775"/>
          </a:xfrm>
          <a:prstGeom prst="rect">
            <a:avLst/>
          </a:prstGeom>
        </p:spPr>
        <p:txBody>
          <a:bodyPr wrap="none">
            <a:spAutoFit/>
          </a:bodyPr>
          <a:lstStyle/>
          <a:p>
            <a:r>
              <a:rPr lang="en-US" sz="3200" b="1" dirty="0">
                <a:solidFill>
                  <a:srgbClr val="0000FF"/>
                </a:solidFill>
              </a:rPr>
              <a:t>0</a:t>
            </a:r>
            <a:endParaRPr lang="en-US" sz="3200" dirty="0"/>
          </a:p>
        </p:txBody>
      </p:sp>
      <p:sp>
        <p:nvSpPr>
          <p:cNvPr id="18" name="Rectangle 17">
            <a:extLst>
              <a:ext uri="{FF2B5EF4-FFF2-40B4-BE49-F238E27FC236}">
                <a16:creationId xmlns:a16="http://schemas.microsoft.com/office/drawing/2014/main" id="{6BA0EE60-A11D-5E4D-934C-3C14FA0FFDE5}"/>
              </a:ext>
            </a:extLst>
          </p:cNvPr>
          <p:cNvSpPr/>
          <p:nvPr/>
        </p:nvSpPr>
        <p:spPr>
          <a:xfrm>
            <a:off x="7253076" y="2817723"/>
            <a:ext cx="601447" cy="584775"/>
          </a:xfrm>
          <a:prstGeom prst="rect">
            <a:avLst/>
          </a:prstGeom>
        </p:spPr>
        <p:txBody>
          <a:bodyPr wrap="none">
            <a:spAutoFit/>
          </a:bodyPr>
          <a:lstStyle/>
          <a:p>
            <a:r>
              <a:rPr lang="en-US" sz="3200" b="1" dirty="0">
                <a:solidFill>
                  <a:srgbClr val="0000FF"/>
                </a:solidFill>
              </a:rPr>
              <a:t>20</a:t>
            </a:r>
            <a:endParaRPr lang="en-US" sz="3200" dirty="0"/>
          </a:p>
        </p:txBody>
      </p:sp>
      <p:pic>
        <p:nvPicPr>
          <p:cNvPr id="14338" name="Picture 2">
            <a:extLst>
              <a:ext uri="{FF2B5EF4-FFF2-40B4-BE49-F238E27FC236}">
                <a16:creationId xmlns:a16="http://schemas.microsoft.com/office/drawing/2014/main" id="{C0644E97-846A-4947-B4B6-D2200B1C1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58" y="1155913"/>
            <a:ext cx="2711291" cy="2057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2134002-AAF3-0442-8C64-AE381E39D05F}"/>
              </a:ext>
            </a:extLst>
          </p:cNvPr>
          <p:cNvSpPr/>
          <p:nvPr/>
        </p:nvSpPr>
        <p:spPr>
          <a:xfrm>
            <a:off x="107852" y="3138326"/>
            <a:ext cx="2781301" cy="646331"/>
          </a:xfrm>
          <a:prstGeom prst="rect">
            <a:avLst/>
          </a:prstGeom>
        </p:spPr>
        <p:txBody>
          <a:bodyPr wrap="square">
            <a:spAutoFit/>
          </a:bodyPr>
          <a:lstStyle/>
          <a:p>
            <a:pPr algn="ctr"/>
            <a:r>
              <a:rPr lang="en-US" sz="1200" dirty="0"/>
              <a:t>Photo by Scott Bauer, Public Domain, https://</a:t>
            </a:r>
            <a:r>
              <a:rPr lang="en-US" sz="1200" dirty="0" err="1"/>
              <a:t>commons.wikimedia.org</a:t>
            </a:r>
            <a:r>
              <a:rPr lang="en-US" sz="1200" dirty="0"/>
              <a:t>/w/</a:t>
            </a:r>
            <a:r>
              <a:rPr lang="en-US" sz="1200" dirty="0" err="1"/>
              <a:t>index.php?curid</a:t>
            </a:r>
            <a:r>
              <a:rPr lang="en-US" sz="1200" dirty="0"/>
              <a:t>=245466</a:t>
            </a:r>
          </a:p>
        </p:txBody>
      </p:sp>
      <p:sp>
        <p:nvSpPr>
          <p:cNvPr id="6" name="Rectangle 5">
            <a:extLst>
              <a:ext uri="{FF2B5EF4-FFF2-40B4-BE49-F238E27FC236}">
                <a16:creationId xmlns:a16="http://schemas.microsoft.com/office/drawing/2014/main" id="{2FBF3E3B-4B45-1A4C-AF36-2A34CF74826A}"/>
              </a:ext>
            </a:extLst>
          </p:cNvPr>
          <p:cNvSpPr/>
          <p:nvPr/>
        </p:nvSpPr>
        <p:spPr>
          <a:xfrm>
            <a:off x="8539091" y="3218375"/>
            <a:ext cx="3643531" cy="646331"/>
          </a:xfrm>
          <a:prstGeom prst="rect">
            <a:avLst/>
          </a:prstGeom>
        </p:spPr>
        <p:txBody>
          <a:bodyPr wrap="square">
            <a:spAutoFit/>
          </a:bodyPr>
          <a:lstStyle/>
          <a:p>
            <a:pPr algn="ctr"/>
            <a:r>
              <a:rPr lang="en-US" sz="1200" dirty="0"/>
              <a:t>By Ancheta </a:t>
            </a:r>
            <a:r>
              <a:rPr lang="en-US" sz="1200" dirty="0" err="1"/>
              <a:t>Wis</a:t>
            </a:r>
            <a:r>
              <a:rPr lang="en-US" sz="1200" dirty="0"/>
              <a:t>, CC BY-SA 3.0, https://</a:t>
            </a:r>
            <a:r>
              <a:rPr lang="en-US" sz="1200" dirty="0" err="1"/>
              <a:t>commons.wikimedia.org</a:t>
            </a:r>
            <a:r>
              <a:rPr lang="en-US" sz="1200" dirty="0"/>
              <a:t>/w/</a:t>
            </a:r>
            <a:r>
              <a:rPr lang="en-US" sz="1200" dirty="0" err="1"/>
              <a:t>index.php?curid</a:t>
            </a:r>
            <a:r>
              <a:rPr lang="en-US" sz="1200" dirty="0"/>
              <a:t>=68432449</a:t>
            </a:r>
          </a:p>
        </p:txBody>
      </p:sp>
      <p:sp>
        <p:nvSpPr>
          <p:cNvPr id="4" name="Rectangle 3">
            <a:extLst>
              <a:ext uri="{FF2B5EF4-FFF2-40B4-BE49-F238E27FC236}">
                <a16:creationId xmlns:a16="http://schemas.microsoft.com/office/drawing/2014/main" id="{596BC4CD-BE2D-0147-948B-8F5A20DE8C59}"/>
              </a:ext>
            </a:extLst>
          </p:cNvPr>
          <p:cNvSpPr/>
          <p:nvPr/>
        </p:nvSpPr>
        <p:spPr>
          <a:xfrm>
            <a:off x="6070859" y="718845"/>
            <a:ext cx="805029" cy="461665"/>
          </a:xfrm>
          <a:prstGeom prst="rect">
            <a:avLst/>
          </a:prstGeom>
        </p:spPr>
        <p:txBody>
          <a:bodyPr wrap="none">
            <a:spAutoFit/>
          </a:bodyPr>
          <a:lstStyle/>
          <a:p>
            <a:pPr algn="ctr"/>
            <a:r>
              <a:rPr lang="en-US" sz="2400" b="1" dirty="0">
                <a:solidFill>
                  <a:srgbClr val="0000FF"/>
                </a:solidFill>
              </a:rPr>
              <a:t>Alice</a:t>
            </a:r>
          </a:p>
        </p:txBody>
      </p:sp>
      <p:sp>
        <p:nvSpPr>
          <p:cNvPr id="21" name="Rectangle 20">
            <a:extLst>
              <a:ext uri="{FF2B5EF4-FFF2-40B4-BE49-F238E27FC236}">
                <a16:creationId xmlns:a16="http://schemas.microsoft.com/office/drawing/2014/main" id="{9381A770-032F-5C44-B1C1-20CDFAC23BFA}"/>
              </a:ext>
            </a:extLst>
          </p:cNvPr>
          <p:cNvSpPr/>
          <p:nvPr/>
        </p:nvSpPr>
        <p:spPr>
          <a:xfrm rot="16200000">
            <a:off x="3074112" y="2467815"/>
            <a:ext cx="688009" cy="461665"/>
          </a:xfrm>
          <a:prstGeom prst="rect">
            <a:avLst/>
          </a:prstGeom>
        </p:spPr>
        <p:txBody>
          <a:bodyPr wrap="none">
            <a:spAutoFit/>
          </a:bodyPr>
          <a:lstStyle/>
          <a:p>
            <a:pPr algn="ctr"/>
            <a:r>
              <a:rPr lang="en-US" sz="2400" b="1" dirty="0">
                <a:solidFill>
                  <a:srgbClr val="FF9300"/>
                </a:solidFill>
              </a:rPr>
              <a:t>Bob</a:t>
            </a:r>
          </a:p>
        </p:txBody>
      </p:sp>
      <p:pic>
        <p:nvPicPr>
          <p:cNvPr id="1026" name="Picture 2">
            <a:extLst>
              <a:ext uri="{FF2B5EF4-FFF2-40B4-BE49-F238E27FC236}">
                <a16:creationId xmlns:a16="http://schemas.microsoft.com/office/drawing/2014/main" id="{8F135C09-33B2-C547-A995-D507DAC934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2374" y="1072209"/>
            <a:ext cx="2859446" cy="2143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484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67" y="76200"/>
            <a:ext cx="9354903" cy="646331"/>
          </a:xfrm>
        </p:spPr>
        <p:txBody>
          <a:bodyPr>
            <a:normAutofit/>
          </a:bodyPr>
          <a:lstStyle/>
          <a:p>
            <a:r>
              <a:rPr lang="en-US" sz="4000" dirty="0"/>
              <a:t>What happens if they trust one another?</a:t>
            </a:r>
          </a:p>
        </p:txBody>
      </p:sp>
      <p:sp>
        <p:nvSpPr>
          <p:cNvPr id="3" name="Content Placeholder 2"/>
          <p:cNvSpPr>
            <a:spLocks noGrp="1"/>
          </p:cNvSpPr>
          <p:nvPr>
            <p:ph idx="1"/>
          </p:nvPr>
        </p:nvSpPr>
        <p:spPr>
          <a:xfrm>
            <a:off x="1248227" y="3953023"/>
            <a:ext cx="10209349" cy="2787745"/>
          </a:xfrm>
        </p:spPr>
        <p:txBody>
          <a:bodyPr>
            <a:normAutofit/>
          </a:bodyPr>
          <a:lstStyle/>
          <a:p>
            <a:pPr marL="0" indent="0">
              <a:buNone/>
            </a:pPr>
            <a:r>
              <a:rPr lang="en-US" altLang="ja-JP" dirty="0"/>
              <a:t>What happens if they discuss their actions, and make promises, and trust one another?</a:t>
            </a:r>
          </a:p>
          <a:p>
            <a:pPr marL="0" indent="0">
              <a:buNone/>
            </a:pPr>
            <a:r>
              <a:rPr lang="en-US" altLang="ja-JP" dirty="0"/>
              <a:t>It depends: whose needs are considered more important?</a:t>
            </a:r>
          </a:p>
          <a:p>
            <a:r>
              <a:rPr lang="en-US" altLang="ja-JP" dirty="0"/>
              <a:t>If Bob’s needs are more important, then they will hunt stag.</a:t>
            </a:r>
          </a:p>
          <a:p>
            <a:r>
              <a:rPr lang="en-US" altLang="ja-JP" dirty="0"/>
              <a:t>If Alice’s needs are more important, then they will hunt alligator.</a:t>
            </a:r>
          </a:p>
          <a:p>
            <a:endParaRPr lang="en-US" altLang="ja-JP" dirty="0"/>
          </a:p>
        </p:txBody>
      </p:sp>
      <p:graphicFrame>
        <p:nvGraphicFramePr>
          <p:cNvPr id="7" name="Content Placeholder 4">
            <a:extLst>
              <a:ext uri="{FF2B5EF4-FFF2-40B4-BE49-F238E27FC236}">
                <a16:creationId xmlns:a16="http://schemas.microsoft.com/office/drawing/2014/main" id="{E195303A-2CD7-EC40-B7C5-2BB156248459}"/>
              </a:ext>
            </a:extLst>
          </p:cNvPr>
          <p:cNvGraphicFramePr>
            <a:graphicFrameLocks/>
          </p:cNvGraphicFramePr>
          <p:nvPr/>
        </p:nvGraphicFramePr>
        <p:xfrm>
          <a:off x="3206262" y="654257"/>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Stag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Alligator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Stag</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Alligator</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8" name="Straight Connector 7">
            <a:extLst>
              <a:ext uri="{FF2B5EF4-FFF2-40B4-BE49-F238E27FC236}">
                <a16:creationId xmlns:a16="http://schemas.microsoft.com/office/drawing/2014/main" id="{8AD6540A-2434-3249-866A-E16BD3885EB1}"/>
              </a:ext>
            </a:extLst>
          </p:cNvPr>
          <p:cNvCxnSpPr>
            <a:cxnSpLocks/>
          </p:cNvCxnSpPr>
          <p:nvPr/>
        </p:nvCxnSpPr>
        <p:spPr>
          <a:xfrm>
            <a:off x="4853354" y="1859390"/>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5806C91-73A0-BE44-96BE-2588A3000686}"/>
              </a:ext>
            </a:extLst>
          </p:cNvPr>
          <p:cNvCxnSpPr>
            <a:cxnSpLocks/>
          </p:cNvCxnSpPr>
          <p:nvPr/>
        </p:nvCxnSpPr>
        <p:spPr>
          <a:xfrm>
            <a:off x="4853354" y="2815993"/>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01DA34-444A-8A49-80FA-5B0CBB4E43E9}"/>
              </a:ext>
            </a:extLst>
          </p:cNvPr>
          <p:cNvCxnSpPr>
            <a:cxnSpLocks/>
          </p:cNvCxnSpPr>
          <p:nvPr/>
        </p:nvCxnSpPr>
        <p:spPr>
          <a:xfrm>
            <a:off x="6454726" y="1828910"/>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5217940-70C0-F246-B4AE-7B3D5724EDE2}"/>
              </a:ext>
            </a:extLst>
          </p:cNvPr>
          <p:cNvSpPr/>
          <p:nvPr/>
        </p:nvSpPr>
        <p:spPr>
          <a:xfrm>
            <a:off x="4845146" y="2207957"/>
            <a:ext cx="627187" cy="584775"/>
          </a:xfrm>
          <a:prstGeom prst="rect">
            <a:avLst/>
          </a:prstGeom>
        </p:spPr>
        <p:txBody>
          <a:bodyPr wrap="square">
            <a:spAutoFit/>
          </a:bodyPr>
          <a:lstStyle/>
          <a:p>
            <a:pPr algn="ctr"/>
            <a:r>
              <a:rPr lang="en-US" sz="3200" b="1" dirty="0">
                <a:solidFill>
                  <a:srgbClr val="FF9300"/>
                </a:solidFill>
              </a:rPr>
              <a:t>20</a:t>
            </a:r>
          </a:p>
        </p:txBody>
      </p:sp>
      <p:sp>
        <p:nvSpPr>
          <p:cNvPr id="12" name="Rectangle 11">
            <a:extLst>
              <a:ext uri="{FF2B5EF4-FFF2-40B4-BE49-F238E27FC236}">
                <a16:creationId xmlns:a16="http://schemas.microsoft.com/office/drawing/2014/main" id="{94BBC1A5-587D-324C-BD40-9DAEF464C795}"/>
              </a:ext>
            </a:extLst>
          </p:cNvPr>
          <p:cNvSpPr/>
          <p:nvPr/>
        </p:nvSpPr>
        <p:spPr>
          <a:xfrm>
            <a:off x="4842802" y="3176282"/>
            <a:ext cx="627187" cy="584775"/>
          </a:xfrm>
          <a:prstGeom prst="rect">
            <a:avLst/>
          </a:prstGeom>
        </p:spPr>
        <p:txBody>
          <a:bodyPr wrap="square">
            <a:spAutoFit/>
          </a:bodyPr>
          <a:lstStyle/>
          <a:p>
            <a:pPr algn="ctr"/>
            <a:r>
              <a:rPr lang="en-US" sz="3200" b="1" dirty="0">
                <a:solidFill>
                  <a:srgbClr val="FF9300"/>
                </a:solidFill>
              </a:rPr>
              <a:t>0</a:t>
            </a:r>
          </a:p>
        </p:txBody>
      </p:sp>
      <p:sp>
        <p:nvSpPr>
          <p:cNvPr id="13" name="Rectangle 12">
            <a:extLst>
              <a:ext uri="{FF2B5EF4-FFF2-40B4-BE49-F238E27FC236}">
                <a16:creationId xmlns:a16="http://schemas.microsoft.com/office/drawing/2014/main" id="{285DA487-2FFF-AD4F-BB1B-9EF830AF6038}"/>
              </a:ext>
            </a:extLst>
          </p:cNvPr>
          <p:cNvSpPr/>
          <p:nvPr/>
        </p:nvSpPr>
        <p:spPr>
          <a:xfrm>
            <a:off x="6472308" y="3173938"/>
            <a:ext cx="809837" cy="584775"/>
          </a:xfrm>
          <a:prstGeom prst="rect">
            <a:avLst/>
          </a:prstGeom>
        </p:spPr>
        <p:txBody>
          <a:bodyPr wrap="square">
            <a:spAutoFit/>
          </a:bodyPr>
          <a:lstStyle/>
          <a:p>
            <a:pPr algn="ctr"/>
            <a:r>
              <a:rPr lang="en-US" sz="3200" b="1" dirty="0">
                <a:solidFill>
                  <a:srgbClr val="FF9300"/>
                </a:solidFill>
              </a:rPr>
              <a:t>10</a:t>
            </a:r>
          </a:p>
        </p:txBody>
      </p:sp>
      <p:sp>
        <p:nvSpPr>
          <p:cNvPr id="14" name="Rectangle 13">
            <a:extLst>
              <a:ext uri="{FF2B5EF4-FFF2-40B4-BE49-F238E27FC236}">
                <a16:creationId xmlns:a16="http://schemas.microsoft.com/office/drawing/2014/main" id="{CEFD7329-9432-E340-86F1-7D05CF66A65D}"/>
              </a:ext>
            </a:extLst>
          </p:cNvPr>
          <p:cNvSpPr/>
          <p:nvPr/>
        </p:nvSpPr>
        <p:spPr>
          <a:xfrm>
            <a:off x="6469963" y="2200923"/>
            <a:ext cx="627187" cy="584775"/>
          </a:xfrm>
          <a:prstGeom prst="rect">
            <a:avLst/>
          </a:prstGeom>
        </p:spPr>
        <p:txBody>
          <a:bodyPr wrap="square">
            <a:spAutoFit/>
          </a:bodyPr>
          <a:lstStyle/>
          <a:p>
            <a:pPr algn="ctr"/>
            <a:r>
              <a:rPr lang="en-US" sz="3200" b="1" dirty="0">
                <a:solidFill>
                  <a:srgbClr val="FF9300"/>
                </a:solidFill>
              </a:rPr>
              <a:t>0</a:t>
            </a:r>
          </a:p>
        </p:txBody>
      </p:sp>
      <p:sp>
        <p:nvSpPr>
          <p:cNvPr id="15" name="Rectangle 14">
            <a:extLst>
              <a:ext uri="{FF2B5EF4-FFF2-40B4-BE49-F238E27FC236}">
                <a16:creationId xmlns:a16="http://schemas.microsoft.com/office/drawing/2014/main" id="{A1D77EE8-0173-5943-BDAE-04EF2FE6601C}"/>
              </a:ext>
            </a:extLst>
          </p:cNvPr>
          <p:cNvSpPr/>
          <p:nvPr/>
        </p:nvSpPr>
        <p:spPr>
          <a:xfrm>
            <a:off x="7668073" y="1840020"/>
            <a:ext cx="393056" cy="584775"/>
          </a:xfrm>
          <a:prstGeom prst="rect">
            <a:avLst/>
          </a:prstGeom>
        </p:spPr>
        <p:txBody>
          <a:bodyPr wrap="none">
            <a:spAutoFit/>
          </a:bodyPr>
          <a:lstStyle/>
          <a:p>
            <a:r>
              <a:rPr lang="en-US" sz="3200" b="1" dirty="0">
                <a:solidFill>
                  <a:srgbClr val="0000FF"/>
                </a:solidFill>
              </a:rPr>
              <a:t>0</a:t>
            </a:r>
            <a:endParaRPr lang="en-US" sz="3200" dirty="0"/>
          </a:p>
        </p:txBody>
      </p:sp>
      <p:sp>
        <p:nvSpPr>
          <p:cNvPr id="16" name="Rectangle 15">
            <a:extLst>
              <a:ext uri="{FF2B5EF4-FFF2-40B4-BE49-F238E27FC236}">
                <a16:creationId xmlns:a16="http://schemas.microsoft.com/office/drawing/2014/main" id="{D78EBC78-7C4C-5943-861D-2429855D20FB}"/>
              </a:ext>
            </a:extLst>
          </p:cNvPr>
          <p:cNvSpPr/>
          <p:nvPr/>
        </p:nvSpPr>
        <p:spPr>
          <a:xfrm>
            <a:off x="5850996" y="1851743"/>
            <a:ext cx="601447" cy="584775"/>
          </a:xfrm>
          <a:prstGeom prst="rect">
            <a:avLst/>
          </a:prstGeom>
        </p:spPr>
        <p:txBody>
          <a:bodyPr wrap="none">
            <a:spAutoFit/>
          </a:bodyPr>
          <a:lstStyle/>
          <a:p>
            <a:r>
              <a:rPr lang="en-US" sz="3200" b="1" dirty="0">
                <a:solidFill>
                  <a:srgbClr val="0000FF"/>
                </a:solidFill>
              </a:rPr>
              <a:t>10</a:t>
            </a:r>
            <a:endParaRPr lang="en-US" sz="3200" dirty="0"/>
          </a:p>
        </p:txBody>
      </p:sp>
      <p:sp>
        <p:nvSpPr>
          <p:cNvPr id="17" name="Rectangle 16">
            <a:extLst>
              <a:ext uri="{FF2B5EF4-FFF2-40B4-BE49-F238E27FC236}">
                <a16:creationId xmlns:a16="http://schemas.microsoft.com/office/drawing/2014/main" id="{039B2FC4-4F93-6B45-8679-91AC75263295}"/>
              </a:ext>
            </a:extLst>
          </p:cNvPr>
          <p:cNvSpPr/>
          <p:nvPr/>
        </p:nvSpPr>
        <p:spPr>
          <a:xfrm>
            <a:off x="5834584" y="2820067"/>
            <a:ext cx="393056" cy="584775"/>
          </a:xfrm>
          <a:prstGeom prst="rect">
            <a:avLst/>
          </a:prstGeom>
        </p:spPr>
        <p:txBody>
          <a:bodyPr wrap="none">
            <a:spAutoFit/>
          </a:bodyPr>
          <a:lstStyle/>
          <a:p>
            <a:r>
              <a:rPr lang="en-US" sz="3200" b="1" dirty="0">
                <a:solidFill>
                  <a:srgbClr val="0000FF"/>
                </a:solidFill>
              </a:rPr>
              <a:t>0</a:t>
            </a:r>
            <a:endParaRPr lang="en-US" sz="3200" dirty="0"/>
          </a:p>
        </p:txBody>
      </p:sp>
      <p:sp>
        <p:nvSpPr>
          <p:cNvPr id="18" name="Rectangle 17">
            <a:extLst>
              <a:ext uri="{FF2B5EF4-FFF2-40B4-BE49-F238E27FC236}">
                <a16:creationId xmlns:a16="http://schemas.microsoft.com/office/drawing/2014/main" id="{6BA0EE60-A11D-5E4D-934C-3C14FA0FFDE5}"/>
              </a:ext>
            </a:extLst>
          </p:cNvPr>
          <p:cNvSpPr/>
          <p:nvPr/>
        </p:nvSpPr>
        <p:spPr>
          <a:xfrm>
            <a:off x="7253076" y="2817723"/>
            <a:ext cx="601447" cy="584775"/>
          </a:xfrm>
          <a:prstGeom prst="rect">
            <a:avLst/>
          </a:prstGeom>
        </p:spPr>
        <p:txBody>
          <a:bodyPr wrap="none">
            <a:spAutoFit/>
          </a:bodyPr>
          <a:lstStyle/>
          <a:p>
            <a:r>
              <a:rPr lang="en-US" sz="3200" b="1" dirty="0">
                <a:solidFill>
                  <a:srgbClr val="0000FF"/>
                </a:solidFill>
              </a:rPr>
              <a:t>20</a:t>
            </a:r>
            <a:endParaRPr lang="en-US" sz="3200" dirty="0"/>
          </a:p>
        </p:txBody>
      </p:sp>
      <p:pic>
        <p:nvPicPr>
          <p:cNvPr id="14338" name="Picture 2">
            <a:extLst>
              <a:ext uri="{FF2B5EF4-FFF2-40B4-BE49-F238E27FC236}">
                <a16:creationId xmlns:a16="http://schemas.microsoft.com/office/drawing/2014/main" id="{C0644E97-846A-4947-B4B6-D2200B1C1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58" y="1155913"/>
            <a:ext cx="2711291" cy="2057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2134002-AAF3-0442-8C64-AE381E39D05F}"/>
              </a:ext>
            </a:extLst>
          </p:cNvPr>
          <p:cNvSpPr/>
          <p:nvPr/>
        </p:nvSpPr>
        <p:spPr>
          <a:xfrm>
            <a:off x="107852" y="3138326"/>
            <a:ext cx="2781301" cy="646331"/>
          </a:xfrm>
          <a:prstGeom prst="rect">
            <a:avLst/>
          </a:prstGeom>
        </p:spPr>
        <p:txBody>
          <a:bodyPr wrap="square">
            <a:spAutoFit/>
          </a:bodyPr>
          <a:lstStyle/>
          <a:p>
            <a:pPr algn="ctr"/>
            <a:r>
              <a:rPr lang="en-US" sz="1200" dirty="0"/>
              <a:t>Photo by Scott Bauer, Public Domain, https://</a:t>
            </a:r>
            <a:r>
              <a:rPr lang="en-US" sz="1200" dirty="0" err="1"/>
              <a:t>commons.wikimedia.org</a:t>
            </a:r>
            <a:r>
              <a:rPr lang="en-US" sz="1200" dirty="0"/>
              <a:t>/w/</a:t>
            </a:r>
            <a:r>
              <a:rPr lang="en-US" sz="1200" dirty="0" err="1"/>
              <a:t>index.php?curid</a:t>
            </a:r>
            <a:r>
              <a:rPr lang="en-US" sz="1200" dirty="0"/>
              <a:t>=245466</a:t>
            </a:r>
          </a:p>
        </p:txBody>
      </p:sp>
      <p:sp>
        <p:nvSpPr>
          <p:cNvPr id="6" name="Rectangle 5">
            <a:extLst>
              <a:ext uri="{FF2B5EF4-FFF2-40B4-BE49-F238E27FC236}">
                <a16:creationId xmlns:a16="http://schemas.microsoft.com/office/drawing/2014/main" id="{2FBF3E3B-4B45-1A4C-AF36-2A34CF74826A}"/>
              </a:ext>
            </a:extLst>
          </p:cNvPr>
          <p:cNvSpPr/>
          <p:nvPr/>
        </p:nvSpPr>
        <p:spPr>
          <a:xfrm>
            <a:off x="8539091" y="3218375"/>
            <a:ext cx="3643531" cy="646331"/>
          </a:xfrm>
          <a:prstGeom prst="rect">
            <a:avLst/>
          </a:prstGeom>
        </p:spPr>
        <p:txBody>
          <a:bodyPr wrap="square">
            <a:spAutoFit/>
          </a:bodyPr>
          <a:lstStyle/>
          <a:p>
            <a:pPr algn="ctr"/>
            <a:r>
              <a:rPr lang="en-US" sz="1200" dirty="0"/>
              <a:t>By Ancheta </a:t>
            </a:r>
            <a:r>
              <a:rPr lang="en-US" sz="1200" dirty="0" err="1"/>
              <a:t>Wis</a:t>
            </a:r>
            <a:r>
              <a:rPr lang="en-US" sz="1200" dirty="0"/>
              <a:t>, CC BY-SA 3.0, https://</a:t>
            </a:r>
            <a:r>
              <a:rPr lang="en-US" sz="1200" dirty="0" err="1"/>
              <a:t>commons.wikimedia.org</a:t>
            </a:r>
            <a:r>
              <a:rPr lang="en-US" sz="1200" dirty="0"/>
              <a:t>/w/</a:t>
            </a:r>
            <a:r>
              <a:rPr lang="en-US" sz="1200" dirty="0" err="1"/>
              <a:t>index.php?curid</a:t>
            </a:r>
            <a:r>
              <a:rPr lang="en-US" sz="1200" dirty="0"/>
              <a:t>=68432449</a:t>
            </a:r>
          </a:p>
        </p:txBody>
      </p:sp>
      <p:sp>
        <p:nvSpPr>
          <p:cNvPr id="4" name="Rectangle 3">
            <a:extLst>
              <a:ext uri="{FF2B5EF4-FFF2-40B4-BE49-F238E27FC236}">
                <a16:creationId xmlns:a16="http://schemas.microsoft.com/office/drawing/2014/main" id="{596BC4CD-BE2D-0147-948B-8F5A20DE8C59}"/>
              </a:ext>
            </a:extLst>
          </p:cNvPr>
          <p:cNvSpPr/>
          <p:nvPr/>
        </p:nvSpPr>
        <p:spPr>
          <a:xfrm>
            <a:off x="6070859" y="718845"/>
            <a:ext cx="805029" cy="461665"/>
          </a:xfrm>
          <a:prstGeom prst="rect">
            <a:avLst/>
          </a:prstGeom>
        </p:spPr>
        <p:txBody>
          <a:bodyPr wrap="none">
            <a:spAutoFit/>
          </a:bodyPr>
          <a:lstStyle/>
          <a:p>
            <a:pPr algn="ctr"/>
            <a:r>
              <a:rPr lang="en-US" sz="2400" b="1" dirty="0">
                <a:solidFill>
                  <a:srgbClr val="0000FF"/>
                </a:solidFill>
              </a:rPr>
              <a:t>Alice</a:t>
            </a:r>
          </a:p>
        </p:txBody>
      </p:sp>
      <p:sp>
        <p:nvSpPr>
          <p:cNvPr id="21" name="Rectangle 20">
            <a:extLst>
              <a:ext uri="{FF2B5EF4-FFF2-40B4-BE49-F238E27FC236}">
                <a16:creationId xmlns:a16="http://schemas.microsoft.com/office/drawing/2014/main" id="{9381A770-032F-5C44-B1C1-20CDFAC23BFA}"/>
              </a:ext>
            </a:extLst>
          </p:cNvPr>
          <p:cNvSpPr/>
          <p:nvPr/>
        </p:nvSpPr>
        <p:spPr>
          <a:xfrm rot="16200000">
            <a:off x="3074112" y="2467815"/>
            <a:ext cx="688009" cy="461665"/>
          </a:xfrm>
          <a:prstGeom prst="rect">
            <a:avLst/>
          </a:prstGeom>
        </p:spPr>
        <p:txBody>
          <a:bodyPr wrap="none">
            <a:spAutoFit/>
          </a:bodyPr>
          <a:lstStyle/>
          <a:p>
            <a:pPr algn="ctr"/>
            <a:r>
              <a:rPr lang="en-US" sz="2400" b="1" dirty="0">
                <a:solidFill>
                  <a:srgbClr val="FF9300"/>
                </a:solidFill>
              </a:rPr>
              <a:t>Bob</a:t>
            </a:r>
          </a:p>
        </p:txBody>
      </p:sp>
      <p:pic>
        <p:nvPicPr>
          <p:cNvPr id="1026" name="Picture 2">
            <a:extLst>
              <a:ext uri="{FF2B5EF4-FFF2-40B4-BE49-F238E27FC236}">
                <a16:creationId xmlns:a16="http://schemas.microsoft.com/office/drawing/2014/main" id="{8F135C09-33B2-C547-A995-D507DAC934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2374" y="1072209"/>
            <a:ext cx="2859446" cy="2143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810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68" y="76200"/>
            <a:ext cx="8229600" cy="646331"/>
          </a:xfrm>
        </p:spPr>
        <p:txBody>
          <a:bodyPr>
            <a:normAutofit/>
          </a:bodyPr>
          <a:lstStyle/>
          <a:p>
            <a:r>
              <a:rPr lang="en-US" sz="4000" dirty="0"/>
              <a:t>Pareto optimal outcome</a:t>
            </a:r>
          </a:p>
        </p:txBody>
      </p:sp>
      <p:sp>
        <p:nvSpPr>
          <p:cNvPr id="3" name="Content Placeholder 2"/>
          <p:cNvSpPr>
            <a:spLocks noGrp="1"/>
          </p:cNvSpPr>
          <p:nvPr>
            <p:ph idx="1"/>
          </p:nvPr>
        </p:nvSpPr>
        <p:spPr>
          <a:xfrm>
            <a:off x="1248227" y="3953023"/>
            <a:ext cx="10209349" cy="2787745"/>
          </a:xfrm>
        </p:spPr>
        <p:txBody>
          <a:bodyPr>
            <a:normAutofit/>
          </a:bodyPr>
          <a:lstStyle/>
          <a:p>
            <a:pPr marL="0" indent="0">
              <a:buNone/>
            </a:pPr>
            <a:r>
              <a:rPr lang="en-US" altLang="ja-JP" dirty="0"/>
              <a:t>An outcome is Pareto-optimal if the only way to increase value for one player is by decreasing value for the other.</a:t>
            </a:r>
          </a:p>
          <a:p>
            <a:r>
              <a:rPr lang="en-US" altLang="ja-JP" dirty="0"/>
              <a:t>(</a:t>
            </a:r>
            <a:r>
              <a:rPr lang="en-US" altLang="ja-JP" dirty="0" err="1"/>
              <a:t>Stag,Stag</a:t>
            </a:r>
            <a:r>
              <a:rPr lang="en-US" altLang="ja-JP" dirty="0"/>
              <a:t>) is Pareto-optimal: one could increase Alice’s value, but only by decreasing Bob’s value.</a:t>
            </a:r>
          </a:p>
          <a:p>
            <a:r>
              <a:rPr lang="en-US" altLang="ja-JP" dirty="0"/>
              <a:t>(</a:t>
            </a:r>
            <a:r>
              <a:rPr lang="en-US" altLang="ja-JP" dirty="0" err="1"/>
              <a:t>Alligator,Alligator</a:t>
            </a:r>
            <a:r>
              <a:rPr lang="en-US" altLang="ja-JP" dirty="0"/>
              <a:t>) is Pareto-optimal: one could increase Bob’s value, but only by decreasing Alice’s value.</a:t>
            </a:r>
          </a:p>
        </p:txBody>
      </p:sp>
      <p:graphicFrame>
        <p:nvGraphicFramePr>
          <p:cNvPr id="7" name="Content Placeholder 4">
            <a:extLst>
              <a:ext uri="{FF2B5EF4-FFF2-40B4-BE49-F238E27FC236}">
                <a16:creationId xmlns:a16="http://schemas.microsoft.com/office/drawing/2014/main" id="{E195303A-2CD7-EC40-B7C5-2BB156248459}"/>
              </a:ext>
            </a:extLst>
          </p:cNvPr>
          <p:cNvGraphicFramePr>
            <a:graphicFrameLocks/>
          </p:cNvGraphicFramePr>
          <p:nvPr/>
        </p:nvGraphicFramePr>
        <p:xfrm>
          <a:off x="3206262" y="654257"/>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Stag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Alligator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Stag</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Alligator</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8" name="Straight Connector 7">
            <a:extLst>
              <a:ext uri="{FF2B5EF4-FFF2-40B4-BE49-F238E27FC236}">
                <a16:creationId xmlns:a16="http://schemas.microsoft.com/office/drawing/2014/main" id="{8AD6540A-2434-3249-866A-E16BD3885EB1}"/>
              </a:ext>
            </a:extLst>
          </p:cNvPr>
          <p:cNvCxnSpPr>
            <a:cxnSpLocks/>
          </p:cNvCxnSpPr>
          <p:nvPr/>
        </p:nvCxnSpPr>
        <p:spPr>
          <a:xfrm>
            <a:off x="4853354" y="1859390"/>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5806C91-73A0-BE44-96BE-2588A3000686}"/>
              </a:ext>
            </a:extLst>
          </p:cNvPr>
          <p:cNvCxnSpPr>
            <a:cxnSpLocks/>
          </p:cNvCxnSpPr>
          <p:nvPr/>
        </p:nvCxnSpPr>
        <p:spPr>
          <a:xfrm>
            <a:off x="4853354" y="2815993"/>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01DA34-444A-8A49-80FA-5B0CBB4E43E9}"/>
              </a:ext>
            </a:extLst>
          </p:cNvPr>
          <p:cNvCxnSpPr>
            <a:cxnSpLocks/>
          </p:cNvCxnSpPr>
          <p:nvPr/>
        </p:nvCxnSpPr>
        <p:spPr>
          <a:xfrm>
            <a:off x="6454726" y="1828910"/>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5217940-70C0-F246-B4AE-7B3D5724EDE2}"/>
              </a:ext>
            </a:extLst>
          </p:cNvPr>
          <p:cNvSpPr/>
          <p:nvPr/>
        </p:nvSpPr>
        <p:spPr>
          <a:xfrm>
            <a:off x="4845146" y="2207957"/>
            <a:ext cx="627187" cy="584775"/>
          </a:xfrm>
          <a:prstGeom prst="rect">
            <a:avLst/>
          </a:prstGeom>
        </p:spPr>
        <p:txBody>
          <a:bodyPr wrap="square">
            <a:spAutoFit/>
          </a:bodyPr>
          <a:lstStyle/>
          <a:p>
            <a:pPr algn="ctr"/>
            <a:r>
              <a:rPr lang="en-US" sz="3200" b="1" dirty="0">
                <a:solidFill>
                  <a:srgbClr val="FF9300"/>
                </a:solidFill>
              </a:rPr>
              <a:t>20</a:t>
            </a:r>
          </a:p>
        </p:txBody>
      </p:sp>
      <p:sp>
        <p:nvSpPr>
          <p:cNvPr id="12" name="Rectangle 11">
            <a:extLst>
              <a:ext uri="{FF2B5EF4-FFF2-40B4-BE49-F238E27FC236}">
                <a16:creationId xmlns:a16="http://schemas.microsoft.com/office/drawing/2014/main" id="{94BBC1A5-587D-324C-BD40-9DAEF464C795}"/>
              </a:ext>
            </a:extLst>
          </p:cNvPr>
          <p:cNvSpPr/>
          <p:nvPr/>
        </p:nvSpPr>
        <p:spPr>
          <a:xfrm>
            <a:off x="4842802" y="3176282"/>
            <a:ext cx="627187" cy="584775"/>
          </a:xfrm>
          <a:prstGeom prst="rect">
            <a:avLst/>
          </a:prstGeom>
        </p:spPr>
        <p:txBody>
          <a:bodyPr wrap="square">
            <a:spAutoFit/>
          </a:bodyPr>
          <a:lstStyle/>
          <a:p>
            <a:pPr algn="ctr"/>
            <a:r>
              <a:rPr lang="en-US" sz="3200" b="1" dirty="0">
                <a:solidFill>
                  <a:srgbClr val="FF9300"/>
                </a:solidFill>
              </a:rPr>
              <a:t>0</a:t>
            </a:r>
          </a:p>
        </p:txBody>
      </p:sp>
      <p:sp>
        <p:nvSpPr>
          <p:cNvPr id="13" name="Rectangle 12">
            <a:extLst>
              <a:ext uri="{FF2B5EF4-FFF2-40B4-BE49-F238E27FC236}">
                <a16:creationId xmlns:a16="http://schemas.microsoft.com/office/drawing/2014/main" id="{285DA487-2FFF-AD4F-BB1B-9EF830AF6038}"/>
              </a:ext>
            </a:extLst>
          </p:cNvPr>
          <p:cNvSpPr/>
          <p:nvPr/>
        </p:nvSpPr>
        <p:spPr>
          <a:xfrm>
            <a:off x="6472308" y="3173938"/>
            <a:ext cx="809837" cy="584775"/>
          </a:xfrm>
          <a:prstGeom prst="rect">
            <a:avLst/>
          </a:prstGeom>
        </p:spPr>
        <p:txBody>
          <a:bodyPr wrap="square">
            <a:spAutoFit/>
          </a:bodyPr>
          <a:lstStyle/>
          <a:p>
            <a:pPr algn="ctr"/>
            <a:r>
              <a:rPr lang="en-US" sz="3200" b="1" dirty="0">
                <a:solidFill>
                  <a:srgbClr val="FF9300"/>
                </a:solidFill>
              </a:rPr>
              <a:t>10</a:t>
            </a:r>
          </a:p>
        </p:txBody>
      </p:sp>
      <p:sp>
        <p:nvSpPr>
          <p:cNvPr id="14" name="Rectangle 13">
            <a:extLst>
              <a:ext uri="{FF2B5EF4-FFF2-40B4-BE49-F238E27FC236}">
                <a16:creationId xmlns:a16="http://schemas.microsoft.com/office/drawing/2014/main" id="{CEFD7329-9432-E340-86F1-7D05CF66A65D}"/>
              </a:ext>
            </a:extLst>
          </p:cNvPr>
          <p:cNvSpPr/>
          <p:nvPr/>
        </p:nvSpPr>
        <p:spPr>
          <a:xfrm>
            <a:off x="6469963" y="2200923"/>
            <a:ext cx="627187" cy="584775"/>
          </a:xfrm>
          <a:prstGeom prst="rect">
            <a:avLst/>
          </a:prstGeom>
        </p:spPr>
        <p:txBody>
          <a:bodyPr wrap="square">
            <a:spAutoFit/>
          </a:bodyPr>
          <a:lstStyle/>
          <a:p>
            <a:pPr algn="ctr"/>
            <a:r>
              <a:rPr lang="en-US" sz="3200" b="1" dirty="0">
                <a:solidFill>
                  <a:srgbClr val="FF9300"/>
                </a:solidFill>
              </a:rPr>
              <a:t>0</a:t>
            </a:r>
          </a:p>
        </p:txBody>
      </p:sp>
      <p:sp>
        <p:nvSpPr>
          <p:cNvPr id="15" name="Rectangle 14">
            <a:extLst>
              <a:ext uri="{FF2B5EF4-FFF2-40B4-BE49-F238E27FC236}">
                <a16:creationId xmlns:a16="http://schemas.microsoft.com/office/drawing/2014/main" id="{A1D77EE8-0173-5943-BDAE-04EF2FE6601C}"/>
              </a:ext>
            </a:extLst>
          </p:cNvPr>
          <p:cNvSpPr/>
          <p:nvPr/>
        </p:nvSpPr>
        <p:spPr>
          <a:xfrm>
            <a:off x="7668073" y="1840020"/>
            <a:ext cx="393056" cy="584775"/>
          </a:xfrm>
          <a:prstGeom prst="rect">
            <a:avLst/>
          </a:prstGeom>
        </p:spPr>
        <p:txBody>
          <a:bodyPr wrap="none">
            <a:spAutoFit/>
          </a:bodyPr>
          <a:lstStyle/>
          <a:p>
            <a:r>
              <a:rPr lang="en-US" sz="3200" b="1" dirty="0">
                <a:solidFill>
                  <a:srgbClr val="0000FF"/>
                </a:solidFill>
              </a:rPr>
              <a:t>0</a:t>
            </a:r>
            <a:endParaRPr lang="en-US" sz="3200" dirty="0"/>
          </a:p>
        </p:txBody>
      </p:sp>
      <p:sp>
        <p:nvSpPr>
          <p:cNvPr id="16" name="Rectangle 15">
            <a:extLst>
              <a:ext uri="{FF2B5EF4-FFF2-40B4-BE49-F238E27FC236}">
                <a16:creationId xmlns:a16="http://schemas.microsoft.com/office/drawing/2014/main" id="{D78EBC78-7C4C-5943-861D-2429855D20FB}"/>
              </a:ext>
            </a:extLst>
          </p:cNvPr>
          <p:cNvSpPr/>
          <p:nvPr/>
        </p:nvSpPr>
        <p:spPr>
          <a:xfrm>
            <a:off x="5850996" y="1851743"/>
            <a:ext cx="601447" cy="584775"/>
          </a:xfrm>
          <a:prstGeom prst="rect">
            <a:avLst/>
          </a:prstGeom>
        </p:spPr>
        <p:txBody>
          <a:bodyPr wrap="none">
            <a:spAutoFit/>
          </a:bodyPr>
          <a:lstStyle/>
          <a:p>
            <a:r>
              <a:rPr lang="en-US" sz="3200" b="1" dirty="0">
                <a:solidFill>
                  <a:srgbClr val="0000FF"/>
                </a:solidFill>
              </a:rPr>
              <a:t>10</a:t>
            </a:r>
            <a:endParaRPr lang="en-US" sz="3200" dirty="0"/>
          </a:p>
        </p:txBody>
      </p:sp>
      <p:sp>
        <p:nvSpPr>
          <p:cNvPr id="17" name="Rectangle 16">
            <a:extLst>
              <a:ext uri="{FF2B5EF4-FFF2-40B4-BE49-F238E27FC236}">
                <a16:creationId xmlns:a16="http://schemas.microsoft.com/office/drawing/2014/main" id="{039B2FC4-4F93-6B45-8679-91AC75263295}"/>
              </a:ext>
            </a:extLst>
          </p:cNvPr>
          <p:cNvSpPr/>
          <p:nvPr/>
        </p:nvSpPr>
        <p:spPr>
          <a:xfrm>
            <a:off x="5834584" y="2820067"/>
            <a:ext cx="393056" cy="584775"/>
          </a:xfrm>
          <a:prstGeom prst="rect">
            <a:avLst/>
          </a:prstGeom>
        </p:spPr>
        <p:txBody>
          <a:bodyPr wrap="none">
            <a:spAutoFit/>
          </a:bodyPr>
          <a:lstStyle/>
          <a:p>
            <a:r>
              <a:rPr lang="en-US" sz="3200" b="1" dirty="0">
                <a:solidFill>
                  <a:srgbClr val="0000FF"/>
                </a:solidFill>
              </a:rPr>
              <a:t>0</a:t>
            </a:r>
            <a:endParaRPr lang="en-US" sz="3200" dirty="0"/>
          </a:p>
        </p:txBody>
      </p:sp>
      <p:sp>
        <p:nvSpPr>
          <p:cNvPr id="18" name="Rectangle 17">
            <a:extLst>
              <a:ext uri="{FF2B5EF4-FFF2-40B4-BE49-F238E27FC236}">
                <a16:creationId xmlns:a16="http://schemas.microsoft.com/office/drawing/2014/main" id="{6BA0EE60-A11D-5E4D-934C-3C14FA0FFDE5}"/>
              </a:ext>
            </a:extLst>
          </p:cNvPr>
          <p:cNvSpPr/>
          <p:nvPr/>
        </p:nvSpPr>
        <p:spPr>
          <a:xfrm>
            <a:off x="7253076" y="2817723"/>
            <a:ext cx="601447" cy="584775"/>
          </a:xfrm>
          <a:prstGeom prst="rect">
            <a:avLst/>
          </a:prstGeom>
        </p:spPr>
        <p:txBody>
          <a:bodyPr wrap="none">
            <a:spAutoFit/>
          </a:bodyPr>
          <a:lstStyle/>
          <a:p>
            <a:r>
              <a:rPr lang="en-US" sz="3200" b="1" dirty="0">
                <a:solidFill>
                  <a:srgbClr val="0000FF"/>
                </a:solidFill>
              </a:rPr>
              <a:t>20</a:t>
            </a:r>
            <a:endParaRPr lang="en-US" sz="3200" dirty="0"/>
          </a:p>
        </p:txBody>
      </p:sp>
      <p:pic>
        <p:nvPicPr>
          <p:cNvPr id="14338" name="Picture 2">
            <a:extLst>
              <a:ext uri="{FF2B5EF4-FFF2-40B4-BE49-F238E27FC236}">
                <a16:creationId xmlns:a16="http://schemas.microsoft.com/office/drawing/2014/main" id="{C0644E97-846A-4947-B4B6-D2200B1C1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58" y="1155913"/>
            <a:ext cx="2711291" cy="2057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2134002-AAF3-0442-8C64-AE381E39D05F}"/>
              </a:ext>
            </a:extLst>
          </p:cNvPr>
          <p:cNvSpPr/>
          <p:nvPr/>
        </p:nvSpPr>
        <p:spPr>
          <a:xfrm>
            <a:off x="107852" y="3138326"/>
            <a:ext cx="2781301" cy="646331"/>
          </a:xfrm>
          <a:prstGeom prst="rect">
            <a:avLst/>
          </a:prstGeom>
        </p:spPr>
        <p:txBody>
          <a:bodyPr wrap="square">
            <a:spAutoFit/>
          </a:bodyPr>
          <a:lstStyle/>
          <a:p>
            <a:pPr algn="ctr"/>
            <a:r>
              <a:rPr lang="en-US" sz="1200" dirty="0"/>
              <a:t>Photo by Scott Bauer, Public Domain, https://</a:t>
            </a:r>
            <a:r>
              <a:rPr lang="en-US" sz="1200" dirty="0" err="1"/>
              <a:t>commons.wikimedia.org</a:t>
            </a:r>
            <a:r>
              <a:rPr lang="en-US" sz="1200" dirty="0"/>
              <a:t>/w/</a:t>
            </a:r>
            <a:r>
              <a:rPr lang="en-US" sz="1200" dirty="0" err="1"/>
              <a:t>index.php?curid</a:t>
            </a:r>
            <a:r>
              <a:rPr lang="en-US" sz="1200" dirty="0"/>
              <a:t>=245466</a:t>
            </a:r>
          </a:p>
        </p:txBody>
      </p:sp>
      <p:sp>
        <p:nvSpPr>
          <p:cNvPr id="6" name="Rectangle 5">
            <a:extLst>
              <a:ext uri="{FF2B5EF4-FFF2-40B4-BE49-F238E27FC236}">
                <a16:creationId xmlns:a16="http://schemas.microsoft.com/office/drawing/2014/main" id="{2FBF3E3B-4B45-1A4C-AF36-2A34CF74826A}"/>
              </a:ext>
            </a:extLst>
          </p:cNvPr>
          <p:cNvSpPr/>
          <p:nvPr/>
        </p:nvSpPr>
        <p:spPr>
          <a:xfrm>
            <a:off x="8539091" y="3218375"/>
            <a:ext cx="3643531" cy="646331"/>
          </a:xfrm>
          <a:prstGeom prst="rect">
            <a:avLst/>
          </a:prstGeom>
        </p:spPr>
        <p:txBody>
          <a:bodyPr wrap="square">
            <a:spAutoFit/>
          </a:bodyPr>
          <a:lstStyle/>
          <a:p>
            <a:pPr algn="ctr"/>
            <a:r>
              <a:rPr lang="en-US" sz="1200" dirty="0"/>
              <a:t>By Ancheta </a:t>
            </a:r>
            <a:r>
              <a:rPr lang="en-US" sz="1200" dirty="0" err="1"/>
              <a:t>Wis</a:t>
            </a:r>
            <a:r>
              <a:rPr lang="en-US" sz="1200" dirty="0"/>
              <a:t>, CC BY-SA 3.0, https://</a:t>
            </a:r>
            <a:r>
              <a:rPr lang="en-US" sz="1200" dirty="0" err="1"/>
              <a:t>commons.wikimedia.org</a:t>
            </a:r>
            <a:r>
              <a:rPr lang="en-US" sz="1200" dirty="0"/>
              <a:t>/w/</a:t>
            </a:r>
            <a:r>
              <a:rPr lang="en-US" sz="1200" dirty="0" err="1"/>
              <a:t>index.php?curid</a:t>
            </a:r>
            <a:r>
              <a:rPr lang="en-US" sz="1200" dirty="0"/>
              <a:t>=68432449</a:t>
            </a:r>
          </a:p>
        </p:txBody>
      </p:sp>
      <p:sp>
        <p:nvSpPr>
          <p:cNvPr id="4" name="Rectangle 3">
            <a:extLst>
              <a:ext uri="{FF2B5EF4-FFF2-40B4-BE49-F238E27FC236}">
                <a16:creationId xmlns:a16="http://schemas.microsoft.com/office/drawing/2014/main" id="{596BC4CD-BE2D-0147-948B-8F5A20DE8C59}"/>
              </a:ext>
            </a:extLst>
          </p:cNvPr>
          <p:cNvSpPr/>
          <p:nvPr/>
        </p:nvSpPr>
        <p:spPr>
          <a:xfrm>
            <a:off x="6070859" y="718845"/>
            <a:ext cx="805029" cy="461665"/>
          </a:xfrm>
          <a:prstGeom prst="rect">
            <a:avLst/>
          </a:prstGeom>
        </p:spPr>
        <p:txBody>
          <a:bodyPr wrap="none">
            <a:spAutoFit/>
          </a:bodyPr>
          <a:lstStyle/>
          <a:p>
            <a:pPr algn="ctr"/>
            <a:r>
              <a:rPr lang="en-US" sz="2400" b="1" dirty="0">
                <a:solidFill>
                  <a:srgbClr val="0000FF"/>
                </a:solidFill>
              </a:rPr>
              <a:t>Alice</a:t>
            </a:r>
          </a:p>
        </p:txBody>
      </p:sp>
      <p:sp>
        <p:nvSpPr>
          <p:cNvPr id="21" name="Rectangle 20">
            <a:extLst>
              <a:ext uri="{FF2B5EF4-FFF2-40B4-BE49-F238E27FC236}">
                <a16:creationId xmlns:a16="http://schemas.microsoft.com/office/drawing/2014/main" id="{9381A770-032F-5C44-B1C1-20CDFAC23BFA}"/>
              </a:ext>
            </a:extLst>
          </p:cNvPr>
          <p:cNvSpPr/>
          <p:nvPr/>
        </p:nvSpPr>
        <p:spPr>
          <a:xfrm rot="16200000">
            <a:off x="3074112" y="2467815"/>
            <a:ext cx="688009" cy="461665"/>
          </a:xfrm>
          <a:prstGeom prst="rect">
            <a:avLst/>
          </a:prstGeom>
        </p:spPr>
        <p:txBody>
          <a:bodyPr wrap="none">
            <a:spAutoFit/>
          </a:bodyPr>
          <a:lstStyle/>
          <a:p>
            <a:pPr algn="ctr"/>
            <a:r>
              <a:rPr lang="en-US" sz="2400" b="1" dirty="0">
                <a:solidFill>
                  <a:srgbClr val="FF9300"/>
                </a:solidFill>
              </a:rPr>
              <a:t>Bob</a:t>
            </a:r>
          </a:p>
        </p:txBody>
      </p:sp>
      <p:pic>
        <p:nvPicPr>
          <p:cNvPr id="1026" name="Picture 2">
            <a:extLst>
              <a:ext uri="{FF2B5EF4-FFF2-40B4-BE49-F238E27FC236}">
                <a16:creationId xmlns:a16="http://schemas.microsoft.com/office/drawing/2014/main" id="{8F135C09-33B2-C547-A995-D507DAC934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2374" y="1072209"/>
            <a:ext cx="2859446" cy="2143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703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p:txBody>
          <a:bodyPr/>
          <a:lstStyle/>
          <a:p>
            <a:r>
              <a:rPr lang="en-US" dirty="0"/>
              <a:t>Game theory</a:t>
            </a:r>
          </a:p>
        </p:txBody>
      </p:sp>
      <p:sp>
        <p:nvSpPr>
          <p:cNvPr id="5" name="Content Placeholder 4"/>
          <p:cNvSpPr>
            <a:spLocks noGrp="1"/>
          </p:cNvSpPr>
          <p:nvPr>
            <p:ph idx="1"/>
          </p:nvPr>
        </p:nvSpPr>
        <p:spPr/>
        <p:txBody>
          <a:bodyPr/>
          <a:lstStyle/>
          <a:p>
            <a:r>
              <a:rPr lang="en-US" b="1" dirty="0"/>
              <a:t>Game theory </a:t>
            </a:r>
            <a:r>
              <a:rPr lang="en-US" dirty="0"/>
              <a:t>deals with systems of interacting agents where the outcome for an agent depends on the actions of all the other agents</a:t>
            </a:r>
          </a:p>
          <a:p>
            <a:pPr lvl="1"/>
            <a:r>
              <a:rPr lang="en-US" dirty="0"/>
              <a:t>Applied in sociology, politics, economics, biology, and, of course, AI </a:t>
            </a:r>
          </a:p>
          <a:p>
            <a:r>
              <a:rPr lang="en-US" b="1" dirty="0"/>
              <a:t>Agent design: </a:t>
            </a:r>
            <a:r>
              <a:rPr lang="en-US" dirty="0"/>
              <a:t>determining the best strategy for a rational agent in a given game</a:t>
            </a:r>
          </a:p>
          <a:p>
            <a:r>
              <a:rPr lang="en-US" b="1" dirty="0"/>
              <a:t>Mechanism design: </a:t>
            </a:r>
            <a:r>
              <a:rPr lang="en-US" dirty="0"/>
              <a:t>how to set the rules of the game to ensure a desirable outcome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Outline of today’s lecture</a:t>
            </a:r>
            <a:endParaRPr kumimoji="1" lang="ja-JP" altLang="en-US" dirty="0"/>
          </a:p>
        </p:txBody>
      </p:sp>
      <p:sp>
        <p:nvSpPr>
          <p:cNvPr id="3" name="Content Placeholder 2"/>
          <p:cNvSpPr>
            <a:spLocks noGrp="1"/>
          </p:cNvSpPr>
          <p:nvPr>
            <p:ph idx="1"/>
          </p:nvPr>
        </p:nvSpPr>
        <p:spPr>
          <a:xfrm>
            <a:off x="838200" y="1491795"/>
            <a:ext cx="10860314" cy="5112205"/>
          </a:xfrm>
        </p:spPr>
        <p:txBody>
          <a:bodyPr>
            <a:normAutofit fontScale="92500"/>
          </a:bodyPr>
          <a:lstStyle/>
          <a:p>
            <a:r>
              <a:rPr kumimoji="1" lang="en-US" altLang="ja-JP" dirty="0">
                <a:solidFill>
                  <a:schemeClr val="bg1">
                    <a:lumMod val="75000"/>
                  </a:schemeClr>
                </a:solidFill>
              </a:rPr>
              <a:t>Games with simultaneous moves: Notation</a:t>
            </a:r>
          </a:p>
          <a:p>
            <a:r>
              <a:rPr lang="en-US" altLang="ja-JP" dirty="0">
                <a:solidFill>
                  <a:schemeClr val="bg1">
                    <a:lumMod val="75000"/>
                  </a:schemeClr>
                </a:solidFill>
              </a:rPr>
              <a:t>Example: Stag Hunt (Coordination Games)</a:t>
            </a:r>
          </a:p>
          <a:p>
            <a:pPr lvl="1"/>
            <a:r>
              <a:rPr lang="en-US" altLang="ja-JP" dirty="0">
                <a:solidFill>
                  <a:schemeClr val="bg1">
                    <a:lumMod val="75000"/>
                  </a:schemeClr>
                </a:solidFill>
              </a:rPr>
              <a:t>Nash Equilibrium: Each player knows what the other will do, and responds rationally</a:t>
            </a:r>
          </a:p>
          <a:p>
            <a:r>
              <a:rPr lang="en-US" altLang="ja-JP" dirty="0">
                <a:solidFill>
                  <a:schemeClr val="bg1">
                    <a:lumMod val="75000"/>
                  </a:schemeClr>
                </a:solidFill>
              </a:rPr>
              <a:t>Example: Asymmetric Coordination Games</a:t>
            </a:r>
          </a:p>
          <a:p>
            <a:pPr lvl="1"/>
            <a:r>
              <a:rPr lang="en-US" altLang="ja-JP" dirty="0">
                <a:solidFill>
                  <a:schemeClr val="bg1">
                    <a:lumMod val="75000"/>
                  </a:schemeClr>
                </a:solidFill>
              </a:rPr>
              <a:t>Pareto Optimal outcome: No player can win more w/o some other player winning less</a:t>
            </a:r>
          </a:p>
          <a:p>
            <a:r>
              <a:rPr lang="en-US" altLang="ja-JP" dirty="0"/>
              <a:t>Example: Prisoners’ Dilemma (Betrayal Games)</a:t>
            </a:r>
          </a:p>
          <a:p>
            <a:pPr lvl="1"/>
            <a:r>
              <a:rPr lang="en-US" altLang="ja-JP" dirty="0"/>
              <a:t>Dominant Strategy: an action that is rational regardless of what the other player does</a:t>
            </a:r>
          </a:p>
          <a:p>
            <a:r>
              <a:rPr lang="en-US" altLang="ja-JP" dirty="0"/>
              <a:t>Example: Chicken (Anti-Coordination Games)</a:t>
            </a:r>
          </a:p>
          <a:p>
            <a:pPr lvl="1"/>
            <a:r>
              <a:rPr lang="en-US" altLang="ja-JP" dirty="0"/>
              <a:t>Factors external to the game: How well can you bluff?</a:t>
            </a:r>
          </a:p>
          <a:p>
            <a:pPr lvl="1"/>
            <a:r>
              <a:rPr lang="en-US" altLang="ja-JP" dirty="0"/>
              <a:t>Rational action within the game: Mixed Nash Equilibrium</a:t>
            </a:r>
          </a:p>
          <a:p>
            <a:r>
              <a:rPr lang="en-US" altLang="ja-JP" dirty="0"/>
              <a:t>Example: Generative Adversarial Network (GAN)</a:t>
            </a:r>
          </a:p>
        </p:txBody>
      </p:sp>
    </p:spTree>
    <p:extLst>
      <p:ext uri="{BB962C8B-B14F-4D97-AF65-F5344CB8AC3E}">
        <p14:creationId xmlns:p14="http://schemas.microsoft.com/office/powerpoint/2010/main" val="1345885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687" y="154745"/>
            <a:ext cx="8229600" cy="990600"/>
          </a:xfrm>
        </p:spPr>
        <p:txBody>
          <a:bodyPr/>
          <a:lstStyle/>
          <a:p>
            <a:r>
              <a:rPr lang="en-US" dirty="0"/>
              <a:t>Prisoner’s dilemma</a:t>
            </a:r>
          </a:p>
        </p:txBody>
      </p:sp>
      <p:sp>
        <p:nvSpPr>
          <p:cNvPr id="3" name="Content Placeholder 2"/>
          <p:cNvSpPr>
            <a:spLocks noGrp="1"/>
          </p:cNvSpPr>
          <p:nvPr>
            <p:ph idx="1"/>
          </p:nvPr>
        </p:nvSpPr>
        <p:spPr>
          <a:xfrm>
            <a:off x="253219" y="1336041"/>
            <a:ext cx="4431323" cy="5029200"/>
          </a:xfrm>
        </p:spPr>
        <p:txBody>
          <a:bodyPr/>
          <a:lstStyle/>
          <a:p>
            <a:r>
              <a:rPr lang="en-US" sz="2400" dirty="0"/>
              <a:t>Two criminals have been arrested and the police visit them separately</a:t>
            </a:r>
          </a:p>
          <a:p>
            <a:r>
              <a:rPr lang="en-US" sz="2400" dirty="0"/>
              <a:t>If one player testifies against the other and the other refuses, the one who testified goes free and the one who refused gets a 10-year sentence</a:t>
            </a:r>
          </a:p>
          <a:p>
            <a:r>
              <a:rPr lang="en-US" sz="2400" dirty="0"/>
              <a:t>If both players testify against each other, they each get a 5-year sentence</a:t>
            </a:r>
          </a:p>
          <a:p>
            <a:r>
              <a:rPr lang="en-US" sz="2400" dirty="0"/>
              <a:t>If both refuse to testify, they each get a 1-year sentence</a:t>
            </a:r>
          </a:p>
        </p:txBody>
      </p:sp>
      <p:graphicFrame>
        <p:nvGraphicFramePr>
          <p:cNvPr id="7" name="Content Placeholder 4"/>
          <p:cNvGraphicFramePr>
            <a:graphicFrameLocks/>
          </p:cNvGraphicFramePr>
          <p:nvPr>
            <p:extLst>
              <p:ext uri="{D42A27DB-BD31-4B8C-83A1-F6EECF244321}">
                <p14:modId xmlns:p14="http://schemas.microsoft.com/office/powerpoint/2010/main" val="3817150005"/>
              </p:ext>
            </p:extLst>
          </p:nvPr>
        </p:nvGraphicFramePr>
        <p:xfrm>
          <a:off x="7018606" y="117232"/>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Alice:</a:t>
                      </a:r>
                    </a:p>
                    <a:p>
                      <a:pPr algn="ctr"/>
                      <a:r>
                        <a:rPr lang="en-US" sz="2400" b="1" dirty="0">
                          <a:solidFill>
                            <a:srgbClr val="0000FF"/>
                          </a:solidFill>
                        </a:rPr>
                        <a:t>Testify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Alice:</a:t>
                      </a:r>
                      <a:br>
                        <a:rPr lang="en-US" sz="2400" b="1" dirty="0">
                          <a:solidFill>
                            <a:srgbClr val="0000FF"/>
                          </a:solidFill>
                        </a:rPr>
                      </a:br>
                      <a:r>
                        <a:rPr lang="en-US" sz="2400" b="1" dirty="0">
                          <a:solidFill>
                            <a:srgbClr val="0000FF"/>
                          </a:solidFill>
                        </a:rPr>
                        <a:t>Refuse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Bob:</a:t>
                      </a:r>
                      <a:br>
                        <a:rPr lang="en-US" sz="2400" b="1" dirty="0">
                          <a:solidFill>
                            <a:srgbClr val="FF9300"/>
                          </a:solidFill>
                        </a:rPr>
                      </a:br>
                      <a:r>
                        <a:rPr lang="en-US" sz="2400" b="1" dirty="0">
                          <a:solidFill>
                            <a:srgbClr val="FF9300"/>
                          </a:solidFill>
                        </a:rPr>
                        <a:t>Testify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Bob:</a:t>
                      </a:r>
                      <a:br>
                        <a:rPr lang="en-US" sz="2400" b="1" dirty="0">
                          <a:solidFill>
                            <a:srgbClr val="FF9300"/>
                          </a:solidFill>
                        </a:rPr>
                      </a:br>
                      <a:r>
                        <a:rPr lang="en-US" sz="2400" b="1" dirty="0">
                          <a:solidFill>
                            <a:srgbClr val="FF9300"/>
                          </a:solidFill>
                        </a:rPr>
                        <a:t>Refuse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5" name="Straight Connector 4">
            <a:extLst>
              <a:ext uri="{FF2B5EF4-FFF2-40B4-BE49-F238E27FC236}">
                <a16:creationId xmlns:a16="http://schemas.microsoft.com/office/drawing/2014/main" id="{F34D5C31-4C45-3244-80D5-0D9C7B982A89}"/>
              </a:ext>
            </a:extLst>
          </p:cNvPr>
          <p:cNvCxnSpPr>
            <a:cxnSpLocks/>
          </p:cNvCxnSpPr>
          <p:nvPr/>
        </p:nvCxnSpPr>
        <p:spPr>
          <a:xfrm>
            <a:off x="8665698" y="1336431"/>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B8086D6-D50D-8349-B234-B906DC138750}"/>
              </a:ext>
            </a:extLst>
          </p:cNvPr>
          <p:cNvCxnSpPr>
            <a:cxnSpLocks/>
          </p:cNvCxnSpPr>
          <p:nvPr/>
        </p:nvCxnSpPr>
        <p:spPr>
          <a:xfrm>
            <a:off x="8665698" y="2293034"/>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A41D604-8C45-2C49-B2A8-67121EBF59B1}"/>
              </a:ext>
            </a:extLst>
          </p:cNvPr>
          <p:cNvCxnSpPr>
            <a:cxnSpLocks/>
          </p:cNvCxnSpPr>
          <p:nvPr/>
        </p:nvCxnSpPr>
        <p:spPr>
          <a:xfrm>
            <a:off x="10267070" y="1305951"/>
            <a:ext cx="1587306" cy="939017"/>
          </a:xfrm>
          <a:prstGeom prst="line">
            <a:avLst/>
          </a:prstGeom>
        </p:spPr>
        <p:style>
          <a:lnRef idx="1">
            <a:schemeClr val="accent1"/>
          </a:lnRef>
          <a:fillRef idx="0">
            <a:schemeClr val="accent1"/>
          </a:fillRef>
          <a:effectRef idx="0">
            <a:schemeClr val="accent1"/>
          </a:effectRef>
          <a:fontRef idx="minor">
            <a:schemeClr val="tx1"/>
          </a:fontRef>
        </p:style>
      </p:cxnSp>
      <p:pic>
        <p:nvPicPr>
          <p:cNvPr id="4098" name="Picture 2">
            <a:extLst>
              <a:ext uri="{FF2B5EF4-FFF2-40B4-BE49-F238E27FC236}">
                <a16:creationId xmlns:a16="http://schemas.microsoft.com/office/drawing/2014/main" id="{96AECEF4-7234-484C-8271-C0FC2873F5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557" y="1748691"/>
            <a:ext cx="2287302" cy="3491571"/>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CDDEAF19-DC88-8948-B9E4-C90196D36828}"/>
              </a:ext>
            </a:extLst>
          </p:cNvPr>
          <p:cNvSpPr/>
          <p:nvPr/>
        </p:nvSpPr>
        <p:spPr>
          <a:xfrm>
            <a:off x="7240174" y="4090574"/>
            <a:ext cx="1907346" cy="1015663"/>
          </a:xfrm>
          <a:prstGeom prst="rect">
            <a:avLst/>
          </a:prstGeom>
        </p:spPr>
        <p:txBody>
          <a:bodyPr wrap="square">
            <a:spAutoFit/>
          </a:bodyPr>
          <a:lstStyle/>
          <a:p>
            <a:r>
              <a:rPr lang="en-US" sz="1200" dirty="0"/>
              <a:t>By Monogram Pictures, Public Domain, https://</a:t>
            </a:r>
            <a:r>
              <a:rPr lang="en-US" sz="1200" dirty="0" err="1"/>
              <a:t>commons.wikimedia.org</a:t>
            </a:r>
            <a:r>
              <a:rPr lang="en-US" sz="1200" dirty="0"/>
              <a:t>/w/</a:t>
            </a:r>
            <a:r>
              <a:rPr lang="en-US" sz="1200" dirty="0" err="1"/>
              <a:t>index.php?curid</a:t>
            </a:r>
            <a:r>
              <a:rPr lang="en-US" sz="1200" dirty="0"/>
              <a:t>=50338507</a:t>
            </a:r>
          </a:p>
        </p:txBody>
      </p:sp>
    </p:spTree>
    <p:extLst>
      <p:ext uri="{BB962C8B-B14F-4D97-AF65-F5344CB8AC3E}">
        <p14:creationId xmlns:p14="http://schemas.microsoft.com/office/powerpoint/2010/main" val="1577951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687" y="154745"/>
            <a:ext cx="8229600" cy="990600"/>
          </a:xfrm>
        </p:spPr>
        <p:txBody>
          <a:bodyPr/>
          <a:lstStyle/>
          <a:p>
            <a:r>
              <a:rPr lang="en-US" dirty="0"/>
              <a:t>Prisoner’s dilemma</a:t>
            </a:r>
          </a:p>
        </p:txBody>
      </p:sp>
      <p:sp>
        <p:nvSpPr>
          <p:cNvPr id="3" name="Content Placeholder 2"/>
          <p:cNvSpPr>
            <a:spLocks noGrp="1"/>
          </p:cNvSpPr>
          <p:nvPr>
            <p:ph idx="1"/>
          </p:nvPr>
        </p:nvSpPr>
        <p:spPr>
          <a:xfrm>
            <a:off x="253219" y="1336041"/>
            <a:ext cx="4431323" cy="5029200"/>
          </a:xfrm>
        </p:spPr>
        <p:txBody>
          <a:bodyPr/>
          <a:lstStyle/>
          <a:p>
            <a:r>
              <a:rPr lang="en-US" sz="2400" dirty="0"/>
              <a:t>Two criminals have been arrested and the police visit them separately</a:t>
            </a:r>
          </a:p>
          <a:p>
            <a:r>
              <a:rPr lang="en-US" sz="2400" dirty="0"/>
              <a:t>If one player testifies against the other and the other refuses, the one who testified goes free and the one who refused gets a 10-year sentence</a:t>
            </a:r>
          </a:p>
          <a:p>
            <a:r>
              <a:rPr lang="en-US" sz="2400" dirty="0"/>
              <a:t>If both players testify against each other, they each get a 5-year sentence</a:t>
            </a:r>
          </a:p>
          <a:p>
            <a:r>
              <a:rPr lang="en-US" sz="2400" dirty="0"/>
              <a:t>If both refuse to testify, they each get a 1-year sentence</a:t>
            </a:r>
          </a:p>
        </p:txBody>
      </p:sp>
      <p:graphicFrame>
        <p:nvGraphicFramePr>
          <p:cNvPr id="7" name="Content Placeholder 4"/>
          <p:cNvGraphicFramePr>
            <a:graphicFrameLocks/>
          </p:cNvGraphicFramePr>
          <p:nvPr>
            <p:extLst>
              <p:ext uri="{D42A27DB-BD31-4B8C-83A1-F6EECF244321}">
                <p14:modId xmlns:p14="http://schemas.microsoft.com/office/powerpoint/2010/main" val="1275320146"/>
              </p:ext>
            </p:extLst>
          </p:nvPr>
        </p:nvGraphicFramePr>
        <p:xfrm>
          <a:off x="7018606" y="117232"/>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Alice:</a:t>
                      </a:r>
                    </a:p>
                    <a:p>
                      <a:pPr algn="ctr"/>
                      <a:r>
                        <a:rPr lang="en-US" sz="2400" b="1" dirty="0">
                          <a:solidFill>
                            <a:srgbClr val="0000FF"/>
                          </a:solidFill>
                        </a:rPr>
                        <a:t>Testify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Alice:</a:t>
                      </a:r>
                      <a:br>
                        <a:rPr lang="en-US" sz="2400" b="1" dirty="0">
                          <a:solidFill>
                            <a:srgbClr val="0000FF"/>
                          </a:solidFill>
                        </a:rPr>
                      </a:br>
                      <a:r>
                        <a:rPr lang="en-US" sz="2400" b="1" dirty="0">
                          <a:solidFill>
                            <a:srgbClr val="0000FF"/>
                          </a:solidFill>
                        </a:rPr>
                        <a:t>Refuse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Bob:</a:t>
                      </a:r>
                      <a:br>
                        <a:rPr lang="en-US" sz="2400" b="1" dirty="0">
                          <a:solidFill>
                            <a:srgbClr val="FF9300"/>
                          </a:solidFill>
                        </a:rPr>
                      </a:br>
                      <a:r>
                        <a:rPr lang="en-US" sz="2400" b="1" dirty="0">
                          <a:solidFill>
                            <a:srgbClr val="FF9300"/>
                          </a:solidFill>
                        </a:rPr>
                        <a:t>Testify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Bob:</a:t>
                      </a:r>
                      <a:br>
                        <a:rPr lang="en-US" sz="2400" b="1" dirty="0">
                          <a:solidFill>
                            <a:srgbClr val="FF9300"/>
                          </a:solidFill>
                        </a:rPr>
                      </a:br>
                      <a:r>
                        <a:rPr lang="en-US" sz="2400" b="1" dirty="0">
                          <a:solidFill>
                            <a:srgbClr val="FF9300"/>
                          </a:solidFill>
                        </a:rPr>
                        <a:t>Refuse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4098" name="Picture 2">
            <a:extLst>
              <a:ext uri="{FF2B5EF4-FFF2-40B4-BE49-F238E27FC236}">
                <a16:creationId xmlns:a16="http://schemas.microsoft.com/office/drawing/2014/main" id="{96AECEF4-7234-484C-8271-C0FC2873F5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557" y="1748691"/>
            <a:ext cx="2287302" cy="3491571"/>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CDDEAF19-DC88-8948-B9E4-C90196D36828}"/>
              </a:ext>
            </a:extLst>
          </p:cNvPr>
          <p:cNvSpPr/>
          <p:nvPr/>
        </p:nvSpPr>
        <p:spPr>
          <a:xfrm>
            <a:off x="7240174" y="4090574"/>
            <a:ext cx="1907346" cy="1015663"/>
          </a:xfrm>
          <a:prstGeom prst="rect">
            <a:avLst/>
          </a:prstGeom>
        </p:spPr>
        <p:txBody>
          <a:bodyPr wrap="square">
            <a:spAutoFit/>
          </a:bodyPr>
          <a:lstStyle/>
          <a:p>
            <a:r>
              <a:rPr lang="en-US" sz="1200" dirty="0"/>
              <a:t>By Monogram Pictures, Public Domain, https://</a:t>
            </a:r>
            <a:r>
              <a:rPr lang="en-US" sz="1200" dirty="0" err="1"/>
              <a:t>commons.wikimedia.org</a:t>
            </a:r>
            <a:r>
              <a:rPr lang="en-US" sz="1200" dirty="0"/>
              <a:t>/w/</a:t>
            </a:r>
            <a:r>
              <a:rPr lang="en-US" sz="1200" dirty="0" err="1"/>
              <a:t>index.php?curid</a:t>
            </a:r>
            <a:r>
              <a:rPr lang="en-US" sz="1200" dirty="0"/>
              <a:t>=50338507</a:t>
            </a:r>
          </a:p>
        </p:txBody>
      </p:sp>
      <p:cxnSp>
        <p:nvCxnSpPr>
          <p:cNvPr id="10" name="Straight Connector 9">
            <a:extLst>
              <a:ext uri="{FF2B5EF4-FFF2-40B4-BE49-F238E27FC236}">
                <a16:creationId xmlns:a16="http://schemas.microsoft.com/office/drawing/2014/main" id="{3E59D9D9-DEE7-FF42-8548-0CCFF0518945}"/>
              </a:ext>
            </a:extLst>
          </p:cNvPr>
          <p:cNvCxnSpPr>
            <a:cxnSpLocks/>
          </p:cNvCxnSpPr>
          <p:nvPr/>
        </p:nvCxnSpPr>
        <p:spPr>
          <a:xfrm>
            <a:off x="8665698" y="1322365"/>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9FDA1B4-8307-8744-A47F-66431AF0727E}"/>
              </a:ext>
            </a:extLst>
          </p:cNvPr>
          <p:cNvCxnSpPr>
            <a:cxnSpLocks/>
          </p:cNvCxnSpPr>
          <p:nvPr/>
        </p:nvCxnSpPr>
        <p:spPr>
          <a:xfrm>
            <a:off x="8665698" y="2278968"/>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D39321C-1782-4C40-A1D7-5BD46085F187}"/>
              </a:ext>
            </a:extLst>
          </p:cNvPr>
          <p:cNvCxnSpPr>
            <a:cxnSpLocks/>
          </p:cNvCxnSpPr>
          <p:nvPr/>
        </p:nvCxnSpPr>
        <p:spPr>
          <a:xfrm>
            <a:off x="10267070" y="1291885"/>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8780F21-2522-9D47-AB8D-402F4B3759CA}"/>
              </a:ext>
            </a:extLst>
          </p:cNvPr>
          <p:cNvSpPr/>
          <p:nvPr/>
        </p:nvSpPr>
        <p:spPr>
          <a:xfrm>
            <a:off x="8657490" y="1670932"/>
            <a:ext cx="627187" cy="584775"/>
          </a:xfrm>
          <a:prstGeom prst="rect">
            <a:avLst/>
          </a:prstGeom>
        </p:spPr>
        <p:txBody>
          <a:bodyPr wrap="square">
            <a:spAutoFit/>
          </a:bodyPr>
          <a:lstStyle/>
          <a:p>
            <a:pPr algn="ctr"/>
            <a:r>
              <a:rPr lang="en-US" sz="3200" b="1" dirty="0">
                <a:solidFill>
                  <a:srgbClr val="FF9300"/>
                </a:solidFill>
              </a:rPr>
              <a:t>-5</a:t>
            </a:r>
          </a:p>
        </p:txBody>
      </p:sp>
      <p:sp>
        <p:nvSpPr>
          <p:cNvPr id="15" name="Rectangle 14">
            <a:extLst>
              <a:ext uri="{FF2B5EF4-FFF2-40B4-BE49-F238E27FC236}">
                <a16:creationId xmlns:a16="http://schemas.microsoft.com/office/drawing/2014/main" id="{320B1ADD-0708-C64F-948C-58F13C92D0F9}"/>
              </a:ext>
            </a:extLst>
          </p:cNvPr>
          <p:cNvSpPr/>
          <p:nvPr/>
        </p:nvSpPr>
        <p:spPr>
          <a:xfrm>
            <a:off x="8655146" y="2639257"/>
            <a:ext cx="861777" cy="584775"/>
          </a:xfrm>
          <a:prstGeom prst="rect">
            <a:avLst/>
          </a:prstGeom>
        </p:spPr>
        <p:txBody>
          <a:bodyPr wrap="square">
            <a:spAutoFit/>
          </a:bodyPr>
          <a:lstStyle/>
          <a:p>
            <a:pPr algn="ctr"/>
            <a:r>
              <a:rPr lang="en-US" sz="3200" b="1" dirty="0">
                <a:solidFill>
                  <a:srgbClr val="FF9300"/>
                </a:solidFill>
              </a:rPr>
              <a:t>-10</a:t>
            </a:r>
          </a:p>
        </p:txBody>
      </p:sp>
      <p:sp>
        <p:nvSpPr>
          <p:cNvPr id="16" name="Rectangle 15">
            <a:extLst>
              <a:ext uri="{FF2B5EF4-FFF2-40B4-BE49-F238E27FC236}">
                <a16:creationId xmlns:a16="http://schemas.microsoft.com/office/drawing/2014/main" id="{F1FFFD1D-2E5E-474C-AC56-90F546C012C2}"/>
              </a:ext>
            </a:extLst>
          </p:cNvPr>
          <p:cNvSpPr/>
          <p:nvPr/>
        </p:nvSpPr>
        <p:spPr>
          <a:xfrm>
            <a:off x="10284652" y="2636913"/>
            <a:ext cx="627187" cy="584775"/>
          </a:xfrm>
          <a:prstGeom prst="rect">
            <a:avLst/>
          </a:prstGeom>
        </p:spPr>
        <p:txBody>
          <a:bodyPr wrap="square">
            <a:spAutoFit/>
          </a:bodyPr>
          <a:lstStyle/>
          <a:p>
            <a:pPr algn="ctr"/>
            <a:r>
              <a:rPr lang="en-US" sz="3200" b="1" dirty="0">
                <a:solidFill>
                  <a:srgbClr val="FF9300"/>
                </a:solidFill>
              </a:rPr>
              <a:t>-1</a:t>
            </a:r>
          </a:p>
        </p:txBody>
      </p:sp>
      <p:sp>
        <p:nvSpPr>
          <p:cNvPr id="17" name="Rectangle 16">
            <a:extLst>
              <a:ext uri="{FF2B5EF4-FFF2-40B4-BE49-F238E27FC236}">
                <a16:creationId xmlns:a16="http://schemas.microsoft.com/office/drawing/2014/main" id="{2D0B8AFB-A2B9-A147-8784-87F50EA74EA8}"/>
              </a:ext>
            </a:extLst>
          </p:cNvPr>
          <p:cNvSpPr/>
          <p:nvPr/>
        </p:nvSpPr>
        <p:spPr>
          <a:xfrm>
            <a:off x="10282307" y="1663898"/>
            <a:ext cx="627187" cy="584775"/>
          </a:xfrm>
          <a:prstGeom prst="rect">
            <a:avLst/>
          </a:prstGeom>
        </p:spPr>
        <p:txBody>
          <a:bodyPr wrap="square">
            <a:spAutoFit/>
          </a:bodyPr>
          <a:lstStyle/>
          <a:p>
            <a:pPr algn="ctr"/>
            <a:r>
              <a:rPr lang="en-US" sz="3200" b="1" dirty="0">
                <a:solidFill>
                  <a:srgbClr val="FF9300"/>
                </a:solidFill>
              </a:rPr>
              <a:t>0</a:t>
            </a:r>
          </a:p>
        </p:txBody>
      </p:sp>
      <p:sp>
        <p:nvSpPr>
          <p:cNvPr id="18" name="Rectangle 17">
            <a:extLst>
              <a:ext uri="{FF2B5EF4-FFF2-40B4-BE49-F238E27FC236}">
                <a16:creationId xmlns:a16="http://schemas.microsoft.com/office/drawing/2014/main" id="{224015B2-CDBE-924D-AF0C-F96E5B5730E4}"/>
              </a:ext>
            </a:extLst>
          </p:cNvPr>
          <p:cNvSpPr/>
          <p:nvPr/>
        </p:nvSpPr>
        <p:spPr>
          <a:xfrm>
            <a:off x="11167354" y="1302995"/>
            <a:ext cx="726481" cy="584775"/>
          </a:xfrm>
          <a:prstGeom prst="rect">
            <a:avLst/>
          </a:prstGeom>
        </p:spPr>
        <p:txBody>
          <a:bodyPr wrap="none">
            <a:spAutoFit/>
          </a:bodyPr>
          <a:lstStyle/>
          <a:p>
            <a:r>
              <a:rPr lang="en-US" sz="3200" b="1" dirty="0">
                <a:solidFill>
                  <a:srgbClr val="0000FF"/>
                </a:solidFill>
              </a:rPr>
              <a:t>-10</a:t>
            </a:r>
            <a:endParaRPr lang="en-US" sz="3200" dirty="0"/>
          </a:p>
        </p:txBody>
      </p:sp>
      <p:sp>
        <p:nvSpPr>
          <p:cNvPr id="19" name="Rectangle 18">
            <a:extLst>
              <a:ext uri="{FF2B5EF4-FFF2-40B4-BE49-F238E27FC236}">
                <a16:creationId xmlns:a16="http://schemas.microsoft.com/office/drawing/2014/main" id="{5B6EF7D7-AAD0-644F-8027-80A2E65F49F0}"/>
              </a:ext>
            </a:extLst>
          </p:cNvPr>
          <p:cNvSpPr/>
          <p:nvPr/>
        </p:nvSpPr>
        <p:spPr>
          <a:xfrm>
            <a:off x="9758687" y="1314718"/>
            <a:ext cx="518091" cy="584775"/>
          </a:xfrm>
          <a:prstGeom prst="rect">
            <a:avLst/>
          </a:prstGeom>
        </p:spPr>
        <p:txBody>
          <a:bodyPr wrap="none">
            <a:spAutoFit/>
          </a:bodyPr>
          <a:lstStyle/>
          <a:p>
            <a:r>
              <a:rPr lang="en-US" sz="3200" b="1" dirty="0">
                <a:solidFill>
                  <a:srgbClr val="0000FF"/>
                </a:solidFill>
              </a:rPr>
              <a:t>-5</a:t>
            </a:r>
            <a:endParaRPr lang="en-US" sz="3200" dirty="0"/>
          </a:p>
        </p:txBody>
      </p:sp>
      <p:sp>
        <p:nvSpPr>
          <p:cNvPr id="20" name="Rectangle 19">
            <a:extLst>
              <a:ext uri="{FF2B5EF4-FFF2-40B4-BE49-F238E27FC236}">
                <a16:creationId xmlns:a16="http://schemas.microsoft.com/office/drawing/2014/main" id="{08D4939F-8BE7-1D4A-BE36-CEE056C21949}"/>
              </a:ext>
            </a:extLst>
          </p:cNvPr>
          <p:cNvSpPr/>
          <p:nvPr/>
        </p:nvSpPr>
        <p:spPr>
          <a:xfrm>
            <a:off x="9872011" y="2283042"/>
            <a:ext cx="393056" cy="584775"/>
          </a:xfrm>
          <a:prstGeom prst="rect">
            <a:avLst/>
          </a:prstGeom>
        </p:spPr>
        <p:txBody>
          <a:bodyPr wrap="none">
            <a:spAutoFit/>
          </a:bodyPr>
          <a:lstStyle/>
          <a:p>
            <a:r>
              <a:rPr lang="en-US" sz="3200" b="1" dirty="0">
                <a:solidFill>
                  <a:srgbClr val="0000FF"/>
                </a:solidFill>
              </a:rPr>
              <a:t>0</a:t>
            </a:r>
            <a:endParaRPr lang="en-US" sz="3200" dirty="0"/>
          </a:p>
        </p:txBody>
      </p:sp>
      <p:sp>
        <p:nvSpPr>
          <p:cNvPr id="21" name="Rectangle 20">
            <a:extLst>
              <a:ext uri="{FF2B5EF4-FFF2-40B4-BE49-F238E27FC236}">
                <a16:creationId xmlns:a16="http://schemas.microsoft.com/office/drawing/2014/main" id="{0E3D5A95-65E7-0D48-A31B-116EB681A303}"/>
              </a:ext>
            </a:extLst>
          </p:cNvPr>
          <p:cNvSpPr/>
          <p:nvPr/>
        </p:nvSpPr>
        <p:spPr>
          <a:xfrm>
            <a:off x="11386299" y="2280698"/>
            <a:ext cx="518091" cy="584775"/>
          </a:xfrm>
          <a:prstGeom prst="rect">
            <a:avLst/>
          </a:prstGeom>
        </p:spPr>
        <p:txBody>
          <a:bodyPr wrap="none">
            <a:spAutoFit/>
          </a:bodyPr>
          <a:lstStyle/>
          <a:p>
            <a:r>
              <a:rPr lang="en-US" sz="3200" b="1" dirty="0">
                <a:solidFill>
                  <a:srgbClr val="0000FF"/>
                </a:solidFill>
              </a:rPr>
              <a:t>-1</a:t>
            </a:r>
            <a:endParaRPr lang="en-US" sz="3200" dirty="0"/>
          </a:p>
        </p:txBody>
      </p:sp>
    </p:spTree>
    <p:extLst>
      <p:ext uri="{BB962C8B-B14F-4D97-AF65-F5344CB8AC3E}">
        <p14:creationId xmlns:p14="http://schemas.microsoft.com/office/powerpoint/2010/main" val="206341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F0C94-D2DD-E343-9585-8D022F884D8D}"/>
              </a:ext>
            </a:extLst>
          </p:cNvPr>
          <p:cNvSpPr>
            <a:spLocks noGrp="1"/>
          </p:cNvSpPr>
          <p:nvPr>
            <p:ph type="title"/>
          </p:nvPr>
        </p:nvSpPr>
        <p:spPr/>
        <p:txBody>
          <a:bodyPr/>
          <a:lstStyle/>
          <a:p>
            <a:r>
              <a:rPr lang="en-US" dirty="0"/>
              <a:t>Questions that can be asked</a:t>
            </a:r>
          </a:p>
        </p:txBody>
      </p:sp>
      <p:sp>
        <p:nvSpPr>
          <p:cNvPr id="3" name="Content Placeholder 2">
            <a:extLst>
              <a:ext uri="{FF2B5EF4-FFF2-40B4-BE49-F238E27FC236}">
                <a16:creationId xmlns:a16="http://schemas.microsoft.com/office/drawing/2014/main" id="{DDB990E5-AB06-E742-A072-B97ADF2208DE}"/>
              </a:ext>
            </a:extLst>
          </p:cNvPr>
          <p:cNvSpPr>
            <a:spLocks noGrp="1"/>
          </p:cNvSpPr>
          <p:nvPr>
            <p:ph idx="1"/>
          </p:nvPr>
        </p:nvSpPr>
        <p:spPr/>
        <p:txBody>
          <a:bodyPr/>
          <a:lstStyle/>
          <a:p>
            <a:r>
              <a:rPr lang="en-US" dirty="0"/>
              <a:t>If you were permitted to discuss options with the other player, but if one of you is more persuasive than the other, what are the different possible outcomes that might result from that discussion?</a:t>
            </a:r>
          </a:p>
          <a:p>
            <a:r>
              <a:rPr lang="en-US" dirty="0"/>
              <a:t>If you knew in advance what your opponent was going to do, what would you do?</a:t>
            </a:r>
          </a:p>
          <a:p>
            <a:r>
              <a:rPr lang="en-US" dirty="0"/>
              <a:t>If you didn’t know in advance what your opponent was going to do, what would you do?</a:t>
            </a:r>
          </a:p>
        </p:txBody>
      </p:sp>
    </p:spTree>
    <p:extLst>
      <p:ext uri="{BB962C8B-B14F-4D97-AF65-F5344CB8AC3E}">
        <p14:creationId xmlns:p14="http://schemas.microsoft.com/office/powerpoint/2010/main" val="2601211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687" y="154745"/>
            <a:ext cx="8229600" cy="990600"/>
          </a:xfrm>
        </p:spPr>
        <p:txBody>
          <a:bodyPr/>
          <a:lstStyle/>
          <a:p>
            <a:r>
              <a:rPr lang="en-US" dirty="0"/>
              <a:t>Pareto optimality</a:t>
            </a:r>
          </a:p>
        </p:txBody>
      </p:sp>
      <p:sp>
        <p:nvSpPr>
          <p:cNvPr id="3" name="Content Placeholder 2"/>
          <p:cNvSpPr>
            <a:spLocks noGrp="1"/>
          </p:cNvSpPr>
          <p:nvPr>
            <p:ph idx="1"/>
          </p:nvPr>
        </p:nvSpPr>
        <p:spPr>
          <a:xfrm>
            <a:off x="253219" y="1336041"/>
            <a:ext cx="6907236" cy="5029200"/>
          </a:xfrm>
        </p:spPr>
        <p:txBody>
          <a:bodyPr/>
          <a:lstStyle/>
          <a:p>
            <a:pPr marL="0" indent="0">
              <a:buNone/>
            </a:pPr>
            <a:r>
              <a:rPr lang="en-US" sz="2400" dirty="0"/>
              <a:t>If you were permitted to discuss options with the other player, what are the different possible outcomes that might result from that discussion?</a:t>
            </a:r>
          </a:p>
          <a:p>
            <a:r>
              <a:rPr lang="en-US" sz="2400" dirty="0"/>
              <a:t>If Bob’s needs are considered most important, the (-10,0) outcome might result.</a:t>
            </a:r>
          </a:p>
          <a:p>
            <a:r>
              <a:rPr lang="en-US" sz="2400" dirty="0"/>
              <a:t>If Alice’s needs are considered more important, the (0,-10) outcome might result.</a:t>
            </a:r>
          </a:p>
          <a:p>
            <a:r>
              <a:rPr lang="en-US" sz="2400" dirty="0"/>
              <a:t>If their needs are equally important, the (-1,-1) outcome might result.</a:t>
            </a:r>
          </a:p>
          <a:p>
            <a:pPr marL="0" indent="0">
              <a:buNone/>
            </a:pPr>
            <a:r>
              <a:rPr lang="en-US" sz="2400" dirty="0"/>
              <a:t>A </a:t>
            </a:r>
            <a:r>
              <a:rPr lang="en-US" sz="2400" b="1" i="1" u="sng" dirty="0"/>
              <a:t>Pareto optimal</a:t>
            </a:r>
            <a:r>
              <a:rPr lang="en-US" sz="2400" dirty="0"/>
              <a:t> outcome is an outcome whose cost to player A can only be reduced by increasing the cost to player B.</a:t>
            </a:r>
          </a:p>
        </p:txBody>
      </p:sp>
      <p:graphicFrame>
        <p:nvGraphicFramePr>
          <p:cNvPr id="7" name="Content Placeholder 4"/>
          <p:cNvGraphicFramePr>
            <a:graphicFrameLocks/>
          </p:cNvGraphicFramePr>
          <p:nvPr>
            <p:extLst>
              <p:ext uri="{D42A27DB-BD31-4B8C-83A1-F6EECF244321}">
                <p14:modId xmlns:p14="http://schemas.microsoft.com/office/powerpoint/2010/main" val="4006389779"/>
              </p:ext>
            </p:extLst>
          </p:nvPr>
        </p:nvGraphicFramePr>
        <p:xfrm>
          <a:off x="7018606" y="117232"/>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Alice:</a:t>
                      </a:r>
                    </a:p>
                    <a:p>
                      <a:pPr algn="ctr"/>
                      <a:r>
                        <a:rPr lang="en-US" sz="2400" b="1" dirty="0">
                          <a:solidFill>
                            <a:srgbClr val="0000FF"/>
                          </a:solidFill>
                        </a:rPr>
                        <a:t>Testify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Alice:</a:t>
                      </a:r>
                      <a:br>
                        <a:rPr lang="en-US" sz="2400" b="1" dirty="0">
                          <a:solidFill>
                            <a:srgbClr val="0000FF"/>
                          </a:solidFill>
                        </a:rPr>
                      </a:br>
                      <a:r>
                        <a:rPr lang="en-US" sz="2400" b="1" dirty="0">
                          <a:solidFill>
                            <a:srgbClr val="0000FF"/>
                          </a:solidFill>
                        </a:rPr>
                        <a:t>Refuse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Bob:</a:t>
                      </a:r>
                      <a:br>
                        <a:rPr lang="en-US" sz="2400" b="1" dirty="0">
                          <a:solidFill>
                            <a:srgbClr val="FF9300"/>
                          </a:solidFill>
                        </a:rPr>
                      </a:br>
                      <a:r>
                        <a:rPr lang="en-US" sz="2400" b="1" dirty="0">
                          <a:solidFill>
                            <a:srgbClr val="FF9300"/>
                          </a:solidFill>
                        </a:rPr>
                        <a:t>Testify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Bob:</a:t>
                      </a:r>
                      <a:br>
                        <a:rPr lang="en-US" sz="2400" b="1" dirty="0">
                          <a:solidFill>
                            <a:srgbClr val="FF9300"/>
                          </a:solidFill>
                        </a:rPr>
                      </a:br>
                      <a:r>
                        <a:rPr lang="en-US" sz="2400" b="1" dirty="0">
                          <a:solidFill>
                            <a:srgbClr val="FF9300"/>
                          </a:solidFill>
                        </a:rPr>
                        <a:t>Refuse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2"/>
                  </a:ext>
                </a:extLst>
              </a:tr>
            </a:tbl>
          </a:graphicData>
        </a:graphic>
      </p:graphicFrame>
      <p:pic>
        <p:nvPicPr>
          <p:cNvPr id="4098" name="Picture 2">
            <a:extLst>
              <a:ext uri="{FF2B5EF4-FFF2-40B4-BE49-F238E27FC236}">
                <a16:creationId xmlns:a16="http://schemas.microsoft.com/office/drawing/2014/main" id="{96AECEF4-7234-484C-8271-C0FC2873F5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3994" y="3453321"/>
            <a:ext cx="2230380" cy="3404679"/>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CDDEAF19-DC88-8948-B9E4-C90196D36828}"/>
              </a:ext>
            </a:extLst>
          </p:cNvPr>
          <p:cNvSpPr/>
          <p:nvPr/>
        </p:nvSpPr>
        <p:spPr>
          <a:xfrm>
            <a:off x="9073659" y="4751755"/>
            <a:ext cx="889785" cy="2123658"/>
          </a:xfrm>
          <a:prstGeom prst="rect">
            <a:avLst/>
          </a:prstGeom>
        </p:spPr>
        <p:txBody>
          <a:bodyPr wrap="square">
            <a:spAutoFit/>
          </a:bodyPr>
          <a:lstStyle/>
          <a:p>
            <a:pPr algn="r"/>
            <a:r>
              <a:rPr lang="en-US" sz="1200" dirty="0"/>
              <a:t>By Monogram Pictures, Public Domain, https://</a:t>
            </a:r>
            <a:r>
              <a:rPr lang="en-US" sz="1200" dirty="0" err="1"/>
              <a:t>commons.wikimedia.org</a:t>
            </a:r>
            <a:r>
              <a:rPr lang="en-US" sz="1200" dirty="0"/>
              <a:t>/w/</a:t>
            </a:r>
            <a:r>
              <a:rPr lang="en-US" sz="1200" dirty="0" err="1"/>
              <a:t>index.php?curid</a:t>
            </a:r>
            <a:r>
              <a:rPr lang="en-US" sz="1200" dirty="0"/>
              <a:t>=50338507</a:t>
            </a:r>
          </a:p>
        </p:txBody>
      </p:sp>
      <p:cxnSp>
        <p:nvCxnSpPr>
          <p:cNvPr id="10" name="Straight Connector 9">
            <a:extLst>
              <a:ext uri="{FF2B5EF4-FFF2-40B4-BE49-F238E27FC236}">
                <a16:creationId xmlns:a16="http://schemas.microsoft.com/office/drawing/2014/main" id="{3E59D9D9-DEE7-FF42-8548-0CCFF0518945}"/>
              </a:ext>
            </a:extLst>
          </p:cNvPr>
          <p:cNvCxnSpPr>
            <a:cxnSpLocks/>
          </p:cNvCxnSpPr>
          <p:nvPr/>
        </p:nvCxnSpPr>
        <p:spPr>
          <a:xfrm>
            <a:off x="8665698" y="1322365"/>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9FDA1B4-8307-8744-A47F-66431AF0727E}"/>
              </a:ext>
            </a:extLst>
          </p:cNvPr>
          <p:cNvCxnSpPr>
            <a:cxnSpLocks/>
          </p:cNvCxnSpPr>
          <p:nvPr/>
        </p:nvCxnSpPr>
        <p:spPr>
          <a:xfrm>
            <a:off x="8665698" y="2278968"/>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D39321C-1782-4C40-A1D7-5BD46085F187}"/>
              </a:ext>
            </a:extLst>
          </p:cNvPr>
          <p:cNvCxnSpPr>
            <a:cxnSpLocks/>
          </p:cNvCxnSpPr>
          <p:nvPr/>
        </p:nvCxnSpPr>
        <p:spPr>
          <a:xfrm>
            <a:off x="10267070" y="1291885"/>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8780F21-2522-9D47-AB8D-402F4B3759CA}"/>
              </a:ext>
            </a:extLst>
          </p:cNvPr>
          <p:cNvSpPr/>
          <p:nvPr/>
        </p:nvSpPr>
        <p:spPr>
          <a:xfrm>
            <a:off x="8657490" y="1670932"/>
            <a:ext cx="627187" cy="584775"/>
          </a:xfrm>
          <a:prstGeom prst="rect">
            <a:avLst/>
          </a:prstGeom>
        </p:spPr>
        <p:txBody>
          <a:bodyPr wrap="square">
            <a:spAutoFit/>
          </a:bodyPr>
          <a:lstStyle/>
          <a:p>
            <a:pPr algn="ctr"/>
            <a:r>
              <a:rPr lang="en-US" sz="3200" b="1" dirty="0">
                <a:solidFill>
                  <a:srgbClr val="FF9300"/>
                </a:solidFill>
              </a:rPr>
              <a:t>-5</a:t>
            </a:r>
          </a:p>
        </p:txBody>
      </p:sp>
      <p:sp>
        <p:nvSpPr>
          <p:cNvPr id="15" name="Rectangle 14">
            <a:extLst>
              <a:ext uri="{FF2B5EF4-FFF2-40B4-BE49-F238E27FC236}">
                <a16:creationId xmlns:a16="http://schemas.microsoft.com/office/drawing/2014/main" id="{320B1ADD-0708-C64F-948C-58F13C92D0F9}"/>
              </a:ext>
            </a:extLst>
          </p:cNvPr>
          <p:cNvSpPr/>
          <p:nvPr/>
        </p:nvSpPr>
        <p:spPr>
          <a:xfrm>
            <a:off x="8655146" y="2639257"/>
            <a:ext cx="742405" cy="584775"/>
          </a:xfrm>
          <a:prstGeom prst="rect">
            <a:avLst/>
          </a:prstGeom>
        </p:spPr>
        <p:txBody>
          <a:bodyPr wrap="square">
            <a:spAutoFit/>
          </a:bodyPr>
          <a:lstStyle/>
          <a:p>
            <a:pPr algn="ctr"/>
            <a:r>
              <a:rPr lang="en-US" sz="3200" b="1" dirty="0">
                <a:solidFill>
                  <a:srgbClr val="FF9300"/>
                </a:solidFill>
              </a:rPr>
              <a:t>-10</a:t>
            </a:r>
          </a:p>
        </p:txBody>
      </p:sp>
      <p:sp>
        <p:nvSpPr>
          <p:cNvPr id="16" name="Rectangle 15">
            <a:extLst>
              <a:ext uri="{FF2B5EF4-FFF2-40B4-BE49-F238E27FC236}">
                <a16:creationId xmlns:a16="http://schemas.microsoft.com/office/drawing/2014/main" id="{F1FFFD1D-2E5E-474C-AC56-90F546C012C2}"/>
              </a:ext>
            </a:extLst>
          </p:cNvPr>
          <p:cNvSpPr/>
          <p:nvPr/>
        </p:nvSpPr>
        <p:spPr>
          <a:xfrm>
            <a:off x="10284652" y="2636913"/>
            <a:ext cx="627187" cy="584775"/>
          </a:xfrm>
          <a:prstGeom prst="rect">
            <a:avLst/>
          </a:prstGeom>
        </p:spPr>
        <p:txBody>
          <a:bodyPr wrap="square">
            <a:spAutoFit/>
          </a:bodyPr>
          <a:lstStyle/>
          <a:p>
            <a:pPr algn="ctr"/>
            <a:r>
              <a:rPr lang="en-US" sz="3200" b="1" dirty="0">
                <a:solidFill>
                  <a:srgbClr val="FF9300"/>
                </a:solidFill>
              </a:rPr>
              <a:t>-1</a:t>
            </a:r>
          </a:p>
        </p:txBody>
      </p:sp>
      <p:sp>
        <p:nvSpPr>
          <p:cNvPr id="17" name="Rectangle 16">
            <a:extLst>
              <a:ext uri="{FF2B5EF4-FFF2-40B4-BE49-F238E27FC236}">
                <a16:creationId xmlns:a16="http://schemas.microsoft.com/office/drawing/2014/main" id="{2D0B8AFB-A2B9-A147-8784-87F50EA74EA8}"/>
              </a:ext>
            </a:extLst>
          </p:cNvPr>
          <p:cNvSpPr/>
          <p:nvPr/>
        </p:nvSpPr>
        <p:spPr>
          <a:xfrm>
            <a:off x="10282307" y="1663898"/>
            <a:ext cx="627187" cy="584775"/>
          </a:xfrm>
          <a:prstGeom prst="rect">
            <a:avLst/>
          </a:prstGeom>
        </p:spPr>
        <p:txBody>
          <a:bodyPr wrap="square">
            <a:spAutoFit/>
          </a:bodyPr>
          <a:lstStyle/>
          <a:p>
            <a:pPr algn="ctr"/>
            <a:r>
              <a:rPr lang="en-US" sz="3200" b="1" dirty="0">
                <a:solidFill>
                  <a:srgbClr val="FF9300"/>
                </a:solidFill>
              </a:rPr>
              <a:t>0</a:t>
            </a:r>
          </a:p>
        </p:txBody>
      </p:sp>
      <p:sp>
        <p:nvSpPr>
          <p:cNvPr id="18" name="Rectangle 17">
            <a:extLst>
              <a:ext uri="{FF2B5EF4-FFF2-40B4-BE49-F238E27FC236}">
                <a16:creationId xmlns:a16="http://schemas.microsoft.com/office/drawing/2014/main" id="{224015B2-CDBE-924D-AF0C-F96E5B5730E4}"/>
              </a:ext>
            </a:extLst>
          </p:cNvPr>
          <p:cNvSpPr/>
          <p:nvPr/>
        </p:nvSpPr>
        <p:spPr>
          <a:xfrm>
            <a:off x="11167354" y="1302995"/>
            <a:ext cx="726481" cy="584775"/>
          </a:xfrm>
          <a:prstGeom prst="rect">
            <a:avLst/>
          </a:prstGeom>
        </p:spPr>
        <p:txBody>
          <a:bodyPr wrap="none">
            <a:spAutoFit/>
          </a:bodyPr>
          <a:lstStyle/>
          <a:p>
            <a:r>
              <a:rPr lang="en-US" sz="3200" b="1" dirty="0">
                <a:solidFill>
                  <a:srgbClr val="0000FF"/>
                </a:solidFill>
              </a:rPr>
              <a:t>-10</a:t>
            </a:r>
            <a:endParaRPr lang="en-US" sz="3200" dirty="0"/>
          </a:p>
        </p:txBody>
      </p:sp>
      <p:sp>
        <p:nvSpPr>
          <p:cNvPr id="19" name="Rectangle 18">
            <a:extLst>
              <a:ext uri="{FF2B5EF4-FFF2-40B4-BE49-F238E27FC236}">
                <a16:creationId xmlns:a16="http://schemas.microsoft.com/office/drawing/2014/main" id="{5B6EF7D7-AAD0-644F-8027-80A2E65F49F0}"/>
              </a:ext>
            </a:extLst>
          </p:cNvPr>
          <p:cNvSpPr/>
          <p:nvPr/>
        </p:nvSpPr>
        <p:spPr>
          <a:xfrm>
            <a:off x="9729659" y="1314718"/>
            <a:ext cx="518091" cy="584775"/>
          </a:xfrm>
          <a:prstGeom prst="rect">
            <a:avLst/>
          </a:prstGeom>
        </p:spPr>
        <p:txBody>
          <a:bodyPr wrap="none">
            <a:spAutoFit/>
          </a:bodyPr>
          <a:lstStyle/>
          <a:p>
            <a:r>
              <a:rPr lang="en-US" sz="3200" b="1" dirty="0">
                <a:solidFill>
                  <a:srgbClr val="0000FF"/>
                </a:solidFill>
              </a:rPr>
              <a:t>-5</a:t>
            </a:r>
            <a:endParaRPr lang="en-US" sz="3200" dirty="0"/>
          </a:p>
        </p:txBody>
      </p:sp>
      <p:sp>
        <p:nvSpPr>
          <p:cNvPr id="20" name="Rectangle 19">
            <a:extLst>
              <a:ext uri="{FF2B5EF4-FFF2-40B4-BE49-F238E27FC236}">
                <a16:creationId xmlns:a16="http://schemas.microsoft.com/office/drawing/2014/main" id="{08D4939F-8BE7-1D4A-BE36-CEE056C21949}"/>
              </a:ext>
            </a:extLst>
          </p:cNvPr>
          <p:cNvSpPr/>
          <p:nvPr/>
        </p:nvSpPr>
        <p:spPr>
          <a:xfrm>
            <a:off x="9872011" y="2283042"/>
            <a:ext cx="393056" cy="584775"/>
          </a:xfrm>
          <a:prstGeom prst="rect">
            <a:avLst/>
          </a:prstGeom>
        </p:spPr>
        <p:txBody>
          <a:bodyPr wrap="none">
            <a:spAutoFit/>
          </a:bodyPr>
          <a:lstStyle/>
          <a:p>
            <a:r>
              <a:rPr lang="en-US" sz="3200" b="1" dirty="0">
                <a:solidFill>
                  <a:srgbClr val="0000FF"/>
                </a:solidFill>
              </a:rPr>
              <a:t>0</a:t>
            </a:r>
            <a:endParaRPr lang="en-US" sz="3200" dirty="0"/>
          </a:p>
        </p:txBody>
      </p:sp>
      <p:sp>
        <p:nvSpPr>
          <p:cNvPr id="21" name="Rectangle 20">
            <a:extLst>
              <a:ext uri="{FF2B5EF4-FFF2-40B4-BE49-F238E27FC236}">
                <a16:creationId xmlns:a16="http://schemas.microsoft.com/office/drawing/2014/main" id="{0E3D5A95-65E7-0D48-A31B-116EB681A303}"/>
              </a:ext>
            </a:extLst>
          </p:cNvPr>
          <p:cNvSpPr/>
          <p:nvPr/>
        </p:nvSpPr>
        <p:spPr>
          <a:xfrm>
            <a:off x="11386299" y="2280698"/>
            <a:ext cx="518091" cy="584775"/>
          </a:xfrm>
          <a:prstGeom prst="rect">
            <a:avLst/>
          </a:prstGeom>
        </p:spPr>
        <p:txBody>
          <a:bodyPr wrap="none">
            <a:spAutoFit/>
          </a:bodyPr>
          <a:lstStyle/>
          <a:p>
            <a:r>
              <a:rPr lang="en-US" sz="3200" b="1" dirty="0">
                <a:solidFill>
                  <a:srgbClr val="0000FF"/>
                </a:solidFill>
              </a:rPr>
              <a:t>-1</a:t>
            </a:r>
            <a:endParaRPr lang="en-US" sz="3200" dirty="0"/>
          </a:p>
        </p:txBody>
      </p:sp>
    </p:spTree>
    <p:extLst>
      <p:ext uri="{BB962C8B-B14F-4D97-AF65-F5344CB8AC3E}">
        <p14:creationId xmlns:p14="http://schemas.microsoft.com/office/powerpoint/2010/main" val="925929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687" y="154745"/>
            <a:ext cx="8229600" cy="990600"/>
          </a:xfrm>
        </p:spPr>
        <p:txBody>
          <a:bodyPr/>
          <a:lstStyle/>
          <a:p>
            <a:r>
              <a:rPr lang="en-US" dirty="0"/>
              <a:t>Nash equilibrium</a:t>
            </a:r>
          </a:p>
        </p:txBody>
      </p:sp>
      <p:sp>
        <p:nvSpPr>
          <p:cNvPr id="3" name="Content Placeholder 2"/>
          <p:cNvSpPr>
            <a:spLocks noGrp="1"/>
          </p:cNvSpPr>
          <p:nvPr>
            <p:ph idx="1"/>
          </p:nvPr>
        </p:nvSpPr>
        <p:spPr>
          <a:xfrm>
            <a:off x="253219" y="1336040"/>
            <a:ext cx="6907236" cy="5404727"/>
          </a:xfrm>
        </p:spPr>
        <p:txBody>
          <a:bodyPr>
            <a:normAutofit/>
          </a:bodyPr>
          <a:lstStyle/>
          <a:p>
            <a:pPr marL="0" indent="0">
              <a:buNone/>
            </a:pPr>
            <a:r>
              <a:rPr lang="en-US" sz="2400" dirty="0"/>
              <a:t>If you knew in advance what your opponent was going to do, what would you do?</a:t>
            </a:r>
          </a:p>
          <a:p>
            <a:r>
              <a:rPr lang="en-US" sz="2400" dirty="0"/>
              <a:t>If Bob knew that Alice was going to refuse, then it be rational for Bob to testify (he’d get 0 years, instead of 1).</a:t>
            </a:r>
          </a:p>
          <a:p>
            <a:r>
              <a:rPr lang="en-US" sz="2400" dirty="0"/>
              <a:t>If Alice knew that Bob was going to testify, then it would be rational for her to testify (she’d get 5 years, instead of 10).</a:t>
            </a:r>
          </a:p>
          <a:p>
            <a:r>
              <a:rPr lang="en-US" sz="2400" dirty="0"/>
              <a:t>If Bob knew that Alice was going to testify, then it would be rational for him to testify (he’d get 5 years, instead of 10).</a:t>
            </a:r>
          </a:p>
          <a:p>
            <a:pPr marL="0" indent="0">
              <a:buNone/>
            </a:pPr>
            <a:r>
              <a:rPr lang="en-US" sz="2400" dirty="0"/>
              <a:t>A </a:t>
            </a:r>
            <a:r>
              <a:rPr lang="en-US" sz="2400" b="1" i="1" u="sng" dirty="0"/>
              <a:t>Nash equilibrium</a:t>
            </a:r>
            <a:r>
              <a:rPr lang="en-US" sz="2400" dirty="0"/>
              <a:t> is an outcome such that foreknowledge of the other player’s action does not cause either player to change their action.</a:t>
            </a:r>
          </a:p>
        </p:txBody>
      </p:sp>
      <p:graphicFrame>
        <p:nvGraphicFramePr>
          <p:cNvPr id="7" name="Content Placeholder 4"/>
          <p:cNvGraphicFramePr>
            <a:graphicFrameLocks/>
          </p:cNvGraphicFramePr>
          <p:nvPr>
            <p:extLst>
              <p:ext uri="{D42A27DB-BD31-4B8C-83A1-F6EECF244321}">
                <p14:modId xmlns:p14="http://schemas.microsoft.com/office/powerpoint/2010/main" val="2354041767"/>
              </p:ext>
            </p:extLst>
          </p:nvPr>
        </p:nvGraphicFramePr>
        <p:xfrm>
          <a:off x="7018606" y="117232"/>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Alice:</a:t>
                      </a:r>
                    </a:p>
                    <a:p>
                      <a:pPr algn="ctr"/>
                      <a:r>
                        <a:rPr lang="en-US" sz="2400" b="1" dirty="0">
                          <a:solidFill>
                            <a:srgbClr val="0000FF"/>
                          </a:solidFill>
                        </a:rPr>
                        <a:t>Testify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Alice:</a:t>
                      </a:r>
                      <a:br>
                        <a:rPr lang="en-US" sz="2400" b="1" dirty="0">
                          <a:solidFill>
                            <a:srgbClr val="0000FF"/>
                          </a:solidFill>
                        </a:rPr>
                      </a:br>
                      <a:r>
                        <a:rPr lang="en-US" sz="2400" b="1" dirty="0">
                          <a:solidFill>
                            <a:srgbClr val="0000FF"/>
                          </a:solidFill>
                        </a:rPr>
                        <a:t>Refuse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Bob:</a:t>
                      </a:r>
                      <a:br>
                        <a:rPr lang="en-US" sz="2400" b="1" dirty="0">
                          <a:solidFill>
                            <a:srgbClr val="FF9300"/>
                          </a:solidFill>
                        </a:rPr>
                      </a:br>
                      <a:r>
                        <a:rPr lang="en-US" sz="2400" b="1" dirty="0">
                          <a:solidFill>
                            <a:srgbClr val="FF9300"/>
                          </a:solidFill>
                        </a:rPr>
                        <a:t>Testify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Bob:</a:t>
                      </a:r>
                      <a:br>
                        <a:rPr lang="en-US" sz="2400" b="1" dirty="0">
                          <a:solidFill>
                            <a:srgbClr val="FF9300"/>
                          </a:solidFill>
                        </a:rPr>
                      </a:br>
                      <a:r>
                        <a:rPr lang="en-US" sz="2400" b="1" dirty="0">
                          <a:solidFill>
                            <a:srgbClr val="FF9300"/>
                          </a:solidFill>
                        </a:rPr>
                        <a:t>Refuse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4098" name="Picture 2">
            <a:extLst>
              <a:ext uri="{FF2B5EF4-FFF2-40B4-BE49-F238E27FC236}">
                <a16:creationId xmlns:a16="http://schemas.microsoft.com/office/drawing/2014/main" id="{96AECEF4-7234-484C-8271-C0FC2873F5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3994" y="3453321"/>
            <a:ext cx="2230380" cy="3404679"/>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CDDEAF19-DC88-8948-B9E4-C90196D36828}"/>
              </a:ext>
            </a:extLst>
          </p:cNvPr>
          <p:cNvSpPr/>
          <p:nvPr/>
        </p:nvSpPr>
        <p:spPr>
          <a:xfrm>
            <a:off x="9073659" y="4751755"/>
            <a:ext cx="889785" cy="2123658"/>
          </a:xfrm>
          <a:prstGeom prst="rect">
            <a:avLst/>
          </a:prstGeom>
        </p:spPr>
        <p:txBody>
          <a:bodyPr wrap="square">
            <a:spAutoFit/>
          </a:bodyPr>
          <a:lstStyle/>
          <a:p>
            <a:pPr algn="r"/>
            <a:r>
              <a:rPr lang="en-US" sz="1200" dirty="0"/>
              <a:t>By Monogram Pictures, Public Domain, https://</a:t>
            </a:r>
            <a:r>
              <a:rPr lang="en-US" sz="1200" dirty="0" err="1"/>
              <a:t>commons.wikimedia.org</a:t>
            </a:r>
            <a:r>
              <a:rPr lang="en-US" sz="1200" dirty="0"/>
              <a:t>/w/</a:t>
            </a:r>
            <a:r>
              <a:rPr lang="en-US" sz="1200" dirty="0" err="1"/>
              <a:t>index.php?curid</a:t>
            </a:r>
            <a:r>
              <a:rPr lang="en-US" sz="1200" dirty="0"/>
              <a:t>=50338507</a:t>
            </a:r>
          </a:p>
        </p:txBody>
      </p:sp>
      <p:cxnSp>
        <p:nvCxnSpPr>
          <p:cNvPr id="10" name="Straight Connector 9">
            <a:extLst>
              <a:ext uri="{FF2B5EF4-FFF2-40B4-BE49-F238E27FC236}">
                <a16:creationId xmlns:a16="http://schemas.microsoft.com/office/drawing/2014/main" id="{3E59D9D9-DEE7-FF42-8548-0CCFF0518945}"/>
              </a:ext>
            </a:extLst>
          </p:cNvPr>
          <p:cNvCxnSpPr>
            <a:cxnSpLocks/>
          </p:cNvCxnSpPr>
          <p:nvPr/>
        </p:nvCxnSpPr>
        <p:spPr>
          <a:xfrm>
            <a:off x="8665698" y="1322365"/>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9FDA1B4-8307-8744-A47F-66431AF0727E}"/>
              </a:ext>
            </a:extLst>
          </p:cNvPr>
          <p:cNvCxnSpPr>
            <a:cxnSpLocks/>
          </p:cNvCxnSpPr>
          <p:nvPr/>
        </p:nvCxnSpPr>
        <p:spPr>
          <a:xfrm>
            <a:off x="8665698" y="2278968"/>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D39321C-1782-4C40-A1D7-5BD46085F187}"/>
              </a:ext>
            </a:extLst>
          </p:cNvPr>
          <p:cNvCxnSpPr>
            <a:cxnSpLocks/>
          </p:cNvCxnSpPr>
          <p:nvPr/>
        </p:nvCxnSpPr>
        <p:spPr>
          <a:xfrm>
            <a:off x="10267070" y="1291885"/>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8780F21-2522-9D47-AB8D-402F4B3759CA}"/>
              </a:ext>
            </a:extLst>
          </p:cNvPr>
          <p:cNvSpPr/>
          <p:nvPr/>
        </p:nvSpPr>
        <p:spPr>
          <a:xfrm>
            <a:off x="8657490" y="1670932"/>
            <a:ext cx="627187" cy="584775"/>
          </a:xfrm>
          <a:prstGeom prst="rect">
            <a:avLst/>
          </a:prstGeom>
        </p:spPr>
        <p:txBody>
          <a:bodyPr wrap="square">
            <a:spAutoFit/>
          </a:bodyPr>
          <a:lstStyle/>
          <a:p>
            <a:pPr algn="ctr"/>
            <a:r>
              <a:rPr lang="en-US" sz="3200" b="1" dirty="0">
                <a:solidFill>
                  <a:srgbClr val="FF9300"/>
                </a:solidFill>
              </a:rPr>
              <a:t>-5</a:t>
            </a:r>
          </a:p>
        </p:txBody>
      </p:sp>
      <p:sp>
        <p:nvSpPr>
          <p:cNvPr id="15" name="Rectangle 14">
            <a:extLst>
              <a:ext uri="{FF2B5EF4-FFF2-40B4-BE49-F238E27FC236}">
                <a16:creationId xmlns:a16="http://schemas.microsoft.com/office/drawing/2014/main" id="{320B1ADD-0708-C64F-948C-58F13C92D0F9}"/>
              </a:ext>
            </a:extLst>
          </p:cNvPr>
          <p:cNvSpPr/>
          <p:nvPr/>
        </p:nvSpPr>
        <p:spPr>
          <a:xfrm>
            <a:off x="8655146" y="2639257"/>
            <a:ext cx="757304" cy="584775"/>
          </a:xfrm>
          <a:prstGeom prst="rect">
            <a:avLst/>
          </a:prstGeom>
        </p:spPr>
        <p:txBody>
          <a:bodyPr wrap="square">
            <a:spAutoFit/>
          </a:bodyPr>
          <a:lstStyle/>
          <a:p>
            <a:pPr algn="ctr"/>
            <a:r>
              <a:rPr lang="en-US" sz="3200" b="1" dirty="0">
                <a:solidFill>
                  <a:srgbClr val="FF9300"/>
                </a:solidFill>
              </a:rPr>
              <a:t>-10</a:t>
            </a:r>
          </a:p>
        </p:txBody>
      </p:sp>
      <p:sp>
        <p:nvSpPr>
          <p:cNvPr id="16" name="Rectangle 15">
            <a:extLst>
              <a:ext uri="{FF2B5EF4-FFF2-40B4-BE49-F238E27FC236}">
                <a16:creationId xmlns:a16="http://schemas.microsoft.com/office/drawing/2014/main" id="{F1FFFD1D-2E5E-474C-AC56-90F546C012C2}"/>
              </a:ext>
            </a:extLst>
          </p:cNvPr>
          <p:cNvSpPr/>
          <p:nvPr/>
        </p:nvSpPr>
        <p:spPr>
          <a:xfrm>
            <a:off x="10284652" y="2636913"/>
            <a:ext cx="627187" cy="584775"/>
          </a:xfrm>
          <a:prstGeom prst="rect">
            <a:avLst/>
          </a:prstGeom>
        </p:spPr>
        <p:txBody>
          <a:bodyPr wrap="square">
            <a:spAutoFit/>
          </a:bodyPr>
          <a:lstStyle/>
          <a:p>
            <a:pPr algn="ctr"/>
            <a:r>
              <a:rPr lang="en-US" sz="3200" b="1" dirty="0">
                <a:solidFill>
                  <a:srgbClr val="FF9300"/>
                </a:solidFill>
              </a:rPr>
              <a:t>-1</a:t>
            </a:r>
          </a:p>
        </p:txBody>
      </p:sp>
      <p:sp>
        <p:nvSpPr>
          <p:cNvPr id="17" name="Rectangle 16">
            <a:extLst>
              <a:ext uri="{FF2B5EF4-FFF2-40B4-BE49-F238E27FC236}">
                <a16:creationId xmlns:a16="http://schemas.microsoft.com/office/drawing/2014/main" id="{2D0B8AFB-A2B9-A147-8784-87F50EA74EA8}"/>
              </a:ext>
            </a:extLst>
          </p:cNvPr>
          <p:cNvSpPr/>
          <p:nvPr/>
        </p:nvSpPr>
        <p:spPr>
          <a:xfrm>
            <a:off x="10282307" y="1663898"/>
            <a:ext cx="627187" cy="584775"/>
          </a:xfrm>
          <a:prstGeom prst="rect">
            <a:avLst/>
          </a:prstGeom>
        </p:spPr>
        <p:txBody>
          <a:bodyPr wrap="square">
            <a:spAutoFit/>
          </a:bodyPr>
          <a:lstStyle/>
          <a:p>
            <a:pPr algn="ctr"/>
            <a:r>
              <a:rPr lang="en-US" sz="3200" b="1" dirty="0">
                <a:solidFill>
                  <a:srgbClr val="FF9300"/>
                </a:solidFill>
              </a:rPr>
              <a:t>0</a:t>
            </a:r>
          </a:p>
        </p:txBody>
      </p:sp>
      <p:sp>
        <p:nvSpPr>
          <p:cNvPr id="18" name="Rectangle 17">
            <a:extLst>
              <a:ext uri="{FF2B5EF4-FFF2-40B4-BE49-F238E27FC236}">
                <a16:creationId xmlns:a16="http://schemas.microsoft.com/office/drawing/2014/main" id="{224015B2-CDBE-924D-AF0C-F96E5B5730E4}"/>
              </a:ext>
            </a:extLst>
          </p:cNvPr>
          <p:cNvSpPr/>
          <p:nvPr/>
        </p:nvSpPr>
        <p:spPr>
          <a:xfrm>
            <a:off x="11181869" y="1302995"/>
            <a:ext cx="726481" cy="584775"/>
          </a:xfrm>
          <a:prstGeom prst="rect">
            <a:avLst/>
          </a:prstGeom>
        </p:spPr>
        <p:txBody>
          <a:bodyPr wrap="none">
            <a:spAutoFit/>
          </a:bodyPr>
          <a:lstStyle/>
          <a:p>
            <a:r>
              <a:rPr lang="en-US" sz="3200" b="1" dirty="0">
                <a:solidFill>
                  <a:srgbClr val="0000FF"/>
                </a:solidFill>
              </a:rPr>
              <a:t>-10</a:t>
            </a:r>
            <a:endParaRPr lang="en-US" sz="3200" dirty="0"/>
          </a:p>
        </p:txBody>
      </p:sp>
      <p:sp>
        <p:nvSpPr>
          <p:cNvPr id="19" name="Rectangle 18">
            <a:extLst>
              <a:ext uri="{FF2B5EF4-FFF2-40B4-BE49-F238E27FC236}">
                <a16:creationId xmlns:a16="http://schemas.microsoft.com/office/drawing/2014/main" id="{5B6EF7D7-AAD0-644F-8027-80A2E65F49F0}"/>
              </a:ext>
            </a:extLst>
          </p:cNvPr>
          <p:cNvSpPr/>
          <p:nvPr/>
        </p:nvSpPr>
        <p:spPr>
          <a:xfrm>
            <a:off x="9773203" y="1314718"/>
            <a:ext cx="518091" cy="584775"/>
          </a:xfrm>
          <a:prstGeom prst="rect">
            <a:avLst/>
          </a:prstGeom>
        </p:spPr>
        <p:txBody>
          <a:bodyPr wrap="none">
            <a:spAutoFit/>
          </a:bodyPr>
          <a:lstStyle/>
          <a:p>
            <a:r>
              <a:rPr lang="en-US" sz="3200" b="1" dirty="0">
                <a:solidFill>
                  <a:srgbClr val="0000FF"/>
                </a:solidFill>
              </a:rPr>
              <a:t>-5</a:t>
            </a:r>
            <a:endParaRPr lang="en-US" sz="3200" dirty="0"/>
          </a:p>
        </p:txBody>
      </p:sp>
      <p:sp>
        <p:nvSpPr>
          <p:cNvPr id="20" name="Rectangle 19">
            <a:extLst>
              <a:ext uri="{FF2B5EF4-FFF2-40B4-BE49-F238E27FC236}">
                <a16:creationId xmlns:a16="http://schemas.microsoft.com/office/drawing/2014/main" id="{08D4939F-8BE7-1D4A-BE36-CEE056C21949}"/>
              </a:ext>
            </a:extLst>
          </p:cNvPr>
          <p:cNvSpPr/>
          <p:nvPr/>
        </p:nvSpPr>
        <p:spPr>
          <a:xfrm>
            <a:off x="9872011" y="2283042"/>
            <a:ext cx="393056" cy="584775"/>
          </a:xfrm>
          <a:prstGeom prst="rect">
            <a:avLst/>
          </a:prstGeom>
        </p:spPr>
        <p:txBody>
          <a:bodyPr wrap="none">
            <a:spAutoFit/>
          </a:bodyPr>
          <a:lstStyle/>
          <a:p>
            <a:r>
              <a:rPr lang="en-US" sz="3200" b="1" dirty="0">
                <a:solidFill>
                  <a:srgbClr val="0000FF"/>
                </a:solidFill>
              </a:rPr>
              <a:t>0</a:t>
            </a:r>
            <a:endParaRPr lang="en-US" sz="3200" dirty="0"/>
          </a:p>
        </p:txBody>
      </p:sp>
      <p:sp>
        <p:nvSpPr>
          <p:cNvPr id="21" name="Rectangle 20">
            <a:extLst>
              <a:ext uri="{FF2B5EF4-FFF2-40B4-BE49-F238E27FC236}">
                <a16:creationId xmlns:a16="http://schemas.microsoft.com/office/drawing/2014/main" id="{0E3D5A95-65E7-0D48-A31B-116EB681A303}"/>
              </a:ext>
            </a:extLst>
          </p:cNvPr>
          <p:cNvSpPr/>
          <p:nvPr/>
        </p:nvSpPr>
        <p:spPr>
          <a:xfrm>
            <a:off x="11386298" y="2280698"/>
            <a:ext cx="518091" cy="584775"/>
          </a:xfrm>
          <a:prstGeom prst="rect">
            <a:avLst/>
          </a:prstGeom>
        </p:spPr>
        <p:txBody>
          <a:bodyPr wrap="none">
            <a:spAutoFit/>
          </a:bodyPr>
          <a:lstStyle/>
          <a:p>
            <a:r>
              <a:rPr lang="en-US" sz="3200" b="1" dirty="0">
                <a:solidFill>
                  <a:srgbClr val="0000FF"/>
                </a:solidFill>
              </a:rPr>
              <a:t>-1</a:t>
            </a:r>
            <a:endParaRPr lang="en-US" sz="3200" dirty="0"/>
          </a:p>
        </p:txBody>
      </p:sp>
      <p:cxnSp>
        <p:nvCxnSpPr>
          <p:cNvPr id="5" name="Straight Arrow Connector 4">
            <a:extLst>
              <a:ext uri="{FF2B5EF4-FFF2-40B4-BE49-F238E27FC236}">
                <a16:creationId xmlns:a16="http://schemas.microsoft.com/office/drawing/2014/main" id="{69CDF3FB-0420-1341-BBF8-C8F68B17E1F3}"/>
              </a:ext>
            </a:extLst>
          </p:cNvPr>
          <p:cNvCxnSpPr/>
          <p:nvPr/>
        </p:nvCxnSpPr>
        <p:spPr>
          <a:xfrm flipV="1">
            <a:off x="11099409" y="1887770"/>
            <a:ext cx="0" cy="855430"/>
          </a:xfrm>
          <a:prstGeom prst="straightConnector1">
            <a:avLst/>
          </a:prstGeom>
          <a:ln w="88900">
            <a:solidFill>
              <a:srgbClr val="FF93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04A277D-5DC8-504E-9400-2D79E8E546FB}"/>
              </a:ext>
            </a:extLst>
          </p:cNvPr>
          <p:cNvCxnSpPr>
            <a:cxnSpLocks/>
          </p:cNvCxnSpPr>
          <p:nvPr/>
        </p:nvCxnSpPr>
        <p:spPr>
          <a:xfrm flipH="1">
            <a:off x="9467557" y="1786595"/>
            <a:ext cx="1645920" cy="1"/>
          </a:xfrm>
          <a:prstGeom prst="straightConnector1">
            <a:avLst/>
          </a:prstGeom>
          <a:ln w="88900">
            <a:solidFill>
              <a:srgbClr val="0432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426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687" y="154745"/>
            <a:ext cx="8229600" cy="990600"/>
          </a:xfrm>
        </p:spPr>
        <p:txBody>
          <a:bodyPr/>
          <a:lstStyle/>
          <a:p>
            <a:r>
              <a:rPr lang="en-US" dirty="0"/>
              <a:t>Dominant strategy</a:t>
            </a:r>
          </a:p>
        </p:txBody>
      </p:sp>
      <p:sp>
        <p:nvSpPr>
          <p:cNvPr id="3" name="Content Placeholder 2"/>
          <p:cNvSpPr>
            <a:spLocks noGrp="1"/>
          </p:cNvSpPr>
          <p:nvPr>
            <p:ph idx="1"/>
          </p:nvPr>
        </p:nvSpPr>
        <p:spPr>
          <a:xfrm>
            <a:off x="253219" y="1336040"/>
            <a:ext cx="6907236" cy="5404727"/>
          </a:xfrm>
        </p:spPr>
        <p:txBody>
          <a:bodyPr>
            <a:normAutofit/>
          </a:bodyPr>
          <a:lstStyle/>
          <a:p>
            <a:pPr marL="0" indent="0">
              <a:buNone/>
            </a:pPr>
            <a:r>
              <a:rPr lang="en-US" sz="2400" dirty="0"/>
              <a:t>If you didn’t know in advance what your opponent was going to do, what would you do?</a:t>
            </a:r>
          </a:p>
          <a:p>
            <a:r>
              <a:rPr lang="en-US" sz="2400" dirty="0"/>
              <a:t>If Bob knew that Alice was going to refuse, then it be rational for Bob to testify (he’d get 0 years, instead of 1).</a:t>
            </a:r>
          </a:p>
          <a:p>
            <a:r>
              <a:rPr lang="en-US" sz="2400" dirty="0"/>
              <a:t>If Bob knew that Alice was going to testify, then it would still be rational for him to testify (he’d get 5 years, instead of 10).</a:t>
            </a:r>
          </a:p>
          <a:p>
            <a:pPr marL="0" indent="0">
              <a:buNone/>
            </a:pPr>
            <a:r>
              <a:rPr lang="en-US" sz="2400" dirty="0"/>
              <a:t>A </a:t>
            </a:r>
            <a:r>
              <a:rPr lang="en-US" sz="2400" b="1" i="1" u="sng" dirty="0"/>
              <a:t>dominant strategy</a:t>
            </a:r>
            <a:r>
              <a:rPr lang="en-US" sz="2400" dirty="0"/>
              <a:t> is an action that minimizes cost, for one player, regardless of what the other player does. </a:t>
            </a:r>
          </a:p>
        </p:txBody>
      </p:sp>
      <p:graphicFrame>
        <p:nvGraphicFramePr>
          <p:cNvPr id="7" name="Content Placeholder 4"/>
          <p:cNvGraphicFramePr>
            <a:graphicFrameLocks/>
          </p:cNvGraphicFramePr>
          <p:nvPr>
            <p:extLst>
              <p:ext uri="{D42A27DB-BD31-4B8C-83A1-F6EECF244321}">
                <p14:modId xmlns:p14="http://schemas.microsoft.com/office/powerpoint/2010/main" val="538838569"/>
              </p:ext>
            </p:extLst>
          </p:nvPr>
        </p:nvGraphicFramePr>
        <p:xfrm>
          <a:off x="7018606" y="117232"/>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Alice:</a:t>
                      </a:r>
                    </a:p>
                    <a:p>
                      <a:pPr algn="ctr"/>
                      <a:r>
                        <a:rPr lang="en-US" sz="2400" b="1" dirty="0">
                          <a:solidFill>
                            <a:srgbClr val="0000FF"/>
                          </a:solidFill>
                        </a:rPr>
                        <a:t>Testify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Alice:</a:t>
                      </a:r>
                      <a:br>
                        <a:rPr lang="en-US" sz="2400" b="1" dirty="0">
                          <a:solidFill>
                            <a:srgbClr val="0000FF"/>
                          </a:solidFill>
                        </a:rPr>
                      </a:br>
                      <a:r>
                        <a:rPr lang="en-US" sz="2400" b="1" dirty="0">
                          <a:solidFill>
                            <a:srgbClr val="0000FF"/>
                          </a:solidFill>
                        </a:rPr>
                        <a:t>Refuse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Bob:</a:t>
                      </a:r>
                      <a:br>
                        <a:rPr lang="en-US" sz="2400" b="1" dirty="0">
                          <a:solidFill>
                            <a:srgbClr val="FF9300"/>
                          </a:solidFill>
                        </a:rPr>
                      </a:br>
                      <a:r>
                        <a:rPr lang="en-US" sz="2400" b="1" dirty="0">
                          <a:solidFill>
                            <a:srgbClr val="FF9300"/>
                          </a:solidFill>
                        </a:rPr>
                        <a:t>Testify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Bob:</a:t>
                      </a:r>
                      <a:br>
                        <a:rPr lang="en-US" sz="2400" b="1" dirty="0">
                          <a:solidFill>
                            <a:srgbClr val="FF9300"/>
                          </a:solidFill>
                        </a:rPr>
                      </a:br>
                      <a:r>
                        <a:rPr lang="en-US" sz="2400" b="1" dirty="0">
                          <a:solidFill>
                            <a:srgbClr val="FF9300"/>
                          </a:solidFill>
                        </a:rPr>
                        <a:t>Refuse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4098" name="Picture 2">
            <a:extLst>
              <a:ext uri="{FF2B5EF4-FFF2-40B4-BE49-F238E27FC236}">
                <a16:creationId xmlns:a16="http://schemas.microsoft.com/office/drawing/2014/main" id="{96AECEF4-7234-484C-8271-C0FC2873F5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3994" y="3453321"/>
            <a:ext cx="2230380" cy="3404679"/>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CDDEAF19-DC88-8948-B9E4-C90196D36828}"/>
              </a:ext>
            </a:extLst>
          </p:cNvPr>
          <p:cNvSpPr/>
          <p:nvPr/>
        </p:nvSpPr>
        <p:spPr>
          <a:xfrm>
            <a:off x="9073659" y="4751755"/>
            <a:ext cx="889785" cy="2123658"/>
          </a:xfrm>
          <a:prstGeom prst="rect">
            <a:avLst/>
          </a:prstGeom>
        </p:spPr>
        <p:txBody>
          <a:bodyPr wrap="square">
            <a:spAutoFit/>
          </a:bodyPr>
          <a:lstStyle/>
          <a:p>
            <a:pPr algn="r"/>
            <a:r>
              <a:rPr lang="en-US" sz="1200" dirty="0"/>
              <a:t>By Monogram Pictures, Public Domain, https://</a:t>
            </a:r>
            <a:r>
              <a:rPr lang="en-US" sz="1200" dirty="0" err="1"/>
              <a:t>commons.wikimedia.org</a:t>
            </a:r>
            <a:r>
              <a:rPr lang="en-US" sz="1200" dirty="0"/>
              <a:t>/w/</a:t>
            </a:r>
            <a:r>
              <a:rPr lang="en-US" sz="1200" dirty="0" err="1"/>
              <a:t>index.php?curid</a:t>
            </a:r>
            <a:r>
              <a:rPr lang="en-US" sz="1200" dirty="0"/>
              <a:t>=50338507</a:t>
            </a:r>
          </a:p>
        </p:txBody>
      </p:sp>
      <p:cxnSp>
        <p:nvCxnSpPr>
          <p:cNvPr id="10" name="Straight Connector 9">
            <a:extLst>
              <a:ext uri="{FF2B5EF4-FFF2-40B4-BE49-F238E27FC236}">
                <a16:creationId xmlns:a16="http://schemas.microsoft.com/office/drawing/2014/main" id="{3E59D9D9-DEE7-FF42-8548-0CCFF0518945}"/>
              </a:ext>
            </a:extLst>
          </p:cNvPr>
          <p:cNvCxnSpPr>
            <a:cxnSpLocks/>
          </p:cNvCxnSpPr>
          <p:nvPr/>
        </p:nvCxnSpPr>
        <p:spPr>
          <a:xfrm>
            <a:off x="8665698" y="1322365"/>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9FDA1B4-8307-8744-A47F-66431AF0727E}"/>
              </a:ext>
            </a:extLst>
          </p:cNvPr>
          <p:cNvCxnSpPr>
            <a:cxnSpLocks/>
          </p:cNvCxnSpPr>
          <p:nvPr/>
        </p:nvCxnSpPr>
        <p:spPr>
          <a:xfrm>
            <a:off x="8665698" y="2278968"/>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D39321C-1782-4C40-A1D7-5BD46085F187}"/>
              </a:ext>
            </a:extLst>
          </p:cNvPr>
          <p:cNvCxnSpPr>
            <a:cxnSpLocks/>
          </p:cNvCxnSpPr>
          <p:nvPr/>
        </p:nvCxnSpPr>
        <p:spPr>
          <a:xfrm>
            <a:off x="10267070" y="1291885"/>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8780F21-2522-9D47-AB8D-402F4B3759CA}"/>
              </a:ext>
            </a:extLst>
          </p:cNvPr>
          <p:cNvSpPr/>
          <p:nvPr/>
        </p:nvSpPr>
        <p:spPr>
          <a:xfrm>
            <a:off x="8657490" y="1670932"/>
            <a:ext cx="627187" cy="584775"/>
          </a:xfrm>
          <a:prstGeom prst="rect">
            <a:avLst/>
          </a:prstGeom>
        </p:spPr>
        <p:txBody>
          <a:bodyPr wrap="square">
            <a:spAutoFit/>
          </a:bodyPr>
          <a:lstStyle/>
          <a:p>
            <a:pPr algn="ctr"/>
            <a:r>
              <a:rPr lang="en-US" sz="3200" b="1" dirty="0">
                <a:solidFill>
                  <a:srgbClr val="FF9300"/>
                </a:solidFill>
              </a:rPr>
              <a:t>-5</a:t>
            </a:r>
          </a:p>
        </p:txBody>
      </p:sp>
      <p:sp>
        <p:nvSpPr>
          <p:cNvPr id="15" name="Rectangle 14">
            <a:extLst>
              <a:ext uri="{FF2B5EF4-FFF2-40B4-BE49-F238E27FC236}">
                <a16:creationId xmlns:a16="http://schemas.microsoft.com/office/drawing/2014/main" id="{320B1ADD-0708-C64F-948C-58F13C92D0F9}"/>
              </a:ext>
            </a:extLst>
          </p:cNvPr>
          <p:cNvSpPr/>
          <p:nvPr/>
        </p:nvSpPr>
        <p:spPr>
          <a:xfrm>
            <a:off x="8655146" y="2639257"/>
            <a:ext cx="749679" cy="584775"/>
          </a:xfrm>
          <a:prstGeom prst="rect">
            <a:avLst/>
          </a:prstGeom>
        </p:spPr>
        <p:txBody>
          <a:bodyPr wrap="square">
            <a:spAutoFit/>
          </a:bodyPr>
          <a:lstStyle/>
          <a:p>
            <a:pPr algn="ctr"/>
            <a:r>
              <a:rPr lang="en-US" sz="3200" b="1" dirty="0">
                <a:solidFill>
                  <a:srgbClr val="FF9300"/>
                </a:solidFill>
              </a:rPr>
              <a:t>-10</a:t>
            </a:r>
          </a:p>
        </p:txBody>
      </p:sp>
      <p:sp>
        <p:nvSpPr>
          <p:cNvPr id="16" name="Rectangle 15">
            <a:extLst>
              <a:ext uri="{FF2B5EF4-FFF2-40B4-BE49-F238E27FC236}">
                <a16:creationId xmlns:a16="http://schemas.microsoft.com/office/drawing/2014/main" id="{F1FFFD1D-2E5E-474C-AC56-90F546C012C2}"/>
              </a:ext>
            </a:extLst>
          </p:cNvPr>
          <p:cNvSpPr/>
          <p:nvPr/>
        </p:nvSpPr>
        <p:spPr>
          <a:xfrm>
            <a:off x="10284652" y="2636913"/>
            <a:ext cx="627187" cy="584775"/>
          </a:xfrm>
          <a:prstGeom prst="rect">
            <a:avLst/>
          </a:prstGeom>
        </p:spPr>
        <p:txBody>
          <a:bodyPr wrap="square">
            <a:spAutoFit/>
          </a:bodyPr>
          <a:lstStyle/>
          <a:p>
            <a:pPr algn="ctr"/>
            <a:r>
              <a:rPr lang="en-US" sz="3200" b="1" dirty="0">
                <a:solidFill>
                  <a:srgbClr val="FF9300"/>
                </a:solidFill>
              </a:rPr>
              <a:t>-1</a:t>
            </a:r>
          </a:p>
        </p:txBody>
      </p:sp>
      <p:sp>
        <p:nvSpPr>
          <p:cNvPr id="17" name="Rectangle 16">
            <a:extLst>
              <a:ext uri="{FF2B5EF4-FFF2-40B4-BE49-F238E27FC236}">
                <a16:creationId xmlns:a16="http://schemas.microsoft.com/office/drawing/2014/main" id="{2D0B8AFB-A2B9-A147-8784-87F50EA74EA8}"/>
              </a:ext>
            </a:extLst>
          </p:cNvPr>
          <p:cNvSpPr/>
          <p:nvPr/>
        </p:nvSpPr>
        <p:spPr>
          <a:xfrm>
            <a:off x="10282307" y="1663898"/>
            <a:ext cx="627187" cy="584775"/>
          </a:xfrm>
          <a:prstGeom prst="rect">
            <a:avLst/>
          </a:prstGeom>
        </p:spPr>
        <p:txBody>
          <a:bodyPr wrap="square">
            <a:spAutoFit/>
          </a:bodyPr>
          <a:lstStyle/>
          <a:p>
            <a:pPr algn="ctr"/>
            <a:r>
              <a:rPr lang="en-US" sz="3200" b="1" dirty="0">
                <a:solidFill>
                  <a:srgbClr val="FF9300"/>
                </a:solidFill>
              </a:rPr>
              <a:t>0</a:t>
            </a:r>
          </a:p>
        </p:txBody>
      </p:sp>
      <p:sp>
        <p:nvSpPr>
          <p:cNvPr id="18" name="Rectangle 17">
            <a:extLst>
              <a:ext uri="{FF2B5EF4-FFF2-40B4-BE49-F238E27FC236}">
                <a16:creationId xmlns:a16="http://schemas.microsoft.com/office/drawing/2014/main" id="{224015B2-CDBE-924D-AF0C-F96E5B5730E4}"/>
              </a:ext>
            </a:extLst>
          </p:cNvPr>
          <p:cNvSpPr/>
          <p:nvPr/>
        </p:nvSpPr>
        <p:spPr>
          <a:xfrm>
            <a:off x="11167354" y="1302995"/>
            <a:ext cx="726481" cy="584775"/>
          </a:xfrm>
          <a:prstGeom prst="rect">
            <a:avLst/>
          </a:prstGeom>
        </p:spPr>
        <p:txBody>
          <a:bodyPr wrap="none">
            <a:spAutoFit/>
          </a:bodyPr>
          <a:lstStyle/>
          <a:p>
            <a:r>
              <a:rPr lang="en-US" sz="3200" b="1" dirty="0">
                <a:solidFill>
                  <a:srgbClr val="0000FF"/>
                </a:solidFill>
              </a:rPr>
              <a:t>-10</a:t>
            </a:r>
            <a:endParaRPr lang="en-US" sz="3200" dirty="0"/>
          </a:p>
        </p:txBody>
      </p:sp>
      <p:sp>
        <p:nvSpPr>
          <p:cNvPr id="19" name="Rectangle 18">
            <a:extLst>
              <a:ext uri="{FF2B5EF4-FFF2-40B4-BE49-F238E27FC236}">
                <a16:creationId xmlns:a16="http://schemas.microsoft.com/office/drawing/2014/main" id="{5B6EF7D7-AAD0-644F-8027-80A2E65F49F0}"/>
              </a:ext>
            </a:extLst>
          </p:cNvPr>
          <p:cNvSpPr/>
          <p:nvPr/>
        </p:nvSpPr>
        <p:spPr>
          <a:xfrm>
            <a:off x="9700633" y="1314718"/>
            <a:ext cx="518091" cy="584775"/>
          </a:xfrm>
          <a:prstGeom prst="rect">
            <a:avLst/>
          </a:prstGeom>
        </p:spPr>
        <p:txBody>
          <a:bodyPr wrap="none">
            <a:spAutoFit/>
          </a:bodyPr>
          <a:lstStyle/>
          <a:p>
            <a:r>
              <a:rPr lang="en-US" sz="3200" b="1" dirty="0">
                <a:solidFill>
                  <a:srgbClr val="0000FF"/>
                </a:solidFill>
              </a:rPr>
              <a:t>-5</a:t>
            </a:r>
            <a:endParaRPr lang="en-US" sz="3200" dirty="0"/>
          </a:p>
        </p:txBody>
      </p:sp>
      <p:sp>
        <p:nvSpPr>
          <p:cNvPr id="20" name="Rectangle 19">
            <a:extLst>
              <a:ext uri="{FF2B5EF4-FFF2-40B4-BE49-F238E27FC236}">
                <a16:creationId xmlns:a16="http://schemas.microsoft.com/office/drawing/2014/main" id="{08D4939F-8BE7-1D4A-BE36-CEE056C21949}"/>
              </a:ext>
            </a:extLst>
          </p:cNvPr>
          <p:cNvSpPr/>
          <p:nvPr/>
        </p:nvSpPr>
        <p:spPr>
          <a:xfrm>
            <a:off x="9872011" y="2283042"/>
            <a:ext cx="393056" cy="584775"/>
          </a:xfrm>
          <a:prstGeom prst="rect">
            <a:avLst/>
          </a:prstGeom>
        </p:spPr>
        <p:txBody>
          <a:bodyPr wrap="none">
            <a:spAutoFit/>
          </a:bodyPr>
          <a:lstStyle/>
          <a:p>
            <a:r>
              <a:rPr lang="en-US" sz="3200" b="1" dirty="0">
                <a:solidFill>
                  <a:srgbClr val="0000FF"/>
                </a:solidFill>
              </a:rPr>
              <a:t>0</a:t>
            </a:r>
            <a:endParaRPr lang="en-US" sz="3200" dirty="0"/>
          </a:p>
        </p:txBody>
      </p:sp>
      <p:sp>
        <p:nvSpPr>
          <p:cNvPr id="21" name="Rectangle 20">
            <a:extLst>
              <a:ext uri="{FF2B5EF4-FFF2-40B4-BE49-F238E27FC236}">
                <a16:creationId xmlns:a16="http://schemas.microsoft.com/office/drawing/2014/main" id="{0E3D5A95-65E7-0D48-A31B-116EB681A303}"/>
              </a:ext>
            </a:extLst>
          </p:cNvPr>
          <p:cNvSpPr/>
          <p:nvPr/>
        </p:nvSpPr>
        <p:spPr>
          <a:xfrm>
            <a:off x="11473383" y="2280698"/>
            <a:ext cx="518091" cy="584775"/>
          </a:xfrm>
          <a:prstGeom prst="rect">
            <a:avLst/>
          </a:prstGeom>
        </p:spPr>
        <p:txBody>
          <a:bodyPr wrap="none">
            <a:spAutoFit/>
          </a:bodyPr>
          <a:lstStyle/>
          <a:p>
            <a:r>
              <a:rPr lang="en-US" sz="3200" b="1" dirty="0">
                <a:solidFill>
                  <a:srgbClr val="0000FF"/>
                </a:solidFill>
              </a:rPr>
              <a:t>-1</a:t>
            </a:r>
            <a:endParaRPr lang="en-US" sz="3200" dirty="0"/>
          </a:p>
        </p:txBody>
      </p:sp>
      <p:cxnSp>
        <p:nvCxnSpPr>
          <p:cNvPr id="5" name="Straight Arrow Connector 4">
            <a:extLst>
              <a:ext uri="{FF2B5EF4-FFF2-40B4-BE49-F238E27FC236}">
                <a16:creationId xmlns:a16="http://schemas.microsoft.com/office/drawing/2014/main" id="{69CDF3FB-0420-1341-BBF8-C8F68B17E1F3}"/>
              </a:ext>
            </a:extLst>
          </p:cNvPr>
          <p:cNvCxnSpPr>
            <a:cxnSpLocks/>
          </p:cNvCxnSpPr>
          <p:nvPr/>
        </p:nvCxnSpPr>
        <p:spPr>
          <a:xfrm flipV="1">
            <a:off x="10595900" y="2145370"/>
            <a:ext cx="0" cy="609553"/>
          </a:xfrm>
          <a:prstGeom prst="straightConnector1">
            <a:avLst/>
          </a:prstGeom>
          <a:ln w="88900">
            <a:solidFill>
              <a:srgbClr val="FF93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FF6AB17-4845-3C46-902D-674D7AFDA458}"/>
              </a:ext>
            </a:extLst>
          </p:cNvPr>
          <p:cNvCxnSpPr>
            <a:cxnSpLocks/>
          </p:cNvCxnSpPr>
          <p:nvPr/>
        </p:nvCxnSpPr>
        <p:spPr>
          <a:xfrm flipH="1" flipV="1">
            <a:off x="8966394" y="2145370"/>
            <a:ext cx="2345" cy="491543"/>
          </a:xfrm>
          <a:prstGeom prst="straightConnector1">
            <a:avLst/>
          </a:prstGeom>
          <a:ln w="88900">
            <a:solidFill>
              <a:srgbClr val="FF93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A9E09A3-CE78-E94B-BADF-832FA1E6D602}"/>
              </a:ext>
            </a:extLst>
          </p:cNvPr>
          <p:cNvCxnSpPr>
            <a:cxnSpLocks/>
          </p:cNvCxnSpPr>
          <p:nvPr/>
        </p:nvCxnSpPr>
        <p:spPr>
          <a:xfrm flipH="1">
            <a:off x="10139288" y="1595383"/>
            <a:ext cx="1014340" cy="0"/>
          </a:xfrm>
          <a:prstGeom prst="straightConnector1">
            <a:avLst/>
          </a:prstGeom>
          <a:ln w="88900">
            <a:solidFill>
              <a:srgbClr val="0432FF"/>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7FA666B-2D11-AA47-8BD6-F0879F5B3F16}"/>
              </a:ext>
            </a:extLst>
          </p:cNvPr>
          <p:cNvCxnSpPr>
            <a:cxnSpLocks/>
          </p:cNvCxnSpPr>
          <p:nvPr/>
        </p:nvCxnSpPr>
        <p:spPr>
          <a:xfrm flipH="1">
            <a:off x="10203767" y="2559911"/>
            <a:ext cx="1285850" cy="0"/>
          </a:xfrm>
          <a:prstGeom prst="straightConnector1">
            <a:avLst/>
          </a:prstGeom>
          <a:ln w="88900">
            <a:solidFill>
              <a:srgbClr val="0432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373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152400"/>
            <a:ext cx="9689123" cy="1143000"/>
          </a:xfrm>
        </p:spPr>
        <p:txBody>
          <a:bodyPr/>
          <a:lstStyle/>
          <a:p>
            <a:r>
              <a:rPr lang="en-US" dirty="0"/>
              <a:t>What makes it a Prisoner’s Dilemma? </a:t>
            </a:r>
          </a:p>
        </p:txBody>
      </p:sp>
      <p:sp>
        <p:nvSpPr>
          <p:cNvPr id="3" name="Content Placeholder 2"/>
          <p:cNvSpPr>
            <a:spLocks noGrp="1"/>
          </p:cNvSpPr>
          <p:nvPr>
            <p:ph idx="1"/>
          </p:nvPr>
        </p:nvSpPr>
        <p:spPr>
          <a:xfrm>
            <a:off x="349349" y="1419663"/>
            <a:ext cx="5892365" cy="4587242"/>
          </a:xfrm>
        </p:spPr>
        <p:txBody>
          <a:bodyPr>
            <a:normAutofit/>
          </a:bodyPr>
          <a:lstStyle/>
          <a:p>
            <a:pPr marL="0" indent="0">
              <a:lnSpc>
                <a:spcPct val="100000"/>
              </a:lnSpc>
              <a:buNone/>
            </a:pPr>
            <a:r>
              <a:rPr lang="en-US" dirty="0"/>
              <a:t>We use that term to mean a game in which</a:t>
            </a:r>
          </a:p>
          <a:p>
            <a:pPr>
              <a:lnSpc>
                <a:spcPct val="100000"/>
              </a:lnSpc>
            </a:pPr>
            <a:r>
              <a:rPr lang="en-US" dirty="0"/>
              <a:t>Defecting is the </a:t>
            </a:r>
            <a:r>
              <a:rPr lang="en-US" b="1" i="1" u="sng" dirty="0"/>
              <a:t>dominant strategy</a:t>
            </a:r>
            <a:r>
              <a:rPr lang="en-US" dirty="0"/>
              <a:t> for each player, therefore</a:t>
            </a:r>
          </a:p>
          <a:p>
            <a:pPr>
              <a:lnSpc>
                <a:spcPct val="100000"/>
              </a:lnSpc>
            </a:pPr>
            <a:r>
              <a:rPr lang="en-US" dirty="0"/>
              <a:t>(</a:t>
            </a:r>
            <a:r>
              <a:rPr lang="en-US" dirty="0" err="1"/>
              <a:t>Defect,Defect</a:t>
            </a:r>
            <a:r>
              <a:rPr lang="en-US" dirty="0"/>
              <a:t>) is the only </a:t>
            </a:r>
            <a:r>
              <a:rPr lang="en-US" b="1" i="1" u="sng" dirty="0"/>
              <a:t>Nash equilibrium</a:t>
            </a:r>
            <a:r>
              <a:rPr lang="en-US" dirty="0"/>
              <a:t>, even though</a:t>
            </a:r>
          </a:p>
          <a:p>
            <a:pPr>
              <a:lnSpc>
                <a:spcPct val="100000"/>
              </a:lnSpc>
            </a:pPr>
            <a:r>
              <a:rPr lang="en-US" dirty="0"/>
              <a:t>(</a:t>
            </a:r>
            <a:r>
              <a:rPr lang="en-US" dirty="0" err="1"/>
              <a:t>Defect,Defect</a:t>
            </a:r>
            <a:r>
              <a:rPr lang="en-US" dirty="0"/>
              <a:t>) is not a </a:t>
            </a:r>
            <a:r>
              <a:rPr lang="en-US" b="1" i="1" u="sng" dirty="0"/>
              <a:t>Pareto-optimal solution</a:t>
            </a:r>
            <a:r>
              <a:rPr lang="en-US" dirty="0"/>
              <a:t>.  </a:t>
            </a:r>
          </a:p>
        </p:txBody>
      </p:sp>
      <p:sp>
        <p:nvSpPr>
          <p:cNvPr id="4" name="Rectangle 3"/>
          <p:cNvSpPr/>
          <p:nvPr/>
        </p:nvSpPr>
        <p:spPr>
          <a:xfrm>
            <a:off x="2819400" y="6248400"/>
            <a:ext cx="6400800" cy="369332"/>
          </a:xfrm>
          <a:prstGeom prst="rect">
            <a:avLst/>
          </a:prstGeom>
        </p:spPr>
        <p:txBody>
          <a:bodyPr wrap="square">
            <a:spAutoFit/>
          </a:bodyPr>
          <a:lstStyle/>
          <a:p>
            <a:pPr algn="ctr"/>
            <a:r>
              <a:rPr lang="en-US" dirty="0">
                <a:hlinkClick r:id="rId3"/>
              </a:rPr>
              <a:t>http://</a:t>
            </a:r>
            <a:r>
              <a:rPr lang="en-US" dirty="0" err="1">
                <a:hlinkClick r:id="rId3"/>
              </a:rPr>
              <a:t>en.wikipedia.org</a:t>
            </a:r>
            <a:r>
              <a:rPr lang="en-US" dirty="0">
                <a:hlinkClick r:id="rId3"/>
              </a:rPr>
              <a:t>/wiki/</a:t>
            </a:r>
            <a:r>
              <a:rPr lang="en-US" dirty="0" err="1">
                <a:hlinkClick r:id="rId3"/>
              </a:rPr>
              <a:t>Prisoner’s_dilemma</a:t>
            </a:r>
            <a:endParaRPr lang="en-US" dirty="0"/>
          </a:p>
        </p:txBody>
      </p:sp>
      <p:graphicFrame>
        <p:nvGraphicFramePr>
          <p:cNvPr id="7" name="Content Placeholder 4">
            <a:extLst>
              <a:ext uri="{FF2B5EF4-FFF2-40B4-BE49-F238E27FC236}">
                <a16:creationId xmlns:a16="http://schemas.microsoft.com/office/drawing/2014/main" id="{CF3469E7-7F16-3E42-B04B-D0C549FE9CA2}"/>
              </a:ext>
            </a:extLst>
          </p:cNvPr>
          <p:cNvGraphicFramePr>
            <a:graphicFrameLocks/>
          </p:cNvGraphicFramePr>
          <p:nvPr>
            <p:extLst>
              <p:ext uri="{D42A27DB-BD31-4B8C-83A1-F6EECF244321}">
                <p14:modId xmlns:p14="http://schemas.microsoft.com/office/powerpoint/2010/main" val="753759983"/>
              </p:ext>
            </p:extLst>
          </p:nvPr>
        </p:nvGraphicFramePr>
        <p:xfrm>
          <a:off x="6793523" y="1805355"/>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Defect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Cooperate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Defect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Cooperate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8" name="Straight Connector 7">
            <a:extLst>
              <a:ext uri="{FF2B5EF4-FFF2-40B4-BE49-F238E27FC236}">
                <a16:creationId xmlns:a16="http://schemas.microsoft.com/office/drawing/2014/main" id="{49534B85-302C-A146-B675-61AAE67281C2}"/>
              </a:ext>
            </a:extLst>
          </p:cNvPr>
          <p:cNvCxnSpPr>
            <a:cxnSpLocks/>
          </p:cNvCxnSpPr>
          <p:nvPr/>
        </p:nvCxnSpPr>
        <p:spPr>
          <a:xfrm>
            <a:off x="8440615" y="3010488"/>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585655F-3506-1D42-9544-AB1352EA5FAA}"/>
              </a:ext>
            </a:extLst>
          </p:cNvPr>
          <p:cNvCxnSpPr>
            <a:cxnSpLocks/>
          </p:cNvCxnSpPr>
          <p:nvPr/>
        </p:nvCxnSpPr>
        <p:spPr>
          <a:xfrm>
            <a:off x="8440615" y="3967091"/>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60C5572-77C6-A54F-9B1B-732CF4AAECB9}"/>
              </a:ext>
            </a:extLst>
          </p:cNvPr>
          <p:cNvCxnSpPr>
            <a:cxnSpLocks/>
          </p:cNvCxnSpPr>
          <p:nvPr/>
        </p:nvCxnSpPr>
        <p:spPr>
          <a:xfrm>
            <a:off x="10041987" y="2980008"/>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04FE4BC-409B-6F46-8DDF-275FC0E2E18A}"/>
              </a:ext>
            </a:extLst>
          </p:cNvPr>
          <p:cNvSpPr/>
          <p:nvPr/>
        </p:nvSpPr>
        <p:spPr>
          <a:xfrm>
            <a:off x="8432407" y="3499732"/>
            <a:ext cx="828824" cy="461665"/>
          </a:xfrm>
          <a:prstGeom prst="rect">
            <a:avLst/>
          </a:prstGeom>
        </p:spPr>
        <p:txBody>
          <a:bodyPr wrap="square">
            <a:spAutoFit/>
          </a:bodyPr>
          <a:lstStyle/>
          <a:p>
            <a:pPr algn="ctr"/>
            <a:r>
              <a:rPr lang="en-US" sz="2400" b="1" dirty="0">
                <a:solidFill>
                  <a:srgbClr val="FF9300"/>
                </a:solidFill>
              </a:rPr>
              <a:t>Lose</a:t>
            </a:r>
          </a:p>
        </p:txBody>
      </p:sp>
      <p:sp>
        <p:nvSpPr>
          <p:cNvPr id="12" name="Rectangle 11">
            <a:extLst>
              <a:ext uri="{FF2B5EF4-FFF2-40B4-BE49-F238E27FC236}">
                <a16:creationId xmlns:a16="http://schemas.microsoft.com/office/drawing/2014/main" id="{F41064B9-4B8D-F848-A55B-4590E6E239D2}"/>
              </a:ext>
            </a:extLst>
          </p:cNvPr>
          <p:cNvSpPr/>
          <p:nvPr/>
        </p:nvSpPr>
        <p:spPr>
          <a:xfrm>
            <a:off x="8430066" y="4468055"/>
            <a:ext cx="1220371" cy="461665"/>
          </a:xfrm>
          <a:prstGeom prst="rect">
            <a:avLst/>
          </a:prstGeom>
        </p:spPr>
        <p:txBody>
          <a:bodyPr wrap="square">
            <a:spAutoFit/>
          </a:bodyPr>
          <a:lstStyle/>
          <a:p>
            <a:pPr algn="ctr"/>
            <a:r>
              <a:rPr lang="en-US" sz="2400" b="1" dirty="0">
                <a:solidFill>
                  <a:srgbClr val="FF9300"/>
                </a:solidFill>
              </a:rPr>
              <a:t>Lose Big</a:t>
            </a:r>
          </a:p>
        </p:txBody>
      </p:sp>
      <p:sp>
        <p:nvSpPr>
          <p:cNvPr id="13" name="Rectangle 12">
            <a:extLst>
              <a:ext uri="{FF2B5EF4-FFF2-40B4-BE49-F238E27FC236}">
                <a16:creationId xmlns:a16="http://schemas.microsoft.com/office/drawing/2014/main" id="{B8815D6D-17D9-E441-98FF-5D0CD3EA24FA}"/>
              </a:ext>
            </a:extLst>
          </p:cNvPr>
          <p:cNvSpPr/>
          <p:nvPr/>
        </p:nvSpPr>
        <p:spPr>
          <a:xfrm>
            <a:off x="10059569" y="4465713"/>
            <a:ext cx="730351" cy="461665"/>
          </a:xfrm>
          <a:prstGeom prst="rect">
            <a:avLst/>
          </a:prstGeom>
        </p:spPr>
        <p:txBody>
          <a:bodyPr wrap="square">
            <a:spAutoFit/>
          </a:bodyPr>
          <a:lstStyle/>
          <a:p>
            <a:pPr algn="ctr"/>
            <a:r>
              <a:rPr lang="en-US" sz="2400" b="1" dirty="0">
                <a:solidFill>
                  <a:srgbClr val="FF9300"/>
                </a:solidFill>
              </a:rPr>
              <a:t>Win</a:t>
            </a:r>
          </a:p>
        </p:txBody>
      </p:sp>
      <p:sp>
        <p:nvSpPr>
          <p:cNvPr id="14" name="Rectangle 13">
            <a:extLst>
              <a:ext uri="{FF2B5EF4-FFF2-40B4-BE49-F238E27FC236}">
                <a16:creationId xmlns:a16="http://schemas.microsoft.com/office/drawing/2014/main" id="{217BAB18-F1DA-824F-9B59-6AC83F7693A3}"/>
              </a:ext>
            </a:extLst>
          </p:cNvPr>
          <p:cNvSpPr/>
          <p:nvPr/>
        </p:nvSpPr>
        <p:spPr>
          <a:xfrm>
            <a:off x="10057223" y="3492699"/>
            <a:ext cx="1167307" cy="461665"/>
          </a:xfrm>
          <a:prstGeom prst="rect">
            <a:avLst/>
          </a:prstGeom>
        </p:spPr>
        <p:txBody>
          <a:bodyPr wrap="square">
            <a:spAutoFit/>
          </a:bodyPr>
          <a:lstStyle/>
          <a:p>
            <a:pPr algn="ctr"/>
            <a:r>
              <a:rPr lang="en-US" sz="2400" b="1" dirty="0">
                <a:solidFill>
                  <a:srgbClr val="FF9300"/>
                </a:solidFill>
              </a:rPr>
              <a:t>Win Big</a:t>
            </a:r>
          </a:p>
        </p:txBody>
      </p:sp>
      <p:sp>
        <p:nvSpPr>
          <p:cNvPr id="15" name="Rectangle 14">
            <a:extLst>
              <a:ext uri="{FF2B5EF4-FFF2-40B4-BE49-F238E27FC236}">
                <a16:creationId xmlns:a16="http://schemas.microsoft.com/office/drawing/2014/main" id="{C4EEBC8D-2ECA-714E-B8B6-6EE223FB6D2B}"/>
              </a:ext>
            </a:extLst>
          </p:cNvPr>
          <p:cNvSpPr/>
          <p:nvPr/>
        </p:nvSpPr>
        <p:spPr>
          <a:xfrm>
            <a:off x="10439403" y="2991118"/>
            <a:ext cx="1221809" cy="461665"/>
          </a:xfrm>
          <a:prstGeom prst="rect">
            <a:avLst/>
          </a:prstGeom>
        </p:spPr>
        <p:txBody>
          <a:bodyPr wrap="none">
            <a:spAutoFit/>
          </a:bodyPr>
          <a:lstStyle/>
          <a:p>
            <a:r>
              <a:rPr lang="en-US" sz="2400" b="1" dirty="0">
                <a:solidFill>
                  <a:srgbClr val="0000FF"/>
                </a:solidFill>
              </a:rPr>
              <a:t>Lose Big</a:t>
            </a:r>
            <a:endParaRPr lang="en-US" sz="2400" dirty="0"/>
          </a:p>
        </p:txBody>
      </p:sp>
      <p:sp>
        <p:nvSpPr>
          <p:cNvPr id="16" name="Rectangle 15">
            <a:extLst>
              <a:ext uri="{FF2B5EF4-FFF2-40B4-BE49-F238E27FC236}">
                <a16:creationId xmlns:a16="http://schemas.microsoft.com/office/drawing/2014/main" id="{50ADC726-BCD7-2A41-84CC-C61F70840AF0}"/>
              </a:ext>
            </a:extLst>
          </p:cNvPr>
          <p:cNvSpPr/>
          <p:nvPr/>
        </p:nvSpPr>
        <p:spPr>
          <a:xfrm>
            <a:off x="9269445" y="3002841"/>
            <a:ext cx="758541" cy="461665"/>
          </a:xfrm>
          <a:prstGeom prst="rect">
            <a:avLst/>
          </a:prstGeom>
        </p:spPr>
        <p:txBody>
          <a:bodyPr wrap="none">
            <a:spAutoFit/>
          </a:bodyPr>
          <a:lstStyle/>
          <a:p>
            <a:r>
              <a:rPr lang="en-US" sz="2400" b="1" dirty="0">
                <a:solidFill>
                  <a:srgbClr val="0000FF"/>
                </a:solidFill>
              </a:rPr>
              <a:t>Lose</a:t>
            </a:r>
            <a:endParaRPr lang="en-US" sz="2400" dirty="0"/>
          </a:p>
        </p:txBody>
      </p:sp>
      <p:sp>
        <p:nvSpPr>
          <p:cNvPr id="17" name="Rectangle 16">
            <a:extLst>
              <a:ext uri="{FF2B5EF4-FFF2-40B4-BE49-F238E27FC236}">
                <a16:creationId xmlns:a16="http://schemas.microsoft.com/office/drawing/2014/main" id="{1239DD04-3706-7B46-A726-248089B52273}"/>
              </a:ext>
            </a:extLst>
          </p:cNvPr>
          <p:cNvSpPr/>
          <p:nvPr/>
        </p:nvSpPr>
        <p:spPr>
          <a:xfrm>
            <a:off x="8887273" y="3971165"/>
            <a:ext cx="1167307" cy="461665"/>
          </a:xfrm>
          <a:prstGeom prst="rect">
            <a:avLst/>
          </a:prstGeom>
        </p:spPr>
        <p:txBody>
          <a:bodyPr wrap="none">
            <a:spAutoFit/>
          </a:bodyPr>
          <a:lstStyle/>
          <a:p>
            <a:r>
              <a:rPr lang="en-US" sz="2400" b="1" dirty="0">
                <a:solidFill>
                  <a:srgbClr val="0000FF"/>
                </a:solidFill>
              </a:rPr>
              <a:t>Win Big</a:t>
            </a:r>
            <a:endParaRPr lang="en-US" sz="2400" dirty="0"/>
          </a:p>
        </p:txBody>
      </p:sp>
      <p:sp>
        <p:nvSpPr>
          <p:cNvPr id="18" name="Rectangle 17">
            <a:extLst>
              <a:ext uri="{FF2B5EF4-FFF2-40B4-BE49-F238E27FC236}">
                <a16:creationId xmlns:a16="http://schemas.microsoft.com/office/drawing/2014/main" id="{073F77E1-4EAB-1745-9E32-EDC4F4DF3348}"/>
              </a:ext>
            </a:extLst>
          </p:cNvPr>
          <p:cNvSpPr/>
          <p:nvPr/>
        </p:nvSpPr>
        <p:spPr>
          <a:xfrm>
            <a:off x="10821568" y="3968821"/>
            <a:ext cx="821282" cy="461665"/>
          </a:xfrm>
          <a:prstGeom prst="rect">
            <a:avLst/>
          </a:prstGeom>
        </p:spPr>
        <p:txBody>
          <a:bodyPr wrap="square">
            <a:spAutoFit/>
          </a:bodyPr>
          <a:lstStyle/>
          <a:p>
            <a:r>
              <a:rPr lang="en-US" sz="2400" b="1" dirty="0">
                <a:solidFill>
                  <a:srgbClr val="0000FF"/>
                </a:solidFill>
              </a:rPr>
              <a:t>Win</a:t>
            </a:r>
            <a:endParaRPr lang="en-US" sz="2400" dirty="0"/>
          </a:p>
        </p:txBody>
      </p:sp>
    </p:spTree>
    <p:extLst>
      <p:ext uri="{BB962C8B-B14F-4D97-AF65-F5344CB8AC3E}">
        <p14:creationId xmlns:p14="http://schemas.microsoft.com/office/powerpoint/2010/main" val="3258333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3988"/>
          </a:xfrm>
        </p:spPr>
        <p:txBody>
          <a:bodyPr/>
          <a:lstStyle/>
          <a:p>
            <a:r>
              <a:rPr lang="en-US" dirty="0"/>
              <a:t>Prisoner’s Dilemma vs. Stag Hunt</a:t>
            </a:r>
          </a:p>
        </p:txBody>
      </p:sp>
      <p:sp>
        <p:nvSpPr>
          <p:cNvPr id="11" name="Rectangle 10"/>
          <p:cNvSpPr/>
          <p:nvPr/>
        </p:nvSpPr>
        <p:spPr>
          <a:xfrm>
            <a:off x="2712720" y="4952052"/>
            <a:ext cx="3200400" cy="1200329"/>
          </a:xfrm>
          <a:prstGeom prst="rect">
            <a:avLst/>
          </a:prstGeom>
        </p:spPr>
        <p:txBody>
          <a:bodyPr wrap="square">
            <a:spAutoFit/>
          </a:bodyPr>
          <a:lstStyle/>
          <a:p>
            <a:pPr algn="ctr"/>
            <a:r>
              <a:rPr lang="en-US" sz="2400" dirty="0"/>
              <a:t>Players improve their winnings by defecting unilaterally</a:t>
            </a:r>
          </a:p>
        </p:txBody>
      </p:sp>
      <p:sp>
        <p:nvSpPr>
          <p:cNvPr id="12" name="Rectangle 11"/>
          <p:cNvSpPr/>
          <p:nvPr/>
        </p:nvSpPr>
        <p:spPr>
          <a:xfrm>
            <a:off x="8237805" y="4956517"/>
            <a:ext cx="3200400" cy="1200329"/>
          </a:xfrm>
          <a:prstGeom prst="rect">
            <a:avLst/>
          </a:prstGeom>
        </p:spPr>
        <p:txBody>
          <a:bodyPr wrap="square">
            <a:spAutoFit/>
          </a:bodyPr>
          <a:lstStyle/>
          <a:p>
            <a:pPr algn="ctr"/>
            <a:r>
              <a:rPr lang="en-US" sz="2400" dirty="0"/>
              <a:t>Players reduce their winnings by defecting unilaterally</a:t>
            </a:r>
          </a:p>
        </p:txBody>
      </p:sp>
      <p:graphicFrame>
        <p:nvGraphicFramePr>
          <p:cNvPr id="13" name="Content Placeholder 4">
            <a:extLst>
              <a:ext uri="{FF2B5EF4-FFF2-40B4-BE49-F238E27FC236}">
                <a16:creationId xmlns:a16="http://schemas.microsoft.com/office/drawing/2014/main" id="{A9093880-EF65-5A47-B1B5-AEC43D7DE8EA}"/>
              </a:ext>
            </a:extLst>
          </p:cNvPr>
          <p:cNvGraphicFramePr>
            <a:graphicFrameLocks/>
          </p:cNvGraphicFramePr>
          <p:nvPr/>
        </p:nvGraphicFramePr>
        <p:xfrm>
          <a:off x="1053901" y="1805355"/>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Defect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Cooperate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Defect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Cooperate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4" name="Straight Connector 13">
            <a:extLst>
              <a:ext uri="{FF2B5EF4-FFF2-40B4-BE49-F238E27FC236}">
                <a16:creationId xmlns:a16="http://schemas.microsoft.com/office/drawing/2014/main" id="{AE4C4ADB-99E7-274A-9EE4-01F5325CADE3}"/>
              </a:ext>
            </a:extLst>
          </p:cNvPr>
          <p:cNvCxnSpPr>
            <a:cxnSpLocks/>
          </p:cNvCxnSpPr>
          <p:nvPr/>
        </p:nvCxnSpPr>
        <p:spPr>
          <a:xfrm>
            <a:off x="2700993" y="3010488"/>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7367E44-C009-0C40-8F65-A379DF091E8F}"/>
              </a:ext>
            </a:extLst>
          </p:cNvPr>
          <p:cNvCxnSpPr>
            <a:cxnSpLocks/>
          </p:cNvCxnSpPr>
          <p:nvPr/>
        </p:nvCxnSpPr>
        <p:spPr>
          <a:xfrm>
            <a:off x="2700993" y="3967091"/>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DBE41AF-47B6-F94E-8E8C-86161368AB40}"/>
              </a:ext>
            </a:extLst>
          </p:cNvPr>
          <p:cNvCxnSpPr>
            <a:cxnSpLocks/>
          </p:cNvCxnSpPr>
          <p:nvPr/>
        </p:nvCxnSpPr>
        <p:spPr>
          <a:xfrm>
            <a:off x="4302365" y="2980008"/>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55E9515-9FE5-5B41-8B5C-4D5309055B25}"/>
              </a:ext>
            </a:extLst>
          </p:cNvPr>
          <p:cNvSpPr/>
          <p:nvPr/>
        </p:nvSpPr>
        <p:spPr>
          <a:xfrm>
            <a:off x="2692785" y="3499732"/>
            <a:ext cx="828824" cy="461665"/>
          </a:xfrm>
          <a:prstGeom prst="rect">
            <a:avLst/>
          </a:prstGeom>
        </p:spPr>
        <p:txBody>
          <a:bodyPr wrap="square">
            <a:spAutoFit/>
          </a:bodyPr>
          <a:lstStyle/>
          <a:p>
            <a:pPr algn="ctr"/>
            <a:r>
              <a:rPr lang="en-US" sz="2400" b="1" dirty="0">
                <a:solidFill>
                  <a:srgbClr val="FF9300"/>
                </a:solidFill>
              </a:rPr>
              <a:t>Lose</a:t>
            </a:r>
          </a:p>
        </p:txBody>
      </p:sp>
      <p:sp>
        <p:nvSpPr>
          <p:cNvPr id="18" name="Rectangle 17">
            <a:extLst>
              <a:ext uri="{FF2B5EF4-FFF2-40B4-BE49-F238E27FC236}">
                <a16:creationId xmlns:a16="http://schemas.microsoft.com/office/drawing/2014/main" id="{7113A1A3-9E97-6348-A8D8-E71DB107BC32}"/>
              </a:ext>
            </a:extLst>
          </p:cNvPr>
          <p:cNvSpPr/>
          <p:nvPr/>
        </p:nvSpPr>
        <p:spPr>
          <a:xfrm>
            <a:off x="2690444" y="4468055"/>
            <a:ext cx="1220371" cy="461665"/>
          </a:xfrm>
          <a:prstGeom prst="rect">
            <a:avLst/>
          </a:prstGeom>
        </p:spPr>
        <p:txBody>
          <a:bodyPr wrap="square">
            <a:spAutoFit/>
          </a:bodyPr>
          <a:lstStyle/>
          <a:p>
            <a:pPr algn="ctr"/>
            <a:r>
              <a:rPr lang="en-US" sz="2400" b="1" dirty="0">
                <a:solidFill>
                  <a:srgbClr val="FF9300"/>
                </a:solidFill>
              </a:rPr>
              <a:t>Lose Big</a:t>
            </a:r>
          </a:p>
        </p:txBody>
      </p:sp>
      <p:sp>
        <p:nvSpPr>
          <p:cNvPr id="19" name="Rectangle 18">
            <a:extLst>
              <a:ext uri="{FF2B5EF4-FFF2-40B4-BE49-F238E27FC236}">
                <a16:creationId xmlns:a16="http://schemas.microsoft.com/office/drawing/2014/main" id="{2ED180A2-8DF9-3340-ABC4-32456A821F96}"/>
              </a:ext>
            </a:extLst>
          </p:cNvPr>
          <p:cNvSpPr/>
          <p:nvPr/>
        </p:nvSpPr>
        <p:spPr>
          <a:xfrm>
            <a:off x="4319947" y="4465713"/>
            <a:ext cx="730351" cy="461665"/>
          </a:xfrm>
          <a:prstGeom prst="rect">
            <a:avLst/>
          </a:prstGeom>
        </p:spPr>
        <p:txBody>
          <a:bodyPr wrap="square">
            <a:spAutoFit/>
          </a:bodyPr>
          <a:lstStyle/>
          <a:p>
            <a:pPr algn="ctr"/>
            <a:r>
              <a:rPr lang="en-US" sz="2400" b="1" dirty="0">
                <a:solidFill>
                  <a:srgbClr val="FF9300"/>
                </a:solidFill>
              </a:rPr>
              <a:t>Win</a:t>
            </a:r>
          </a:p>
        </p:txBody>
      </p:sp>
      <p:sp>
        <p:nvSpPr>
          <p:cNvPr id="20" name="Rectangle 19">
            <a:extLst>
              <a:ext uri="{FF2B5EF4-FFF2-40B4-BE49-F238E27FC236}">
                <a16:creationId xmlns:a16="http://schemas.microsoft.com/office/drawing/2014/main" id="{793145B7-41AA-804E-84BE-CB3111E50192}"/>
              </a:ext>
            </a:extLst>
          </p:cNvPr>
          <p:cNvSpPr/>
          <p:nvPr/>
        </p:nvSpPr>
        <p:spPr>
          <a:xfrm>
            <a:off x="4317601" y="3492699"/>
            <a:ext cx="1167307" cy="461665"/>
          </a:xfrm>
          <a:prstGeom prst="rect">
            <a:avLst/>
          </a:prstGeom>
        </p:spPr>
        <p:txBody>
          <a:bodyPr wrap="square">
            <a:spAutoFit/>
          </a:bodyPr>
          <a:lstStyle/>
          <a:p>
            <a:pPr algn="ctr"/>
            <a:r>
              <a:rPr lang="en-US" sz="2400" b="1" dirty="0">
                <a:solidFill>
                  <a:srgbClr val="FF9300"/>
                </a:solidFill>
              </a:rPr>
              <a:t>Win Big</a:t>
            </a:r>
          </a:p>
        </p:txBody>
      </p:sp>
      <p:sp>
        <p:nvSpPr>
          <p:cNvPr id="21" name="Rectangle 20">
            <a:extLst>
              <a:ext uri="{FF2B5EF4-FFF2-40B4-BE49-F238E27FC236}">
                <a16:creationId xmlns:a16="http://schemas.microsoft.com/office/drawing/2014/main" id="{B2428041-4859-314D-8A11-9758B7D48B32}"/>
              </a:ext>
            </a:extLst>
          </p:cNvPr>
          <p:cNvSpPr/>
          <p:nvPr/>
        </p:nvSpPr>
        <p:spPr>
          <a:xfrm>
            <a:off x="4699781" y="2991118"/>
            <a:ext cx="1221809" cy="461665"/>
          </a:xfrm>
          <a:prstGeom prst="rect">
            <a:avLst/>
          </a:prstGeom>
        </p:spPr>
        <p:txBody>
          <a:bodyPr wrap="none">
            <a:spAutoFit/>
          </a:bodyPr>
          <a:lstStyle/>
          <a:p>
            <a:r>
              <a:rPr lang="en-US" sz="2400" b="1" dirty="0">
                <a:solidFill>
                  <a:srgbClr val="0000FF"/>
                </a:solidFill>
              </a:rPr>
              <a:t>Lose Big</a:t>
            </a:r>
            <a:endParaRPr lang="en-US" sz="2400" dirty="0"/>
          </a:p>
        </p:txBody>
      </p:sp>
      <p:sp>
        <p:nvSpPr>
          <p:cNvPr id="22" name="Rectangle 21">
            <a:extLst>
              <a:ext uri="{FF2B5EF4-FFF2-40B4-BE49-F238E27FC236}">
                <a16:creationId xmlns:a16="http://schemas.microsoft.com/office/drawing/2014/main" id="{74CCC9B4-F572-9849-974F-E0D7A9EB39B2}"/>
              </a:ext>
            </a:extLst>
          </p:cNvPr>
          <p:cNvSpPr/>
          <p:nvPr/>
        </p:nvSpPr>
        <p:spPr>
          <a:xfrm>
            <a:off x="3529823" y="3002841"/>
            <a:ext cx="758541" cy="461665"/>
          </a:xfrm>
          <a:prstGeom prst="rect">
            <a:avLst/>
          </a:prstGeom>
        </p:spPr>
        <p:txBody>
          <a:bodyPr wrap="none">
            <a:spAutoFit/>
          </a:bodyPr>
          <a:lstStyle/>
          <a:p>
            <a:r>
              <a:rPr lang="en-US" sz="2400" b="1" dirty="0">
                <a:solidFill>
                  <a:srgbClr val="0000FF"/>
                </a:solidFill>
              </a:rPr>
              <a:t>Lose</a:t>
            </a:r>
            <a:endParaRPr lang="en-US" sz="2400" dirty="0"/>
          </a:p>
        </p:txBody>
      </p:sp>
      <p:sp>
        <p:nvSpPr>
          <p:cNvPr id="23" name="Rectangle 22">
            <a:extLst>
              <a:ext uri="{FF2B5EF4-FFF2-40B4-BE49-F238E27FC236}">
                <a16:creationId xmlns:a16="http://schemas.microsoft.com/office/drawing/2014/main" id="{87A5154D-1F2B-0E4C-9C4D-ADB4FC150F68}"/>
              </a:ext>
            </a:extLst>
          </p:cNvPr>
          <p:cNvSpPr/>
          <p:nvPr/>
        </p:nvSpPr>
        <p:spPr>
          <a:xfrm>
            <a:off x="3147651" y="3971165"/>
            <a:ext cx="1167307" cy="461665"/>
          </a:xfrm>
          <a:prstGeom prst="rect">
            <a:avLst/>
          </a:prstGeom>
        </p:spPr>
        <p:txBody>
          <a:bodyPr wrap="none">
            <a:spAutoFit/>
          </a:bodyPr>
          <a:lstStyle/>
          <a:p>
            <a:r>
              <a:rPr lang="en-US" sz="2400" b="1" dirty="0">
                <a:solidFill>
                  <a:srgbClr val="0000FF"/>
                </a:solidFill>
              </a:rPr>
              <a:t>Win Big</a:t>
            </a:r>
            <a:endParaRPr lang="en-US" sz="2400" dirty="0"/>
          </a:p>
        </p:txBody>
      </p:sp>
      <p:sp>
        <p:nvSpPr>
          <p:cNvPr id="24" name="Rectangle 23">
            <a:extLst>
              <a:ext uri="{FF2B5EF4-FFF2-40B4-BE49-F238E27FC236}">
                <a16:creationId xmlns:a16="http://schemas.microsoft.com/office/drawing/2014/main" id="{BB870361-DCE0-9B4C-B82F-BFE887ED4243}"/>
              </a:ext>
            </a:extLst>
          </p:cNvPr>
          <p:cNvSpPr/>
          <p:nvPr/>
        </p:nvSpPr>
        <p:spPr>
          <a:xfrm>
            <a:off x="5081946" y="3968821"/>
            <a:ext cx="821282" cy="461665"/>
          </a:xfrm>
          <a:prstGeom prst="rect">
            <a:avLst/>
          </a:prstGeom>
        </p:spPr>
        <p:txBody>
          <a:bodyPr wrap="square">
            <a:spAutoFit/>
          </a:bodyPr>
          <a:lstStyle/>
          <a:p>
            <a:r>
              <a:rPr lang="en-US" sz="2400" b="1" dirty="0">
                <a:solidFill>
                  <a:srgbClr val="0000FF"/>
                </a:solidFill>
              </a:rPr>
              <a:t>Win</a:t>
            </a:r>
            <a:endParaRPr lang="en-US" sz="2400" dirty="0"/>
          </a:p>
        </p:txBody>
      </p:sp>
      <p:graphicFrame>
        <p:nvGraphicFramePr>
          <p:cNvPr id="25" name="Content Placeholder 4">
            <a:extLst>
              <a:ext uri="{FF2B5EF4-FFF2-40B4-BE49-F238E27FC236}">
                <a16:creationId xmlns:a16="http://schemas.microsoft.com/office/drawing/2014/main" id="{047DE20F-D844-214F-93BC-77DF686EA248}"/>
              </a:ext>
            </a:extLst>
          </p:cNvPr>
          <p:cNvGraphicFramePr>
            <a:graphicFrameLocks/>
          </p:cNvGraphicFramePr>
          <p:nvPr/>
        </p:nvGraphicFramePr>
        <p:xfrm>
          <a:off x="6540305" y="1805355"/>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Defect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Cooperate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Defect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Cooperate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26" name="Straight Connector 25">
            <a:extLst>
              <a:ext uri="{FF2B5EF4-FFF2-40B4-BE49-F238E27FC236}">
                <a16:creationId xmlns:a16="http://schemas.microsoft.com/office/drawing/2014/main" id="{47D9700A-5FB3-0945-AF29-29B0BD388FAF}"/>
              </a:ext>
            </a:extLst>
          </p:cNvPr>
          <p:cNvCxnSpPr>
            <a:cxnSpLocks/>
          </p:cNvCxnSpPr>
          <p:nvPr/>
        </p:nvCxnSpPr>
        <p:spPr>
          <a:xfrm>
            <a:off x="8187397" y="3010488"/>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B51AA10-3E42-8647-83DE-61743DE75369}"/>
              </a:ext>
            </a:extLst>
          </p:cNvPr>
          <p:cNvCxnSpPr>
            <a:cxnSpLocks/>
          </p:cNvCxnSpPr>
          <p:nvPr/>
        </p:nvCxnSpPr>
        <p:spPr>
          <a:xfrm>
            <a:off x="8187397" y="3967091"/>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9B8E9CF-E9DD-5747-BA02-BE8108460F17}"/>
              </a:ext>
            </a:extLst>
          </p:cNvPr>
          <p:cNvCxnSpPr>
            <a:cxnSpLocks/>
          </p:cNvCxnSpPr>
          <p:nvPr/>
        </p:nvCxnSpPr>
        <p:spPr>
          <a:xfrm>
            <a:off x="9788769" y="2980008"/>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1C690FBC-3CDE-AE47-AF1C-898F5F2DE8C3}"/>
              </a:ext>
            </a:extLst>
          </p:cNvPr>
          <p:cNvSpPr/>
          <p:nvPr/>
        </p:nvSpPr>
        <p:spPr>
          <a:xfrm>
            <a:off x="8179189" y="3499732"/>
            <a:ext cx="799513" cy="461665"/>
          </a:xfrm>
          <a:prstGeom prst="rect">
            <a:avLst/>
          </a:prstGeom>
        </p:spPr>
        <p:txBody>
          <a:bodyPr wrap="square">
            <a:spAutoFit/>
          </a:bodyPr>
          <a:lstStyle/>
          <a:p>
            <a:pPr algn="ctr"/>
            <a:r>
              <a:rPr lang="en-US" sz="2400" b="1" dirty="0">
                <a:solidFill>
                  <a:srgbClr val="FF9300"/>
                </a:solidFill>
              </a:rPr>
              <a:t>Win</a:t>
            </a:r>
          </a:p>
        </p:txBody>
      </p:sp>
      <p:sp>
        <p:nvSpPr>
          <p:cNvPr id="30" name="Rectangle 29">
            <a:extLst>
              <a:ext uri="{FF2B5EF4-FFF2-40B4-BE49-F238E27FC236}">
                <a16:creationId xmlns:a16="http://schemas.microsoft.com/office/drawing/2014/main" id="{A6AE8C20-13E9-2148-8296-21A1B1C744DD}"/>
              </a:ext>
            </a:extLst>
          </p:cNvPr>
          <p:cNvSpPr/>
          <p:nvPr/>
        </p:nvSpPr>
        <p:spPr>
          <a:xfrm>
            <a:off x="8176849" y="4468055"/>
            <a:ext cx="801854" cy="461665"/>
          </a:xfrm>
          <a:prstGeom prst="rect">
            <a:avLst/>
          </a:prstGeom>
        </p:spPr>
        <p:txBody>
          <a:bodyPr wrap="square">
            <a:spAutoFit/>
          </a:bodyPr>
          <a:lstStyle/>
          <a:p>
            <a:pPr algn="ctr"/>
            <a:r>
              <a:rPr lang="en-US" sz="2400" b="1" dirty="0">
                <a:solidFill>
                  <a:srgbClr val="FF9300"/>
                </a:solidFill>
              </a:rPr>
              <a:t>Lose</a:t>
            </a:r>
          </a:p>
        </p:txBody>
      </p:sp>
      <p:sp>
        <p:nvSpPr>
          <p:cNvPr id="31" name="Rectangle 30">
            <a:extLst>
              <a:ext uri="{FF2B5EF4-FFF2-40B4-BE49-F238E27FC236}">
                <a16:creationId xmlns:a16="http://schemas.microsoft.com/office/drawing/2014/main" id="{4883EE30-51D8-3143-ACD7-6E7E2389227E}"/>
              </a:ext>
            </a:extLst>
          </p:cNvPr>
          <p:cNvSpPr/>
          <p:nvPr/>
        </p:nvSpPr>
        <p:spPr>
          <a:xfrm>
            <a:off x="9806351" y="4465713"/>
            <a:ext cx="1164961" cy="461665"/>
          </a:xfrm>
          <a:prstGeom prst="rect">
            <a:avLst/>
          </a:prstGeom>
        </p:spPr>
        <p:txBody>
          <a:bodyPr wrap="square">
            <a:spAutoFit/>
          </a:bodyPr>
          <a:lstStyle/>
          <a:p>
            <a:pPr algn="ctr"/>
            <a:r>
              <a:rPr lang="en-US" sz="2400" b="1" dirty="0">
                <a:solidFill>
                  <a:srgbClr val="FF9300"/>
                </a:solidFill>
              </a:rPr>
              <a:t>Win Big</a:t>
            </a:r>
          </a:p>
        </p:txBody>
      </p:sp>
      <p:sp>
        <p:nvSpPr>
          <p:cNvPr id="32" name="Rectangle 31">
            <a:extLst>
              <a:ext uri="{FF2B5EF4-FFF2-40B4-BE49-F238E27FC236}">
                <a16:creationId xmlns:a16="http://schemas.microsoft.com/office/drawing/2014/main" id="{A4F00168-6744-2A41-937B-524EA0E21189}"/>
              </a:ext>
            </a:extLst>
          </p:cNvPr>
          <p:cNvSpPr/>
          <p:nvPr/>
        </p:nvSpPr>
        <p:spPr>
          <a:xfrm>
            <a:off x="9804006" y="3492699"/>
            <a:ext cx="762004" cy="461665"/>
          </a:xfrm>
          <a:prstGeom prst="rect">
            <a:avLst/>
          </a:prstGeom>
        </p:spPr>
        <p:txBody>
          <a:bodyPr wrap="square">
            <a:spAutoFit/>
          </a:bodyPr>
          <a:lstStyle/>
          <a:p>
            <a:pPr algn="ctr"/>
            <a:r>
              <a:rPr lang="en-US" sz="2400" b="1" dirty="0">
                <a:solidFill>
                  <a:srgbClr val="FF9300"/>
                </a:solidFill>
              </a:rPr>
              <a:t>Win</a:t>
            </a:r>
          </a:p>
        </p:txBody>
      </p:sp>
      <p:sp>
        <p:nvSpPr>
          <p:cNvPr id="33" name="Rectangle 32">
            <a:extLst>
              <a:ext uri="{FF2B5EF4-FFF2-40B4-BE49-F238E27FC236}">
                <a16:creationId xmlns:a16="http://schemas.microsoft.com/office/drawing/2014/main" id="{BC7841DF-F972-BD49-A370-F68AC26E16D5}"/>
              </a:ext>
            </a:extLst>
          </p:cNvPr>
          <p:cNvSpPr/>
          <p:nvPr/>
        </p:nvSpPr>
        <p:spPr>
          <a:xfrm>
            <a:off x="10650420" y="2991118"/>
            <a:ext cx="758541" cy="461665"/>
          </a:xfrm>
          <a:prstGeom prst="rect">
            <a:avLst/>
          </a:prstGeom>
        </p:spPr>
        <p:txBody>
          <a:bodyPr wrap="none">
            <a:spAutoFit/>
          </a:bodyPr>
          <a:lstStyle/>
          <a:p>
            <a:r>
              <a:rPr lang="en-US" sz="2400" b="1" dirty="0">
                <a:solidFill>
                  <a:srgbClr val="0000FF"/>
                </a:solidFill>
              </a:rPr>
              <a:t>Lose</a:t>
            </a:r>
            <a:endParaRPr lang="en-US" sz="2400" dirty="0"/>
          </a:p>
        </p:txBody>
      </p:sp>
      <p:sp>
        <p:nvSpPr>
          <p:cNvPr id="34" name="Rectangle 33">
            <a:extLst>
              <a:ext uri="{FF2B5EF4-FFF2-40B4-BE49-F238E27FC236}">
                <a16:creationId xmlns:a16="http://schemas.microsoft.com/office/drawing/2014/main" id="{942B0F47-6894-6043-94E8-B9567D3E7886}"/>
              </a:ext>
            </a:extLst>
          </p:cNvPr>
          <p:cNvSpPr/>
          <p:nvPr/>
        </p:nvSpPr>
        <p:spPr>
          <a:xfrm>
            <a:off x="9072499" y="3002841"/>
            <a:ext cx="704039" cy="461665"/>
          </a:xfrm>
          <a:prstGeom prst="rect">
            <a:avLst/>
          </a:prstGeom>
        </p:spPr>
        <p:txBody>
          <a:bodyPr wrap="none">
            <a:spAutoFit/>
          </a:bodyPr>
          <a:lstStyle/>
          <a:p>
            <a:r>
              <a:rPr lang="en-US" sz="2400" b="1" dirty="0">
                <a:solidFill>
                  <a:srgbClr val="0000FF"/>
                </a:solidFill>
              </a:rPr>
              <a:t>Win</a:t>
            </a:r>
            <a:endParaRPr lang="en-US" sz="2400" dirty="0"/>
          </a:p>
        </p:txBody>
      </p:sp>
      <p:sp>
        <p:nvSpPr>
          <p:cNvPr id="35" name="Rectangle 34">
            <a:extLst>
              <a:ext uri="{FF2B5EF4-FFF2-40B4-BE49-F238E27FC236}">
                <a16:creationId xmlns:a16="http://schemas.microsoft.com/office/drawing/2014/main" id="{FE93A1A0-E897-554D-A44A-AC082DE178F6}"/>
              </a:ext>
            </a:extLst>
          </p:cNvPr>
          <p:cNvSpPr/>
          <p:nvPr/>
        </p:nvSpPr>
        <p:spPr>
          <a:xfrm>
            <a:off x="9084220" y="3971165"/>
            <a:ext cx="704039" cy="461665"/>
          </a:xfrm>
          <a:prstGeom prst="rect">
            <a:avLst/>
          </a:prstGeom>
        </p:spPr>
        <p:txBody>
          <a:bodyPr wrap="none">
            <a:spAutoFit/>
          </a:bodyPr>
          <a:lstStyle/>
          <a:p>
            <a:r>
              <a:rPr lang="en-US" sz="2400" b="1" dirty="0">
                <a:solidFill>
                  <a:srgbClr val="0000FF"/>
                </a:solidFill>
              </a:rPr>
              <a:t>Win</a:t>
            </a:r>
            <a:endParaRPr lang="en-US" sz="2400" dirty="0"/>
          </a:p>
        </p:txBody>
      </p:sp>
      <p:sp>
        <p:nvSpPr>
          <p:cNvPr id="36" name="Rectangle 35">
            <a:extLst>
              <a:ext uri="{FF2B5EF4-FFF2-40B4-BE49-F238E27FC236}">
                <a16:creationId xmlns:a16="http://schemas.microsoft.com/office/drawing/2014/main" id="{F81E3629-DCA3-5340-A1B3-D49AC6B19A8E}"/>
              </a:ext>
            </a:extLst>
          </p:cNvPr>
          <p:cNvSpPr/>
          <p:nvPr/>
        </p:nvSpPr>
        <p:spPr>
          <a:xfrm>
            <a:off x="10186185" y="3968821"/>
            <a:ext cx="1203447" cy="461665"/>
          </a:xfrm>
          <a:prstGeom prst="rect">
            <a:avLst/>
          </a:prstGeom>
        </p:spPr>
        <p:txBody>
          <a:bodyPr wrap="square">
            <a:spAutoFit/>
          </a:bodyPr>
          <a:lstStyle/>
          <a:p>
            <a:r>
              <a:rPr lang="en-US" sz="2400" b="1" dirty="0">
                <a:solidFill>
                  <a:srgbClr val="0000FF"/>
                </a:solidFill>
              </a:rPr>
              <a:t>Win Big</a:t>
            </a:r>
            <a:endParaRPr lang="en-US" sz="2400" dirty="0"/>
          </a:p>
        </p:txBody>
      </p:sp>
      <p:sp>
        <p:nvSpPr>
          <p:cNvPr id="37" name="Title 1">
            <a:extLst>
              <a:ext uri="{FF2B5EF4-FFF2-40B4-BE49-F238E27FC236}">
                <a16:creationId xmlns:a16="http://schemas.microsoft.com/office/drawing/2014/main" id="{2870F58A-BE8D-0C4A-9D7C-B76D9F5762E5}"/>
              </a:ext>
            </a:extLst>
          </p:cNvPr>
          <p:cNvSpPr txBox="1">
            <a:spLocks/>
          </p:cNvSpPr>
          <p:nvPr/>
        </p:nvSpPr>
        <p:spPr>
          <a:xfrm>
            <a:off x="2847534" y="1659988"/>
            <a:ext cx="3060895" cy="5630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sz="2800" dirty="0"/>
              <a:t>Prisoner’s Dilemma</a:t>
            </a:r>
          </a:p>
        </p:txBody>
      </p:sp>
      <p:sp>
        <p:nvSpPr>
          <p:cNvPr id="38" name="Title 1">
            <a:extLst>
              <a:ext uri="{FF2B5EF4-FFF2-40B4-BE49-F238E27FC236}">
                <a16:creationId xmlns:a16="http://schemas.microsoft.com/office/drawing/2014/main" id="{7C5664FF-463B-7B41-A787-0174ED443D4F}"/>
              </a:ext>
            </a:extLst>
          </p:cNvPr>
          <p:cNvSpPr txBox="1">
            <a:spLocks/>
          </p:cNvSpPr>
          <p:nvPr/>
        </p:nvSpPr>
        <p:spPr>
          <a:xfrm>
            <a:off x="8978702" y="1657644"/>
            <a:ext cx="1587307" cy="5630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sz="2800" dirty="0"/>
              <a:t>Stag Hunt</a:t>
            </a:r>
          </a:p>
        </p:txBody>
      </p:sp>
      <p:sp>
        <p:nvSpPr>
          <p:cNvPr id="3" name="Oval 2">
            <a:extLst>
              <a:ext uri="{FF2B5EF4-FFF2-40B4-BE49-F238E27FC236}">
                <a16:creationId xmlns:a16="http://schemas.microsoft.com/office/drawing/2014/main" id="{6DB56F77-2FF1-3B42-99D6-F349B438BAE6}"/>
              </a:ext>
            </a:extLst>
          </p:cNvPr>
          <p:cNvSpPr/>
          <p:nvPr/>
        </p:nvSpPr>
        <p:spPr>
          <a:xfrm>
            <a:off x="2740856" y="3854548"/>
            <a:ext cx="3355144" cy="674412"/>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EA3A307-13F1-F047-8792-0228C0727D16}"/>
              </a:ext>
            </a:extLst>
          </p:cNvPr>
          <p:cNvSpPr/>
          <p:nvPr/>
        </p:nvSpPr>
        <p:spPr>
          <a:xfrm>
            <a:off x="8478130" y="3866270"/>
            <a:ext cx="3355144" cy="674412"/>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4549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lstStyle/>
          <a:p>
            <a:r>
              <a:rPr lang="en-US" dirty="0"/>
              <a:t>Prisoner’s dilemma in real life</a:t>
            </a:r>
          </a:p>
        </p:txBody>
      </p:sp>
      <p:sp>
        <p:nvSpPr>
          <p:cNvPr id="3" name="Content Placeholder 2"/>
          <p:cNvSpPr>
            <a:spLocks noGrp="1"/>
          </p:cNvSpPr>
          <p:nvPr>
            <p:ph idx="1"/>
          </p:nvPr>
        </p:nvSpPr>
        <p:spPr>
          <a:xfrm>
            <a:off x="574433" y="2362200"/>
            <a:ext cx="5995179" cy="2819400"/>
          </a:xfrm>
        </p:spPr>
        <p:txBody>
          <a:bodyPr/>
          <a:lstStyle/>
          <a:p>
            <a:r>
              <a:rPr lang="en-US" dirty="0"/>
              <a:t>Price war</a:t>
            </a:r>
          </a:p>
          <a:p>
            <a:r>
              <a:rPr lang="en-US" dirty="0"/>
              <a:t>Arms race</a:t>
            </a:r>
          </a:p>
          <a:p>
            <a:r>
              <a:rPr lang="en-US" dirty="0"/>
              <a:t>Steroid use</a:t>
            </a:r>
          </a:p>
          <a:p>
            <a:r>
              <a:rPr lang="en-US" dirty="0">
                <a:hlinkClick r:id="rId3"/>
              </a:rPr>
              <a:t>Diner’s dilemma</a:t>
            </a:r>
            <a:endParaRPr lang="en-US" dirty="0"/>
          </a:p>
        </p:txBody>
      </p:sp>
      <p:sp>
        <p:nvSpPr>
          <p:cNvPr id="4" name="Rectangle 3"/>
          <p:cNvSpPr/>
          <p:nvPr/>
        </p:nvSpPr>
        <p:spPr>
          <a:xfrm>
            <a:off x="2819400" y="6248400"/>
            <a:ext cx="6400800" cy="369332"/>
          </a:xfrm>
          <a:prstGeom prst="rect">
            <a:avLst/>
          </a:prstGeom>
        </p:spPr>
        <p:txBody>
          <a:bodyPr wrap="square">
            <a:spAutoFit/>
          </a:bodyPr>
          <a:lstStyle/>
          <a:p>
            <a:pPr algn="ctr"/>
            <a:r>
              <a:rPr lang="en-US" dirty="0">
                <a:hlinkClick r:id="rId4"/>
              </a:rPr>
              <a:t>http://</a:t>
            </a:r>
            <a:r>
              <a:rPr lang="en-US" dirty="0" err="1">
                <a:hlinkClick r:id="rId4"/>
              </a:rPr>
              <a:t>en.wikipedia.org</a:t>
            </a:r>
            <a:r>
              <a:rPr lang="en-US" dirty="0">
                <a:hlinkClick r:id="rId4"/>
              </a:rPr>
              <a:t>/wiki/</a:t>
            </a:r>
            <a:r>
              <a:rPr lang="en-US" dirty="0" err="1">
                <a:hlinkClick r:id="rId4"/>
              </a:rPr>
              <a:t>Prisoner’s_dilemma</a:t>
            </a:r>
            <a:endParaRPr lang="en-US" dirty="0"/>
          </a:p>
        </p:txBody>
      </p:sp>
      <p:graphicFrame>
        <p:nvGraphicFramePr>
          <p:cNvPr id="7" name="Content Placeholder 4">
            <a:extLst>
              <a:ext uri="{FF2B5EF4-FFF2-40B4-BE49-F238E27FC236}">
                <a16:creationId xmlns:a16="http://schemas.microsoft.com/office/drawing/2014/main" id="{CF3469E7-7F16-3E42-B04B-D0C549FE9CA2}"/>
              </a:ext>
            </a:extLst>
          </p:cNvPr>
          <p:cNvGraphicFramePr>
            <a:graphicFrameLocks/>
          </p:cNvGraphicFramePr>
          <p:nvPr>
            <p:extLst>
              <p:ext uri="{D42A27DB-BD31-4B8C-83A1-F6EECF244321}">
                <p14:modId xmlns:p14="http://schemas.microsoft.com/office/powerpoint/2010/main" val="780710808"/>
              </p:ext>
            </p:extLst>
          </p:nvPr>
        </p:nvGraphicFramePr>
        <p:xfrm>
          <a:off x="6793523" y="1805355"/>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Defect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Cooperate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Defect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Cooperate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8" name="Straight Connector 7">
            <a:extLst>
              <a:ext uri="{FF2B5EF4-FFF2-40B4-BE49-F238E27FC236}">
                <a16:creationId xmlns:a16="http://schemas.microsoft.com/office/drawing/2014/main" id="{49534B85-302C-A146-B675-61AAE67281C2}"/>
              </a:ext>
            </a:extLst>
          </p:cNvPr>
          <p:cNvCxnSpPr>
            <a:cxnSpLocks/>
          </p:cNvCxnSpPr>
          <p:nvPr/>
        </p:nvCxnSpPr>
        <p:spPr>
          <a:xfrm>
            <a:off x="8440615" y="3010488"/>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585655F-3506-1D42-9544-AB1352EA5FAA}"/>
              </a:ext>
            </a:extLst>
          </p:cNvPr>
          <p:cNvCxnSpPr>
            <a:cxnSpLocks/>
          </p:cNvCxnSpPr>
          <p:nvPr/>
        </p:nvCxnSpPr>
        <p:spPr>
          <a:xfrm>
            <a:off x="8440615" y="3967091"/>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60C5572-77C6-A54F-9B1B-732CF4AAECB9}"/>
              </a:ext>
            </a:extLst>
          </p:cNvPr>
          <p:cNvCxnSpPr>
            <a:cxnSpLocks/>
          </p:cNvCxnSpPr>
          <p:nvPr/>
        </p:nvCxnSpPr>
        <p:spPr>
          <a:xfrm>
            <a:off x="10041987" y="2980008"/>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04FE4BC-409B-6F46-8DDF-275FC0E2E18A}"/>
              </a:ext>
            </a:extLst>
          </p:cNvPr>
          <p:cNvSpPr/>
          <p:nvPr/>
        </p:nvSpPr>
        <p:spPr>
          <a:xfrm>
            <a:off x="8432407" y="3499732"/>
            <a:ext cx="828824" cy="461665"/>
          </a:xfrm>
          <a:prstGeom prst="rect">
            <a:avLst/>
          </a:prstGeom>
        </p:spPr>
        <p:txBody>
          <a:bodyPr wrap="square">
            <a:spAutoFit/>
          </a:bodyPr>
          <a:lstStyle/>
          <a:p>
            <a:pPr algn="ctr"/>
            <a:r>
              <a:rPr lang="en-US" sz="2400" b="1" dirty="0">
                <a:solidFill>
                  <a:srgbClr val="FF9300"/>
                </a:solidFill>
              </a:rPr>
              <a:t>Lose</a:t>
            </a:r>
          </a:p>
        </p:txBody>
      </p:sp>
      <p:sp>
        <p:nvSpPr>
          <p:cNvPr id="12" name="Rectangle 11">
            <a:extLst>
              <a:ext uri="{FF2B5EF4-FFF2-40B4-BE49-F238E27FC236}">
                <a16:creationId xmlns:a16="http://schemas.microsoft.com/office/drawing/2014/main" id="{F41064B9-4B8D-F848-A55B-4590E6E239D2}"/>
              </a:ext>
            </a:extLst>
          </p:cNvPr>
          <p:cNvSpPr/>
          <p:nvPr/>
        </p:nvSpPr>
        <p:spPr>
          <a:xfrm>
            <a:off x="8430066" y="4468055"/>
            <a:ext cx="1220371" cy="461665"/>
          </a:xfrm>
          <a:prstGeom prst="rect">
            <a:avLst/>
          </a:prstGeom>
        </p:spPr>
        <p:txBody>
          <a:bodyPr wrap="square">
            <a:spAutoFit/>
          </a:bodyPr>
          <a:lstStyle/>
          <a:p>
            <a:pPr algn="ctr"/>
            <a:r>
              <a:rPr lang="en-US" sz="2400" b="1" dirty="0">
                <a:solidFill>
                  <a:srgbClr val="FF9300"/>
                </a:solidFill>
              </a:rPr>
              <a:t>Lose Big</a:t>
            </a:r>
          </a:p>
        </p:txBody>
      </p:sp>
      <p:sp>
        <p:nvSpPr>
          <p:cNvPr id="13" name="Rectangle 12">
            <a:extLst>
              <a:ext uri="{FF2B5EF4-FFF2-40B4-BE49-F238E27FC236}">
                <a16:creationId xmlns:a16="http://schemas.microsoft.com/office/drawing/2014/main" id="{B8815D6D-17D9-E441-98FF-5D0CD3EA24FA}"/>
              </a:ext>
            </a:extLst>
          </p:cNvPr>
          <p:cNvSpPr/>
          <p:nvPr/>
        </p:nvSpPr>
        <p:spPr>
          <a:xfrm>
            <a:off x="10059569" y="4465713"/>
            <a:ext cx="859979" cy="461665"/>
          </a:xfrm>
          <a:prstGeom prst="rect">
            <a:avLst/>
          </a:prstGeom>
        </p:spPr>
        <p:txBody>
          <a:bodyPr wrap="square">
            <a:spAutoFit/>
          </a:bodyPr>
          <a:lstStyle/>
          <a:p>
            <a:pPr algn="ctr"/>
            <a:r>
              <a:rPr lang="en-US" sz="2400" b="1" dirty="0">
                <a:solidFill>
                  <a:srgbClr val="FF9300"/>
                </a:solidFill>
              </a:rPr>
              <a:t>Draw</a:t>
            </a:r>
          </a:p>
        </p:txBody>
      </p:sp>
      <p:sp>
        <p:nvSpPr>
          <p:cNvPr id="14" name="Rectangle 13">
            <a:extLst>
              <a:ext uri="{FF2B5EF4-FFF2-40B4-BE49-F238E27FC236}">
                <a16:creationId xmlns:a16="http://schemas.microsoft.com/office/drawing/2014/main" id="{217BAB18-F1DA-824F-9B59-6AC83F7693A3}"/>
              </a:ext>
            </a:extLst>
          </p:cNvPr>
          <p:cNvSpPr/>
          <p:nvPr/>
        </p:nvSpPr>
        <p:spPr>
          <a:xfrm>
            <a:off x="10057224" y="3492699"/>
            <a:ext cx="1020260" cy="461665"/>
          </a:xfrm>
          <a:prstGeom prst="rect">
            <a:avLst/>
          </a:prstGeom>
        </p:spPr>
        <p:txBody>
          <a:bodyPr wrap="square">
            <a:spAutoFit/>
          </a:bodyPr>
          <a:lstStyle/>
          <a:p>
            <a:pPr algn="ctr"/>
            <a:r>
              <a:rPr lang="en-US" sz="2400" b="1" dirty="0">
                <a:solidFill>
                  <a:srgbClr val="FF9300"/>
                </a:solidFill>
              </a:rPr>
              <a:t>Win</a:t>
            </a:r>
          </a:p>
        </p:txBody>
      </p:sp>
      <p:sp>
        <p:nvSpPr>
          <p:cNvPr id="15" name="Rectangle 14">
            <a:extLst>
              <a:ext uri="{FF2B5EF4-FFF2-40B4-BE49-F238E27FC236}">
                <a16:creationId xmlns:a16="http://schemas.microsoft.com/office/drawing/2014/main" id="{C4EEBC8D-2ECA-714E-B8B6-6EE223FB6D2B}"/>
              </a:ext>
            </a:extLst>
          </p:cNvPr>
          <p:cNvSpPr/>
          <p:nvPr/>
        </p:nvSpPr>
        <p:spPr>
          <a:xfrm>
            <a:off x="10439403" y="2991118"/>
            <a:ext cx="1221809" cy="461665"/>
          </a:xfrm>
          <a:prstGeom prst="rect">
            <a:avLst/>
          </a:prstGeom>
        </p:spPr>
        <p:txBody>
          <a:bodyPr wrap="none">
            <a:spAutoFit/>
          </a:bodyPr>
          <a:lstStyle/>
          <a:p>
            <a:r>
              <a:rPr lang="en-US" sz="2400" b="1" dirty="0">
                <a:solidFill>
                  <a:srgbClr val="0000FF"/>
                </a:solidFill>
              </a:rPr>
              <a:t>Lose Big</a:t>
            </a:r>
            <a:endParaRPr lang="en-US" sz="2400" dirty="0"/>
          </a:p>
        </p:txBody>
      </p:sp>
      <p:sp>
        <p:nvSpPr>
          <p:cNvPr id="16" name="Rectangle 15">
            <a:extLst>
              <a:ext uri="{FF2B5EF4-FFF2-40B4-BE49-F238E27FC236}">
                <a16:creationId xmlns:a16="http://schemas.microsoft.com/office/drawing/2014/main" id="{50ADC726-BCD7-2A41-84CC-C61F70840AF0}"/>
              </a:ext>
            </a:extLst>
          </p:cNvPr>
          <p:cNvSpPr/>
          <p:nvPr/>
        </p:nvSpPr>
        <p:spPr>
          <a:xfrm>
            <a:off x="9269445" y="3002841"/>
            <a:ext cx="758541" cy="461665"/>
          </a:xfrm>
          <a:prstGeom prst="rect">
            <a:avLst/>
          </a:prstGeom>
        </p:spPr>
        <p:txBody>
          <a:bodyPr wrap="none">
            <a:spAutoFit/>
          </a:bodyPr>
          <a:lstStyle/>
          <a:p>
            <a:r>
              <a:rPr lang="en-US" sz="2400" b="1" dirty="0">
                <a:solidFill>
                  <a:srgbClr val="0000FF"/>
                </a:solidFill>
              </a:rPr>
              <a:t>Lose</a:t>
            </a:r>
            <a:endParaRPr lang="en-US" sz="2400" dirty="0"/>
          </a:p>
        </p:txBody>
      </p:sp>
      <p:sp>
        <p:nvSpPr>
          <p:cNvPr id="17" name="Rectangle 16">
            <a:extLst>
              <a:ext uri="{FF2B5EF4-FFF2-40B4-BE49-F238E27FC236}">
                <a16:creationId xmlns:a16="http://schemas.microsoft.com/office/drawing/2014/main" id="{1239DD04-3706-7B46-A726-248089B52273}"/>
              </a:ext>
            </a:extLst>
          </p:cNvPr>
          <p:cNvSpPr/>
          <p:nvPr/>
        </p:nvSpPr>
        <p:spPr>
          <a:xfrm>
            <a:off x="9323371" y="3971165"/>
            <a:ext cx="704039" cy="461665"/>
          </a:xfrm>
          <a:prstGeom prst="rect">
            <a:avLst/>
          </a:prstGeom>
        </p:spPr>
        <p:txBody>
          <a:bodyPr wrap="none">
            <a:spAutoFit/>
          </a:bodyPr>
          <a:lstStyle/>
          <a:p>
            <a:r>
              <a:rPr lang="en-US" sz="2400" b="1" dirty="0">
                <a:solidFill>
                  <a:srgbClr val="0000FF"/>
                </a:solidFill>
              </a:rPr>
              <a:t>Win</a:t>
            </a:r>
            <a:endParaRPr lang="en-US" sz="2400" dirty="0"/>
          </a:p>
        </p:txBody>
      </p:sp>
      <p:sp>
        <p:nvSpPr>
          <p:cNvPr id="18" name="Rectangle 17">
            <a:extLst>
              <a:ext uri="{FF2B5EF4-FFF2-40B4-BE49-F238E27FC236}">
                <a16:creationId xmlns:a16="http://schemas.microsoft.com/office/drawing/2014/main" id="{073F77E1-4EAB-1745-9E32-EDC4F4DF3348}"/>
              </a:ext>
            </a:extLst>
          </p:cNvPr>
          <p:cNvSpPr/>
          <p:nvPr/>
        </p:nvSpPr>
        <p:spPr>
          <a:xfrm>
            <a:off x="10798134" y="3968821"/>
            <a:ext cx="859979" cy="461665"/>
          </a:xfrm>
          <a:prstGeom prst="rect">
            <a:avLst/>
          </a:prstGeom>
        </p:spPr>
        <p:txBody>
          <a:bodyPr wrap="none">
            <a:spAutoFit/>
          </a:bodyPr>
          <a:lstStyle/>
          <a:p>
            <a:r>
              <a:rPr lang="en-US" sz="2400" b="1" dirty="0">
                <a:solidFill>
                  <a:srgbClr val="0000FF"/>
                </a:solidFill>
              </a:rPr>
              <a:t>Draw</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2514601" y="715088"/>
            <a:ext cx="6945313" cy="5609512"/>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7620001" y="381001"/>
            <a:ext cx="1743075" cy="847725"/>
          </a:xfrm>
          <a:prstGeom prst="rect">
            <a:avLst/>
          </a:prstGeom>
          <a:noFill/>
          <a:ln w="9525">
            <a:noFill/>
            <a:miter lim="800000"/>
            <a:headEnd/>
            <a:tailEnd/>
          </a:ln>
        </p:spPr>
      </p:pic>
      <p:sp>
        <p:nvSpPr>
          <p:cNvPr id="6" name="Rectangle 5"/>
          <p:cNvSpPr/>
          <p:nvPr/>
        </p:nvSpPr>
        <p:spPr>
          <a:xfrm>
            <a:off x="3829963" y="6400800"/>
            <a:ext cx="4532075" cy="369332"/>
          </a:xfrm>
          <a:prstGeom prst="rect">
            <a:avLst/>
          </a:prstGeom>
        </p:spPr>
        <p:txBody>
          <a:bodyPr wrap="none">
            <a:spAutoFit/>
          </a:bodyPr>
          <a:lstStyle/>
          <a:p>
            <a:r>
              <a:rPr lang="en-US" dirty="0">
                <a:hlinkClick r:id="rId5"/>
              </a:rPr>
              <a:t>http://www.economist.com/node/21527025</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Outline of today’s lecture</a:t>
            </a:r>
            <a:endParaRPr kumimoji="1" lang="ja-JP" altLang="en-US" dirty="0"/>
          </a:p>
        </p:txBody>
      </p:sp>
      <p:sp>
        <p:nvSpPr>
          <p:cNvPr id="3" name="Content Placeholder 2"/>
          <p:cNvSpPr>
            <a:spLocks noGrp="1"/>
          </p:cNvSpPr>
          <p:nvPr>
            <p:ph idx="1"/>
          </p:nvPr>
        </p:nvSpPr>
        <p:spPr>
          <a:xfrm>
            <a:off x="838200" y="1491795"/>
            <a:ext cx="10860314" cy="5112205"/>
          </a:xfrm>
        </p:spPr>
        <p:txBody>
          <a:bodyPr>
            <a:normAutofit fontScale="92500"/>
          </a:bodyPr>
          <a:lstStyle/>
          <a:p>
            <a:r>
              <a:rPr kumimoji="1" lang="en-US" altLang="ja-JP" dirty="0">
                <a:solidFill>
                  <a:schemeClr val="bg1">
                    <a:lumMod val="75000"/>
                  </a:schemeClr>
                </a:solidFill>
              </a:rPr>
              <a:t>Games with simultaneous moves: Notation</a:t>
            </a:r>
          </a:p>
          <a:p>
            <a:r>
              <a:rPr lang="en-US" altLang="ja-JP" dirty="0">
                <a:solidFill>
                  <a:schemeClr val="bg1">
                    <a:lumMod val="75000"/>
                  </a:schemeClr>
                </a:solidFill>
              </a:rPr>
              <a:t>Example: Stag Hunt (Coordination Games)</a:t>
            </a:r>
          </a:p>
          <a:p>
            <a:pPr lvl="1"/>
            <a:r>
              <a:rPr lang="en-US" altLang="ja-JP" dirty="0">
                <a:solidFill>
                  <a:schemeClr val="bg1">
                    <a:lumMod val="75000"/>
                  </a:schemeClr>
                </a:solidFill>
              </a:rPr>
              <a:t>Nash Equilibrium: Each player knows what the other will do, and responds rationally</a:t>
            </a:r>
          </a:p>
          <a:p>
            <a:r>
              <a:rPr lang="en-US" altLang="ja-JP" dirty="0">
                <a:solidFill>
                  <a:schemeClr val="bg1">
                    <a:lumMod val="75000"/>
                  </a:schemeClr>
                </a:solidFill>
              </a:rPr>
              <a:t>Example: Asymmetric Coordination Games</a:t>
            </a:r>
          </a:p>
          <a:p>
            <a:pPr lvl="1"/>
            <a:r>
              <a:rPr lang="en-US" altLang="ja-JP" dirty="0">
                <a:solidFill>
                  <a:schemeClr val="bg1">
                    <a:lumMod val="75000"/>
                  </a:schemeClr>
                </a:solidFill>
              </a:rPr>
              <a:t>Pareto Optimal outcome: No player can win more w/o some other player winning less</a:t>
            </a:r>
          </a:p>
          <a:p>
            <a:r>
              <a:rPr lang="en-US" altLang="ja-JP" dirty="0">
                <a:solidFill>
                  <a:schemeClr val="bg1">
                    <a:lumMod val="75000"/>
                  </a:schemeClr>
                </a:solidFill>
              </a:rPr>
              <a:t>Example: Prisoners’ Dilemma (Betrayal Games)</a:t>
            </a:r>
          </a:p>
          <a:p>
            <a:pPr lvl="1"/>
            <a:r>
              <a:rPr lang="en-US" altLang="ja-JP" dirty="0">
                <a:solidFill>
                  <a:schemeClr val="bg1">
                    <a:lumMod val="75000"/>
                  </a:schemeClr>
                </a:solidFill>
              </a:rPr>
              <a:t>Dominant Strategy: an action that is rational regardless of what the other player does</a:t>
            </a:r>
          </a:p>
          <a:p>
            <a:r>
              <a:rPr lang="en-US" altLang="ja-JP" dirty="0"/>
              <a:t>Example: Chicken (Anti-Coordination Games)</a:t>
            </a:r>
          </a:p>
          <a:p>
            <a:pPr lvl="1"/>
            <a:r>
              <a:rPr lang="en-US" altLang="ja-JP" dirty="0"/>
              <a:t>Factors external to the game: How well can you bluff?</a:t>
            </a:r>
          </a:p>
          <a:p>
            <a:pPr lvl="1"/>
            <a:r>
              <a:rPr lang="en-US" altLang="ja-JP" dirty="0"/>
              <a:t>Rational action within the game: Mixed Nash Equilibrium</a:t>
            </a:r>
          </a:p>
          <a:p>
            <a:r>
              <a:rPr lang="en-US" altLang="ja-JP" dirty="0"/>
              <a:t>Example: Generative Adversarial Network (GAN)</a:t>
            </a:r>
          </a:p>
        </p:txBody>
      </p:sp>
    </p:spTree>
    <p:extLst>
      <p:ext uri="{BB962C8B-B14F-4D97-AF65-F5344CB8AC3E}">
        <p14:creationId xmlns:p14="http://schemas.microsoft.com/office/powerpoint/2010/main" val="553764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CC06E-CE7D-594F-A4AB-69808CB51C62}"/>
              </a:ext>
            </a:extLst>
          </p:cNvPr>
          <p:cNvSpPr>
            <a:spLocks noGrp="1"/>
          </p:cNvSpPr>
          <p:nvPr>
            <p:ph type="title"/>
          </p:nvPr>
        </p:nvSpPr>
        <p:spPr/>
        <p:txBody>
          <a:bodyPr/>
          <a:lstStyle/>
          <a:p>
            <a:r>
              <a:rPr lang="en-US" dirty="0"/>
              <a:t>Payoff matrices</a:t>
            </a:r>
          </a:p>
        </p:txBody>
      </p:sp>
      <p:sp>
        <p:nvSpPr>
          <p:cNvPr id="3" name="Content Placeholder 2">
            <a:extLst>
              <a:ext uri="{FF2B5EF4-FFF2-40B4-BE49-F238E27FC236}">
                <a16:creationId xmlns:a16="http://schemas.microsoft.com/office/drawing/2014/main" id="{A119B40A-BFE9-DA45-94B9-F7AAB762EF14}"/>
              </a:ext>
            </a:extLst>
          </p:cNvPr>
          <p:cNvSpPr>
            <a:spLocks noGrp="1"/>
          </p:cNvSpPr>
          <p:nvPr>
            <p:ph idx="1"/>
          </p:nvPr>
        </p:nvSpPr>
        <p:spPr>
          <a:xfrm>
            <a:off x="838200" y="1825625"/>
            <a:ext cx="10515600" cy="4667250"/>
          </a:xfrm>
        </p:spPr>
        <p:txBody>
          <a:bodyPr>
            <a:normAutofit/>
          </a:bodyPr>
          <a:lstStyle/>
          <a:p>
            <a:r>
              <a:rPr lang="en-US" dirty="0"/>
              <a:t>Working for RAND (a defense contractor) in 1950, Flood and Dresher formalized the “Prisoner’s Dilemma” (PD): a class of payoff matrices that encourages betrayal.  Was used as a worst-case scenario for the cold war; policies were designed to avoid it.</a:t>
            </a:r>
          </a:p>
          <a:p>
            <a:r>
              <a:rPr lang="en-US" dirty="0"/>
              <a:t>Jean-Jacques Rosseau (Swiss philosopher, 1700s) invented the “Stag Hunt” (SH): a class of payoff matrices that reward cooperation, but don’t force it.  Has been used as a model of climate-change treaties.</a:t>
            </a:r>
          </a:p>
          <a:p>
            <a:r>
              <a:rPr lang="en-US" dirty="0"/>
              <a:t>Both PD and SH have stable Nash equilibria.  The “Game of Chicken” is a popular subject in movies (</a:t>
            </a:r>
            <a:r>
              <a:rPr lang="en-US" i="1" dirty="0"/>
              <a:t>Rebel Without a Cause</a:t>
            </a:r>
            <a:r>
              <a:rPr lang="en-US" dirty="0"/>
              <a:t>, </a:t>
            </a:r>
            <a:r>
              <a:rPr lang="en-US" i="1" dirty="0"/>
              <a:t>Footloose</a:t>
            </a:r>
            <a:r>
              <a:rPr lang="en-US" dirty="0"/>
              <a:t>, </a:t>
            </a:r>
            <a:r>
              <a:rPr lang="en-US" i="1" dirty="0"/>
              <a:t>Crazy Rich Asians</a:t>
            </a:r>
            <a:r>
              <a:rPr lang="en-US" dirty="0"/>
              <a:t>) because of its inherent instability: the only way to win is by convincing your opponent to lose.</a:t>
            </a:r>
          </a:p>
          <a:p>
            <a:endParaRPr lang="en-US" dirty="0"/>
          </a:p>
        </p:txBody>
      </p:sp>
    </p:spTree>
    <p:extLst>
      <p:ext uri="{BB962C8B-B14F-4D97-AF65-F5344CB8AC3E}">
        <p14:creationId xmlns:p14="http://schemas.microsoft.com/office/powerpoint/2010/main" val="38770228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212" y="0"/>
            <a:ext cx="9204588" cy="868362"/>
          </a:xfrm>
        </p:spPr>
        <p:txBody>
          <a:bodyPr/>
          <a:lstStyle/>
          <a:p>
            <a:r>
              <a:rPr lang="en-US" dirty="0"/>
              <a:t>Game of Chicken</a:t>
            </a:r>
          </a:p>
        </p:txBody>
      </p:sp>
      <p:sp>
        <p:nvSpPr>
          <p:cNvPr id="3" name="Content Placeholder 2"/>
          <p:cNvSpPr>
            <a:spLocks noGrp="1"/>
          </p:cNvSpPr>
          <p:nvPr>
            <p:ph idx="1"/>
          </p:nvPr>
        </p:nvSpPr>
        <p:spPr>
          <a:xfrm>
            <a:off x="377483" y="2378614"/>
            <a:ext cx="6519205" cy="4092249"/>
          </a:xfrm>
        </p:spPr>
        <p:txBody>
          <a:bodyPr>
            <a:normAutofit/>
          </a:bodyPr>
          <a:lstStyle/>
          <a:p>
            <a:r>
              <a:rPr lang="en-US" dirty="0"/>
              <a:t>Two players each bet $1000 that the other player will chicken out</a:t>
            </a:r>
          </a:p>
          <a:p>
            <a:r>
              <a:rPr lang="en-US" dirty="0"/>
              <a:t>Outcomes:</a:t>
            </a:r>
          </a:p>
          <a:p>
            <a:pPr lvl="1"/>
            <a:r>
              <a:rPr lang="en-US" sz="2800" dirty="0"/>
              <a:t>If one player chickens out, the other wins $1000</a:t>
            </a:r>
          </a:p>
          <a:p>
            <a:pPr lvl="1"/>
            <a:r>
              <a:rPr lang="en-US" sz="2800" dirty="0"/>
              <a:t>If both players chicken out, neither wins anything</a:t>
            </a:r>
          </a:p>
          <a:p>
            <a:pPr lvl="1"/>
            <a:r>
              <a:rPr lang="en-US" sz="2800" dirty="0"/>
              <a:t>If neither player chickens out, they both lose $10,000 (the cost of the car)</a:t>
            </a:r>
          </a:p>
        </p:txBody>
      </p:sp>
      <p:sp>
        <p:nvSpPr>
          <p:cNvPr id="19" name="Rectangle 18"/>
          <p:cNvSpPr/>
          <p:nvPr/>
        </p:nvSpPr>
        <p:spPr>
          <a:xfrm>
            <a:off x="1404211" y="978877"/>
            <a:ext cx="947375" cy="369332"/>
          </a:xfrm>
          <a:prstGeom prst="rect">
            <a:avLst/>
          </a:prstGeom>
        </p:spPr>
        <p:txBody>
          <a:bodyPr wrap="none">
            <a:spAutoFit/>
          </a:bodyPr>
          <a:lstStyle/>
          <a:p>
            <a:r>
              <a:rPr lang="en-US" b="1" dirty="0">
                <a:solidFill>
                  <a:srgbClr val="0000FF"/>
                </a:solidFill>
              </a:rPr>
              <a:t>Player 1</a:t>
            </a:r>
            <a:endParaRPr lang="en-US" dirty="0"/>
          </a:p>
        </p:txBody>
      </p:sp>
      <p:sp>
        <p:nvSpPr>
          <p:cNvPr id="20" name="Rectangle 19"/>
          <p:cNvSpPr/>
          <p:nvPr/>
        </p:nvSpPr>
        <p:spPr>
          <a:xfrm>
            <a:off x="5984252" y="1004615"/>
            <a:ext cx="947375" cy="369332"/>
          </a:xfrm>
          <a:prstGeom prst="rect">
            <a:avLst/>
          </a:prstGeom>
        </p:spPr>
        <p:txBody>
          <a:bodyPr wrap="none">
            <a:spAutoFit/>
          </a:bodyPr>
          <a:lstStyle/>
          <a:p>
            <a:r>
              <a:rPr lang="en-US" b="1" dirty="0">
                <a:solidFill>
                  <a:srgbClr val="FF9300"/>
                </a:solidFill>
              </a:rPr>
              <a:t>Player 2</a:t>
            </a:r>
            <a:endParaRPr lang="en-US" dirty="0">
              <a:solidFill>
                <a:srgbClr val="FF9300"/>
              </a:solidFill>
            </a:endParaRPr>
          </a:p>
        </p:txBody>
      </p:sp>
      <p:sp>
        <p:nvSpPr>
          <p:cNvPr id="21" name="Rectangle 20"/>
          <p:cNvSpPr/>
          <p:nvPr/>
        </p:nvSpPr>
        <p:spPr>
          <a:xfrm>
            <a:off x="2895600" y="6488668"/>
            <a:ext cx="6096000" cy="369332"/>
          </a:xfrm>
          <a:prstGeom prst="rect">
            <a:avLst/>
          </a:prstGeom>
        </p:spPr>
        <p:txBody>
          <a:bodyPr wrap="square">
            <a:spAutoFit/>
          </a:bodyPr>
          <a:lstStyle/>
          <a:p>
            <a:pPr algn="ctr"/>
            <a:r>
              <a:rPr lang="en-US" dirty="0">
                <a:hlinkClick r:id="rId3"/>
              </a:rPr>
              <a:t>http://en.wikipedia.org/wiki/Game_of_chicken</a:t>
            </a:r>
            <a:endParaRPr lang="en-US" dirty="0"/>
          </a:p>
        </p:txBody>
      </p:sp>
      <p:graphicFrame>
        <p:nvGraphicFramePr>
          <p:cNvPr id="22" name="Content Placeholder 4">
            <a:extLst>
              <a:ext uri="{FF2B5EF4-FFF2-40B4-BE49-F238E27FC236}">
                <a16:creationId xmlns:a16="http://schemas.microsoft.com/office/drawing/2014/main" id="{D84BD1D3-A247-4A46-9699-DB054551639F}"/>
              </a:ext>
            </a:extLst>
          </p:cNvPr>
          <p:cNvGraphicFramePr>
            <a:graphicFrameLocks/>
          </p:cNvGraphicFramePr>
          <p:nvPr>
            <p:extLst>
              <p:ext uri="{D42A27DB-BD31-4B8C-83A1-F6EECF244321}">
                <p14:modId xmlns:p14="http://schemas.microsoft.com/office/powerpoint/2010/main" val="1187910199"/>
              </p:ext>
            </p:extLst>
          </p:nvPr>
        </p:nvGraphicFramePr>
        <p:xfrm>
          <a:off x="7131149" y="117232"/>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Straight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Chicken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Straight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Chicken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23" name="Straight Connector 22">
            <a:extLst>
              <a:ext uri="{FF2B5EF4-FFF2-40B4-BE49-F238E27FC236}">
                <a16:creationId xmlns:a16="http://schemas.microsoft.com/office/drawing/2014/main" id="{692E1A63-AF60-8245-ACCD-2BF591A23E6C}"/>
              </a:ext>
            </a:extLst>
          </p:cNvPr>
          <p:cNvCxnSpPr>
            <a:cxnSpLocks/>
          </p:cNvCxnSpPr>
          <p:nvPr/>
        </p:nvCxnSpPr>
        <p:spPr>
          <a:xfrm>
            <a:off x="8778241" y="1322365"/>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741E853-BD65-024C-A797-E6E4C389DADB}"/>
              </a:ext>
            </a:extLst>
          </p:cNvPr>
          <p:cNvCxnSpPr>
            <a:cxnSpLocks/>
          </p:cNvCxnSpPr>
          <p:nvPr/>
        </p:nvCxnSpPr>
        <p:spPr>
          <a:xfrm>
            <a:off x="8778241" y="2278968"/>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DA9FCCA-6FA3-4D41-B559-07BE3DDFCDD9}"/>
              </a:ext>
            </a:extLst>
          </p:cNvPr>
          <p:cNvCxnSpPr>
            <a:cxnSpLocks/>
          </p:cNvCxnSpPr>
          <p:nvPr/>
        </p:nvCxnSpPr>
        <p:spPr>
          <a:xfrm>
            <a:off x="10379613" y="1291885"/>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756FD85-3772-274D-8C30-76DBD036A4C4}"/>
              </a:ext>
            </a:extLst>
          </p:cNvPr>
          <p:cNvSpPr/>
          <p:nvPr/>
        </p:nvSpPr>
        <p:spPr>
          <a:xfrm>
            <a:off x="8770033" y="1670932"/>
            <a:ext cx="795176" cy="584775"/>
          </a:xfrm>
          <a:prstGeom prst="rect">
            <a:avLst/>
          </a:prstGeom>
        </p:spPr>
        <p:txBody>
          <a:bodyPr wrap="square">
            <a:spAutoFit/>
          </a:bodyPr>
          <a:lstStyle/>
          <a:p>
            <a:pPr algn="ctr"/>
            <a:r>
              <a:rPr lang="en-US" sz="3200" b="1" dirty="0">
                <a:solidFill>
                  <a:srgbClr val="FF9300"/>
                </a:solidFill>
              </a:rPr>
              <a:t>-10</a:t>
            </a:r>
          </a:p>
        </p:txBody>
      </p:sp>
      <p:sp>
        <p:nvSpPr>
          <p:cNvPr id="27" name="Rectangle 26">
            <a:extLst>
              <a:ext uri="{FF2B5EF4-FFF2-40B4-BE49-F238E27FC236}">
                <a16:creationId xmlns:a16="http://schemas.microsoft.com/office/drawing/2014/main" id="{C7EC83F5-0D58-6445-B39D-889858A18666}"/>
              </a:ext>
            </a:extLst>
          </p:cNvPr>
          <p:cNvSpPr/>
          <p:nvPr/>
        </p:nvSpPr>
        <p:spPr>
          <a:xfrm>
            <a:off x="8767689" y="2639257"/>
            <a:ext cx="627187" cy="584775"/>
          </a:xfrm>
          <a:prstGeom prst="rect">
            <a:avLst/>
          </a:prstGeom>
        </p:spPr>
        <p:txBody>
          <a:bodyPr wrap="square">
            <a:spAutoFit/>
          </a:bodyPr>
          <a:lstStyle/>
          <a:p>
            <a:pPr algn="ctr"/>
            <a:r>
              <a:rPr lang="en-US" sz="3200" b="1" dirty="0">
                <a:solidFill>
                  <a:srgbClr val="FF9300"/>
                </a:solidFill>
              </a:rPr>
              <a:t>-1</a:t>
            </a:r>
          </a:p>
        </p:txBody>
      </p:sp>
      <p:sp>
        <p:nvSpPr>
          <p:cNvPr id="28" name="Rectangle 27">
            <a:extLst>
              <a:ext uri="{FF2B5EF4-FFF2-40B4-BE49-F238E27FC236}">
                <a16:creationId xmlns:a16="http://schemas.microsoft.com/office/drawing/2014/main" id="{D5A6CABF-9022-8149-8363-B5CAC4268C50}"/>
              </a:ext>
            </a:extLst>
          </p:cNvPr>
          <p:cNvSpPr/>
          <p:nvPr/>
        </p:nvSpPr>
        <p:spPr>
          <a:xfrm>
            <a:off x="10397195" y="2636913"/>
            <a:ext cx="460721" cy="584775"/>
          </a:xfrm>
          <a:prstGeom prst="rect">
            <a:avLst/>
          </a:prstGeom>
        </p:spPr>
        <p:txBody>
          <a:bodyPr wrap="square">
            <a:spAutoFit/>
          </a:bodyPr>
          <a:lstStyle/>
          <a:p>
            <a:pPr algn="ctr"/>
            <a:r>
              <a:rPr lang="en-US" sz="3200" b="1" dirty="0">
                <a:solidFill>
                  <a:srgbClr val="FF9300"/>
                </a:solidFill>
              </a:rPr>
              <a:t>0</a:t>
            </a:r>
          </a:p>
        </p:txBody>
      </p:sp>
      <p:sp>
        <p:nvSpPr>
          <p:cNvPr id="29" name="Rectangle 28">
            <a:extLst>
              <a:ext uri="{FF2B5EF4-FFF2-40B4-BE49-F238E27FC236}">
                <a16:creationId xmlns:a16="http://schemas.microsoft.com/office/drawing/2014/main" id="{8E508918-D31E-4F46-98B1-ACA540626BA9}"/>
              </a:ext>
            </a:extLst>
          </p:cNvPr>
          <p:cNvSpPr/>
          <p:nvPr/>
        </p:nvSpPr>
        <p:spPr>
          <a:xfrm>
            <a:off x="10394850" y="1663898"/>
            <a:ext cx="393057" cy="584775"/>
          </a:xfrm>
          <a:prstGeom prst="rect">
            <a:avLst/>
          </a:prstGeom>
        </p:spPr>
        <p:txBody>
          <a:bodyPr wrap="square">
            <a:spAutoFit/>
          </a:bodyPr>
          <a:lstStyle/>
          <a:p>
            <a:pPr algn="ctr"/>
            <a:r>
              <a:rPr lang="en-US" sz="3200" b="1" dirty="0">
                <a:solidFill>
                  <a:srgbClr val="FF9300"/>
                </a:solidFill>
              </a:rPr>
              <a:t>1</a:t>
            </a:r>
          </a:p>
        </p:txBody>
      </p:sp>
      <p:sp>
        <p:nvSpPr>
          <p:cNvPr id="30" name="Rectangle 29">
            <a:extLst>
              <a:ext uri="{FF2B5EF4-FFF2-40B4-BE49-F238E27FC236}">
                <a16:creationId xmlns:a16="http://schemas.microsoft.com/office/drawing/2014/main" id="{A3F73E1E-12A0-4547-80A2-15E17E0E1B95}"/>
              </a:ext>
            </a:extLst>
          </p:cNvPr>
          <p:cNvSpPr/>
          <p:nvPr/>
        </p:nvSpPr>
        <p:spPr>
          <a:xfrm>
            <a:off x="11480418" y="1302995"/>
            <a:ext cx="518091" cy="584775"/>
          </a:xfrm>
          <a:prstGeom prst="rect">
            <a:avLst/>
          </a:prstGeom>
        </p:spPr>
        <p:txBody>
          <a:bodyPr wrap="none">
            <a:spAutoFit/>
          </a:bodyPr>
          <a:lstStyle/>
          <a:p>
            <a:r>
              <a:rPr lang="en-US" sz="3200" b="1" dirty="0">
                <a:solidFill>
                  <a:srgbClr val="0000FF"/>
                </a:solidFill>
              </a:rPr>
              <a:t>-1</a:t>
            </a:r>
            <a:endParaRPr lang="en-US" sz="3200" dirty="0"/>
          </a:p>
        </p:txBody>
      </p:sp>
      <p:sp>
        <p:nvSpPr>
          <p:cNvPr id="31" name="Rectangle 30">
            <a:extLst>
              <a:ext uri="{FF2B5EF4-FFF2-40B4-BE49-F238E27FC236}">
                <a16:creationId xmlns:a16="http://schemas.microsoft.com/office/drawing/2014/main" id="{C4295F05-CC3D-554A-8499-1252321B1041}"/>
              </a:ext>
            </a:extLst>
          </p:cNvPr>
          <p:cNvSpPr/>
          <p:nvPr/>
        </p:nvSpPr>
        <p:spPr>
          <a:xfrm>
            <a:off x="9635206" y="1314718"/>
            <a:ext cx="726481" cy="584775"/>
          </a:xfrm>
          <a:prstGeom prst="rect">
            <a:avLst/>
          </a:prstGeom>
        </p:spPr>
        <p:txBody>
          <a:bodyPr wrap="none">
            <a:spAutoFit/>
          </a:bodyPr>
          <a:lstStyle/>
          <a:p>
            <a:r>
              <a:rPr lang="en-US" sz="3200" b="1" dirty="0">
                <a:solidFill>
                  <a:srgbClr val="0000FF"/>
                </a:solidFill>
              </a:rPr>
              <a:t>-10</a:t>
            </a:r>
            <a:endParaRPr lang="en-US" sz="3200" dirty="0"/>
          </a:p>
        </p:txBody>
      </p:sp>
      <p:sp>
        <p:nvSpPr>
          <p:cNvPr id="32" name="Rectangle 31">
            <a:extLst>
              <a:ext uri="{FF2B5EF4-FFF2-40B4-BE49-F238E27FC236}">
                <a16:creationId xmlns:a16="http://schemas.microsoft.com/office/drawing/2014/main" id="{6012EE72-3F9A-454F-AB7B-BA943A836F11}"/>
              </a:ext>
            </a:extLst>
          </p:cNvPr>
          <p:cNvSpPr/>
          <p:nvPr/>
        </p:nvSpPr>
        <p:spPr>
          <a:xfrm>
            <a:off x="9984553" y="2283042"/>
            <a:ext cx="393056" cy="584775"/>
          </a:xfrm>
          <a:prstGeom prst="rect">
            <a:avLst/>
          </a:prstGeom>
        </p:spPr>
        <p:txBody>
          <a:bodyPr wrap="none">
            <a:spAutoFit/>
          </a:bodyPr>
          <a:lstStyle/>
          <a:p>
            <a:r>
              <a:rPr lang="en-US" sz="3200" b="1" dirty="0">
                <a:solidFill>
                  <a:srgbClr val="0000FF"/>
                </a:solidFill>
              </a:rPr>
              <a:t>1</a:t>
            </a:r>
            <a:endParaRPr lang="en-US" sz="3200" dirty="0"/>
          </a:p>
        </p:txBody>
      </p:sp>
      <p:sp>
        <p:nvSpPr>
          <p:cNvPr id="33" name="Rectangle 32">
            <a:extLst>
              <a:ext uri="{FF2B5EF4-FFF2-40B4-BE49-F238E27FC236}">
                <a16:creationId xmlns:a16="http://schemas.microsoft.com/office/drawing/2014/main" id="{A246367C-1F5A-FF4B-8A84-36F7372A64C1}"/>
              </a:ext>
            </a:extLst>
          </p:cNvPr>
          <p:cNvSpPr/>
          <p:nvPr/>
        </p:nvSpPr>
        <p:spPr>
          <a:xfrm>
            <a:off x="11585927" y="2280698"/>
            <a:ext cx="393056" cy="584775"/>
          </a:xfrm>
          <a:prstGeom prst="rect">
            <a:avLst/>
          </a:prstGeom>
        </p:spPr>
        <p:txBody>
          <a:bodyPr wrap="none">
            <a:spAutoFit/>
          </a:bodyPr>
          <a:lstStyle/>
          <a:p>
            <a:r>
              <a:rPr lang="en-US" sz="3200" b="1" dirty="0">
                <a:solidFill>
                  <a:srgbClr val="0000FF"/>
                </a:solidFill>
              </a:rPr>
              <a:t>0</a:t>
            </a:r>
            <a:endParaRPr lang="en-US" sz="3200" dirty="0"/>
          </a:p>
        </p:txBody>
      </p:sp>
      <p:pic>
        <p:nvPicPr>
          <p:cNvPr id="5" name="Graphic 4" descr="Car">
            <a:extLst>
              <a:ext uri="{FF2B5EF4-FFF2-40B4-BE49-F238E27FC236}">
                <a16:creationId xmlns:a16="http://schemas.microsoft.com/office/drawing/2014/main" id="{1EC54894-9960-F649-B037-30C2A72390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6212" y="1176384"/>
            <a:ext cx="1636169" cy="1123861"/>
          </a:xfrm>
          <a:prstGeom prst="rect">
            <a:avLst/>
          </a:prstGeom>
        </p:spPr>
      </p:pic>
      <p:pic>
        <p:nvPicPr>
          <p:cNvPr id="34" name="Graphic 33" descr="Car">
            <a:extLst>
              <a:ext uri="{FF2B5EF4-FFF2-40B4-BE49-F238E27FC236}">
                <a16:creationId xmlns:a16="http://schemas.microsoft.com/office/drawing/2014/main" id="{D406A366-F8D3-4E41-9906-2A46589646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5472333" y="1103703"/>
            <a:ext cx="1623468" cy="1152004"/>
          </a:xfrm>
          <a:prstGeom prst="rect">
            <a:avLst/>
          </a:prstGeom>
        </p:spPr>
      </p:pic>
      <p:cxnSp>
        <p:nvCxnSpPr>
          <p:cNvPr id="7" name="Straight Arrow Connector 6">
            <a:extLst>
              <a:ext uri="{FF2B5EF4-FFF2-40B4-BE49-F238E27FC236}">
                <a16:creationId xmlns:a16="http://schemas.microsoft.com/office/drawing/2014/main" id="{81491914-CA1C-8C45-BCD8-40A35FF02484}"/>
              </a:ext>
            </a:extLst>
          </p:cNvPr>
          <p:cNvCxnSpPr>
            <a:cxnSpLocks/>
          </p:cNvCxnSpPr>
          <p:nvPr/>
        </p:nvCxnSpPr>
        <p:spPr>
          <a:xfrm>
            <a:off x="2657618" y="1706102"/>
            <a:ext cx="1341060" cy="7034"/>
          </a:xfrm>
          <a:prstGeom prst="straightConnector1">
            <a:avLst/>
          </a:prstGeom>
          <a:ln w="88900">
            <a:solidFill>
              <a:srgbClr val="0432FF"/>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C6CC5B2-53CB-B149-9205-A336A600F876}"/>
              </a:ext>
            </a:extLst>
          </p:cNvPr>
          <p:cNvCxnSpPr>
            <a:cxnSpLocks/>
          </p:cNvCxnSpPr>
          <p:nvPr/>
        </p:nvCxnSpPr>
        <p:spPr>
          <a:xfrm flipH="1">
            <a:off x="4090004" y="1705209"/>
            <a:ext cx="1382329" cy="0"/>
          </a:xfrm>
          <a:prstGeom prst="straightConnector1">
            <a:avLst/>
          </a:prstGeom>
          <a:ln w="88900">
            <a:solidFill>
              <a:srgbClr val="FF93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25D2ECC-8964-CD47-93F6-742F824415F0}"/>
              </a:ext>
            </a:extLst>
          </p:cNvPr>
          <p:cNvSpPr/>
          <p:nvPr/>
        </p:nvSpPr>
        <p:spPr>
          <a:xfrm>
            <a:off x="4350394" y="1682819"/>
            <a:ext cx="930896" cy="369332"/>
          </a:xfrm>
          <a:prstGeom prst="rect">
            <a:avLst/>
          </a:prstGeom>
        </p:spPr>
        <p:txBody>
          <a:bodyPr wrap="none">
            <a:spAutoFit/>
          </a:bodyPr>
          <a:lstStyle/>
          <a:p>
            <a:pPr algn="ctr"/>
            <a:r>
              <a:rPr lang="en-US" b="1" dirty="0">
                <a:solidFill>
                  <a:srgbClr val="FF9300"/>
                </a:solidFill>
              </a:rPr>
              <a:t>Straight</a:t>
            </a:r>
          </a:p>
        </p:txBody>
      </p:sp>
      <p:sp>
        <p:nvSpPr>
          <p:cNvPr id="36" name="Rectangle 35">
            <a:extLst>
              <a:ext uri="{FF2B5EF4-FFF2-40B4-BE49-F238E27FC236}">
                <a16:creationId xmlns:a16="http://schemas.microsoft.com/office/drawing/2014/main" id="{3C5B9141-CCBA-EC4C-9B21-91B5AD6EC1EB}"/>
              </a:ext>
            </a:extLst>
          </p:cNvPr>
          <p:cNvSpPr/>
          <p:nvPr/>
        </p:nvSpPr>
        <p:spPr>
          <a:xfrm>
            <a:off x="2802947" y="1274857"/>
            <a:ext cx="930896" cy="369332"/>
          </a:xfrm>
          <a:prstGeom prst="rect">
            <a:avLst/>
          </a:prstGeom>
        </p:spPr>
        <p:txBody>
          <a:bodyPr wrap="none">
            <a:spAutoFit/>
          </a:bodyPr>
          <a:lstStyle/>
          <a:p>
            <a:pPr algn="ctr"/>
            <a:r>
              <a:rPr lang="en-US" b="1" dirty="0">
                <a:solidFill>
                  <a:srgbClr val="0000FF"/>
                </a:solidFill>
              </a:rPr>
              <a:t>Straight</a:t>
            </a:r>
          </a:p>
        </p:txBody>
      </p:sp>
      <p:sp>
        <p:nvSpPr>
          <p:cNvPr id="37" name="Freeform 36">
            <a:extLst>
              <a:ext uri="{FF2B5EF4-FFF2-40B4-BE49-F238E27FC236}">
                <a16:creationId xmlns:a16="http://schemas.microsoft.com/office/drawing/2014/main" id="{EE4DD433-F3C3-A64A-85F7-0B1244C28F3D}"/>
              </a:ext>
            </a:extLst>
          </p:cNvPr>
          <p:cNvSpPr/>
          <p:nvPr/>
        </p:nvSpPr>
        <p:spPr>
          <a:xfrm rot="156787">
            <a:off x="2672862" y="1811734"/>
            <a:ext cx="1237957" cy="354691"/>
          </a:xfrm>
          <a:custGeom>
            <a:avLst/>
            <a:gdLst>
              <a:gd name="connsiteX0" fmla="*/ 0 w 1237957"/>
              <a:gd name="connsiteY0" fmla="*/ 31134 h 354691"/>
              <a:gd name="connsiteX1" fmla="*/ 703385 w 1237957"/>
              <a:gd name="connsiteY1" fmla="*/ 31134 h 354691"/>
              <a:gd name="connsiteX2" fmla="*/ 1237957 w 1237957"/>
              <a:gd name="connsiteY2" fmla="*/ 354691 h 354691"/>
            </a:gdLst>
            <a:ahLst/>
            <a:cxnLst>
              <a:cxn ang="0">
                <a:pos x="connsiteX0" y="connsiteY0"/>
              </a:cxn>
              <a:cxn ang="0">
                <a:pos x="connsiteX1" y="connsiteY1"/>
              </a:cxn>
              <a:cxn ang="0">
                <a:pos x="connsiteX2" y="connsiteY2"/>
              </a:cxn>
            </a:cxnLst>
            <a:rect l="l" t="t" r="r" b="b"/>
            <a:pathLst>
              <a:path w="1237957" h="354691">
                <a:moveTo>
                  <a:pt x="0" y="31134"/>
                </a:moveTo>
                <a:cubicBezTo>
                  <a:pt x="248529" y="4171"/>
                  <a:pt x="497059" y="-22792"/>
                  <a:pt x="703385" y="31134"/>
                </a:cubicBezTo>
                <a:cubicBezTo>
                  <a:pt x="909711" y="85060"/>
                  <a:pt x="1073834" y="219875"/>
                  <a:pt x="1237957" y="354691"/>
                </a:cubicBezTo>
              </a:path>
            </a:pathLst>
          </a:custGeom>
          <a:noFill/>
          <a:ln w="88900">
            <a:solidFill>
              <a:srgbClr val="0432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0208033-980B-514F-8BBC-55CBC71E2149}"/>
              </a:ext>
            </a:extLst>
          </p:cNvPr>
          <p:cNvSpPr/>
          <p:nvPr/>
        </p:nvSpPr>
        <p:spPr>
          <a:xfrm>
            <a:off x="2648614" y="1821153"/>
            <a:ext cx="925383" cy="369332"/>
          </a:xfrm>
          <a:prstGeom prst="rect">
            <a:avLst/>
          </a:prstGeom>
        </p:spPr>
        <p:txBody>
          <a:bodyPr wrap="none">
            <a:spAutoFit/>
          </a:bodyPr>
          <a:lstStyle/>
          <a:p>
            <a:pPr algn="ctr"/>
            <a:r>
              <a:rPr lang="en-US" b="1" dirty="0">
                <a:solidFill>
                  <a:srgbClr val="0000FF"/>
                </a:solidFill>
              </a:rPr>
              <a:t>Chicken</a:t>
            </a:r>
          </a:p>
        </p:txBody>
      </p:sp>
      <p:sp>
        <p:nvSpPr>
          <p:cNvPr id="39" name="Freeform 38">
            <a:extLst>
              <a:ext uri="{FF2B5EF4-FFF2-40B4-BE49-F238E27FC236}">
                <a16:creationId xmlns:a16="http://schemas.microsoft.com/office/drawing/2014/main" id="{96CAFF3B-6EFE-CD4F-8F9E-EC123B36C4B3}"/>
              </a:ext>
            </a:extLst>
          </p:cNvPr>
          <p:cNvSpPr/>
          <p:nvPr/>
        </p:nvSpPr>
        <p:spPr>
          <a:xfrm rot="11221850">
            <a:off x="4246098" y="1190415"/>
            <a:ext cx="1237957" cy="354691"/>
          </a:xfrm>
          <a:custGeom>
            <a:avLst/>
            <a:gdLst>
              <a:gd name="connsiteX0" fmla="*/ 0 w 1237957"/>
              <a:gd name="connsiteY0" fmla="*/ 31134 h 354691"/>
              <a:gd name="connsiteX1" fmla="*/ 703385 w 1237957"/>
              <a:gd name="connsiteY1" fmla="*/ 31134 h 354691"/>
              <a:gd name="connsiteX2" fmla="*/ 1237957 w 1237957"/>
              <a:gd name="connsiteY2" fmla="*/ 354691 h 354691"/>
            </a:gdLst>
            <a:ahLst/>
            <a:cxnLst>
              <a:cxn ang="0">
                <a:pos x="connsiteX0" y="connsiteY0"/>
              </a:cxn>
              <a:cxn ang="0">
                <a:pos x="connsiteX1" y="connsiteY1"/>
              </a:cxn>
              <a:cxn ang="0">
                <a:pos x="connsiteX2" y="connsiteY2"/>
              </a:cxn>
            </a:cxnLst>
            <a:rect l="l" t="t" r="r" b="b"/>
            <a:pathLst>
              <a:path w="1237957" h="354691">
                <a:moveTo>
                  <a:pt x="0" y="31134"/>
                </a:moveTo>
                <a:cubicBezTo>
                  <a:pt x="248529" y="4171"/>
                  <a:pt x="497059" y="-22792"/>
                  <a:pt x="703385" y="31134"/>
                </a:cubicBezTo>
                <a:cubicBezTo>
                  <a:pt x="909711" y="85060"/>
                  <a:pt x="1073834" y="219875"/>
                  <a:pt x="1237957" y="354691"/>
                </a:cubicBezTo>
              </a:path>
            </a:pathLst>
          </a:custGeom>
          <a:noFill/>
          <a:ln w="88900">
            <a:solidFill>
              <a:srgbClr val="FF93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300"/>
              </a:solidFill>
            </a:endParaRPr>
          </a:p>
        </p:txBody>
      </p:sp>
      <p:sp>
        <p:nvSpPr>
          <p:cNvPr id="40" name="Rectangle 39">
            <a:extLst>
              <a:ext uri="{FF2B5EF4-FFF2-40B4-BE49-F238E27FC236}">
                <a16:creationId xmlns:a16="http://schemas.microsoft.com/office/drawing/2014/main" id="{65CF7670-196B-4C44-888C-4E5018C1C03C}"/>
              </a:ext>
            </a:extLst>
          </p:cNvPr>
          <p:cNvSpPr/>
          <p:nvPr/>
        </p:nvSpPr>
        <p:spPr>
          <a:xfrm>
            <a:off x="4772837" y="1188109"/>
            <a:ext cx="925383" cy="369332"/>
          </a:xfrm>
          <a:prstGeom prst="rect">
            <a:avLst/>
          </a:prstGeom>
        </p:spPr>
        <p:txBody>
          <a:bodyPr wrap="none">
            <a:spAutoFit/>
          </a:bodyPr>
          <a:lstStyle/>
          <a:p>
            <a:pPr algn="ctr"/>
            <a:r>
              <a:rPr lang="en-US" b="1" dirty="0">
                <a:solidFill>
                  <a:srgbClr val="FF9300"/>
                </a:solidFill>
              </a:rPr>
              <a:t>Chicken</a:t>
            </a:r>
          </a:p>
        </p:txBody>
      </p:sp>
      <p:sp>
        <p:nvSpPr>
          <p:cNvPr id="41" name="Rectangle 40">
            <a:extLst>
              <a:ext uri="{FF2B5EF4-FFF2-40B4-BE49-F238E27FC236}">
                <a16:creationId xmlns:a16="http://schemas.microsoft.com/office/drawing/2014/main" id="{8636E415-BB87-1E4D-B315-C9AD1A3E25A1}"/>
              </a:ext>
            </a:extLst>
          </p:cNvPr>
          <p:cNvSpPr/>
          <p:nvPr/>
        </p:nvSpPr>
        <p:spPr>
          <a:xfrm>
            <a:off x="9946175" y="7645"/>
            <a:ext cx="805029" cy="461665"/>
          </a:xfrm>
          <a:prstGeom prst="rect">
            <a:avLst/>
          </a:prstGeom>
        </p:spPr>
        <p:txBody>
          <a:bodyPr wrap="none">
            <a:spAutoFit/>
          </a:bodyPr>
          <a:lstStyle/>
          <a:p>
            <a:pPr algn="ctr"/>
            <a:r>
              <a:rPr lang="en-US" sz="2400" b="1" dirty="0">
                <a:solidFill>
                  <a:srgbClr val="0000FF"/>
                </a:solidFill>
              </a:rPr>
              <a:t>Alice</a:t>
            </a:r>
          </a:p>
        </p:txBody>
      </p:sp>
      <p:sp>
        <p:nvSpPr>
          <p:cNvPr id="42" name="Rectangle 41">
            <a:extLst>
              <a:ext uri="{FF2B5EF4-FFF2-40B4-BE49-F238E27FC236}">
                <a16:creationId xmlns:a16="http://schemas.microsoft.com/office/drawing/2014/main" id="{95F50792-D3D4-7E47-8558-18DC6D0F727D}"/>
              </a:ext>
            </a:extLst>
          </p:cNvPr>
          <p:cNvSpPr/>
          <p:nvPr/>
        </p:nvSpPr>
        <p:spPr>
          <a:xfrm rot="16200000">
            <a:off x="6949427" y="1945301"/>
            <a:ext cx="688009" cy="461665"/>
          </a:xfrm>
          <a:prstGeom prst="rect">
            <a:avLst/>
          </a:prstGeom>
        </p:spPr>
        <p:txBody>
          <a:bodyPr wrap="none">
            <a:spAutoFit/>
          </a:bodyPr>
          <a:lstStyle/>
          <a:p>
            <a:pPr algn="ctr"/>
            <a:r>
              <a:rPr lang="en-US" sz="2400" b="1" dirty="0">
                <a:solidFill>
                  <a:srgbClr val="FF9300"/>
                </a:solidFill>
              </a:rPr>
              <a:t>Bob</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3988"/>
          </a:xfrm>
        </p:spPr>
        <p:txBody>
          <a:bodyPr/>
          <a:lstStyle/>
          <a:p>
            <a:r>
              <a:rPr lang="en-US" dirty="0"/>
              <a:t>Prisoner’s Dilemma vs. Game of Chicken</a:t>
            </a:r>
          </a:p>
        </p:txBody>
      </p:sp>
      <p:sp>
        <p:nvSpPr>
          <p:cNvPr id="11" name="Rectangle 10"/>
          <p:cNvSpPr/>
          <p:nvPr/>
        </p:nvSpPr>
        <p:spPr>
          <a:xfrm>
            <a:off x="2712720" y="4952052"/>
            <a:ext cx="3200400" cy="1200329"/>
          </a:xfrm>
          <a:prstGeom prst="rect">
            <a:avLst/>
          </a:prstGeom>
        </p:spPr>
        <p:txBody>
          <a:bodyPr wrap="square">
            <a:spAutoFit/>
          </a:bodyPr>
          <a:lstStyle/>
          <a:p>
            <a:pPr algn="ctr"/>
            <a:r>
              <a:rPr lang="en-US" sz="2400" dirty="0"/>
              <a:t>Players cut their losses by defecting if the other player defects</a:t>
            </a:r>
          </a:p>
        </p:txBody>
      </p:sp>
      <p:sp>
        <p:nvSpPr>
          <p:cNvPr id="12" name="Rectangle 11"/>
          <p:cNvSpPr/>
          <p:nvPr/>
        </p:nvSpPr>
        <p:spPr>
          <a:xfrm>
            <a:off x="8237805" y="4956517"/>
            <a:ext cx="3200400" cy="1200329"/>
          </a:xfrm>
          <a:prstGeom prst="rect">
            <a:avLst/>
          </a:prstGeom>
        </p:spPr>
        <p:txBody>
          <a:bodyPr wrap="square">
            <a:spAutoFit/>
          </a:bodyPr>
          <a:lstStyle/>
          <a:p>
            <a:pPr algn="ctr"/>
            <a:r>
              <a:rPr lang="en-US" sz="2400" dirty="0"/>
              <a:t>Defecting, if the other player defects, is the worst thing you can do</a:t>
            </a:r>
          </a:p>
        </p:txBody>
      </p:sp>
      <p:graphicFrame>
        <p:nvGraphicFramePr>
          <p:cNvPr id="13" name="Content Placeholder 4">
            <a:extLst>
              <a:ext uri="{FF2B5EF4-FFF2-40B4-BE49-F238E27FC236}">
                <a16:creationId xmlns:a16="http://schemas.microsoft.com/office/drawing/2014/main" id="{A9093880-EF65-5A47-B1B5-AEC43D7DE8EA}"/>
              </a:ext>
            </a:extLst>
          </p:cNvPr>
          <p:cNvGraphicFramePr>
            <a:graphicFrameLocks/>
          </p:cNvGraphicFramePr>
          <p:nvPr>
            <p:extLst>
              <p:ext uri="{D42A27DB-BD31-4B8C-83A1-F6EECF244321}">
                <p14:modId xmlns:p14="http://schemas.microsoft.com/office/powerpoint/2010/main" val="1156725239"/>
              </p:ext>
            </p:extLst>
          </p:nvPr>
        </p:nvGraphicFramePr>
        <p:xfrm>
          <a:off x="1053901" y="1805355"/>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Defect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Cooperate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Defect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Cooperate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4" name="Straight Connector 13">
            <a:extLst>
              <a:ext uri="{FF2B5EF4-FFF2-40B4-BE49-F238E27FC236}">
                <a16:creationId xmlns:a16="http://schemas.microsoft.com/office/drawing/2014/main" id="{AE4C4ADB-99E7-274A-9EE4-01F5325CADE3}"/>
              </a:ext>
            </a:extLst>
          </p:cNvPr>
          <p:cNvCxnSpPr>
            <a:cxnSpLocks/>
          </p:cNvCxnSpPr>
          <p:nvPr/>
        </p:nvCxnSpPr>
        <p:spPr>
          <a:xfrm>
            <a:off x="2700993" y="3010488"/>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7367E44-C009-0C40-8F65-A379DF091E8F}"/>
              </a:ext>
            </a:extLst>
          </p:cNvPr>
          <p:cNvCxnSpPr>
            <a:cxnSpLocks/>
          </p:cNvCxnSpPr>
          <p:nvPr/>
        </p:nvCxnSpPr>
        <p:spPr>
          <a:xfrm>
            <a:off x="2700993" y="3967091"/>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DBE41AF-47B6-F94E-8E8C-86161368AB40}"/>
              </a:ext>
            </a:extLst>
          </p:cNvPr>
          <p:cNvCxnSpPr>
            <a:cxnSpLocks/>
          </p:cNvCxnSpPr>
          <p:nvPr/>
        </p:nvCxnSpPr>
        <p:spPr>
          <a:xfrm>
            <a:off x="4302365" y="2980008"/>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55E9515-9FE5-5B41-8B5C-4D5309055B25}"/>
              </a:ext>
            </a:extLst>
          </p:cNvPr>
          <p:cNvSpPr/>
          <p:nvPr/>
        </p:nvSpPr>
        <p:spPr>
          <a:xfrm>
            <a:off x="2692785" y="3499732"/>
            <a:ext cx="828824" cy="461665"/>
          </a:xfrm>
          <a:prstGeom prst="rect">
            <a:avLst/>
          </a:prstGeom>
        </p:spPr>
        <p:txBody>
          <a:bodyPr wrap="square">
            <a:spAutoFit/>
          </a:bodyPr>
          <a:lstStyle/>
          <a:p>
            <a:pPr algn="ctr"/>
            <a:r>
              <a:rPr lang="en-US" sz="2400" b="1" dirty="0">
                <a:solidFill>
                  <a:srgbClr val="FF9300"/>
                </a:solidFill>
              </a:rPr>
              <a:t>Lose</a:t>
            </a:r>
          </a:p>
        </p:txBody>
      </p:sp>
      <p:sp>
        <p:nvSpPr>
          <p:cNvPr id="18" name="Rectangle 17">
            <a:extLst>
              <a:ext uri="{FF2B5EF4-FFF2-40B4-BE49-F238E27FC236}">
                <a16:creationId xmlns:a16="http://schemas.microsoft.com/office/drawing/2014/main" id="{7113A1A3-9E97-6348-A8D8-E71DB107BC32}"/>
              </a:ext>
            </a:extLst>
          </p:cNvPr>
          <p:cNvSpPr/>
          <p:nvPr/>
        </p:nvSpPr>
        <p:spPr>
          <a:xfrm>
            <a:off x="2690444" y="4468055"/>
            <a:ext cx="1220371" cy="461665"/>
          </a:xfrm>
          <a:prstGeom prst="rect">
            <a:avLst/>
          </a:prstGeom>
        </p:spPr>
        <p:txBody>
          <a:bodyPr wrap="square">
            <a:spAutoFit/>
          </a:bodyPr>
          <a:lstStyle/>
          <a:p>
            <a:pPr algn="ctr"/>
            <a:r>
              <a:rPr lang="en-US" sz="2400" b="1" dirty="0">
                <a:solidFill>
                  <a:srgbClr val="FF9300"/>
                </a:solidFill>
              </a:rPr>
              <a:t>Lose Big</a:t>
            </a:r>
          </a:p>
        </p:txBody>
      </p:sp>
      <p:sp>
        <p:nvSpPr>
          <p:cNvPr id="19" name="Rectangle 18">
            <a:extLst>
              <a:ext uri="{FF2B5EF4-FFF2-40B4-BE49-F238E27FC236}">
                <a16:creationId xmlns:a16="http://schemas.microsoft.com/office/drawing/2014/main" id="{2ED180A2-8DF9-3340-ABC4-32456A821F96}"/>
              </a:ext>
            </a:extLst>
          </p:cNvPr>
          <p:cNvSpPr/>
          <p:nvPr/>
        </p:nvSpPr>
        <p:spPr>
          <a:xfrm>
            <a:off x="4319947" y="4465713"/>
            <a:ext cx="730351" cy="461665"/>
          </a:xfrm>
          <a:prstGeom prst="rect">
            <a:avLst/>
          </a:prstGeom>
        </p:spPr>
        <p:txBody>
          <a:bodyPr wrap="square">
            <a:spAutoFit/>
          </a:bodyPr>
          <a:lstStyle/>
          <a:p>
            <a:pPr algn="ctr"/>
            <a:r>
              <a:rPr lang="en-US" sz="2400" b="1" dirty="0">
                <a:solidFill>
                  <a:srgbClr val="FF9300"/>
                </a:solidFill>
              </a:rPr>
              <a:t>Win</a:t>
            </a:r>
          </a:p>
        </p:txBody>
      </p:sp>
      <p:sp>
        <p:nvSpPr>
          <p:cNvPr id="20" name="Rectangle 19">
            <a:extLst>
              <a:ext uri="{FF2B5EF4-FFF2-40B4-BE49-F238E27FC236}">
                <a16:creationId xmlns:a16="http://schemas.microsoft.com/office/drawing/2014/main" id="{793145B7-41AA-804E-84BE-CB3111E50192}"/>
              </a:ext>
            </a:extLst>
          </p:cNvPr>
          <p:cNvSpPr/>
          <p:nvPr/>
        </p:nvSpPr>
        <p:spPr>
          <a:xfrm>
            <a:off x="4317601" y="3492699"/>
            <a:ext cx="1167307" cy="461665"/>
          </a:xfrm>
          <a:prstGeom prst="rect">
            <a:avLst/>
          </a:prstGeom>
        </p:spPr>
        <p:txBody>
          <a:bodyPr wrap="square">
            <a:spAutoFit/>
          </a:bodyPr>
          <a:lstStyle/>
          <a:p>
            <a:pPr algn="ctr"/>
            <a:r>
              <a:rPr lang="en-US" sz="2400" b="1" dirty="0">
                <a:solidFill>
                  <a:srgbClr val="FF9300"/>
                </a:solidFill>
              </a:rPr>
              <a:t>Win Big</a:t>
            </a:r>
          </a:p>
        </p:txBody>
      </p:sp>
      <p:sp>
        <p:nvSpPr>
          <p:cNvPr id="21" name="Rectangle 20">
            <a:extLst>
              <a:ext uri="{FF2B5EF4-FFF2-40B4-BE49-F238E27FC236}">
                <a16:creationId xmlns:a16="http://schemas.microsoft.com/office/drawing/2014/main" id="{B2428041-4859-314D-8A11-9758B7D48B32}"/>
              </a:ext>
            </a:extLst>
          </p:cNvPr>
          <p:cNvSpPr/>
          <p:nvPr/>
        </p:nvSpPr>
        <p:spPr>
          <a:xfrm>
            <a:off x="4699781" y="2991118"/>
            <a:ext cx="1221809" cy="461665"/>
          </a:xfrm>
          <a:prstGeom prst="rect">
            <a:avLst/>
          </a:prstGeom>
        </p:spPr>
        <p:txBody>
          <a:bodyPr wrap="none">
            <a:spAutoFit/>
          </a:bodyPr>
          <a:lstStyle/>
          <a:p>
            <a:r>
              <a:rPr lang="en-US" sz="2400" b="1" dirty="0">
                <a:solidFill>
                  <a:srgbClr val="0000FF"/>
                </a:solidFill>
              </a:rPr>
              <a:t>Lose Big</a:t>
            </a:r>
            <a:endParaRPr lang="en-US" sz="2400" dirty="0"/>
          </a:p>
        </p:txBody>
      </p:sp>
      <p:sp>
        <p:nvSpPr>
          <p:cNvPr id="22" name="Rectangle 21">
            <a:extLst>
              <a:ext uri="{FF2B5EF4-FFF2-40B4-BE49-F238E27FC236}">
                <a16:creationId xmlns:a16="http://schemas.microsoft.com/office/drawing/2014/main" id="{74CCC9B4-F572-9849-974F-E0D7A9EB39B2}"/>
              </a:ext>
            </a:extLst>
          </p:cNvPr>
          <p:cNvSpPr/>
          <p:nvPr/>
        </p:nvSpPr>
        <p:spPr>
          <a:xfrm>
            <a:off x="3529823" y="3002841"/>
            <a:ext cx="758541" cy="461665"/>
          </a:xfrm>
          <a:prstGeom prst="rect">
            <a:avLst/>
          </a:prstGeom>
        </p:spPr>
        <p:txBody>
          <a:bodyPr wrap="none">
            <a:spAutoFit/>
          </a:bodyPr>
          <a:lstStyle/>
          <a:p>
            <a:r>
              <a:rPr lang="en-US" sz="2400" b="1" dirty="0">
                <a:solidFill>
                  <a:srgbClr val="0000FF"/>
                </a:solidFill>
              </a:rPr>
              <a:t>Lose</a:t>
            </a:r>
            <a:endParaRPr lang="en-US" sz="2400" dirty="0"/>
          </a:p>
        </p:txBody>
      </p:sp>
      <p:sp>
        <p:nvSpPr>
          <p:cNvPr id="23" name="Rectangle 22">
            <a:extLst>
              <a:ext uri="{FF2B5EF4-FFF2-40B4-BE49-F238E27FC236}">
                <a16:creationId xmlns:a16="http://schemas.microsoft.com/office/drawing/2014/main" id="{87A5154D-1F2B-0E4C-9C4D-ADB4FC150F68}"/>
              </a:ext>
            </a:extLst>
          </p:cNvPr>
          <p:cNvSpPr/>
          <p:nvPr/>
        </p:nvSpPr>
        <p:spPr>
          <a:xfrm>
            <a:off x="3147651" y="3971165"/>
            <a:ext cx="1167307" cy="461665"/>
          </a:xfrm>
          <a:prstGeom prst="rect">
            <a:avLst/>
          </a:prstGeom>
        </p:spPr>
        <p:txBody>
          <a:bodyPr wrap="none">
            <a:spAutoFit/>
          </a:bodyPr>
          <a:lstStyle/>
          <a:p>
            <a:r>
              <a:rPr lang="en-US" sz="2400" b="1" dirty="0">
                <a:solidFill>
                  <a:srgbClr val="0000FF"/>
                </a:solidFill>
              </a:rPr>
              <a:t>Win Big</a:t>
            </a:r>
            <a:endParaRPr lang="en-US" sz="2400" dirty="0"/>
          </a:p>
        </p:txBody>
      </p:sp>
      <p:sp>
        <p:nvSpPr>
          <p:cNvPr id="24" name="Rectangle 23">
            <a:extLst>
              <a:ext uri="{FF2B5EF4-FFF2-40B4-BE49-F238E27FC236}">
                <a16:creationId xmlns:a16="http://schemas.microsoft.com/office/drawing/2014/main" id="{BB870361-DCE0-9B4C-B82F-BFE887ED4243}"/>
              </a:ext>
            </a:extLst>
          </p:cNvPr>
          <p:cNvSpPr/>
          <p:nvPr/>
        </p:nvSpPr>
        <p:spPr>
          <a:xfrm>
            <a:off x="5081946" y="3968821"/>
            <a:ext cx="821282" cy="461665"/>
          </a:xfrm>
          <a:prstGeom prst="rect">
            <a:avLst/>
          </a:prstGeom>
        </p:spPr>
        <p:txBody>
          <a:bodyPr wrap="square">
            <a:spAutoFit/>
          </a:bodyPr>
          <a:lstStyle/>
          <a:p>
            <a:r>
              <a:rPr lang="en-US" sz="2400" b="1" dirty="0">
                <a:solidFill>
                  <a:srgbClr val="0000FF"/>
                </a:solidFill>
              </a:rPr>
              <a:t>Win</a:t>
            </a:r>
            <a:endParaRPr lang="en-US" sz="2400" dirty="0"/>
          </a:p>
        </p:txBody>
      </p:sp>
      <p:sp>
        <p:nvSpPr>
          <p:cNvPr id="37" name="Title 1">
            <a:extLst>
              <a:ext uri="{FF2B5EF4-FFF2-40B4-BE49-F238E27FC236}">
                <a16:creationId xmlns:a16="http://schemas.microsoft.com/office/drawing/2014/main" id="{2870F58A-BE8D-0C4A-9D7C-B76D9F5762E5}"/>
              </a:ext>
            </a:extLst>
          </p:cNvPr>
          <p:cNvSpPr txBox="1">
            <a:spLocks/>
          </p:cNvSpPr>
          <p:nvPr/>
        </p:nvSpPr>
        <p:spPr>
          <a:xfrm>
            <a:off x="2847534" y="1659988"/>
            <a:ext cx="3060895" cy="5630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sz="2800" dirty="0"/>
              <a:t>Prisoner’s Dilemma</a:t>
            </a:r>
          </a:p>
        </p:txBody>
      </p:sp>
      <p:sp>
        <p:nvSpPr>
          <p:cNvPr id="38" name="Title 1">
            <a:extLst>
              <a:ext uri="{FF2B5EF4-FFF2-40B4-BE49-F238E27FC236}">
                <a16:creationId xmlns:a16="http://schemas.microsoft.com/office/drawing/2014/main" id="{7C5664FF-463B-7B41-A787-0174ED443D4F}"/>
              </a:ext>
            </a:extLst>
          </p:cNvPr>
          <p:cNvSpPr txBox="1">
            <a:spLocks/>
          </p:cNvSpPr>
          <p:nvPr/>
        </p:nvSpPr>
        <p:spPr>
          <a:xfrm>
            <a:off x="8687972" y="1657644"/>
            <a:ext cx="2328204" cy="563045"/>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sz="2800" dirty="0"/>
              <a:t>Game of Chicken</a:t>
            </a:r>
          </a:p>
        </p:txBody>
      </p:sp>
      <p:sp>
        <p:nvSpPr>
          <p:cNvPr id="3" name="Oval 2">
            <a:extLst>
              <a:ext uri="{FF2B5EF4-FFF2-40B4-BE49-F238E27FC236}">
                <a16:creationId xmlns:a16="http://schemas.microsoft.com/office/drawing/2014/main" id="{6DB56F77-2FF1-3B42-99D6-F349B438BAE6}"/>
              </a:ext>
            </a:extLst>
          </p:cNvPr>
          <p:cNvSpPr/>
          <p:nvPr/>
        </p:nvSpPr>
        <p:spPr>
          <a:xfrm>
            <a:off x="2937802" y="2869811"/>
            <a:ext cx="3355144" cy="674412"/>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0" name="Content Placeholder 4">
            <a:extLst>
              <a:ext uri="{FF2B5EF4-FFF2-40B4-BE49-F238E27FC236}">
                <a16:creationId xmlns:a16="http://schemas.microsoft.com/office/drawing/2014/main" id="{940BF50E-72CB-354F-8785-B94FF438315C}"/>
              </a:ext>
            </a:extLst>
          </p:cNvPr>
          <p:cNvGraphicFramePr>
            <a:graphicFrameLocks/>
          </p:cNvGraphicFramePr>
          <p:nvPr>
            <p:extLst>
              <p:ext uri="{D42A27DB-BD31-4B8C-83A1-F6EECF244321}">
                <p14:modId xmlns:p14="http://schemas.microsoft.com/office/powerpoint/2010/main" val="457118931"/>
              </p:ext>
            </p:extLst>
          </p:nvPr>
        </p:nvGraphicFramePr>
        <p:xfrm>
          <a:off x="6807591" y="1833489"/>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Straight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Chicken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Straight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Chicken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41" name="Straight Connector 40">
            <a:extLst>
              <a:ext uri="{FF2B5EF4-FFF2-40B4-BE49-F238E27FC236}">
                <a16:creationId xmlns:a16="http://schemas.microsoft.com/office/drawing/2014/main" id="{A19A9720-A360-1B48-B431-5E64FEC34B2F}"/>
              </a:ext>
            </a:extLst>
          </p:cNvPr>
          <p:cNvCxnSpPr>
            <a:cxnSpLocks/>
          </p:cNvCxnSpPr>
          <p:nvPr/>
        </p:nvCxnSpPr>
        <p:spPr>
          <a:xfrm>
            <a:off x="8454683" y="3038622"/>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A6B911C-C910-E24F-84C0-0466BC809E8B}"/>
              </a:ext>
            </a:extLst>
          </p:cNvPr>
          <p:cNvCxnSpPr>
            <a:cxnSpLocks/>
          </p:cNvCxnSpPr>
          <p:nvPr/>
        </p:nvCxnSpPr>
        <p:spPr>
          <a:xfrm>
            <a:off x="8454683" y="3995225"/>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6C296FB-15E9-904E-B1FD-B9C99A547F82}"/>
              </a:ext>
            </a:extLst>
          </p:cNvPr>
          <p:cNvCxnSpPr>
            <a:cxnSpLocks/>
          </p:cNvCxnSpPr>
          <p:nvPr/>
        </p:nvCxnSpPr>
        <p:spPr>
          <a:xfrm>
            <a:off x="10056055" y="3008142"/>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D9BE08A9-72A6-4348-82DF-49F7267A98EE}"/>
              </a:ext>
            </a:extLst>
          </p:cNvPr>
          <p:cNvSpPr/>
          <p:nvPr/>
        </p:nvSpPr>
        <p:spPr>
          <a:xfrm>
            <a:off x="8446475" y="3513797"/>
            <a:ext cx="1214520" cy="461665"/>
          </a:xfrm>
          <a:prstGeom prst="rect">
            <a:avLst/>
          </a:prstGeom>
        </p:spPr>
        <p:txBody>
          <a:bodyPr wrap="square">
            <a:spAutoFit/>
          </a:bodyPr>
          <a:lstStyle/>
          <a:p>
            <a:pPr algn="ctr"/>
            <a:r>
              <a:rPr lang="en-US" sz="2400" b="1" dirty="0">
                <a:solidFill>
                  <a:srgbClr val="FF9300"/>
                </a:solidFill>
              </a:rPr>
              <a:t>Lose Big</a:t>
            </a:r>
          </a:p>
        </p:txBody>
      </p:sp>
      <p:sp>
        <p:nvSpPr>
          <p:cNvPr id="45" name="Rectangle 44">
            <a:extLst>
              <a:ext uri="{FF2B5EF4-FFF2-40B4-BE49-F238E27FC236}">
                <a16:creationId xmlns:a16="http://schemas.microsoft.com/office/drawing/2014/main" id="{52931D5A-9EBA-FD45-818C-573411FFAD76}"/>
              </a:ext>
            </a:extLst>
          </p:cNvPr>
          <p:cNvSpPr/>
          <p:nvPr/>
        </p:nvSpPr>
        <p:spPr>
          <a:xfrm>
            <a:off x="8444131" y="4496191"/>
            <a:ext cx="756140" cy="461665"/>
          </a:xfrm>
          <a:prstGeom prst="rect">
            <a:avLst/>
          </a:prstGeom>
        </p:spPr>
        <p:txBody>
          <a:bodyPr wrap="square">
            <a:spAutoFit/>
          </a:bodyPr>
          <a:lstStyle/>
          <a:p>
            <a:pPr algn="ctr"/>
            <a:r>
              <a:rPr lang="en-US" sz="2400" b="1" dirty="0">
                <a:solidFill>
                  <a:srgbClr val="FF9300"/>
                </a:solidFill>
              </a:rPr>
              <a:t>Lose</a:t>
            </a:r>
          </a:p>
        </p:txBody>
      </p:sp>
      <p:sp>
        <p:nvSpPr>
          <p:cNvPr id="46" name="Rectangle 45">
            <a:extLst>
              <a:ext uri="{FF2B5EF4-FFF2-40B4-BE49-F238E27FC236}">
                <a16:creationId xmlns:a16="http://schemas.microsoft.com/office/drawing/2014/main" id="{09A16BE6-D7AF-944E-B837-699A20DC516F}"/>
              </a:ext>
            </a:extLst>
          </p:cNvPr>
          <p:cNvSpPr/>
          <p:nvPr/>
        </p:nvSpPr>
        <p:spPr>
          <a:xfrm>
            <a:off x="10073637" y="4493846"/>
            <a:ext cx="773726" cy="461665"/>
          </a:xfrm>
          <a:prstGeom prst="rect">
            <a:avLst/>
          </a:prstGeom>
        </p:spPr>
        <p:txBody>
          <a:bodyPr wrap="square">
            <a:spAutoFit/>
          </a:bodyPr>
          <a:lstStyle/>
          <a:p>
            <a:pPr algn="ctr"/>
            <a:r>
              <a:rPr lang="en-US" sz="2400" b="1" dirty="0">
                <a:solidFill>
                  <a:srgbClr val="FF9300"/>
                </a:solidFill>
              </a:rPr>
              <a:t>Win</a:t>
            </a:r>
          </a:p>
        </p:txBody>
      </p:sp>
      <p:sp>
        <p:nvSpPr>
          <p:cNvPr id="47" name="Rectangle 46">
            <a:extLst>
              <a:ext uri="{FF2B5EF4-FFF2-40B4-BE49-F238E27FC236}">
                <a16:creationId xmlns:a16="http://schemas.microsoft.com/office/drawing/2014/main" id="{E75038C2-93C2-9045-B2E5-12AB5F89528D}"/>
              </a:ext>
            </a:extLst>
          </p:cNvPr>
          <p:cNvSpPr/>
          <p:nvPr/>
        </p:nvSpPr>
        <p:spPr>
          <a:xfrm>
            <a:off x="10071291" y="3520831"/>
            <a:ext cx="1203139" cy="461665"/>
          </a:xfrm>
          <a:prstGeom prst="rect">
            <a:avLst/>
          </a:prstGeom>
        </p:spPr>
        <p:txBody>
          <a:bodyPr wrap="square">
            <a:spAutoFit/>
          </a:bodyPr>
          <a:lstStyle/>
          <a:p>
            <a:pPr algn="ctr"/>
            <a:r>
              <a:rPr lang="en-US" sz="2400" b="1" dirty="0">
                <a:solidFill>
                  <a:srgbClr val="FF9300"/>
                </a:solidFill>
              </a:rPr>
              <a:t>Win Big</a:t>
            </a:r>
          </a:p>
        </p:txBody>
      </p:sp>
      <p:sp>
        <p:nvSpPr>
          <p:cNvPr id="48" name="Rectangle 47">
            <a:extLst>
              <a:ext uri="{FF2B5EF4-FFF2-40B4-BE49-F238E27FC236}">
                <a16:creationId xmlns:a16="http://schemas.microsoft.com/office/drawing/2014/main" id="{A7E68CA1-03EF-C54D-8B15-0BD334A2F9A5}"/>
              </a:ext>
            </a:extLst>
          </p:cNvPr>
          <p:cNvSpPr/>
          <p:nvPr/>
        </p:nvSpPr>
        <p:spPr>
          <a:xfrm>
            <a:off x="10903642" y="3019252"/>
            <a:ext cx="758541" cy="461665"/>
          </a:xfrm>
          <a:prstGeom prst="rect">
            <a:avLst/>
          </a:prstGeom>
        </p:spPr>
        <p:txBody>
          <a:bodyPr wrap="none">
            <a:spAutoFit/>
          </a:bodyPr>
          <a:lstStyle/>
          <a:p>
            <a:r>
              <a:rPr lang="en-US" sz="2400" b="1" dirty="0">
                <a:solidFill>
                  <a:srgbClr val="0000FF"/>
                </a:solidFill>
              </a:rPr>
              <a:t>Lose</a:t>
            </a:r>
            <a:endParaRPr lang="en-US" sz="2400" dirty="0"/>
          </a:p>
        </p:txBody>
      </p:sp>
      <p:sp>
        <p:nvSpPr>
          <p:cNvPr id="49" name="Rectangle 48">
            <a:extLst>
              <a:ext uri="{FF2B5EF4-FFF2-40B4-BE49-F238E27FC236}">
                <a16:creationId xmlns:a16="http://schemas.microsoft.com/office/drawing/2014/main" id="{1E93F3DF-0E3A-6D40-85C3-A82321F899E8}"/>
              </a:ext>
            </a:extLst>
          </p:cNvPr>
          <p:cNvSpPr/>
          <p:nvPr/>
        </p:nvSpPr>
        <p:spPr>
          <a:xfrm>
            <a:off x="8819278" y="3030975"/>
            <a:ext cx="1221809" cy="461665"/>
          </a:xfrm>
          <a:prstGeom prst="rect">
            <a:avLst/>
          </a:prstGeom>
        </p:spPr>
        <p:txBody>
          <a:bodyPr wrap="none">
            <a:spAutoFit/>
          </a:bodyPr>
          <a:lstStyle/>
          <a:p>
            <a:r>
              <a:rPr lang="en-US" sz="2400" b="1" dirty="0">
                <a:solidFill>
                  <a:srgbClr val="0000FF"/>
                </a:solidFill>
              </a:rPr>
              <a:t>Lose Big</a:t>
            </a:r>
            <a:endParaRPr lang="en-US" sz="2400" dirty="0"/>
          </a:p>
        </p:txBody>
      </p:sp>
      <p:sp>
        <p:nvSpPr>
          <p:cNvPr id="50" name="Rectangle 49">
            <a:extLst>
              <a:ext uri="{FF2B5EF4-FFF2-40B4-BE49-F238E27FC236}">
                <a16:creationId xmlns:a16="http://schemas.microsoft.com/office/drawing/2014/main" id="{325DE5AC-356D-1A48-B61F-ED7083134D56}"/>
              </a:ext>
            </a:extLst>
          </p:cNvPr>
          <p:cNvSpPr/>
          <p:nvPr/>
        </p:nvSpPr>
        <p:spPr>
          <a:xfrm>
            <a:off x="8873205" y="3999299"/>
            <a:ext cx="1167307" cy="461665"/>
          </a:xfrm>
          <a:prstGeom prst="rect">
            <a:avLst/>
          </a:prstGeom>
        </p:spPr>
        <p:txBody>
          <a:bodyPr wrap="none">
            <a:spAutoFit/>
          </a:bodyPr>
          <a:lstStyle/>
          <a:p>
            <a:r>
              <a:rPr lang="en-US" sz="2400" b="1" dirty="0">
                <a:solidFill>
                  <a:srgbClr val="0000FF"/>
                </a:solidFill>
              </a:rPr>
              <a:t>Win Big</a:t>
            </a:r>
            <a:endParaRPr lang="en-US" sz="2400" dirty="0"/>
          </a:p>
        </p:txBody>
      </p:sp>
      <p:sp>
        <p:nvSpPr>
          <p:cNvPr id="51" name="Rectangle 50">
            <a:extLst>
              <a:ext uri="{FF2B5EF4-FFF2-40B4-BE49-F238E27FC236}">
                <a16:creationId xmlns:a16="http://schemas.microsoft.com/office/drawing/2014/main" id="{1727E2E3-7118-2745-94DC-1EEA5150CC7C}"/>
              </a:ext>
            </a:extLst>
          </p:cNvPr>
          <p:cNvSpPr/>
          <p:nvPr/>
        </p:nvSpPr>
        <p:spPr>
          <a:xfrm>
            <a:off x="10952880" y="3996955"/>
            <a:ext cx="704039" cy="461665"/>
          </a:xfrm>
          <a:prstGeom prst="rect">
            <a:avLst/>
          </a:prstGeom>
        </p:spPr>
        <p:txBody>
          <a:bodyPr wrap="none">
            <a:spAutoFit/>
          </a:bodyPr>
          <a:lstStyle/>
          <a:p>
            <a:r>
              <a:rPr lang="en-US" sz="2400" b="1" dirty="0">
                <a:solidFill>
                  <a:srgbClr val="0000FF"/>
                </a:solidFill>
              </a:rPr>
              <a:t>Win</a:t>
            </a:r>
            <a:endParaRPr lang="en-US" sz="2400" dirty="0"/>
          </a:p>
        </p:txBody>
      </p:sp>
      <p:sp>
        <p:nvSpPr>
          <p:cNvPr id="52" name="Oval 51">
            <a:extLst>
              <a:ext uri="{FF2B5EF4-FFF2-40B4-BE49-F238E27FC236}">
                <a16:creationId xmlns:a16="http://schemas.microsoft.com/office/drawing/2014/main" id="{8F993325-8760-FE49-9814-28B89D7B057D}"/>
              </a:ext>
            </a:extLst>
          </p:cNvPr>
          <p:cNvSpPr/>
          <p:nvPr/>
        </p:nvSpPr>
        <p:spPr>
          <a:xfrm>
            <a:off x="8534397" y="2909667"/>
            <a:ext cx="3355144" cy="674412"/>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6958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347" y="2266069"/>
            <a:ext cx="9227906" cy="4117998"/>
          </a:xfrm>
        </p:spPr>
        <p:txBody>
          <a:bodyPr>
            <a:normAutofit/>
          </a:bodyPr>
          <a:lstStyle/>
          <a:p>
            <a:r>
              <a:rPr lang="en-US" sz="2400" dirty="0"/>
              <a:t>Is there a dominant strategy for either player?</a:t>
            </a:r>
          </a:p>
          <a:p>
            <a:r>
              <a:rPr lang="en-US" sz="2400" dirty="0"/>
              <a:t>Is there a Nash equilibrium?</a:t>
            </a:r>
          </a:p>
          <a:p>
            <a:pPr lvl="1">
              <a:buNone/>
            </a:pPr>
            <a:r>
              <a:rPr lang="en-US" sz="2000" dirty="0"/>
              <a:t>(</a:t>
            </a:r>
            <a:r>
              <a:rPr lang="en-US" sz="2000" dirty="0">
                <a:solidFill>
                  <a:srgbClr val="0000FF"/>
                </a:solidFill>
              </a:rPr>
              <a:t>straight</a:t>
            </a:r>
            <a:r>
              <a:rPr lang="en-US" sz="2000" dirty="0"/>
              <a:t>, </a:t>
            </a:r>
            <a:r>
              <a:rPr lang="en-US" sz="2000" dirty="0">
                <a:solidFill>
                  <a:srgbClr val="FF0000"/>
                </a:solidFill>
              </a:rPr>
              <a:t>chicken</a:t>
            </a:r>
            <a:r>
              <a:rPr lang="en-US" sz="2000" dirty="0"/>
              <a:t>) or (</a:t>
            </a:r>
            <a:r>
              <a:rPr lang="en-US" sz="2000" dirty="0">
                <a:solidFill>
                  <a:srgbClr val="0000FF"/>
                </a:solidFill>
              </a:rPr>
              <a:t>chicken</a:t>
            </a:r>
            <a:r>
              <a:rPr lang="en-US" sz="2000" dirty="0"/>
              <a:t>, </a:t>
            </a:r>
            <a:r>
              <a:rPr lang="en-US" sz="2000" dirty="0">
                <a:solidFill>
                  <a:srgbClr val="FF0000"/>
                </a:solidFill>
              </a:rPr>
              <a:t>straight</a:t>
            </a:r>
            <a:r>
              <a:rPr lang="en-US" sz="2000" dirty="0"/>
              <a:t>)</a:t>
            </a:r>
          </a:p>
          <a:p>
            <a:r>
              <a:rPr lang="en-US" sz="2400" i="1" dirty="0"/>
              <a:t>Anti-coordination</a:t>
            </a:r>
            <a:r>
              <a:rPr lang="en-US" sz="2400" dirty="0"/>
              <a:t> game: it is mutually beneficial for the two players to choose different strategies</a:t>
            </a:r>
          </a:p>
          <a:p>
            <a:pPr lvl="1"/>
            <a:r>
              <a:rPr lang="en-US" sz="2000" dirty="0"/>
              <a:t>Model of escalated conflict in humans and animals </a:t>
            </a:r>
            <a:br>
              <a:rPr lang="en-US" sz="2000" dirty="0"/>
            </a:br>
            <a:r>
              <a:rPr lang="en-US" sz="2000" dirty="0"/>
              <a:t>(hawk-dove game)</a:t>
            </a:r>
          </a:p>
          <a:p>
            <a:r>
              <a:rPr lang="en-US" sz="2400" dirty="0"/>
              <a:t>How are the players to decide what to do?</a:t>
            </a:r>
          </a:p>
          <a:p>
            <a:pPr lvl="1"/>
            <a:r>
              <a:rPr lang="en-US" sz="2000" dirty="0"/>
              <a:t>Bluff!  You have to somehow convince your opponent that you will drive straight, no matter what happens, even if it’s irrational for you to do so.</a:t>
            </a:r>
          </a:p>
          <a:p>
            <a:pPr lvl="1"/>
            <a:r>
              <a:rPr lang="en-US" sz="2000" dirty="0"/>
              <a:t>In that case, the rational thing for your opponent to do is to chicken out.</a:t>
            </a:r>
          </a:p>
        </p:txBody>
      </p:sp>
      <p:sp>
        <p:nvSpPr>
          <p:cNvPr id="21" name="Rectangle 20"/>
          <p:cNvSpPr/>
          <p:nvPr/>
        </p:nvSpPr>
        <p:spPr>
          <a:xfrm>
            <a:off x="2895600" y="6488668"/>
            <a:ext cx="6096000" cy="369332"/>
          </a:xfrm>
          <a:prstGeom prst="rect">
            <a:avLst/>
          </a:prstGeom>
        </p:spPr>
        <p:txBody>
          <a:bodyPr wrap="square">
            <a:spAutoFit/>
          </a:bodyPr>
          <a:lstStyle/>
          <a:p>
            <a:pPr algn="ctr"/>
            <a:r>
              <a:rPr lang="en-US" dirty="0">
                <a:hlinkClick r:id="rId3"/>
              </a:rPr>
              <a:t>http://en.wikipedia.org/wiki/Game_of_chicken</a:t>
            </a:r>
            <a:endParaRPr lang="en-US" dirty="0"/>
          </a:p>
        </p:txBody>
      </p:sp>
      <p:sp>
        <p:nvSpPr>
          <p:cNvPr id="46" name="Title 1">
            <a:extLst>
              <a:ext uri="{FF2B5EF4-FFF2-40B4-BE49-F238E27FC236}">
                <a16:creationId xmlns:a16="http://schemas.microsoft.com/office/drawing/2014/main" id="{771F288B-71A4-F649-B3FF-1A5358FC653E}"/>
              </a:ext>
            </a:extLst>
          </p:cNvPr>
          <p:cNvSpPr>
            <a:spLocks noGrp="1"/>
          </p:cNvSpPr>
          <p:nvPr>
            <p:ph type="title"/>
          </p:nvPr>
        </p:nvSpPr>
        <p:spPr>
          <a:xfrm>
            <a:off x="1006212" y="0"/>
            <a:ext cx="9204588" cy="868362"/>
          </a:xfrm>
        </p:spPr>
        <p:txBody>
          <a:bodyPr/>
          <a:lstStyle/>
          <a:p>
            <a:r>
              <a:rPr lang="en-US" dirty="0"/>
              <a:t>Game of Chicken</a:t>
            </a:r>
          </a:p>
        </p:txBody>
      </p:sp>
      <p:sp>
        <p:nvSpPr>
          <p:cNvPr id="47" name="Rectangle 46">
            <a:extLst>
              <a:ext uri="{FF2B5EF4-FFF2-40B4-BE49-F238E27FC236}">
                <a16:creationId xmlns:a16="http://schemas.microsoft.com/office/drawing/2014/main" id="{DB72D50D-943B-8A46-A4FC-C6DC3C156E61}"/>
              </a:ext>
            </a:extLst>
          </p:cNvPr>
          <p:cNvSpPr/>
          <p:nvPr/>
        </p:nvSpPr>
        <p:spPr>
          <a:xfrm>
            <a:off x="1404211" y="978877"/>
            <a:ext cx="947375" cy="369332"/>
          </a:xfrm>
          <a:prstGeom prst="rect">
            <a:avLst/>
          </a:prstGeom>
        </p:spPr>
        <p:txBody>
          <a:bodyPr wrap="none">
            <a:spAutoFit/>
          </a:bodyPr>
          <a:lstStyle/>
          <a:p>
            <a:r>
              <a:rPr lang="en-US" b="1" dirty="0">
                <a:solidFill>
                  <a:srgbClr val="0000FF"/>
                </a:solidFill>
              </a:rPr>
              <a:t>Player 1</a:t>
            </a:r>
            <a:endParaRPr lang="en-US" dirty="0"/>
          </a:p>
        </p:txBody>
      </p:sp>
      <p:sp>
        <p:nvSpPr>
          <p:cNvPr id="48" name="Rectangle 47">
            <a:extLst>
              <a:ext uri="{FF2B5EF4-FFF2-40B4-BE49-F238E27FC236}">
                <a16:creationId xmlns:a16="http://schemas.microsoft.com/office/drawing/2014/main" id="{FA7B4D5F-91DD-B64A-A2D0-215D2A7A0771}"/>
              </a:ext>
            </a:extLst>
          </p:cNvPr>
          <p:cNvSpPr/>
          <p:nvPr/>
        </p:nvSpPr>
        <p:spPr>
          <a:xfrm>
            <a:off x="5984252" y="1004615"/>
            <a:ext cx="947375" cy="369332"/>
          </a:xfrm>
          <a:prstGeom prst="rect">
            <a:avLst/>
          </a:prstGeom>
        </p:spPr>
        <p:txBody>
          <a:bodyPr wrap="none">
            <a:spAutoFit/>
          </a:bodyPr>
          <a:lstStyle/>
          <a:p>
            <a:r>
              <a:rPr lang="en-US" b="1" dirty="0">
                <a:solidFill>
                  <a:srgbClr val="FF9300"/>
                </a:solidFill>
              </a:rPr>
              <a:t>Player 2</a:t>
            </a:r>
            <a:endParaRPr lang="en-US" dirty="0">
              <a:solidFill>
                <a:srgbClr val="FF9300"/>
              </a:solidFill>
            </a:endParaRPr>
          </a:p>
        </p:txBody>
      </p:sp>
      <p:graphicFrame>
        <p:nvGraphicFramePr>
          <p:cNvPr id="49" name="Content Placeholder 4">
            <a:extLst>
              <a:ext uri="{FF2B5EF4-FFF2-40B4-BE49-F238E27FC236}">
                <a16:creationId xmlns:a16="http://schemas.microsoft.com/office/drawing/2014/main" id="{82B23812-F68B-644F-B251-41905A4CCB6C}"/>
              </a:ext>
            </a:extLst>
          </p:cNvPr>
          <p:cNvGraphicFramePr>
            <a:graphicFrameLocks/>
          </p:cNvGraphicFramePr>
          <p:nvPr>
            <p:extLst>
              <p:ext uri="{D42A27DB-BD31-4B8C-83A1-F6EECF244321}">
                <p14:modId xmlns:p14="http://schemas.microsoft.com/office/powerpoint/2010/main" val="3730095027"/>
              </p:ext>
            </p:extLst>
          </p:nvPr>
        </p:nvGraphicFramePr>
        <p:xfrm>
          <a:off x="7131149" y="117232"/>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Straight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Chicken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Straight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Chicken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50" name="Straight Connector 49">
            <a:extLst>
              <a:ext uri="{FF2B5EF4-FFF2-40B4-BE49-F238E27FC236}">
                <a16:creationId xmlns:a16="http://schemas.microsoft.com/office/drawing/2014/main" id="{09E8C969-7EFC-DE46-A99A-EDF2852741B8}"/>
              </a:ext>
            </a:extLst>
          </p:cNvPr>
          <p:cNvCxnSpPr>
            <a:cxnSpLocks/>
          </p:cNvCxnSpPr>
          <p:nvPr/>
        </p:nvCxnSpPr>
        <p:spPr>
          <a:xfrm>
            <a:off x="8778241" y="1322365"/>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76BE8A2-3561-BD44-838B-062F04E7841A}"/>
              </a:ext>
            </a:extLst>
          </p:cNvPr>
          <p:cNvCxnSpPr>
            <a:cxnSpLocks/>
          </p:cNvCxnSpPr>
          <p:nvPr/>
        </p:nvCxnSpPr>
        <p:spPr>
          <a:xfrm>
            <a:off x="8778241" y="2278968"/>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AD0E97A-1854-2E4D-A85B-D857670F14E3}"/>
              </a:ext>
            </a:extLst>
          </p:cNvPr>
          <p:cNvCxnSpPr>
            <a:cxnSpLocks/>
          </p:cNvCxnSpPr>
          <p:nvPr/>
        </p:nvCxnSpPr>
        <p:spPr>
          <a:xfrm>
            <a:off x="10379613" y="1291885"/>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93035349-2A1E-4B48-A85B-C805DA46275C}"/>
              </a:ext>
            </a:extLst>
          </p:cNvPr>
          <p:cNvSpPr/>
          <p:nvPr/>
        </p:nvSpPr>
        <p:spPr>
          <a:xfrm>
            <a:off x="8770033" y="1670932"/>
            <a:ext cx="795176" cy="584775"/>
          </a:xfrm>
          <a:prstGeom prst="rect">
            <a:avLst/>
          </a:prstGeom>
        </p:spPr>
        <p:txBody>
          <a:bodyPr wrap="square">
            <a:spAutoFit/>
          </a:bodyPr>
          <a:lstStyle/>
          <a:p>
            <a:pPr algn="ctr"/>
            <a:r>
              <a:rPr lang="en-US" sz="3200" b="1" dirty="0">
                <a:solidFill>
                  <a:srgbClr val="FF9300"/>
                </a:solidFill>
              </a:rPr>
              <a:t>-10</a:t>
            </a:r>
          </a:p>
        </p:txBody>
      </p:sp>
      <p:sp>
        <p:nvSpPr>
          <p:cNvPr id="54" name="Rectangle 53">
            <a:extLst>
              <a:ext uri="{FF2B5EF4-FFF2-40B4-BE49-F238E27FC236}">
                <a16:creationId xmlns:a16="http://schemas.microsoft.com/office/drawing/2014/main" id="{935CE461-DD01-B941-BDF9-4A1FCD82D64D}"/>
              </a:ext>
            </a:extLst>
          </p:cNvPr>
          <p:cNvSpPr/>
          <p:nvPr/>
        </p:nvSpPr>
        <p:spPr>
          <a:xfrm>
            <a:off x="8767689" y="2639257"/>
            <a:ext cx="627187" cy="584775"/>
          </a:xfrm>
          <a:prstGeom prst="rect">
            <a:avLst/>
          </a:prstGeom>
        </p:spPr>
        <p:txBody>
          <a:bodyPr wrap="square">
            <a:spAutoFit/>
          </a:bodyPr>
          <a:lstStyle/>
          <a:p>
            <a:pPr algn="ctr"/>
            <a:r>
              <a:rPr lang="en-US" sz="3200" b="1" dirty="0">
                <a:solidFill>
                  <a:srgbClr val="FF9300"/>
                </a:solidFill>
              </a:rPr>
              <a:t>-1</a:t>
            </a:r>
          </a:p>
        </p:txBody>
      </p:sp>
      <p:sp>
        <p:nvSpPr>
          <p:cNvPr id="55" name="Rectangle 54">
            <a:extLst>
              <a:ext uri="{FF2B5EF4-FFF2-40B4-BE49-F238E27FC236}">
                <a16:creationId xmlns:a16="http://schemas.microsoft.com/office/drawing/2014/main" id="{A94642B7-B899-4A42-8CB6-E456E4C935FE}"/>
              </a:ext>
            </a:extLst>
          </p:cNvPr>
          <p:cNvSpPr/>
          <p:nvPr/>
        </p:nvSpPr>
        <p:spPr>
          <a:xfrm>
            <a:off x="10397195" y="2636913"/>
            <a:ext cx="460721" cy="584775"/>
          </a:xfrm>
          <a:prstGeom prst="rect">
            <a:avLst/>
          </a:prstGeom>
        </p:spPr>
        <p:txBody>
          <a:bodyPr wrap="square">
            <a:spAutoFit/>
          </a:bodyPr>
          <a:lstStyle/>
          <a:p>
            <a:pPr algn="ctr"/>
            <a:r>
              <a:rPr lang="en-US" sz="3200" b="1" dirty="0">
                <a:solidFill>
                  <a:srgbClr val="FF9300"/>
                </a:solidFill>
              </a:rPr>
              <a:t>0</a:t>
            </a:r>
          </a:p>
        </p:txBody>
      </p:sp>
      <p:sp>
        <p:nvSpPr>
          <p:cNvPr id="56" name="Rectangle 55">
            <a:extLst>
              <a:ext uri="{FF2B5EF4-FFF2-40B4-BE49-F238E27FC236}">
                <a16:creationId xmlns:a16="http://schemas.microsoft.com/office/drawing/2014/main" id="{B06EB306-49BB-7546-9FBD-2E9F6B84B1F1}"/>
              </a:ext>
            </a:extLst>
          </p:cNvPr>
          <p:cNvSpPr/>
          <p:nvPr/>
        </p:nvSpPr>
        <p:spPr>
          <a:xfrm>
            <a:off x="10394850" y="1663898"/>
            <a:ext cx="393057" cy="584775"/>
          </a:xfrm>
          <a:prstGeom prst="rect">
            <a:avLst/>
          </a:prstGeom>
        </p:spPr>
        <p:txBody>
          <a:bodyPr wrap="square">
            <a:spAutoFit/>
          </a:bodyPr>
          <a:lstStyle/>
          <a:p>
            <a:pPr algn="ctr"/>
            <a:r>
              <a:rPr lang="en-US" sz="3200" b="1" dirty="0">
                <a:solidFill>
                  <a:srgbClr val="FF9300"/>
                </a:solidFill>
              </a:rPr>
              <a:t>1</a:t>
            </a:r>
          </a:p>
        </p:txBody>
      </p:sp>
      <p:sp>
        <p:nvSpPr>
          <p:cNvPr id="57" name="Rectangle 56">
            <a:extLst>
              <a:ext uri="{FF2B5EF4-FFF2-40B4-BE49-F238E27FC236}">
                <a16:creationId xmlns:a16="http://schemas.microsoft.com/office/drawing/2014/main" id="{CE247661-3A40-964E-BBAD-CA4FF9D823B2}"/>
              </a:ext>
            </a:extLst>
          </p:cNvPr>
          <p:cNvSpPr/>
          <p:nvPr/>
        </p:nvSpPr>
        <p:spPr>
          <a:xfrm>
            <a:off x="11480418" y="1302995"/>
            <a:ext cx="518091" cy="584775"/>
          </a:xfrm>
          <a:prstGeom prst="rect">
            <a:avLst/>
          </a:prstGeom>
        </p:spPr>
        <p:txBody>
          <a:bodyPr wrap="none">
            <a:spAutoFit/>
          </a:bodyPr>
          <a:lstStyle/>
          <a:p>
            <a:r>
              <a:rPr lang="en-US" sz="3200" b="1" dirty="0">
                <a:solidFill>
                  <a:srgbClr val="0000FF"/>
                </a:solidFill>
              </a:rPr>
              <a:t>-1</a:t>
            </a:r>
            <a:endParaRPr lang="en-US" sz="3200" dirty="0"/>
          </a:p>
        </p:txBody>
      </p:sp>
      <p:sp>
        <p:nvSpPr>
          <p:cNvPr id="58" name="Rectangle 57">
            <a:extLst>
              <a:ext uri="{FF2B5EF4-FFF2-40B4-BE49-F238E27FC236}">
                <a16:creationId xmlns:a16="http://schemas.microsoft.com/office/drawing/2014/main" id="{ABBA6446-47B1-E347-94D7-A8420EB69B47}"/>
              </a:ext>
            </a:extLst>
          </p:cNvPr>
          <p:cNvSpPr/>
          <p:nvPr/>
        </p:nvSpPr>
        <p:spPr>
          <a:xfrm>
            <a:off x="9635206" y="1314718"/>
            <a:ext cx="726481" cy="584775"/>
          </a:xfrm>
          <a:prstGeom prst="rect">
            <a:avLst/>
          </a:prstGeom>
        </p:spPr>
        <p:txBody>
          <a:bodyPr wrap="none">
            <a:spAutoFit/>
          </a:bodyPr>
          <a:lstStyle/>
          <a:p>
            <a:r>
              <a:rPr lang="en-US" sz="3200" b="1" dirty="0">
                <a:solidFill>
                  <a:srgbClr val="0000FF"/>
                </a:solidFill>
              </a:rPr>
              <a:t>-10</a:t>
            </a:r>
            <a:endParaRPr lang="en-US" sz="3200" dirty="0"/>
          </a:p>
        </p:txBody>
      </p:sp>
      <p:sp>
        <p:nvSpPr>
          <p:cNvPr id="59" name="Rectangle 58">
            <a:extLst>
              <a:ext uri="{FF2B5EF4-FFF2-40B4-BE49-F238E27FC236}">
                <a16:creationId xmlns:a16="http://schemas.microsoft.com/office/drawing/2014/main" id="{4D3B7416-DAB9-3E4F-8A86-FCA9B9B26B8B}"/>
              </a:ext>
            </a:extLst>
          </p:cNvPr>
          <p:cNvSpPr/>
          <p:nvPr/>
        </p:nvSpPr>
        <p:spPr>
          <a:xfrm>
            <a:off x="9984553" y="2283042"/>
            <a:ext cx="393056" cy="584775"/>
          </a:xfrm>
          <a:prstGeom prst="rect">
            <a:avLst/>
          </a:prstGeom>
        </p:spPr>
        <p:txBody>
          <a:bodyPr wrap="none">
            <a:spAutoFit/>
          </a:bodyPr>
          <a:lstStyle/>
          <a:p>
            <a:r>
              <a:rPr lang="en-US" sz="3200" b="1" dirty="0">
                <a:solidFill>
                  <a:srgbClr val="0000FF"/>
                </a:solidFill>
              </a:rPr>
              <a:t>1</a:t>
            </a:r>
            <a:endParaRPr lang="en-US" sz="3200" dirty="0"/>
          </a:p>
        </p:txBody>
      </p:sp>
      <p:sp>
        <p:nvSpPr>
          <p:cNvPr id="60" name="Rectangle 59">
            <a:extLst>
              <a:ext uri="{FF2B5EF4-FFF2-40B4-BE49-F238E27FC236}">
                <a16:creationId xmlns:a16="http://schemas.microsoft.com/office/drawing/2014/main" id="{00A4BDFF-736C-6B4E-AC6E-48CB50413907}"/>
              </a:ext>
            </a:extLst>
          </p:cNvPr>
          <p:cNvSpPr/>
          <p:nvPr/>
        </p:nvSpPr>
        <p:spPr>
          <a:xfrm>
            <a:off x="11585927" y="2280698"/>
            <a:ext cx="393056" cy="584775"/>
          </a:xfrm>
          <a:prstGeom prst="rect">
            <a:avLst/>
          </a:prstGeom>
        </p:spPr>
        <p:txBody>
          <a:bodyPr wrap="none">
            <a:spAutoFit/>
          </a:bodyPr>
          <a:lstStyle/>
          <a:p>
            <a:r>
              <a:rPr lang="en-US" sz="3200" b="1" dirty="0">
                <a:solidFill>
                  <a:srgbClr val="0000FF"/>
                </a:solidFill>
              </a:rPr>
              <a:t>0</a:t>
            </a:r>
            <a:endParaRPr lang="en-US" sz="3200" dirty="0"/>
          </a:p>
        </p:txBody>
      </p:sp>
      <p:pic>
        <p:nvPicPr>
          <p:cNvPr id="61" name="Graphic 60" descr="Car">
            <a:extLst>
              <a:ext uri="{FF2B5EF4-FFF2-40B4-BE49-F238E27FC236}">
                <a16:creationId xmlns:a16="http://schemas.microsoft.com/office/drawing/2014/main" id="{372B7572-5F8B-4340-9C8F-3A80736ECA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6212" y="1176384"/>
            <a:ext cx="1636169" cy="1123861"/>
          </a:xfrm>
          <a:prstGeom prst="rect">
            <a:avLst/>
          </a:prstGeom>
        </p:spPr>
      </p:pic>
      <p:pic>
        <p:nvPicPr>
          <p:cNvPr id="62" name="Graphic 61" descr="Car">
            <a:extLst>
              <a:ext uri="{FF2B5EF4-FFF2-40B4-BE49-F238E27FC236}">
                <a16:creationId xmlns:a16="http://schemas.microsoft.com/office/drawing/2014/main" id="{ABB1FA8E-F53F-9D45-83BB-174C7FD1004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5472333" y="1103703"/>
            <a:ext cx="1623468" cy="1152004"/>
          </a:xfrm>
          <a:prstGeom prst="rect">
            <a:avLst/>
          </a:prstGeom>
        </p:spPr>
      </p:pic>
      <p:cxnSp>
        <p:nvCxnSpPr>
          <p:cNvPr id="63" name="Straight Arrow Connector 62">
            <a:extLst>
              <a:ext uri="{FF2B5EF4-FFF2-40B4-BE49-F238E27FC236}">
                <a16:creationId xmlns:a16="http://schemas.microsoft.com/office/drawing/2014/main" id="{9A0962CF-93D2-EC42-A776-5BC731E028F6}"/>
              </a:ext>
            </a:extLst>
          </p:cNvPr>
          <p:cNvCxnSpPr>
            <a:cxnSpLocks/>
          </p:cNvCxnSpPr>
          <p:nvPr/>
        </p:nvCxnSpPr>
        <p:spPr>
          <a:xfrm>
            <a:off x="2657618" y="1706102"/>
            <a:ext cx="1341060" cy="7034"/>
          </a:xfrm>
          <a:prstGeom prst="straightConnector1">
            <a:avLst/>
          </a:prstGeom>
          <a:ln w="88900">
            <a:solidFill>
              <a:srgbClr val="0432FF"/>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0F5BDF22-72F9-A944-A31B-2DA5C9A8F3DA}"/>
              </a:ext>
            </a:extLst>
          </p:cNvPr>
          <p:cNvCxnSpPr>
            <a:cxnSpLocks/>
          </p:cNvCxnSpPr>
          <p:nvPr/>
        </p:nvCxnSpPr>
        <p:spPr>
          <a:xfrm flipH="1">
            <a:off x="4090004" y="1705209"/>
            <a:ext cx="1382329" cy="0"/>
          </a:xfrm>
          <a:prstGeom prst="straightConnector1">
            <a:avLst/>
          </a:prstGeom>
          <a:ln w="88900">
            <a:solidFill>
              <a:srgbClr val="FF9300"/>
            </a:solidFill>
            <a:tailEnd type="triangle"/>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D69A6D32-4410-F84F-BF78-4BCEC20FD6D2}"/>
              </a:ext>
            </a:extLst>
          </p:cNvPr>
          <p:cNvSpPr/>
          <p:nvPr/>
        </p:nvSpPr>
        <p:spPr>
          <a:xfrm>
            <a:off x="4350394" y="1682819"/>
            <a:ext cx="930896" cy="369332"/>
          </a:xfrm>
          <a:prstGeom prst="rect">
            <a:avLst/>
          </a:prstGeom>
        </p:spPr>
        <p:txBody>
          <a:bodyPr wrap="none">
            <a:spAutoFit/>
          </a:bodyPr>
          <a:lstStyle/>
          <a:p>
            <a:pPr algn="ctr"/>
            <a:r>
              <a:rPr lang="en-US" b="1" dirty="0">
                <a:solidFill>
                  <a:srgbClr val="FF9300"/>
                </a:solidFill>
              </a:rPr>
              <a:t>Straight</a:t>
            </a:r>
          </a:p>
        </p:txBody>
      </p:sp>
      <p:sp>
        <p:nvSpPr>
          <p:cNvPr id="66" name="Rectangle 65">
            <a:extLst>
              <a:ext uri="{FF2B5EF4-FFF2-40B4-BE49-F238E27FC236}">
                <a16:creationId xmlns:a16="http://schemas.microsoft.com/office/drawing/2014/main" id="{E6B7CE4A-AA7D-3349-BEE7-41C4AB65A16F}"/>
              </a:ext>
            </a:extLst>
          </p:cNvPr>
          <p:cNvSpPr/>
          <p:nvPr/>
        </p:nvSpPr>
        <p:spPr>
          <a:xfrm>
            <a:off x="2802947" y="1274857"/>
            <a:ext cx="930896" cy="369332"/>
          </a:xfrm>
          <a:prstGeom prst="rect">
            <a:avLst/>
          </a:prstGeom>
        </p:spPr>
        <p:txBody>
          <a:bodyPr wrap="none">
            <a:spAutoFit/>
          </a:bodyPr>
          <a:lstStyle/>
          <a:p>
            <a:pPr algn="ctr"/>
            <a:r>
              <a:rPr lang="en-US" b="1" dirty="0">
                <a:solidFill>
                  <a:srgbClr val="0000FF"/>
                </a:solidFill>
              </a:rPr>
              <a:t>Straight</a:t>
            </a:r>
          </a:p>
        </p:txBody>
      </p:sp>
      <p:sp>
        <p:nvSpPr>
          <p:cNvPr id="67" name="Freeform 66">
            <a:extLst>
              <a:ext uri="{FF2B5EF4-FFF2-40B4-BE49-F238E27FC236}">
                <a16:creationId xmlns:a16="http://schemas.microsoft.com/office/drawing/2014/main" id="{E0D419D4-6749-CA47-9754-87D3C2A727F3}"/>
              </a:ext>
            </a:extLst>
          </p:cNvPr>
          <p:cNvSpPr/>
          <p:nvPr/>
        </p:nvSpPr>
        <p:spPr>
          <a:xfrm rot="156787">
            <a:off x="2672862" y="1811734"/>
            <a:ext cx="1237957" cy="354691"/>
          </a:xfrm>
          <a:custGeom>
            <a:avLst/>
            <a:gdLst>
              <a:gd name="connsiteX0" fmla="*/ 0 w 1237957"/>
              <a:gd name="connsiteY0" fmla="*/ 31134 h 354691"/>
              <a:gd name="connsiteX1" fmla="*/ 703385 w 1237957"/>
              <a:gd name="connsiteY1" fmla="*/ 31134 h 354691"/>
              <a:gd name="connsiteX2" fmla="*/ 1237957 w 1237957"/>
              <a:gd name="connsiteY2" fmla="*/ 354691 h 354691"/>
            </a:gdLst>
            <a:ahLst/>
            <a:cxnLst>
              <a:cxn ang="0">
                <a:pos x="connsiteX0" y="connsiteY0"/>
              </a:cxn>
              <a:cxn ang="0">
                <a:pos x="connsiteX1" y="connsiteY1"/>
              </a:cxn>
              <a:cxn ang="0">
                <a:pos x="connsiteX2" y="connsiteY2"/>
              </a:cxn>
            </a:cxnLst>
            <a:rect l="l" t="t" r="r" b="b"/>
            <a:pathLst>
              <a:path w="1237957" h="354691">
                <a:moveTo>
                  <a:pt x="0" y="31134"/>
                </a:moveTo>
                <a:cubicBezTo>
                  <a:pt x="248529" y="4171"/>
                  <a:pt x="497059" y="-22792"/>
                  <a:pt x="703385" y="31134"/>
                </a:cubicBezTo>
                <a:cubicBezTo>
                  <a:pt x="909711" y="85060"/>
                  <a:pt x="1073834" y="219875"/>
                  <a:pt x="1237957" y="354691"/>
                </a:cubicBezTo>
              </a:path>
            </a:pathLst>
          </a:custGeom>
          <a:noFill/>
          <a:ln w="88900">
            <a:solidFill>
              <a:srgbClr val="0432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5F2AA4D0-BC7D-C84F-A27A-4E403393634E}"/>
              </a:ext>
            </a:extLst>
          </p:cNvPr>
          <p:cNvSpPr/>
          <p:nvPr/>
        </p:nvSpPr>
        <p:spPr>
          <a:xfrm>
            <a:off x="2648614" y="1821153"/>
            <a:ext cx="925383" cy="369332"/>
          </a:xfrm>
          <a:prstGeom prst="rect">
            <a:avLst/>
          </a:prstGeom>
        </p:spPr>
        <p:txBody>
          <a:bodyPr wrap="none">
            <a:spAutoFit/>
          </a:bodyPr>
          <a:lstStyle/>
          <a:p>
            <a:pPr algn="ctr"/>
            <a:r>
              <a:rPr lang="en-US" b="1" dirty="0">
                <a:solidFill>
                  <a:srgbClr val="0000FF"/>
                </a:solidFill>
              </a:rPr>
              <a:t>Chicken</a:t>
            </a:r>
          </a:p>
        </p:txBody>
      </p:sp>
      <p:sp>
        <p:nvSpPr>
          <p:cNvPr id="69" name="Freeform 68">
            <a:extLst>
              <a:ext uri="{FF2B5EF4-FFF2-40B4-BE49-F238E27FC236}">
                <a16:creationId xmlns:a16="http://schemas.microsoft.com/office/drawing/2014/main" id="{3572C52C-155C-3246-9EB4-E947AF209FF9}"/>
              </a:ext>
            </a:extLst>
          </p:cNvPr>
          <p:cNvSpPr/>
          <p:nvPr/>
        </p:nvSpPr>
        <p:spPr>
          <a:xfrm rot="11221850">
            <a:off x="4246098" y="1190415"/>
            <a:ext cx="1237957" cy="354691"/>
          </a:xfrm>
          <a:custGeom>
            <a:avLst/>
            <a:gdLst>
              <a:gd name="connsiteX0" fmla="*/ 0 w 1237957"/>
              <a:gd name="connsiteY0" fmla="*/ 31134 h 354691"/>
              <a:gd name="connsiteX1" fmla="*/ 703385 w 1237957"/>
              <a:gd name="connsiteY1" fmla="*/ 31134 h 354691"/>
              <a:gd name="connsiteX2" fmla="*/ 1237957 w 1237957"/>
              <a:gd name="connsiteY2" fmla="*/ 354691 h 354691"/>
            </a:gdLst>
            <a:ahLst/>
            <a:cxnLst>
              <a:cxn ang="0">
                <a:pos x="connsiteX0" y="connsiteY0"/>
              </a:cxn>
              <a:cxn ang="0">
                <a:pos x="connsiteX1" y="connsiteY1"/>
              </a:cxn>
              <a:cxn ang="0">
                <a:pos x="connsiteX2" y="connsiteY2"/>
              </a:cxn>
            </a:cxnLst>
            <a:rect l="l" t="t" r="r" b="b"/>
            <a:pathLst>
              <a:path w="1237957" h="354691">
                <a:moveTo>
                  <a:pt x="0" y="31134"/>
                </a:moveTo>
                <a:cubicBezTo>
                  <a:pt x="248529" y="4171"/>
                  <a:pt x="497059" y="-22792"/>
                  <a:pt x="703385" y="31134"/>
                </a:cubicBezTo>
                <a:cubicBezTo>
                  <a:pt x="909711" y="85060"/>
                  <a:pt x="1073834" y="219875"/>
                  <a:pt x="1237957" y="354691"/>
                </a:cubicBezTo>
              </a:path>
            </a:pathLst>
          </a:custGeom>
          <a:noFill/>
          <a:ln w="88900">
            <a:solidFill>
              <a:srgbClr val="FF93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300"/>
              </a:solidFill>
            </a:endParaRPr>
          </a:p>
        </p:txBody>
      </p:sp>
      <p:sp>
        <p:nvSpPr>
          <p:cNvPr id="70" name="Rectangle 69">
            <a:extLst>
              <a:ext uri="{FF2B5EF4-FFF2-40B4-BE49-F238E27FC236}">
                <a16:creationId xmlns:a16="http://schemas.microsoft.com/office/drawing/2014/main" id="{DD02EC83-EDE8-4A4F-B90D-4BD4E2DB1396}"/>
              </a:ext>
            </a:extLst>
          </p:cNvPr>
          <p:cNvSpPr/>
          <p:nvPr/>
        </p:nvSpPr>
        <p:spPr>
          <a:xfrm>
            <a:off x="4772837" y="1188109"/>
            <a:ext cx="925383" cy="369332"/>
          </a:xfrm>
          <a:prstGeom prst="rect">
            <a:avLst/>
          </a:prstGeom>
        </p:spPr>
        <p:txBody>
          <a:bodyPr wrap="none">
            <a:spAutoFit/>
          </a:bodyPr>
          <a:lstStyle/>
          <a:p>
            <a:pPr algn="ctr"/>
            <a:r>
              <a:rPr lang="en-US" b="1" dirty="0">
                <a:solidFill>
                  <a:srgbClr val="FF9300"/>
                </a:solidFill>
              </a:rPr>
              <a:t>Chicken</a:t>
            </a:r>
          </a:p>
        </p:txBody>
      </p:sp>
      <p:sp>
        <p:nvSpPr>
          <p:cNvPr id="29" name="Rectangle 28">
            <a:extLst>
              <a:ext uri="{FF2B5EF4-FFF2-40B4-BE49-F238E27FC236}">
                <a16:creationId xmlns:a16="http://schemas.microsoft.com/office/drawing/2014/main" id="{55AE3A14-465E-2B49-BF1D-F0EB8EA23EF2}"/>
              </a:ext>
            </a:extLst>
          </p:cNvPr>
          <p:cNvSpPr/>
          <p:nvPr/>
        </p:nvSpPr>
        <p:spPr>
          <a:xfrm>
            <a:off x="9931663" y="7645"/>
            <a:ext cx="805029" cy="461665"/>
          </a:xfrm>
          <a:prstGeom prst="rect">
            <a:avLst/>
          </a:prstGeom>
        </p:spPr>
        <p:txBody>
          <a:bodyPr wrap="none">
            <a:spAutoFit/>
          </a:bodyPr>
          <a:lstStyle/>
          <a:p>
            <a:pPr algn="ctr"/>
            <a:r>
              <a:rPr lang="en-US" sz="2400" b="1" dirty="0">
                <a:solidFill>
                  <a:srgbClr val="0000FF"/>
                </a:solidFill>
              </a:rPr>
              <a:t>Alice</a:t>
            </a:r>
          </a:p>
        </p:txBody>
      </p:sp>
      <p:sp>
        <p:nvSpPr>
          <p:cNvPr id="30" name="Rectangle 29">
            <a:extLst>
              <a:ext uri="{FF2B5EF4-FFF2-40B4-BE49-F238E27FC236}">
                <a16:creationId xmlns:a16="http://schemas.microsoft.com/office/drawing/2014/main" id="{685C260B-0344-5943-A328-85715FAE0E01}"/>
              </a:ext>
            </a:extLst>
          </p:cNvPr>
          <p:cNvSpPr/>
          <p:nvPr/>
        </p:nvSpPr>
        <p:spPr>
          <a:xfrm rot="16200000">
            <a:off x="6905886" y="1945301"/>
            <a:ext cx="688009" cy="461665"/>
          </a:xfrm>
          <a:prstGeom prst="rect">
            <a:avLst/>
          </a:prstGeom>
        </p:spPr>
        <p:txBody>
          <a:bodyPr wrap="none">
            <a:spAutoFit/>
          </a:bodyPr>
          <a:lstStyle/>
          <a:p>
            <a:pPr algn="ctr"/>
            <a:r>
              <a:rPr lang="en-US" sz="2400" b="1" dirty="0">
                <a:solidFill>
                  <a:srgbClr val="FF9300"/>
                </a:solidFill>
              </a:rPr>
              <a:t>Bob</a:t>
            </a:r>
          </a:p>
        </p:txBody>
      </p:sp>
    </p:spTree>
    <p:extLst>
      <p:ext uri="{BB962C8B-B14F-4D97-AF65-F5344CB8AC3E}">
        <p14:creationId xmlns:p14="http://schemas.microsoft.com/office/powerpoint/2010/main" val="4317208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347" y="2266069"/>
            <a:ext cx="9227906" cy="4117998"/>
          </a:xfrm>
        </p:spPr>
        <p:txBody>
          <a:bodyPr>
            <a:normAutofit/>
          </a:bodyPr>
          <a:lstStyle/>
          <a:p>
            <a:r>
              <a:rPr lang="en-US" sz="2400" dirty="0"/>
              <a:t>Is there a dominant strategy for either player?</a:t>
            </a:r>
          </a:p>
          <a:p>
            <a:r>
              <a:rPr lang="en-US" sz="2400" dirty="0"/>
              <a:t>Is there a Nash equilibrium?</a:t>
            </a:r>
          </a:p>
          <a:p>
            <a:pPr lvl="1">
              <a:buNone/>
            </a:pPr>
            <a:r>
              <a:rPr lang="en-US" sz="2000" dirty="0"/>
              <a:t>(</a:t>
            </a:r>
            <a:r>
              <a:rPr lang="en-US" sz="2000" dirty="0">
                <a:solidFill>
                  <a:srgbClr val="0000FF"/>
                </a:solidFill>
              </a:rPr>
              <a:t>straight</a:t>
            </a:r>
            <a:r>
              <a:rPr lang="en-US" sz="2000" dirty="0"/>
              <a:t>, </a:t>
            </a:r>
            <a:r>
              <a:rPr lang="en-US" sz="2000" dirty="0">
                <a:solidFill>
                  <a:srgbClr val="FF0000"/>
                </a:solidFill>
              </a:rPr>
              <a:t>chicken</a:t>
            </a:r>
            <a:r>
              <a:rPr lang="en-US" sz="2000" dirty="0"/>
              <a:t>) or (</a:t>
            </a:r>
            <a:r>
              <a:rPr lang="en-US" sz="2000" dirty="0">
                <a:solidFill>
                  <a:srgbClr val="0000FF"/>
                </a:solidFill>
              </a:rPr>
              <a:t>chicken</a:t>
            </a:r>
            <a:r>
              <a:rPr lang="en-US" sz="2000" dirty="0"/>
              <a:t>, </a:t>
            </a:r>
            <a:r>
              <a:rPr lang="en-US" sz="2000" dirty="0">
                <a:solidFill>
                  <a:srgbClr val="FF0000"/>
                </a:solidFill>
              </a:rPr>
              <a:t>straight</a:t>
            </a:r>
            <a:r>
              <a:rPr lang="en-US" sz="2000" dirty="0"/>
              <a:t>)</a:t>
            </a:r>
          </a:p>
          <a:p>
            <a:r>
              <a:rPr lang="en-US" sz="2400" i="1" dirty="0"/>
              <a:t>Anti-coordination</a:t>
            </a:r>
            <a:r>
              <a:rPr lang="en-US" sz="2400" dirty="0"/>
              <a:t> game: it is mutually beneficial for the two players to choose different strategies</a:t>
            </a:r>
          </a:p>
          <a:p>
            <a:pPr lvl="1"/>
            <a:r>
              <a:rPr lang="en-US" sz="2000" dirty="0"/>
              <a:t>Model of escalated conflict in humans and animals </a:t>
            </a:r>
            <a:br>
              <a:rPr lang="en-US" sz="2000" dirty="0"/>
            </a:br>
            <a:r>
              <a:rPr lang="en-US" sz="2000" dirty="0"/>
              <a:t>(hawk-dove game)</a:t>
            </a:r>
          </a:p>
          <a:p>
            <a:r>
              <a:rPr lang="en-US" sz="2400" dirty="0"/>
              <a:t>How are the players to decide what to do?</a:t>
            </a:r>
          </a:p>
          <a:p>
            <a:pPr lvl="1"/>
            <a:r>
              <a:rPr lang="en-US" sz="2000" dirty="0"/>
              <a:t>Bluff!  You have to somehow convince your opponent that you will drive straight, no matter what happens, even if it’s irrational for you to do so.</a:t>
            </a:r>
          </a:p>
          <a:p>
            <a:pPr lvl="1"/>
            <a:r>
              <a:rPr lang="en-US" sz="2000" dirty="0"/>
              <a:t>In that case, the rational thing for your opponent to do is to chicken out.</a:t>
            </a:r>
          </a:p>
        </p:txBody>
      </p:sp>
      <p:sp>
        <p:nvSpPr>
          <p:cNvPr id="21" name="Rectangle 20"/>
          <p:cNvSpPr/>
          <p:nvPr/>
        </p:nvSpPr>
        <p:spPr>
          <a:xfrm>
            <a:off x="2895600" y="6488668"/>
            <a:ext cx="6096000" cy="369332"/>
          </a:xfrm>
          <a:prstGeom prst="rect">
            <a:avLst/>
          </a:prstGeom>
        </p:spPr>
        <p:txBody>
          <a:bodyPr wrap="square">
            <a:spAutoFit/>
          </a:bodyPr>
          <a:lstStyle/>
          <a:p>
            <a:pPr algn="ctr"/>
            <a:r>
              <a:rPr lang="en-US" dirty="0">
                <a:hlinkClick r:id="rId3"/>
              </a:rPr>
              <a:t>http://en.wikipedia.org/wiki/Game_of_chicken</a:t>
            </a:r>
            <a:endParaRPr lang="en-US" dirty="0"/>
          </a:p>
        </p:txBody>
      </p:sp>
      <p:sp>
        <p:nvSpPr>
          <p:cNvPr id="46" name="Title 1">
            <a:extLst>
              <a:ext uri="{FF2B5EF4-FFF2-40B4-BE49-F238E27FC236}">
                <a16:creationId xmlns:a16="http://schemas.microsoft.com/office/drawing/2014/main" id="{771F288B-71A4-F649-B3FF-1A5358FC653E}"/>
              </a:ext>
            </a:extLst>
          </p:cNvPr>
          <p:cNvSpPr>
            <a:spLocks noGrp="1"/>
          </p:cNvSpPr>
          <p:nvPr>
            <p:ph type="title"/>
          </p:nvPr>
        </p:nvSpPr>
        <p:spPr>
          <a:xfrm>
            <a:off x="1006212" y="0"/>
            <a:ext cx="9204588" cy="868362"/>
          </a:xfrm>
        </p:spPr>
        <p:txBody>
          <a:bodyPr/>
          <a:lstStyle/>
          <a:p>
            <a:r>
              <a:rPr lang="en-US" dirty="0"/>
              <a:t>Game of Chicken</a:t>
            </a:r>
          </a:p>
        </p:txBody>
      </p:sp>
      <p:sp>
        <p:nvSpPr>
          <p:cNvPr id="47" name="Rectangle 46">
            <a:extLst>
              <a:ext uri="{FF2B5EF4-FFF2-40B4-BE49-F238E27FC236}">
                <a16:creationId xmlns:a16="http://schemas.microsoft.com/office/drawing/2014/main" id="{DB72D50D-943B-8A46-A4FC-C6DC3C156E61}"/>
              </a:ext>
            </a:extLst>
          </p:cNvPr>
          <p:cNvSpPr/>
          <p:nvPr/>
        </p:nvSpPr>
        <p:spPr>
          <a:xfrm>
            <a:off x="1404211" y="978877"/>
            <a:ext cx="947375" cy="369332"/>
          </a:xfrm>
          <a:prstGeom prst="rect">
            <a:avLst/>
          </a:prstGeom>
        </p:spPr>
        <p:txBody>
          <a:bodyPr wrap="none">
            <a:spAutoFit/>
          </a:bodyPr>
          <a:lstStyle/>
          <a:p>
            <a:r>
              <a:rPr lang="en-US" b="1" dirty="0">
                <a:solidFill>
                  <a:srgbClr val="0000FF"/>
                </a:solidFill>
              </a:rPr>
              <a:t>Player 1</a:t>
            </a:r>
            <a:endParaRPr lang="en-US" dirty="0"/>
          </a:p>
        </p:txBody>
      </p:sp>
      <p:sp>
        <p:nvSpPr>
          <p:cNvPr id="48" name="Rectangle 47">
            <a:extLst>
              <a:ext uri="{FF2B5EF4-FFF2-40B4-BE49-F238E27FC236}">
                <a16:creationId xmlns:a16="http://schemas.microsoft.com/office/drawing/2014/main" id="{FA7B4D5F-91DD-B64A-A2D0-215D2A7A0771}"/>
              </a:ext>
            </a:extLst>
          </p:cNvPr>
          <p:cNvSpPr/>
          <p:nvPr/>
        </p:nvSpPr>
        <p:spPr>
          <a:xfrm>
            <a:off x="5984252" y="1004615"/>
            <a:ext cx="947375" cy="369332"/>
          </a:xfrm>
          <a:prstGeom prst="rect">
            <a:avLst/>
          </a:prstGeom>
        </p:spPr>
        <p:txBody>
          <a:bodyPr wrap="none">
            <a:spAutoFit/>
          </a:bodyPr>
          <a:lstStyle/>
          <a:p>
            <a:r>
              <a:rPr lang="en-US" b="1" dirty="0">
                <a:solidFill>
                  <a:srgbClr val="FF9300"/>
                </a:solidFill>
              </a:rPr>
              <a:t>Player 2</a:t>
            </a:r>
            <a:endParaRPr lang="en-US" dirty="0">
              <a:solidFill>
                <a:srgbClr val="FF9300"/>
              </a:solidFill>
            </a:endParaRPr>
          </a:p>
        </p:txBody>
      </p:sp>
      <p:graphicFrame>
        <p:nvGraphicFramePr>
          <p:cNvPr id="49" name="Content Placeholder 4">
            <a:extLst>
              <a:ext uri="{FF2B5EF4-FFF2-40B4-BE49-F238E27FC236}">
                <a16:creationId xmlns:a16="http://schemas.microsoft.com/office/drawing/2014/main" id="{82B23812-F68B-644F-B251-41905A4CCB6C}"/>
              </a:ext>
            </a:extLst>
          </p:cNvPr>
          <p:cNvGraphicFramePr>
            <a:graphicFrameLocks/>
          </p:cNvGraphicFramePr>
          <p:nvPr/>
        </p:nvGraphicFramePr>
        <p:xfrm>
          <a:off x="7131149" y="117232"/>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Straight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Chicken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Straight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Chicken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50" name="Straight Connector 49">
            <a:extLst>
              <a:ext uri="{FF2B5EF4-FFF2-40B4-BE49-F238E27FC236}">
                <a16:creationId xmlns:a16="http://schemas.microsoft.com/office/drawing/2014/main" id="{09E8C969-7EFC-DE46-A99A-EDF2852741B8}"/>
              </a:ext>
            </a:extLst>
          </p:cNvPr>
          <p:cNvCxnSpPr>
            <a:cxnSpLocks/>
          </p:cNvCxnSpPr>
          <p:nvPr/>
        </p:nvCxnSpPr>
        <p:spPr>
          <a:xfrm>
            <a:off x="8778241" y="1322365"/>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76BE8A2-3561-BD44-838B-062F04E7841A}"/>
              </a:ext>
            </a:extLst>
          </p:cNvPr>
          <p:cNvCxnSpPr>
            <a:cxnSpLocks/>
          </p:cNvCxnSpPr>
          <p:nvPr/>
        </p:nvCxnSpPr>
        <p:spPr>
          <a:xfrm>
            <a:off x="8778241" y="2278968"/>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AD0E97A-1854-2E4D-A85B-D857670F14E3}"/>
              </a:ext>
            </a:extLst>
          </p:cNvPr>
          <p:cNvCxnSpPr>
            <a:cxnSpLocks/>
          </p:cNvCxnSpPr>
          <p:nvPr/>
        </p:nvCxnSpPr>
        <p:spPr>
          <a:xfrm>
            <a:off x="10379613" y="1291885"/>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93035349-2A1E-4B48-A85B-C805DA46275C}"/>
              </a:ext>
            </a:extLst>
          </p:cNvPr>
          <p:cNvSpPr/>
          <p:nvPr/>
        </p:nvSpPr>
        <p:spPr>
          <a:xfrm>
            <a:off x="8770033" y="1670932"/>
            <a:ext cx="795176" cy="584775"/>
          </a:xfrm>
          <a:prstGeom prst="rect">
            <a:avLst/>
          </a:prstGeom>
        </p:spPr>
        <p:txBody>
          <a:bodyPr wrap="square">
            <a:spAutoFit/>
          </a:bodyPr>
          <a:lstStyle/>
          <a:p>
            <a:pPr algn="ctr"/>
            <a:r>
              <a:rPr lang="en-US" sz="3200" b="1" dirty="0">
                <a:solidFill>
                  <a:srgbClr val="FF9300"/>
                </a:solidFill>
              </a:rPr>
              <a:t>-10</a:t>
            </a:r>
          </a:p>
        </p:txBody>
      </p:sp>
      <p:sp>
        <p:nvSpPr>
          <p:cNvPr id="54" name="Rectangle 53">
            <a:extLst>
              <a:ext uri="{FF2B5EF4-FFF2-40B4-BE49-F238E27FC236}">
                <a16:creationId xmlns:a16="http://schemas.microsoft.com/office/drawing/2014/main" id="{935CE461-DD01-B941-BDF9-4A1FCD82D64D}"/>
              </a:ext>
            </a:extLst>
          </p:cNvPr>
          <p:cNvSpPr/>
          <p:nvPr/>
        </p:nvSpPr>
        <p:spPr>
          <a:xfrm>
            <a:off x="8767689" y="2639257"/>
            <a:ext cx="627187" cy="584775"/>
          </a:xfrm>
          <a:prstGeom prst="rect">
            <a:avLst/>
          </a:prstGeom>
        </p:spPr>
        <p:txBody>
          <a:bodyPr wrap="square">
            <a:spAutoFit/>
          </a:bodyPr>
          <a:lstStyle/>
          <a:p>
            <a:pPr algn="ctr"/>
            <a:r>
              <a:rPr lang="en-US" sz="3200" b="1" dirty="0">
                <a:solidFill>
                  <a:srgbClr val="FF9300"/>
                </a:solidFill>
              </a:rPr>
              <a:t>-1</a:t>
            </a:r>
          </a:p>
        </p:txBody>
      </p:sp>
      <p:sp>
        <p:nvSpPr>
          <p:cNvPr id="55" name="Rectangle 54">
            <a:extLst>
              <a:ext uri="{FF2B5EF4-FFF2-40B4-BE49-F238E27FC236}">
                <a16:creationId xmlns:a16="http://schemas.microsoft.com/office/drawing/2014/main" id="{A94642B7-B899-4A42-8CB6-E456E4C935FE}"/>
              </a:ext>
            </a:extLst>
          </p:cNvPr>
          <p:cNvSpPr/>
          <p:nvPr/>
        </p:nvSpPr>
        <p:spPr>
          <a:xfrm>
            <a:off x="10397195" y="2636913"/>
            <a:ext cx="460721" cy="584775"/>
          </a:xfrm>
          <a:prstGeom prst="rect">
            <a:avLst/>
          </a:prstGeom>
        </p:spPr>
        <p:txBody>
          <a:bodyPr wrap="square">
            <a:spAutoFit/>
          </a:bodyPr>
          <a:lstStyle/>
          <a:p>
            <a:pPr algn="ctr"/>
            <a:r>
              <a:rPr lang="en-US" sz="3200" b="1" dirty="0">
                <a:solidFill>
                  <a:srgbClr val="FF9300"/>
                </a:solidFill>
              </a:rPr>
              <a:t>0</a:t>
            </a:r>
          </a:p>
        </p:txBody>
      </p:sp>
      <p:sp>
        <p:nvSpPr>
          <p:cNvPr id="56" name="Rectangle 55">
            <a:extLst>
              <a:ext uri="{FF2B5EF4-FFF2-40B4-BE49-F238E27FC236}">
                <a16:creationId xmlns:a16="http://schemas.microsoft.com/office/drawing/2014/main" id="{B06EB306-49BB-7546-9FBD-2E9F6B84B1F1}"/>
              </a:ext>
            </a:extLst>
          </p:cNvPr>
          <p:cNvSpPr/>
          <p:nvPr/>
        </p:nvSpPr>
        <p:spPr>
          <a:xfrm>
            <a:off x="10394850" y="1663898"/>
            <a:ext cx="393057" cy="584775"/>
          </a:xfrm>
          <a:prstGeom prst="rect">
            <a:avLst/>
          </a:prstGeom>
        </p:spPr>
        <p:txBody>
          <a:bodyPr wrap="square">
            <a:spAutoFit/>
          </a:bodyPr>
          <a:lstStyle/>
          <a:p>
            <a:pPr algn="ctr"/>
            <a:r>
              <a:rPr lang="en-US" sz="3200" b="1" dirty="0">
                <a:solidFill>
                  <a:srgbClr val="FF9300"/>
                </a:solidFill>
              </a:rPr>
              <a:t>1</a:t>
            </a:r>
          </a:p>
        </p:txBody>
      </p:sp>
      <p:sp>
        <p:nvSpPr>
          <p:cNvPr id="57" name="Rectangle 56">
            <a:extLst>
              <a:ext uri="{FF2B5EF4-FFF2-40B4-BE49-F238E27FC236}">
                <a16:creationId xmlns:a16="http://schemas.microsoft.com/office/drawing/2014/main" id="{CE247661-3A40-964E-BBAD-CA4FF9D823B2}"/>
              </a:ext>
            </a:extLst>
          </p:cNvPr>
          <p:cNvSpPr/>
          <p:nvPr/>
        </p:nvSpPr>
        <p:spPr>
          <a:xfrm>
            <a:off x="11480418" y="1302995"/>
            <a:ext cx="518091" cy="584775"/>
          </a:xfrm>
          <a:prstGeom prst="rect">
            <a:avLst/>
          </a:prstGeom>
        </p:spPr>
        <p:txBody>
          <a:bodyPr wrap="none">
            <a:spAutoFit/>
          </a:bodyPr>
          <a:lstStyle/>
          <a:p>
            <a:r>
              <a:rPr lang="en-US" sz="3200" b="1" dirty="0">
                <a:solidFill>
                  <a:srgbClr val="0000FF"/>
                </a:solidFill>
              </a:rPr>
              <a:t>-1</a:t>
            </a:r>
            <a:endParaRPr lang="en-US" sz="3200" dirty="0"/>
          </a:p>
        </p:txBody>
      </p:sp>
      <p:sp>
        <p:nvSpPr>
          <p:cNvPr id="58" name="Rectangle 57">
            <a:extLst>
              <a:ext uri="{FF2B5EF4-FFF2-40B4-BE49-F238E27FC236}">
                <a16:creationId xmlns:a16="http://schemas.microsoft.com/office/drawing/2014/main" id="{ABBA6446-47B1-E347-94D7-A8420EB69B47}"/>
              </a:ext>
            </a:extLst>
          </p:cNvPr>
          <p:cNvSpPr/>
          <p:nvPr/>
        </p:nvSpPr>
        <p:spPr>
          <a:xfrm>
            <a:off x="9635206" y="1314718"/>
            <a:ext cx="726481" cy="584775"/>
          </a:xfrm>
          <a:prstGeom prst="rect">
            <a:avLst/>
          </a:prstGeom>
        </p:spPr>
        <p:txBody>
          <a:bodyPr wrap="none">
            <a:spAutoFit/>
          </a:bodyPr>
          <a:lstStyle/>
          <a:p>
            <a:r>
              <a:rPr lang="en-US" sz="3200" b="1" dirty="0">
                <a:solidFill>
                  <a:srgbClr val="0000FF"/>
                </a:solidFill>
              </a:rPr>
              <a:t>-10</a:t>
            </a:r>
            <a:endParaRPr lang="en-US" sz="3200" dirty="0"/>
          </a:p>
        </p:txBody>
      </p:sp>
      <p:sp>
        <p:nvSpPr>
          <p:cNvPr id="59" name="Rectangle 58">
            <a:extLst>
              <a:ext uri="{FF2B5EF4-FFF2-40B4-BE49-F238E27FC236}">
                <a16:creationId xmlns:a16="http://schemas.microsoft.com/office/drawing/2014/main" id="{4D3B7416-DAB9-3E4F-8A86-FCA9B9B26B8B}"/>
              </a:ext>
            </a:extLst>
          </p:cNvPr>
          <p:cNvSpPr/>
          <p:nvPr/>
        </p:nvSpPr>
        <p:spPr>
          <a:xfrm>
            <a:off x="9984553" y="2283042"/>
            <a:ext cx="393056" cy="584775"/>
          </a:xfrm>
          <a:prstGeom prst="rect">
            <a:avLst/>
          </a:prstGeom>
        </p:spPr>
        <p:txBody>
          <a:bodyPr wrap="none">
            <a:spAutoFit/>
          </a:bodyPr>
          <a:lstStyle/>
          <a:p>
            <a:r>
              <a:rPr lang="en-US" sz="3200" b="1" dirty="0">
                <a:solidFill>
                  <a:srgbClr val="0000FF"/>
                </a:solidFill>
              </a:rPr>
              <a:t>1</a:t>
            </a:r>
            <a:endParaRPr lang="en-US" sz="3200" dirty="0"/>
          </a:p>
        </p:txBody>
      </p:sp>
      <p:sp>
        <p:nvSpPr>
          <p:cNvPr id="60" name="Rectangle 59">
            <a:extLst>
              <a:ext uri="{FF2B5EF4-FFF2-40B4-BE49-F238E27FC236}">
                <a16:creationId xmlns:a16="http://schemas.microsoft.com/office/drawing/2014/main" id="{00A4BDFF-736C-6B4E-AC6E-48CB50413907}"/>
              </a:ext>
            </a:extLst>
          </p:cNvPr>
          <p:cNvSpPr/>
          <p:nvPr/>
        </p:nvSpPr>
        <p:spPr>
          <a:xfrm>
            <a:off x="11585927" y="2280698"/>
            <a:ext cx="393056" cy="584775"/>
          </a:xfrm>
          <a:prstGeom prst="rect">
            <a:avLst/>
          </a:prstGeom>
        </p:spPr>
        <p:txBody>
          <a:bodyPr wrap="none">
            <a:spAutoFit/>
          </a:bodyPr>
          <a:lstStyle/>
          <a:p>
            <a:r>
              <a:rPr lang="en-US" sz="3200" b="1" dirty="0">
                <a:solidFill>
                  <a:srgbClr val="0000FF"/>
                </a:solidFill>
              </a:rPr>
              <a:t>0</a:t>
            </a:r>
            <a:endParaRPr lang="en-US" sz="3200" dirty="0"/>
          </a:p>
        </p:txBody>
      </p:sp>
      <p:pic>
        <p:nvPicPr>
          <p:cNvPr id="61" name="Graphic 60" descr="Car">
            <a:extLst>
              <a:ext uri="{FF2B5EF4-FFF2-40B4-BE49-F238E27FC236}">
                <a16:creationId xmlns:a16="http://schemas.microsoft.com/office/drawing/2014/main" id="{372B7572-5F8B-4340-9C8F-3A80736ECA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6212" y="1176384"/>
            <a:ext cx="1636169" cy="1123861"/>
          </a:xfrm>
          <a:prstGeom prst="rect">
            <a:avLst/>
          </a:prstGeom>
        </p:spPr>
      </p:pic>
      <p:pic>
        <p:nvPicPr>
          <p:cNvPr id="62" name="Graphic 61" descr="Car">
            <a:extLst>
              <a:ext uri="{FF2B5EF4-FFF2-40B4-BE49-F238E27FC236}">
                <a16:creationId xmlns:a16="http://schemas.microsoft.com/office/drawing/2014/main" id="{ABB1FA8E-F53F-9D45-83BB-174C7FD1004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5472333" y="1103703"/>
            <a:ext cx="1623468" cy="1152004"/>
          </a:xfrm>
          <a:prstGeom prst="rect">
            <a:avLst/>
          </a:prstGeom>
        </p:spPr>
      </p:pic>
      <p:cxnSp>
        <p:nvCxnSpPr>
          <p:cNvPr id="63" name="Straight Arrow Connector 62">
            <a:extLst>
              <a:ext uri="{FF2B5EF4-FFF2-40B4-BE49-F238E27FC236}">
                <a16:creationId xmlns:a16="http://schemas.microsoft.com/office/drawing/2014/main" id="{9A0962CF-93D2-EC42-A776-5BC731E028F6}"/>
              </a:ext>
            </a:extLst>
          </p:cNvPr>
          <p:cNvCxnSpPr>
            <a:cxnSpLocks/>
          </p:cNvCxnSpPr>
          <p:nvPr/>
        </p:nvCxnSpPr>
        <p:spPr>
          <a:xfrm>
            <a:off x="2657618" y="1706102"/>
            <a:ext cx="1341060" cy="7034"/>
          </a:xfrm>
          <a:prstGeom prst="straightConnector1">
            <a:avLst/>
          </a:prstGeom>
          <a:ln w="88900">
            <a:solidFill>
              <a:srgbClr val="0432FF"/>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0F5BDF22-72F9-A944-A31B-2DA5C9A8F3DA}"/>
              </a:ext>
            </a:extLst>
          </p:cNvPr>
          <p:cNvCxnSpPr>
            <a:cxnSpLocks/>
          </p:cNvCxnSpPr>
          <p:nvPr/>
        </p:nvCxnSpPr>
        <p:spPr>
          <a:xfrm flipH="1">
            <a:off x="4090004" y="1705209"/>
            <a:ext cx="1382329" cy="0"/>
          </a:xfrm>
          <a:prstGeom prst="straightConnector1">
            <a:avLst/>
          </a:prstGeom>
          <a:ln w="88900">
            <a:solidFill>
              <a:srgbClr val="FF9300"/>
            </a:solidFill>
            <a:tailEnd type="triangle"/>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D69A6D32-4410-F84F-BF78-4BCEC20FD6D2}"/>
              </a:ext>
            </a:extLst>
          </p:cNvPr>
          <p:cNvSpPr/>
          <p:nvPr/>
        </p:nvSpPr>
        <p:spPr>
          <a:xfrm>
            <a:off x="4350394" y="1682819"/>
            <a:ext cx="930896" cy="369332"/>
          </a:xfrm>
          <a:prstGeom prst="rect">
            <a:avLst/>
          </a:prstGeom>
        </p:spPr>
        <p:txBody>
          <a:bodyPr wrap="none">
            <a:spAutoFit/>
          </a:bodyPr>
          <a:lstStyle/>
          <a:p>
            <a:pPr algn="ctr"/>
            <a:r>
              <a:rPr lang="en-US" b="1" dirty="0">
                <a:solidFill>
                  <a:srgbClr val="FF9300"/>
                </a:solidFill>
              </a:rPr>
              <a:t>Straight</a:t>
            </a:r>
          </a:p>
        </p:txBody>
      </p:sp>
      <p:sp>
        <p:nvSpPr>
          <p:cNvPr id="66" name="Rectangle 65">
            <a:extLst>
              <a:ext uri="{FF2B5EF4-FFF2-40B4-BE49-F238E27FC236}">
                <a16:creationId xmlns:a16="http://schemas.microsoft.com/office/drawing/2014/main" id="{E6B7CE4A-AA7D-3349-BEE7-41C4AB65A16F}"/>
              </a:ext>
            </a:extLst>
          </p:cNvPr>
          <p:cNvSpPr/>
          <p:nvPr/>
        </p:nvSpPr>
        <p:spPr>
          <a:xfrm>
            <a:off x="2802947" y="1274857"/>
            <a:ext cx="930896" cy="369332"/>
          </a:xfrm>
          <a:prstGeom prst="rect">
            <a:avLst/>
          </a:prstGeom>
        </p:spPr>
        <p:txBody>
          <a:bodyPr wrap="none">
            <a:spAutoFit/>
          </a:bodyPr>
          <a:lstStyle/>
          <a:p>
            <a:pPr algn="ctr"/>
            <a:r>
              <a:rPr lang="en-US" b="1" dirty="0">
                <a:solidFill>
                  <a:srgbClr val="0000FF"/>
                </a:solidFill>
              </a:rPr>
              <a:t>Straight</a:t>
            </a:r>
          </a:p>
        </p:txBody>
      </p:sp>
      <p:sp>
        <p:nvSpPr>
          <p:cNvPr id="67" name="Freeform 66">
            <a:extLst>
              <a:ext uri="{FF2B5EF4-FFF2-40B4-BE49-F238E27FC236}">
                <a16:creationId xmlns:a16="http://schemas.microsoft.com/office/drawing/2014/main" id="{E0D419D4-6749-CA47-9754-87D3C2A727F3}"/>
              </a:ext>
            </a:extLst>
          </p:cNvPr>
          <p:cNvSpPr/>
          <p:nvPr/>
        </p:nvSpPr>
        <p:spPr>
          <a:xfrm rot="156787">
            <a:off x="2672862" y="1811734"/>
            <a:ext cx="1237957" cy="354691"/>
          </a:xfrm>
          <a:custGeom>
            <a:avLst/>
            <a:gdLst>
              <a:gd name="connsiteX0" fmla="*/ 0 w 1237957"/>
              <a:gd name="connsiteY0" fmla="*/ 31134 h 354691"/>
              <a:gd name="connsiteX1" fmla="*/ 703385 w 1237957"/>
              <a:gd name="connsiteY1" fmla="*/ 31134 h 354691"/>
              <a:gd name="connsiteX2" fmla="*/ 1237957 w 1237957"/>
              <a:gd name="connsiteY2" fmla="*/ 354691 h 354691"/>
            </a:gdLst>
            <a:ahLst/>
            <a:cxnLst>
              <a:cxn ang="0">
                <a:pos x="connsiteX0" y="connsiteY0"/>
              </a:cxn>
              <a:cxn ang="0">
                <a:pos x="connsiteX1" y="connsiteY1"/>
              </a:cxn>
              <a:cxn ang="0">
                <a:pos x="connsiteX2" y="connsiteY2"/>
              </a:cxn>
            </a:cxnLst>
            <a:rect l="l" t="t" r="r" b="b"/>
            <a:pathLst>
              <a:path w="1237957" h="354691">
                <a:moveTo>
                  <a:pt x="0" y="31134"/>
                </a:moveTo>
                <a:cubicBezTo>
                  <a:pt x="248529" y="4171"/>
                  <a:pt x="497059" y="-22792"/>
                  <a:pt x="703385" y="31134"/>
                </a:cubicBezTo>
                <a:cubicBezTo>
                  <a:pt x="909711" y="85060"/>
                  <a:pt x="1073834" y="219875"/>
                  <a:pt x="1237957" y="354691"/>
                </a:cubicBezTo>
              </a:path>
            </a:pathLst>
          </a:custGeom>
          <a:noFill/>
          <a:ln w="88900">
            <a:solidFill>
              <a:srgbClr val="0432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5F2AA4D0-BC7D-C84F-A27A-4E403393634E}"/>
              </a:ext>
            </a:extLst>
          </p:cNvPr>
          <p:cNvSpPr/>
          <p:nvPr/>
        </p:nvSpPr>
        <p:spPr>
          <a:xfrm>
            <a:off x="2648614" y="1821153"/>
            <a:ext cx="925383" cy="369332"/>
          </a:xfrm>
          <a:prstGeom prst="rect">
            <a:avLst/>
          </a:prstGeom>
        </p:spPr>
        <p:txBody>
          <a:bodyPr wrap="none">
            <a:spAutoFit/>
          </a:bodyPr>
          <a:lstStyle/>
          <a:p>
            <a:pPr algn="ctr"/>
            <a:r>
              <a:rPr lang="en-US" b="1" dirty="0">
                <a:solidFill>
                  <a:srgbClr val="0000FF"/>
                </a:solidFill>
              </a:rPr>
              <a:t>Chicken</a:t>
            </a:r>
          </a:p>
        </p:txBody>
      </p:sp>
      <p:sp>
        <p:nvSpPr>
          <p:cNvPr id="69" name="Freeform 68">
            <a:extLst>
              <a:ext uri="{FF2B5EF4-FFF2-40B4-BE49-F238E27FC236}">
                <a16:creationId xmlns:a16="http://schemas.microsoft.com/office/drawing/2014/main" id="{3572C52C-155C-3246-9EB4-E947AF209FF9}"/>
              </a:ext>
            </a:extLst>
          </p:cNvPr>
          <p:cNvSpPr/>
          <p:nvPr/>
        </p:nvSpPr>
        <p:spPr>
          <a:xfrm rot="11221850">
            <a:off x="4246098" y="1190415"/>
            <a:ext cx="1237957" cy="354691"/>
          </a:xfrm>
          <a:custGeom>
            <a:avLst/>
            <a:gdLst>
              <a:gd name="connsiteX0" fmla="*/ 0 w 1237957"/>
              <a:gd name="connsiteY0" fmla="*/ 31134 h 354691"/>
              <a:gd name="connsiteX1" fmla="*/ 703385 w 1237957"/>
              <a:gd name="connsiteY1" fmla="*/ 31134 h 354691"/>
              <a:gd name="connsiteX2" fmla="*/ 1237957 w 1237957"/>
              <a:gd name="connsiteY2" fmla="*/ 354691 h 354691"/>
            </a:gdLst>
            <a:ahLst/>
            <a:cxnLst>
              <a:cxn ang="0">
                <a:pos x="connsiteX0" y="connsiteY0"/>
              </a:cxn>
              <a:cxn ang="0">
                <a:pos x="connsiteX1" y="connsiteY1"/>
              </a:cxn>
              <a:cxn ang="0">
                <a:pos x="connsiteX2" y="connsiteY2"/>
              </a:cxn>
            </a:cxnLst>
            <a:rect l="l" t="t" r="r" b="b"/>
            <a:pathLst>
              <a:path w="1237957" h="354691">
                <a:moveTo>
                  <a:pt x="0" y="31134"/>
                </a:moveTo>
                <a:cubicBezTo>
                  <a:pt x="248529" y="4171"/>
                  <a:pt x="497059" y="-22792"/>
                  <a:pt x="703385" y="31134"/>
                </a:cubicBezTo>
                <a:cubicBezTo>
                  <a:pt x="909711" y="85060"/>
                  <a:pt x="1073834" y="219875"/>
                  <a:pt x="1237957" y="354691"/>
                </a:cubicBezTo>
              </a:path>
            </a:pathLst>
          </a:custGeom>
          <a:noFill/>
          <a:ln w="88900">
            <a:solidFill>
              <a:srgbClr val="FF93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300"/>
              </a:solidFill>
            </a:endParaRPr>
          </a:p>
        </p:txBody>
      </p:sp>
      <p:sp>
        <p:nvSpPr>
          <p:cNvPr id="70" name="Rectangle 69">
            <a:extLst>
              <a:ext uri="{FF2B5EF4-FFF2-40B4-BE49-F238E27FC236}">
                <a16:creationId xmlns:a16="http://schemas.microsoft.com/office/drawing/2014/main" id="{DD02EC83-EDE8-4A4F-B90D-4BD4E2DB1396}"/>
              </a:ext>
            </a:extLst>
          </p:cNvPr>
          <p:cNvSpPr/>
          <p:nvPr/>
        </p:nvSpPr>
        <p:spPr>
          <a:xfrm>
            <a:off x="4772837" y="1188109"/>
            <a:ext cx="925383" cy="369332"/>
          </a:xfrm>
          <a:prstGeom prst="rect">
            <a:avLst/>
          </a:prstGeom>
        </p:spPr>
        <p:txBody>
          <a:bodyPr wrap="none">
            <a:spAutoFit/>
          </a:bodyPr>
          <a:lstStyle/>
          <a:p>
            <a:pPr algn="ctr"/>
            <a:r>
              <a:rPr lang="en-US" b="1" dirty="0">
                <a:solidFill>
                  <a:srgbClr val="FF9300"/>
                </a:solidFill>
              </a:rPr>
              <a:t>Chicken</a:t>
            </a:r>
          </a:p>
        </p:txBody>
      </p:sp>
      <p:sp>
        <p:nvSpPr>
          <p:cNvPr id="2" name="Rectangle 1">
            <a:extLst>
              <a:ext uri="{FF2B5EF4-FFF2-40B4-BE49-F238E27FC236}">
                <a16:creationId xmlns:a16="http://schemas.microsoft.com/office/drawing/2014/main" id="{AF0A899E-8E77-674E-B9E2-DF25DDCD1643}"/>
              </a:ext>
            </a:extLst>
          </p:cNvPr>
          <p:cNvSpPr/>
          <p:nvPr/>
        </p:nvSpPr>
        <p:spPr>
          <a:xfrm>
            <a:off x="10361687" y="3592677"/>
            <a:ext cx="1605232" cy="2308324"/>
          </a:xfrm>
          <a:prstGeom prst="rect">
            <a:avLst/>
          </a:prstGeom>
        </p:spPr>
        <p:txBody>
          <a:bodyPr wrap="square">
            <a:spAutoFit/>
          </a:bodyPr>
          <a:lstStyle/>
          <a:p>
            <a:r>
              <a:rPr lang="en-US" dirty="0"/>
              <a:t>Seriously??!!</a:t>
            </a:r>
          </a:p>
          <a:p>
            <a:r>
              <a:rPr lang="en-US" dirty="0"/>
              <a:t>Is there no way to win this game without convincing the other player that you are irrational??!!</a:t>
            </a:r>
          </a:p>
        </p:txBody>
      </p:sp>
      <p:cxnSp>
        <p:nvCxnSpPr>
          <p:cNvPr id="30" name="Straight Arrow Connector 29">
            <a:extLst>
              <a:ext uri="{FF2B5EF4-FFF2-40B4-BE49-F238E27FC236}">
                <a16:creationId xmlns:a16="http://schemas.microsoft.com/office/drawing/2014/main" id="{F28EEFA3-C7B1-2042-B2E4-39EA9360BE3E}"/>
              </a:ext>
            </a:extLst>
          </p:cNvPr>
          <p:cNvCxnSpPr>
            <a:cxnSpLocks/>
          </p:cNvCxnSpPr>
          <p:nvPr/>
        </p:nvCxnSpPr>
        <p:spPr>
          <a:xfrm flipH="1">
            <a:off x="6197600" y="3918857"/>
            <a:ext cx="4197250" cy="1422400"/>
          </a:xfrm>
          <a:prstGeom prst="straightConnector1">
            <a:avLst/>
          </a:prstGeom>
          <a:ln w="889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CD2CDA09-C555-CA46-BFAD-C720E06019E3}"/>
              </a:ext>
            </a:extLst>
          </p:cNvPr>
          <p:cNvSpPr/>
          <p:nvPr/>
        </p:nvSpPr>
        <p:spPr>
          <a:xfrm>
            <a:off x="9917147" y="7645"/>
            <a:ext cx="805029" cy="461665"/>
          </a:xfrm>
          <a:prstGeom prst="rect">
            <a:avLst/>
          </a:prstGeom>
        </p:spPr>
        <p:txBody>
          <a:bodyPr wrap="none">
            <a:spAutoFit/>
          </a:bodyPr>
          <a:lstStyle/>
          <a:p>
            <a:pPr algn="ctr"/>
            <a:r>
              <a:rPr lang="en-US" sz="2400" b="1" dirty="0">
                <a:solidFill>
                  <a:srgbClr val="0000FF"/>
                </a:solidFill>
              </a:rPr>
              <a:t>Alice</a:t>
            </a:r>
          </a:p>
        </p:txBody>
      </p:sp>
      <p:sp>
        <p:nvSpPr>
          <p:cNvPr id="36" name="Rectangle 35">
            <a:extLst>
              <a:ext uri="{FF2B5EF4-FFF2-40B4-BE49-F238E27FC236}">
                <a16:creationId xmlns:a16="http://schemas.microsoft.com/office/drawing/2014/main" id="{85A175FD-EC65-E04E-8840-CB5D7A4CBDEB}"/>
              </a:ext>
            </a:extLst>
          </p:cNvPr>
          <p:cNvSpPr/>
          <p:nvPr/>
        </p:nvSpPr>
        <p:spPr>
          <a:xfrm rot="16200000">
            <a:off x="6920400" y="1945301"/>
            <a:ext cx="688009" cy="461665"/>
          </a:xfrm>
          <a:prstGeom prst="rect">
            <a:avLst/>
          </a:prstGeom>
        </p:spPr>
        <p:txBody>
          <a:bodyPr wrap="none">
            <a:spAutoFit/>
          </a:bodyPr>
          <a:lstStyle/>
          <a:p>
            <a:pPr algn="ctr"/>
            <a:r>
              <a:rPr lang="en-US" sz="2400" b="1" dirty="0">
                <a:solidFill>
                  <a:srgbClr val="FF9300"/>
                </a:solidFill>
              </a:rPr>
              <a:t>Bob</a:t>
            </a:r>
          </a:p>
        </p:txBody>
      </p:sp>
    </p:spTree>
    <p:extLst>
      <p:ext uri="{BB962C8B-B14F-4D97-AF65-F5344CB8AC3E}">
        <p14:creationId xmlns:p14="http://schemas.microsoft.com/office/powerpoint/2010/main" val="2148561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5BE04-9C7D-464A-8535-1FE45BE8DFEC}"/>
              </a:ext>
            </a:extLst>
          </p:cNvPr>
          <p:cNvSpPr>
            <a:spLocks noGrp="1"/>
          </p:cNvSpPr>
          <p:nvPr>
            <p:ph type="title"/>
          </p:nvPr>
        </p:nvSpPr>
        <p:spPr/>
        <p:txBody>
          <a:bodyPr/>
          <a:lstStyle/>
          <a:p>
            <a:r>
              <a:rPr lang="en-US" dirty="0"/>
              <a:t>Irrational versus Random</a:t>
            </a:r>
          </a:p>
        </p:txBody>
      </p:sp>
      <p:sp>
        <p:nvSpPr>
          <p:cNvPr id="3" name="Content Placeholder 2">
            <a:extLst>
              <a:ext uri="{FF2B5EF4-FFF2-40B4-BE49-F238E27FC236}">
                <a16:creationId xmlns:a16="http://schemas.microsoft.com/office/drawing/2014/main" id="{274A26B8-2DA8-8148-8412-391CAE726CB9}"/>
              </a:ext>
            </a:extLst>
          </p:cNvPr>
          <p:cNvSpPr>
            <a:spLocks noGrp="1"/>
          </p:cNvSpPr>
          <p:nvPr>
            <p:ph idx="1"/>
          </p:nvPr>
        </p:nvSpPr>
        <p:spPr/>
        <p:txBody>
          <a:bodyPr/>
          <a:lstStyle/>
          <a:p>
            <a:pPr marL="0" indent="0">
              <a:buNone/>
            </a:pPr>
            <a:r>
              <a:rPr lang="en-US" dirty="0"/>
              <a:t>The game of chicken has two different types of Nash equilibria:</a:t>
            </a:r>
          </a:p>
          <a:p>
            <a:r>
              <a:rPr lang="en-US" dirty="0"/>
              <a:t>Bluff.  One player convinces the other that he will behave irrationally.  The other player concedes the game.  Result: (</a:t>
            </a:r>
            <a:r>
              <a:rPr lang="en-US" dirty="0" err="1"/>
              <a:t>straight,chicken</a:t>
            </a:r>
            <a:r>
              <a:rPr lang="en-US" dirty="0"/>
              <a:t>) or (</a:t>
            </a:r>
            <a:r>
              <a:rPr lang="en-US" dirty="0" err="1"/>
              <a:t>chicken,straight</a:t>
            </a:r>
            <a:r>
              <a:rPr lang="en-US" dirty="0"/>
              <a:t>).</a:t>
            </a:r>
          </a:p>
          <a:p>
            <a:r>
              <a:rPr lang="en-US" dirty="0"/>
              <a:t>Mixed Nash Equilibrium.  </a:t>
            </a:r>
          </a:p>
          <a:p>
            <a:pPr lvl="1"/>
            <a:r>
              <a:rPr lang="en-US" dirty="0"/>
              <a:t>Alice chooses a move at random, according to some probability distribution.  She tells Bob, in advance, what probability distribution she will use.</a:t>
            </a:r>
          </a:p>
          <a:p>
            <a:pPr lvl="1"/>
            <a:r>
              <a:rPr lang="en-US" dirty="0"/>
              <a:t>Bob responds rationally.</a:t>
            </a:r>
          </a:p>
          <a:p>
            <a:pPr lvl="1"/>
            <a:r>
              <a:rPr lang="en-US" dirty="0"/>
              <a:t>One of Bob’s rational options is to choose his move, also, at random.</a:t>
            </a:r>
          </a:p>
        </p:txBody>
      </p:sp>
    </p:spTree>
    <p:extLst>
      <p:ext uri="{BB962C8B-B14F-4D97-AF65-F5344CB8AC3E}">
        <p14:creationId xmlns:p14="http://schemas.microsoft.com/office/powerpoint/2010/main" val="26539860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603" y="3567453"/>
            <a:ext cx="11362357" cy="3151845"/>
          </a:xfrm>
        </p:spPr>
        <p:txBody>
          <a:bodyPr>
            <a:normAutofit/>
          </a:bodyPr>
          <a:lstStyle/>
          <a:p>
            <a:r>
              <a:rPr lang="en-US" sz="2400" b="1" dirty="0"/>
              <a:t>Mixed strategy: </a:t>
            </a:r>
            <a:r>
              <a:rPr lang="en-US" sz="2400" dirty="0"/>
              <a:t>a player chooses between the different possible actions according to a probability distribution.</a:t>
            </a:r>
          </a:p>
          <a:p>
            <a:r>
              <a:rPr lang="en-US" sz="2400" dirty="0"/>
              <a:t>For example, suppose that each player chooses to go straight (S) with probability </a:t>
            </a:r>
            <a:r>
              <a:rPr lang="en-US" sz="2400" b="1" dirty="0">
                <a:solidFill>
                  <a:srgbClr val="9437FF"/>
                </a:solidFill>
              </a:rPr>
              <a:t>1/10</a:t>
            </a:r>
            <a:r>
              <a:rPr lang="en-US" sz="2400" dirty="0"/>
              <a:t>. </a:t>
            </a:r>
            <a:br>
              <a:rPr lang="en-US" sz="2400" dirty="0"/>
            </a:br>
            <a:r>
              <a:rPr lang="en-US" sz="2400" dirty="0"/>
              <a:t>Is that a Nash equilibrium?</a:t>
            </a:r>
          </a:p>
          <a:p>
            <a:pPr marL="0" indent="0">
              <a:buNone/>
            </a:pPr>
            <a:endParaRPr lang="en-US" sz="2400" dirty="0"/>
          </a:p>
        </p:txBody>
      </p:sp>
      <p:sp>
        <p:nvSpPr>
          <p:cNvPr id="30" name="Title 1">
            <a:extLst>
              <a:ext uri="{FF2B5EF4-FFF2-40B4-BE49-F238E27FC236}">
                <a16:creationId xmlns:a16="http://schemas.microsoft.com/office/drawing/2014/main" id="{4E25A32C-72F0-0E4F-A34E-A75BB48645CB}"/>
              </a:ext>
            </a:extLst>
          </p:cNvPr>
          <p:cNvSpPr>
            <a:spLocks noGrp="1"/>
          </p:cNvSpPr>
          <p:nvPr>
            <p:ph type="title"/>
          </p:nvPr>
        </p:nvSpPr>
        <p:spPr>
          <a:xfrm>
            <a:off x="1006212" y="0"/>
            <a:ext cx="9204588" cy="868362"/>
          </a:xfrm>
        </p:spPr>
        <p:txBody>
          <a:bodyPr/>
          <a:lstStyle/>
          <a:p>
            <a:r>
              <a:rPr lang="en-US" dirty="0"/>
              <a:t>Game of Chicken</a:t>
            </a:r>
          </a:p>
        </p:txBody>
      </p:sp>
      <p:sp>
        <p:nvSpPr>
          <p:cNvPr id="31" name="Rectangle 30">
            <a:extLst>
              <a:ext uri="{FF2B5EF4-FFF2-40B4-BE49-F238E27FC236}">
                <a16:creationId xmlns:a16="http://schemas.microsoft.com/office/drawing/2014/main" id="{1B835EE0-D8C3-7F4F-89B1-784F2EFE4508}"/>
              </a:ext>
            </a:extLst>
          </p:cNvPr>
          <p:cNvSpPr/>
          <p:nvPr/>
        </p:nvSpPr>
        <p:spPr>
          <a:xfrm>
            <a:off x="1404211" y="978877"/>
            <a:ext cx="947375" cy="369332"/>
          </a:xfrm>
          <a:prstGeom prst="rect">
            <a:avLst/>
          </a:prstGeom>
        </p:spPr>
        <p:txBody>
          <a:bodyPr wrap="none">
            <a:spAutoFit/>
          </a:bodyPr>
          <a:lstStyle/>
          <a:p>
            <a:r>
              <a:rPr lang="en-US" b="1" dirty="0">
                <a:solidFill>
                  <a:srgbClr val="0000FF"/>
                </a:solidFill>
              </a:rPr>
              <a:t>Player 1</a:t>
            </a:r>
            <a:endParaRPr lang="en-US" dirty="0"/>
          </a:p>
        </p:txBody>
      </p:sp>
      <p:sp>
        <p:nvSpPr>
          <p:cNvPr id="32" name="Rectangle 31">
            <a:extLst>
              <a:ext uri="{FF2B5EF4-FFF2-40B4-BE49-F238E27FC236}">
                <a16:creationId xmlns:a16="http://schemas.microsoft.com/office/drawing/2014/main" id="{A26B2CDD-4B1E-044A-AC89-FA3E434F6BEE}"/>
              </a:ext>
            </a:extLst>
          </p:cNvPr>
          <p:cNvSpPr/>
          <p:nvPr/>
        </p:nvSpPr>
        <p:spPr>
          <a:xfrm>
            <a:off x="5984252" y="1004615"/>
            <a:ext cx="947375" cy="369332"/>
          </a:xfrm>
          <a:prstGeom prst="rect">
            <a:avLst/>
          </a:prstGeom>
        </p:spPr>
        <p:txBody>
          <a:bodyPr wrap="none">
            <a:spAutoFit/>
          </a:bodyPr>
          <a:lstStyle/>
          <a:p>
            <a:r>
              <a:rPr lang="en-US" b="1" dirty="0">
                <a:solidFill>
                  <a:srgbClr val="FF9300"/>
                </a:solidFill>
              </a:rPr>
              <a:t>Player 2</a:t>
            </a:r>
            <a:endParaRPr lang="en-US" dirty="0">
              <a:solidFill>
                <a:srgbClr val="FF9300"/>
              </a:solidFill>
            </a:endParaRPr>
          </a:p>
        </p:txBody>
      </p:sp>
      <p:graphicFrame>
        <p:nvGraphicFramePr>
          <p:cNvPr id="33" name="Content Placeholder 4">
            <a:extLst>
              <a:ext uri="{FF2B5EF4-FFF2-40B4-BE49-F238E27FC236}">
                <a16:creationId xmlns:a16="http://schemas.microsoft.com/office/drawing/2014/main" id="{EB74C2F8-4DDF-694C-AAFA-F0B2A2ABD746}"/>
              </a:ext>
            </a:extLst>
          </p:cNvPr>
          <p:cNvGraphicFramePr>
            <a:graphicFrameLocks/>
          </p:cNvGraphicFramePr>
          <p:nvPr>
            <p:extLst>
              <p:ext uri="{D42A27DB-BD31-4B8C-83A1-F6EECF244321}">
                <p14:modId xmlns:p14="http://schemas.microsoft.com/office/powerpoint/2010/main" val="3730095027"/>
              </p:ext>
            </p:extLst>
          </p:nvPr>
        </p:nvGraphicFramePr>
        <p:xfrm>
          <a:off x="7131149" y="117232"/>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Straight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Chicken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Straight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Chicken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34" name="Straight Connector 33">
            <a:extLst>
              <a:ext uri="{FF2B5EF4-FFF2-40B4-BE49-F238E27FC236}">
                <a16:creationId xmlns:a16="http://schemas.microsoft.com/office/drawing/2014/main" id="{93CEEFE8-1DD1-B249-9287-A5F1EE43581D}"/>
              </a:ext>
            </a:extLst>
          </p:cNvPr>
          <p:cNvCxnSpPr>
            <a:cxnSpLocks/>
          </p:cNvCxnSpPr>
          <p:nvPr/>
        </p:nvCxnSpPr>
        <p:spPr>
          <a:xfrm>
            <a:off x="8778241" y="1322365"/>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6D1710F-B233-E945-9238-82B078BCEB1F}"/>
              </a:ext>
            </a:extLst>
          </p:cNvPr>
          <p:cNvCxnSpPr>
            <a:cxnSpLocks/>
          </p:cNvCxnSpPr>
          <p:nvPr/>
        </p:nvCxnSpPr>
        <p:spPr>
          <a:xfrm>
            <a:off x="8778241" y="2278968"/>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9763D0B-A6A5-084F-9C0E-53E257E6D69E}"/>
              </a:ext>
            </a:extLst>
          </p:cNvPr>
          <p:cNvCxnSpPr>
            <a:cxnSpLocks/>
          </p:cNvCxnSpPr>
          <p:nvPr/>
        </p:nvCxnSpPr>
        <p:spPr>
          <a:xfrm>
            <a:off x="10379613" y="1291885"/>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D4C7AE38-F644-F740-8E5F-4704C10B9728}"/>
              </a:ext>
            </a:extLst>
          </p:cNvPr>
          <p:cNvSpPr/>
          <p:nvPr/>
        </p:nvSpPr>
        <p:spPr>
          <a:xfrm>
            <a:off x="8770033" y="1670932"/>
            <a:ext cx="795176" cy="584775"/>
          </a:xfrm>
          <a:prstGeom prst="rect">
            <a:avLst/>
          </a:prstGeom>
        </p:spPr>
        <p:txBody>
          <a:bodyPr wrap="square">
            <a:spAutoFit/>
          </a:bodyPr>
          <a:lstStyle/>
          <a:p>
            <a:pPr algn="ctr"/>
            <a:r>
              <a:rPr lang="en-US" sz="3200" b="1" dirty="0">
                <a:solidFill>
                  <a:srgbClr val="FF9300"/>
                </a:solidFill>
              </a:rPr>
              <a:t>-10</a:t>
            </a:r>
          </a:p>
        </p:txBody>
      </p:sp>
      <p:sp>
        <p:nvSpPr>
          <p:cNvPr id="46" name="Rectangle 45">
            <a:extLst>
              <a:ext uri="{FF2B5EF4-FFF2-40B4-BE49-F238E27FC236}">
                <a16:creationId xmlns:a16="http://schemas.microsoft.com/office/drawing/2014/main" id="{E0375C54-A9AE-DF46-A79A-448E1A15F9FB}"/>
              </a:ext>
            </a:extLst>
          </p:cNvPr>
          <p:cNvSpPr/>
          <p:nvPr/>
        </p:nvSpPr>
        <p:spPr>
          <a:xfrm>
            <a:off x="8767689" y="2639257"/>
            <a:ext cx="627187" cy="584775"/>
          </a:xfrm>
          <a:prstGeom prst="rect">
            <a:avLst/>
          </a:prstGeom>
        </p:spPr>
        <p:txBody>
          <a:bodyPr wrap="square">
            <a:spAutoFit/>
          </a:bodyPr>
          <a:lstStyle/>
          <a:p>
            <a:pPr algn="ctr"/>
            <a:r>
              <a:rPr lang="en-US" sz="3200" b="1" dirty="0">
                <a:solidFill>
                  <a:srgbClr val="FF9300"/>
                </a:solidFill>
              </a:rPr>
              <a:t>-1</a:t>
            </a:r>
          </a:p>
        </p:txBody>
      </p:sp>
      <p:sp>
        <p:nvSpPr>
          <p:cNvPr id="47" name="Rectangle 46">
            <a:extLst>
              <a:ext uri="{FF2B5EF4-FFF2-40B4-BE49-F238E27FC236}">
                <a16:creationId xmlns:a16="http://schemas.microsoft.com/office/drawing/2014/main" id="{5F8370D7-7422-8049-BA7B-1E49C0FA5B0B}"/>
              </a:ext>
            </a:extLst>
          </p:cNvPr>
          <p:cNvSpPr/>
          <p:nvPr/>
        </p:nvSpPr>
        <p:spPr>
          <a:xfrm>
            <a:off x="10397195" y="2636913"/>
            <a:ext cx="460721" cy="584775"/>
          </a:xfrm>
          <a:prstGeom prst="rect">
            <a:avLst/>
          </a:prstGeom>
        </p:spPr>
        <p:txBody>
          <a:bodyPr wrap="square">
            <a:spAutoFit/>
          </a:bodyPr>
          <a:lstStyle/>
          <a:p>
            <a:pPr algn="ctr"/>
            <a:r>
              <a:rPr lang="en-US" sz="3200" b="1" dirty="0">
                <a:solidFill>
                  <a:srgbClr val="FF9300"/>
                </a:solidFill>
              </a:rPr>
              <a:t>0</a:t>
            </a:r>
          </a:p>
        </p:txBody>
      </p:sp>
      <p:sp>
        <p:nvSpPr>
          <p:cNvPr id="48" name="Rectangle 47">
            <a:extLst>
              <a:ext uri="{FF2B5EF4-FFF2-40B4-BE49-F238E27FC236}">
                <a16:creationId xmlns:a16="http://schemas.microsoft.com/office/drawing/2014/main" id="{27346FB3-D41C-1848-A6A0-9A723140EB7C}"/>
              </a:ext>
            </a:extLst>
          </p:cNvPr>
          <p:cNvSpPr/>
          <p:nvPr/>
        </p:nvSpPr>
        <p:spPr>
          <a:xfrm>
            <a:off x="10394850" y="1663898"/>
            <a:ext cx="393057" cy="584775"/>
          </a:xfrm>
          <a:prstGeom prst="rect">
            <a:avLst/>
          </a:prstGeom>
        </p:spPr>
        <p:txBody>
          <a:bodyPr wrap="square">
            <a:spAutoFit/>
          </a:bodyPr>
          <a:lstStyle/>
          <a:p>
            <a:pPr algn="ctr"/>
            <a:r>
              <a:rPr lang="en-US" sz="3200" b="1" dirty="0">
                <a:solidFill>
                  <a:srgbClr val="FF9300"/>
                </a:solidFill>
              </a:rPr>
              <a:t>1</a:t>
            </a:r>
          </a:p>
        </p:txBody>
      </p:sp>
      <p:sp>
        <p:nvSpPr>
          <p:cNvPr id="49" name="Rectangle 48">
            <a:extLst>
              <a:ext uri="{FF2B5EF4-FFF2-40B4-BE49-F238E27FC236}">
                <a16:creationId xmlns:a16="http://schemas.microsoft.com/office/drawing/2014/main" id="{E7C336AF-0593-C84B-8170-DFE1BCA48882}"/>
              </a:ext>
            </a:extLst>
          </p:cNvPr>
          <p:cNvSpPr/>
          <p:nvPr/>
        </p:nvSpPr>
        <p:spPr>
          <a:xfrm>
            <a:off x="11480418" y="1302995"/>
            <a:ext cx="518091" cy="584775"/>
          </a:xfrm>
          <a:prstGeom prst="rect">
            <a:avLst/>
          </a:prstGeom>
        </p:spPr>
        <p:txBody>
          <a:bodyPr wrap="none">
            <a:spAutoFit/>
          </a:bodyPr>
          <a:lstStyle/>
          <a:p>
            <a:r>
              <a:rPr lang="en-US" sz="3200" b="1" dirty="0">
                <a:solidFill>
                  <a:srgbClr val="0000FF"/>
                </a:solidFill>
              </a:rPr>
              <a:t>-1</a:t>
            </a:r>
            <a:endParaRPr lang="en-US" sz="3200" dirty="0"/>
          </a:p>
        </p:txBody>
      </p:sp>
      <p:sp>
        <p:nvSpPr>
          <p:cNvPr id="50" name="Rectangle 49">
            <a:extLst>
              <a:ext uri="{FF2B5EF4-FFF2-40B4-BE49-F238E27FC236}">
                <a16:creationId xmlns:a16="http://schemas.microsoft.com/office/drawing/2014/main" id="{89E0F8A3-90E5-8A47-907F-BCF3DCADC9E7}"/>
              </a:ext>
            </a:extLst>
          </p:cNvPr>
          <p:cNvSpPr/>
          <p:nvPr/>
        </p:nvSpPr>
        <p:spPr>
          <a:xfrm>
            <a:off x="9635206" y="1314718"/>
            <a:ext cx="726481" cy="584775"/>
          </a:xfrm>
          <a:prstGeom prst="rect">
            <a:avLst/>
          </a:prstGeom>
        </p:spPr>
        <p:txBody>
          <a:bodyPr wrap="none">
            <a:spAutoFit/>
          </a:bodyPr>
          <a:lstStyle/>
          <a:p>
            <a:r>
              <a:rPr lang="en-US" sz="3200" b="1" dirty="0">
                <a:solidFill>
                  <a:srgbClr val="0000FF"/>
                </a:solidFill>
              </a:rPr>
              <a:t>-10</a:t>
            </a:r>
            <a:endParaRPr lang="en-US" sz="3200" dirty="0"/>
          </a:p>
        </p:txBody>
      </p:sp>
      <p:sp>
        <p:nvSpPr>
          <p:cNvPr id="51" name="Rectangle 50">
            <a:extLst>
              <a:ext uri="{FF2B5EF4-FFF2-40B4-BE49-F238E27FC236}">
                <a16:creationId xmlns:a16="http://schemas.microsoft.com/office/drawing/2014/main" id="{CEA1F542-EAE1-284F-A404-FC8B84B0648B}"/>
              </a:ext>
            </a:extLst>
          </p:cNvPr>
          <p:cNvSpPr/>
          <p:nvPr/>
        </p:nvSpPr>
        <p:spPr>
          <a:xfrm>
            <a:off x="9984553" y="2283042"/>
            <a:ext cx="393056" cy="584775"/>
          </a:xfrm>
          <a:prstGeom prst="rect">
            <a:avLst/>
          </a:prstGeom>
        </p:spPr>
        <p:txBody>
          <a:bodyPr wrap="none">
            <a:spAutoFit/>
          </a:bodyPr>
          <a:lstStyle/>
          <a:p>
            <a:r>
              <a:rPr lang="en-US" sz="3200" b="1" dirty="0">
                <a:solidFill>
                  <a:srgbClr val="0000FF"/>
                </a:solidFill>
              </a:rPr>
              <a:t>1</a:t>
            </a:r>
            <a:endParaRPr lang="en-US" sz="3200" dirty="0"/>
          </a:p>
        </p:txBody>
      </p:sp>
      <p:sp>
        <p:nvSpPr>
          <p:cNvPr id="52" name="Rectangle 51">
            <a:extLst>
              <a:ext uri="{FF2B5EF4-FFF2-40B4-BE49-F238E27FC236}">
                <a16:creationId xmlns:a16="http://schemas.microsoft.com/office/drawing/2014/main" id="{0A130FEC-24A4-1541-88A8-6DC6D968D07C}"/>
              </a:ext>
            </a:extLst>
          </p:cNvPr>
          <p:cNvSpPr/>
          <p:nvPr/>
        </p:nvSpPr>
        <p:spPr>
          <a:xfrm>
            <a:off x="11585927" y="2280698"/>
            <a:ext cx="393056" cy="584775"/>
          </a:xfrm>
          <a:prstGeom prst="rect">
            <a:avLst/>
          </a:prstGeom>
        </p:spPr>
        <p:txBody>
          <a:bodyPr wrap="none">
            <a:spAutoFit/>
          </a:bodyPr>
          <a:lstStyle/>
          <a:p>
            <a:r>
              <a:rPr lang="en-US" sz="3200" b="1" dirty="0">
                <a:solidFill>
                  <a:srgbClr val="0000FF"/>
                </a:solidFill>
              </a:rPr>
              <a:t>0</a:t>
            </a:r>
            <a:endParaRPr lang="en-US" sz="3200" dirty="0"/>
          </a:p>
        </p:txBody>
      </p:sp>
      <p:pic>
        <p:nvPicPr>
          <p:cNvPr id="53" name="Graphic 52" descr="Car">
            <a:extLst>
              <a:ext uri="{FF2B5EF4-FFF2-40B4-BE49-F238E27FC236}">
                <a16:creationId xmlns:a16="http://schemas.microsoft.com/office/drawing/2014/main" id="{DBB6EA4F-6F35-AD4A-A3DD-35F395EE1E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6212" y="1176384"/>
            <a:ext cx="1636169" cy="1123861"/>
          </a:xfrm>
          <a:prstGeom prst="rect">
            <a:avLst/>
          </a:prstGeom>
        </p:spPr>
      </p:pic>
      <p:pic>
        <p:nvPicPr>
          <p:cNvPr id="54" name="Graphic 53" descr="Car">
            <a:extLst>
              <a:ext uri="{FF2B5EF4-FFF2-40B4-BE49-F238E27FC236}">
                <a16:creationId xmlns:a16="http://schemas.microsoft.com/office/drawing/2014/main" id="{9D659EDC-F3C9-C944-850F-F65A627874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5472333" y="1103703"/>
            <a:ext cx="1623468" cy="1152004"/>
          </a:xfrm>
          <a:prstGeom prst="rect">
            <a:avLst/>
          </a:prstGeom>
        </p:spPr>
      </p:pic>
      <p:cxnSp>
        <p:nvCxnSpPr>
          <p:cNvPr id="55" name="Straight Arrow Connector 54">
            <a:extLst>
              <a:ext uri="{FF2B5EF4-FFF2-40B4-BE49-F238E27FC236}">
                <a16:creationId xmlns:a16="http://schemas.microsoft.com/office/drawing/2014/main" id="{CA864B63-0B6E-D143-8844-3E96CD822C95}"/>
              </a:ext>
            </a:extLst>
          </p:cNvPr>
          <p:cNvCxnSpPr>
            <a:cxnSpLocks/>
          </p:cNvCxnSpPr>
          <p:nvPr/>
        </p:nvCxnSpPr>
        <p:spPr>
          <a:xfrm>
            <a:off x="2657618" y="1706102"/>
            <a:ext cx="1341060" cy="7034"/>
          </a:xfrm>
          <a:prstGeom prst="straightConnector1">
            <a:avLst/>
          </a:prstGeom>
          <a:ln w="88900">
            <a:solidFill>
              <a:srgbClr val="0432FF"/>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22CB1C9B-8D7E-C34F-8ED3-CCE5ABB7BC8E}"/>
              </a:ext>
            </a:extLst>
          </p:cNvPr>
          <p:cNvCxnSpPr>
            <a:cxnSpLocks/>
          </p:cNvCxnSpPr>
          <p:nvPr/>
        </p:nvCxnSpPr>
        <p:spPr>
          <a:xfrm flipH="1">
            <a:off x="4090004" y="1705209"/>
            <a:ext cx="1382329" cy="0"/>
          </a:xfrm>
          <a:prstGeom prst="straightConnector1">
            <a:avLst/>
          </a:prstGeom>
          <a:ln w="88900">
            <a:solidFill>
              <a:srgbClr val="FF9300"/>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D2EEDDD8-DED6-7544-A086-4A52DC30637C}"/>
              </a:ext>
            </a:extLst>
          </p:cNvPr>
          <p:cNvSpPr/>
          <p:nvPr/>
        </p:nvSpPr>
        <p:spPr>
          <a:xfrm>
            <a:off x="4350394" y="1682819"/>
            <a:ext cx="930896" cy="369332"/>
          </a:xfrm>
          <a:prstGeom prst="rect">
            <a:avLst/>
          </a:prstGeom>
        </p:spPr>
        <p:txBody>
          <a:bodyPr wrap="none">
            <a:spAutoFit/>
          </a:bodyPr>
          <a:lstStyle/>
          <a:p>
            <a:pPr algn="ctr"/>
            <a:r>
              <a:rPr lang="en-US" b="1" dirty="0">
                <a:solidFill>
                  <a:srgbClr val="FF9300"/>
                </a:solidFill>
              </a:rPr>
              <a:t>Straight</a:t>
            </a:r>
          </a:p>
        </p:txBody>
      </p:sp>
      <p:sp>
        <p:nvSpPr>
          <p:cNvPr id="58" name="Rectangle 57">
            <a:extLst>
              <a:ext uri="{FF2B5EF4-FFF2-40B4-BE49-F238E27FC236}">
                <a16:creationId xmlns:a16="http://schemas.microsoft.com/office/drawing/2014/main" id="{E3EAAEBD-6F09-934F-A30B-CDD117783715}"/>
              </a:ext>
            </a:extLst>
          </p:cNvPr>
          <p:cNvSpPr/>
          <p:nvPr/>
        </p:nvSpPr>
        <p:spPr>
          <a:xfrm>
            <a:off x="2802947" y="1274857"/>
            <a:ext cx="930896" cy="369332"/>
          </a:xfrm>
          <a:prstGeom prst="rect">
            <a:avLst/>
          </a:prstGeom>
        </p:spPr>
        <p:txBody>
          <a:bodyPr wrap="none">
            <a:spAutoFit/>
          </a:bodyPr>
          <a:lstStyle/>
          <a:p>
            <a:pPr algn="ctr"/>
            <a:r>
              <a:rPr lang="en-US" b="1" dirty="0">
                <a:solidFill>
                  <a:srgbClr val="0000FF"/>
                </a:solidFill>
              </a:rPr>
              <a:t>Straight</a:t>
            </a:r>
          </a:p>
        </p:txBody>
      </p:sp>
      <p:sp>
        <p:nvSpPr>
          <p:cNvPr id="59" name="Freeform 58">
            <a:extLst>
              <a:ext uri="{FF2B5EF4-FFF2-40B4-BE49-F238E27FC236}">
                <a16:creationId xmlns:a16="http://schemas.microsoft.com/office/drawing/2014/main" id="{94A16784-842C-0542-A70A-3E288AB888A2}"/>
              </a:ext>
            </a:extLst>
          </p:cNvPr>
          <p:cNvSpPr/>
          <p:nvPr/>
        </p:nvSpPr>
        <p:spPr>
          <a:xfrm rot="156787">
            <a:off x="2672862" y="1811734"/>
            <a:ext cx="1237957" cy="354691"/>
          </a:xfrm>
          <a:custGeom>
            <a:avLst/>
            <a:gdLst>
              <a:gd name="connsiteX0" fmla="*/ 0 w 1237957"/>
              <a:gd name="connsiteY0" fmla="*/ 31134 h 354691"/>
              <a:gd name="connsiteX1" fmla="*/ 703385 w 1237957"/>
              <a:gd name="connsiteY1" fmla="*/ 31134 h 354691"/>
              <a:gd name="connsiteX2" fmla="*/ 1237957 w 1237957"/>
              <a:gd name="connsiteY2" fmla="*/ 354691 h 354691"/>
            </a:gdLst>
            <a:ahLst/>
            <a:cxnLst>
              <a:cxn ang="0">
                <a:pos x="connsiteX0" y="connsiteY0"/>
              </a:cxn>
              <a:cxn ang="0">
                <a:pos x="connsiteX1" y="connsiteY1"/>
              </a:cxn>
              <a:cxn ang="0">
                <a:pos x="connsiteX2" y="connsiteY2"/>
              </a:cxn>
            </a:cxnLst>
            <a:rect l="l" t="t" r="r" b="b"/>
            <a:pathLst>
              <a:path w="1237957" h="354691">
                <a:moveTo>
                  <a:pt x="0" y="31134"/>
                </a:moveTo>
                <a:cubicBezTo>
                  <a:pt x="248529" y="4171"/>
                  <a:pt x="497059" y="-22792"/>
                  <a:pt x="703385" y="31134"/>
                </a:cubicBezTo>
                <a:cubicBezTo>
                  <a:pt x="909711" y="85060"/>
                  <a:pt x="1073834" y="219875"/>
                  <a:pt x="1237957" y="354691"/>
                </a:cubicBezTo>
              </a:path>
            </a:pathLst>
          </a:custGeom>
          <a:noFill/>
          <a:ln w="88900">
            <a:solidFill>
              <a:srgbClr val="0432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BF85B96A-1A18-F848-84BF-EFFEF2E97996}"/>
              </a:ext>
            </a:extLst>
          </p:cNvPr>
          <p:cNvSpPr/>
          <p:nvPr/>
        </p:nvSpPr>
        <p:spPr>
          <a:xfrm>
            <a:off x="2648614" y="1821153"/>
            <a:ext cx="925383" cy="369332"/>
          </a:xfrm>
          <a:prstGeom prst="rect">
            <a:avLst/>
          </a:prstGeom>
        </p:spPr>
        <p:txBody>
          <a:bodyPr wrap="none">
            <a:spAutoFit/>
          </a:bodyPr>
          <a:lstStyle/>
          <a:p>
            <a:pPr algn="ctr"/>
            <a:r>
              <a:rPr lang="en-US" b="1" dirty="0">
                <a:solidFill>
                  <a:srgbClr val="0000FF"/>
                </a:solidFill>
              </a:rPr>
              <a:t>Chicken</a:t>
            </a:r>
          </a:p>
        </p:txBody>
      </p:sp>
      <p:sp>
        <p:nvSpPr>
          <p:cNvPr id="61" name="Freeform 60">
            <a:extLst>
              <a:ext uri="{FF2B5EF4-FFF2-40B4-BE49-F238E27FC236}">
                <a16:creationId xmlns:a16="http://schemas.microsoft.com/office/drawing/2014/main" id="{3B1EEEC9-F4FD-9547-938F-BA9F710290E7}"/>
              </a:ext>
            </a:extLst>
          </p:cNvPr>
          <p:cNvSpPr/>
          <p:nvPr/>
        </p:nvSpPr>
        <p:spPr>
          <a:xfrm rot="11221850">
            <a:off x="4246098" y="1190415"/>
            <a:ext cx="1237957" cy="354691"/>
          </a:xfrm>
          <a:custGeom>
            <a:avLst/>
            <a:gdLst>
              <a:gd name="connsiteX0" fmla="*/ 0 w 1237957"/>
              <a:gd name="connsiteY0" fmla="*/ 31134 h 354691"/>
              <a:gd name="connsiteX1" fmla="*/ 703385 w 1237957"/>
              <a:gd name="connsiteY1" fmla="*/ 31134 h 354691"/>
              <a:gd name="connsiteX2" fmla="*/ 1237957 w 1237957"/>
              <a:gd name="connsiteY2" fmla="*/ 354691 h 354691"/>
            </a:gdLst>
            <a:ahLst/>
            <a:cxnLst>
              <a:cxn ang="0">
                <a:pos x="connsiteX0" y="connsiteY0"/>
              </a:cxn>
              <a:cxn ang="0">
                <a:pos x="connsiteX1" y="connsiteY1"/>
              </a:cxn>
              <a:cxn ang="0">
                <a:pos x="connsiteX2" y="connsiteY2"/>
              </a:cxn>
            </a:cxnLst>
            <a:rect l="l" t="t" r="r" b="b"/>
            <a:pathLst>
              <a:path w="1237957" h="354691">
                <a:moveTo>
                  <a:pt x="0" y="31134"/>
                </a:moveTo>
                <a:cubicBezTo>
                  <a:pt x="248529" y="4171"/>
                  <a:pt x="497059" y="-22792"/>
                  <a:pt x="703385" y="31134"/>
                </a:cubicBezTo>
                <a:cubicBezTo>
                  <a:pt x="909711" y="85060"/>
                  <a:pt x="1073834" y="219875"/>
                  <a:pt x="1237957" y="354691"/>
                </a:cubicBezTo>
              </a:path>
            </a:pathLst>
          </a:custGeom>
          <a:noFill/>
          <a:ln w="88900">
            <a:solidFill>
              <a:srgbClr val="FF93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300"/>
              </a:solidFill>
            </a:endParaRPr>
          </a:p>
        </p:txBody>
      </p:sp>
      <p:sp>
        <p:nvSpPr>
          <p:cNvPr id="62" name="Rectangle 61">
            <a:extLst>
              <a:ext uri="{FF2B5EF4-FFF2-40B4-BE49-F238E27FC236}">
                <a16:creationId xmlns:a16="http://schemas.microsoft.com/office/drawing/2014/main" id="{0D41B7A4-C645-F244-B637-EAFB3D64F306}"/>
              </a:ext>
            </a:extLst>
          </p:cNvPr>
          <p:cNvSpPr/>
          <p:nvPr/>
        </p:nvSpPr>
        <p:spPr>
          <a:xfrm>
            <a:off x="4772837" y="1188109"/>
            <a:ext cx="925383" cy="369332"/>
          </a:xfrm>
          <a:prstGeom prst="rect">
            <a:avLst/>
          </a:prstGeom>
        </p:spPr>
        <p:txBody>
          <a:bodyPr wrap="none">
            <a:spAutoFit/>
          </a:bodyPr>
          <a:lstStyle/>
          <a:p>
            <a:pPr algn="ctr"/>
            <a:r>
              <a:rPr lang="en-US" b="1" dirty="0">
                <a:solidFill>
                  <a:srgbClr val="FF9300"/>
                </a:solidFill>
              </a:rPr>
              <a:t>Chicken</a:t>
            </a:r>
          </a:p>
        </p:txBody>
      </p:sp>
      <p:sp>
        <p:nvSpPr>
          <p:cNvPr id="28" name="Rectangle 27">
            <a:extLst>
              <a:ext uri="{FF2B5EF4-FFF2-40B4-BE49-F238E27FC236}">
                <a16:creationId xmlns:a16="http://schemas.microsoft.com/office/drawing/2014/main" id="{38B79657-8E81-9A48-83D7-1AF020D0D67A}"/>
              </a:ext>
            </a:extLst>
          </p:cNvPr>
          <p:cNvSpPr/>
          <p:nvPr/>
        </p:nvSpPr>
        <p:spPr>
          <a:xfrm>
            <a:off x="9960690" y="7645"/>
            <a:ext cx="805029" cy="461665"/>
          </a:xfrm>
          <a:prstGeom prst="rect">
            <a:avLst/>
          </a:prstGeom>
        </p:spPr>
        <p:txBody>
          <a:bodyPr wrap="none">
            <a:spAutoFit/>
          </a:bodyPr>
          <a:lstStyle/>
          <a:p>
            <a:pPr algn="ctr"/>
            <a:r>
              <a:rPr lang="en-US" sz="2400" b="1" dirty="0">
                <a:solidFill>
                  <a:srgbClr val="0000FF"/>
                </a:solidFill>
              </a:rPr>
              <a:t>Alice</a:t>
            </a:r>
          </a:p>
        </p:txBody>
      </p:sp>
      <p:sp>
        <p:nvSpPr>
          <p:cNvPr id="29" name="Rectangle 28">
            <a:extLst>
              <a:ext uri="{FF2B5EF4-FFF2-40B4-BE49-F238E27FC236}">
                <a16:creationId xmlns:a16="http://schemas.microsoft.com/office/drawing/2014/main" id="{C0CA7E6D-1F71-7F40-A12B-1497985DC360}"/>
              </a:ext>
            </a:extLst>
          </p:cNvPr>
          <p:cNvSpPr/>
          <p:nvPr/>
        </p:nvSpPr>
        <p:spPr>
          <a:xfrm rot="16200000">
            <a:off x="6920400" y="1945301"/>
            <a:ext cx="688009" cy="461665"/>
          </a:xfrm>
          <a:prstGeom prst="rect">
            <a:avLst/>
          </a:prstGeom>
        </p:spPr>
        <p:txBody>
          <a:bodyPr wrap="none">
            <a:spAutoFit/>
          </a:bodyPr>
          <a:lstStyle/>
          <a:p>
            <a:pPr algn="ctr"/>
            <a:r>
              <a:rPr lang="en-US" sz="2400" b="1" dirty="0">
                <a:solidFill>
                  <a:srgbClr val="FF9300"/>
                </a:solidFill>
              </a:rPr>
              <a:t>Bob</a:t>
            </a:r>
          </a:p>
        </p:txBody>
      </p:sp>
    </p:spTree>
    <p:extLst>
      <p:ext uri="{BB962C8B-B14F-4D97-AF65-F5344CB8AC3E}">
        <p14:creationId xmlns:p14="http://schemas.microsoft.com/office/powerpoint/2010/main" val="41461999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4603" y="3227061"/>
                <a:ext cx="11362357" cy="3492238"/>
              </a:xfrm>
            </p:spPr>
            <p:txBody>
              <a:bodyPr>
                <a:normAutofit fontScale="85000" lnSpcReduction="20000"/>
              </a:bodyPr>
              <a:lstStyle/>
              <a:p>
                <a:pPr marL="0" indent="0">
                  <a:lnSpc>
                    <a:spcPct val="110000"/>
                  </a:lnSpc>
                  <a:buNone/>
                </a:pPr>
                <a:r>
                  <a:rPr lang="en-US" sz="2400" dirty="0"/>
                  <a:t>The expected payoff, to </a:t>
                </a:r>
                <a:r>
                  <a:rPr lang="en-US" sz="2400" dirty="0">
                    <a:solidFill>
                      <a:srgbClr val="0432FF"/>
                    </a:solidFill>
                  </a:rPr>
                  <a:t>Alice</a:t>
                </a:r>
                <a:r>
                  <a:rPr lang="en-US" sz="2400" dirty="0"/>
                  <a:t>, for choosing to go Straight is:</a:t>
                </a:r>
                <a:endParaRPr lang="en-US" sz="2400" i="1" dirty="0">
                  <a:solidFill>
                    <a:srgbClr val="0432FF"/>
                  </a:solidFill>
                  <a:latin typeface="Cambria Math" panose="02040503050406030204" pitchFamily="18" charset="0"/>
                </a:endParaRPr>
              </a:p>
              <a:p>
                <a:pPr marL="0" indent="0">
                  <a:lnSpc>
                    <a:spcPct val="110000"/>
                  </a:lnSpc>
                  <a:buNone/>
                </a:pPr>
                <a14:m>
                  <m:oMathPara xmlns:m="http://schemas.openxmlformats.org/officeDocument/2006/math">
                    <m:oMathParaPr>
                      <m:jc m:val="centerGroup"/>
                    </m:oMathParaPr>
                    <m:oMath xmlns:m="http://schemas.openxmlformats.org/officeDocument/2006/math">
                      <m:r>
                        <a:rPr lang="en-US" sz="2400" i="1" dirty="0" smtClean="0">
                          <a:solidFill>
                            <a:srgbClr val="0432FF"/>
                          </a:solidFill>
                          <a:latin typeface="Cambria Math" panose="02040503050406030204" pitchFamily="18" charset="0"/>
                        </a:rPr>
                        <m:t>𝐸</m:t>
                      </m:r>
                      <m:r>
                        <a:rPr lang="en-US" sz="2400" i="1" dirty="0" smtClean="0">
                          <a:solidFill>
                            <a:srgbClr val="0432FF"/>
                          </a:solidFill>
                          <a:latin typeface="Cambria Math" panose="02040503050406030204" pitchFamily="18" charset="0"/>
                        </a:rPr>
                        <m:t>[</m:t>
                      </m:r>
                      <m:r>
                        <m:rPr>
                          <m:sty m:val="p"/>
                        </m:rPr>
                        <a:rPr lang="en-US" sz="2400" i="0" dirty="0" smtClean="0">
                          <a:solidFill>
                            <a:srgbClr val="0432FF"/>
                          </a:solidFill>
                          <a:latin typeface="Cambria Math" panose="02040503050406030204" pitchFamily="18" charset="0"/>
                        </a:rPr>
                        <m:t>Payoff</m:t>
                      </m:r>
                      <m:r>
                        <a:rPr lang="en-US" sz="2400" i="1" dirty="0" smtClean="0">
                          <a:solidFill>
                            <a:srgbClr val="0432FF"/>
                          </a:solidFill>
                          <a:latin typeface="Cambria Math" panose="02040503050406030204" pitchFamily="18" charset="0"/>
                        </a:rPr>
                        <m:t>]</m:t>
                      </m:r>
                      <m:r>
                        <a:rPr lang="en-US" sz="2400" i="1" dirty="0" smtClean="0">
                          <a:latin typeface="Cambria Math" panose="02040503050406030204" pitchFamily="18" charset="0"/>
                        </a:rPr>
                        <m:t>=</m:t>
                      </m:r>
                      <m:r>
                        <a:rPr lang="en-US" sz="2400" i="1" dirty="0" smtClean="0">
                          <a:solidFill>
                            <a:srgbClr val="FF9300"/>
                          </a:solidFill>
                          <a:latin typeface="Cambria Math" panose="02040503050406030204" pitchFamily="18" charset="0"/>
                        </a:rPr>
                        <m:t>𝑃</m:t>
                      </m:r>
                      <m:r>
                        <a:rPr lang="en-US" sz="2400" b="0" i="1" dirty="0" smtClean="0">
                          <a:solidFill>
                            <a:srgbClr val="FF9300"/>
                          </a:solidFill>
                          <a:latin typeface="Cambria Math" panose="02040503050406030204" pitchFamily="18" charset="0"/>
                        </a:rPr>
                        <m:t>𝑟</m:t>
                      </m:r>
                      <m:r>
                        <a:rPr lang="en-US" sz="2400" i="1" dirty="0" smtClean="0">
                          <a:solidFill>
                            <a:srgbClr val="FF9300"/>
                          </a:solidFill>
                          <a:latin typeface="Cambria Math" panose="02040503050406030204" pitchFamily="18" charset="0"/>
                        </a:rPr>
                        <m:t>(</m:t>
                      </m:r>
                      <m:r>
                        <m:rPr>
                          <m:sty m:val="p"/>
                        </m:rPr>
                        <a:rPr lang="en-US" sz="2400" b="0" i="0" dirty="0" smtClean="0">
                          <a:solidFill>
                            <a:srgbClr val="FF9300"/>
                          </a:solidFill>
                          <a:latin typeface="Cambria Math" panose="02040503050406030204" pitchFamily="18" charset="0"/>
                        </a:rPr>
                        <m:t>Bob</m:t>
                      </m:r>
                      <m:r>
                        <a:rPr lang="en-US" sz="2400" b="0" i="1" dirty="0" smtClean="0">
                          <a:solidFill>
                            <a:srgbClr val="FF9300"/>
                          </a:solidFill>
                          <a:latin typeface="Cambria Math" panose="02040503050406030204" pitchFamily="18" charset="0"/>
                        </a:rPr>
                        <m:t>=</m:t>
                      </m:r>
                      <m:r>
                        <a:rPr lang="en-US" sz="2400" i="1" dirty="0" smtClean="0">
                          <a:solidFill>
                            <a:srgbClr val="FF9300"/>
                          </a:solidFill>
                          <a:latin typeface="Cambria Math" panose="02040503050406030204" pitchFamily="18" charset="0"/>
                        </a:rPr>
                        <m:t>𝑆</m:t>
                      </m:r>
                      <m:r>
                        <a:rPr lang="en-US" sz="2400" i="1" dirty="0" smtClean="0">
                          <a:solidFill>
                            <a:srgbClr val="FF9300"/>
                          </a:solidFill>
                          <a:latin typeface="Cambria Math" panose="02040503050406030204" pitchFamily="18" charset="0"/>
                        </a:rPr>
                        <m:t>)×</m:t>
                      </m:r>
                      <m:r>
                        <m:rPr>
                          <m:sty m:val="p"/>
                        </m:rPr>
                        <a:rPr lang="en-US" sz="2400" i="0" dirty="0" smtClean="0">
                          <a:solidFill>
                            <a:srgbClr val="0432FF"/>
                          </a:solidFill>
                          <a:latin typeface="Cambria Math" panose="02040503050406030204" pitchFamily="18" charset="0"/>
                        </a:rPr>
                        <m:t>Payoff</m:t>
                      </m:r>
                      <m:r>
                        <a:rPr lang="en-US" sz="2400" i="1" dirty="0" smtClean="0">
                          <a:solidFill>
                            <a:srgbClr val="0432FF"/>
                          </a:solidFill>
                          <a:latin typeface="Cambria Math" panose="02040503050406030204" pitchFamily="18" charset="0"/>
                        </a:rPr>
                        <m:t>(</m:t>
                      </m:r>
                      <m:r>
                        <a:rPr lang="en-US" sz="2400" b="0" i="1" dirty="0" smtClean="0">
                          <a:solidFill>
                            <a:srgbClr val="0432FF"/>
                          </a:solidFill>
                          <a:latin typeface="Cambria Math" panose="02040503050406030204" pitchFamily="18" charset="0"/>
                        </a:rPr>
                        <m:t>𝑡𝑜</m:t>
                      </m:r>
                      <m:r>
                        <a:rPr lang="en-US" sz="2400" b="0" i="1" dirty="0" smtClean="0">
                          <a:solidFill>
                            <a:srgbClr val="0432FF"/>
                          </a:solidFill>
                          <a:latin typeface="Cambria Math" panose="02040503050406030204" pitchFamily="18" charset="0"/>
                        </a:rPr>
                        <m:t> </m:t>
                      </m:r>
                      <m:r>
                        <a:rPr lang="en-US" sz="2400" b="0" i="1" dirty="0" smtClean="0">
                          <a:solidFill>
                            <a:srgbClr val="0432FF"/>
                          </a:solidFill>
                          <a:latin typeface="Cambria Math" panose="02040503050406030204" pitchFamily="18" charset="0"/>
                        </a:rPr>
                        <m:t>𝐴𝑙𝑖𝑐𝑒</m:t>
                      </m:r>
                      <m:r>
                        <a:rPr lang="en-US" sz="2400" i="1" dirty="0" smtClean="0">
                          <a:solidFill>
                            <a:srgbClr val="0432FF"/>
                          </a:solidFill>
                          <a:latin typeface="Cambria Math" panose="02040503050406030204" pitchFamily="18" charset="0"/>
                        </a:rPr>
                        <m:t> </m:t>
                      </m:r>
                      <m:r>
                        <a:rPr lang="en-US" sz="2400" b="0" i="1" dirty="0" smtClean="0">
                          <a:solidFill>
                            <a:srgbClr val="0432FF"/>
                          </a:solidFill>
                          <a:latin typeface="Cambria Math" panose="02040503050406030204" pitchFamily="18" charset="0"/>
                        </a:rPr>
                        <m:t>𝑖𝑓</m:t>
                      </m:r>
                      <m:r>
                        <a:rPr lang="en-US" sz="2400" b="0" i="1" dirty="0" smtClean="0">
                          <a:solidFill>
                            <a:srgbClr val="0432FF"/>
                          </a:solidFill>
                          <a:latin typeface="Cambria Math" panose="02040503050406030204" pitchFamily="18" charset="0"/>
                        </a:rPr>
                        <m:t> </m:t>
                      </m:r>
                      <m:r>
                        <a:rPr lang="en-US" sz="2400" i="1" dirty="0" smtClean="0">
                          <a:solidFill>
                            <a:srgbClr val="FF9300"/>
                          </a:solidFill>
                          <a:latin typeface="Cambria Math" panose="02040503050406030204" pitchFamily="18" charset="0"/>
                        </a:rPr>
                        <m:t>𝑆</m:t>
                      </m:r>
                      <m:r>
                        <a:rPr lang="en-US" sz="2400" i="1" dirty="0" smtClean="0">
                          <a:solidFill>
                            <a:srgbClr val="0432FF"/>
                          </a:solidFill>
                          <a:latin typeface="Cambria Math" panose="02040503050406030204" pitchFamily="18" charset="0"/>
                        </a:rPr>
                        <m:t>,</m:t>
                      </m:r>
                      <m:r>
                        <a:rPr lang="en-US" sz="2400" i="1" dirty="0" smtClean="0">
                          <a:solidFill>
                            <a:srgbClr val="0432FF"/>
                          </a:solidFill>
                          <a:latin typeface="Cambria Math" panose="02040503050406030204" pitchFamily="18" charset="0"/>
                        </a:rPr>
                        <m:t>𝑆</m:t>
                      </m:r>
                      <m:r>
                        <a:rPr lang="en-US" sz="2400" i="1" dirty="0" smtClean="0">
                          <a:solidFill>
                            <a:srgbClr val="0432FF"/>
                          </a:solidFill>
                          <a:latin typeface="Cambria Math" panose="02040503050406030204" pitchFamily="18" charset="0"/>
                        </a:rPr>
                        <m:t>)+</m:t>
                      </m:r>
                      <m:r>
                        <a:rPr lang="en-US" sz="2400" i="1" dirty="0" smtClean="0">
                          <a:solidFill>
                            <a:srgbClr val="FF9300"/>
                          </a:solidFill>
                          <a:latin typeface="Cambria Math" panose="02040503050406030204" pitchFamily="18" charset="0"/>
                        </a:rPr>
                        <m:t>𝑃</m:t>
                      </m:r>
                      <m:r>
                        <a:rPr lang="en-US" sz="2400" b="0" i="1" dirty="0" smtClean="0">
                          <a:solidFill>
                            <a:srgbClr val="FF9300"/>
                          </a:solidFill>
                          <a:latin typeface="Cambria Math" panose="02040503050406030204" pitchFamily="18" charset="0"/>
                        </a:rPr>
                        <m:t>𝑟</m:t>
                      </m:r>
                      <m:r>
                        <a:rPr lang="en-US" sz="2400" i="1" dirty="0" smtClean="0">
                          <a:solidFill>
                            <a:srgbClr val="FF9300"/>
                          </a:solidFill>
                          <a:latin typeface="Cambria Math" panose="02040503050406030204" pitchFamily="18" charset="0"/>
                        </a:rPr>
                        <m:t>(</m:t>
                      </m:r>
                      <m:r>
                        <m:rPr>
                          <m:sty m:val="p"/>
                        </m:rPr>
                        <a:rPr lang="en-US" sz="2400" b="0" i="0" dirty="0" smtClean="0">
                          <a:solidFill>
                            <a:srgbClr val="FF9300"/>
                          </a:solidFill>
                          <a:latin typeface="Cambria Math" panose="02040503050406030204" pitchFamily="18" charset="0"/>
                        </a:rPr>
                        <m:t>Bob</m:t>
                      </m:r>
                      <m:r>
                        <a:rPr lang="en-US" sz="2400" b="0" i="1" dirty="0" smtClean="0">
                          <a:solidFill>
                            <a:srgbClr val="FF9300"/>
                          </a:solidFill>
                          <a:latin typeface="Cambria Math" panose="02040503050406030204" pitchFamily="18" charset="0"/>
                        </a:rPr>
                        <m:t>=</m:t>
                      </m:r>
                      <m:r>
                        <a:rPr lang="en-US" sz="2400" i="1" dirty="0" smtClean="0">
                          <a:solidFill>
                            <a:srgbClr val="FF9300"/>
                          </a:solidFill>
                          <a:latin typeface="Cambria Math" panose="02040503050406030204" pitchFamily="18" charset="0"/>
                        </a:rPr>
                        <m:t>𝐶</m:t>
                      </m:r>
                      <m:r>
                        <a:rPr lang="en-US" sz="2400" i="1" dirty="0" smtClean="0">
                          <a:solidFill>
                            <a:srgbClr val="FF9300"/>
                          </a:solidFill>
                          <a:latin typeface="Cambria Math" panose="02040503050406030204" pitchFamily="18" charset="0"/>
                        </a:rPr>
                        <m:t>)×</m:t>
                      </m:r>
                      <m:r>
                        <m:rPr>
                          <m:sty m:val="p"/>
                        </m:rPr>
                        <a:rPr lang="en-US" sz="2400" i="0" dirty="0" smtClean="0">
                          <a:solidFill>
                            <a:srgbClr val="0432FF"/>
                          </a:solidFill>
                          <a:latin typeface="Cambria Math" panose="02040503050406030204" pitchFamily="18" charset="0"/>
                        </a:rPr>
                        <m:t>Payoff</m:t>
                      </m:r>
                      <m:r>
                        <a:rPr lang="en-US" sz="2400" i="1" dirty="0" smtClean="0">
                          <a:solidFill>
                            <a:srgbClr val="0432FF"/>
                          </a:solidFill>
                          <a:latin typeface="Cambria Math" panose="02040503050406030204" pitchFamily="18" charset="0"/>
                        </a:rPr>
                        <m:t>(</m:t>
                      </m:r>
                      <m:r>
                        <a:rPr lang="en-US" sz="2400" b="0" i="1" dirty="0" smtClean="0">
                          <a:solidFill>
                            <a:srgbClr val="0432FF"/>
                          </a:solidFill>
                          <a:latin typeface="Cambria Math" panose="02040503050406030204" pitchFamily="18" charset="0"/>
                        </a:rPr>
                        <m:t>𝑡𝑜</m:t>
                      </m:r>
                      <m:r>
                        <a:rPr lang="en-US" sz="2400" b="0" i="1" dirty="0" smtClean="0">
                          <a:solidFill>
                            <a:srgbClr val="0432FF"/>
                          </a:solidFill>
                          <a:latin typeface="Cambria Math" panose="02040503050406030204" pitchFamily="18" charset="0"/>
                        </a:rPr>
                        <m:t> </m:t>
                      </m:r>
                      <m:r>
                        <a:rPr lang="en-US" sz="2400" b="0" i="1" dirty="0" smtClean="0">
                          <a:solidFill>
                            <a:srgbClr val="0432FF"/>
                          </a:solidFill>
                          <a:latin typeface="Cambria Math" panose="02040503050406030204" pitchFamily="18" charset="0"/>
                        </a:rPr>
                        <m:t>𝐴𝑙𝑖𝑐𝑒</m:t>
                      </m:r>
                      <m:r>
                        <a:rPr lang="en-US" sz="2400" i="1" dirty="0" smtClean="0">
                          <a:solidFill>
                            <a:srgbClr val="0432FF"/>
                          </a:solidFill>
                          <a:latin typeface="Cambria Math" panose="02040503050406030204" pitchFamily="18" charset="0"/>
                        </a:rPr>
                        <m:t> </m:t>
                      </m:r>
                      <m:r>
                        <a:rPr lang="en-US" sz="2400" b="0" i="1" dirty="0" smtClean="0">
                          <a:solidFill>
                            <a:srgbClr val="0432FF"/>
                          </a:solidFill>
                          <a:latin typeface="Cambria Math" panose="02040503050406030204" pitchFamily="18" charset="0"/>
                        </a:rPr>
                        <m:t>𝑖𝑓</m:t>
                      </m:r>
                      <m:r>
                        <a:rPr lang="en-US" sz="2400" b="0" i="1" dirty="0" smtClean="0">
                          <a:solidFill>
                            <a:srgbClr val="0432FF"/>
                          </a:solidFill>
                          <a:latin typeface="Cambria Math" panose="02040503050406030204" pitchFamily="18" charset="0"/>
                        </a:rPr>
                        <m:t> </m:t>
                      </m:r>
                      <m:r>
                        <a:rPr lang="en-US" sz="2400" i="1" dirty="0" smtClean="0">
                          <a:solidFill>
                            <a:srgbClr val="0432FF"/>
                          </a:solidFill>
                          <a:latin typeface="Cambria Math" panose="02040503050406030204" pitchFamily="18" charset="0"/>
                        </a:rPr>
                        <m:t>𝑆</m:t>
                      </m:r>
                      <m:r>
                        <a:rPr lang="en-US" sz="2400" i="1" dirty="0" smtClean="0">
                          <a:solidFill>
                            <a:srgbClr val="0432FF"/>
                          </a:solidFill>
                          <a:latin typeface="Cambria Math" panose="02040503050406030204" pitchFamily="18" charset="0"/>
                        </a:rPr>
                        <m:t>,</m:t>
                      </m:r>
                      <m:r>
                        <a:rPr lang="en-US" sz="2400" i="1" dirty="0" smtClean="0">
                          <a:solidFill>
                            <a:srgbClr val="FF9300"/>
                          </a:solidFill>
                          <a:latin typeface="Cambria Math" panose="02040503050406030204" pitchFamily="18" charset="0"/>
                        </a:rPr>
                        <m:t>𝐶</m:t>
                      </m:r>
                      <m:r>
                        <a:rPr lang="en-US" sz="2400" i="1" dirty="0" smtClean="0">
                          <a:solidFill>
                            <a:srgbClr val="0432FF"/>
                          </a:solidFill>
                          <a:latin typeface="Cambria Math" panose="02040503050406030204" pitchFamily="18" charset="0"/>
                        </a:rPr>
                        <m:t>)</m:t>
                      </m:r>
                    </m:oMath>
                  </m:oMathPara>
                </a14:m>
                <a:endParaRPr lang="en-US" sz="2400" dirty="0"/>
              </a:p>
              <a:p>
                <a:pPr marL="0" indent="0">
                  <a:lnSpc>
                    <a:spcPct val="110000"/>
                  </a:lnSpc>
                  <a:buNone/>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m:t>
                      </m:r>
                      <m:d>
                        <m:dPr>
                          <m:ctrlPr>
                            <a:rPr lang="en-US" sz="2400" b="0" i="1" dirty="0" smtClean="0">
                              <a:solidFill>
                                <a:schemeClr val="tx1"/>
                              </a:solidFill>
                              <a:latin typeface="Cambria Math" panose="02040503050406030204" pitchFamily="18" charset="0"/>
                            </a:rPr>
                          </m:ctrlPr>
                        </m:dPr>
                        <m:e>
                          <m:f>
                            <m:fPr>
                              <m:ctrlPr>
                                <a:rPr lang="en-US" sz="2400" b="0" i="1" dirty="0" smtClean="0">
                                  <a:solidFill>
                                    <a:schemeClr val="tx1"/>
                                  </a:solidFill>
                                  <a:latin typeface="Cambria Math" panose="02040503050406030204" pitchFamily="18" charset="0"/>
                                </a:rPr>
                              </m:ctrlPr>
                            </m:fPr>
                            <m:num>
                              <m:r>
                                <a:rPr lang="en-US" sz="2400" b="0" i="1" dirty="0" smtClean="0">
                                  <a:solidFill>
                                    <a:schemeClr val="tx1"/>
                                  </a:solidFill>
                                  <a:latin typeface="Cambria Math" panose="02040503050406030204" pitchFamily="18" charset="0"/>
                                </a:rPr>
                                <m:t>1</m:t>
                              </m:r>
                            </m:num>
                            <m:den>
                              <m:r>
                                <a:rPr lang="en-US" sz="2400" b="0" i="1" dirty="0" smtClean="0">
                                  <a:solidFill>
                                    <a:schemeClr val="tx1"/>
                                  </a:solidFill>
                                  <a:latin typeface="Cambria Math" panose="02040503050406030204" pitchFamily="18" charset="0"/>
                                </a:rPr>
                                <m:t>10</m:t>
                              </m:r>
                            </m:den>
                          </m:f>
                        </m:e>
                      </m:d>
                      <m:r>
                        <a:rPr lang="en-US" sz="2400" i="1" dirty="0">
                          <a:solidFill>
                            <a:schemeClr val="tx1"/>
                          </a:solidFill>
                          <a:latin typeface="Cambria Math" panose="02040503050406030204" pitchFamily="18" charset="0"/>
                        </a:rPr>
                        <m:t>×</m:t>
                      </m:r>
                      <m:d>
                        <m:dPr>
                          <m:ctrlPr>
                            <a:rPr lang="en-US" sz="2400" b="0" i="1" dirty="0" smtClean="0">
                              <a:solidFill>
                                <a:schemeClr val="tx1"/>
                              </a:solidFill>
                              <a:latin typeface="Cambria Math" panose="02040503050406030204" pitchFamily="18" charset="0"/>
                            </a:rPr>
                          </m:ctrlPr>
                        </m:dPr>
                        <m:e>
                          <m:r>
                            <a:rPr lang="en-US" sz="2400" b="0" i="1" dirty="0" smtClean="0">
                              <a:solidFill>
                                <a:schemeClr val="tx1"/>
                              </a:solidFill>
                              <a:latin typeface="Cambria Math" panose="02040503050406030204" pitchFamily="18" charset="0"/>
                            </a:rPr>
                            <m:t>−10</m:t>
                          </m:r>
                        </m:e>
                      </m:d>
                      <m:r>
                        <a:rPr lang="en-US" sz="2400" i="1" dirty="0">
                          <a:solidFill>
                            <a:schemeClr val="tx1"/>
                          </a:solidFill>
                          <a:latin typeface="Cambria Math" panose="02040503050406030204" pitchFamily="18" charset="0"/>
                        </a:rPr>
                        <m:t>+</m:t>
                      </m:r>
                      <m:d>
                        <m:dPr>
                          <m:ctrlPr>
                            <a:rPr lang="en-US" sz="2400" b="0" i="1" dirty="0" smtClean="0">
                              <a:solidFill>
                                <a:schemeClr val="tx1"/>
                              </a:solidFill>
                              <a:latin typeface="Cambria Math" panose="02040503050406030204" pitchFamily="18" charset="0"/>
                            </a:rPr>
                          </m:ctrlPr>
                        </m:dPr>
                        <m:e>
                          <m:f>
                            <m:fPr>
                              <m:ctrlPr>
                                <a:rPr lang="en-US" sz="2400" b="0" i="1" dirty="0" smtClean="0">
                                  <a:solidFill>
                                    <a:schemeClr val="tx1"/>
                                  </a:solidFill>
                                  <a:latin typeface="Cambria Math" panose="02040503050406030204" pitchFamily="18" charset="0"/>
                                </a:rPr>
                              </m:ctrlPr>
                            </m:fPr>
                            <m:num>
                              <m:r>
                                <a:rPr lang="en-US" sz="2400" b="0" i="1" dirty="0" smtClean="0">
                                  <a:solidFill>
                                    <a:schemeClr val="tx1"/>
                                  </a:solidFill>
                                  <a:latin typeface="Cambria Math" panose="02040503050406030204" pitchFamily="18" charset="0"/>
                                </a:rPr>
                                <m:t>9</m:t>
                              </m:r>
                            </m:num>
                            <m:den>
                              <m:r>
                                <a:rPr lang="en-US" sz="2400" b="0" i="1" dirty="0" smtClean="0">
                                  <a:solidFill>
                                    <a:schemeClr val="tx1"/>
                                  </a:solidFill>
                                  <a:latin typeface="Cambria Math" panose="02040503050406030204" pitchFamily="18" charset="0"/>
                                </a:rPr>
                                <m:t>10</m:t>
                              </m:r>
                            </m:den>
                          </m:f>
                        </m:e>
                      </m:d>
                      <m:r>
                        <a:rPr lang="en-US" sz="2400" i="1" dirty="0">
                          <a:solidFill>
                            <a:schemeClr val="tx1"/>
                          </a:solidFill>
                          <a:latin typeface="Cambria Math" panose="02040503050406030204" pitchFamily="18" charset="0"/>
                        </a:rPr>
                        <m:t>×</m:t>
                      </m:r>
                      <m:d>
                        <m:dPr>
                          <m:ctrlPr>
                            <a:rPr lang="en-US" sz="2400" b="0" i="1" dirty="0" smtClean="0">
                              <a:solidFill>
                                <a:schemeClr val="tx1"/>
                              </a:solidFill>
                              <a:latin typeface="Cambria Math" panose="02040503050406030204" pitchFamily="18" charset="0"/>
                            </a:rPr>
                          </m:ctrlPr>
                        </m:dPr>
                        <m:e>
                          <m:r>
                            <a:rPr lang="en-US" sz="2400" b="0" i="1" dirty="0" smtClean="0">
                              <a:solidFill>
                                <a:schemeClr val="tx1"/>
                              </a:solidFill>
                              <a:latin typeface="Cambria Math" panose="02040503050406030204" pitchFamily="18" charset="0"/>
                            </a:rPr>
                            <m:t>1</m:t>
                          </m:r>
                        </m:e>
                      </m:d>
                      <m:r>
                        <a:rPr lang="en-US" sz="2400" b="0" i="1" dirty="0" smtClean="0">
                          <a:solidFill>
                            <a:schemeClr val="tx1"/>
                          </a:solidFill>
                          <a:latin typeface="Cambria Math" panose="02040503050406030204" pitchFamily="18" charset="0"/>
                        </a:rPr>
                        <m:t>=−</m:t>
                      </m:r>
                      <m:f>
                        <m:fPr>
                          <m:ctrlPr>
                            <a:rPr lang="en-US" sz="2400" b="0" i="1" dirty="0" smtClean="0">
                              <a:solidFill>
                                <a:schemeClr val="tx1"/>
                              </a:solidFill>
                              <a:latin typeface="Cambria Math" panose="02040503050406030204" pitchFamily="18" charset="0"/>
                            </a:rPr>
                          </m:ctrlPr>
                        </m:fPr>
                        <m:num>
                          <m:r>
                            <a:rPr lang="en-US" sz="2400" b="0" i="1" dirty="0" smtClean="0">
                              <a:solidFill>
                                <a:schemeClr val="tx1"/>
                              </a:solidFill>
                              <a:latin typeface="Cambria Math" panose="02040503050406030204" pitchFamily="18" charset="0"/>
                            </a:rPr>
                            <m:t>1</m:t>
                          </m:r>
                        </m:num>
                        <m:den>
                          <m:r>
                            <a:rPr lang="en-US" sz="2400" b="0" i="1" dirty="0" smtClean="0">
                              <a:solidFill>
                                <a:schemeClr val="tx1"/>
                              </a:solidFill>
                              <a:latin typeface="Cambria Math" panose="02040503050406030204" pitchFamily="18" charset="0"/>
                            </a:rPr>
                            <m:t>10</m:t>
                          </m:r>
                        </m:den>
                      </m:f>
                    </m:oMath>
                  </m:oMathPara>
                </a14:m>
                <a:endParaRPr lang="en-US" sz="2400" dirty="0"/>
              </a:p>
              <a:p>
                <a:pPr marL="0" indent="0">
                  <a:lnSpc>
                    <a:spcPct val="110000"/>
                  </a:lnSpc>
                  <a:buNone/>
                </a:pPr>
                <a:r>
                  <a:rPr lang="en-US" sz="2400" dirty="0"/>
                  <a:t>The expected payoff, to </a:t>
                </a:r>
                <a:r>
                  <a:rPr lang="en-US" sz="2400" dirty="0">
                    <a:solidFill>
                      <a:srgbClr val="0432FF"/>
                    </a:solidFill>
                  </a:rPr>
                  <a:t>Alice</a:t>
                </a:r>
                <a:r>
                  <a:rPr lang="en-US" sz="2400" dirty="0"/>
                  <a:t>, for choosing to Chicken Out is: </a:t>
                </a:r>
                <a:endParaRPr lang="en-US" sz="2400" i="1" dirty="0">
                  <a:solidFill>
                    <a:srgbClr val="0432FF"/>
                  </a:solidFill>
                  <a:latin typeface="Cambria Math" panose="02040503050406030204" pitchFamily="18" charset="0"/>
                </a:endParaRPr>
              </a:p>
              <a:p>
                <a:pPr marL="0" indent="0">
                  <a:lnSpc>
                    <a:spcPct val="110000"/>
                  </a:lnSpc>
                  <a:buNone/>
                </a:pPr>
                <a14:m>
                  <m:oMathPara xmlns:m="http://schemas.openxmlformats.org/officeDocument/2006/math">
                    <m:oMathParaPr>
                      <m:jc m:val="centerGroup"/>
                    </m:oMathParaPr>
                    <m:oMath xmlns:m="http://schemas.openxmlformats.org/officeDocument/2006/math">
                      <m:r>
                        <a:rPr lang="en-US" sz="2400" i="1" dirty="0" smtClean="0">
                          <a:solidFill>
                            <a:srgbClr val="0432FF"/>
                          </a:solidFill>
                          <a:latin typeface="Cambria Math" panose="02040503050406030204" pitchFamily="18" charset="0"/>
                        </a:rPr>
                        <m:t>𝐸</m:t>
                      </m:r>
                      <m:r>
                        <a:rPr lang="en-US" sz="2400" i="1" dirty="0" smtClean="0">
                          <a:solidFill>
                            <a:srgbClr val="0432FF"/>
                          </a:solidFill>
                          <a:latin typeface="Cambria Math" panose="02040503050406030204" pitchFamily="18" charset="0"/>
                        </a:rPr>
                        <m:t>[</m:t>
                      </m:r>
                      <m:r>
                        <m:rPr>
                          <m:sty m:val="p"/>
                        </m:rPr>
                        <a:rPr lang="en-US" sz="2400" i="0" dirty="0">
                          <a:solidFill>
                            <a:srgbClr val="0432FF"/>
                          </a:solidFill>
                          <a:latin typeface="Cambria Math" panose="02040503050406030204" pitchFamily="18" charset="0"/>
                        </a:rPr>
                        <m:t>Payoff</m:t>
                      </m:r>
                      <m:r>
                        <a:rPr lang="en-US" sz="2400" i="1" dirty="0">
                          <a:solidFill>
                            <a:srgbClr val="0432FF"/>
                          </a:solidFill>
                          <a:latin typeface="Cambria Math" panose="02040503050406030204" pitchFamily="18" charset="0"/>
                        </a:rPr>
                        <m:t>]=</m:t>
                      </m:r>
                      <m:r>
                        <a:rPr lang="en-US" sz="2400" i="1" dirty="0" smtClean="0">
                          <a:solidFill>
                            <a:srgbClr val="FF9300"/>
                          </a:solidFill>
                          <a:latin typeface="Cambria Math" panose="02040503050406030204" pitchFamily="18" charset="0"/>
                        </a:rPr>
                        <m:t>𝑃𝑟</m:t>
                      </m:r>
                      <m:r>
                        <a:rPr lang="en-US" sz="2400" i="1" dirty="0" smtClean="0">
                          <a:solidFill>
                            <a:srgbClr val="FF9300"/>
                          </a:solidFill>
                          <a:latin typeface="Cambria Math" panose="02040503050406030204" pitchFamily="18" charset="0"/>
                        </a:rPr>
                        <m:t>(</m:t>
                      </m:r>
                      <m:r>
                        <m:rPr>
                          <m:sty m:val="p"/>
                        </m:rPr>
                        <a:rPr lang="en-US" sz="2400" b="0" i="0" dirty="0" smtClean="0">
                          <a:solidFill>
                            <a:srgbClr val="FF9300"/>
                          </a:solidFill>
                          <a:latin typeface="Cambria Math" panose="02040503050406030204" pitchFamily="18" charset="0"/>
                        </a:rPr>
                        <m:t>Bob</m:t>
                      </m:r>
                      <m:r>
                        <a:rPr lang="en-US" sz="2400" b="0" i="1" dirty="0" smtClean="0">
                          <a:solidFill>
                            <a:srgbClr val="FF9300"/>
                          </a:solidFill>
                          <a:latin typeface="Cambria Math" panose="02040503050406030204" pitchFamily="18" charset="0"/>
                        </a:rPr>
                        <m:t>=</m:t>
                      </m:r>
                      <m:r>
                        <a:rPr lang="en-US" sz="2400" i="1" dirty="0">
                          <a:solidFill>
                            <a:srgbClr val="FF9300"/>
                          </a:solidFill>
                          <a:latin typeface="Cambria Math" panose="02040503050406030204" pitchFamily="18" charset="0"/>
                        </a:rPr>
                        <m:t>𝑆</m:t>
                      </m:r>
                      <m:r>
                        <a:rPr lang="en-US" sz="2400" i="1" dirty="0">
                          <a:solidFill>
                            <a:srgbClr val="FF9300"/>
                          </a:solidFill>
                          <a:latin typeface="Cambria Math" panose="02040503050406030204" pitchFamily="18" charset="0"/>
                        </a:rPr>
                        <m:t>)×</m:t>
                      </m:r>
                      <m:r>
                        <m:rPr>
                          <m:sty m:val="p"/>
                        </m:rPr>
                        <a:rPr lang="en-US" sz="2400" dirty="0" smtClean="0">
                          <a:solidFill>
                            <a:srgbClr val="0432FF"/>
                          </a:solidFill>
                          <a:latin typeface="Cambria Math" panose="02040503050406030204" pitchFamily="18" charset="0"/>
                        </a:rPr>
                        <m:t>Payoff</m:t>
                      </m:r>
                      <m:r>
                        <a:rPr lang="en-US" sz="2400" i="1" dirty="0">
                          <a:solidFill>
                            <a:srgbClr val="0432FF"/>
                          </a:solidFill>
                          <a:latin typeface="Cambria Math" panose="02040503050406030204" pitchFamily="18" charset="0"/>
                        </a:rPr>
                        <m:t>(</m:t>
                      </m:r>
                      <m:r>
                        <a:rPr lang="en-US" sz="2400" i="1" dirty="0">
                          <a:solidFill>
                            <a:srgbClr val="0432FF"/>
                          </a:solidFill>
                          <a:latin typeface="Cambria Math" panose="02040503050406030204" pitchFamily="18" charset="0"/>
                        </a:rPr>
                        <m:t>𝑡𝑜</m:t>
                      </m:r>
                      <m:r>
                        <a:rPr lang="en-US" sz="2400" i="1" dirty="0">
                          <a:solidFill>
                            <a:srgbClr val="0432FF"/>
                          </a:solidFill>
                          <a:latin typeface="Cambria Math" panose="02040503050406030204" pitchFamily="18" charset="0"/>
                        </a:rPr>
                        <m:t> </m:t>
                      </m:r>
                      <m:r>
                        <a:rPr lang="en-US" sz="2400" b="0" i="1" dirty="0" smtClean="0">
                          <a:solidFill>
                            <a:srgbClr val="0432FF"/>
                          </a:solidFill>
                          <a:latin typeface="Cambria Math" panose="02040503050406030204" pitchFamily="18" charset="0"/>
                        </a:rPr>
                        <m:t>𝐴𝑙𝑖𝑐𝑒</m:t>
                      </m:r>
                      <m:r>
                        <a:rPr lang="en-US" sz="2400" i="1" dirty="0">
                          <a:solidFill>
                            <a:srgbClr val="0432FF"/>
                          </a:solidFill>
                          <a:latin typeface="Cambria Math" panose="02040503050406030204" pitchFamily="18" charset="0"/>
                        </a:rPr>
                        <m:t> </m:t>
                      </m:r>
                      <m:r>
                        <a:rPr lang="en-US" sz="2400" i="1" dirty="0">
                          <a:solidFill>
                            <a:srgbClr val="0432FF"/>
                          </a:solidFill>
                          <a:latin typeface="Cambria Math" panose="02040503050406030204" pitchFamily="18" charset="0"/>
                        </a:rPr>
                        <m:t>𝑖𝑓</m:t>
                      </m:r>
                      <m:r>
                        <a:rPr lang="en-US" sz="2400" i="1" dirty="0">
                          <a:solidFill>
                            <a:srgbClr val="0432FF"/>
                          </a:solidFill>
                          <a:latin typeface="Cambria Math" panose="02040503050406030204" pitchFamily="18" charset="0"/>
                        </a:rPr>
                        <m:t> </m:t>
                      </m:r>
                      <m:r>
                        <a:rPr lang="en-US" sz="2400" b="0" i="1" dirty="0" smtClean="0">
                          <a:solidFill>
                            <a:srgbClr val="0432FF"/>
                          </a:solidFill>
                          <a:latin typeface="Cambria Math" panose="02040503050406030204" pitchFamily="18" charset="0"/>
                        </a:rPr>
                        <m:t>𝐶</m:t>
                      </m:r>
                      <m:r>
                        <a:rPr lang="en-US" sz="2400" i="1" dirty="0">
                          <a:solidFill>
                            <a:srgbClr val="0432FF"/>
                          </a:solidFill>
                          <a:latin typeface="Cambria Math" panose="02040503050406030204" pitchFamily="18" charset="0"/>
                        </a:rPr>
                        <m:t>,</m:t>
                      </m:r>
                      <m:r>
                        <a:rPr lang="en-US" sz="2400" i="1" dirty="0" smtClean="0">
                          <a:solidFill>
                            <a:srgbClr val="FF9300"/>
                          </a:solidFill>
                          <a:latin typeface="Cambria Math" panose="02040503050406030204" pitchFamily="18" charset="0"/>
                        </a:rPr>
                        <m:t>𝑆</m:t>
                      </m:r>
                      <m:r>
                        <a:rPr lang="en-US" sz="2400" i="1" dirty="0">
                          <a:solidFill>
                            <a:srgbClr val="0432FF"/>
                          </a:solidFill>
                          <a:latin typeface="Cambria Math" panose="02040503050406030204" pitchFamily="18" charset="0"/>
                        </a:rPr>
                        <m:t>)+</m:t>
                      </m:r>
                      <m:r>
                        <a:rPr lang="en-US" sz="2400" i="1" dirty="0" smtClean="0">
                          <a:solidFill>
                            <a:srgbClr val="FF9300"/>
                          </a:solidFill>
                          <a:latin typeface="Cambria Math" panose="02040503050406030204" pitchFamily="18" charset="0"/>
                        </a:rPr>
                        <m:t>𝑃𝑟</m:t>
                      </m:r>
                      <m:r>
                        <a:rPr lang="en-US" sz="2400" i="1" dirty="0" smtClean="0">
                          <a:solidFill>
                            <a:srgbClr val="FF9300"/>
                          </a:solidFill>
                          <a:latin typeface="Cambria Math" panose="02040503050406030204" pitchFamily="18" charset="0"/>
                        </a:rPr>
                        <m:t>(</m:t>
                      </m:r>
                      <m:r>
                        <m:rPr>
                          <m:sty m:val="p"/>
                        </m:rPr>
                        <a:rPr lang="en-US" sz="2400" b="0" i="0" dirty="0" smtClean="0">
                          <a:solidFill>
                            <a:srgbClr val="FF9300"/>
                          </a:solidFill>
                          <a:latin typeface="Cambria Math" panose="02040503050406030204" pitchFamily="18" charset="0"/>
                        </a:rPr>
                        <m:t>Bob</m:t>
                      </m:r>
                      <m:r>
                        <a:rPr lang="en-US" sz="2400" b="0" i="0" dirty="0" smtClean="0">
                          <a:solidFill>
                            <a:srgbClr val="FF9300"/>
                          </a:solidFill>
                          <a:latin typeface="Cambria Math" panose="02040503050406030204" pitchFamily="18" charset="0"/>
                        </a:rPr>
                        <m:t>=</m:t>
                      </m:r>
                      <m:r>
                        <a:rPr lang="en-US" sz="2400" i="1" dirty="0" smtClean="0">
                          <a:solidFill>
                            <a:srgbClr val="FF9300"/>
                          </a:solidFill>
                          <a:latin typeface="Cambria Math" panose="02040503050406030204" pitchFamily="18" charset="0"/>
                        </a:rPr>
                        <m:t>𝐶</m:t>
                      </m:r>
                      <m:r>
                        <a:rPr lang="en-US" sz="2400" i="1" dirty="0" smtClean="0">
                          <a:solidFill>
                            <a:srgbClr val="FF9300"/>
                          </a:solidFill>
                          <a:latin typeface="Cambria Math" panose="02040503050406030204" pitchFamily="18" charset="0"/>
                        </a:rPr>
                        <m:t>)×</m:t>
                      </m:r>
                      <m:r>
                        <m:rPr>
                          <m:sty m:val="p"/>
                        </m:rPr>
                        <a:rPr lang="en-US" sz="2400" dirty="0" smtClean="0">
                          <a:solidFill>
                            <a:srgbClr val="0432FF"/>
                          </a:solidFill>
                          <a:latin typeface="Cambria Math" panose="02040503050406030204" pitchFamily="18" charset="0"/>
                        </a:rPr>
                        <m:t>Payoff</m:t>
                      </m:r>
                      <m:r>
                        <a:rPr lang="en-US" sz="2400" i="1" dirty="0">
                          <a:solidFill>
                            <a:srgbClr val="0432FF"/>
                          </a:solidFill>
                          <a:latin typeface="Cambria Math" panose="02040503050406030204" pitchFamily="18" charset="0"/>
                        </a:rPr>
                        <m:t>(</m:t>
                      </m:r>
                      <m:r>
                        <a:rPr lang="en-US" sz="2400" i="1" dirty="0">
                          <a:solidFill>
                            <a:srgbClr val="0432FF"/>
                          </a:solidFill>
                          <a:latin typeface="Cambria Math" panose="02040503050406030204" pitchFamily="18" charset="0"/>
                        </a:rPr>
                        <m:t>𝑡𝑜</m:t>
                      </m:r>
                      <m:r>
                        <a:rPr lang="en-US" sz="2400" i="1" dirty="0">
                          <a:solidFill>
                            <a:srgbClr val="0432FF"/>
                          </a:solidFill>
                          <a:latin typeface="Cambria Math" panose="02040503050406030204" pitchFamily="18" charset="0"/>
                        </a:rPr>
                        <m:t> </m:t>
                      </m:r>
                      <m:r>
                        <a:rPr lang="en-US" sz="2400" b="0" i="1" dirty="0" smtClean="0">
                          <a:solidFill>
                            <a:srgbClr val="0432FF"/>
                          </a:solidFill>
                          <a:latin typeface="Cambria Math" panose="02040503050406030204" pitchFamily="18" charset="0"/>
                        </a:rPr>
                        <m:t>𝐴𝑙𝑖𝑐𝑒</m:t>
                      </m:r>
                      <m:r>
                        <a:rPr lang="en-US" sz="2400" i="1" dirty="0">
                          <a:solidFill>
                            <a:srgbClr val="0432FF"/>
                          </a:solidFill>
                          <a:latin typeface="Cambria Math" panose="02040503050406030204" pitchFamily="18" charset="0"/>
                        </a:rPr>
                        <m:t> </m:t>
                      </m:r>
                      <m:r>
                        <a:rPr lang="en-US" sz="2400" i="1" dirty="0">
                          <a:solidFill>
                            <a:srgbClr val="0432FF"/>
                          </a:solidFill>
                          <a:latin typeface="Cambria Math" panose="02040503050406030204" pitchFamily="18" charset="0"/>
                        </a:rPr>
                        <m:t>𝑖𝑓</m:t>
                      </m:r>
                      <m:r>
                        <a:rPr lang="en-US" sz="2400" i="1" dirty="0">
                          <a:solidFill>
                            <a:srgbClr val="0432FF"/>
                          </a:solidFill>
                          <a:latin typeface="Cambria Math" panose="02040503050406030204" pitchFamily="18" charset="0"/>
                        </a:rPr>
                        <m:t> </m:t>
                      </m:r>
                      <m:r>
                        <a:rPr lang="en-US" sz="2400" b="0" i="1" dirty="0" smtClean="0">
                          <a:solidFill>
                            <a:srgbClr val="0432FF"/>
                          </a:solidFill>
                          <a:latin typeface="Cambria Math" panose="02040503050406030204" pitchFamily="18" charset="0"/>
                        </a:rPr>
                        <m:t>𝐶</m:t>
                      </m:r>
                      <m:r>
                        <a:rPr lang="en-US" sz="2400" i="1" dirty="0">
                          <a:solidFill>
                            <a:srgbClr val="0432FF"/>
                          </a:solidFill>
                          <a:latin typeface="Cambria Math" panose="02040503050406030204" pitchFamily="18" charset="0"/>
                        </a:rPr>
                        <m:t>,</m:t>
                      </m:r>
                      <m:r>
                        <a:rPr lang="en-US" sz="2400" i="1" dirty="0" smtClean="0">
                          <a:solidFill>
                            <a:srgbClr val="FF9300"/>
                          </a:solidFill>
                          <a:latin typeface="Cambria Math" panose="02040503050406030204" pitchFamily="18" charset="0"/>
                        </a:rPr>
                        <m:t>𝐶</m:t>
                      </m:r>
                      <m:r>
                        <a:rPr lang="en-US" sz="2400" i="1" dirty="0">
                          <a:solidFill>
                            <a:srgbClr val="0432FF"/>
                          </a:solidFill>
                          <a:latin typeface="Cambria Math" panose="02040503050406030204" pitchFamily="18" charset="0"/>
                        </a:rPr>
                        <m:t>)</m:t>
                      </m:r>
                    </m:oMath>
                  </m:oMathPara>
                </a14:m>
                <a:endParaRPr lang="en-US" sz="2400" dirty="0"/>
              </a:p>
              <a:p>
                <a:pPr marL="0" indent="0">
                  <a:lnSpc>
                    <a:spcPct val="110000"/>
                  </a:lnSpc>
                  <a:buNone/>
                </a:pPr>
                <a14:m>
                  <m:oMathPara xmlns:m="http://schemas.openxmlformats.org/officeDocument/2006/math">
                    <m:oMathParaPr>
                      <m:jc m:val="centerGroup"/>
                    </m:oMathParaPr>
                    <m:oMath xmlns:m="http://schemas.openxmlformats.org/officeDocument/2006/math">
                      <m:r>
                        <a:rPr lang="en-US" sz="2400" i="1" dirty="0">
                          <a:latin typeface="Cambria Math" panose="02040503050406030204" pitchFamily="18" charset="0"/>
                        </a:rPr>
                        <m:t>=</m:t>
                      </m:r>
                      <m:d>
                        <m:dPr>
                          <m:ctrlPr>
                            <a:rPr lang="en-US" sz="2400" i="1" dirty="0" smtClean="0">
                              <a:solidFill>
                                <a:schemeClr val="tx1"/>
                              </a:solidFill>
                              <a:latin typeface="Cambria Math" panose="02040503050406030204" pitchFamily="18" charset="0"/>
                            </a:rPr>
                          </m:ctrlPr>
                        </m:dPr>
                        <m:e>
                          <m:f>
                            <m:fPr>
                              <m:ctrlPr>
                                <a:rPr lang="en-US" sz="2400" i="1" dirty="0">
                                  <a:solidFill>
                                    <a:schemeClr val="tx1"/>
                                  </a:solidFill>
                                  <a:latin typeface="Cambria Math" panose="02040503050406030204" pitchFamily="18" charset="0"/>
                                </a:rPr>
                              </m:ctrlPr>
                            </m:fPr>
                            <m:num>
                              <m:r>
                                <a:rPr lang="en-US" sz="2400" i="1" dirty="0">
                                  <a:solidFill>
                                    <a:schemeClr val="tx1"/>
                                  </a:solidFill>
                                  <a:latin typeface="Cambria Math" panose="02040503050406030204" pitchFamily="18" charset="0"/>
                                </a:rPr>
                                <m:t>1</m:t>
                              </m:r>
                            </m:num>
                            <m:den>
                              <m:r>
                                <a:rPr lang="en-US" sz="2400" i="1" dirty="0">
                                  <a:solidFill>
                                    <a:schemeClr val="tx1"/>
                                  </a:solidFill>
                                  <a:latin typeface="Cambria Math" panose="02040503050406030204" pitchFamily="18" charset="0"/>
                                </a:rPr>
                                <m:t>10</m:t>
                              </m:r>
                            </m:den>
                          </m:f>
                        </m:e>
                      </m:d>
                      <m:r>
                        <a:rPr lang="en-US" sz="2400" i="1" dirty="0">
                          <a:solidFill>
                            <a:schemeClr val="tx1"/>
                          </a:solidFill>
                          <a:latin typeface="Cambria Math" panose="02040503050406030204" pitchFamily="18" charset="0"/>
                        </a:rPr>
                        <m:t>×</m:t>
                      </m:r>
                      <m:d>
                        <m:dPr>
                          <m:ctrlPr>
                            <a:rPr lang="en-US" sz="2400" i="1" dirty="0" smtClean="0">
                              <a:solidFill>
                                <a:schemeClr val="tx1"/>
                              </a:solidFill>
                              <a:latin typeface="Cambria Math" panose="02040503050406030204" pitchFamily="18" charset="0"/>
                            </a:rPr>
                          </m:ctrlPr>
                        </m:dPr>
                        <m:e>
                          <m:r>
                            <a:rPr lang="en-US" sz="2400" i="1" dirty="0">
                              <a:solidFill>
                                <a:schemeClr val="tx1"/>
                              </a:solidFill>
                              <a:latin typeface="Cambria Math" panose="02040503050406030204" pitchFamily="18" charset="0"/>
                            </a:rPr>
                            <m:t>−1</m:t>
                          </m:r>
                        </m:e>
                      </m:d>
                      <m:r>
                        <a:rPr lang="en-US" sz="2400" i="1" dirty="0">
                          <a:solidFill>
                            <a:schemeClr val="tx1"/>
                          </a:solidFill>
                          <a:latin typeface="Cambria Math" panose="02040503050406030204" pitchFamily="18" charset="0"/>
                        </a:rPr>
                        <m:t>+</m:t>
                      </m:r>
                      <m:d>
                        <m:dPr>
                          <m:ctrlPr>
                            <a:rPr lang="en-US" sz="2400" i="1" dirty="0" smtClean="0">
                              <a:solidFill>
                                <a:schemeClr val="tx1"/>
                              </a:solidFill>
                              <a:latin typeface="Cambria Math" panose="02040503050406030204" pitchFamily="18" charset="0"/>
                            </a:rPr>
                          </m:ctrlPr>
                        </m:dPr>
                        <m:e>
                          <m:f>
                            <m:fPr>
                              <m:ctrlPr>
                                <a:rPr lang="en-US" sz="2400" i="1" dirty="0">
                                  <a:solidFill>
                                    <a:schemeClr val="tx1"/>
                                  </a:solidFill>
                                  <a:latin typeface="Cambria Math" panose="02040503050406030204" pitchFamily="18" charset="0"/>
                                </a:rPr>
                              </m:ctrlPr>
                            </m:fPr>
                            <m:num>
                              <m:r>
                                <a:rPr lang="en-US" sz="2400" i="1" dirty="0">
                                  <a:solidFill>
                                    <a:schemeClr val="tx1"/>
                                  </a:solidFill>
                                  <a:latin typeface="Cambria Math" panose="02040503050406030204" pitchFamily="18" charset="0"/>
                                </a:rPr>
                                <m:t>9</m:t>
                              </m:r>
                            </m:num>
                            <m:den>
                              <m:r>
                                <a:rPr lang="en-US" sz="2400" i="1" dirty="0">
                                  <a:solidFill>
                                    <a:schemeClr val="tx1"/>
                                  </a:solidFill>
                                  <a:latin typeface="Cambria Math" panose="02040503050406030204" pitchFamily="18" charset="0"/>
                                </a:rPr>
                                <m:t>10</m:t>
                              </m:r>
                            </m:den>
                          </m:f>
                        </m:e>
                      </m:d>
                      <m:r>
                        <a:rPr lang="en-US" sz="2400" i="1" dirty="0">
                          <a:solidFill>
                            <a:schemeClr val="tx1"/>
                          </a:solidFill>
                          <a:latin typeface="Cambria Math" panose="02040503050406030204" pitchFamily="18" charset="0"/>
                        </a:rPr>
                        <m:t>×</m:t>
                      </m:r>
                      <m:d>
                        <m:dPr>
                          <m:ctrlPr>
                            <a:rPr lang="en-US" sz="2400" i="1" dirty="0" smtClean="0">
                              <a:solidFill>
                                <a:schemeClr val="tx1"/>
                              </a:solidFill>
                              <a:latin typeface="Cambria Math" panose="02040503050406030204" pitchFamily="18" charset="0"/>
                            </a:rPr>
                          </m:ctrlPr>
                        </m:dPr>
                        <m:e>
                          <m:r>
                            <a:rPr lang="en-US" sz="2400" b="0" i="1" dirty="0" smtClean="0">
                              <a:solidFill>
                                <a:schemeClr val="tx1"/>
                              </a:solidFill>
                              <a:latin typeface="Cambria Math" panose="02040503050406030204" pitchFamily="18" charset="0"/>
                            </a:rPr>
                            <m:t>0</m:t>
                          </m:r>
                        </m:e>
                      </m:d>
                      <m:r>
                        <a:rPr lang="en-US" sz="2400" i="1" dirty="0">
                          <a:solidFill>
                            <a:schemeClr val="tx1"/>
                          </a:solidFill>
                          <a:latin typeface="Cambria Math" panose="02040503050406030204" pitchFamily="18" charset="0"/>
                        </a:rPr>
                        <m:t>=</m:t>
                      </m:r>
                      <m:r>
                        <a:rPr lang="en-US" sz="2400" i="1" dirty="0" smtClean="0">
                          <a:solidFill>
                            <a:schemeClr val="tx1"/>
                          </a:solidFill>
                          <a:latin typeface="Cambria Math" panose="02040503050406030204" pitchFamily="18" charset="0"/>
                        </a:rPr>
                        <m:t>−</m:t>
                      </m:r>
                      <m:f>
                        <m:fPr>
                          <m:ctrlPr>
                            <a:rPr lang="en-US" sz="2400" i="1" dirty="0">
                              <a:solidFill>
                                <a:schemeClr val="tx1"/>
                              </a:solidFill>
                              <a:latin typeface="Cambria Math" panose="02040503050406030204" pitchFamily="18" charset="0"/>
                            </a:rPr>
                          </m:ctrlPr>
                        </m:fPr>
                        <m:num>
                          <m:r>
                            <a:rPr lang="en-US" sz="2400" i="1" dirty="0">
                              <a:solidFill>
                                <a:schemeClr val="tx1"/>
                              </a:solidFill>
                              <a:latin typeface="Cambria Math" panose="02040503050406030204" pitchFamily="18" charset="0"/>
                            </a:rPr>
                            <m:t>1</m:t>
                          </m:r>
                        </m:num>
                        <m:den>
                          <m:r>
                            <a:rPr lang="en-US" sz="2400" i="1" dirty="0">
                              <a:solidFill>
                                <a:schemeClr val="tx1"/>
                              </a:solidFill>
                              <a:latin typeface="Cambria Math" panose="02040503050406030204" pitchFamily="18" charset="0"/>
                            </a:rPr>
                            <m:t>10</m:t>
                          </m:r>
                        </m:den>
                      </m:f>
                    </m:oMath>
                  </m:oMathPara>
                </a14:m>
                <a:endParaRPr lang="en-US" sz="2400" dirty="0"/>
              </a:p>
              <a:p>
                <a:pPr marL="0" indent="0">
                  <a:lnSpc>
                    <a:spcPct val="110000"/>
                  </a:lnSpc>
                  <a:buNone/>
                </a:pPr>
                <a:r>
                  <a:rPr lang="en-US" sz="2400" dirty="0"/>
                  <a:t>So Alice has no preference between actions S and C.  Therefore, it is rational for her to choose between the two actions in any arbitrary way, e.g., using a random number generator.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4603" y="3227061"/>
                <a:ext cx="11362357" cy="3492238"/>
              </a:xfrm>
              <a:blipFill>
                <a:blip r:embed="rId3"/>
                <a:stretch>
                  <a:fillRect l="-558" t="-1812"/>
                </a:stretch>
              </a:blipFill>
            </p:spPr>
            <p:txBody>
              <a:bodyPr/>
              <a:lstStyle/>
              <a:p>
                <a:r>
                  <a:rPr lang="en-US">
                    <a:noFill/>
                  </a:rPr>
                  <a:t> </a:t>
                </a:r>
              </a:p>
            </p:txBody>
          </p:sp>
        </mc:Fallback>
      </mc:AlternateContent>
      <p:sp>
        <p:nvSpPr>
          <p:cNvPr id="30" name="Title 1">
            <a:extLst>
              <a:ext uri="{FF2B5EF4-FFF2-40B4-BE49-F238E27FC236}">
                <a16:creationId xmlns:a16="http://schemas.microsoft.com/office/drawing/2014/main" id="{A7585360-C1FD-A04C-9EEF-5B27F62293A5}"/>
              </a:ext>
            </a:extLst>
          </p:cNvPr>
          <p:cNvSpPr>
            <a:spLocks noGrp="1"/>
          </p:cNvSpPr>
          <p:nvPr>
            <p:ph type="title"/>
          </p:nvPr>
        </p:nvSpPr>
        <p:spPr>
          <a:xfrm>
            <a:off x="1006212" y="0"/>
            <a:ext cx="9204588" cy="868362"/>
          </a:xfrm>
        </p:spPr>
        <p:txBody>
          <a:bodyPr/>
          <a:lstStyle/>
          <a:p>
            <a:r>
              <a:rPr lang="en-US" dirty="0"/>
              <a:t>Game of Chicken</a:t>
            </a:r>
          </a:p>
        </p:txBody>
      </p:sp>
      <p:sp>
        <p:nvSpPr>
          <p:cNvPr id="31" name="Rectangle 30">
            <a:extLst>
              <a:ext uri="{FF2B5EF4-FFF2-40B4-BE49-F238E27FC236}">
                <a16:creationId xmlns:a16="http://schemas.microsoft.com/office/drawing/2014/main" id="{8C12B238-468B-9F4B-AD45-F2EA9718A9F5}"/>
              </a:ext>
            </a:extLst>
          </p:cNvPr>
          <p:cNvSpPr/>
          <p:nvPr/>
        </p:nvSpPr>
        <p:spPr>
          <a:xfrm>
            <a:off x="1404211" y="978877"/>
            <a:ext cx="947375" cy="369332"/>
          </a:xfrm>
          <a:prstGeom prst="rect">
            <a:avLst/>
          </a:prstGeom>
        </p:spPr>
        <p:txBody>
          <a:bodyPr wrap="none">
            <a:spAutoFit/>
          </a:bodyPr>
          <a:lstStyle/>
          <a:p>
            <a:r>
              <a:rPr lang="en-US" b="1" dirty="0">
                <a:solidFill>
                  <a:srgbClr val="0000FF"/>
                </a:solidFill>
              </a:rPr>
              <a:t>Player 1</a:t>
            </a:r>
            <a:endParaRPr lang="en-US" dirty="0"/>
          </a:p>
        </p:txBody>
      </p:sp>
      <p:sp>
        <p:nvSpPr>
          <p:cNvPr id="32" name="Rectangle 31">
            <a:extLst>
              <a:ext uri="{FF2B5EF4-FFF2-40B4-BE49-F238E27FC236}">
                <a16:creationId xmlns:a16="http://schemas.microsoft.com/office/drawing/2014/main" id="{58A93078-86CA-E742-894A-BC954CAD0A1E}"/>
              </a:ext>
            </a:extLst>
          </p:cNvPr>
          <p:cNvSpPr/>
          <p:nvPr/>
        </p:nvSpPr>
        <p:spPr>
          <a:xfrm>
            <a:off x="5984252" y="1004615"/>
            <a:ext cx="947375" cy="369332"/>
          </a:xfrm>
          <a:prstGeom prst="rect">
            <a:avLst/>
          </a:prstGeom>
        </p:spPr>
        <p:txBody>
          <a:bodyPr wrap="none">
            <a:spAutoFit/>
          </a:bodyPr>
          <a:lstStyle/>
          <a:p>
            <a:r>
              <a:rPr lang="en-US" b="1" dirty="0">
                <a:solidFill>
                  <a:srgbClr val="FF9300"/>
                </a:solidFill>
              </a:rPr>
              <a:t>Player 2</a:t>
            </a:r>
            <a:endParaRPr lang="en-US" dirty="0">
              <a:solidFill>
                <a:srgbClr val="FF9300"/>
              </a:solidFill>
            </a:endParaRPr>
          </a:p>
        </p:txBody>
      </p:sp>
      <p:graphicFrame>
        <p:nvGraphicFramePr>
          <p:cNvPr id="33" name="Content Placeholder 4">
            <a:extLst>
              <a:ext uri="{FF2B5EF4-FFF2-40B4-BE49-F238E27FC236}">
                <a16:creationId xmlns:a16="http://schemas.microsoft.com/office/drawing/2014/main" id="{AC4F0395-80B3-334C-A7EC-DF51A61D08FD}"/>
              </a:ext>
            </a:extLst>
          </p:cNvPr>
          <p:cNvGraphicFramePr>
            <a:graphicFrameLocks/>
          </p:cNvGraphicFramePr>
          <p:nvPr>
            <p:extLst>
              <p:ext uri="{D42A27DB-BD31-4B8C-83A1-F6EECF244321}">
                <p14:modId xmlns:p14="http://schemas.microsoft.com/office/powerpoint/2010/main" val="3730095027"/>
              </p:ext>
            </p:extLst>
          </p:nvPr>
        </p:nvGraphicFramePr>
        <p:xfrm>
          <a:off x="7131149" y="117232"/>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Straight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Chicken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Straight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Chicken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34" name="Straight Connector 33">
            <a:extLst>
              <a:ext uri="{FF2B5EF4-FFF2-40B4-BE49-F238E27FC236}">
                <a16:creationId xmlns:a16="http://schemas.microsoft.com/office/drawing/2014/main" id="{753D7A95-518B-A54B-9C16-D8C6726943E5}"/>
              </a:ext>
            </a:extLst>
          </p:cNvPr>
          <p:cNvCxnSpPr>
            <a:cxnSpLocks/>
          </p:cNvCxnSpPr>
          <p:nvPr/>
        </p:nvCxnSpPr>
        <p:spPr>
          <a:xfrm>
            <a:off x="8778241" y="1322365"/>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070600B-928D-8948-81E3-CA7AF3124439}"/>
              </a:ext>
            </a:extLst>
          </p:cNvPr>
          <p:cNvCxnSpPr>
            <a:cxnSpLocks/>
          </p:cNvCxnSpPr>
          <p:nvPr/>
        </p:nvCxnSpPr>
        <p:spPr>
          <a:xfrm>
            <a:off x="8778241" y="2278968"/>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E4DC298-FF6F-5D4D-964F-7943D6A464D3}"/>
              </a:ext>
            </a:extLst>
          </p:cNvPr>
          <p:cNvCxnSpPr>
            <a:cxnSpLocks/>
          </p:cNvCxnSpPr>
          <p:nvPr/>
        </p:nvCxnSpPr>
        <p:spPr>
          <a:xfrm>
            <a:off x="10379613" y="1291885"/>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C1E71A20-F6B4-D94B-BC8A-754800A52709}"/>
              </a:ext>
            </a:extLst>
          </p:cNvPr>
          <p:cNvSpPr/>
          <p:nvPr/>
        </p:nvSpPr>
        <p:spPr>
          <a:xfrm>
            <a:off x="8770033" y="1670932"/>
            <a:ext cx="795176" cy="584775"/>
          </a:xfrm>
          <a:prstGeom prst="rect">
            <a:avLst/>
          </a:prstGeom>
        </p:spPr>
        <p:txBody>
          <a:bodyPr wrap="square">
            <a:spAutoFit/>
          </a:bodyPr>
          <a:lstStyle/>
          <a:p>
            <a:pPr algn="ctr"/>
            <a:r>
              <a:rPr lang="en-US" sz="3200" b="1" dirty="0">
                <a:solidFill>
                  <a:srgbClr val="FF9300"/>
                </a:solidFill>
              </a:rPr>
              <a:t>-10</a:t>
            </a:r>
          </a:p>
        </p:txBody>
      </p:sp>
      <p:sp>
        <p:nvSpPr>
          <p:cNvPr id="46" name="Rectangle 45">
            <a:extLst>
              <a:ext uri="{FF2B5EF4-FFF2-40B4-BE49-F238E27FC236}">
                <a16:creationId xmlns:a16="http://schemas.microsoft.com/office/drawing/2014/main" id="{363E11CE-8E0E-4748-8DF3-8F98DB14DAA0}"/>
              </a:ext>
            </a:extLst>
          </p:cNvPr>
          <p:cNvSpPr/>
          <p:nvPr/>
        </p:nvSpPr>
        <p:spPr>
          <a:xfrm>
            <a:off x="8767689" y="2639257"/>
            <a:ext cx="627187" cy="584775"/>
          </a:xfrm>
          <a:prstGeom prst="rect">
            <a:avLst/>
          </a:prstGeom>
        </p:spPr>
        <p:txBody>
          <a:bodyPr wrap="square">
            <a:spAutoFit/>
          </a:bodyPr>
          <a:lstStyle/>
          <a:p>
            <a:pPr algn="ctr"/>
            <a:r>
              <a:rPr lang="en-US" sz="3200" b="1" dirty="0">
                <a:solidFill>
                  <a:srgbClr val="FF9300"/>
                </a:solidFill>
              </a:rPr>
              <a:t>-1</a:t>
            </a:r>
          </a:p>
        </p:txBody>
      </p:sp>
      <p:sp>
        <p:nvSpPr>
          <p:cNvPr id="47" name="Rectangle 46">
            <a:extLst>
              <a:ext uri="{FF2B5EF4-FFF2-40B4-BE49-F238E27FC236}">
                <a16:creationId xmlns:a16="http://schemas.microsoft.com/office/drawing/2014/main" id="{F3CF52AA-A98C-194E-8EB7-7B72E32B8CED}"/>
              </a:ext>
            </a:extLst>
          </p:cNvPr>
          <p:cNvSpPr/>
          <p:nvPr/>
        </p:nvSpPr>
        <p:spPr>
          <a:xfrm>
            <a:off x="10397195" y="2636913"/>
            <a:ext cx="460721" cy="584775"/>
          </a:xfrm>
          <a:prstGeom prst="rect">
            <a:avLst/>
          </a:prstGeom>
        </p:spPr>
        <p:txBody>
          <a:bodyPr wrap="square">
            <a:spAutoFit/>
          </a:bodyPr>
          <a:lstStyle/>
          <a:p>
            <a:pPr algn="ctr"/>
            <a:r>
              <a:rPr lang="en-US" sz="3200" b="1" dirty="0">
                <a:solidFill>
                  <a:srgbClr val="FF9300"/>
                </a:solidFill>
              </a:rPr>
              <a:t>0</a:t>
            </a:r>
          </a:p>
        </p:txBody>
      </p:sp>
      <p:sp>
        <p:nvSpPr>
          <p:cNvPr id="48" name="Rectangle 47">
            <a:extLst>
              <a:ext uri="{FF2B5EF4-FFF2-40B4-BE49-F238E27FC236}">
                <a16:creationId xmlns:a16="http://schemas.microsoft.com/office/drawing/2014/main" id="{63CDB4CE-E3C4-3A42-AB8C-B9E7BF9DB037}"/>
              </a:ext>
            </a:extLst>
          </p:cNvPr>
          <p:cNvSpPr/>
          <p:nvPr/>
        </p:nvSpPr>
        <p:spPr>
          <a:xfrm>
            <a:off x="10394850" y="1663898"/>
            <a:ext cx="393057" cy="584775"/>
          </a:xfrm>
          <a:prstGeom prst="rect">
            <a:avLst/>
          </a:prstGeom>
        </p:spPr>
        <p:txBody>
          <a:bodyPr wrap="square">
            <a:spAutoFit/>
          </a:bodyPr>
          <a:lstStyle/>
          <a:p>
            <a:pPr algn="ctr"/>
            <a:r>
              <a:rPr lang="en-US" sz="3200" b="1" dirty="0">
                <a:solidFill>
                  <a:srgbClr val="FF9300"/>
                </a:solidFill>
              </a:rPr>
              <a:t>1</a:t>
            </a:r>
          </a:p>
        </p:txBody>
      </p:sp>
      <p:sp>
        <p:nvSpPr>
          <p:cNvPr id="49" name="Rectangle 48">
            <a:extLst>
              <a:ext uri="{FF2B5EF4-FFF2-40B4-BE49-F238E27FC236}">
                <a16:creationId xmlns:a16="http://schemas.microsoft.com/office/drawing/2014/main" id="{6946966F-203E-1A41-A7AB-FB52858A4938}"/>
              </a:ext>
            </a:extLst>
          </p:cNvPr>
          <p:cNvSpPr/>
          <p:nvPr/>
        </p:nvSpPr>
        <p:spPr>
          <a:xfrm>
            <a:off x="11480418" y="1302995"/>
            <a:ext cx="518091" cy="584775"/>
          </a:xfrm>
          <a:prstGeom prst="rect">
            <a:avLst/>
          </a:prstGeom>
        </p:spPr>
        <p:txBody>
          <a:bodyPr wrap="none">
            <a:spAutoFit/>
          </a:bodyPr>
          <a:lstStyle/>
          <a:p>
            <a:r>
              <a:rPr lang="en-US" sz="3200" b="1" dirty="0">
                <a:solidFill>
                  <a:srgbClr val="0000FF"/>
                </a:solidFill>
              </a:rPr>
              <a:t>-1</a:t>
            </a:r>
            <a:endParaRPr lang="en-US" sz="3200" dirty="0"/>
          </a:p>
        </p:txBody>
      </p:sp>
      <p:sp>
        <p:nvSpPr>
          <p:cNvPr id="50" name="Rectangle 49">
            <a:extLst>
              <a:ext uri="{FF2B5EF4-FFF2-40B4-BE49-F238E27FC236}">
                <a16:creationId xmlns:a16="http://schemas.microsoft.com/office/drawing/2014/main" id="{8D0F9454-AC22-9047-BCE8-6A200A59D9F7}"/>
              </a:ext>
            </a:extLst>
          </p:cNvPr>
          <p:cNvSpPr/>
          <p:nvPr/>
        </p:nvSpPr>
        <p:spPr>
          <a:xfrm>
            <a:off x="9635206" y="1314718"/>
            <a:ext cx="726481" cy="584775"/>
          </a:xfrm>
          <a:prstGeom prst="rect">
            <a:avLst/>
          </a:prstGeom>
        </p:spPr>
        <p:txBody>
          <a:bodyPr wrap="none">
            <a:spAutoFit/>
          </a:bodyPr>
          <a:lstStyle/>
          <a:p>
            <a:r>
              <a:rPr lang="en-US" sz="3200" b="1" dirty="0">
                <a:solidFill>
                  <a:srgbClr val="0000FF"/>
                </a:solidFill>
              </a:rPr>
              <a:t>-10</a:t>
            </a:r>
            <a:endParaRPr lang="en-US" sz="3200" dirty="0"/>
          </a:p>
        </p:txBody>
      </p:sp>
      <p:sp>
        <p:nvSpPr>
          <p:cNvPr id="51" name="Rectangle 50">
            <a:extLst>
              <a:ext uri="{FF2B5EF4-FFF2-40B4-BE49-F238E27FC236}">
                <a16:creationId xmlns:a16="http://schemas.microsoft.com/office/drawing/2014/main" id="{2DB26722-6EF1-DD4C-9DF2-CFE5D687762A}"/>
              </a:ext>
            </a:extLst>
          </p:cNvPr>
          <p:cNvSpPr/>
          <p:nvPr/>
        </p:nvSpPr>
        <p:spPr>
          <a:xfrm>
            <a:off x="9984553" y="2283042"/>
            <a:ext cx="393056" cy="584775"/>
          </a:xfrm>
          <a:prstGeom prst="rect">
            <a:avLst/>
          </a:prstGeom>
        </p:spPr>
        <p:txBody>
          <a:bodyPr wrap="none">
            <a:spAutoFit/>
          </a:bodyPr>
          <a:lstStyle/>
          <a:p>
            <a:r>
              <a:rPr lang="en-US" sz="3200" b="1" dirty="0">
                <a:solidFill>
                  <a:srgbClr val="0000FF"/>
                </a:solidFill>
              </a:rPr>
              <a:t>1</a:t>
            </a:r>
            <a:endParaRPr lang="en-US" sz="3200" dirty="0"/>
          </a:p>
        </p:txBody>
      </p:sp>
      <p:sp>
        <p:nvSpPr>
          <p:cNvPr id="52" name="Rectangle 51">
            <a:extLst>
              <a:ext uri="{FF2B5EF4-FFF2-40B4-BE49-F238E27FC236}">
                <a16:creationId xmlns:a16="http://schemas.microsoft.com/office/drawing/2014/main" id="{F05F124D-48AD-614F-BAC1-7A7530A8E218}"/>
              </a:ext>
            </a:extLst>
          </p:cNvPr>
          <p:cNvSpPr/>
          <p:nvPr/>
        </p:nvSpPr>
        <p:spPr>
          <a:xfrm>
            <a:off x="11585927" y="2280698"/>
            <a:ext cx="393056" cy="584775"/>
          </a:xfrm>
          <a:prstGeom prst="rect">
            <a:avLst/>
          </a:prstGeom>
        </p:spPr>
        <p:txBody>
          <a:bodyPr wrap="none">
            <a:spAutoFit/>
          </a:bodyPr>
          <a:lstStyle/>
          <a:p>
            <a:r>
              <a:rPr lang="en-US" sz="3200" b="1" dirty="0">
                <a:solidFill>
                  <a:srgbClr val="0000FF"/>
                </a:solidFill>
              </a:rPr>
              <a:t>0</a:t>
            </a:r>
            <a:endParaRPr lang="en-US" sz="3200" dirty="0"/>
          </a:p>
        </p:txBody>
      </p:sp>
      <p:pic>
        <p:nvPicPr>
          <p:cNvPr id="53" name="Graphic 52" descr="Car">
            <a:extLst>
              <a:ext uri="{FF2B5EF4-FFF2-40B4-BE49-F238E27FC236}">
                <a16:creationId xmlns:a16="http://schemas.microsoft.com/office/drawing/2014/main" id="{F13025C9-C059-3C4F-8850-BFBC3BDAAC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6212" y="1176384"/>
            <a:ext cx="1636169" cy="1123861"/>
          </a:xfrm>
          <a:prstGeom prst="rect">
            <a:avLst/>
          </a:prstGeom>
        </p:spPr>
      </p:pic>
      <p:pic>
        <p:nvPicPr>
          <p:cNvPr id="54" name="Graphic 53" descr="Car">
            <a:extLst>
              <a:ext uri="{FF2B5EF4-FFF2-40B4-BE49-F238E27FC236}">
                <a16:creationId xmlns:a16="http://schemas.microsoft.com/office/drawing/2014/main" id="{1A2484ED-DC39-9442-851A-133EB775F36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5472333" y="1103703"/>
            <a:ext cx="1623468" cy="1152004"/>
          </a:xfrm>
          <a:prstGeom prst="rect">
            <a:avLst/>
          </a:prstGeom>
        </p:spPr>
      </p:pic>
      <p:cxnSp>
        <p:nvCxnSpPr>
          <p:cNvPr id="55" name="Straight Arrow Connector 54">
            <a:extLst>
              <a:ext uri="{FF2B5EF4-FFF2-40B4-BE49-F238E27FC236}">
                <a16:creationId xmlns:a16="http://schemas.microsoft.com/office/drawing/2014/main" id="{D5F3CB4E-F66D-5D40-8F13-F7E1EAF90D35}"/>
              </a:ext>
            </a:extLst>
          </p:cNvPr>
          <p:cNvCxnSpPr>
            <a:cxnSpLocks/>
          </p:cNvCxnSpPr>
          <p:nvPr/>
        </p:nvCxnSpPr>
        <p:spPr>
          <a:xfrm>
            <a:off x="2657618" y="1706102"/>
            <a:ext cx="1341060" cy="7034"/>
          </a:xfrm>
          <a:prstGeom prst="straightConnector1">
            <a:avLst/>
          </a:prstGeom>
          <a:ln w="88900">
            <a:solidFill>
              <a:srgbClr val="0432FF"/>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9F3A8103-8A5B-1B40-9516-98A509750E4F}"/>
              </a:ext>
            </a:extLst>
          </p:cNvPr>
          <p:cNvCxnSpPr>
            <a:cxnSpLocks/>
          </p:cNvCxnSpPr>
          <p:nvPr/>
        </p:nvCxnSpPr>
        <p:spPr>
          <a:xfrm flipH="1">
            <a:off x="4090004" y="1705209"/>
            <a:ext cx="1382329" cy="0"/>
          </a:xfrm>
          <a:prstGeom prst="straightConnector1">
            <a:avLst/>
          </a:prstGeom>
          <a:ln w="88900">
            <a:solidFill>
              <a:srgbClr val="FF9300"/>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BEBF1DFC-9A7E-7D4B-947A-626B4DB77C63}"/>
              </a:ext>
            </a:extLst>
          </p:cNvPr>
          <p:cNvSpPr/>
          <p:nvPr/>
        </p:nvSpPr>
        <p:spPr>
          <a:xfrm>
            <a:off x="4350394" y="1682819"/>
            <a:ext cx="930896" cy="369332"/>
          </a:xfrm>
          <a:prstGeom prst="rect">
            <a:avLst/>
          </a:prstGeom>
        </p:spPr>
        <p:txBody>
          <a:bodyPr wrap="none">
            <a:spAutoFit/>
          </a:bodyPr>
          <a:lstStyle/>
          <a:p>
            <a:pPr algn="ctr"/>
            <a:r>
              <a:rPr lang="en-US" b="1" dirty="0">
                <a:solidFill>
                  <a:srgbClr val="FF9300"/>
                </a:solidFill>
              </a:rPr>
              <a:t>Straight</a:t>
            </a:r>
          </a:p>
        </p:txBody>
      </p:sp>
      <p:sp>
        <p:nvSpPr>
          <p:cNvPr id="58" name="Rectangle 57">
            <a:extLst>
              <a:ext uri="{FF2B5EF4-FFF2-40B4-BE49-F238E27FC236}">
                <a16:creationId xmlns:a16="http://schemas.microsoft.com/office/drawing/2014/main" id="{F958F37D-5BB7-EB4A-9125-D122B9887E48}"/>
              </a:ext>
            </a:extLst>
          </p:cNvPr>
          <p:cNvSpPr/>
          <p:nvPr/>
        </p:nvSpPr>
        <p:spPr>
          <a:xfrm>
            <a:off x="2802947" y="1274857"/>
            <a:ext cx="930896" cy="369332"/>
          </a:xfrm>
          <a:prstGeom prst="rect">
            <a:avLst/>
          </a:prstGeom>
        </p:spPr>
        <p:txBody>
          <a:bodyPr wrap="none">
            <a:spAutoFit/>
          </a:bodyPr>
          <a:lstStyle/>
          <a:p>
            <a:pPr algn="ctr"/>
            <a:r>
              <a:rPr lang="en-US" b="1" dirty="0">
                <a:solidFill>
                  <a:srgbClr val="0000FF"/>
                </a:solidFill>
              </a:rPr>
              <a:t>Straight</a:t>
            </a:r>
          </a:p>
        </p:txBody>
      </p:sp>
      <p:sp>
        <p:nvSpPr>
          <p:cNvPr id="59" name="Freeform 58">
            <a:extLst>
              <a:ext uri="{FF2B5EF4-FFF2-40B4-BE49-F238E27FC236}">
                <a16:creationId xmlns:a16="http://schemas.microsoft.com/office/drawing/2014/main" id="{C33B2D68-CAF2-4F40-8CA1-04F47A643A4B}"/>
              </a:ext>
            </a:extLst>
          </p:cNvPr>
          <p:cNvSpPr/>
          <p:nvPr/>
        </p:nvSpPr>
        <p:spPr>
          <a:xfrm rot="156787">
            <a:off x="2672862" y="1811734"/>
            <a:ext cx="1237957" cy="354691"/>
          </a:xfrm>
          <a:custGeom>
            <a:avLst/>
            <a:gdLst>
              <a:gd name="connsiteX0" fmla="*/ 0 w 1237957"/>
              <a:gd name="connsiteY0" fmla="*/ 31134 h 354691"/>
              <a:gd name="connsiteX1" fmla="*/ 703385 w 1237957"/>
              <a:gd name="connsiteY1" fmla="*/ 31134 h 354691"/>
              <a:gd name="connsiteX2" fmla="*/ 1237957 w 1237957"/>
              <a:gd name="connsiteY2" fmla="*/ 354691 h 354691"/>
            </a:gdLst>
            <a:ahLst/>
            <a:cxnLst>
              <a:cxn ang="0">
                <a:pos x="connsiteX0" y="connsiteY0"/>
              </a:cxn>
              <a:cxn ang="0">
                <a:pos x="connsiteX1" y="connsiteY1"/>
              </a:cxn>
              <a:cxn ang="0">
                <a:pos x="connsiteX2" y="connsiteY2"/>
              </a:cxn>
            </a:cxnLst>
            <a:rect l="l" t="t" r="r" b="b"/>
            <a:pathLst>
              <a:path w="1237957" h="354691">
                <a:moveTo>
                  <a:pt x="0" y="31134"/>
                </a:moveTo>
                <a:cubicBezTo>
                  <a:pt x="248529" y="4171"/>
                  <a:pt x="497059" y="-22792"/>
                  <a:pt x="703385" y="31134"/>
                </a:cubicBezTo>
                <a:cubicBezTo>
                  <a:pt x="909711" y="85060"/>
                  <a:pt x="1073834" y="219875"/>
                  <a:pt x="1237957" y="354691"/>
                </a:cubicBezTo>
              </a:path>
            </a:pathLst>
          </a:custGeom>
          <a:noFill/>
          <a:ln w="88900">
            <a:solidFill>
              <a:srgbClr val="0432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94DEF1E7-E11D-684D-B6ED-81789249F9F3}"/>
              </a:ext>
            </a:extLst>
          </p:cNvPr>
          <p:cNvSpPr/>
          <p:nvPr/>
        </p:nvSpPr>
        <p:spPr>
          <a:xfrm>
            <a:off x="2648614" y="1821153"/>
            <a:ext cx="925383" cy="369332"/>
          </a:xfrm>
          <a:prstGeom prst="rect">
            <a:avLst/>
          </a:prstGeom>
        </p:spPr>
        <p:txBody>
          <a:bodyPr wrap="none">
            <a:spAutoFit/>
          </a:bodyPr>
          <a:lstStyle/>
          <a:p>
            <a:pPr algn="ctr"/>
            <a:r>
              <a:rPr lang="en-US" b="1" dirty="0">
                <a:solidFill>
                  <a:srgbClr val="0000FF"/>
                </a:solidFill>
              </a:rPr>
              <a:t>Chicken</a:t>
            </a:r>
          </a:p>
        </p:txBody>
      </p:sp>
      <p:sp>
        <p:nvSpPr>
          <p:cNvPr id="61" name="Freeform 60">
            <a:extLst>
              <a:ext uri="{FF2B5EF4-FFF2-40B4-BE49-F238E27FC236}">
                <a16:creationId xmlns:a16="http://schemas.microsoft.com/office/drawing/2014/main" id="{8DD402BC-E468-3B4F-B144-1B1732CB7808}"/>
              </a:ext>
            </a:extLst>
          </p:cNvPr>
          <p:cNvSpPr/>
          <p:nvPr/>
        </p:nvSpPr>
        <p:spPr>
          <a:xfrm rot="11221850">
            <a:off x="4246098" y="1190415"/>
            <a:ext cx="1237957" cy="354691"/>
          </a:xfrm>
          <a:custGeom>
            <a:avLst/>
            <a:gdLst>
              <a:gd name="connsiteX0" fmla="*/ 0 w 1237957"/>
              <a:gd name="connsiteY0" fmla="*/ 31134 h 354691"/>
              <a:gd name="connsiteX1" fmla="*/ 703385 w 1237957"/>
              <a:gd name="connsiteY1" fmla="*/ 31134 h 354691"/>
              <a:gd name="connsiteX2" fmla="*/ 1237957 w 1237957"/>
              <a:gd name="connsiteY2" fmla="*/ 354691 h 354691"/>
            </a:gdLst>
            <a:ahLst/>
            <a:cxnLst>
              <a:cxn ang="0">
                <a:pos x="connsiteX0" y="connsiteY0"/>
              </a:cxn>
              <a:cxn ang="0">
                <a:pos x="connsiteX1" y="connsiteY1"/>
              </a:cxn>
              <a:cxn ang="0">
                <a:pos x="connsiteX2" y="connsiteY2"/>
              </a:cxn>
            </a:cxnLst>
            <a:rect l="l" t="t" r="r" b="b"/>
            <a:pathLst>
              <a:path w="1237957" h="354691">
                <a:moveTo>
                  <a:pt x="0" y="31134"/>
                </a:moveTo>
                <a:cubicBezTo>
                  <a:pt x="248529" y="4171"/>
                  <a:pt x="497059" y="-22792"/>
                  <a:pt x="703385" y="31134"/>
                </a:cubicBezTo>
                <a:cubicBezTo>
                  <a:pt x="909711" y="85060"/>
                  <a:pt x="1073834" y="219875"/>
                  <a:pt x="1237957" y="354691"/>
                </a:cubicBezTo>
              </a:path>
            </a:pathLst>
          </a:custGeom>
          <a:noFill/>
          <a:ln w="88900">
            <a:solidFill>
              <a:srgbClr val="FF93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300"/>
              </a:solidFill>
            </a:endParaRPr>
          </a:p>
        </p:txBody>
      </p:sp>
      <p:sp>
        <p:nvSpPr>
          <p:cNvPr id="62" name="Rectangle 61">
            <a:extLst>
              <a:ext uri="{FF2B5EF4-FFF2-40B4-BE49-F238E27FC236}">
                <a16:creationId xmlns:a16="http://schemas.microsoft.com/office/drawing/2014/main" id="{FC402D89-DDBB-AA45-AEFE-A955B1ED0375}"/>
              </a:ext>
            </a:extLst>
          </p:cNvPr>
          <p:cNvSpPr/>
          <p:nvPr/>
        </p:nvSpPr>
        <p:spPr>
          <a:xfrm>
            <a:off x="4772837" y="1188109"/>
            <a:ext cx="925383" cy="369332"/>
          </a:xfrm>
          <a:prstGeom prst="rect">
            <a:avLst/>
          </a:prstGeom>
        </p:spPr>
        <p:txBody>
          <a:bodyPr wrap="none">
            <a:spAutoFit/>
          </a:bodyPr>
          <a:lstStyle/>
          <a:p>
            <a:pPr algn="ctr"/>
            <a:r>
              <a:rPr lang="en-US" b="1" dirty="0">
                <a:solidFill>
                  <a:srgbClr val="FF9300"/>
                </a:solidFill>
              </a:rPr>
              <a:t>Chicken</a:t>
            </a:r>
          </a:p>
        </p:txBody>
      </p:sp>
      <p:sp>
        <p:nvSpPr>
          <p:cNvPr id="28" name="Rectangle 27">
            <a:extLst>
              <a:ext uri="{FF2B5EF4-FFF2-40B4-BE49-F238E27FC236}">
                <a16:creationId xmlns:a16="http://schemas.microsoft.com/office/drawing/2014/main" id="{9177795C-1917-1841-8E90-2380EF8460C3}"/>
              </a:ext>
            </a:extLst>
          </p:cNvPr>
          <p:cNvSpPr/>
          <p:nvPr/>
        </p:nvSpPr>
        <p:spPr>
          <a:xfrm>
            <a:off x="9960689" y="7645"/>
            <a:ext cx="805029" cy="461665"/>
          </a:xfrm>
          <a:prstGeom prst="rect">
            <a:avLst/>
          </a:prstGeom>
        </p:spPr>
        <p:txBody>
          <a:bodyPr wrap="none">
            <a:spAutoFit/>
          </a:bodyPr>
          <a:lstStyle/>
          <a:p>
            <a:pPr algn="ctr"/>
            <a:r>
              <a:rPr lang="en-US" sz="2400" b="1" dirty="0">
                <a:solidFill>
                  <a:srgbClr val="0000FF"/>
                </a:solidFill>
              </a:rPr>
              <a:t>Alice</a:t>
            </a:r>
          </a:p>
        </p:txBody>
      </p:sp>
      <p:sp>
        <p:nvSpPr>
          <p:cNvPr id="29" name="Rectangle 28">
            <a:extLst>
              <a:ext uri="{FF2B5EF4-FFF2-40B4-BE49-F238E27FC236}">
                <a16:creationId xmlns:a16="http://schemas.microsoft.com/office/drawing/2014/main" id="{DD075E3A-BBAD-964E-8898-287C8D9A4517}"/>
              </a:ext>
            </a:extLst>
          </p:cNvPr>
          <p:cNvSpPr/>
          <p:nvPr/>
        </p:nvSpPr>
        <p:spPr>
          <a:xfrm rot="16200000">
            <a:off x="6876858" y="1945301"/>
            <a:ext cx="688009" cy="461665"/>
          </a:xfrm>
          <a:prstGeom prst="rect">
            <a:avLst/>
          </a:prstGeom>
        </p:spPr>
        <p:txBody>
          <a:bodyPr wrap="none">
            <a:spAutoFit/>
          </a:bodyPr>
          <a:lstStyle/>
          <a:p>
            <a:pPr algn="ctr"/>
            <a:r>
              <a:rPr lang="en-US" sz="2400" b="1" dirty="0">
                <a:solidFill>
                  <a:srgbClr val="FF9300"/>
                </a:solidFill>
              </a:rPr>
              <a:t>Bob</a:t>
            </a:r>
          </a:p>
        </p:txBody>
      </p:sp>
    </p:spTree>
    <p:extLst>
      <p:ext uri="{BB962C8B-B14F-4D97-AF65-F5344CB8AC3E}">
        <p14:creationId xmlns:p14="http://schemas.microsoft.com/office/powerpoint/2010/main" val="19590436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437" y="0"/>
            <a:ext cx="9704363" cy="868362"/>
          </a:xfrm>
        </p:spPr>
        <p:txBody>
          <a:bodyPr/>
          <a:lstStyle/>
          <a:p>
            <a:r>
              <a:rPr lang="en-US" dirty="0"/>
              <a:t>Finding mixed strategy </a:t>
            </a:r>
            <a:r>
              <a:rPr lang="en-US" dirty="0" err="1"/>
              <a:t>equilibria</a:t>
            </a:r>
            <a:endParaRPr lang="en-US" dirty="0"/>
          </a:p>
        </p:txBody>
      </p:sp>
      <p:sp>
        <p:nvSpPr>
          <p:cNvPr id="3" name="Content Placeholder 2"/>
          <p:cNvSpPr>
            <a:spLocks noGrp="1"/>
          </p:cNvSpPr>
          <p:nvPr>
            <p:ph idx="1"/>
          </p:nvPr>
        </p:nvSpPr>
        <p:spPr>
          <a:xfrm>
            <a:off x="506437" y="3714189"/>
            <a:ext cx="11141612" cy="3001963"/>
          </a:xfrm>
        </p:spPr>
        <p:txBody>
          <a:bodyPr>
            <a:normAutofit/>
          </a:bodyPr>
          <a:lstStyle/>
          <a:p>
            <a:pPr marL="0" indent="0">
              <a:buNone/>
            </a:pPr>
            <a:r>
              <a:rPr lang="en-US" sz="2400" dirty="0"/>
              <a:t>Here’s the trick:  for Bob, random selection is rational only if he </a:t>
            </a:r>
            <a:r>
              <a:rPr lang="en-US" sz="2400" b="1" u="sng" dirty="0"/>
              <a:t>can’t improve his winnings by definitively choosing</a:t>
            </a:r>
            <a:r>
              <a:rPr lang="en-US" sz="2400" dirty="0"/>
              <a:t> one action or the other.  So, for Bob to decide whether a mixed strategy is rational, he needs to know:</a:t>
            </a:r>
          </a:p>
          <a:p>
            <a:r>
              <a:rPr lang="en-US" sz="2400" dirty="0"/>
              <a:t>His own reward for each possible outcome (</a:t>
            </a:r>
            <a:r>
              <a:rPr lang="en-US" sz="2400" dirty="0">
                <a:solidFill>
                  <a:srgbClr val="FF9300"/>
                </a:solidFill>
              </a:rPr>
              <a:t>w</a:t>
            </a:r>
            <a:r>
              <a:rPr lang="en-US" sz="2400" dirty="0"/>
              <a:t>, </a:t>
            </a:r>
            <a:r>
              <a:rPr lang="en-US" sz="2400" dirty="0">
                <a:solidFill>
                  <a:srgbClr val="FF9300"/>
                </a:solidFill>
              </a:rPr>
              <a:t>x</a:t>
            </a:r>
            <a:r>
              <a:rPr lang="en-US" sz="2400" dirty="0"/>
              <a:t>, </a:t>
            </a:r>
            <a:r>
              <a:rPr lang="en-US" sz="2400" dirty="0">
                <a:solidFill>
                  <a:srgbClr val="FF9300"/>
                </a:solidFill>
              </a:rPr>
              <a:t>y</a:t>
            </a:r>
            <a:r>
              <a:rPr lang="en-US" sz="2400" dirty="0"/>
              <a:t>, and </a:t>
            </a:r>
            <a:r>
              <a:rPr lang="en-US" sz="2400" dirty="0">
                <a:solidFill>
                  <a:srgbClr val="FF9300"/>
                </a:solidFill>
              </a:rPr>
              <a:t>z</a:t>
            </a:r>
            <a:r>
              <a:rPr lang="en-US" sz="2400" dirty="0"/>
              <a:t>), and …</a:t>
            </a:r>
          </a:p>
          <a:p>
            <a:r>
              <a:rPr lang="en-US" sz="2400" dirty="0"/>
              <a:t>the probability (</a:t>
            </a:r>
            <a:r>
              <a:rPr lang="en-US" sz="2400" dirty="0">
                <a:solidFill>
                  <a:srgbClr val="0432FF"/>
                </a:solidFill>
              </a:rPr>
              <a:t>p</a:t>
            </a:r>
            <a:r>
              <a:rPr lang="en-US" sz="2400" dirty="0"/>
              <a:t>) of Alice cooperating.</a:t>
            </a:r>
          </a:p>
          <a:p>
            <a:pPr marL="0" indent="0">
              <a:buNone/>
            </a:pPr>
            <a:r>
              <a:rPr lang="en-US" sz="2400" dirty="0"/>
              <a:t> </a:t>
            </a:r>
          </a:p>
        </p:txBody>
      </p:sp>
      <mc:AlternateContent xmlns:mc="http://schemas.openxmlformats.org/markup-compatibility/2006" xmlns:a14="http://schemas.microsoft.com/office/drawing/2010/main">
        <mc:Choice Requires="a14">
          <p:graphicFrame>
            <p:nvGraphicFramePr>
              <p:cNvPr id="5" name="Content Placeholder 4">
                <a:extLst>
                  <a:ext uri="{FF2B5EF4-FFF2-40B4-BE49-F238E27FC236}">
                    <a16:creationId xmlns:a16="http://schemas.microsoft.com/office/drawing/2014/main" id="{31D0E382-1F15-7648-A383-6CF61F7239F1}"/>
                  </a:ext>
                </a:extLst>
              </p:cNvPr>
              <p:cNvGraphicFramePr>
                <a:graphicFrameLocks/>
              </p:cNvGraphicFramePr>
              <p:nvPr>
                <p:extLst>
                  <p:ext uri="{D42A27DB-BD31-4B8C-83A1-F6EECF244321}">
                    <p14:modId xmlns:p14="http://schemas.microsoft.com/office/powerpoint/2010/main" val="1267242142"/>
                  </p:ext>
                </p:extLst>
              </p:nvPr>
            </p:nvGraphicFramePr>
            <p:xfrm>
              <a:off x="3389142" y="454857"/>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solidFill>
                                <a:srgbClr val="0000FF"/>
                              </a:solidFill>
                            </a:rPr>
                            <a:t>Defect</a:t>
                          </a:r>
                          <a:r>
                            <a:rPr lang="en-US" sz="2400" b="0" baseline="0" dirty="0">
                              <a:solidFill>
                                <a:srgbClr val="0000FF"/>
                              </a:solidFill>
                            </a:rPr>
                            <a:t> w/</a:t>
                          </a:r>
                        </a:p>
                        <a:p>
                          <a:pPr algn="ctr"/>
                          <a:r>
                            <a:rPr lang="en-US" sz="2400" b="0" dirty="0">
                              <a:solidFill>
                                <a:srgbClr val="0000FF"/>
                              </a:solidFill>
                            </a:rPr>
                            <a:t>Prob. </a:t>
                          </a:r>
                          <a14:m>
                            <m:oMath xmlns:m="http://schemas.openxmlformats.org/officeDocument/2006/math">
                              <m:r>
                                <a:rPr lang="en-US" sz="2400" b="0" i="1" dirty="0" smtClean="0">
                                  <a:solidFill>
                                    <a:srgbClr val="0000FF"/>
                                  </a:solidFill>
                                  <a:latin typeface="Cambria Math" panose="02040503050406030204" pitchFamily="18" charset="0"/>
                                </a:rPr>
                                <m:t>1−</m:t>
                              </m:r>
                              <m:r>
                                <a:rPr lang="en-US" sz="2400" b="0" i="1" dirty="0" smtClean="0">
                                  <a:solidFill>
                                    <a:srgbClr val="0000FF"/>
                                  </a:solidFill>
                                  <a:latin typeface="Cambria Math" panose="02040503050406030204" pitchFamily="18" charset="0"/>
                                </a:rPr>
                                <m:t>𝑝</m:t>
                              </m:r>
                            </m:oMath>
                          </a14:m>
                          <a:endParaRPr lang="en-US" sz="2400" b="0"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solidFill>
                                <a:srgbClr val="0000FF"/>
                              </a:solidFill>
                            </a:rPr>
                            <a:t>Coop. w/</a:t>
                          </a:r>
                        </a:p>
                        <a:p>
                          <a:pPr algn="ctr"/>
                          <a:r>
                            <a:rPr lang="en-US" sz="2400" b="0" dirty="0">
                              <a:solidFill>
                                <a:srgbClr val="0000FF"/>
                              </a:solidFill>
                            </a:rPr>
                            <a:t>Prob. </a:t>
                          </a:r>
                          <a14:m>
                            <m:oMath xmlns:m="http://schemas.openxmlformats.org/officeDocument/2006/math">
                              <m:r>
                                <a:rPr lang="en-US" sz="2400" b="0" i="1" dirty="0" smtClean="0">
                                  <a:solidFill>
                                    <a:srgbClr val="0000FF"/>
                                  </a:solidFill>
                                  <a:latin typeface="Cambria Math" panose="02040503050406030204" pitchFamily="18" charset="0"/>
                                </a:rPr>
                                <m:t>𝑝</m:t>
                              </m:r>
                            </m:oMath>
                          </a14:m>
                          <a:endParaRPr lang="en-US" sz="2400" b="0"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0" dirty="0">
                              <a:solidFill>
                                <a:srgbClr val="FF9300"/>
                              </a:solidFill>
                            </a:rPr>
                            <a:t>Defect</a:t>
                          </a:r>
                          <a:r>
                            <a:rPr lang="en-US" sz="2400" b="0" baseline="0" dirty="0">
                              <a:solidFill>
                                <a:srgbClr val="FF9300"/>
                              </a:solidFill>
                            </a:rPr>
                            <a:t> w/</a:t>
                          </a:r>
                        </a:p>
                        <a:p>
                          <a:pPr algn="ctr"/>
                          <a:r>
                            <a:rPr lang="en-US" sz="2400" b="0" dirty="0">
                              <a:solidFill>
                                <a:srgbClr val="FF9300"/>
                              </a:solidFill>
                            </a:rPr>
                            <a:t>Prob. </a:t>
                          </a:r>
                          <a14:m>
                            <m:oMath xmlns:m="http://schemas.openxmlformats.org/officeDocument/2006/math">
                              <m:r>
                                <a:rPr lang="en-US" sz="2400" b="0" i="1" dirty="0" smtClean="0">
                                  <a:solidFill>
                                    <a:srgbClr val="FF9300"/>
                                  </a:solidFill>
                                  <a:latin typeface="Cambria Math" panose="02040503050406030204" pitchFamily="18" charset="0"/>
                                </a:rPr>
                                <m:t>1−</m:t>
                              </m:r>
                              <m:r>
                                <a:rPr lang="en-US" sz="2400" b="0" i="1" dirty="0" smtClean="0">
                                  <a:solidFill>
                                    <a:srgbClr val="FF9300"/>
                                  </a:solidFill>
                                  <a:latin typeface="Cambria Math" panose="02040503050406030204" pitchFamily="18" charset="0"/>
                                </a:rPr>
                                <m:t>𝑞</m:t>
                              </m:r>
                            </m:oMath>
                          </a14:m>
                          <a:endParaRPr lang="en-US" sz="2400" b="0" dirty="0">
                            <a:solidFill>
                              <a:srgbClr val="FF93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0" dirty="0">
                              <a:solidFill>
                                <a:srgbClr val="FF9300"/>
                              </a:solidFill>
                            </a:rPr>
                            <a:t>Coop.</a:t>
                          </a:r>
                          <a:r>
                            <a:rPr lang="en-US" sz="2400" b="0" baseline="0" dirty="0">
                              <a:solidFill>
                                <a:srgbClr val="FF9300"/>
                              </a:solidFill>
                            </a:rPr>
                            <a:t> w/</a:t>
                          </a:r>
                        </a:p>
                        <a:p>
                          <a:pPr algn="ctr"/>
                          <a:r>
                            <a:rPr lang="en-US" sz="2400" b="0" dirty="0">
                              <a:solidFill>
                                <a:srgbClr val="FF9300"/>
                              </a:solidFill>
                            </a:rPr>
                            <a:t>Prob. </a:t>
                          </a:r>
                          <a14:m>
                            <m:oMath xmlns:m="http://schemas.openxmlformats.org/officeDocument/2006/math">
                              <m:r>
                                <a:rPr lang="en-US" sz="2400" b="0" i="1" dirty="0" smtClean="0">
                                  <a:solidFill>
                                    <a:srgbClr val="FF9300"/>
                                  </a:solidFill>
                                  <a:latin typeface="Cambria Math" panose="02040503050406030204" pitchFamily="18" charset="0"/>
                                </a:rPr>
                                <m:t>𝑞</m:t>
                              </m:r>
                            </m:oMath>
                          </a14:m>
                          <a:endParaRPr lang="en-US" sz="2400" b="0" dirty="0">
                            <a:solidFill>
                              <a:srgbClr val="FF93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mc:Choice>
        <mc:Fallback xmlns="">
          <p:graphicFrame>
            <p:nvGraphicFramePr>
              <p:cNvPr id="5" name="Content Placeholder 4">
                <a:extLst>
                  <a:ext uri="{FF2B5EF4-FFF2-40B4-BE49-F238E27FC236}">
                    <a16:creationId xmlns:a16="http://schemas.microsoft.com/office/drawing/2014/main" id="{31D0E382-1F15-7648-A383-6CF61F7239F1}"/>
                  </a:ext>
                </a:extLst>
              </p:cNvPr>
              <p:cNvGraphicFramePr>
                <a:graphicFrameLocks/>
              </p:cNvGraphicFramePr>
              <p:nvPr>
                <p:extLst>
                  <p:ext uri="{D42A27DB-BD31-4B8C-83A1-F6EECF244321}">
                    <p14:modId xmlns:p14="http://schemas.microsoft.com/office/powerpoint/2010/main" val="1267242142"/>
                  </p:ext>
                </p:extLst>
              </p:nvPr>
            </p:nvGraphicFramePr>
            <p:xfrm>
              <a:off x="3389142" y="454857"/>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99225" r="-100000" b="-168085"/>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00781" r="-781" b="-168085"/>
                          </a:stretch>
                        </a:blipFill>
                      </a:tcPr>
                    </a:tc>
                    <a:extLst>
                      <a:ext uri="{0D108BD9-81ED-4DB2-BD59-A6C34878D82A}">
                        <a16:rowId xmlns:a16="http://schemas.microsoft.com/office/drawing/2014/main" val="10000"/>
                      </a:ext>
                    </a:extLst>
                  </a:tr>
                  <a:tr h="969772">
                    <a:tc>
                      <a:txBody>
                        <a:bodyPr/>
                        <a:lstStyle/>
                        <a:p>
                          <a:endParaRPr lang="en-US"/>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122078" r="-201563" b="-105195"/>
                          </a:stretch>
                        </a:blip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endParaRPr lang="en-US"/>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222078" r="-201563" b="-5195"/>
                          </a:stretch>
                        </a:blip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mc:Fallback>
      </mc:AlternateContent>
      <p:cxnSp>
        <p:nvCxnSpPr>
          <p:cNvPr id="6" name="Straight Connector 5">
            <a:extLst>
              <a:ext uri="{FF2B5EF4-FFF2-40B4-BE49-F238E27FC236}">
                <a16:creationId xmlns:a16="http://schemas.microsoft.com/office/drawing/2014/main" id="{A4094A6C-4A16-4544-8200-23F85BCBB85D}"/>
              </a:ext>
            </a:extLst>
          </p:cNvPr>
          <p:cNvCxnSpPr>
            <a:cxnSpLocks/>
          </p:cNvCxnSpPr>
          <p:nvPr/>
        </p:nvCxnSpPr>
        <p:spPr>
          <a:xfrm>
            <a:off x="5036234" y="1659990"/>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889C97B-52B6-5C41-85C8-1582077F56CD}"/>
              </a:ext>
            </a:extLst>
          </p:cNvPr>
          <p:cNvCxnSpPr>
            <a:cxnSpLocks/>
          </p:cNvCxnSpPr>
          <p:nvPr/>
        </p:nvCxnSpPr>
        <p:spPr>
          <a:xfrm>
            <a:off x="5036234" y="2616593"/>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F64B97E-84B5-AB46-B8AE-F5106E70387C}"/>
              </a:ext>
            </a:extLst>
          </p:cNvPr>
          <p:cNvCxnSpPr>
            <a:cxnSpLocks/>
          </p:cNvCxnSpPr>
          <p:nvPr/>
        </p:nvCxnSpPr>
        <p:spPr>
          <a:xfrm>
            <a:off x="6637606" y="1629510"/>
            <a:ext cx="1587306" cy="939017"/>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7383CCF0-2109-9940-A72A-4978067DA86B}"/>
                  </a:ext>
                </a:extLst>
              </p:cNvPr>
              <p:cNvSpPr/>
              <p:nvPr/>
            </p:nvSpPr>
            <p:spPr>
              <a:xfrm>
                <a:off x="5098366" y="2008557"/>
                <a:ext cx="383678" cy="584775"/>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3200" b="1" i="1" dirty="0" smtClean="0">
                          <a:solidFill>
                            <a:srgbClr val="FF9300"/>
                          </a:solidFill>
                          <a:latin typeface="Cambria Math" panose="02040503050406030204" pitchFamily="18" charset="0"/>
                        </a:rPr>
                        <m:t>𝒘</m:t>
                      </m:r>
                    </m:oMath>
                  </m:oMathPara>
                </a14:m>
                <a:endParaRPr lang="en-US" sz="3200" b="1" dirty="0">
                  <a:solidFill>
                    <a:srgbClr val="FF9300"/>
                  </a:solidFill>
                </a:endParaRPr>
              </a:p>
            </p:txBody>
          </p:sp>
        </mc:Choice>
        <mc:Fallback xmlns="">
          <p:sp>
            <p:nvSpPr>
              <p:cNvPr id="9" name="Rectangle 8">
                <a:extLst>
                  <a:ext uri="{FF2B5EF4-FFF2-40B4-BE49-F238E27FC236}">
                    <a16:creationId xmlns:a16="http://schemas.microsoft.com/office/drawing/2014/main" id="{7383CCF0-2109-9940-A72A-4978067DA86B}"/>
                  </a:ext>
                </a:extLst>
              </p:cNvPr>
              <p:cNvSpPr>
                <a:spLocks noRot="1" noChangeAspect="1" noMove="1" noResize="1" noEditPoints="1" noAdjustHandles="1" noChangeArrowheads="1" noChangeShapeType="1" noTextEdit="1"/>
              </p:cNvSpPr>
              <p:nvPr/>
            </p:nvSpPr>
            <p:spPr>
              <a:xfrm>
                <a:off x="5098366" y="2008557"/>
                <a:ext cx="383678" cy="584775"/>
              </a:xfrm>
              <a:prstGeom prst="rect">
                <a:avLst/>
              </a:prstGeom>
              <a:blipFill>
                <a:blip r:embed="rId4"/>
                <a:stretch>
                  <a:fillRect l="-25000" r="-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3DFFF968-D1B6-E44D-9001-E4B057D3396F}"/>
                  </a:ext>
                </a:extLst>
              </p:cNvPr>
              <p:cNvSpPr/>
              <p:nvPr/>
            </p:nvSpPr>
            <p:spPr>
              <a:xfrm>
                <a:off x="5025682" y="2976882"/>
                <a:ext cx="627187" cy="584775"/>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3200" b="1" i="1" dirty="0" smtClean="0">
                          <a:solidFill>
                            <a:srgbClr val="FF9300"/>
                          </a:solidFill>
                          <a:latin typeface="Cambria Math" panose="02040503050406030204" pitchFamily="18" charset="0"/>
                        </a:rPr>
                        <m:t>𝒚</m:t>
                      </m:r>
                    </m:oMath>
                  </m:oMathPara>
                </a14:m>
                <a:endParaRPr lang="en-US" sz="3200" b="1" dirty="0">
                  <a:solidFill>
                    <a:srgbClr val="FF9300"/>
                  </a:solidFill>
                </a:endParaRPr>
              </a:p>
            </p:txBody>
          </p:sp>
        </mc:Choice>
        <mc:Fallback xmlns="">
          <p:sp>
            <p:nvSpPr>
              <p:cNvPr id="11" name="Rectangle 10">
                <a:extLst>
                  <a:ext uri="{FF2B5EF4-FFF2-40B4-BE49-F238E27FC236}">
                    <a16:creationId xmlns:a16="http://schemas.microsoft.com/office/drawing/2014/main" id="{3DFFF968-D1B6-E44D-9001-E4B057D3396F}"/>
                  </a:ext>
                </a:extLst>
              </p:cNvPr>
              <p:cNvSpPr>
                <a:spLocks noRot="1" noChangeAspect="1" noMove="1" noResize="1" noEditPoints="1" noAdjustHandles="1" noChangeArrowheads="1" noChangeShapeType="1" noTextEdit="1"/>
              </p:cNvSpPr>
              <p:nvPr/>
            </p:nvSpPr>
            <p:spPr>
              <a:xfrm>
                <a:off x="5025682" y="2976882"/>
                <a:ext cx="627187" cy="584775"/>
              </a:xfrm>
              <a:prstGeom prst="rect">
                <a:avLst/>
              </a:prstGeom>
              <a:blipFill>
                <a:blip r:embed="rId5"/>
                <a:stretch>
                  <a:fillRect l="-2041" b="-127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C27ACC0F-8546-BF43-B6C8-A7B71BBC0E34}"/>
                  </a:ext>
                </a:extLst>
              </p:cNvPr>
              <p:cNvSpPr/>
              <p:nvPr/>
            </p:nvSpPr>
            <p:spPr>
              <a:xfrm>
                <a:off x="6655188" y="2974538"/>
                <a:ext cx="460721" cy="584775"/>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3200" b="1" i="1" dirty="0" smtClean="0">
                          <a:solidFill>
                            <a:srgbClr val="FF9300"/>
                          </a:solidFill>
                          <a:latin typeface="Cambria Math" panose="02040503050406030204" pitchFamily="18" charset="0"/>
                        </a:rPr>
                        <m:t>𝒛</m:t>
                      </m:r>
                    </m:oMath>
                  </m:oMathPara>
                </a14:m>
                <a:endParaRPr lang="en-US" sz="3200" b="1" dirty="0">
                  <a:solidFill>
                    <a:srgbClr val="FF9300"/>
                  </a:solidFill>
                </a:endParaRPr>
              </a:p>
            </p:txBody>
          </p:sp>
        </mc:Choice>
        <mc:Fallback xmlns="">
          <p:sp>
            <p:nvSpPr>
              <p:cNvPr id="12" name="Rectangle 11">
                <a:extLst>
                  <a:ext uri="{FF2B5EF4-FFF2-40B4-BE49-F238E27FC236}">
                    <a16:creationId xmlns:a16="http://schemas.microsoft.com/office/drawing/2014/main" id="{C27ACC0F-8546-BF43-B6C8-A7B71BBC0E34}"/>
                  </a:ext>
                </a:extLst>
              </p:cNvPr>
              <p:cNvSpPr>
                <a:spLocks noRot="1" noChangeAspect="1" noMove="1" noResize="1" noEditPoints="1" noAdjustHandles="1" noChangeArrowheads="1" noChangeShapeType="1" noTextEdit="1"/>
              </p:cNvSpPr>
              <p:nvPr/>
            </p:nvSpPr>
            <p:spPr>
              <a:xfrm>
                <a:off x="6655188" y="2974538"/>
                <a:ext cx="460721" cy="584775"/>
              </a:xfrm>
              <a:prstGeom prst="rect">
                <a:avLst/>
              </a:prstGeom>
              <a:blipFill>
                <a:blip r:embed="rId6"/>
                <a:stretch>
                  <a:fillRect l="-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8B7EF95A-86C8-E641-84E0-A9241EF10785}"/>
                  </a:ext>
                </a:extLst>
              </p:cNvPr>
              <p:cNvSpPr/>
              <p:nvPr/>
            </p:nvSpPr>
            <p:spPr>
              <a:xfrm>
                <a:off x="6652843" y="2001523"/>
                <a:ext cx="393057" cy="584775"/>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3200" b="1" i="1" dirty="0" smtClean="0">
                          <a:solidFill>
                            <a:srgbClr val="FF9300"/>
                          </a:solidFill>
                          <a:latin typeface="Cambria Math" panose="02040503050406030204" pitchFamily="18" charset="0"/>
                        </a:rPr>
                        <m:t>𝒙</m:t>
                      </m:r>
                    </m:oMath>
                  </m:oMathPara>
                </a14:m>
                <a:endParaRPr lang="en-US" sz="3200" b="1" dirty="0">
                  <a:solidFill>
                    <a:srgbClr val="FF9300"/>
                  </a:solidFill>
                </a:endParaRPr>
              </a:p>
            </p:txBody>
          </p:sp>
        </mc:Choice>
        <mc:Fallback xmlns="">
          <p:sp>
            <p:nvSpPr>
              <p:cNvPr id="13" name="Rectangle 12">
                <a:extLst>
                  <a:ext uri="{FF2B5EF4-FFF2-40B4-BE49-F238E27FC236}">
                    <a16:creationId xmlns:a16="http://schemas.microsoft.com/office/drawing/2014/main" id="{8B7EF95A-86C8-E641-84E0-A9241EF10785}"/>
                  </a:ext>
                </a:extLst>
              </p:cNvPr>
              <p:cNvSpPr>
                <a:spLocks noRot="1" noChangeAspect="1" noMove="1" noResize="1" noEditPoints="1" noAdjustHandles="1" noChangeArrowheads="1" noChangeShapeType="1" noTextEdit="1"/>
              </p:cNvSpPr>
              <p:nvPr/>
            </p:nvSpPr>
            <p:spPr>
              <a:xfrm>
                <a:off x="6652843" y="2001523"/>
                <a:ext cx="393057" cy="584775"/>
              </a:xfrm>
              <a:prstGeom prst="rect">
                <a:avLst/>
              </a:prstGeom>
              <a:blipFill>
                <a:blip r:embed="rId7"/>
                <a:stretch>
                  <a:fillRect l="-15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723C540B-0A36-5749-A849-686D62B83AFC}"/>
                  </a:ext>
                </a:extLst>
              </p:cNvPr>
              <p:cNvSpPr/>
              <p:nvPr/>
            </p:nvSpPr>
            <p:spPr>
              <a:xfrm>
                <a:off x="7822818" y="1640620"/>
                <a:ext cx="526105"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dirty="0" smtClean="0">
                          <a:solidFill>
                            <a:srgbClr val="0000FF"/>
                          </a:solidFill>
                          <a:latin typeface="Cambria Math" panose="02040503050406030204" pitchFamily="18" charset="0"/>
                        </a:rPr>
                        <m:t>𝒃</m:t>
                      </m:r>
                    </m:oMath>
                  </m:oMathPara>
                </a14:m>
                <a:endParaRPr lang="en-US" sz="3200" dirty="0"/>
              </a:p>
            </p:txBody>
          </p:sp>
        </mc:Choice>
        <mc:Fallback xmlns="">
          <p:sp>
            <p:nvSpPr>
              <p:cNvPr id="14" name="Rectangle 13">
                <a:extLst>
                  <a:ext uri="{FF2B5EF4-FFF2-40B4-BE49-F238E27FC236}">
                    <a16:creationId xmlns:a16="http://schemas.microsoft.com/office/drawing/2014/main" id="{723C540B-0A36-5749-A849-686D62B83AFC}"/>
                  </a:ext>
                </a:extLst>
              </p:cNvPr>
              <p:cNvSpPr>
                <a:spLocks noRot="1" noChangeAspect="1" noMove="1" noResize="1" noEditPoints="1" noAdjustHandles="1" noChangeArrowheads="1" noChangeShapeType="1" noTextEdit="1"/>
              </p:cNvSpPr>
              <p:nvPr/>
            </p:nvSpPr>
            <p:spPr>
              <a:xfrm>
                <a:off x="7822818" y="1640620"/>
                <a:ext cx="526105" cy="58477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578CA967-0434-6445-B027-FC4D3DD755F3}"/>
                  </a:ext>
                </a:extLst>
              </p:cNvPr>
              <p:cNvSpPr/>
              <p:nvPr/>
            </p:nvSpPr>
            <p:spPr>
              <a:xfrm>
                <a:off x="6188622" y="1652343"/>
                <a:ext cx="54854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dirty="0" smtClean="0">
                          <a:solidFill>
                            <a:srgbClr val="0000FF"/>
                          </a:solidFill>
                          <a:latin typeface="Cambria Math" panose="02040503050406030204" pitchFamily="18" charset="0"/>
                        </a:rPr>
                        <m:t>𝒂</m:t>
                      </m:r>
                    </m:oMath>
                  </m:oMathPara>
                </a14:m>
                <a:endParaRPr lang="en-US" sz="3200" dirty="0"/>
              </a:p>
            </p:txBody>
          </p:sp>
        </mc:Choice>
        <mc:Fallback xmlns="">
          <p:sp>
            <p:nvSpPr>
              <p:cNvPr id="15" name="Rectangle 14">
                <a:extLst>
                  <a:ext uri="{FF2B5EF4-FFF2-40B4-BE49-F238E27FC236}">
                    <a16:creationId xmlns:a16="http://schemas.microsoft.com/office/drawing/2014/main" id="{578CA967-0434-6445-B027-FC4D3DD755F3}"/>
                  </a:ext>
                </a:extLst>
              </p:cNvPr>
              <p:cNvSpPr>
                <a:spLocks noRot="1" noChangeAspect="1" noMove="1" noResize="1" noEditPoints="1" noAdjustHandles="1" noChangeArrowheads="1" noChangeShapeType="1" noTextEdit="1"/>
              </p:cNvSpPr>
              <p:nvPr/>
            </p:nvSpPr>
            <p:spPr>
              <a:xfrm>
                <a:off x="6188622" y="1652343"/>
                <a:ext cx="548548" cy="58477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137B7321-0D1B-B548-B724-BCCC8AAD1321}"/>
                  </a:ext>
                </a:extLst>
              </p:cNvPr>
              <p:cNvSpPr/>
              <p:nvPr/>
            </p:nvSpPr>
            <p:spPr>
              <a:xfrm>
                <a:off x="6242546" y="2620667"/>
                <a:ext cx="48442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dirty="0" smtClean="0">
                          <a:solidFill>
                            <a:srgbClr val="0000FF"/>
                          </a:solidFill>
                          <a:latin typeface="Cambria Math" panose="02040503050406030204" pitchFamily="18" charset="0"/>
                        </a:rPr>
                        <m:t>𝒄</m:t>
                      </m:r>
                    </m:oMath>
                  </m:oMathPara>
                </a14:m>
                <a:endParaRPr lang="en-US" sz="3200" dirty="0"/>
              </a:p>
            </p:txBody>
          </p:sp>
        </mc:Choice>
        <mc:Fallback xmlns="">
          <p:sp>
            <p:nvSpPr>
              <p:cNvPr id="16" name="Rectangle 15">
                <a:extLst>
                  <a:ext uri="{FF2B5EF4-FFF2-40B4-BE49-F238E27FC236}">
                    <a16:creationId xmlns:a16="http://schemas.microsoft.com/office/drawing/2014/main" id="{137B7321-0D1B-B548-B724-BCCC8AAD1321}"/>
                  </a:ext>
                </a:extLst>
              </p:cNvPr>
              <p:cNvSpPr>
                <a:spLocks noRot="1" noChangeAspect="1" noMove="1" noResize="1" noEditPoints="1" noAdjustHandles="1" noChangeArrowheads="1" noChangeShapeType="1" noTextEdit="1"/>
              </p:cNvSpPr>
              <p:nvPr/>
            </p:nvSpPr>
            <p:spPr>
              <a:xfrm>
                <a:off x="6242546" y="2620667"/>
                <a:ext cx="484428" cy="58477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9841FAB2-3DE4-EA4D-905A-65C38124EA0A}"/>
                  </a:ext>
                </a:extLst>
              </p:cNvPr>
              <p:cNvSpPr/>
              <p:nvPr/>
            </p:nvSpPr>
            <p:spPr>
              <a:xfrm>
                <a:off x="7843920" y="2618323"/>
                <a:ext cx="542136"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dirty="0" smtClean="0">
                          <a:solidFill>
                            <a:srgbClr val="0000FF"/>
                          </a:solidFill>
                          <a:latin typeface="Cambria Math" panose="02040503050406030204" pitchFamily="18" charset="0"/>
                        </a:rPr>
                        <m:t>𝒅</m:t>
                      </m:r>
                    </m:oMath>
                  </m:oMathPara>
                </a14:m>
                <a:endParaRPr lang="en-US" sz="3200" dirty="0"/>
              </a:p>
            </p:txBody>
          </p:sp>
        </mc:Choice>
        <mc:Fallback xmlns="">
          <p:sp>
            <p:nvSpPr>
              <p:cNvPr id="17" name="Rectangle 16">
                <a:extLst>
                  <a:ext uri="{FF2B5EF4-FFF2-40B4-BE49-F238E27FC236}">
                    <a16:creationId xmlns:a16="http://schemas.microsoft.com/office/drawing/2014/main" id="{9841FAB2-3DE4-EA4D-905A-65C38124EA0A}"/>
                  </a:ext>
                </a:extLst>
              </p:cNvPr>
              <p:cNvSpPr>
                <a:spLocks noRot="1" noChangeAspect="1" noMove="1" noResize="1" noEditPoints="1" noAdjustHandles="1" noChangeArrowheads="1" noChangeShapeType="1" noTextEdit="1"/>
              </p:cNvSpPr>
              <p:nvPr/>
            </p:nvSpPr>
            <p:spPr>
              <a:xfrm>
                <a:off x="7843920" y="2618323"/>
                <a:ext cx="542136" cy="584775"/>
              </a:xfrm>
              <a:prstGeom prst="rect">
                <a:avLst/>
              </a:prstGeom>
              <a:blipFill>
                <a:blip r:embed="rId11"/>
                <a:stretch>
                  <a:fillRect/>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id="{4201DB56-F0C1-B94F-86BC-F0CFD563DFBC}"/>
              </a:ext>
            </a:extLst>
          </p:cNvPr>
          <p:cNvSpPr/>
          <p:nvPr/>
        </p:nvSpPr>
        <p:spPr>
          <a:xfrm>
            <a:off x="8238828" y="713009"/>
            <a:ext cx="1186543" cy="707886"/>
          </a:xfrm>
          <a:prstGeom prst="rect">
            <a:avLst/>
          </a:prstGeom>
        </p:spPr>
        <p:txBody>
          <a:bodyPr wrap="none">
            <a:spAutoFit/>
          </a:bodyPr>
          <a:lstStyle/>
          <a:p>
            <a:r>
              <a:rPr lang="en-US" sz="4000" dirty="0">
                <a:solidFill>
                  <a:srgbClr val="0000FF"/>
                </a:solidFill>
              </a:rPr>
              <a:t>Alice</a:t>
            </a:r>
            <a:endParaRPr lang="en-US" sz="4000" dirty="0"/>
          </a:p>
        </p:txBody>
      </p:sp>
      <p:sp>
        <p:nvSpPr>
          <p:cNvPr id="19" name="Rectangle 18">
            <a:extLst>
              <a:ext uri="{FF2B5EF4-FFF2-40B4-BE49-F238E27FC236}">
                <a16:creationId xmlns:a16="http://schemas.microsoft.com/office/drawing/2014/main" id="{CEDE230C-10C3-FD4B-9F06-D9F7BA51D945}"/>
              </a:ext>
            </a:extLst>
          </p:cNvPr>
          <p:cNvSpPr/>
          <p:nvPr/>
        </p:nvSpPr>
        <p:spPr>
          <a:xfrm>
            <a:off x="2330535" y="2251876"/>
            <a:ext cx="1003801" cy="707886"/>
          </a:xfrm>
          <a:prstGeom prst="rect">
            <a:avLst/>
          </a:prstGeom>
        </p:spPr>
        <p:txBody>
          <a:bodyPr wrap="none">
            <a:spAutoFit/>
          </a:bodyPr>
          <a:lstStyle/>
          <a:p>
            <a:r>
              <a:rPr lang="en-US" sz="4000" dirty="0">
                <a:solidFill>
                  <a:srgbClr val="FF9300"/>
                </a:solidFill>
              </a:rPr>
              <a:t>Bob</a:t>
            </a:r>
          </a:p>
        </p:txBody>
      </p:sp>
    </p:spTree>
    <p:extLst>
      <p:ext uri="{BB962C8B-B14F-4D97-AF65-F5344CB8AC3E}">
        <p14:creationId xmlns:p14="http://schemas.microsoft.com/office/powerpoint/2010/main" val="3867831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B1749-1E91-4A41-BA5A-525412B2B548}"/>
              </a:ext>
            </a:extLst>
          </p:cNvPr>
          <p:cNvSpPr>
            <a:spLocks noGrp="1"/>
          </p:cNvSpPr>
          <p:nvPr>
            <p:ph type="title"/>
          </p:nvPr>
        </p:nvSpPr>
        <p:spPr/>
        <p:txBody>
          <a:bodyPr/>
          <a:lstStyle/>
          <a:p>
            <a:r>
              <a:rPr lang="en-US" dirty="0"/>
              <a:t>Different Types of Games</a:t>
            </a:r>
          </a:p>
        </p:txBody>
      </p:sp>
      <p:sp>
        <p:nvSpPr>
          <p:cNvPr id="3" name="Content Placeholder 2">
            <a:extLst>
              <a:ext uri="{FF2B5EF4-FFF2-40B4-BE49-F238E27FC236}">
                <a16:creationId xmlns:a16="http://schemas.microsoft.com/office/drawing/2014/main" id="{6ED21808-6935-8542-8B17-3F4DA44491B1}"/>
              </a:ext>
            </a:extLst>
          </p:cNvPr>
          <p:cNvSpPr>
            <a:spLocks noGrp="1"/>
          </p:cNvSpPr>
          <p:nvPr>
            <p:ph idx="1"/>
          </p:nvPr>
        </p:nvSpPr>
        <p:spPr/>
        <p:txBody>
          <a:bodyPr>
            <a:normAutofit fontScale="92500"/>
          </a:bodyPr>
          <a:lstStyle/>
          <a:p>
            <a:r>
              <a:rPr lang="en-US" dirty="0"/>
              <a:t>Simultaneous vs. Sequential:</a:t>
            </a:r>
          </a:p>
          <a:p>
            <a:pPr lvl="1"/>
            <a:r>
              <a:rPr lang="en-US" dirty="0"/>
              <a:t>Do the different agents all act at the same time, or do they take turns?</a:t>
            </a:r>
          </a:p>
          <a:p>
            <a:r>
              <a:rPr lang="en-US" dirty="0"/>
              <a:t>Two-Player vs. Multi-Player:</a:t>
            </a:r>
          </a:p>
          <a:p>
            <a:pPr lvl="1"/>
            <a:r>
              <a:rPr lang="en-US" dirty="0"/>
              <a:t>How many agents are interacting?</a:t>
            </a:r>
          </a:p>
          <a:p>
            <a:r>
              <a:rPr lang="en-US" dirty="0"/>
              <a:t>Rational vs. Random Agents:</a:t>
            </a:r>
          </a:p>
          <a:p>
            <a:pPr lvl="1"/>
            <a:r>
              <a:rPr lang="en-US" dirty="0"/>
              <a:t>Are the other players behaving randomly, or are the other players behaving rationally (i.e., each one plans their actions in order to maximize their own rewards)?</a:t>
            </a:r>
          </a:p>
          <a:p>
            <a:r>
              <a:rPr lang="en-US" dirty="0"/>
              <a:t>Zero-sum vs. Non-Zero-Sum:</a:t>
            </a:r>
          </a:p>
          <a:p>
            <a:pPr lvl="1"/>
            <a:r>
              <a:rPr lang="en-US" dirty="0"/>
              <a:t>Zero-sum means that whatever one player wins, the other one loses</a:t>
            </a:r>
          </a:p>
          <a:p>
            <a:pPr lvl="1"/>
            <a:r>
              <a:rPr lang="en-US" dirty="0"/>
              <a:t>Non-zero-sum means that some outcomes might allow all agents to win, while other outcomes might cause all agents to lose</a:t>
            </a:r>
          </a:p>
        </p:txBody>
      </p:sp>
    </p:spTree>
    <p:extLst>
      <p:ext uri="{BB962C8B-B14F-4D97-AF65-F5344CB8AC3E}">
        <p14:creationId xmlns:p14="http://schemas.microsoft.com/office/powerpoint/2010/main" val="30425871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437" y="0"/>
            <a:ext cx="9704363" cy="868362"/>
          </a:xfrm>
        </p:spPr>
        <p:txBody>
          <a:bodyPr/>
          <a:lstStyle/>
          <a:p>
            <a:r>
              <a:rPr lang="en-US" dirty="0"/>
              <a:t>Finding mixed strategy </a:t>
            </a:r>
            <a:r>
              <a:rPr lang="en-US" dirty="0" err="1"/>
              <a:t>equilibria</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06437" y="3714189"/>
                <a:ext cx="11141612" cy="3001963"/>
              </a:xfrm>
            </p:spPr>
            <p:txBody>
              <a:bodyPr>
                <a:normAutofit/>
              </a:bodyPr>
              <a:lstStyle/>
              <a:p>
                <a:pPr marL="0" indent="0">
                  <a:buNone/>
                </a:pPr>
                <a:r>
                  <a:rPr lang="en-US" sz="2400" dirty="0"/>
                  <a:t>For Bob, random selection is rational only if he </a:t>
                </a:r>
                <a:r>
                  <a:rPr lang="en-US" sz="2400" b="1" u="sng" dirty="0"/>
                  <a:t>can’t improve his winnings by definitively choosing</a:t>
                </a:r>
                <a:r>
                  <a:rPr lang="en-US" sz="2400" dirty="0"/>
                  <a:t> one action or the other. </a:t>
                </a:r>
              </a:p>
              <a:p>
                <a:r>
                  <a:rPr lang="en-US" sz="2400" dirty="0"/>
                  <a:t>If Bob defects, he expects to win </a:t>
                </a:r>
                <a14:m>
                  <m:oMath xmlns:m="http://schemas.openxmlformats.org/officeDocument/2006/math">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𝑝</m:t>
                        </m:r>
                      </m:e>
                    </m:d>
                    <m:r>
                      <a:rPr lang="en-US" sz="2400" i="1">
                        <a:latin typeface="Cambria Math" panose="02040503050406030204" pitchFamily="18" charset="0"/>
                      </a:rPr>
                      <m:t>𝑤</m:t>
                    </m:r>
                    <m:r>
                      <a:rPr lang="en-US" sz="2400" i="1">
                        <a:latin typeface="Cambria Math" panose="02040503050406030204" pitchFamily="18" charset="0"/>
                      </a:rPr>
                      <m:t>+</m:t>
                    </m:r>
                    <m:r>
                      <a:rPr lang="en-US" sz="2400" i="1">
                        <a:latin typeface="Cambria Math" panose="02040503050406030204" pitchFamily="18" charset="0"/>
                      </a:rPr>
                      <m:t>𝑝𝑥</m:t>
                    </m:r>
                  </m:oMath>
                </a14:m>
                <a:r>
                  <a:rPr lang="en-US" sz="2400" dirty="0"/>
                  <a:t>.</a:t>
                </a:r>
              </a:p>
              <a:p>
                <a:r>
                  <a:rPr lang="en-US" sz="2400" dirty="0"/>
                  <a:t>If Bob cooperates, he expects to win </a:t>
                </a:r>
                <a14:m>
                  <m:oMath xmlns:m="http://schemas.openxmlformats.org/officeDocument/2006/math">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𝑝</m:t>
                        </m:r>
                      </m:e>
                    </m:d>
                    <m:r>
                      <a:rPr lang="en-US" sz="2400" i="1">
                        <a:latin typeface="Cambria Math" panose="02040503050406030204" pitchFamily="18" charset="0"/>
                      </a:rPr>
                      <m:t>𝑦</m:t>
                    </m:r>
                    <m:r>
                      <a:rPr lang="en-US" sz="2400" i="1">
                        <a:latin typeface="Cambria Math" panose="02040503050406030204" pitchFamily="18" charset="0"/>
                      </a:rPr>
                      <m:t>+</m:t>
                    </m:r>
                    <m:r>
                      <a:rPr lang="en-US" sz="2400" i="1">
                        <a:latin typeface="Cambria Math" panose="02040503050406030204" pitchFamily="18" charset="0"/>
                      </a:rPr>
                      <m:t>𝑝𝑧</m:t>
                    </m:r>
                  </m:oMath>
                </a14:m>
                <a:r>
                  <a:rPr lang="en-US" sz="2400" dirty="0"/>
                  <a:t>.</a:t>
                </a:r>
              </a:p>
              <a:p>
                <a:pPr marL="0" indent="0">
                  <a:buNone/>
                </a:pPr>
                <a:r>
                  <a:rPr lang="en-US" sz="2400" dirty="0"/>
                  <a:t>So </a:t>
                </a:r>
              </a:p>
              <a:p>
                <a:r>
                  <a:rPr lang="en-US" sz="2400" dirty="0"/>
                  <a:t>it’s only logical for Bob to use a mixed strategy if </a:t>
                </a:r>
                <a14:m>
                  <m:oMath xmlns:m="http://schemas.openxmlformats.org/officeDocument/2006/math">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𝑝</m:t>
                        </m:r>
                      </m:e>
                    </m:d>
                    <m:r>
                      <a:rPr lang="en-US" sz="2400" i="1">
                        <a:latin typeface="Cambria Math" panose="02040503050406030204" pitchFamily="18" charset="0"/>
                      </a:rPr>
                      <m:t>𝑤</m:t>
                    </m:r>
                    <m:r>
                      <a:rPr lang="en-US" sz="2400" i="1">
                        <a:latin typeface="Cambria Math" panose="02040503050406030204" pitchFamily="18" charset="0"/>
                      </a:rPr>
                      <m:t>+</m:t>
                    </m:r>
                    <m:r>
                      <a:rPr lang="en-US" sz="2400" i="1">
                        <a:latin typeface="Cambria Math" panose="02040503050406030204" pitchFamily="18" charset="0"/>
                      </a:rPr>
                      <m:t>𝑝𝑥</m:t>
                    </m:r>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𝑝</m:t>
                        </m:r>
                      </m:e>
                    </m:d>
                    <m:r>
                      <a:rPr lang="en-US" sz="2400" i="1">
                        <a:latin typeface="Cambria Math" panose="02040503050406030204" pitchFamily="18" charset="0"/>
                      </a:rPr>
                      <m:t>𝑦</m:t>
                    </m:r>
                    <m:r>
                      <a:rPr lang="en-US" sz="2400" i="1">
                        <a:latin typeface="Cambria Math" panose="02040503050406030204" pitchFamily="18" charset="0"/>
                      </a:rPr>
                      <m:t>+</m:t>
                    </m:r>
                    <m:r>
                      <a:rPr lang="en-US" sz="2400" i="1">
                        <a:latin typeface="Cambria Math" panose="02040503050406030204" pitchFamily="18" charset="0"/>
                      </a:rPr>
                      <m:t>𝑝𝑧</m:t>
                    </m:r>
                  </m:oMath>
                </a14:m>
                <a:r>
                  <a:rPr lang="en-US" sz="2400" dirty="0"/>
                  <a:t>.</a:t>
                </a:r>
              </a:p>
              <a:p>
                <a:pPr marL="0" indent="0">
                  <a:buNone/>
                </a:pPr>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06437" y="3714189"/>
                <a:ext cx="11141612" cy="3001963"/>
              </a:xfrm>
              <a:blipFill>
                <a:blip r:embed="rId3"/>
                <a:stretch>
                  <a:fillRect l="-796" t="-25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Content Placeholder 4">
                <a:extLst>
                  <a:ext uri="{FF2B5EF4-FFF2-40B4-BE49-F238E27FC236}">
                    <a16:creationId xmlns:a16="http://schemas.microsoft.com/office/drawing/2014/main" id="{31D0E382-1F15-7648-A383-6CF61F7239F1}"/>
                  </a:ext>
                </a:extLst>
              </p:cNvPr>
              <p:cNvGraphicFramePr>
                <a:graphicFrameLocks/>
              </p:cNvGraphicFramePr>
              <p:nvPr/>
            </p:nvGraphicFramePr>
            <p:xfrm>
              <a:off x="3389142" y="454857"/>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solidFill>
                                <a:srgbClr val="0000FF"/>
                              </a:solidFill>
                            </a:rPr>
                            <a:t>Defect</a:t>
                          </a:r>
                          <a:r>
                            <a:rPr lang="en-US" sz="2400" b="0" baseline="0" dirty="0">
                              <a:solidFill>
                                <a:srgbClr val="0000FF"/>
                              </a:solidFill>
                            </a:rPr>
                            <a:t> w/</a:t>
                          </a:r>
                        </a:p>
                        <a:p>
                          <a:pPr algn="ctr"/>
                          <a:r>
                            <a:rPr lang="en-US" sz="2400" b="0" dirty="0">
                              <a:solidFill>
                                <a:srgbClr val="0000FF"/>
                              </a:solidFill>
                            </a:rPr>
                            <a:t>Prob. </a:t>
                          </a:r>
                          <a14:m>
                            <m:oMath xmlns:m="http://schemas.openxmlformats.org/officeDocument/2006/math">
                              <m:r>
                                <a:rPr lang="en-US" sz="2400" b="0" i="1" dirty="0" smtClean="0">
                                  <a:solidFill>
                                    <a:srgbClr val="0000FF"/>
                                  </a:solidFill>
                                  <a:latin typeface="Cambria Math" panose="02040503050406030204" pitchFamily="18" charset="0"/>
                                </a:rPr>
                                <m:t>1−</m:t>
                              </m:r>
                              <m:r>
                                <a:rPr lang="en-US" sz="2400" b="0" i="1" dirty="0" smtClean="0">
                                  <a:solidFill>
                                    <a:srgbClr val="0000FF"/>
                                  </a:solidFill>
                                  <a:latin typeface="Cambria Math" panose="02040503050406030204" pitchFamily="18" charset="0"/>
                                </a:rPr>
                                <m:t>𝑝</m:t>
                              </m:r>
                            </m:oMath>
                          </a14:m>
                          <a:endParaRPr lang="en-US" sz="2400" b="0"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solidFill>
                                <a:srgbClr val="0000FF"/>
                              </a:solidFill>
                            </a:rPr>
                            <a:t>Coop. w/</a:t>
                          </a:r>
                        </a:p>
                        <a:p>
                          <a:pPr algn="ctr"/>
                          <a:r>
                            <a:rPr lang="en-US" sz="2400" b="0" dirty="0">
                              <a:solidFill>
                                <a:srgbClr val="0000FF"/>
                              </a:solidFill>
                            </a:rPr>
                            <a:t>Prob. </a:t>
                          </a:r>
                          <a14:m>
                            <m:oMath xmlns:m="http://schemas.openxmlformats.org/officeDocument/2006/math">
                              <m:r>
                                <a:rPr lang="en-US" sz="2400" b="0" i="1" dirty="0" smtClean="0">
                                  <a:solidFill>
                                    <a:srgbClr val="0000FF"/>
                                  </a:solidFill>
                                  <a:latin typeface="Cambria Math" panose="02040503050406030204" pitchFamily="18" charset="0"/>
                                </a:rPr>
                                <m:t>𝑝</m:t>
                              </m:r>
                            </m:oMath>
                          </a14:m>
                          <a:endParaRPr lang="en-US" sz="2400" b="0"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0" dirty="0">
                              <a:solidFill>
                                <a:srgbClr val="FF9300"/>
                              </a:solidFill>
                            </a:rPr>
                            <a:t>Defect</a:t>
                          </a:r>
                          <a:r>
                            <a:rPr lang="en-US" sz="2400" b="0" baseline="0" dirty="0">
                              <a:solidFill>
                                <a:srgbClr val="FF9300"/>
                              </a:solidFill>
                            </a:rPr>
                            <a:t> w/</a:t>
                          </a:r>
                        </a:p>
                        <a:p>
                          <a:pPr algn="ctr"/>
                          <a:r>
                            <a:rPr lang="en-US" sz="2400" b="0" dirty="0">
                              <a:solidFill>
                                <a:srgbClr val="FF9300"/>
                              </a:solidFill>
                            </a:rPr>
                            <a:t>Prob. </a:t>
                          </a:r>
                          <a14:m>
                            <m:oMath xmlns:m="http://schemas.openxmlformats.org/officeDocument/2006/math">
                              <m:r>
                                <a:rPr lang="en-US" sz="2400" b="0" i="1" dirty="0" smtClean="0">
                                  <a:solidFill>
                                    <a:srgbClr val="FF9300"/>
                                  </a:solidFill>
                                  <a:latin typeface="Cambria Math" panose="02040503050406030204" pitchFamily="18" charset="0"/>
                                </a:rPr>
                                <m:t>1−</m:t>
                              </m:r>
                              <m:r>
                                <a:rPr lang="en-US" sz="2400" b="0" i="1" dirty="0" smtClean="0">
                                  <a:solidFill>
                                    <a:srgbClr val="FF9300"/>
                                  </a:solidFill>
                                  <a:latin typeface="Cambria Math" panose="02040503050406030204" pitchFamily="18" charset="0"/>
                                </a:rPr>
                                <m:t>𝑞</m:t>
                              </m:r>
                            </m:oMath>
                          </a14:m>
                          <a:endParaRPr lang="en-US" sz="2400" b="0" dirty="0">
                            <a:solidFill>
                              <a:srgbClr val="FF93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0" dirty="0">
                              <a:solidFill>
                                <a:srgbClr val="FF9300"/>
                              </a:solidFill>
                            </a:rPr>
                            <a:t>Coop.</a:t>
                          </a:r>
                          <a:r>
                            <a:rPr lang="en-US" sz="2400" b="0" baseline="0" dirty="0">
                              <a:solidFill>
                                <a:srgbClr val="FF9300"/>
                              </a:solidFill>
                            </a:rPr>
                            <a:t> w/</a:t>
                          </a:r>
                        </a:p>
                        <a:p>
                          <a:pPr algn="ctr"/>
                          <a:r>
                            <a:rPr lang="en-US" sz="2400" b="0" dirty="0">
                              <a:solidFill>
                                <a:srgbClr val="FF9300"/>
                              </a:solidFill>
                            </a:rPr>
                            <a:t>Prob. </a:t>
                          </a:r>
                          <a14:m>
                            <m:oMath xmlns:m="http://schemas.openxmlformats.org/officeDocument/2006/math">
                              <m:r>
                                <a:rPr lang="en-US" sz="2400" b="0" i="1" dirty="0" smtClean="0">
                                  <a:solidFill>
                                    <a:srgbClr val="FF9300"/>
                                  </a:solidFill>
                                  <a:latin typeface="Cambria Math" panose="02040503050406030204" pitchFamily="18" charset="0"/>
                                </a:rPr>
                                <m:t>𝑞</m:t>
                              </m:r>
                            </m:oMath>
                          </a14:m>
                          <a:endParaRPr lang="en-US" sz="2400" b="0" dirty="0">
                            <a:solidFill>
                              <a:srgbClr val="FF93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mc:Choice>
        <mc:Fallback xmlns="">
          <p:graphicFrame>
            <p:nvGraphicFramePr>
              <p:cNvPr id="5" name="Content Placeholder 4">
                <a:extLst>
                  <a:ext uri="{FF2B5EF4-FFF2-40B4-BE49-F238E27FC236}">
                    <a16:creationId xmlns:a16="http://schemas.microsoft.com/office/drawing/2014/main" id="{31D0E382-1F15-7648-A383-6CF61F7239F1}"/>
                  </a:ext>
                </a:extLst>
              </p:cNvPr>
              <p:cNvGraphicFramePr>
                <a:graphicFrameLocks/>
              </p:cNvGraphicFramePr>
              <p:nvPr/>
            </p:nvGraphicFramePr>
            <p:xfrm>
              <a:off x="3389142" y="454857"/>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99225" r="-100000" b="-168085"/>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200781" r="-781" b="-168085"/>
                          </a:stretch>
                        </a:blipFill>
                      </a:tcPr>
                    </a:tc>
                    <a:extLst>
                      <a:ext uri="{0D108BD9-81ED-4DB2-BD59-A6C34878D82A}">
                        <a16:rowId xmlns:a16="http://schemas.microsoft.com/office/drawing/2014/main" val="10000"/>
                      </a:ext>
                    </a:extLst>
                  </a:tr>
                  <a:tr h="969772">
                    <a:tc>
                      <a:txBody>
                        <a:bodyPr/>
                        <a:lstStyle/>
                        <a:p>
                          <a:endParaRPr lang="en-US"/>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t="-122078" r="-201563" b="-105195"/>
                          </a:stretch>
                        </a:blip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endParaRPr lang="en-US"/>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t="-222078" r="-201563" b="-5195"/>
                          </a:stretch>
                        </a:blip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mc:Fallback>
      </mc:AlternateContent>
      <p:cxnSp>
        <p:nvCxnSpPr>
          <p:cNvPr id="6" name="Straight Connector 5">
            <a:extLst>
              <a:ext uri="{FF2B5EF4-FFF2-40B4-BE49-F238E27FC236}">
                <a16:creationId xmlns:a16="http://schemas.microsoft.com/office/drawing/2014/main" id="{A4094A6C-4A16-4544-8200-23F85BCBB85D}"/>
              </a:ext>
            </a:extLst>
          </p:cNvPr>
          <p:cNvCxnSpPr>
            <a:cxnSpLocks/>
          </p:cNvCxnSpPr>
          <p:nvPr/>
        </p:nvCxnSpPr>
        <p:spPr>
          <a:xfrm>
            <a:off x="5036234" y="1659990"/>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889C97B-52B6-5C41-85C8-1582077F56CD}"/>
              </a:ext>
            </a:extLst>
          </p:cNvPr>
          <p:cNvCxnSpPr>
            <a:cxnSpLocks/>
          </p:cNvCxnSpPr>
          <p:nvPr/>
        </p:nvCxnSpPr>
        <p:spPr>
          <a:xfrm>
            <a:off x="5036234" y="2616593"/>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F64B97E-84B5-AB46-B8AE-F5106E70387C}"/>
              </a:ext>
            </a:extLst>
          </p:cNvPr>
          <p:cNvCxnSpPr>
            <a:cxnSpLocks/>
          </p:cNvCxnSpPr>
          <p:nvPr/>
        </p:nvCxnSpPr>
        <p:spPr>
          <a:xfrm>
            <a:off x="6637606" y="1629510"/>
            <a:ext cx="1587306" cy="939017"/>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7383CCF0-2109-9940-A72A-4978067DA86B}"/>
                  </a:ext>
                </a:extLst>
              </p:cNvPr>
              <p:cNvSpPr/>
              <p:nvPr/>
            </p:nvSpPr>
            <p:spPr>
              <a:xfrm>
                <a:off x="5098366" y="2008557"/>
                <a:ext cx="383678" cy="584775"/>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3200" b="1" i="1" dirty="0" smtClean="0">
                          <a:solidFill>
                            <a:srgbClr val="FF9300"/>
                          </a:solidFill>
                          <a:latin typeface="Cambria Math" panose="02040503050406030204" pitchFamily="18" charset="0"/>
                        </a:rPr>
                        <m:t>𝒘</m:t>
                      </m:r>
                    </m:oMath>
                  </m:oMathPara>
                </a14:m>
                <a:endParaRPr lang="en-US" sz="3200" b="1" dirty="0">
                  <a:solidFill>
                    <a:srgbClr val="FF9300"/>
                  </a:solidFill>
                </a:endParaRPr>
              </a:p>
            </p:txBody>
          </p:sp>
        </mc:Choice>
        <mc:Fallback xmlns="">
          <p:sp>
            <p:nvSpPr>
              <p:cNvPr id="9" name="Rectangle 8">
                <a:extLst>
                  <a:ext uri="{FF2B5EF4-FFF2-40B4-BE49-F238E27FC236}">
                    <a16:creationId xmlns:a16="http://schemas.microsoft.com/office/drawing/2014/main" id="{7383CCF0-2109-9940-A72A-4978067DA86B}"/>
                  </a:ext>
                </a:extLst>
              </p:cNvPr>
              <p:cNvSpPr>
                <a:spLocks noRot="1" noChangeAspect="1" noMove="1" noResize="1" noEditPoints="1" noAdjustHandles="1" noChangeArrowheads="1" noChangeShapeType="1" noTextEdit="1"/>
              </p:cNvSpPr>
              <p:nvPr/>
            </p:nvSpPr>
            <p:spPr>
              <a:xfrm>
                <a:off x="5098366" y="2008557"/>
                <a:ext cx="383678" cy="584775"/>
              </a:xfrm>
              <a:prstGeom prst="rect">
                <a:avLst/>
              </a:prstGeom>
              <a:blipFill>
                <a:blip r:embed="rId5"/>
                <a:stretch>
                  <a:fillRect l="-25000" r="-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3DFFF968-D1B6-E44D-9001-E4B057D3396F}"/>
                  </a:ext>
                </a:extLst>
              </p:cNvPr>
              <p:cNvSpPr/>
              <p:nvPr/>
            </p:nvSpPr>
            <p:spPr>
              <a:xfrm>
                <a:off x="5025682" y="2976882"/>
                <a:ext cx="627187" cy="584775"/>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3200" b="1" i="1" dirty="0" smtClean="0">
                          <a:solidFill>
                            <a:srgbClr val="FF9300"/>
                          </a:solidFill>
                          <a:latin typeface="Cambria Math" panose="02040503050406030204" pitchFamily="18" charset="0"/>
                        </a:rPr>
                        <m:t>𝒚</m:t>
                      </m:r>
                    </m:oMath>
                  </m:oMathPara>
                </a14:m>
                <a:endParaRPr lang="en-US" sz="3200" b="1" dirty="0">
                  <a:solidFill>
                    <a:srgbClr val="FF9300"/>
                  </a:solidFill>
                </a:endParaRPr>
              </a:p>
            </p:txBody>
          </p:sp>
        </mc:Choice>
        <mc:Fallback xmlns="">
          <p:sp>
            <p:nvSpPr>
              <p:cNvPr id="11" name="Rectangle 10">
                <a:extLst>
                  <a:ext uri="{FF2B5EF4-FFF2-40B4-BE49-F238E27FC236}">
                    <a16:creationId xmlns:a16="http://schemas.microsoft.com/office/drawing/2014/main" id="{3DFFF968-D1B6-E44D-9001-E4B057D3396F}"/>
                  </a:ext>
                </a:extLst>
              </p:cNvPr>
              <p:cNvSpPr>
                <a:spLocks noRot="1" noChangeAspect="1" noMove="1" noResize="1" noEditPoints="1" noAdjustHandles="1" noChangeArrowheads="1" noChangeShapeType="1" noTextEdit="1"/>
              </p:cNvSpPr>
              <p:nvPr/>
            </p:nvSpPr>
            <p:spPr>
              <a:xfrm>
                <a:off x="5025682" y="2976882"/>
                <a:ext cx="627187" cy="584775"/>
              </a:xfrm>
              <a:prstGeom prst="rect">
                <a:avLst/>
              </a:prstGeom>
              <a:blipFill>
                <a:blip r:embed="rId6"/>
                <a:stretch>
                  <a:fillRect l="-2041" b="-127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C27ACC0F-8546-BF43-B6C8-A7B71BBC0E34}"/>
                  </a:ext>
                </a:extLst>
              </p:cNvPr>
              <p:cNvSpPr/>
              <p:nvPr/>
            </p:nvSpPr>
            <p:spPr>
              <a:xfrm>
                <a:off x="6655188" y="2974538"/>
                <a:ext cx="460721" cy="584775"/>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3200" b="1" i="1" dirty="0" smtClean="0">
                          <a:solidFill>
                            <a:srgbClr val="FF9300"/>
                          </a:solidFill>
                          <a:latin typeface="Cambria Math" panose="02040503050406030204" pitchFamily="18" charset="0"/>
                        </a:rPr>
                        <m:t>𝒛</m:t>
                      </m:r>
                    </m:oMath>
                  </m:oMathPara>
                </a14:m>
                <a:endParaRPr lang="en-US" sz="3200" b="1" dirty="0">
                  <a:solidFill>
                    <a:srgbClr val="FF9300"/>
                  </a:solidFill>
                </a:endParaRPr>
              </a:p>
            </p:txBody>
          </p:sp>
        </mc:Choice>
        <mc:Fallback xmlns="">
          <p:sp>
            <p:nvSpPr>
              <p:cNvPr id="12" name="Rectangle 11">
                <a:extLst>
                  <a:ext uri="{FF2B5EF4-FFF2-40B4-BE49-F238E27FC236}">
                    <a16:creationId xmlns:a16="http://schemas.microsoft.com/office/drawing/2014/main" id="{C27ACC0F-8546-BF43-B6C8-A7B71BBC0E34}"/>
                  </a:ext>
                </a:extLst>
              </p:cNvPr>
              <p:cNvSpPr>
                <a:spLocks noRot="1" noChangeAspect="1" noMove="1" noResize="1" noEditPoints="1" noAdjustHandles="1" noChangeArrowheads="1" noChangeShapeType="1" noTextEdit="1"/>
              </p:cNvSpPr>
              <p:nvPr/>
            </p:nvSpPr>
            <p:spPr>
              <a:xfrm>
                <a:off x="6655188" y="2974538"/>
                <a:ext cx="460721" cy="584775"/>
              </a:xfrm>
              <a:prstGeom prst="rect">
                <a:avLst/>
              </a:prstGeom>
              <a:blipFill>
                <a:blip r:embed="rId7"/>
                <a:stretch>
                  <a:fillRect l="-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8B7EF95A-86C8-E641-84E0-A9241EF10785}"/>
                  </a:ext>
                </a:extLst>
              </p:cNvPr>
              <p:cNvSpPr/>
              <p:nvPr/>
            </p:nvSpPr>
            <p:spPr>
              <a:xfrm>
                <a:off x="6652843" y="2001523"/>
                <a:ext cx="393057" cy="584775"/>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3200" b="1" i="1" dirty="0" smtClean="0">
                          <a:solidFill>
                            <a:srgbClr val="FF9300"/>
                          </a:solidFill>
                          <a:latin typeface="Cambria Math" panose="02040503050406030204" pitchFamily="18" charset="0"/>
                        </a:rPr>
                        <m:t>𝒙</m:t>
                      </m:r>
                    </m:oMath>
                  </m:oMathPara>
                </a14:m>
                <a:endParaRPr lang="en-US" sz="3200" b="1" dirty="0">
                  <a:solidFill>
                    <a:srgbClr val="FF9300"/>
                  </a:solidFill>
                </a:endParaRPr>
              </a:p>
            </p:txBody>
          </p:sp>
        </mc:Choice>
        <mc:Fallback xmlns="">
          <p:sp>
            <p:nvSpPr>
              <p:cNvPr id="13" name="Rectangle 12">
                <a:extLst>
                  <a:ext uri="{FF2B5EF4-FFF2-40B4-BE49-F238E27FC236}">
                    <a16:creationId xmlns:a16="http://schemas.microsoft.com/office/drawing/2014/main" id="{8B7EF95A-86C8-E641-84E0-A9241EF10785}"/>
                  </a:ext>
                </a:extLst>
              </p:cNvPr>
              <p:cNvSpPr>
                <a:spLocks noRot="1" noChangeAspect="1" noMove="1" noResize="1" noEditPoints="1" noAdjustHandles="1" noChangeArrowheads="1" noChangeShapeType="1" noTextEdit="1"/>
              </p:cNvSpPr>
              <p:nvPr/>
            </p:nvSpPr>
            <p:spPr>
              <a:xfrm>
                <a:off x="6652843" y="2001523"/>
                <a:ext cx="393057" cy="584775"/>
              </a:xfrm>
              <a:prstGeom prst="rect">
                <a:avLst/>
              </a:prstGeom>
              <a:blipFill>
                <a:blip r:embed="rId8"/>
                <a:stretch>
                  <a:fillRect l="-15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723C540B-0A36-5749-A849-686D62B83AFC}"/>
                  </a:ext>
                </a:extLst>
              </p:cNvPr>
              <p:cNvSpPr/>
              <p:nvPr/>
            </p:nvSpPr>
            <p:spPr>
              <a:xfrm>
                <a:off x="7822818" y="1640620"/>
                <a:ext cx="526105"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dirty="0" smtClean="0">
                          <a:solidFill>
                            <a:srgbClr val="0000FF"/>
                          </a:solidFill>
                          <a:latin typeface="Cambria Math" panose="02040503050406030204" pitchFamily="18" charset="0"/>
                        </a:rPr>
                        <m:t>𝒃</m:t>
                      </m:r>
                    </m:oMath>
                  </m:oMathPara>
                </a14:m>
                <a:endParaRPr lang="en-US" sz="3200" dirty="0"/>
              </a:p>
            </p:txBody>
          </p:sp>
        </mc:Choice>
        <mc:Fallback xmlns="">
          <p:sp>
            <p:nvSpPr>
              <p:cNvPr id="14" name="Rectangle 13">
                <a:extLst>
                  <a:ext uri="{FF2B5EF4-FFF2-40B4-BE49-F238E27FC236}">
                    <a16:creationId xmlns:a16="http://schemas.microsoft.com/office/drawing/2014/main" id="{723C540B-0A36-5749-A849-686D62B83AFC}"/>
                  </a:ext>
                </a:extLst>
              </p:cNvPr>
              <p:cNvSpPr>
                <a:spLocks noRot="1" noChangeAspect="1" noMove="1" noResize="1" noEditPoints="1" noAdjustHandles="1" noChangeArrowheads="1" noChangeShapeType="1" noTextEdit="1"/>
              </p:cNvSpPr>
              <p:nvPr/>
            </p:nvSpPr>
            <p:spPr>
              <a:xfrm>
                <a:off x="7822818" y="1640620"/>
                <a:ext cx="526105" cy="58477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578CA967-0434-6445-B027-FC4D3DD755F3}"/>
                  </a:ext>
                </a:extLst>
              </p:cNvPr>
              <p:cNvSpPr/>
              <p:nvPr/>
            </p:nvSpPr>
            <p:spPr>
              <a:xfrm>
                <a:off x="6188622" y="1652343"/>
                <a:ext cx="54854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dirty="0" smtClean="0">
                          <a:solidFill>
                            <a:srgbClr val="0000FF"/>
                          </a:solidFill>
                          <a:latin typeface="Cambria Math" panose="02040503050406030204" pitchFamily="18" charset="0"/>
                        </a:rPr>
                        <m:t>𝒂</m:t>
                      </m:r>
                    </m:oMath>
                  </m:oMathPara>
                </a14:m>
                <a:endParaRPr lang="en-US" sz="3200" dirty="0"/>
              </a:p>
            </p:txBody>
          </p:sp>
        </mc:Choice>
        <mc:Fallback xmlns="">
          <p:sp>
            <p:nvSpPr>
              <p:cNvPr id="15" name="Rectangle 14">
                <a:extLst>
                  <a:ext uri="{FF2B5EF4-FFF2-40B4-BE49-F238E27FC236}">
                    <a16:creationId xmlns:a16="http://schemas.microsoft.com/office/drawing/2014/main" id="{578CA967-0434-6445-B027-FC4D3DD755F3}"/>
                  </a:ext>
                </a:extLst>
              </p:cNvPr>
              <p:cNvSpPr>
                <a:spLocks noRot="1" noChangeAspect="1" noMove="1" noResize="1" noEditPoints="1" noAdjustHandles="1" noChangeArrowheads="1" noChangeShapeType="1" noTextEdit="1"/>
              </p:cNvSpPr>
              <p:nvPr/>
            </p:nvSpPr>
            <p:spPr>
              <a:xfrm>
                <a:off x="6188622" y="1652343"/>
                <a:ext cx="548548" cy="58477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137B7321-0D1B-B548-B724-BCCC8AAD1321}"/>
                  </a:ext>
                </a:extLst>
              </p:cNvPr>
              <p:cNvSpPr/>
              <p:nvPr/>
            </p:nvSpPr>
            <p:spPr>
              <a:xfrm>
                <a:off x="6242546" y="2620667"/>
                <a:ext cx="48442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dirty="0" smtClean="0">
                          <a:solidFill>
                            <a:srgbClr val="0000FF"/>
                          </a:solidFill>
                          <a:latin typeface="Cambria Math" panose="02040503050406030204" pitchFamily="18" charset="0"/>
                        </a:rPr>
                        <m:t>𝒄</m:t>
                      </m:r>
                    </m:oMath>
                  </m:oMathPara>
                </a14:m>
                <a:endParaRPr lang="en-US" sz="3200" dirty="0"/>
              </a:p>
            </p:txBody>
          </p:sp>
        </mc:Choice>
        <mc:Fallback xmlns="">
          <p:sp>
            <p:nvSpPr>
              <p:cNvPr id="16" name="Rectangle 15">
                <a:extLst>
                  <a:ext uri="{FF2B5EF4-FFF2-40B4-BE49-F238E27FC236}">
                    <a16:creationId xmlns:a16="http://schemas.microsoft.com/office/drawing/2014/main" id="{137B7321-0D1B-B548-B724-BCCC8AAD1321}"/>
                  </a:ext>
                </a:extLst>
              </p:cNvPr>
              <p:cNvSpPr>
                <a:spLocks noRot="1" noChangeAspect="1" noMove="1" noResize="1" noEditPoints="1" noAdjustHandles="1" noChangeArrowheads="1" noChangeShapeType="1" noTextEdit="1"/>
              </p:cNvSpPr>
              <p:nvPr/>
            </p:nvSpPr>
            <p:spPr>
              <a:xfrm>
                <a:off x="6242546" y="2620667"/>
                <a:ext cx="484428" cy="58477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9841FAB2-3DE4-EA4D-905A-65C38124EA0A}"/>
                  </a:ext>
                </a:extLst>
              </p:cNvPr>
              <p:cNvSpPr/>
              <p:nvPr/>
            </p:nvSpPr>
            <p:spPr>
              <a:xfrm>
                <a:off x="7843920" y="2618323"/>
                <a:ext cx="542136"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dirty="0" smtClean="0">
                          <a:solidFill>
                            <a:srgbClr val="0000FF"/>
                          </a:solidFill>
                          <a:latin typeface="Cambria Math" panose="02040503050406030204" pitchFamily="18" charset="0"/>
                        </a:rPr>
                        <m:t>𝒅</m:t>
                      </m:r>
                    </m:oMath>
                  </m:oMathPara>
                </a14:m>
                <a:endParaRPr lang="en-US" sz="3200" dirty="0"/>
              </a:p>
            </p:txBody>
          </p:sp>
        </mc:Choice>
        <mc:Fallback xmlns="">
          <p:sp>
            <p:nvSpPr>
              <p:cNvPr id="17" name="Rectangle 16">
                <a:extLst>
                  <a:ext uri="{FF2B5EF4-FFF2-40B4-BE49-F238E27FC236}">
                    <a16:creationId xmlns:a16="http://schemas.microsoft.com/office/drawing/2014/main" id="{9841FAB2-3DE4-EA4D-905A-65C38124EA0A}"/>
                  </a:ext>
                </a:extLst>
              </p:cNvPr>
              <p:cNvSpPr>
                <a:spLocks noRot="1" noChangeAspect="1" noMove="1" noResize="1" noEditPoints="1" noAdjustHandles="1" noChangeArrowheads="1" noChangeShapeType="1" noTextEdit="1"/>
              </p:cNvSpPr>
              <p:nvPr/>
            </p:nvSpPr>
            <p:spPr>
              <a:xfrm>
                <a:off x="7843920" y="2618323"/>
                <a:ext cx="542136" cy="584775"/>
              </a:xfrm>
              <a:prstGeom prst="rect">
                <a:avLst/>
              </a:prstGeom>
              <a:blipFill>
                <a:blip r:embed="rId12"/>
                <a:stretch>
                  <a:fillRect/>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id="{4201DB56-F0C1-B94F-86BC-F0CFD563DFBC}"/>
              </a:ext>
            </a:extLst>
          </p:cNvPr>
          <p:cNvSpPr/>
          <p:nvPr/>
        </p:nvSpPr>
        <p:spPr>
          <a:xfrm>
            <a:off x="8238828" y="713009"/>
            <a:ext cx="1186543" cy="707886"/>
          </a:xfrm>
          <a:prstGeom prst="rect">
            <a:avLst/>
          </a:prstGeom>
        </p:spPr>
        <p:txBody>
          <a:bodyPr wrap="none">
            <a:spAutoFit/>
          </a:bodyPr>
          <a:lstStyle/>
          <a:p>
            <a:r>
              <a:rPr lang="en-US" sz="4000" dirty="0">
                <a:solidFill>
                  <a:srgbClr val="0000FF"/>
                </a:solidFill>
              </a:rPr>
              <a:t>Alice</a:t>
            </a:r>
            <a:endParaRPr lang="en-US" sz="4000" dirty="0"/>
          </a:p>
        </p:txBody>
      </p:sp>
      <p:sp>
        <p:nvSpPr>
          <p:cNvPr id="19" name="Rectangle 18">
            <a:extLst>
              <a:ext uri="{FF2B5EF4-FFF2-40B4-BE49-F238E27FC236}">
                <a16:creationId xmlns:a16="http://schemas.microsoft.com/office/drawing/2014/main" id="{CEDE230C-10C3-FD4B-9F06-D9F7BA51D945}"/>
              </a:ext>
            </a:extLst>
          </p:cNvPr>
          <p:cNvSpPr/>
          <p:nvPr/>
        </p:nvSpPr>
        <p:spPr>
          <a:xfrm>
            <a:off x="2330535" y="2251876"/>
            <a:ext cx="1003801" cy="707886"/>
          </a:xfrm>
          <a:prstGeom prst="rect">
            <a:avLst/>
          </a:prstGeom>
        </p:spPr>
        <p:txBody>
          <a:bodyPr wrap="none">
            <a:spAutoFit/>
          </a:bodyPr>
          <a:lstStyle/>
          <a:p>
            <a:r>
              <a:rPr lang="en-US" sz="4000" dirty="0">
                <a:solidFill>
                  <a:srgbClr val="FF9300"/>
                </a:solidFill>
              </a:rPr>
              <a:t>Bob</a:t>
            </a:r>
          </a:p>
        </p:txBody>
      </p:sp>
    </p:spTree>
    <p:extLst>
      <p:ext uri="{BB962C8B-B14F-4D97-AF65-F5344CB8AC3E}">
        <p14:creationId xmlns:p14="http://schemas.microsoft.com/office/powerpoint/2010/main" val="23553222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437" y="0"/>
            <a:ext cx="11141612" cy="868362"/>
          </a:xfrm>
        </p:spPr>
        <p:txBody>
          <a:bodyPr>
            <a:normAutofit fontScale="90000"/>
          </a:bodyPr>
          <a:lstStyle/>
          <a:p>
            <a:r>
              <a:rPr lang="en-US" dirty="0"/>
              <a:t>Does every game have a mixed-strategy equilibrium?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06437" y="1026746"/>
                <a:ext cx="11141612" cy="5507869"/>
              </a:xfrm>
            </p:spPr>
            <p:txBody>
              <a:bodyPr>
                <a:normAutofit lnSpcReduction="10000"/>
              </a:bodyPr>
              <a:lstStyle/>
              <a:p>
                <a:pPr marL="0" indent="0">
                  <a:lnSpc>
                    <a:spcPct val="110000"/>
                  </a:lnSpc>
                  <a:buNone/>
                </a:pPr>
                <a:r>
                  <a:rPr lang="en-US" sz="2400" dirty="0"/>
                  <a:t>A mixed-strategy equilibrium exists only if there are some </a:t>
                </a:r>
                <a14:m>
                  <m:oMath xmlns:m="http://schemas.openxmlformats.org/officeDocument/2006/math">
                    <m:r>
                      <a:rPr lang="en-US" sz="2400" i="1" dirty="0" smtClean="0">
                        <a:latin typeface="Cambria Math" panose="02040503050406030204" pitchFamily="18" charset="0"/>
                      </a:rPr>
                      <m:t>0</m:t>
                    </m:r>
                    <m:r>
                      <a:rPr lang="en-US" sz="2400" b="0" i="1" dirty="0" smtClean="0">
                        <a:latin typeface="Cambria Math" panose="02040503050406030204" pitchFamily="18" charset="0"/>
                        <a:ea typeface="Cambria Math" panose="02040503050406030204" pitchFamily="18" charset="0"/>
                      </a:rPr>
                      <m:t>≤</m:t>
                    </m:r>
                    <m:r>
                      <a:rPr lang="en-US" sz="2400" i="1" dirty="0" smtClean="0">
                        <a:latin typeface="Cambria Math" panose="02040503050406030204" pitchFamily="18" charset="0"/>
                      </a:rPr>
                      <m:t>𝑝</m:t>
                    </m:r>
                    <m:r>
                      <a:rPr lang="en-US" sz="2400" i="1" dirty="0" smtClean="0">
                        <a:latin typeface="Cambria Math" panose="02040503050406030204" pitchFamily="18" charset="0"/>
                        <a:ea typeface="Cambria Math" panose="02040503050406030204" pitchFamily="18" charset="0"/>
                      </a:rPr>
                      <m:t>≤</m:t>
                    </m:r>
                    <m:r>
                      <a:rPr lang="en-US" sz="2400" i="1" dirty="0" smtClean="0">
                        <a:latin typeface="Cambria Math" panose="02040503050406030204" pitchFamily="18" charset="0"/>
                      </a:rPr>
                      <m:t>1</m:t>
                    </m:r>
                  </m:oMath>
                </a14:m>
                <a:r>
                  <a:rPr lang="en-US" sz="2400" dirty="0"/>
                  <a:t> and </a:t>
                </a:r>
                <a14:m>
                  <m:oMath xmlns:m="http://schemas.openxmlformats.org/officeDocument/2006/math">
                    <m:r>
                      <a:rPr lang="en-US" sz="2400" i="1" dirty="0" smtClean="0">
                        <a:latin typeface="Cambria Math" panose="02040503050406030204" pitchFamily="18" charset="0"/>
                      </a:rPr>
                      <m:t>0</m:t>
                    </m:r>
                    <m:r>
                      <a:rPr lang="en-US" sz="2400" i="1" dirty="0" smtClean="0">
                        <a:latin typeface="Cambria Math" panose="02040503050406030204" pitchFamily="18" charset="0"/>
                        <a:ea typeface="Cambria Math" panose="02040503050406030204" pitchFamily="18" charset="0"/>
                      </a:rPr>
                      <m:t>≤</m:t>
                    </m:r>
                    <m:r>
                      <a:rPr lang="en-US" sz="2400" i="1" dirty="0" smtClean="0">
                        <a:latin typeface="Cambria Math" panose="02040503050406030204" pitchFamily="18" charset="0"/>
                      </a:rPr>
                      <m:t>𝑞</m:t>
                    </m:r>
                    <m:r>
                      <a:rPr lang="en-US" sz="2400" i="1" dirty="0" smtClean="0">
                        <a:latin typeface="Cambria Math" panose="02040503050406030204" pitchFamily="18" charset="0"/>
                        <a:ea typeface="Cambria Math" panose="02040503050406030204" pitchFamily="18" charset="0"/>
                      </a:rPr>
                      <m:t>≤</m:t>
                    </m:r>
                    <m:r>
                      <a:rPr lang="en-US" sz="2400" i="1" dirty="0" smtClean="0">
                        <a:latin typeface="Cambria Math" panose="02040503050406030204" pitchFamily="18" charset="0"/>
                      </a:rPr>
                      <m:t>1</m:t>
                    </m:r>
                  </m:oMath>
                </a14:m>
                <a:r>
                  <a:rPr lang="en-US" sz="2400" dirty="0"/>
                  <a:t> that solve these equations:</a:t>
                </a:r>
              </a:p>
              <a:p>
                <a:pPr marL="0" indent="0">
                  <a:lnSpc>
                    <a:spcPct val="110000"/>
                  </a:lnSpc>
                  <a:buNone/>
                </a:pPr>
                <a14:m>
                  <m:oMathPara xmlns:m="http://schemas.openxmlformats.org/officeDocument/2006/math">
                    <m:oMathParaPr>
                      <m:jc m:val="centerGroup"/>
                    </m:oMathParaPr>
                    <m:oMath xmlns:m="http://schemas.openxmlformats.org/officeDocument/2006/math">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𝑝</m:t>
                          </m:r>
                        </m:e>
                      </m:d>
                      <m:r>
                        <a:rPr lang="en-US" sz="2400" i="1">
                          <a:latin typeface="Cambria Math" panose="02040503050406030204" pitchFamily="18" charset="0"/>
                        </a:rPr>
                        <m:t>𝑤</m:t>
                      </m:r>
                      <m:r>
                        <a:rPr lang="en-US" sz="2400" i="1">
                          <a:latin typeface="Cambria Math" panose="02040503050406030204" pitchFamily="18" charset="0"/>
                        </a:rPr>
                        <m:t>+</m:t>
                      </m:r>
                      <m:r>
                        <a:rPr lang="en-US" sz="2400" i="1">
                          <a:latin typeface="Cambria Math" panose="02040503050406030204" pitchFamily="18" charset="0"/>
                        </a:rPr>
                        <m:t>𝑝𝑥</m:t>
                      </m:r>
                      <m:r>
                        <a:rPr lang="en-US" sz="2400" b="0" i="1" smtClean="0">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𝑝</m:t>
                          </m:r>
                        </m:e>
                      </m:d>
                      <m:r>
                        <a:rPr lang="en-US" sz="2400" i="1">
                          <a:latin typeface="Cambria Math" panose="02040503050406030204" pitchFamily="18" charset="0"/>
                        </a:rPr>
                        <m:t>𝑦</m:t>
                      </m:r>
                      <m:r>
                        <a:rPr lang="en-US" sz="2400" i="1">
                          <a:latin typeface="Cambria Math" panose="02040503050406030204" pitchFamily="18" charset="0"/>
                        </a:rPr>
                        <m:t>+</m:t>
                      </m:r>
                      <m:r>
                        <a:rPr lang="en-US" sz="2400" i="1">
                          <a:latin typeface="Cambria Math" panose="02040503050406030204" pitchFamily="18" charset="0"/>
                        </a:rPr>
                        <m:t>𝑝𝑧</m:t>
                      </m:r>
                    </m:oMath>
                  </m:oMathPara>
                </a14:m>
                <a:endParaRPr lang="en-US" sz="2400" dirty="0"/>
              </a:p>
              <a:p>
                <a:pPr marL="0" indent="0">
                  <a:lnSpc>
                    <a:spcPct val="110000"/>
                  </a:lnSpc>
                  <a:buNone/>
                </a:pPr>
                <a14:m>
                  <m:oMathPara xmlns:m="http://schemas.openxmlformats.org/officeDocument/2006/math">
                    <m:oMathParaPr>
                      <m:jc m:val="centerGroup"/>
                    </m:oMathParaPr>
                    <m:oMath xmlns:m="http://schemas.openxmlformats.org/officeDocument/2006/math">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b="0" i="1" smtClean="0">
                              <a:latin typeface="Cambria Math" panose="02040503050406030204" pitchFamily="18" charset="0"/>
                            </a:rPr>
                            <m:t>𝑞</m:t>
                          </m:r>
                        </m:e>
                      </m:d>
                      <m:r>
                        <a:rPr lang="en-US" sz="2400" b="0" i="1" smtClean="0">
                          <a:latin typeface="Cambria Math" panose="02040503050406030204" pitchFamily="18" charset="0"/>
                        </a:rPr>
                        <m:t>𝑎</m:t>
                      </m:r>
                      <m:r>
                        <a:rPr lang="en-US" sz="2400" i="1">
                          <a:latin typeface="Cambria Math" panose="02040503050406030204" pitchFamily="18" charset="0"/>
                        </a:rPr>
                        <m:t>+</m:t>
                      </m:r>
                      <m:r>
                        <a:rPr lang="en-US" sz="2400" b="0" i="1" smtClean="0">
                          <a:latin typeface="Cambria Math" panose="02040503050406030204" pitchFamily="18" charset="0"/>
                        </a:rPr>
                        <m:t>𝑞𝑐</m:t>
                      </m:r>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b="0" i="1" smtClean="0">
                              <a:latin typeface="Cambria Math" panose="02040503050406030204" pitchFamily="18" charset="0"/>
                            </a:rPr>
                            <m:t>𝑞</m:t>
                          </m:r>
                        </m:e>
                      </m:d>
                      <m:r>
                        <a:rPr lang="en-US" sz="2400" b="0" i="1" smtClean="0">
                          <a:latin typeface="Cambria Math" panose="02040503050406030204" pitchFamily="18" charset="0"/>
                        </a:rPr>
                        <m:t>𝑏</m:t>
                      </m:r>
                      <m:r>
                        <a:rPr lang="en-US" sz="2400" i="1">
                          <a:latin typeface="Cambria Math" panose="02040503050406030204" pitchFamily="18" charset="0"/>
                        </a:rPr>
                        <m:t>+</m:t>
                      </m:r>
                      <m:r>
                        <a:rPr lang="en-US" sz="2400" b="0" i="1" smtClean="0">
                          <a:latin typeface="Cambria Math" panose="02040503050406030204" pitchFamily="18" charset="0"/>
                        </a:rPr>
                        <m:t>𝑞𝑑</m:t>
                      </m:r>
                    </m:oMath>
                  </m:oMathPara>
                </a14:m>
                <a:endParaRPr lang="en-US" sz="2400" dirty="0"/>
              </a:p>
              <a:p>
                <a:pPr marL="0" indent="0">
                  <a:lnSpc>
                    <a:spcPct val="110000"/>
                  </a:lnSpc>
                  <a:buNone/>
                </a:pPr>
                <a:r>
                  <a:rPr lang="en-US" sz="2400" dirty="0"/>
                  <a:t>That’s not necessarily possible for every game.  For example, it’s not true for Prisoner’s Dilemma.</a:t>
                </a:r>
              </a:p>
              <a:p>
                <a:pPr>
                  <a:lnSpc>
                    <a:spcPct val="110000"/>
                  </a:lnSpc>
                </a:pPr>
                <a:r>
                  <a:rPr lang="en-US" sz="2400" dirty="0"/>
                  <a:t>Prisoner’s Dilemma has only one fixed-strategy Nash equilibrium (both players defect).</a:t>
                </a:r>
              </a:p>
              <a:p>
                <a:pPr>
                  <a:lnSpc>
                    <a:spcPct val="110000"/>
                  </a:lnSpc>
                </a:pPr>
                <a:r>
                  <a:rPr lang="en-US" sz="2400" dirty="0"/>
                  <a:t>Stag Hunt has two fixed-strategy Nash equilibria (either both players cooperate, or both players defect), and one mixed-strategy equilibrium (each player cooperates </a:t>
                </a:r>
                <a:r>
                  <a:rPr lang="en-US" sz="2400"/>
                  <a:t>with probability 1/10).</a:t>
                </a:r>
                <a:endParaRPr lang="en-US" sz="2400" dirty="0"/>
              </a:p>
              <a:p>
                <a:pPr>
                  <a:lnSpc>
                    <a:spcPct val="110000"/>
                  </a:lnSpc>
                </a:pPr>
                <a:r>
                  <a:rPr lang="en-US" sz="2400" dirty="0"/>
                  <a:t>The Game of Chicken has: </a:t>
                </a:r>
              </a:p>
              <a:p>
                <a:pPr lvl="1">
                  <a:lnSpc>
                    <a:spcPct val="110000"/>
                  </a:lnSpc>
                </a:pPr>
                <a:r>
                  <a:rPr lang="en-US" sz="2000" dirty="0"/>
                  <a:t>2 fixed strategy Nash equilibria (Alice defects while Bob cooperates, or vice versa)</a:t>
                </a:r>
              </a:p>
              <a:p>
                <a:pPr lvl="1">
                  <a:lnSpc>
                    <a:spcPct val="110000"/>
                  </a:lnSpc>
                </a:pPr>
                <a:r>
                  <a:rPr lang="en-US" sz="2000" dirty="0"/>
                  <a:t>1 mixed-strategy Nash equilibrium (both Alice and Bob each defect with probability 1/10).</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06437" y="1026746"/>
                <a:ext cx="11141612" cy="5507869"/>
              </a:xfrm>
              <a:blipFill>
                <a:blip r:embed="rId3"/>
                <a:stretch>
                  <a:fillRect l="-796" t="-690" r="-796" b="-460"/>
                </a:stretch>
              </a:blipFill>
            </p:spPr>
            <p:txBody>
              <a:bodyPr/>
              <a:lstStyle/>
              <a:p>
                <a:r>
                  <a:rPr lang="en-US">
                    <a:noFill/>
                  </a:rPr>
                  <a:t> </a:t>
                </a:r>
              </a:p>
            </p:txBody>
          </p:sp>
        </mc:Fallback>
      </mc:AlternateContent>
    </p:spTree>
    <p:extLst>
      <p:ext uri="{BB962C8B-B14F-4D97-AF65-F5344CB8AC3E}">
        <p14:creationId xmlns:p14="http://schemas.microsoft.com/office/powerpoint/2010/main" val="3973693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Existence of Nash </a:t>
            </a:r>
            <a:r>
              <a:rPr lang="en-US" dirty="0" err="1"/>
              <a:t>equilibria</a:t>
            </a:r>
            <a:endParaRPr lang="en-US" dirty="0"/>
          </a:p>
        </p:txBody>
      </p:sp>
      <p:sp>
        <p:nvSpPr>
          <p:cNvPr id="3" name="Content Placeholder 2"/>
          <p:cNvSpPr>
            <a:spLocks noGrp="1"/>
          </p:cNvSpPr>
          <p:nvPr>
            <p:ph idx="1"/>
          </p:nvPr>
        </p:nvSpPr>
        <p:spPr>
          <a:xfrm>
            <a:off x="1828800" y="1600201"/>
            <a:ext cx="8458200" cy="4525963"/>
          </a:xfrm>
        </p:spPr>
        <p:txBody>
          <a:bodyPr/>
          <a:lstStyle/>
          <a:p>
            <a:r>
              <a:rPr lang="en-US" dirty="0"/>
              <a:t>Any game with a finite set of actions has at least one Nash equilibrium (which may be a mixed-strategy equilibrium).</a:t>
            </a:r>
          </a:p>
          <a:p>
            <a:r>
              <a:rPr lang="en-US" dirty="0"/>
              <a:t>If a player has a dominant strategy, there exists a Nash equilibrium in which the player plays that strategy and the other player plays the </a:t>
            </a:r>
            <a:r>
              <a:rPr lang="en-US" i="1" dirty="0"/>
              <a:t>best response</a:t>
            </a:r>
            <a:r>
              <a:rPr lang="en-US" dirty="0"/>
              <a:t> to that strategy.</a:t>
            </a:r>
          </a:p>
          <a:p>
            <a:r>
              <a:rPr lang="en-US" dirty="0"/>
              <a:t>If both players have dominant</a:t>
            </a:r>
            <a:r>
              <a:rPr lang="en-US" i="1" dirty="0"/>
              <a:t> </a:t>
            </a:r>
            <a:r>
              <a:rPr lang="en-US" dirty="0"/>
              <a:t>strategies, there exists a Nash equilibrium in which they play those strategies.</a:t>
            </a:r>
          </a:p>
        </p:txBody>
      </p:sp>
    </p:spTree>
    <p:extLst>
      <p:ext uri="{BB962C8B-B14F-4D97-AF65-F5344CB8AC3E}">
        <p14:creationId xmlns:p14="http://schemas.microsoft.com/office/powerpoint/2010/main" val="29572893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Outline of today’s lecture</a:t>
            </a:r>
            <a:endParaRPr kumimoji="1" lang="ja-JP" altLang="en-US" dirty="0"/>
          </a:p>
        </p:txBody>
      </p:sp>
      <p:sp>
        <p:nvSpPr>
          <p:cNvPr id="3" name="Content Placeholder 2"/>
          <p:cNvSpPr>
            <a:spLocks noGrp="1"/>
          </p:cNvSpPr>
          <p:nvPr>
            <p:ph idx="1"/>
          </p:nvPr>
        </p:nvSpPr>
        <p:spPr>
          <a:xfrm>
            <a:off x="838200" y="1491795"/>
            <a:ext cx="10860314" cy="5112205"/>
          </a:xfrm>
        </p:spPr>
        <p:txBody>
          <a:bodyPr>
            <a:normAutofit fontScale="92500"/>
          </a:bodyPr>
          <a:lstStyle/>
          <a:p>
            <a:r>
              <a:rPr kumimoji="1" lang="en-US" altLang="ja-JP" dirty="0">
                <a:solidFill>
                  <a:schemeClr val="bg1">
                    <a:lumMod val="75000"/>
                  </a:schemeClr>
                </a:solidFill>
              </a:rPr>
              <a:t>Games with simultaneous moves: Notation</a:t>
            </a:r>
          </a:p>
          <a:p>
            <a:r>
              <a:rPr lang="en-US" altLang="ja-JP" dirty="0">
                <a:solidFill>
                  <a:schemeClr val="bg1">
                    <a:lumMod val="75000"/>
                  </a:schemeClr>
                </a:solidFill>
              </a:rPr>
              <a:t>Example: Stag Hunt (Coordination Games)</a:t>
            </a:r>
          </a:p>
          <a:p>
            <a:pPr lvl="1"/>
            <a:r>
              <a:rPr lang="en-US" altLang="ja-JP" dirty="0">
                <a:solidFill>
                  <a:schemeClr val="bg1">
                    <a:lumMod val="75000"/>
                  </a:schemeClr>
                </a:solidFill>
              </a:rPr>
              <a:t>Nash Equilibrium: Each player knows what the other will do, and responds rationally</a:t>
            </a:r>
          </a:p>
          <a:p>
            <a:r>
              <a:rPr lang="en-US" altLang="ja-JP" dirty="0">
                <a:solidFill>
                  <a:schemeClr val="bg1">
                    <a:lumMod val="75000"/>
                  </a:schemeClr>
                </a:solidFill>
              </a:rPr>
              <a:t>Example: Asymmetric Coordination Games</a:t>
            </a:r>
          </a:p>
          <a:p>
            <a:pPr lvl="1"/>
            <a:r>
              <a:rPr lang="en-US" altLang="ja-JP" dirty="0">
                <a:solidFill>
                  <a:schemeClr val="bg1">
                    <a:lumMod val="75000"/>
                  </a:schemeClr>
                </a:solidFill>
              </a:rPr>
              <a:t>Pareto Optimal outcome: No player can win more w/o some other player winning less</a:t>
            </a:r>
          </a:p>
          <a:p>
            <a:r>
              <a:rPr lang="en-US" altLang="ja-JP" dirty="0">
                <a:solidFill>
                  <a:schemeClr val="bg1">
                    <a:lumMod val="75000"/>
                  </a:schemeClr>
                </a:solidFill>
              </a:rPr>
              <a:t>Example: Prisoners’ Dilemma (Betrayal Games)</a:t>
            </a:r>
          </a:p>
          <a:p>
            <a:pPr lvl="1"/>
            <a:r>
              <a:rPr lang="en-US" altLang="ja-JP" dirty="0">
                <a:solidFill>
                  <a:schemeClr val="bg1">
                    <a:lumMod val="75000"/>
                  </a:schemeClr>
                </a:solidFill>
              </a:rPr>
              <a:t>Dominant Strategy: an action that is rational regardless of what the other player does</a:t>
            </a:r>
          </a:p>
          <a:p>
            <a:r>
              <a:rPr lang="en-US" altLang="ja-JP" dirty="0">
                <a:solidFill>
                  <a:schemeClr val="bg1">
                    <a:lumMod val="75000"/>
                  </a:schemeClr>
                </a:solidFill>
              </a:rPr>
              <a:t>Example: Chicken (Anti-Coordination Games)</a:t>
            </a:r>
          </a:p>
          <a:p>
            <a:pPr lvl="1"/>
            <a:r>
              <a:rPr lang="en-US" altLang="ja-JP" dirty="0">
                <a:solidFill>
                  <a:schemeClr val="bg1">
                    <a:lumMod val="75000"/>
                  </a:schemeClr>
                </a:solidFill>
              </a:rPr>
              <a:t>Factors external to the game: How well can you bluff?</a:t>
            </a:r>
          </a:p>
          <a:p>
            <a:pPr lvl="1"/>
            <a:r>
              <a:rPr lang="en-US" altLang="ja-JP" dirty="0">
                <a:solidFill>
                  <a:schemeClr val="bg1">
                    <a:lumMod val="75000"/>
                  </a:schemeClr>
                </a:solidFill>
              </a:rPr>
              <a:t>Rational action within the game: Mixed Nash Equilibrium</a:t>
            </a:r>
          </a:p>
          <a:p>
            <a:r>
              <a:rPr lang="en-US" altLang="ja-JP" dirty="0"/>
              <a:t>Example: Generative Adversarial Network (GAN)</a:t>
            </a:r>
          </a:p>
        </p:txBody>
      </p:sp>
    </p:spTree>
    <p:extLst>
      <p:ext uri="{BB962C8B-B14F-4D97-AF65-F5344CB8AC3E}">
        <p14:creationId xmlns:p14="http://schemas.microsoft.com/office/powerpoint/2010/main" val="2375802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DA18A-74FB-EC4C-A923-8CB025B0A798}"/>
              </a:ext>
            </a:extLst>
          </p:cNvPr>
          <p:cNvSpPr>
            <a:spLocks noGrp="1"/>
          </p:cNvSpPr>
          <p:nvPr>
            <p:ph type="title"/>
          </p:nvPr>
        </p:nvSpPr>
        <p:spPr/>
        <p:txBody>
          <a:bodyPr/>
          <a:lstStyle/>
          <a:p>
            <a:r>
              <a:rPr lang="en-US" dirty="0"/>
              <a:t>Using a neural net to generate synthetic data</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DFCD257-7143-E04A-8772-D9B0B5CCA57E}"/>
                  </a:ext>
                </a:extLst>
              </p:cNvPr>
              <p:cNvSpPr>
                <a:spLocks noGrp="1"/>
              </p:cNvSpPr>
              <p:nvPr>
                <p:ph idx="1"/>
              </p:nvPr>
            </p:nvSpPr>
            <p:spPr/>
            <p:txBody>
              <a:bodyPr/>
              <a:lstStyle/>
              <a:p>
                <a:r>
                  <a:rPr lang="en-US" dirty="0"/>
                  <a:t>A neural network can be trained to generate images, speech, text…</a:t>
                </a:r>
              </a:p>
              <a:p>
                <a:r>
                  <a:rPr lang="en-US" dirty="0"/>
                  <a:t>The usual training criterion: mean-squared error.  If </a:t>
                </a:r>
                <a14:m>
                  <m:oMath xmlns:m="http://schemas.openxmlformats.org/officeDocument/2006/math">
                    <m:r>
                      <a:rPr lang="en-US" i="1" dirty="0" smtClean="0">
                        <a:latin typeface="Cambria Math" panose="02040503050406030204" pitchFamily="18" charset="0"/>
                      </a:rPr>
                      <m:t>𝑦</m:t>
                    </m:r>
                  </m:oMath>
                </a14:m>
                <a:r>
                  <a:rPr lang="en-US" dirty="0"/>
                  <a:t> is the target vector, network </a:t>
                </a:r>
                <a14:m>
                  <m:oMath xmlns:m="http://schemas.openxmlformats.org/officeDocument/2006/math">
                    <m:r>
                      <a:rPr lang="en-US" b="0" i="1" dirty="0" smtClean="0">
                        <a:latin typeface="Cambria Math" panose="02040503050406030204" pitchFamily="18" charset="0"/>
                      </a:rPr>
                      <m:t>𝐺</m:t>
                    </m:r>
                    <m:r>
                      <a:rPr lang="en-US" b="0" i="1" dirty="0" smtClean="0">
                        <a:latin typeface="Cambria Math" panose="02040503050406030204" pitchFamily="18" charset="0"/>
                      </a:rPr>
                      <m:t>(</m:t>
                    </m:r>
                    <m:r>
                      <a:rPr lang="en-US" b="0" i="1" dirty="0" smtClean="0">
                        <a:latin typeface="Cambria Math" panose="02040503050406030204" pitchFamily="18" charset="0"/>
                      </a:rPr>
                      <m:t>𝑥</m:t>
                    </m:r>
                    <m:r>
                      <a:rPr lang="en-US" b="0" i="1" dirty="0" smtClean="0">
                        <a:latin typeface="Cambria Math" panose="02040503050406030204" pitchFamily="18" charset="0"/>
                      </a:rPr>
                      <m:t>)</m:t>
                    </m:r>
                  </m:oMath>
                </a14:m>
                <a:r>
                  <a:rPr lang="en-US" dirty="0"/>
                  <a:t> in order to minimize </a:t>
                </a:r>
                <a14:m>
                  <m:oMath xmlns:m="http://schemas.openxmlformats.org/officeDocument/2006/math">
                    <m:r>
                      <a:rPr lang="en-US" i="1" dirty="0" smtClean="0">
                        <a:latin typeface="Cambria Math" panose="02040503050406030204" pitchFamily="18" charset="0"/>
                      </a:rPr>
                      <m:t>𝐸</m:t>
                    </m:r>
                    <m:d>
                      <m:dPr>
                        <m:begChr m:val="["/>
                        <m:endChr m:val="]"/>
                        <m:ctrlPr>
                          <a:rPr lang="en-US" i="1" dirty="0" smtClean="0">
                            <a:latin typeface="Cambria Math" panose="02040503050406030204" pitchFamily="18" charset="0"/>
                          </a:rPr>
                        </m:ctrlPr>
                      </m:dPr>
                      <m:e>
                        <m:sSup>
                          <m:sSupPr>
                            <m:ctrlPr>
                              <a:rPr lang="en-US" i="1" dirty="0" smtClean="0">
                                <a:latin typeface="Cambria Math" panose="02040503050406030204" pitchFamily="18" charset="0"/>
                              </a:rPr>
                            </m:ctrlPr>
                          </m:sSupPr>
                          <m:e>
                            <m:d>
                              <m:dPr>
                                <m:begChr m:val="‖"/>
                                <m:endChr m:val="‖"/>
                                <m:ctrlPr>
                                  <a:rPr lang="en-US" i="1" dirty="0" smtClean="0">
                                    <a:latin typeface="Cambria Math" panose="02040503050406030204" pitchFamily="18" charset="0"/>
                                  </a:rPr>
                                </m:ctrlPr>
                              </m:dPr>
                              <m:e>
                                <m:r>
                                  <a:rPr lang="en-US" b="0" i="1" dirty="0" smtClean="0">
                                    <a:latin typeface="Cambria Math" panose="02040503050406030204" pitchFamily="18" charset="0"/>
                                  </a:rPr>
                                  <m:t>𝐺</m:t>
                                </m:r>
                                <m:r>
                                  <a:rPr lang="en-US" b="0" i="1" dirty="0" smtClean="0">
                                    <a:latin typeface="Cambria Math" panose="02040503050406030204" pitchFamily="18" charset="0"/>
                                  </a:rPr>
                                  <m:t>(</m:t>
                                </m:r>
                                <m:r>
                                  <a:rPr lang="en-US" b="0" i="1" dirty="0" smtClean="0">
                                    <a:latin typeface="Cambria Math" panose="02040503050406030204" pitchFamily="18" charset="0"/>
                                  </a:rPr>
                                  <m:t>𝑋</m:t>
                                </m:r>
                                <m:r>
                                  <a:rPr lang="en-US" b="0" i="1" dirty="0" smtClean="0">
                                    <a:latin typeface="Cambria Math" panose="02040503050406030204" pitchFamily="18" charset="0"/>
                                  </a:rPr>
                                  <m:t>)−</m:t>
                                </m:r>
                                <m:r>
                                  <a:rPr lang="en-US" b="0" i="1" dirty="0" smtClean="0">
                                    <a:latin typeface="Cambria Math" panose="02040503050406030204" pitchFamily="18" charset="0"/>
                                  </a:rPr>
                                  <m:t>𝑌</m:t>
                                </m:r>
                              </m:e>
                            </m:d>
                          </m:e>
                          <m:sup>
                            <m:r>
                              <a:rPr lang="en-US" b="0" i="1" dirty="0" smtClean="0">
                                <a:latin typeface="Cambria Math" panose="02040503050406030204" pitchFamily="18" charset="0"/>
                              </a:rPr>
                              <m:t>2</m:t>
                            </m:r>
                          </m:sup>
                        </m:sSup>
                      </m:e>
                    </m:d>
                  </m:oMath>
                </a14:m>
                <a:r>
                  <a:rPr lang="en-US" dirty="0"/>
                  <a:t>.</a:t>
                </a:r>
              </a:p>
              <a:p>
                <a:r>
                  <a:rPr lang="en-US" dirty="0"/>
                  <a:t>The minimum-MSE solution is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e>
                    </m:d>
                  </m:oMath>
                </a14:m>
                <a:endParaRPr lang="en-US" dirty="0"/>
              </a:p>
              <a:p>
                <a:r>
                  <a:rPr lang="en-US" dirty="0"/>
                  <a:t>But what if you don’t want the network to ALWAYS generate the AVERAGE vector?  What if you want a natural variety of different outputs?</a:t>
                </a:r>
              </a:p>
            </p:txBody>
          </p:sp>
        </mc:Choice>
        <mc:Fallback>
          <p:sp>
            <p:nvSpPr>
              <p:cNvPr id="3" name="Content Placeholder 2">
                <a:extLst>
                  <a:ext uri="{FF2B5EF4-FFF2-40B4-BE49-F238E27FC236}">
                    <a16:creationId xmlns:a16="http://schemas.microsoft.com/office/drawing/2014/main" id="{2DFCD257-7143-E04A-8772-D9B0B5CCA57E}"/>
                  </a:ext>
                </a:extLst>
              </p:cNvPr>
              <p:cNvSpPr>
                <a:spLocks noGrp="1" noRot="1" noChangeAspect="1" noMove="1" noResize="1" noEditPoints="1" noAdjustHandles="1" noChangeArrowheads="1" noChangeShapeType="1" noTextEdit="1"/>
              </p:cNvSpPr>
              <p:nvPr>
                <p:ph idx="1"/>
              </p:nvPr>
            </p:nvSpPr>
            <p:spPr>
              <a:blipFill>
                <a:blip r:embed="rId2"/>
                <a:stretch>
                  <a:fillRect l="-1086" t="-2326"/>
                </a:stretch>
              </a:blipFill>
            </p:spPr>
            <p:txBody>
              <a:bodyPr/>
              <a:lstStyle/>
              <a:p>
                <a:r>
                  <a:rPr lang="en-US">
                    <a:noFill/>
                  </a:rPr>
                  <a:t> </a:t>
                </a:r>
              </a:p>
            </p:txBody>
          </p:sp>
        </mc:Fallback>
      </mc:AlternateContent>
    </p:spTree>
    <p:extLst>
      <p:ext uri="{BB962C8B-B14F-4D97-AF65-F5344CB8AC3E}">
        <p14:creationId xmlns:p14="http://schemas.microsoft.com/office/powerpoint/2010/main" val="10229623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7AE4B-FB58-4C45-B0D3-DB8241B18527}"/>
              </a:ext>
            </a:extLst>
          </p:cNvPr>
          <p:cNvSpPr>
            <a:spLocks noGrp="1"/>
          </p:cNvSpPr>
          <p:nvPr>
            <p:ph type="title"/>
          </p:nvPr>
        </p:nvSpPr>
        <p:spPr>
          <a:xfrm>
            <a:off x="223605" y="125285"/>
            <a:ext cx="10515600" cy="914401"/>
          </a:xfrm>
        </p:spPr>
        <p:txBody>
          <a:bodyPr/>
          <a:lstStyle/>
          <a:p>
            <a:r>
              <a:rPr lang="en-US" dirty="0"/>
              <a:t>Generative Adversarial Network</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3DB8C23-89F6-DD4A-8CF7-B257F6FF14B3}"/>
                  </a:ext>
                </a:extLst>
              </p:cNvPr>
              <p:cNvSpPr>
                <a:spLocks noGrp="1"/>
              </p:cNvSpPr>
              <p:nvPr>
                <p:ph idx="1"/>
              </p:nvPr>
            </p:nvSpPr>
            <p:spPr>
              <a:xfrm>
                <a:off x="404734" y="4596975"/>
                <a:ext cx="10949066" cy="2135739"/>
              </a:xfrm>
            </p:spPr>
            <p:txBody>
              <a:bodyPr>
                <a:normAutofit lnSpcReduction="10000"/>
              </a:bodyPr>
              <a:lstStyle/>
              <a:p>
                <a:pPr marL="0" indent="0">
                  <a:buNone/>
                </a:pPr>
                <a:r>
                  <a:rPr lang="en-US" dirty="0"/>
                  <a:t>Goodfellow et al. proposed training TWO networks:</a:t>
                </a:r>
              </a:p>
              <a:p>
                <a:r>
                  <a:rPr lang="en-US" dirty="0"/>
                  <a:t>GENERATOR: </a:t>
                </a:r>
                <a14:m>
                  <m:oMath xmlns:m="http://schemas.openxmlformats.org/officeDocument/2006/math">
                    <m:r>
                      <a:rPr lang="en-US" i="1" dirty="0" smtClean="0">
                        <a:latin typeface="Cambria Math" panose="02040503050406030204" pitchFamily="18" charset="0"/>
                      </a:rPr>
                      <m:t>𝐺</m:t>
                    </m:r>
                    <m:r>
                      <a:rPr lang="en-US" i="1" dirty="0" smtClean="0">
                        <a:latin typeface="Cambria Math" panose="02040503050406030204" pitchFamily="18" charset="0"/>
                      </a:rPr>
                      <m:t>(</m:t>
                    </m:r>
                    <m:r>
                      <a:rPr lang="en-US" b="0"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 generates synthetic data</a:t>
                </a:r>
              </a:p>
              <a:p>
                <a:r>
                  <a:rPr lang="en-US" dirty="0"/>
                  <a:t>DISCRIMINATOR: </a:t>
                </a:r>
                <a14:m>
                  <m:oMath xmlns:m="http://schemas.openxmlformats.org/officeDocument/2006/math">
                    <m:r>
                      <a:rPr lang="en-US" i="1" dirty="0" smtClean="0">
                        <a:latin typeface="Cambria Math" panose="02040503050406030204" pitchFamily="18" charset="0"/>
                      </a:rPr>
                      <m:t>𝑑</m:t>
                    </m:r>
                    <m:r>
                      <a:rPr lang="en-US" i="1" dirty="0" smtClean="0">
                        <a:latin typeface="Cambria Math" panose="02040503050406030204" pitchFamily="18" charset="0"/>
                      </a:rPr>
                      <m:t>=</m:t>
                    </m:r>
                    <m:r>
                      <a:rPr lang="en-US" i="1" dirty="0" smtClean="0">
                        <a:latin typeface="Cambria Math" panose="02040503050406030204" pitchFamily="18" charset="0"/>
                      </a:rPr>
                      <m:t>𝐷</m:t>
                    </m:r>
                    <m:r>
                      <a:rPr lang="en-US" i="1" dirty="0" smtClean="0">
                        <a:latin typeface="Cambria Math" panose="02040503050406030204" pitchFamily="18" charset="0"/>
                      </a:rPr>
                      <m:t>(</m:t>
                    </m:r>
                    <m:r>
                      <a:rPr lang="en-US" i="1" dirty="0" smtClean="0">
                        <a:latin typeface="Cambria Math" panose="02040503050406030204" pitchFamily="18" charset="0"/>
                      </a:rPr>
                      <m:t>𝐺</m:t>
                    </m:r>
                    <m:r>
                      <a:rPr lang="en-US" b="0" i="1" dirty="0" smtClean="0">
                        <a:latin typeface="Cambria Math" panose="02040503050406030204" pitchFamily="18" charset="0"/>
                      </a:rPr>
                      <m:t>(</m:t>
                    </m:r>
                    <m:r>
                      <a:rPr lang="en-US" b="0" i="1" dirty="0" smtClean="0">
                        <a:latin typeface="Cambria Math" panose="02040503050406030204" pitchFamily="18" charset="0"/>
                      </a:rPr>
                      <m:t>𝑥</m:t>
                    </m:r>
                    <m:r>
                      <a:rPr lang="en-US" b="0" i="1" dirty="0" smtClean="0">
                        <a:latin typeface="Cambria Math" panose="02040503050406030204" pitchFamily="18" charset="0"/>
                      </a:rPr>
                      <m:t>),</m:t>
                    </m:r>
                    <m:r>
                      <a:rPr lang="en-US" i="1" dirty="0" err="1" smtClean="0">
                        <a:latin typeface="Cambria Math" panose="02040503050406030204" pitchFamily="18" charset="0"/>
                      </a:rPr>
                      <m:t>𝑦</m:t>
                    </m:r>
                    <m:r>
                      <a:rPr lang="en-US" i="1" dirty="0" smtClean="0">
                        <a:latin typeface="Cambria Math" panose="02040503050406030204" pitchFamily="18" charset="0"/>
                      </a:rPr>
                      <m:t>)</m:t>
                    </m:r>
                  </m:oMath>
                </a14:m>
                <a:r>
                  <a:rPr lang="en-US" dirty="0"/>
                  <a:t> is presented with </a:t>
                </a:r>
                <a14:m>
                  <m:oMath xmlns:m="http://schemas.openxmlformats.org/officeDocument/2006/math">
                    <m:r>
                      <a:rPr lang="en-US" b="0" i="1" dirty="0" smtClean="0">
                        <a:latin typeface="Cambria Math" panose="02040503050406030204" pitchFamily="18" charset="0"/>
                      </a:rPr>
                      <m:t>𝐺</m:t>
                    </m:r>
                    <m:r>
                      <a:rPr lang="en-US" b="0" i="1" dirty="0" smtClean="0">
                        <a:latin typeface="Cambria Math" panose="02040503050406030204" pitchFamily="18" charset="0"/>
                      </a:rPr>
                      <m:t>(</m:t>
                    </m:r>
                    <m:r>
                      <a:rPr lang="en-US" b="0" i="1" dirty="0" smtClean="0">
                        <a:latin typeface="Cambria Math" panose="02040503050406030204" pitchFamily="18" charset="0"/>
                      </a:rPr>
                      <m:t>𝑥</m:t>
                    </m:r>
                    <m:r>
                      <a:rPr lang="en-US" b="0" i="1" dirty="0" smtClean="0">
                        <a:latin typeface="Cambria Math" panose="02040503050406030204" pitchFamily="18" charset="0"/>
                      </a:rPr>
                      <m:t>)</m:t>
                    </m:r>
                  </m:oMath>
                </a14:m>
                <a:r>
                  <a:rPr lang="en-US" dirty="0"/>
                  <a:t>, and with a randomly chosen real data vector, </a:t>
                </a:r>
                <a14:m>
                  <m:oMath xmlns:m="http://schemas.openxmlformats.org/officeDocument/2006/math">
                    <m:r>
                      <a:rPr lang="en-US" i="1" dirty="0">
                        <a:latin typeface="Cambria Math" panose="02040503050406030204" pitchFamily="18" charset="0"/>
                      </a:rPr>
                      <m:t>𝑦</m:t>
                    </m:r>
                  </m:oMath>
                </a14:m>
                <a:r>
                  <a:rPr lang="en-US" dirty="0"/>
                  <a:t>, and decides which of the two is synthetic. </a:t>
                </a:r>
              </a:p>
            </p:txBody>
          </p:sp>
        </mc:Choice>
        <mc:Fallback>
          <p:sp>
            <p:nvSpPr>
              <p:cNvPr id="3" name="Content Placeholder 2">
                <a:extLst>
                  <a:ext uri="{FF2B5EF4-FFF2-40B4-BE49-F238E27FC236}">
                    <a16:creationId xmlns:a16="http://schemas.microsoft.com/office/drawing/2014/main" id="{A3DB8C23-89F6-DD4A-8CF7-B257F6FF14B3}"/>
                  </a:ext>
                </a:extLst>
              </p:cNvPr>
              <p:cNvSpPr>
                <a:spLocks noGrp="1" noRot="1" noChangeAspect="1" noMove="1" noResize="1" noEditPoints="1" noAdjustHandles="1" noChangeArrowheads="1" noChangeShapeType="1" noTextEdit="1"/>
              </p:cNvSpPr>
              <p:nvPr>
                <p:ph idx="1"/>
              </p:nvPr>
            </p:nvSpPr>
            <p:spPr>
              <a:xfrm>
                <a:off x="404734" y="4596975"/>
                <a:ext cx="10949066" cy="2135739"/>
              </a:xfrm>
              <a:blipFill>
                <a:blip r:embed="rId2"/>
                <a:stretch>
                  <a:fillRect l="-1157" t="-6509" b="-47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1873D06-91A7-924A-AF8C-B593867E26C4}"/>
                  </a:ext>
                </a:extLst>
              </p:cNvPr>
              <p:cNvSpPr/>
              <p:nvPr/>
            </p:nvSpPr>
            <p:spPr>
              <a:xfrm>
                <a:off x="2900961" y="1001598"/>
                <a:ext cx="114638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𝐺</m:t>
                      </m:r>
                      <m:r>
                        <a:rPr lang="en-US" sz="3200" i="1" dirty="0" smtClean="0">
                          <a:latin typeface="Cambria Math" panose="02040503050406030204" pitchFamily="18" charset="0"/>
                        </a:rPr>
                        <m:t>(</m:t>
                      </m:r>
                      <m:r>
                        <a:rPr lang="en-US" sz="3200" b="0" i="1" dirty="0" smtClean="0">
                          <a:latin typeface="Cambria Math" panose="02040503050406030204" pitchFamily="18" charset="0"/>
                        </a:rPr>
                        <m:t>𝑥</m:t>
                      </m:r>
                      <m:r>
                        <a:rPr lang="en-US" sz="3200" i="1" dirty="0" smtClean="0">
                          <a:latin typeface="Cambria Math" panose="02040503050406030204" pitchFamily="18" charset="0"/>
                        </a:rPr>
                        <m:t>)</m:t>
                      </m:r>
                    </m:oMath>
                  </m:oMathPara>
                </a14:m>
                <a:endParaRPr lang="en-US" sz="3200" dirty="0"/>
              </a:p>
            </p:txBody>
          </p:sp>
        </mc:Choice>
        <mc:Fallback xmlns="">
          <p:sp>
            <p:nvSpPr>
              <p:cNvPr id="4" name="Rectangle 3">
                <a:extLst>
                  <a:ext uri="{FF2B5EF4-FFF2-40B4-BE49-F238E27FC236}">
                    <a16:creationId xmlns:a16="http://schemas.microsoft.com/office/drawing/2014/main" id="{41873D06-91A7-924A-AF8C-B593867E26C4}"/>
                  </a:ext>
                </a:extLst>
              </p:cNvPr>
              <p:cNvSpPr>
                <a:spLocks noRot="1" noChangeAspect="1" noMove="1" noResize="1" noEditPoints="1" noAdjustHandles="1" noChangeArrowheads="1" noChangeShapeType="1" noTextEdit="1"/>
              </p:cNvSpPr>
              <p:nvPr/>
            </p:nvSpPr>
            <p:spPr>
              <a:xfrm>
                <a:off x="2900961" y="1001598"/>
                <a:ext cx="1146383" cy="914400"/>
              </a:xfrm>
              <a:prstGeom prst="rect">
                <a:avLst/>
              </a:prstGeom>
              <a:blipFill>
                <a:blip r:embed="rId3"/>
                <a:stretch>
                  <a:fillRect l="-3261"/>
                </a:stretch>
              </a:blipFill>
            </p:spPr>
            <p:txBody>
              <a:bodyPr/>
              <a:lstStyle/>
              <a:p>
                <a:r>
                  <a:rPr lang="en-US">
                    <a:noFill/>
                  </a:rPr>
                  <a:t> </a:t>
                </a:r>
              </a:p>
            </p:txBody>
          </p:sp>
        </mc:Fallback>
      </mc:AlternateContent>
      <p:sp>
        <p:nvSpPr>
          <p:cNvPr id="5" name="Can 4">
            <a:extLst>
              <a:ext uri="{FF2B5EF4-FFF2-40B4-BE49-F238E27FC236}">
                <a16:creationId xmlns:a16="http://schemas.microsoft.com/office/drawing/2014/main" id="{6F428027-7C83-7242-8C73-FA3322DEE327}"/>
              </a:ext>
            </a:extLst>
          </p:cNvPr>
          <p:cNvSpPr/>
          <p:nvPr/>
        </p:nvSpPr>
        <p:spPr>
          <a:xfrm>
            <a:off x="1416203" y="1994426"/>
            <a:ext cx="1349297" cy="2137854"/>
          </a:xfrm>
          <a:prstGeom prst="can">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Database of natural examples of y</a:t>
            </a:r>
          </a:p>
        </p:txBody>
      </p:sp>
      <p:sp>
        <p:nvSpPr>
          <p:cNvPr id="7" name="Manual Operation 6">
            <a:extLst>
              <a:ext uri="{FF2B5EF4-FFF2-40B4-BE49-F238E27FC236}">
                <a16:creationId xmlns:a16="http://schemas.microsoft.com/office/drawing/2014/main" id="{516BCCFA-FCC5-7440-A0F9-26058543556F}"/>
              </a:ext>
            </a:extLst>
          </p:cNvPr>
          <p:cNvSpPr/>
          <p:nvPr/>
        </p:nvSpPr>
        <p:spPr>
          <a:xfrm rot="16200000">
            <a:off x="2604141" y="2672028"/>
            <a:ext cx="1776218" cy="905353"/>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Random selection</a:t>
            </a:r>
          </a:p>
        </p:txBody>
      </p:sp>
      <p:cxnSp>
        <p:nvCxnSpPr>
          <p:cNvPr id="9" name="Straight Arrow Connector 8">
            <a:extLst>
              <a:ext uri="{FF2B5EF4-FFF2-40B4-BE49-F238E27FC236}">
                <a16:creationId xmlns:a16="http://schemas.microsoft.com/office/drawing/2014/main" id="{786F2AC2-509D-B448-8DF9-67F298AE1133}"/>
              </a:ext>
            </a:extLst>
          </p:cNvPr>
          <p:cNvCxnSpPr/>
          <p:nvPr/>
        </p:nvCxnSpPr>
        <p:spPr>
          <a:xfrm>
            <a:off x="2765500" y="2428408"/>
            <a:ext cx="2775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A1894CE-2B21-A440-AC2C-45A3B521CB17}"/>
              </a:ext>
            </a:extLst>
          </p:cNvPr>
          <p:cNvCxnSpPr/>
          <p:nvPr/>
        </p:nvCxnSpPr>
        <p:spPr>
          <a:xfrm>
            <a:off x="2738020" y="2580808"/>
            <a:ext cx="2775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3AABDBA-FCE5-0E49-BDE2-AD9D26561B05}"/>
              </a:ext>
            </a:extLst>
          </p:cNvPr>
          <p:cNvCxnSpPr/>
          <p:nvPr/>
        </p:nvCxnSpPr>
        <p:spPr>
          <a:xfrm>
            <a:off x="2740520" y="2733208"/>
            <a:ext cx="2775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6F06239-0F48-AA49-9BA9-AF3FEC0FC48A}"/>
              </a:ext>
            </a:extLst>
          </p:cNvPr>
          <p:cNvCxnSpPr/>
          <p:nvPr/>
        </p:nvCxnSpPr>
        <p:spPr>
          <a:xfrm>
            <a:off x="2743020" y="2885608"/>
            <a:ext cx="2775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E33E38E-544D-6B4A-896F-E2E56FB3AE2E}"/>
              </a:ext>
            </a:extLst>
          </p:cNvPr>
          <p:cNvCxnSpPr/>
          <p:nvPr/>
        </p:nvCxnSpPr>
        <p:spPr>
          <a:xfrm>
            <a:off x="2760510" y="3038008"/>
            <a:ext cx="2775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1897884-655C-AE40-9F6D-27DD7AE83D57}"/>
              </a:ext>
            </a:extLst>
          </p:cNvPr>
          <p:cNvCxnSpPr/>
          <p:nvPr/>
        </p:nvCxnSpPr>
        <p:spPr>
          <a:xfrm>
            <a:off x="2763010" y="3190408"/>
            <a:ext cx="2775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63A170C-899D-8742-BA46-30C3373113FA}"/>
              </a:ext>
            </a:extLst>
          </p:cNvPr>
          <p:cNvCxnSpPr/>
          <p:nvPr/>
        </p:nvCxnSpPr>
        <p:spPr>
          <a:xfrm>
            <a:off x="2765510" y="3342808"/>
            <a:ext cx="2775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F5C15C3-3384-0D46-83D2-309CA302EAF5}"/>
              </a:ext>
            </a:extLst>
          </p:cNvPr>
          <p:cNvCxnSpPr/>
          <p:nvPr/>
        </p:nvCxnSpPr>
        <p:spPr>
          <a:xfrm>
            <a:off x="2753020" y="3495208"/>
            <a:ext cx="2775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9C75F78-AB8B-7840-9818-A3B4027D674F}"/>
              </a:ext>
            </a:extLst>
          </p:cNvPr>
          <p:cNvCxnSpPr/>
          <p:nvPr/>
        </p:nvCxnSpPr>
        <p:spPr>
          <a:xfrm>
            <a:off x="2740530" y="3647608"/>
            <a:ext cx="2775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70848B5-D545-8A40-A9F9-294605C2653D}"/>
              </a:ext>
            </a:extLst>
          </p:cNvPr>
          <p:cNvCxnSpPr/>
          <p:nvPr/>
        </p:nvCxnSpPr>
        <p:spPr>
          <a:xfrm>
            <a:off x="2758020" y="3800008"/>
            <a:ext cx="2775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9" name="Rectangle 18">
                <a:extLst>
                  <a:ext uri="{FF2B5EF4-FFF2-40B4-BE49-F238E27FC236}">
                    <a16:creationId xmlns:a16="http://schemas.microsoft.com/office/drawing/2014/main" id="{BA16EA1B-A9CF-AF42-B53D-97476FED96B4}"/>
                  </a:ext>
                </a:extLst>
              </p:cNvPr>
              <p:cNvSpPr/>
              <p:nvPr/>
            </p:nvSpPr>
            <p:spPr>
              <a:xfrm>
                <a:off x="5943499" y="1753602"/>
                <a:ext cx="198654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𝐷</m:t>
                      </m:r>
                      <m:r>
                        <a:rPr lang="en-US" sz="3200" i="1" dirty="0" smtClean="0">
                          <a:latin typeface="Cambria Math" panose="02040503050406030204" pitchFamily="18" charset="0"/>
                        </a:rPr>
                        <m:t>(</m:t>
                      </m:r>
                      <m:r>
                        <a:rPr lang="en-US" sz="3200" b="0" i="1" dirty="0" smtClean="0">
                          <a:latin typeface="Cambria Math" panose="02040503050406030204" pitchFamily="18" charset="0"/>
                        </a:rPr>
                        <m:t>𝐺</m:t>
                      </m:r>
                      <m:r>
                        <a:rPr lang="en-US" sz="3200" b="0" i="1" dirty="0" smtClean="0">
                          <a:latin typeface="Cambria Math" panose="02040503050406030204" pitchFamily="18" charset="0"/>
                        </a:rPr>
                        <m:t>(</m:t>
                      </m:r>
                      <m:r>
                        <a:rPr lang="en-US" sz="3200" b="0" i="1" dirty="0" smtClean="0">
                          <a:latin typeface="Cambria Math" panose="02040503050406030204" pitchFamily="18" charset="0"/>
                        </a:rPr>
                        <m:t>𝑥</m:t>
                      </m:r>
                      <m:r>
                        <a:rPr lang="en-US" sz="3200" b="0" i="1" dirty="0" smtClean="0">
                          <a:latin typeface="Cambria Math" panose="02040503050406030204" pitchFamily="18" charset="0"/>
                        </a:rPr>
                        <m:t>),</m:t>
                      </m:r>
                      <m:r>
                        <a:rPr lang="en-US" sz="3200" b="0" i="1" dirty="0" smtClean="0">
                          <a:latin typeface="Cambria Math" panose="02040503050406030204" pitchFamily="18" charset="0"/>
                        </a:rPr>
                        <m:t>𝑦</m:t>
                      </m:r>
                      <m:r>
                        <a:rPr lang="en-US" sz="3200" i="1" dirty="0">
                          <a:latin typeface="Cambria Math" panose="02040503050406030204" pitchFamily="18" charset="0"/>
                        </a:rPr>
                        <m:t>)</m:t>
                      </m:r>
                    </m:oMath>
                  </m:oMathPara>
                </a14:m>
                <a:endParaRPr lang="en-US" sz="3200" dirty="0"/>
              </a:p>
            </p:txBody>
          </p:sp>
        </mc:Choice>
        <mc:Fallback>
          <p:sp>
            <p:nvSpPr>
              <p:cNvPr id="19" name="Rectangle 18">
                <a:extLst>
                  <a:ext uri="{FF2B5EF4-FFF2-40B4-BE49-F238E27FC236}">
                    <a16:creationId xmlns:a16="http://schemas.microsoft.com/office/drawing/2014/main" id="{BA16EA1B-A9CF-AF42-B53D-97476FED96B4}"/>
                  </a:ext>
                </a:extLst>
              </p:cNvPr>
              <p:cNvSpPr>
                <a:spLocks noRot="1" noChangeAspect="1" noMove="1" noResize="1" noEditPoints="1" noAdjustHandles="1" noChangeArrowheads="1" noChangeShapeType="1" noTextEdit="1"/>
              </p:cNvSpPr>
              <p:nvPr/>
            </p:nvSpPr>
            <p:spPr>
              <a:xfrm>
                <a:off x="5943499" y="1753602"/>
                <a:ext cx="1986544" cy="914400"/>
              </a:xfrm>
              <a:prstGeom prst="rect">
                <a:avLst/>
              </a:prstGeom>
              <a:blipFill>
                <a:blip r:embed="rId4"/>
                <a:stretch>
                  <a:fillRect l="-5696" r="-3797"/>
                </a:stretch>
              </a:blipFill>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0AEC1445-5D39-6344-8BBE-A8F40DB48523}"/>
              </a:ext>
            </a:extLst>
          </p:cNvPr>
          <p:cNvCxnSpPr>
            <a:cxnSpLocks/>
            <a:stCxn id="4" idx="3"/>
          </p:cNvCxnSpPr>
          <p:nvPr/>
        </p:nvCxnSpPr>
        <p:spPr>
          <a:xfrm>
            <a:off x="4047344" y="1458798"/>
            <a:ext cx="1884127" cy="4572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96996D2-9ED5-C948-88F1-90D7012DFC9F}"/>
              </a:ext>
            </a:extLst>
          </p:cNvPr>
          <p:cNvCxnSpPr>
            <a:cxnSpLocks/>
            <a:stCxn id="7" idx="2"/>
          </p:cNvCxnSpPr>
          <p:nvPr/>
        </p:nvCxnSpPr>
        <p:spPr>
          <a:xfrm flipV="1">
            <a:off x="3944927" y="2580808"/>
            <a:ext cx="1986544" cy="543897"/>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8" name="Rectangle 27">
                <a:extLst>
                  <a:ext uri="{FF2B5EF4-FFF2-40B4-BE49-F238E27FC236}">
                    <a16:creationId xmlns:a16="http://schemas.microsoft.com/office/drawing/2014/main" id="{C4D2AF77-CC12-C24E-B12B-C8A7D48C4A2E}"/>
                  </a:ext>
                </a:extLst>
              </p:cNvPr>
              <p:cNvSpPr/>
              <p:nvPr/>
            </p:nvSpPr>
            <p:spPr>
              <a:xfrm>
                <a:off x="4246404" y="980824"/>
                <a:ext cx="3141950" cy="461665"/>
              </a:xfrm>
              <a:prstGeom prst="rect">
                <a:avLst/>
              </a:prstGeom>
            </p:spPr>
            <p:txBody>
              <a:bodyPr wrap="none">
                <a:spAutoFit/>
              </a:bodyPr>
              <a:lstStyle/>
              <a:p>
                <a:r>
                  <a:rPr lang="en-US" sz="2400" dirty="0"/>
                  <a:t>Synthetic example </a:t>
                </a:r>
                <a14:m>
                  <m:oMath xmlns:m="http://schemas.openxmlformats.org/officeDocument/2006/math">
                    <m:r>
                      <a:rPr lang="en-US" sz="2400" b="0" i="1" dirty="0" smtClean="0">
                        <a:latin typeface="Cambria Math" panose="02040503050406030204" pitchFamily="18" charset="0"/>
                      </a:rPr>
                      <m:t>𝐺</m:t>
                    </m:r>
                    <m:r>
                      <a:rPr lang="en-US" sz="2400" b="0" i="1" dirty="0" smtClean="0">
                        <a:latin typeface="Cambria Math" panose="02040503050406030204" pitchFamily="18" charset="0"/>
                      </a:rPr>
                      <m:t>(</m:t>
                    </m:r>
                    <m:r>
                      <a:rPr lang="en-US" sz="2400" b="0" i="1" dirty="0" smtClean="0">
                        <a:latin typeface="Cambria Math" panose="02040503050406030204" pitchFamily="18" charset="0"/>
                      </a:rPr>
                      <m:t>𝑥</m:t>
                    </m:r>
                    <m:r>
                      <a:rPr lang="en-US" sz="2400" b="0" i="1" dirty="0" smtClean="0">
                        <a:latin typeface="Cambria Math" panose="02040503050406030204" pitchFamily="18" charset="0"/>
                      </a:rPr>
                      <m:t>)</m:t>
                    </m:r>
                  </m:oMath>
                </a14:m>
                <a:endParaRPr lang="en-US" sz="2400" dirty="0"/>
              </a:p>
            </p:txBody>
          </p:sp>
        </mc:Choice>
        <mc:Fallback>
          <p:sp>
            <p:nvSpPr>
              <p:cNvPr id="28" name="Rectangle 27">
                <a:extLst>
                  <a:ext uri="{FF2B5EF4-FFF2-40B4-BE49-F238E27FC236}">
                    <a16:creationId xmlns:a16="http://schemas.microsoft.com/office/drawing/2014/main" id="{C4D2AF77-CC12-C24E-B12B-C8A7D48C4A2E}"/>
                  </a:ext>
                </a:extLst>
              </p:cNvPr>
              <p:cNvSpPr>
                <a:spLocks noRot="1" noChangeAspect="1" noMove="1" noResize="1" noEditPoints="1" noAdjustHandles="1" noChangeArrowheads="1" noChangeShapeType="1" noTextEdit="1"/>
              </p:cNvSpPr>
              <p:nvPr/>
            </p:nvSpPr>
            <p:spPr>
              <a:xfrm>
                <a:off x="4246404" y="980824"/>
                <a:ext cx="3141950" cy="461665"/>
              </a:xfrm>
              <a:prstGeom prst="rect">
                <a:avLst/>
              </a:prstGeom>
              <a:blipFill>
                <a:blip r:embed="rId5"/>
                <a:stretch>
                  <a:fillRect l="-3226" t="-8108" r="-1613"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773BF078-64B3-2F45-B24F-3337107AD0A8}"/>
                  </a:ext>
                </a:extLst>
              </p:cNvPr>
              <p:cNvSpPr/>
              <p:nvPr/>
            </p:nvSpPr>
            <p:spPr>
              <a:xfrm>
                <a:off x="4488744" y="2887067"/>
                <a:ext cx="2552174" cy="1200329"/>
              </a:xfrm>
              <a:prstGeom prst="rect">
                <a:avLst/>
              </a:prstGeom>
            </p:spPr>
            <p:txBody>
              <a:bodyPr wrap="none">
                <a:spAutoFit/>
              </a:bodyPr>
              <a:lstStyle/>
              <a:p>
                <a:r>
                  <a:rPr lang="en-US" sz="2400" b="0" dirty="0"/>
                  <a:t>Randomly selected</a:t>
                </a:r>
              </a:p>
              <a:p>
                <a:r>
                  <a:rPr lang="en-US" sz="2400" dirty="0"/>
                  <a:t>example of a real</a:t>
                </a:r>
              </a:p>
              <a:p>
                <a:r>
                  <a:rPr lang="en-US" sz="2400" dirty="0"/>
                  <a:t>v</a:t>
                </a:r>
                <a:r>
                  <a:rPr lang="en-US" sz="2400" b="0" dirty="0"/>
                  <a:t>ector, </a:t>
                </a:r>
                <a14:m>
                  <m:oMath xmlns:m="http://schemas.openxmlformats.org/officeDocument/2006/math">
                    <m:r>
                      <a:rPr lang="en-US" sz="2400" b="0" i="1" dirty="0" smtClean="0">
                        <a:latin typeface="Cambria Math" panose="02040503050406030204" pitchFamily="18" charset="0"/>
                      </a:rPr>
                      <m:t>𝑦</m:t>
                    </m:r>
                  </m:oMath>
                </a14:m>
                <a:endParaRPr lang="en-US" sz="2400" dirty="0"/>
              </a:p>
            </p:txBody>
          </p:sp>
        </mc:Choice>
        <mc:Fallback xmlns="">
          <p:sp>
            <p:nvSpPr>
              <p:cNvPr id="29" name="Rectangle 28">
                <a:extLst>
                  <a:ext uri="{FF2B5EF4-FFF2-40B4-BE49-F238E27FC236}">
                    <a16:creationId xmlns:a16="http://schemas.microsoft.com/office/drawing/2014/main" id="{773BF078-64B3-2F45-B24F-3337107AD0A8}"/>
                  </a:ext>
                </a:extLst>
              </p:cNvPr>
              <p:cNvSpPr>
                <a:spLocks noRot="1" noChangeAspect="1" noMove="1" noResize="1" noEditPoints="1" noAdjustHandles="1" noChangeArrowheads="1" noChangeShapeType="1" noTextEdit="1"/>
              </p:cNvSpPr>
              <p:nvPr/>
            </p:nvSpPr>
            <p:spPr>
              <a:xfrm>
                <a:off x="4488744" y="2887067"/>
                <a:ext cx="2552174" cy="1200329"/>
              </a:xfrm>
              <a:prstGeom prst="rect">
                <a:avLst/>
              </a:prstGeom>
              <a:blipFill>
                <a:blip r:embed="rId6"/>
                <a:stretch>
                  <a:fillRect l="-3465" t="-4167" r="-2970" b="-9375"/>
                </a:stretch>
              </a:blipFill>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742C76CA-721D-BF44-844A-8D4AD0F42F8B}"/>
              </a:ext>
            </a:extLst>
          </p:cNvPr>
          <p:cNvCxnSpPr>
            <a:cxnSpLocks/>
            <a:endCxn id="33" idx="1"/>
          </p:cNvCxnSpPr>
          <p:nvPr/>
        </p:nvCxnSpPr>
        <p:spPr>
          <a:xfrm>
            <a:off x="7930041" y="2210802"/>
            <a:ext cx="300085" cy="4769"/>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0CE3477C-B41C-0B47-91FB-9FDC10558285}"/>
                  </a:ext>
                </a:extLst>
              </p:cNvPr>
              <p:cNvSpPr/>
              <p:nvPr/>
            </p:nvSpPr>
            <p:spPr>
              <a:xfrm>
                <a:off x="8230126" y="1615406"/>
                <a:ext cx="3318547" cy="1200329"/>
              </a:xfrm>
              <a:prstGeom prst="rect">
                <a:avLst/>
              </a:prstGeom>
            </p:spPr>
            <p:txBody>
              <a:bodyPr wrap="square">
                <a:spAutoFit/>
              </a:bodyPr>
              <a:lstStyle/>
              <a:p>
                <a:r>
                  <a:rPr lang="en-US" sz="2400" b="0" dirty="0"/>
                  <a:t>Which one is real, which </a:t>
                </a:r>
                <a:r>
                  <a:rPr lang="en-US" sz="2400" dirty="0"/>
                  <a:t>one is fake?</a:t>
                </a:r>
                <a:r>
                  <a:rPr lang="en-US" sz="2400" b="0" dirty="0"/>
                  <a:t> </a:t>
                </a:r>
              </a:p>
              <a:p>
                <a14:m>
                  <m:oMath xmlns:m="http://schemas.openxmlformats.org/officeDocument/2006/math">
                    <m:r>
                      <a:rPr lang="en-US" sz="2400" b="0" i="1" dirty="0" smtClean="0">
                        <a:latin typeface="Cambria Math" panose="02040503050406030204" pitchFamily="18" charset="0"/>
                      </a:rPr>
                      <m:t>𝑑</m:t>
                    </m:r>
                    <m:r>
                      <a:rPr lang="en-US" sz="2400" b="0" i="1" dirty="0" smtClean="0">
                        <a:latin typeface="Cambria Math" panose="02040503050406030204" pitchFamily="18" charset="0"/>
                      </a:rPr>
                      <m:t> ∈ </m:t>
                    </m:r>
                  </m:oMath>
                </a14:m>
                <a:r>
                  <a:rPr lang="en-US" sz="2400" dirty="0"/>
                  <a:t>{Correct, Incorrect}</a:t>
                </a:r>
              </a:p>
            </p:txBody>
          </p:sp>
        </mc:Choice>
        <mc:Fallback xmlns="">
          <p:sp>
            <p:nvSpPr>
              <p:cNvPr id="33" name="Rectangle 32">
                <a:extLst>
                  <a:ext uri="{FF2B5EF4-FFF2-40B4-BE49-F238E27FC236}">
                    <a16:creationId xmlns:a16="http://schemas.microsoft.com/office/drawing/2014/main" id="{0CE3477C-B41C-0B47-91FB-9FDC10558285}"/>
                  </a:ext>
                </a:extLst>
              </p:cNvPr>
              <p:cNvSpPr>
                <a:spLocks noRot="1" noChangeAspect="1" noMove="1" noResize="1" noEditPoints="1" noAdjustHandles="1" noChangeArrowheads="1" noChangeShapeType="1" noTextEdit="1"/>
              </p:cNvSpPr>
              <p:nvPr/>
            </p:nvSpPr>
            <p:spPr>
              <a:xfrm>
                <a:off x="8230126" y="1615406"/>
                <a:ext cx="3318547" cy="1200329"/>
              </a:xfrm>
              <a:prstGeom prst="rect">
                <a:avLst/>
              </a:prstGeom>
              <a:blipFill>
                <a:blip r:embed="rId7"/>
                <a:stretch>
                  <a:fillRect l="-3053" t="-4211" r="-1145" b="-10526"/>
                </a:stretch>
              </a:blipFill>
            </p:spPr>
            <p:txBody>
              <a:bodyPr/>
              <a:lstStyle/>
              <a:p>
                <a:r>
                  <a:rPr lang="en-US">
                    <a:noFill/>
                  </a:rPr>
                  <a:t> </a:t>
                </a:r>
              </a:p>
            </p:txBody>
          </p:sp>
        </mc:Fallback>
      </mc:AlternateContent>
    </p:spTree>
    <p:extLst>
      <p:ext uri="{BB962C8B-B14F-4D97-AF65-F5344CB8AC3E}">
        <p14:creationId xmlns:p14="http://schemas.microsoft.com/office/powerpoint/2010/main" val="40994487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3DB8C23-89F6-DD4A-8CF7-B257F6FF14B3}"/>
                  </a:ext>
                </a:extLst>
              </p:cNvPr>
              <p:cNvSpPr>
                <a:spLocks noGrp="1"/>
              </p:cNvSpPr>
              <p:nvPr>
                <p:ph idx="1"/>
              </p:nvPr>
            </p:nvSpPr>
            <p:spPr>
              <a:xfrm>
                <a:off x="689544" y="3432753"/>
                <a:ext cx="10949066" cy="3389901"/>
              </a:xfrm>
            </p:spPr>
            <p:txBody>
              <a:bodyPr>
                <a:normAutofit/>
              </a:bodyPr>
              <a:lstStyle/>
              <a:p>
                <a:pPr marL="0" indent="0">
                  <a:buNone/>
                </a:pPr>
                <a:r>
                  <a:rPr lang="en-US" dirty="0"/>
                  <a:t>The discriminator is trained to maximize accuracy.</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𝐷</m:t>
                      </m:r>
                      <m:r>
                        <a:rPr lang="en-US" b="0" i="1" smtClean="0">
                          <a:latin typeface="Cambria Math" panose="02040503050406030204" pitchFamily="18" charset="0"/>
                        </a:rPr>
                        <m:t>=</m:t>
                      </m:r>
                      <m:r>
                        <m:rPr>
                          <m:sty m:val="p"/>
                        </m:rPr>
                        <a:rPr lang="en-US" b="0" i="0" smtClean="0">
                          <a:latin typeface="Cambria Math" panose="02040503050406030204" pitchFamily="18" charset="0"/>
                        </a:rPr>
                        <m:t>argmax</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r>
                            <a:rPr lang="en-US" b="0" i="1" smtClean="0">
                              <a:latin typeface="Cambria Math" panose="02040503050406030204" pitchFamily="18" charset="0"/>
                            </a:rPr>
                            <m:t>1</m:t>
                          </m:r>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𝑖</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Correct</m:t>
                              </m:r>
                            </m:e>
                          </m:d>
                        </m:e>
                      </m:nary>
                    </m:oMath>
                  </m:oMathPara>
                </a14:m>
                <a:endParaRPr lang="en-US" dirty="0"/>
              </a:p>
              <a:p>
                <a:pPr marL="0" indent="0">
                  <a:buNone/>
                </a:pPr>
                <a:r>
                  <a:rPr lang="en-US" dirty="0"/>
                  <a:t>The generator is trained to minimize the discriminator’s accuracy</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𝐺</m:t>
                      </m:r>
                      <m:r>
                        <a:rPr lang="en-US" i="1">
                          <a:latin typeface="Cambria Math" panose="02040503050406030204" pitchFamily="18" charset="0"/>
                        </a:rPr>
                        <m:t>=</m:t>
                      </m:r>
                      <m:r>
                        <m:rPr>
                          <m:sty m:val="p"/>
                        </m:rPr>
                        <a:rPr lang="en-US">
                          <a:latin typeface="Cambria Math" panose="02040503050406030204" pitchFamily="18" charset="0"/>
                        </a:rPr>
                        <m:t>argm</m:t>
                      </m:r>
                      <m:r>
                        <m:rPr>
                          <m:sty m:val="p"/>
                        </m:rPr>
                        <a:rPr lang="en-US" b="0" i="0" smtClean="0">
                          <a:latin typeface="Cambria Math" panose="02040503050406030204" pitchFamily="18" charset="0"/>
                        </a:rPr>
                        <m:t>in</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𝑛</m:t>
                          </m:r>
                        </m:den>
                      </m:f>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r>
                            <a:rPr lang="en-US" i="1">
                              <a:latin typeface="Cambria Math" panose="02040503050406030204" pitchFamily="18" charset="0"/>
                            </a:rPr>
                            <m:t>1</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𝑖</m:t>
                                  </m:r>
                                </m:sub>
                              </m:sSub>
                              <m:r>
                                <a:rPr lang="en-US" i="1">
                                  <a:latin typeface="Cambria Math" panose="02040503050406030204" pitchFamily="18" charset="0"/>
                                </a:rPr>
                                <m:t>=</m:t>
                              </m:r>
                              <m:r>
                                <m:rPr>
                                  <m:sty m:val="p"/>
                                </m:rPr>
                                <a:rPr lang="en-US">
                                  <a:latin typeface="Cambria Math" panose="02040503050406030204" pitchFamily="18" charset="0"/>
                                </a:rPr>
                                <m:t>Correct</m:t>
                              </m:r>
                            </m:e>
                          </m:d>
                        </m:e>
                      </m:nary>
                    </m:oMath>
                  </m:oMathPara>
                </a14:m>
                <a:endParaRPr lang="en-US" dirty="0"/>
              </a:p>
            </p:txBody>
          </p:sp>
        </mc:Choice>
        <mc:Fallback xmlns="">
          <p:sp>
            <p:nvSpPr>
              <p:cNvPr id="3" name="Content Placeholder 2">
                <a:extLst>
                  <a:ext uri="{FF2B5EF4-FFF2-40B4-BE49-F238E27FC236}">
                    <a16:creationId xmlns:a16="http://schemas.microsoft.com/office/drawing/2014/main" id="{A3DB8C23-89F6-DD4A-8CF7-B257F6FF14B3}"/>
                  </a:ext>
                </a:extLst>
              </p:cNvPr>
              <p:cNvSpPr>
                <a:spLocks noGrp="1" noRot="1" noChangeAspect="1" noMove="1" noResize="1" noEditPoints="1" noAdjustHandles="1" noChangeArrowheads="1" noChangeShapeType="1" noTextEdit="1"/>
              </p:cNvSpPr>
              <p:nvPr>
                <p:ph idx="1"/>
              </p:nvPr>
            </p:nvSpPr>
            <p:spPr>
              <a:xfrm>
                <a:off x="689544" y="3432753"/>
                <a:ext cx="10949066" cy="3389901"/>
              </a:xfrm>
              <a:blipFill>
                <a:blip r:embed="rId2"/>
                <a:stretch>
                  <a:fillRect l="-1159" t="-31716" b="-533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1873D06-91A7-924A-AF8C-B593867E26C4}"/>
                  </a:ext>
                </a:extLst>
              </p:cNvPr>
              <p:cNvSpPr/>
              <p:nvPr/>
            </p:nvSpPr>
            <p:spPr>
              <a:xfrm>
                <a:off x="2900961" y="87203"/>
                <a:ext cx="114638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𝐺</m:t>
                      </m:r>
                      <m:r>
                        <a:rPr lang="en-US" sz="3200" i="1" dirty="0" smtClean="0">
                          <a:latin typeface="Cambria Math" panose="02040503050406030204" pitchFamily="18" charset="0"/>
                        </a:rPr>
                        <m:t>(</m:t>
                      </m:r>
                      <m:r>
                        <a:rPr lang="en-US" sz="3200" b="0" i="1" dirty="0" smtClean="0">
                          <a:latin typeface="Cambria Math" panose="02040503050406030204" pitchFamily="18" charset="0"/>
                        </a:rPr>
                        <m:t>𝑥</m:t>
                      </m:r>
                      <m:r>
                        <a:rPr lang="en-US" sz="3200" i="1" dirty="0" smtClean="0">
                          <a:latin typeface="Cambria Math" panose="02040503050406030204" pitchFamily="18" charset="0"/>
                        </a:rPr>
                        <m:t>)</m:t>
                      </m:r>
                    </m:oMath>
                  </m:oMathPara>
                </a14:m>
                <a:endParaRPr lang="en-US" sz="3200" dirty="0"/>
              </a:p>
            </p:txBody>
          </p:sp>
        </mc:Choice>
        <mc:Fallback xmlns="">
          <p:sp>
            <p:nvSpPr>
              <p:cNvPr id="4" name="Rectangle 3">
                <a:extLst>
                  <a:ext uri="{FF2B5EF4-FFF2-40B4-BE49-F238E27FC236}">
                    <a16:creationId xmlns:a16="http://schemas.microsoft.com/office/drawing/2014/main" id="{41873D06-91A7-924A-AF8C-B593867E26C4}"/>
                  </a:ext>
                </a:extLst>
              </p:cNvPr>
              <p:cNvSpPr>
                <a:spLocks noRot="1" noChangeAspect="1" noMove="1" noResize="1" noEditPoints="1" noAdjustHandles="1" noChangeArrowheads="1" noChangeShapeType="1" noTextEdit="1"/>
              </p:cNvSpPr>
              <p:nvPr/>
            </p:nvSpPr>
            <p:spPr>
              <a:xfrm>
                <a:off x="2900961" y="87203"/>
                <a:ext cx="1146383" cy="914400"/>
              </a:xfrm>
              <a:prstGeom prst="rect">
                <a:avLst/>
              </a:prstGeom>
              <a:blipFill>
                <a:blip r:embed="rId3"/>
                <a:stretch>
                  <a:fillRect l="-3261"/>
                </a:stretch>
              </a:blipFill>
            </p:spPr>
            <p:txBody>
              <a:bodyPr/>
              <a:lstStyle/>
              <a:p>
                <a:r>
                  <a:rPr lang="en-US">
                    <a:noFill/>
                  </a:rPr>
                  <a:t> </a:t>
                </a:r>
              </a:p>
            </p:txBody>
          </p:sp>
        </mc:Fallback>
      </mc:AlternateContent>
      <p:sp>
        <p:nvSpPr>
          <p:cNvPr id="5" name="Can 4">
            <a:extLst>
              <a:ext uri="{FF2B5EF4-FFF2-40B4-BE49-F238E27FC236}">
                <a16:creationId xmlns:a16="http://schemas.microsoft.com/office/drawing/2014/main" id="{6F428027-7C83-7242-8C73-FA3322DEE327}"/>
              </a:ext>
            </a:extLst>
          </p:cNvPr>
          <p:cNvSpPr/>
          <p:nvPr/>
        </p:nvSpPr>
        <p:spPr>
          <a:xfrm>
            <a:off x="1416203" y="1080031"/>
            <a:ext cx="1349297" cy="2137854"/>
          </a:xfrm>
          <a:prstGeom prst="can">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Database of natural examples of y</a:t>
            </a:r>
          </a:p>
        </p:txBody>
      </p:sp>
      <p:sp>
        <p:nvSpPr>
          <p:cNvPr id="7" name="Manual Operation 6">
            <a:extLst>
              <a:ext uri="{FF2B5EF4-FFF2-40B4-BE49-F238E27FC236}">
                <a16:creationId xmlns:a16="http://schemas.microsoft.com/office/drawing/2014/main" id="{516BCCFA-FCC5-7440-A0F9-26058543556F}"/>
              </a:ext>
            </a:extLst>
          </p:cNvPr>
          <p:cNvSpPr/>
          <p:nvPr/>
        </p:nvSpPr>
        <p:spPr>
          <a:xfrm rot="16200000">
            <a:off x="2604141" y="1757633"/>
            <a:ext cx="1776218" cy="905353"/>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Random selection</a:t>
            </a:r>
          </a:p>
        </p:txBody>
      </p:sp>
      <p:cxnSp>
        <p:nvCxnSpPr>
          <p:cNvPr id="9" name="Straight Arrow Connector 8">
            <a:extLst>
              <a:ext uri="{FF2B5EF4-FFF2-40B4-BE49-F238E27FC236}">
                <a16:creationId xmlns:a16="http://schemas.microsoft.com/office/drawing/2014/main" id="{786F2AC2-509D-B448-8DF9-67F298AE1133}"/>
              </a:ext>
            </a:extLst>
          </p:cNvPr>
          <p:cNvCxnSpPr/>
          <p:nvPr/>
        </p:nvCxnSpPr>
        <p:spPr>
          <a:xfrm>
            <a:off x="2765500" y="1514013"/>
            <a:ext cx="2775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A1894CE-2B21-A440-AC2C-45A3B521CB17}"/>
              </a:ext>
            </a:extLst>
          </p:cNvPr>
          <p:cNvCxnSpPr/>
          <p:nvPr/>
        </p:nvCxnSpPr>
        <p:spPr>
          <a:xfrm>
            <a:off x="2738020" y="1666413"/>
            <a:ext cx="2775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3AABDBA-FCE5-0E49-BDE2-AD9D26561B05}"/>
              </a:ext>
            </a:extLst>
          </p:cNvPr>
          <p:cNvCxnSpPr/>
          <p:nvPr/>
        </p:nvCxnSpPr>
        <p:spPr>
          <a:xfrm>
            <a:off x="2740520" y="1818813"/>
            <a:ext cx="2775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6F06239-0F48-AA49-9BA9-AF3FEC0FC48A}"/>
              </a:ext>
            </a:extLst>
          </p:cNvPr>
          <p:cNvCxnSpPr/>
          <p:nvPr/>
        </p:nvCxnSpPr>
        <p:spPr>
          <a:xfrm>
            <a:off x="2743020" y="1971213"/>
            <a:ext cx="2775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E33E38E-544D-6B4A-896F-E2E56FB3AE2E}"/>
              </a:ext>
            </a:extLst>
          </p:cNvPr>
          <p:cNvCxnSpPr/>
          <p:nvPr/>
        </p:nvCxnSpPr>
        <p:spPr>
          <a:xfrm>
            <a:off x="2760510" y="2123613"/>
            <a:ext cx="2775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1897884-655C-AE40-9F6D-27DD7AE83D57}"/>
              </a:ext>
            </a:extLst>
          </p:cNvPr>
          <p:cNvCxnSpPr/>
          <p:nvPr/>
        </p:nvCxnSpPr>
        <p:spPr>
          <a:xfrm>
            <a:off x="2763010" y="2276013"/>
            <a:ext cx="2775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63A170C-899D-8742-BA46-30C3373113FA}"/>
              </a:ext>
            </a:extLst>
          </p:cNvPr>
          <p:cNvCxnSpPr/>
          <p:nvPr/>
        </p:nvCxnSpPr>
        <p:spPr>
          <a:xfrm>
            <a:off x="2765510" y="2428413"/>
            <a:ext cx="2775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F5C15C3-3384-0D46-83D2-309CA302EAF5}"/>
              </a:ext>
            </a:extLst>
          </p:cNvPr>
          <p:cNvCxnSpPr/>
          <p:nvPr/>
        </p:nvCxnSpPr>
        <p:spPr>
          <a:xfrm>
            <a:off x="2753020" y="2580813"/>
            <a:ext cx="2775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9C75F78-AB8B-7840-9818-A3B4027D674F}"/>
              </a:ext>
            </a:extLst>
          </p:cNvPr>
          <p:cNvCxnSpPr/>
          <p:nvPr/>
        </p:nvCxnSpPr>
        <p:spPr>
          <a:xfrm>
            <a:off x="2740530" y="2733213"/>
            <a:ext cx="2775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70848B5-D545-8A40-A9F9-294605C2653D}"/>
              </a:ext>
            </a:extLst>
          </p:cNvPr>
          <p:cNvCxnSpPr/>
          <p:nvPr/>
        </p:nvCxnSpPr>
        <p:spPr>
          <a:xfrm>
            <a:off x="2758020" y="2885613"/>
            <a:ext cx="2775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9" name="Rectangle 18">
                <a:extLst>
                  <a:ext uri="{FF2B5EF4-FFF2-40B4-BE49-F238E27FC236}">
                    <a16:creationId xmlns:a16="http://schemas.microsoft.com/office/drawing/2014/main" id="{BA16EA1B-A9CF-AF42-B53D-97476FED96B4}"/>
                  </a:ext>
                </a:extLst>
              </p:cNvPr>
              <p:cNvSpPr/>
              <p:nvPr/>
            </p:nvSpPr>
            <p:spPr>
              <a:xfrm>
                <a:off x="5931471" y="839207"/>
                <a:ext cx="198654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𝐷</m:t>
                      </m:r>
                      <m:r>
                        <a:rPr lang="en-US" sz="3200" i="1" dirty="0" smtClean="0">
                          <a:latin typeface="Cambria Math" panose="02040503050406030204" pitchFamily="18" charset="0"/>
                        </a:rPr>
                        <m:t>(</m:t>
                      </m:r>
                      <m:r>
                        <a:rPr lang="en-US" sz="3200" i="1" dirty="0" smtClean="0">
                          <a:latin typeface="Cambria Math" panose="02040503050406030204" pitchFamily="18" charset="0"/>
                        </a:rPr>
                        <m:t>𝐺</m:t>
                      </m:r>
                      <m:r>
                        <a:rPr lang="en-US" sz="3200" b="0" i="1" dirty="0" smtClean="0">
                          <a:latin typeface="Cambria Math" panose="02040503050406030204" pitchFamily="18" charset="0"/>
                        </a:rPr>
                        <m:t>(</m:t>
                      </m:r>
                      <m:r>
                        <a:rPr lang="en-US" sz="3200" b="0" i="1" dirty="0" smtClean="0">
                          <a:latin typeface="Cambria Math" panose="02040503050406030204" pitchFamily="18" charset="0"/>
                        </a:rPr>
                        <m:t>𝑥</m:t>
                      </m:r>
                      <m:r>
                        <a:rPr lang="en-US" sz="3200" b="0" i="1" dirty="0" smtClean="0">
                          <a:latin typeface="Cambria Math" panose="02040503050406030204" pitchFamily="18" charset="0"/>
                        </a:rPr>
                        <m:t>),</m:t>
                      </m:r>
                      <m:r>
                        <a:rPr lang="en-US" sz="3200" b="0" i="1" dirty="0" smtClean="0">
                          <a:latin typeface="Cambria Math" panose="02040503050406030204" pitchFamily="18" charset="0"/>
                        </a:rPr>
                        <m:t>𝑦</m:t>
                      </m:r>
                      <m:r>
                        <a:rPr lang="en-US" sz="3200" i="1" dirty="0">
                          <a:latin typeface="Cambria Math" panose="02040503050406030204" pitchFamily="18" charset="0"/>
                        </a:rPr>
                        <m:t>)</m:t>
                      </m:r>
                    </m:oMath>
                  </m:oMathPara>
                </a14:m>
                <a:endParaRPr lang="en-US" sz="3200" dirty="0"/>
              </a:p>
            </p:txBody>
          </p:sp>
        </mc:Choice>
        <mc:Fallback>
          <p:sp>
            <p:nvSpPr>
              <p:cNvPr id="19" name="Rectangle 18">
                <a:extLst>
                  <a:ext uri="{FF2B5EF4-FFF2-40B4-BE49-F238E27FC236}">
                    <a16:creationId xmlns:a16="http://schemas.microsoft.com/office/drawing/2014/main" id="{BA16EA1B-A9CF-AF42-B53D-97476FED96B4}"/>
                  </a:ext>
                </a:extLst>
              </p:cNvPr>
              <p:cNvSpPr>
                <a:spLocks noRot="1" noChangeAspect="1" noMove="1" noResize="1" noEditPoints="1" noAdjustHandles="1" noChangeArrowheads="1" noChangeShapeType="1" noTextEdit="1"/>
              </p:cNvSpPr>
              <p:nvPr/>
            </p:nvSpPr>
            <p:spPr>
              <a:xfrm>
                <a:off x="5931471" y="839207"/>
                <a:ext cx="1986544" cy="914400"/>
              </a:xfrm>
              <a:prstGeom prst="rect">
                <a:avLst/>
              </a:prstGeom>
              <a:blipFill>
                <a:blip r:embed="rId4"/>
                <a:stretch>
                  <a:fillRect l="-5696" r="-3797"/>
                </a:stretch>
              </a:blipFill>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0AEC1445-5D39-6344-8BBE-A8F40DB48523}"/>
              </a:ext>
            </a:extLst>
          </p:cNvPr>
          <p:cNvCxnSpPr>
            <a:cxnSpLocks/>
            <a:stCxn id="4" idx="3"/>
          </p:cNvCxnSpPr>
          <p:nvPr/>
        </p:nvCxnSpPr>
        <p:spPr>
          <a:xfrm>
            <a:off x="4047344" y="544403"/>
            <a:ext cx="1884127" cy="4572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96996D2-9ED5-C948-88F1-90D7012DFC9F}"/>
              </a:ext>
            </a:extLst>
          </p:cNvPr>
          <p:cNvCxnSpPr>
            <a:cxnSpLocks/>
            <a:stCxn id="7" idx="2"/>
          </p:cNvCxnSpPr>
          <p:nvPr/>
        </p:nvCxnSpPr>
        <p:spPr>
          <a:xfrm flipV="1">
            <a:off x="3944927" y="1666413"/>
            <a:ext cx="1986544" cy="543897"/>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8" name="Rectangle 27">
                <a:extLst>
                  <a:ext uri="{FF2B5EF4-FFF2-40B4-BE49-F238E27FC236}">
                    <a16:creationId xmlns:a16="http://schemas.microsoft.com/office/drawing/2014/main" id="{C4D2AF77-CC12-C24E-B12B-C8A7D48C4A2E}"/>
                  </a:ext>
                </a:extLst>
              </p:cNvPr>
              <p:cNvSpPr/>
              <p:nvPr/>
            </p:nvSpPr>
            <p:spPr>
              <a:xfrm>
                <a:off x="4246404" y="66429"/>
                <a:ext cx="3170483" cy="461665"/>
              </a:xfrm>
              <a:prstGeom prst="rect">
                <a:avLst/>
              </a:prstGeom>
            </p:spPr>
            <p:txBody>
              <a:bodyPr wrap="none">
                <a:spAutoFit/>
              </a:bodyPr>
              <a:lstStyle/>
              <a:p>
                <a:r>
                  <a:rPr lang="en-US" sz="2400" dirty="0"/>
                  <a:t>Synthetic example </a:t>
                </a:r>
                <a14:m>
                  <m:oMath xmlns:m="http://schemas.openxmlformats.org/officeDocument/2006/math">
                    <m:r>
                      <a:rPr lang="en-US" sz="2400" i="1" dirty="0" smtClean="0">
                        <a:latin typeface="Cambria Math" panose="02040503050406030204" pitchFamily="18" charset="0"/>
                      </a:rPr>
                      <m:t>𝐺</m:t>
                    </m:r>
                    <m:r>
                      <a:rPr lang="en-US" sz="2400" b="0" i="1" dirty="0" smtClean="0">
                        <a:latin typeface="Cambria Math" panose="02040503050406030204" pitchFamily="18" charset="0"/>
                      </a:rPr>
                      <m:t>(</m:t>
                    </m:r>
                    <m:r>
                      <a:rPr lang="en-US" sz="2400" b="0" i="1" dirty="0" smtClean="0">
                        <a:latin typeface="Cambria Math" panose="02040503050406030204" pitchFamily="18" charset="0"/>
                      </a:rPr>
                      <m:t>𝑥</m:t>
                    </m:r>
                    <m:r>
                      <a:rPr lang="en-US" sz="2400" b="0" i="1" dirty="0" smtClean="0">
                        <a:latin typeface="Cambria Math" panose="02040503050406030204" pitchFamily="18" charset="0"/>
                      </a:rPr>
                      <m:t>)</m:t>
                    </m:r>
                  </m:oMath>
                </a14:m>
                <a:endParaRPr lang="en-US" sz="2400" dirty="0"/>
              </a:p>
            </p:txBody>
          </p:sp>
        </mc:Choice>
        <mc:Fallback>
          <p:sp>
            <p:nvSpPr>
              <p:cNvPr id="28" name="Rectangle 27">
                <a:extLst>
                  <a:ext uri="{FF2B5EF4-FFF2-40B4-BE49-F238E27FC236}">
                    <a16:creationId xmlns:a16="http://schemas.microsoft.com/office/drawing/2014/main" id="{C4D2AF77-CC12-C24E-B12B-C8A7D48C4A2E}"/>
                  </a:ext>
                </a:extLst>
              </p:cNvPr>
              <p:cNvSpPr>
                <a:spLocks noRot="1" noChangeAspect="1" noMove="1" noResize="1" noEditPoints="1" noAdjustHandles="1" noChangeArrowheads="1" noChangeShapeType="1" noTextEdit="1"/>
              </p:cNvSpPr>
              <p:nvPr/>
            </p:nvSpPr>
            <p:spPr>
              <a:xfrm>
                <a:off x="4246404" y="66429"/>
                <a:ext cx="3170483" cy="461665"/>
              </a:xfrm>
              <a:prstGeom prst="rect">
                <a:avLst/>
              </a:prstGeom>
              <a:blipFill>
                <a:blip r:embed="rId5"/>
                <a:stretch>
                  <a:fillRect l="-3187" t="-8108" r="-398"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773BF078-64B3-2F45-B24F-3337107AD0A8}"/>
                  </a:ext>
                </a:extLst>
              </p:cNvPr>
              <p:cNvSpPr/>
              <p:nvPr/>
            </p:nvSpPr>
            <p:spPr>
              <a:xfrm>
                <a:off x="4488744" y="1972672"/>
                <a:ext cx="2552174" cy="1200329"/>
              </a:xfrm>
              <a:prstGeom prst="rect">
                <a:avLst/>
              </a:prstGeom>
            </p:spPr>
            <p:txBody>
              <a:bodyPr wrap="none">
                <a:spAutoFit/>
              </a:bodyPr>
              <a:lstStyle/>
              <a:p>
                <a:r>
                  <a:rPr lang="en-US" sz="2400" b="0" dirty="0"/>
                  <a:t>Randomly selected</a:t>
                </a:r>
              </a:p>
              <a:p>
                <a:r>
                  <a:rPr lang="en-US" sz="2400" dirty="0"/>
                  <a:t>example of a real</a:t>
                </a:r>
              </a:p>
              <a:p>
                <a:r>
                  <a:rPr lang="en-US" sz="2400" dirty="0"/>
                  <a:t>v</a:t>
                </a:r>
                <a:r>
                  <a:rPr lang="en-US" sz="2400" b="0" dirty="0"/>
                  <a:t>ector, </a:t>
                </a:r>
                <a14:m>
                  <m:oMath xmlns:m="http://schemas.openxmlformats.org/officeDocument/2006/math">
                    <m:r>
                      <a:rPr lang="en-US" sz="2400" b="0" i="1" dirty="0" smtClean="0">
                        <a:latin typeface="Cambria Math" panose="02040503050406030204" pitchFamily="18" charset="0"/>
                      </a:rPr>
                      <m:t>𝑦</m:t>
                    </m:r>
                  </m:oMath>
                </a14:m>
                <a:endParaRPr lang="en-US" sz="2400" dirty="0"/>
              </a:p>
            </p:txBody>
          </p:sp>
        </mc:Choice>
        <mc:Fallback xmlns="">
          <p:sp>
            <p:nvSpPr>
              <p:cNvPr id="29" name="Rectangle 28">
                <a:extLst>
                  <a:ext uri="{FF2B5EF4-FFF2-40B4-BE49-F238E27FC236}">
                    <a16:creationId xmlns:a16="http://schemas.microsoft.com/office/drawing/2014/main" id="{773BF078-64B3-2F45-B24F-3337107AD0A8}"/>
                  </a:ext>
                </a:extLst>
              </p:cNvPr>
              <p:cNvSpPr>
                <a:spLocks noRot="1" noChangeAspect="1" noMove="1" noResize="1" noEditPoints="1" noAdjustHandles="1" noChangeArrowheads="1" noChangeShapeType="1" noTextEdit="1"/>
              </p:cNvSpPr>
              <p:nvPr/>
            </p:nvSpPr>
            <p:spPr>
              <a:xfrm>
                <a:off x="4488744" y="1972672"/>
                <a:ext cx="2552174" cy="1200329"/>
              </a:xfrm>
              <a:prstGeom prst="rect">
                <a:avLst/>
              </a:prstGeom>
              <a:blipFill>
                <a:blip r:embed="rId6"/>
                <a:stretch>
                  <a:fillRect l="-3465" t="-4167" r="-2970" b="-9375"/>
                </a:stretch>
              </a:blipFill>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742C76CA-721D-BF44-844A-8D4AD0F42F8B}"/>
              </a:ext>
            </a:extLst>
          </p:cNvPr>
          <p:cNvCxnSpPr>
            <a:cxnSpLocks/>
            <a:stCxn id="19" idx="3"/>
          </p:cNvCxnSpPr>
          <p:nvPr/>
        </p:nvCxnSpPr>
        <p:spPr>
          <a:xfrm>
            <a:off x="7918015" y="1296407"/>
            <a:ext cx="236632"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0CE3477C-B41C-0B47-91FB-9FDC10558285}"/>
                  </a:ext>
                </a:extLst>
              </p:cNvPr>
              <p:cNvSpPr/>
              <p:nvPr/>
            </p:nvSpPr>
            <p:spPr>
              <a:xfrm>
                <a:off x="8230126" y="701011"/>
                <a:ext cx="3318547" cy="1200329"/>
              </a:xfrm>
              <a:prstGeom prst="rect">
                <a:avLst/>
              </a:prstGeom>
            </p:spPr>
            <p:txBody>
              <a:bodyPr wrap="square">
                <a:spAutoFit/>
              </a:bodyPr>
              <a:lstStyle/>
              <a:p>
                <a:r>
                  <a:rPr lang="en-US" sz="2400" b="0" dirty="0"/>
                  <a:t>Which one is real, which </a:t>
                </a:r>
                <a:r>
                  <a:rPr lang="en-US" sz="2400" dirty="0"/>
                  <a:t>one is fake?</a:t>
                </a:r>
                <a:r>
                  <a:rPr lang="en-US" sz="2400" b="0" dirty="0"/>
                  <a:t> </a:t>
                </a:r>
              </a:p>
              <a:p>
                <a14:m>
                  <m:oMath xmlns:m="http://schemas.openxmlformats.org/officeDocument/2006/math">
                    <m:r>
                      <a:rPr lang="en-US" sz="2400" b="0" i="1" dirty="0" smtClean="0">
                        <a:latin typeface="Cambria Math" panose="02040503050406030204" pitchFamily="18" charset="0"/>
                      </a:rPr>
                      <m:t>𝑑</m:t>
                    </m:r>
                    <m:r>
                      <a:rPr lang="en-US" sz="2400" b="0" i="1" dirty="0" smtClean="0">
                        <a:latin typeface="Cambria Math" panose="02040503050406030204" pitchFamily="18" charset="0"/>
                      </a:rPr>
                      <m:t> ∈ </m:t>
                    </m:r>
                  </m:oMath>
                </a14:m>
                <a:r>
                  <a:rPr lang="en-US" sz="2400" dirty="0"/>
                  <a:t>{Correct, Incorrect}</a:t>
                </a:r>
              </a:p>
            </p:txBody>
          </p:sp>
        </mc:Choice>
        <mc:Fallback xmlns="">
          <p:sp>
            <p:nvSpPr>
              <p:cNvPr id="33" name="Rectangle 32">
                <a:extLst>
                  <a:ext uri="{FF2B5EF4-FFF2-40B4-BE49-F238E27FC236}">
                    <a16:creationId xmlns:a16="http://schemas.microsoft.com/office/drawing/2014/main" id="{0CE3477C-B41C-0B47-91FB-9FDC10558285}"/>
                  </a:ext>
                </a:extLst>
              </p:cNvPr>
              <p:cNvSpPr>
                <a:spLocks noRot="1" noChangeAspect="1" noMove="1" noResize="1" noEditPoints="1" noAdjustHandles="1" noChangeArrowheads="1" noChangeShapeType="1" noTextEdit="1"/>
              </p:cNvSpPr>
              <p:nvPr/>
            </p:nvSpPr>
            <p:spPr>
              <a:xfrm>
                <a:off x="8230126" y="701011"/>
                <a:ext cx="3318547" cy="1200329"/>
              </a:xfrm>
              <a:prstGeom prst="rect">
                <a:avLst/>
              </a:prstGeom>
              <a:blipFill>
                <a:blip r:embed="rId7"/>
                <a:stretch>
                  <a:fillRect l="-3053" t="-4211" r="-1145" b="-10526"/>
                </a:stretch>
              </a:blipFill>
            </p:spPr>
            <p:txBody>
              <a:bodyPr/>
              <a:lstStyle/>
              <a:p>
                <a:r>
                  <a:rPr lang="en-US">
                    <a:noFill/>
                  </a:rPr>
                  <a:t> </a:t>
                </a:r>
              </a:p>
            </p:txBody>
          </p:sp>
        </mc:Fallback>
      </mc:AlternateContent>
    </p:spTree>
    <p:extLst>
      <p:ext uri="{BB962C8B-B14F-4D97-AF65-F5344CB8AC3E}">
        <p14:creationId xmlns:p14="http://schemas.microsoft.com/office/powerpoint/2010/main" val="33513539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E5DB1-C60C-9D49-AE17-64A87E0B52B7}"/>
              </a:ext>
            </a:extLst>
          </p:cNvPr>
          <p:cNvSpPr>
            <a:spLocks noGrp="1"/>
          </p:cNvSpPr>
          <p:nvPr>
            <p:ph type="title"/>
          </p:nvPr>
        </p:nvSpPr>
        <p:spPr/>
        <p:txBody>
          <a:bodyPr/>
          <a:lstStyle/>
          <a:p>
            <a:r>
              <a:rPr lang="en-US" dirty="0"/>
              <a:t>Dominant strategy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E0DA086-55D9-BF4D-BAEA-DDBFD14E7E88}"/>
                  </a:ext>
                </a:extLst>
              </p:cNvPr>
              <p:cNvSpPr>
                <a:spLocks noGrp="1"/>
              </p:cNvSpPr>
              <p:nvPr>
                <p:ph idx="1"/>
              </p:nvPr>
            </p:nvSpPr>
            <p:spPr/>
            <p:txBody>
              <a:bodyPr/>
              <a:lstStyle/>
              <a:p>
                <a:pPr marL="0" indent="0">
                  <a:buNone/>
                </a:pPr>
                <a:r>
                  <a:rPr lang="en-US" dirty="0"/>
                  <a:t>Suppose that the natural data distribution is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𝐷</m:t>
                        </m:r>
                      </m:sub>
                    </m:sSub>
                    <m:d>
                      <m:dPr>
                        <m:ctrlPr>
                          <a:rPr lang="en-US" i="1" dirty="0">
                            <a:latin typeface="Cambria Math" panose="02040503050406030204" pitchFamily="18" charset="0"/>
                          </a:rPr>
                        </m:ctrlPr>
                      </m:dPr>
                      <m:e>
                        <m:r>
                          <a:rPr lang="en-US" i="1" dirty="0">
                            <a:latin typeface="Cambria Math" panose="02040503050406030204" pitchFamily="18" charset="0"/>
                          </a:rPr>
                          <m:t>𝑌</m:t>
                        </m:r>
                      </m:e>
                    </m:d>
                  </m:oMath>
                </a14:m>
                <a:r>
                  <a:rPr lang="en-US" dirty="0"/>
                  <a:t>.  Suppose the generator produces examples with a distribution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b="0" i="1" dirty="0" smtClean="0">
                            <a:latin typeface="Cambria Math" panose="02040503050406030204" pitchFamily="18" charset="0"/>
                          </a:rPr>
                          <m:t>𝐺</m:t>
                        </m:r>
                      </m:sub>
                    </m:sSub>
                    <m:d>
                      <m:dPr>
                        <m:ctrlPr>
                          <a:rPr lang="en-US" i="1" dirty="0">
                            <a:latin typeface="Cambria Math" panose="02040503050406030204" pitchFamily="18" charset="0"/>
                          </a:rPr>
                        </m:ctrlPr>
                      </m:dPr>
                      <m:e>
                        <m:r>
                          <a:rPr lang="en-US" i="1" dirty="0">
                            <a:latin typeface="Cambria Math" panose="02040503050406030204" pitchFamily="18" charset="0"/>
                          </a:rPr>
                          <m:t>𝑌</m:t>
                        </m:r>
                      </m:e>
                    </m:d>
                  </m:oMath>
                </a14:m>
                <a:r>
                  <a:rPr lang="en-US" dirty="0"/>
                  <a:t>.  Then the discriminator has a dominant strategy:</a:t>
                </a:r>
              </a:p>
              <a:p>
                <a:r>
                  <a:rPr lang="en-US" dirty="0"/>
                  <a:t>If it sees an example for which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𝑝</m:t>
                        </m:r>
                      </m:e>
                      <m:sub>
                        <m:r>
                          <a:rPr lang="en-US" b="0" i="1" dirty="0" smtClean="0">
                            <a:latin typeface="Cambria Math" panose="02040503050406030204" pitchFamily="18" charset="0"/>
                          </a:rPr>
                          <m:t>𝐷</m:t>
                        </m:r>
                      </m:sub>
                    </m:sSub>
                    <m:d>
                      <m:dPr>
                        <m:ctrlPr>
                          <a:rPr lang="en-US" i="1" dirty="0" smtClean="0">
                            <a:latin typeface="Cambria Math" panose="02040503050406030204" pitchFamily="18" charset="0"/>
                          </a:rPr>
                        </m:ctrlPr>
                      </m:dPr>
                      <m:e>
                        <m:r>
                          <a:rPr lang="en-US" b="0" i="1" dirty="0" smtClean="0">
                            <a:latin typeface="Cambria Math" panose="02040503050406030204" pitchFamily="18" charset="0"/>
                          </a:rPr>
                          <m:t>𝑌</m:t>
                        </m:r>
                      </m:e>
                    </m:d>
                    <m:r>
                      <a:rPr lang="en-US" i="1" dirty="0" smtClean="0">
                        <a:latin typeface="Cambria Math" panose="02040503050406030204" pitchFamily="18" charset="0"/>
                      </a:rPr>
                      <m:t>&gt;</m:t>
                    </m:r>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b="0" i="1" dirty="0" smtClean="0">
                            <a:latin typeface="Cambria Math" panose="02040503050406030204" pitchFamily="18" charset="0"/>
                          </a:rPr>
                          <m:t>𝐺</m:t>
                        </m:r>
                      </m:sub>
                    </m:sSub>
                    <m:d>
                      <m:dPr>
                        <m:ctrlPr>
                          <a:rPr lang="en-US" i="1" dirty="0">
                            <a:latin typeface="Cambria Math" panose="02040503050406030204" pitchFamily="18" charset="0"/>
                          </a:rPr>
                        </m:ctrlPr>
                      </m:dPr>
                      <m:e>
                        <m:r>
                          <a:rPr lang="en-US" i="1" dirty="0">
                            <a:latin typeface="Cambria Math" panose="02040503050406030204" pitchFamily="18" charset="0"/>
                          </a:rPr>
                          <m:t>𝑌</m:t>
                        </m:r>
                      </m:e>
                    </m:d>
                  </m:oMath>
                </a14:m>
                <a:r>
                  <a:rPr lang="en-US" dirty="0"/>
                  <a:t>, call it “natural.”</a:t>
                </a:r>
              </a:p>
              <a:p>
                <a:r>
                  <a:rPr lang="en-US" dirty="0"/>
                  <a:t>If it sees an example for which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𝐷</m:t>
                        </m:r>
                      </m:sub>
                    </m:sSub>
                    <m:d>
                      <m:dPr>
                        <m:ctrlPr>
                          <a:rPr lang="en-US" i="1" dirty="0">
                            <a:latin typeface="Cambria Math" panose="02040503050406030204" pitchFamily="18" charset="0"/>
                          </a:rPr>
                        </m:ctrlPr>
                      </m:dPr>
                      <m:e>
                        <m:r>
                          <a:rPr lang="en-US" i="1" dirty="0">
                            <a:latin typeface="Cambria Math" panose="02040503050406030204" pitchFamily="18" charset="0"/>
                          </a:rPr>
                          <m:t>𝑌</m:t>
                        </m:r>
                      </m:e>
                    </m:d>
                    <m:r>
                      <a:rPr lang="en-US" b="0" i="1" dirty="0" smtClean="0">
                        <a:latin typeface="Cambria Math" panose="02040503050406030204" pitchFamily="18" charset="0"/>
                      </a:rPr>
                      <m:t>&lt;</m:t>
                    </m:r>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𝐺</m:t>
                        </m:r>
                      </m:sub>
                    </m:sSub>
                    <m:d>
                      <m:dPr>
                        <m:ctrlPr>
                          <a:rPr lang="en-US" i="1" dirty="0">
                            <a:latin typeface="Cambria Math" panose="02040503050406030204" pitchFamily="18" charset="0"/>
                          </a:rPr>
                        </m:ctrlPr>
                      </m:dPr>
                      <m:e>
                        <m:r>
                          <a:rPr lang="en-US" i="1" dirty="0">
                            <a:latin typeface="Cambria Math" panose="02040503050406030204" pitchFamily="18" charset="0"/>
                          </a:rPr>
                          <m:t>𝑌</m:t>
                        </m:r>
                      </m:e>
                    </m:d>
                  </m:oMath>
                </a14:m>
                <a:r>
                  <a:rPr lang="en-US" dirty="0"/>
                  <a:t>, call it “synthetic.”</a:t>
                </a:r>
              </a:p>
              <a:p>
                <a:r>
                  <a:rPr lang="en-US" dirty="0"/>
                  <a:t>If is sees an example for which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𝐷</m:t>
                        </m:r>
                      </m:sub>
                    </m:sSub>
                    <m:d>
                      <m:dPr>
                        <m:ctrlPr>
                          <a:rPr lang="en-US" i="1" dirty="0">
                            <a:latin typeface="Cambria Math" panose="02040503050406030204" pitchFamily="18" charset="0"/>
                          </a:rPr>
                        </m:ctrlPr>
                      </m:dPr>
                      <m:e>
                        <m:r>
                          <a:rPr lang="en-US" i="1" dirty="0">
                            <a:latin typeface="Cambria Math" panose="02040503050406030204" pitchFamily="18" charset="0"/>
                          </a:rPr>
                          <m:t>𝑌</m:t>
                        </m:r>
                      </m:e>
                    </m:d>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𝐺</m:t>
                        </m:r>
                      </m:sub>
                    </m:sSub>
                    <m:d>
                      <m:dPr>
                        <m:ctrlPr>
                          <a:rPr lang="en-US" i="1" dirty="0">
                            <a:latin typeface="Cambria Math" panose="02040503050406030204" pitchFamily="18" charset="0"/>
                          </a:rPr>
                        </m:ctrlPr>
                      </m:dPr>
                      <m:e>
                        <m:r>
                          <a:rPr lang="en-US" i="1" dirty="0">
                            <a:latin typeface="Cambria Math" panose="02040503050406030204" pitchFamily="18" charset="0"/>
                          </a:rPr>
                          <m:t>𝑌</m:t>
                        </m:r>
                      </m:e>
                    </m:d>
                  </m:oMath>
                </a14:m>
                <a:r>
                  <a:rPr lang="en-US" dirty="0"/>
                  <a:t>, make a random decision.</a:t>
                </a:r>
              </a:p>
            </p:txBody>
          </p:sp>
        </mc:Choice>
        <mc:Fallback xmlns="">
          <p:sp>
            <p:nvSpPr>
              <p:cNvPr id="3" name="Content Placeholder 2">
                <a:extLst>
                  <a:ext uri="{FF2B5EF4-FFF2-40B4-BE49-F238E27FC236}">
                    <a16:creationId xmlns:a16="http://schemas.microsoft.com/office/drawing/2014/main" id="{BE0DA086-55D9-BF4D-BAEA-DDBFD14E7E88}"/>
                  </a:ext>
                </a:extLst>
              </p:cNvPr>
              <p:cNvSpPr>
                <a:spLocks noGrp="1" noRot="1" noChangeAspect="1" noMove="1" noResize="1" noEditPoints="1" noAdjustHandles="1" noChangeArrowheads="1" noChangeShapeType="1" noTextEdit="1"/>
              </p:cNvSpPr>
              <p:nvPr>
                <p:ph idx="1"/>
              </p:nvPr>
            </p:nvSpPr>
            <p:spPr>
              <a:blipFill>
                <a:blip r:embed="rId2"/>
                <a:stretch>
                  <a:fillRect l="-1206" t="-2326"/>
                </a:stretch>
              </a:blipFill>
            </p:spPr>
            <p:txBody>
              <a:bodyPr/>
              <a:lstStyle/>
              <a:p>
                <a:r>
                  <a:rPr lang="en-US">
                    <a:noFill/>
                  </a:rPr>
                  <a:t> </a:t>
                </a:r>
              </a:p>
            </p:txBody>
          </p:sp>
        </mc:Fallback>
      </mc:AlternateContent>
    </p:spTree>
    <p:extLst>
      <p:ext uri="{BB962C8B-B14F-4D97-AF65-F5344CB8AC3E}">
        <p14:creationId xmlns:p14="http://schemas.microsoft.com/office/powerpoint/2010/main" val="13939266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 Existence of Nash equilibria</a:t>
            </a:r>
          </a:p>
        </p:txBody>
      </p:sp>
      <p:sp>
        <p:nvSpPr>
          <p:cNvPr id="3" name="Content Placeholder 2"/>
          <p:cNvSpPr>
            <a:spLocks noGrp="1"/>
          </p:cNvSpPr>
          <p:nvPr>
            <p:ph idx="1"/>
          </p:nvPr>
        </p:nvSpPr>
        <p:spPr>
          <a:xfrm>
            <a:off x="1828800" y="1600201"/>
            <a:ext cx="8458200" cy="4525963"/>
          </a:xfrm>
        </p:spPr>
        <p:txBody>
          <a:bodyPr/>
          <a:lstStyle/>
          <a:p>
            <a:r>
              <a:rPr lang="en-US" dirty="0"/>
              <a:t>Any game with a finite set of actions has at least one Nash equilibrium (which may be a mixed-strategy equilibrium).</a:t>
            </a:r>
          </a:p>
          <a:p>
            <a:r>
              <a:rPr lang="en-US" dirty="0">
                <a:highlight>
                  <a:srgbClr val="FFFF00"/>
                </a:highlight>
              </a:rPr>
              <a:t>If a player has a dominant strategy, there exists a Nash equilibrium in which the player plays that strategy and the other player plays the </a:t>
            </a:r>
            <a:r>
              <a:rPr lang="en-US" i="1" dirty="0">
                <a:highlight>
                  <a:srgbClr val="FFFF00"/>
                </a:highlight>
              </a:rPr>
              <a:t>best response</a:t>
            </a:r>
            <a:r>
              <a:rPr lang="en-US" dirty="0">
                <a:highlight>
                  <a:srgbClr val="FFFF00"/>
                </a:highlight>
              </a:rPr>
              <a:t> to that strategy.</a:t>
            </a:r>
          </a:p>
          <a:p>
            <a:r>
              <a:rPr lang="en-US" dirty="0"/>
              <a:t>If both players have dominant</a:t>
            </a:r>
            <a:r>
              <a:rPr lang="en-US" i="1" dirty="0"/>
              <a:t> </a:t>
            </a:r>
            <a:r>
              <a:rPr lang="en-US" dirty="0"/>
              <a:t>strategies, there exists a Nash equilibrium in which they play those strategies.</a:t>
            </a:r>
          </a:p>
        </p:txBody>
      </p:sp>
    </p:spTree>
    <p:extLst>
      <p:ext uri="{BB962C8B-B14F-4D97-AF65-F5344CB8AC3E}">
        <p14:creationId xmlns:p14="http://schemas.microsoft.com/office/powerpoint/2010/main" val="31557999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E5DB1-C60C-9D49-AE17-64A87E0B52B7}"/>
              </a:ext>
            </a:extLst>
          </p:cNvPr>
          <p:cNvSpPr>
            <a:spLocks noGrp="1"/>
          </p:cNvSpPr>
          <p:nvPr>
            <p:ph type="title"/>
          </p:nvPr>
        </p:nvSpPr>
        <p:spPr/>
        <p:txBody>
          <a:bodyPr/>
          <a:lstStyle/>
          <a:p>
            <a:r>
              <a:rPr lang="en-US" dirty="0"/>
              <a:t>Generator’s best response to the Discriminator’s dominant strategy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E0DA086-55D9-BF4D-BAEA-DDBFD14E7E88}"/>
                  </a:ext>
                </a:extLst>
              </p:cNvPr>
              <p:cNvSpPr>
                <a:spLocks noGrp="1"/>
              </p:cNvSpPr>
              <p:nvPr>
                <p:ph idx="1"/>
              </p:nvPr>
            </p:nvSpPr>
            <p:spPr>
              <a:xfrm>
                <a:off x="838200" y="1825625"/>
                <a:ext cx="10515600" cy="4859988"/>
              </a:xfrm>
            </p:spPr>
            <p:txBody>
              <a:bodyPr>
                <a:normAutofit fontScale="92500" lnSpcReduction="10000"/>
              </a:bodyPr>
              <a:lstStyle/>
              <a:p>
                <a:r>
                  <a:rPr lang="en-US" dirty="0"/>
                  <a:t>If the discriminator sees any example for which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𝑝</m:t>
                        </m:r>
                      </m:e>
                      <m:sub>
                        <m:r>
                          <a:rPr lang="en-US" b="0" i="1" dirty="0" smtClean="0">
                            <a:latin typeface="Cambria Math" panose="02040503050406030204" pitchFamily="18" charset="0"/>
                          </a:rPr>
                          <m:t>𝐷</m:t>
                        </m:r>
                      </m:sub>
                    </m:sSub>
                    <m:d>
                      <m:dPr>
                        <m:ctrlPr>
                          <a:rPr lang="en-US" i="1" dirty="0" smtClean="0">
                            <a:latin typeface="Cambria Math" panose="02040503050406030204" pitchFamily="18" charset="0"/>
                          </a:rPr>
                        </m:ctrlPr>
                      </m:dPr>
                      <m:e>
                        <m:r>
                          <a:rPr lang="en-US" b="0" i="1" dirty="0" smtClean="0">
                            <a:latin typeface="Cambria Math" panose="02040503050406030204" pitchFamily="18" charset="0"/>
                          </a:rPr>
                          <m:t>𝑌</m:t>
                        </m:r>
                      </m:e>
                    </m:d>
                    <m:r>
                      <a:rPr lang="en-US" i="1" dirty="0" smtClean="0">
                        <a:latin typeface="Cambria Math" panose="02040503050406030204" pitchFamily="18" charset="0"/>
                      </a:rPr>
                      <m:t>&gt;</m:t>
                    </m:r>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b="0" i="1" dirty="0" smtClean="0">
                            <a:latin typeface="Cambria Math" panose="02040503050406030204" pitchFamily="18" charset="0"/>
                          </a:rPr>
                          <m:t>𝐺</m:t>
                        </m:r>
                      </m:sub>
                    </m:sSub>
                    <m:d>
                      <m:dPr>
                        <m:ctrlPr>
                          <a:rPr lang="en-US" i="1" dirty="0">
                            <a:latin typeface="Cambria Math" panose="02040503050406030204" pitchFamily="18" charset="0"/>
                          </a:rPr>
                        </m:ctrlPr>
                      </m:dPr>
                      <m:e>
                        <m:r>
                          <a:rPr lang="en-US" i="1" dirty="0">
                            <a:latin typeface="Cambria Math" panose="02040503050406030204" pitchFamily="18" charset="0"/>
                          </a:rPr>
                          <m:t>𝑌</m:t>
                        </m:r>
                      </m:e>
                    </m:d>
                  </m:oMath>
                </a14:m>
                <a:r>
                  <a:rPr lang="en-US" dirty="0"/>
                  <a:t>, then it can get a score of better than 0.5 by calling that example “natural.”</a:t>
                </a:r>
              </a:p>
              <a:p>
                <a:r>
                  <a:rPr lang="en-US" dirty="0"/>
                  <a:t>If the discriminator sees any example for which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𝐷</m:t>
                        </m:r>
                      </m:sub>
                    </m:sSub>
                    <m:d>
                      <m:dPr>
                        <m:ctrlPr>
                          <a:rPr lang="en-US" i="1" dirty="0">
                            <a:latin typeface="Cambria Math" panose="02040503050406030204" pitchFamily="18" charset="0"/>
                          </a:rPr>
                        </m:ctrlPr>
                      </m:dPr>
                      <m:e>
                        <m:r>
                          <a:rPr lang="en-US" i="1" dirty="0">
                            <a:latin typeface="Cambria Math" panose="02040503050406030204" pitchFamily="18" charset="0"/>
                          </a:rPr>
                          <m:t>𝑌</m:t>
                        </m:r>
                      </m:e>
                    </m:d>
                    <m:r>
                      <a:rPr lang="en-US" b="0" i="1" dirty="0" smtClean="0">
                        <a:latin typeface="Cambria Math" panose="02040503050406030204" pitchFamily="18" charset="0"/>
                      </a:rPr>
                      <m:t>&lt;</m:t>
                    </m:r>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𝐺</m:t>
                        </m:r>
                      </m:sub>
                    </m:sSub>
                    <m:d>
                      <m:dPr>
                        <m:ctrlPr>
                          <a:rPr lang="en-US" i="1" dirty="0">
                            <a:latin typeface="Cambria Math" panose="02040503050406030204" pitchFamily="18" charset="0"/>
                          </a:rPr>
                        </m:ctrlPr>
                      </m:dPr>
                      <m:e>
                        <m:r>
                          <a:rPr lang="en-US" i="1" dirty="0">
                            <a:latin typeface="Cambria Math" panose="02040503050406030204" pitchFamily="18" charset="0"/>
                          </a:rPr>
                          <m:t>𝑌</m:t>
                        </m:r>
                      </m:e>
                    </m:d>
                  </m:oMath>
                </a14:m>
                <a:r>
                  <a:rPr lang="en-US" dirty="0"/>
                  <a:t>, then it can get a score of better than 0.5 by calling that example “synthetic.”</a:t>
                </a:r>
              </a:p>
              <a:p>
                <a:r>
                  <a:rPr lang="en-US" dirty="0"/>
                  <a:t>If the discriminator only sees examples for which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𝐷</m:t>
                        </m:r>
                      </m:sub>
                    </m:sSub>
                    <m:d>
                      <m:dPr>
                        <m:ctrlPr>
                          <a:rPr lang="en-US" i="1" dirty="0">
                            <a:latin typeface="Cambria Math" panose="02040503050406030204" pitchFamily="18" charset="0"/>
                          </a:rPr>
                        </m:ctrlPr>
                      </m:dPr>
                      <m:e>
                        <m:r>
                          <a:rPr lang="en-US" i="1" dirty="0">
                            <a:latin typeface="Cambria Math" panose="02040503050406030204" pitchFamily="18" charset="0"/>
                          </a:rPr>
                          <m:t>𝑌</m:t>
                        </m:r>
                      </m:e>
                    </m:d>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𝐺</m:t>
                        </m:r>
                      </m:sub>
                    </m:sSub>
                    <m:d>
                      <m:dPr>
                        <m:ctrlPr>
                          <a:rPr lang="en-US" i="1" dirty="0">
                            <a:latin typeface="Cambria Math" panose="02040503050406030204" pitchFamily="18" charset="0"/>
                          </a:rPr>
                        </m:ctrlPr>
                      </m:dPr>
                      <m:e>
                        <m:r>
                          <a:rPr lang="en-US" i="1" dirty="0">
                            <a:latin typeface="Cambria Math" panose="02040503050406030204" pitchFamily="18" charset="0"/>
                          </a:rPr>
                          <m:t>𝑌</m:t>
                        </m:r>
                      </m:e>
                    </m:d>
                  </m:oMath>
                </a14:m>
                <a:r>
                  <a:rPr lang="en-US" dirty="0"/>
                  <a:t>, then the discriminator will be forced to accept a score of 0.5.</a:t>
                </a:r>
              </a:p>
              <a:p>
                <a:r>
                  <a:rPr lang="en-US" dirty="0"/>
                  <a:t>Therefore, the </a:t>
                </a:r>
                <a:r>
                  <a:rPr lang="en-US" b="1" u="sng" dirty="0"/>
                  <a:t>best response</a:t>
                </a:r>
                <a:r>
                  <a:rPr lang="en-US" dirty="0"/>
                  <a:t> is to generate a random assortment of vectors, </a:t>
                </a:r>
                <a14:m>
                  <m:oMath xmlns:m="http://schemas.openxmlformats.org/officeDocument/2006/math">
                    <m:r>
                      <a:rPr lang="en-US" b="0" i="1" dirty="0" smtClean="0">
                        <a:latin typeface="Cambria Math" panose="02040503050406030204" pitchFamily="18" charset="0"/>
                      </a:rPr>
                      <m:t>𝐺</m:t>
                    </m:r>
                    <m:r>
                      <a:rPr lang="en-US" b="0" i="1" dirty="0" smtClean="0">
                        <a:latin typeface="Cambria Math" panose="02040503050406030204" pitchFamily="18" charset="0"/>
                      </a:rPr>
                      <m:t>(</m:t>
                    </m:r>
                    <m:r>
                      <a:rPr lang="en-US" b="0" i="1" dirty="0" smtClean="0">
                        <a:latin typeface="Cambria Math" panose="02040503050406030204" pitchFamily="18" charset="0"/>
                      </a:rPr>
                      <m:t>𝑥</m:t>
                    </m:r>
                    <m:r>
                      <a:rPr lang="en-US" b="0" i="1" dirty="0" smtClean="0">
                        <a:latin typeface="Cambria Math" panose="02040503050406030204" pitchFamily="18" charset="0"/>
                      </a:rPr>
                      <m:t>)</m:t>
                    </m:r>
                  </m:oMath>
                </a14:m>
                <a:r>
                  <a:rPr lang="en-US" dirty="0"/>
                  <a:t>, so that their distribution exactly matches the true data distribution, i.e.,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𝐷</m:t>
                        </m:r>
                      </m:sub>
                    </m:sSub>
                    <m:d>
                      <m:dPr>
                        <m:ctrlPr>
                          <a:rPr lang="en-US" i="1" dirty="0">
                            <a:latin typeface="Cambria Math" panose="02040503050406030204" pitchFamily="18" charset="0"/>
                          </a:rPr>
                        </m:ctrlPr>
                      </m:dPr>
                      <m:e>
                        <m:r>
                          <a:rPr lang="en-US" i="1" dirty="0">
                            <a:latin typeface="Cambria Math" panose="02040503050406030204" pitchFamily="18" charset="0"/>
                          </a:rPr>
                          <m:t>𝑌</m:t>
                        </m:r>
                        <m:r>
                          <a:rPr lang="en-US" i="1" dirty="0">
                            <a:latin typeface="Cambria Math" panose="02040503050406030204" pitchFamily="18" charset="0"/>
                          </a:rPr>
                          <m:t>=</m:t>
                        </m:r>
                        <m:r>
                          <a:rPr lang="en-US" b="0" i="1" dirty="0" smtClean="0">
                            <a:latin typeface="Cambria Math" panose="02040503050406030204" pitchFamily="18" charset="0"/>
                          </a:rPr>
                          <m:t>𝐺</m:t>
                        </m:r>
                        <m:r>
                          <a:rPr lang="en-US" b="0" i="1" dirty="0" smtClean="0">
                            <a:latin typeface="Cambria Math" panose="02040503050406030204" pitchFamily="18" charset="0"/>
                          </a:rPr>
                          <m:t>(</m:t>
                        </m:r>
                        <m:r>
                          <a:rPr lang="en-US" b="0" i="1" dirty="0" smtClean="0">
                            <a:latin typeface="Cambria Math" panose="02040503050406030204" pitchFamily="18" charset="0"/>
                          </a:rPr>
                          <m:t>𝑥</m:t>
                        </m:r>
                        <m:r>
                          <a:rPr lang="en-US" b="0" i="1" dirty="0" smtClean="0">
                            <a:latin typeface="Cambria Math" panose="02040503050406030204" pitchFamily="18" charset="0"/>
                          </a:rPr>
                          <m:t>)</m:t>
                        </m:r>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𝐺</m:t>
                        </m:r>
                      </m:sub>
                    </m:sSub>
                    <m:d>
                      <m:dPr>
                        <m:ctrlPr>
                          <a:rPr lang="en-US" i="1" dirty="0">
                            <a:latin typeface="Cambria Math" panose="02040503050406030204" pitchFamily="18" charset="0"/>
                          </a:rPr>
                        </m:ctrlPr>
                      </m:dPr>
                      <m:e>
                        <m:r>
                          <a:rPr lang="en-US" i="1" dirty="0">
                            <a:latin typeface="Cambria Math" panose="02040503050406030204" pitchFamily="18" charset="0"/>
                          </a:rPr>
                          <m:t>𝑌</m:t>
                        </m:r>
                        <m:r>
                          <a:rPr lang="en-US" i="1" dirty="0">
                            <a:latin typeface="Cambria Math" panose="02040503050406030204" pitchFamily="18" charset="0"/>
                          </a:rPr>
                          <m:t>=</m:t>
                        </m:r>
                        <m:r>
                          <a:rPr lang="en-US" b="0" i="1" dirty="0" smtClean="0">
                            <a:latin typeface="Cambria Math" panose="02040503050406030204" pitchFamily="18" charset="0"/>
                          </a:rPr>
                          <m:t>𝐺</m:t>
                        </m:r>
                        <m:r>
                          <a:rPr lang="en-US" b="0" i="1" dirty="0" smtClean="0">
                            <a:latin typeface="Cambria Math" panose="02040503050406030204" pitchFamily="18" charset="0"/>
                          </a:rPr>
                          <m:t>(</m:t>
                        </m:r>
                        <m:r>
                          <a:rPr lang="en-US" b="0" i="1" dirty="0" smtClean="0">
                            <a:latin typeface="Cambria Math" panose="02040503050406030204" pitchFamily="18" charset="0"/>
                          </a:rPr>
                          <m:t>𝑥</m:t>
                        </m:r>
                        <m:r>
                          <a:rPr lang="en-US" b="0" i="1" dirty="0" smtClean="0">
                            <a:latin typeface="Cambria Math" panose="02040503050406030204" pitchFamily="18" charset="0"/>
                          </a:rPr>
                          <m:t>)</m:t>
                        </m:r>
                      </m:e>
                    </m:d>
                  </m:oMath>
                </a14:m>
                <a:r>
                  <a:rPr lang="en-US" dirty="0"/>
                  <a:t>.</a:t>
                </a:r>
              </a:p>
              <a:p>
                <a:r>
                  <a:rPr lang="en-US" dirty="0"/>
                  <a:t>This can be done, for example, by generating a Gaussian random vector </a:t>
                </a:r>
                <a14:m>
                  <m:oMath xmlns:m="http://schemas.openxmlformats.org/officeDocument/2006/math">
                    <m:r>
                      <a:rPr lang="en-US" i="1" dirty="0" smtClean="0">
                        <a:latin typeface="Cambria Math" panose="02040503050406030204" pitchFamily="18" charset="0"/>
                      </a:rPr>
                      <m:t>𝑥</m:t>
                    </m:r>
                  </m:oMath>
                </a14:m>
                <a:r>
                  <a:rPr lang="en-US" dirty="0"/>
                  <a:t>, and then computing its transformation </a:t>
                </a:r>
                <a14:m>
                  <m:oMath xmlns:m="http://schemas.openxmlformats.org/officeDocument/2006/math">
                    <m:r>
                      <a:rPr lang="en-US" i="1" dirty="0" smtClean="0">
                        <a:latin typeface="Cambria Math" panose="02040503050406030204" pitchFamily="18" charset="0"/>
                      </a:rPr>
                      <m:t>𝐺</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 so that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𝐷</m:t>
                        </m:r>
                      </m:sub>
                    </m:sSub>
                    <m:d>
                      <m:dPr>
                        <m:ctrlPr>
                          <a:rPr lang="en-US" i="1" dirty="0">
                            <a:latin typeface="Cambria Math" panose="02040503050406030204" pitchFamily="18" charset="0"/>
                          </a:rPr>
                        </m:ctrlPr>
                      </m:dPr>
                      <m:e>
                        <m:r>
                          <a:rPr lang="en-US" i="1" dirty="0">
                            <a:latin typeface="Cambria Math" panose="02040503050406030204" pitchFamily="18" charset="0"/>
                          </a:rPr>
                          <m:t>𝑌</m:t>
                        </m:r>
                        <m:r>
                          <a:rPr lang="en-US" i="1" dirty="0">
                            <a:latin typeface="Cambria Math" panose="02040503050406030204" pitchFamily="18" charset="0"/>
                          </a:rPr>
                          <m:t>=</m:t>
                        </m:r>
                        <m:r>
                          <a:rPr lang="en-US" b="0" i="1" dirty="0" smtClean="0">
                            <a:latin typeface="Cambria Math" panose="02040503050406030204" pitchFamily="18" charset="0"/>
                          </a:rPr>
                          <m:t>𝐺</m:t>
                        </m:r>
                        <m:r>
                          <a:rPr lang="en-US" b="0" i="1" dirty="0" smtClean="0">
                            <a:latin typeface="Cambria Math" panose="02040503050406030204" pitchFamily="18" charset="0"/>
                          </a:rPr>
                          <m:t>(</m:t>
                        </m:r>
                        <m:r>
                          <a:rPr lang="en-US" b="0" i="1" dirty="0" smtClean="0">
                            <a:latin typeface="Cambria Math" panose="02040503050406030204" pitchFamily="18" charset="0"/>
                          </a:rPr>
                          <m:t>𝑥</m:t>
                        </m:r>
                        <m:r>
                          <a:rPr lang="en-US" b="0" i="1" dirty="0" smtClean="0">
                            <a:latin typeface="Cambria Math" panose="02040503050406030204" pitchFamily="18" charset="0"/>
                          </a:rPr>
                          <m:t>)</m:t>
                        </m:r>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𝐺</m:t>
                        </m:r>
                      </m:sub>
                    </m:sSub>
                    <m:d>
                      <m:dPr>
                        <m:ctrlPr>
                          <a:rPr lang="en-US" i="1" dirty="0">
                            <a:latin typeface="Cambria Math" panose="02040503050406030204" pitchFamily="18" charset="0"/>
                          </a:rPr>
                        </m:ctrlPr>
                      </m:dPr>
                      <m:e>
                        <m:r>
                          <a:rPr lang="en-US" i="1" dirty="0">
                            <a:latin typeface="Cambria Math" panose="02040503050406030204" pitchFamily="18" charset="0"/>
                          </a:rPr>
                          <m:t>𝑌</m:t>
                        </m:r>
                        <m:r>
                          <a:rPr lang="en-US" i="1" dirty="0">
                            <a:latin typeface="Cambria Math" panose="02040503050406030204" pitchFamily="18" charset="0"/>
                          </a:rPr>
                          <m:t>=</m:t>
                        </m:r>
                        <m:r>
                          <a:rPr lang="en-US" b="0" i="1" dirty="0" smtClean="0">
                            <a:latin typeface="Cambria Math" panose="02040503050406030204" pitchFamily="18" charset="0"/>
                          </a:rPr>
                          <m:t>𝐺</m:t>
                        </m:r>
                        <m:r>
                          <a:rPr lang="en-US" b="0" i="1" dirty="0" smtClean="0">
                            <a:latin typeface="Cambria Math" panose="02040503050406030204" pitchFamily="18" charset="0"/>
                          </a:rPr>
                          <m:t>(</m:t>
                        </m:r>
                        <m:r>
                          <a:rPr lang="en-US" b="0" i="1" dirty="0" smtClean="0">
                            <a:latin typeface="Cambria Math" panose="02040503050406030204" pitchFamily="18" charset="0"/>
                          </a:rPr>
                          <m:t>𝑥</m:t>
                        </m:r>
                        <m:r>
                          <a:rPr lang="en-US" b="0" i="1" dirty="0" smtClean="0">
                            <a:latin typeface="Cambria Math" panose="02040503050406030204" pitchFamily="18" charset="0"/>
                          </a:rPr>
                          <m:t>)</m:t>
                        </m:r>
                      </m:e>
                    </m:d>
                  </m:oMath>
                </a14:m>
                <a:r>
                  <a:rPr lang="en-US" dirty="0"/>
                  <a:t>.</a:t>
                </a:r>
              </a:p>
            </p:txBody>
          </p:sp>
        </mc:Choice>
        <mc:Fallback>
          <p:sp>
            <p:nvSpPr>
              <p:cNvPr id="3" name="Content Placeholder 2">
                <a:extLst>
                  <a:ext uri="{FF2B5EF4-FFF2-40B4-BE49-F238E27FC236}">
                    <a16:creationId xmlns:a16="http://schemas.microsoft.com/office/drawing/2014/main" id="{BE0DA086-55D9-BF4D-BAEA-DDBFD14E7E88}"/>
                  </a:ext>
                </a:extLst>
              </p:cNvPr>
              <p:cNvSpPr>
                <a:spLocks noGrp="1" noRot="1" noChangeAspect="1" noMove="1" noResize="1" noEditPoints="1" noAdjustHandles="1" noChangeArrowheads="1" noChangeShapeType="1" noTextEdit="1"/>
              </p:cNvSpPr>
              <p:nvPr>
                <p:ph idx="1"/>
              </p:nvPr>
            </p:nvSpPr>
            <p:spPr>
              <a:xfrm>
                <a:off x="838200" y="1825625"/>
                <a:ext cx="10515600" cy="4859988"/>
              </a:xfrm>
              <a:blipFill>
                <a:blip r:embed="rId2"/>
                <a:stretch>
                  <a:fillRect l="-965" t="-2344" r="-1327"/>
                </a:stretch>
              </a:blipFill>
            </p:spPr>
            <p:txBody>
              <a:bodyPr/>
              <a:lstStyle/>
              <a:p>
                <a:r>
                  <a:rPr lang="en-US">
                    <a:noFill/>
                  </a:rPr>
                  <a:t> </a:t>
                </a:r>
              </a:p>
            </p:txBody>
          </p:sp>
        </mc:Fallback>
      </mc:AlternateContent>
    </p:spTree>
    <p:extLst>
      <p:ext uri="{BB962C8B-B14F-4D97-AF65-F5344CB8AC3E}">
        <p14:creationId xmlns:p14="http://schemas.microsoft.com/office/powerpoint/2010/main" val="1917082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1BB2F-0081-D94D-A486-844D7515609E}"/>
              </a:ext>
            </a:extLst>
          </p:cNvPr>
          <p:cNvSpPr>
            <a:spLocks noGrp="1"/>
          </p:cNvSpPr>
          <p:nvPr>
            <p:ph type="title"/>
          </p:nvPr>
        </p:nvSpPr>
        <p:spPr/>
        <p:txBody>
          <a:bodyPr/>
          <a:lstStyle/>
          <a:p>
            <a:r>
              <a:rPr lang="en-US" dirty="0"/>
              <a:t>Today: Games with Simultaneous Moves</a:t>
            </a:r>
          </a:p>
        </p:txBody>
      </p:sp>
      <p:sp>
        <p:nvSpPr>
          <p:cNvPr id="3" name="Content Placeholder 2">
            <a:extLst>
              <a:ext uri="{FF2B5EF4-FFF2-40B4-BE49-F238E27FC236}">
                <a16:creationId xmlns:a16="http://schemas.microsoft.com/office/drawing/2014/main" id="{55F6F54C-F5A2-8342-B041-91582C7ECF74}"/>
              </a:ext>
            </a:extLst>
          </p:cNvPr>
          <p:cNvSpPr>
            <a:spLocks noGrp="1"/>
          </p:cNvSpPr>
          <p:nvPr>
            <p:ph idx="1"/>
          </p:nvPr>
        </p:nvSpPr>
        <p:spPr/>
        <p:txBody>
          <a:bodyPr/>
          <a:lstStyle/>
          <a:p>
            <a:r>
              <a:rPr lang="en-US" dirty="0"/>
              <a:t>Assume: two-player game, rational players, deterministic environment, but NOT necessarily zero-sum.</a:t>
            </a:r>
          </a:p>
          <a:p>
            <a:pPr lvl="1"/>
            <a:r>
              <a:rPr lang="en-US" dirty="0"/>
              <a:t>These assumptions are not necessary, but they simplify the problem.</a:t>
            </a:r>
          </a:p>
          <a:p>
            <a:r>
              <a:rPr lang="en-US" dirty="0"/>
              <a:t>Both players play at the same time.</a:t>
            </a:r>
          </a:p>
          <a:p>
            <a:r>
              <a:rPr lang="en-US" dirty="0"/>
              <a:t>What is the rational thing to do:</a:t>
            </a:r>
          </a:p>
          <a:p>
            <a:pPr marL="914400" lvl="1" indent="-457200">
              <a:buFont typeface="+mj-lt"/>
              <a:buAutoNum type="arabicPeriod"/>
            </a:pPr>
            <a:r>
              <a:rPr lang="en-US" dirty="0"/>
              <a:t>If you know in advance what the other player will do?</a:t>
            </a:r>
          </a:p>
          <a:p>
            <a:pPr marL="914400" lvl="1" indent="-457200">
              <a:buFont typeface="+mj-lt"/>
              <a:buAutoNum type="arabicPeriod"/>
            </a:pPr>
            <a:r>
              <a:rPr lang="en-US" dirty="0"/>
              <a:t>If you can negotiate your move with the other player?</a:t>
            </a:r>
          </a:p>
          <a:p>
            <a:pPr marL="914400" lvl="1" indent="-457200">
              <a:buFont typeface="+mj-lt"/>
              <a:buAutoNum type="arabicPeriod"/>
            </a:pPr>
            <a:r>
              <a:rPr lang="en-US" dirty="0"/>
              <a:t>If you DON’T know in advance what the other player will do?</a:t>
            </a:r>
          </a:p>
          <a:p>
            <a:pPr marL="914400" lvl="1" indent="-457200">
              <a:buFont typeface="+mj-lt"/>
              <a:buAutoNum type="arabicPeriod"/>
            </a:pPr>
            <a:r>
              <a:rPr lang="en-US" dirty="0"/>
              <a:t>If it is rational to behave randomly?</a:t>
            </a:r>
          </a:p>
          <a:p>
            <a:pPr marL="457200" lvl="1" indent="0">
              <a:buNone/>
            </a:pPr>
            <a:endParaRPr lang="en-US" dirty="0"/>
          </a:p>
        </p:txBody>
      </p:sp>
    </p:spTree>
    <p:extLst>
      <p:ext uri="{BB962C8B-B14F-4D97-AF65-F5344CB8AC3E}">
        <p14:creationId xmlns:p14="http://schemas.microsoft.com/office/powerpoint/2010/main" val="39274175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983FF-EABC-404D-9A33-7487E53258C3}"/>
              </a:ext>
            </a:extLst>
          </p:cNvPr>
          <p:cNvSpPr>
            <a:spLocks noGrp="1"/>
          </p:cNvSpPr>
          <p:nvPr>
            <p:ph type="title"/>
          </p:nvPr>
        </p:nvSpPr>
        <p:spPr/>
        <p:txBody>
          <a:bodyPr/>
          <a:lstStyle/>
          <a:p>
            <a:r>
              <a:rPr lang="en-US" dirty="0"/>
              <a:t>Nash equilibrium for the generative adversarial network</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6C55DAB-8296-3F40-830E-16A27913A398}"/>
                  </a:ext>
                </a:extLst>
              </p:cNvPr>
              <p:cNvSpPr>
                <a:spLocks noGrp="1"/>
              </p:cNvSpPr>
              <p:nvPr>
                <p:ph idx="1"/>
              </p:nvPr>
            </p:nvSpPr>
            <p:spPr/>
            <p:txBody>
              <a:bodyPr/>
              <a:lstStyle/>
              <a:p>
                <a:r>
                  <a:rPr lang="en-US" dirty="0"/>
                  <a:t>Generator produces a random assortment of vectors, </a:t>
                </a:r>
                <a14:m>
                  <m:oMath xmlns:m="http://schemas.openxmlformats.org/officeDocument/2006/math">
                    <m:r>
                      <a:rPr lang="en-US" b="0" i="1" dirty="0" smtClean="0">
                        <a:latin typeface="Cambria Math" panose="02040503050406030204" pitchFamily="18" charset="0"/>
                      </a:rPr>
                      <m:t>𝐺</m:t>
                    </m:r>
                    <m:r>
                      <a:rPr lang="en-US" b="0" i="1" dirty="0" smtClean="0">
                        <a:latin typeface="Cambria Math" panose="02040503050406030204" pitchFamily="18" charset="0"/>
                      </a:rPr>
                      <m:t>(</m:t>
                    </m:r>
                    <m:r>
                      <a:rPr lang="en-US" b="0" i="1" dirty="0" smtClean="0">
                        <a:latin typeface="Cambria Math" panose="02040503050406030204" pitchFamily="18" charset="0"/>
                      </a:rPr>
                      <m:t>𝑥</m:t>
                    </m:r>
                    <m:r>
                      <a:rPr lang="en-US" b="0" i="1" dirty="0" smtClean="0">
                        <a:latin typeface="Cambria Math" panose="02040503050406030204" pitchFamily="18" charset="0"/>
                      </a:rPr>
                      <m:t>)</m:t>
                    </m:r>
                  </m:oMath>
                </a14:m>
                <a:r>
                  <a:rPr lang="en-US" dirty="0"/>
                  <a:t>, with a distribution that exactly matches the true data distribution, i.e.,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𝐷</m:t>
                        </m:r>
                      </m:sub>
                    </m:sSub>
                    <m:d>
                      <m:dPr>
                        <m:ctrlPr>
                          <a:rPr lang="en-US" i="1" dirty="0">
                            <a:latin typeface="Cambria Math" panose="02040503050406030204" pitchFamily="18" charset="0"/>
                          </a:rPr>
                        </m:ctrlPr>
                      </m:dPr>
                      <m:e>
                        <m:r>
                          <a:rPr lang="en-US" i="1" dirty="0">
                            <a:latin typeface="Cambria Math" panose="02040503050406030204" pitchFamily="18" charset="0"/>
                          </a:rPr>
                          <m:t>𝑌</m:t>
                        </m:r>
                        <m:r>
                          <a:rPr lang="en-US" b="0" i="1" dirty="0" smtClean="0">
                            <a:latin typeface="Cambria Math" panose="02040503050406030204" pitchFamily="18" charset="0"/>
                          </a:rPr>
                          <m:t>=</m:t>
                        </m:r>
                        <m:r>
                          <a:rPr lang="en-US" b="0" i="1" dirty="0" smtClean="0">
                            <a:latin typeface="Cambria Math" panose="02040503050406030204" pitchFamily="18" charset="0"/>
                          </a:rPr>
                          <m:t>𝐺</m:t>
                        </m:r>
                        <m:r>
                          <a:rPr lang="en-US" b="0" i="1" dirty="0" smtClean="0">
                            <a:latin typeface="Cambria Math" panose="02040503050406030204" pitchFamily="18" charset="0"/>
                          </a:rPr>
                          <m:t>(</m:t>
                        </m:r>
                        <m:r>
                          <a:rPr lang="en-US" b="0" i="1" dirty="0" smtClean="0">
                            <a:latin typeface="Cambria Math" panose="02040503050406030204" pitchFamily="18" charset="0"/>
                          </a:rPr>
                          <m:t>𝑥</m:t>
                        </m:r>
                        <m:r>
                          <a:rPr lang="en-US" b="0" i="1" dirty="0" smtClean="0">
                            <a:latin typeface="Cambria Math" panose="02040503050406030204" pitchFamily="18" charset="0"/>
                          </a:rPr>
                          <m:t>)</m:t>
                        </m:r>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𝐺</m:t>
                        </m:r>
                      </m:sub>
                    </m:sSub>
                    <m:d>
                      <m:dPr>
                        <m:ctrlPr>
                          <a:rPr lang="en-US" i="1" dirty="0">
                            <a:latin typeface="Cambria Math" panose="02040503050406030204" pitchFamily="18" charset="0"/>
                          </a:rPr>
                        </m:ctrlPr>
                      </m:dPr>
                      <m:e>
                        <m:r>
                          <a:rPr lang="en-US" i="1" dirty="0">
                            <a:latin typeface="Cambria Math" panose="02040503050406030204" pitchFamily="18" charset="0"/>
                          </a:rPr>
                          <m:t>𝑌</m:t>
                        </m:r>
                        <m:r>
                          <a:rPr lang="en-US" b="0" i="1" dirty="0" smtClean="0">
                            <a:latin typeface="Cambria Math" panose="02040503050406030204" pitchFamily="18" charset="0"/>
                          </a:rPr>
                          <m:t>=</m:t>
                        </m:r>
                        <m:r>
                          <a:rPr lang="en-US" b="0" i="1" dirty="0" smtClean="0">
                            <a:latin typeface="Cambria Math" panose="02040503050406030204" pitchFamily="18" charset="0"/>
                          </a:rPr>
                          <m:t>𝐺</m:t>
                        </m:r>
                        <m:r>
                          <a:rPr lang="en-US" b="0" i="1" dirty="0" smtClean="0">
                            <a:latin typeface="Cambria Math" panose="02040503050406030204" pitchFamily="18" charset="0"/>
                          </a:rPr>
                          <m:t>(</m:t>
                        </m:r>
                        <m:r>
                          <a:rPr lang="en-US" b="0" i="1" dirty="0" smtClean="0">
                            <a:latin typeface="Cambria Math" panose="02040503050406030204" pitchFamily="18" charset="0"/>
                          </a:rPr>
                          <m:t>𝑥</m:t>
                        </m:r>
                        <m:r>
                          <a:rPr lang="en-US" b="0" i="1" dirty="0" smtClean="0">
                            <a:latin typeface="Cambria Math" panose="02040503050406030204" pitchFamily="18" charset="0"/>
                          </a:rPr>
                          <m:t>)</m:t>
                        </m:r>
                      </m:e>
                    </m:d>
                  </m:oMath>
                </a14:m>
                <a:r>
                  <a:rPr lang="en-US" dirty="0"/>
                  <a:t>.</a:t>
                </a:r>
              </a:p>
              <a:p>
                <a:r>
                  <a:rPr lang="en-US" dirty="0"/>
                  <a:t>Discriminator has no choice but to accept a correctness score of 50%.</a:t>
                </a:r>
              </a:p>
            </p:txBody>
          </p:sp>
        </mc:Choice>
        <mc:Fallback>
          <p:sp>
            <p:nvSpPr>
              <p:cNvPr id="3" name="Content Placeholder 2">
                <a:extLst>
                  <a:ext uri="{FF2B5EF4-FFF2-40B4-BE49-F238E27FC236}">
                    <a16:creationId xmlns:a16="http://schemas.microsoft.com/office/drawing/2014/main" id="{A6C55DAB-8296-3F40-830E-16A27913A398}"/>
                  </a:ext>
                </a:extLst>
              </p:cNvPr>
              <p:cNvSpPr>
                <a:spLocks noGrp="1" noRot="1" noChangeAspect="1" noMove="1" noResize="1" noEditPoints="1" noAdjustHandles="1" noChangeArrowheads="1" noChangeShapeType="1" noTextEdit="1"/>
              </p:cNvSpPr>
              <p:nvPr>
                <p:ph idx="1"/>
              </p:nvPr>
            </p:nvSpPr>
            <p:spPr>
              <a:blipFill>
                <a:blip r:embed="rId2"/>
                <a:stretch>
                  <a:fillRect l="-1086" t="-2326" r="-121"/>
                </a:stretch>
              </a:blipFill>
            </p:spPr>
            <p:txBody>
              <a:bodyPr/>
              <a:lstStyle/>
              <a:p>
                <a:r>
                  <a:rPr lang="en-US">
                    <a:noFill/>
                  </a:rPr>
                  <a:t> </a:t>
                </a:r>
              </a:p>
            </p:txBody>
          </p:sp>
        </mc:Fallback>
      </mc:AlternateContent>
    </p:spTree>
    <p:extLst>
      <p:ext uri="{BB962C8B-B14F-4D97-AF65-F5344CB8AC3E}">
        <p14:creationId xmlns:p14="http://schemas.microsoft.com/office/powerpoint/2010/main" val="28085777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1A634-60E0-484A-86CF-6C92C678BDD9}"/>
              </a:ext>
            </a:extLst>
          </p:cNvPr>
          <p:cNvSpPr>
            <a:spLocks noGrp="1"/>
          </p:cNvSpPr>
          <p:nvPr>
            <p:ph type="title"/>
          </p:nvPr>
        </p:nvSpPr>
        <p:spPr/>
        <p:txBody>
          <a:bodyPr/>
          <a:lstStyle/>
          <a:p>
            <a:r>
              <a:rPr lang="en-US" dirty="0"/>
              <a:t>Example</a:t>
            </a:r>
          </a:p>
        </p:txBody>
      </p:sp>
      <p:pic>
        <p:nvPicPr>
          <p:cNvPr id="6" name="Content Placeholder 5" descr="A collage of a person&#10;&#10;Description automatically generated with medium confidence">
            <a:extLst>
              <a:ext uri="{FF2B5EF4-FFF2-40B4-BE49-F238E27FC236}">
                <a16:creationId xmlns:a16="http://schemas.microsoft.com/office/drawing/2014/main" id="{F1CC1D29-01D1-484D-81AF-556E68B44D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7872" y="217257"/>
            <a:ext cx="8400738" cy="4228465"/>
          </a:xfrm>
        </p:spPr>
      </p:pic>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5164BF82-C9E7-884C-992F-E05A1802AEE5}"/>
                  </a:ext>
                </a:extLst>
              </p:cNvPr>
              <p:cNvSpPr txBox="1">
                <a:spLocks/>
              </p:cNvSpPr>
              <p:nvPr/>
            </p:nvSpPr>
            <p:spPr>
              <a:xfrm>
                <a:off x="298555" y="4658757"/>
                <a:ext cx="11483713" cy="21468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dirty="0"/>
                  <a:t>From Yeh et al., “Semantic Image Inpainting with Deep Generative Models.”</a:t>
                </a:r>
              </a:p>
              <a:p>
                <a:r>
                  <a:rPr lang="en-US" dirty="0"/>
                  <a:t>VAE (Variational </a:t>
                </a:r>
                <a:r>
                  <a:rPr lang="en-US" dirty="0" err="1"/>
                  <a:t>AutoEncoder</a:t>
                </a:r>
                <a:r>
                  <a:rPr lang="en-US" dirty="0"/>
                  <a:t>) is producing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𝐸</m:t>
                    </m:r>
                    <m:d>
                      <m:dPr>
                        <m:begChr m:val="["/>
                        <m:endChr m:val="]"/>
                        <m:ctrlPr>
                          <a:rPr lang="en-US" i="1">
                            <a:latin typeface="Cambria Math" panose="02040503050406030204" pitchFamily="18" charset="0"/>
                          </a:rPr>
                        </m:ctrlPr>
                      </m:dPr>
                      <m:e>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e>
                    </m:d>
                  </m:oMath>
                </a14:m>
                <a:r>
                  <a:rPr lang="en-US" dirty="0"/>
                  <a:t> from a Gaussian random vector </a:t>
                </a:r>
                <a14:m>
                  <m:oMath xmlns:m="http://schemas.openxmlformats.org/officeDocument/2006/math">
                    <m:r>
                      <a:rPr lang="en-US" i="1" dirty="0" smtClean="0">
                        <a:latin typeface="Cambria Math" panose="02040503050406030204" pitchFamily="18" charset="0"/>
                      </a:rPr>
                      <m:t>𝑥</m:t>
                    </m:r>
                  </m:oMath>
                </a14:m>
                <a:r>
                  <a:rPr lang="en-US" dirty="0"/>
                  <a:t>.</a:t>
                </a:r>
              </a:p>
              <a:p>
                <a:r>
                  <a:rPr lang="en-US" dirty="0"/>
                  <a:t>DCGAN is transforming </a:t>
                </a:r>
                <a14:m>
                  <m:oMath xmlns:m="http://schemas.openxmlformats.org/officeDocument/2006/math">
                    <m:r>
                      <a:rPr lang="en-US" i="1" dirty="0" smtClean="0">
                        <a:latin typeface="Cambria Math" panose="02040503050406030204" pitchFamily="18" charset="0"/>
                      </a:rPr>
                      <m:t>𝑥</m:t>
                    </m:r>
                  </m:oMath>
                </a14:m>
                <a:r>
                  <a:rPr lang="en-US" dirty="0"/>
                  <a:t> so that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𝐷</m:t>
                        </m:r>
                      </m:sub>
                    </m:sSub>
                    <m:d>
                      <m:dPr>
                        <m:ctrlPr>
                          <a:rPr lang="en-US" i="1" dirty="0">
                            <a:latin typeface="Cambria Math" panose="02040503050406030204" pitchFamily="18" charset="0"/>
                          </a:rPr>
                        </m:ctrlPr>
                      </m:dPr>
                      <m:e>
                        <m:r>
                          <a:rPr lang="en-US" i="1" dirty="0">
                            <a:latin typeface="Cambria Math" panose="02040503050406030204" pitchFamily="18" charset="0"/>
                          </a:rPr>
                          <m:t>𝑌</m:t>
                        </m:r>
                        <m:r>
                          <a:rPr lang="en-US" i="1" dirty="0">
                            <a:latin typeface="Cambria Math" panose="02040503050406030204" pitchFamily="18" charset="0"/>
                          </a:rPr>
                          <m:t>=</m:t>
                        </m:r>
                        <m:r>
                          <a:rPr lang="en-US" b="0" i="1" dirty="0" smtClean="0">
                            <a:latin typeface="Cambria Math" panose="02040503050406030204" pitchFamily="18" charset="0"/>
                          </a:rPr>
                          <m:t>𝐺</m:t>
                        </m:r>
                        <m:r>
                          <a:rPr lang="en-US" b="0" i="1" dirty="0" smtClean="0">
                            <a:latin typeface="Cambria Math" panose="02040503050406030204" pitchFamily="18" charset="0"/>
                          </a:rPr>
                          <m:t>(</m:t>
                        </m:r>
                        <m:r>
                          <a:rPr lang="en-US" b="0" i="1" dirty="0" smtClean="0">
                            <a:latin typeface="Cambria Math" panose="02040503050406030204" pitchFamily="18" charset="0"/>
                          </a:rPr>
                          <m:t>𝑥</m:t>
                        </m:r>
                        <m:r>
                          <a:rPr lang="en-US" b="0" i="1" dirty="0" smtClean="0">
                            <a:latin typeface="Cambria Math" panose="02040503050406030204" pitchFamily="18" charset="0"/>
                          </a:rPr>
                          <m:t>)</m:t>
                        </m:r>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𝐺</m:t>
                        </m:r>
                      </m:sub>
                    </m:sSub>
                    <m:d>
                      <m:dPr>
                        <m:ctrlPr>
                          <a:rPr lang="en-US" i="1" dirty="0">
                            <a:latin typeface="Cambria Math" panose="02040503050406030204" pitchFamily="18" charset="0"/>
                          </a:rPr>
                        </m:ctrlPr>
                      </m:dPr>
                      <m:e>
                        <m:r>
                          <a:rPr lang="en-US" i="1" dirty="0">
                            <a:latin typeface="Cambria Math" panose="02040503050406030204" pitchFamily="18" charset="0"/>
                          </a:rPr>
                          <m:t>𝑌</m:t>
                        </m:r>
                        <m:r>
                          <a:rPr lang="en-US" i="1" dirty="0">
                            <a:latin typeface="Cambria Math" panose="02040503050406030204" pitchFamily="18" charset="0"/>
                          </a:rPr>
                          <m:t>=</m:t>
                        </m:r>
                        <m:r>
                          <a:rPr lang="en-US" b="0" i="1" dirty="0" smtClean="0">
                            <a:latin typeface="Cambria Math" panose="02040503050406030204" pitchFamily="18" charset="0"/>
                          </a:rPr>
                          <m:t>𝐺</m:t>
                        </m:r>
                        <m:r>
                          <a:rPr lang="en-US" b="0" i="1" dirty="0" smtClean="0">
                            <a:latin typeface="Cambria Math" panose="02040503050406030204" pitchFamily="18" charset="0"/>
                          </a:rPr>
                          <m:t>(</m:t>
                        </m:r>
                        <m:r>
                          <a:rPr lang="en-US" b="0" i="1" dirty="0" smtClean="0">
                            <a:latin typeface="Cambria Math" panose="02040503050406030204" pitchFamily="18" charset="0"/>
                          </a:rPr>
                          <m:t>𝑥</m:t>
                        </m:r>
                        <m:r>
                          <a:rPr lang="en-US" b="0" i="1" dirty="0" smtClean="0">
                            <a:latin typeface="Cambria Math" panose="02040503050406030204" pitchFamily="18" charset="0"/>
                          </a:rPr>
                          <m:t>)</m:t>
                        </m:r>
                      </m:e>
                    </m:d>
                  </m:oMath>
                </a14:m>
                <a:r>
                  <a:rPr lang="en-US" dirty="0"/>
                  <a:t>.</a:t>
                </a:r>
              </a:p>
            </p:txBody>
          </p:sp>
        </mc:Choice>
        <mc:Fallback>
          <p:sp>
            <p:nvSpPr>
              <p:cNvPr id="7" name="Content Placeholder 2">
                <a:extLst>
                  <a:ext uri="{FF2B5EF4-FFF2-40B4-BE49-F238E27FC236}">
                    <a16:creationId xmlns:a16="http://schemas.microsoft.com/office/drawing/2014/main" id="{5164BF82-C9E7-884C-992F-E05A1802AEE5}"/>
                  </a:ext>
                </a:extLst>
              </p:cNvPr>
              <p:cNvSpPr txBox="1">
                <a:spLocks noRot="1" noChangeAspect="1" noMove="1" noResize="1" noEditPoints="1" noAdjustHandles="1" noChangeArrowheads="1" noChangeShapeType="1" noTextEdit="1"/>
              </p:cNvSpPr>
              <p:nvPr/>
            </p:nvSpPr>
            <p:spPr>
              <a:xfrm>
                <a:off x="298555" y="4658757"/>
                <a:ext cx="11483713" cy="2146876"/>
              </a:xfrm>
              <a:prstGeom prst="rect">
                <a:avLst/>
              </a:prstGeom>
              <a:blipFill>
                <a:blip r:embed="rId3"/>
                <a:stretch>
                  <a:fillRect l="-1105" t="-4706"/>
                </a:stretch>
              </a:blipFill>
            </p:spPr>
            <p:txBody>
              <a:bodyPr/>
              <a:lstStyle/>
              <a:p>
                <a:r>
                  <a:rPr lang="en-US">
                    <a:noFill/>
                  </a:rPr>
                  <a:t> </a:t>
                </a:r>
              </a:p>
            </p:txBody>
          </p:sp>
        </mc:Fallback>
      </mc:AlternateContent>
    </p:spTree>
    <p:extLst>
      <p:ext uri="{BB962C8B-B14F-4D97-AF65-F5344CB8AC3E}">
        <p14:creationId xmlns:p14="http://schemas.microsoft.com/office/powerpoint/2010/main" val="31801176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Summary</a:t>
            </a:r>
            <a:endParaRPr kumimoji="1" lang="ja-JP" alt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613753"/>
                <a:ext cx="10515600" cy="4667250"/>
              </a:xfrm>
            </p:spPr>
            <p:txBody>
              <a:bodyPr>
                <a:normAutofit/>
              </a:bodyPr>
              <a:lstStyle/>
              <a:p>
                <a:r>
                  <a:rPr lang="en-US" altLang="ja-JP" dirty="0"/>
                  <a:t>Prisoner’s Dilemma</a:t>
                </a:r>
              </a:p>
              <a:p>
                <a:pPr lvl="1"/>
                <a:r>
                  <a:rPr lang="en-US" altLang="ja-JP" dirty="0"/>
                  <a:t>Nash equilibrium = both players play their dominant strategy</a:t>
                </a:r>
              </a:p>
              <a:p>
                <a:pPr lvl="1"/>
                <a:r>
                  <a:rPr lang="en-US" altLang="ja-JP" dirty="0"/>
                  <a:t>Nash equilibrium </a:t>
                </a:r>
                <a14:m>
                  <m:oMath xmlns:m="http://schemas.openxmlformats.org/officeDocument/2006/math">
                    <m:r>
                      <a:rPr lang="en-US" altLang="ja-JP" i="1" dirty="0" smtClean="0">
                        <a:latin typeface="Cambria Math" panose="02040503050406030204" pitchFamily="18" charset="0"/>
                        <a:ea typeface="Cambria Math" panose="02040503050406030204" pitchFamily="18" charset="0"/>
                      </a:rPr>
                      <m:t>∉</m:t>
                    </m:r>
                  </m:oMath>
                </a14:m>
                <a:r>
                  <a:rPr lang="en-US" altLang="ja-JP" dirty="0"/>
                  <a:t> Pareto optimal</a:t>
                </a:r>
              </a:p>
              <a:p>
                <a:r>
                  <a:rPr lang="en-US" altLang="ja-JP" dirty="0"/>
                  <a:t>Stag Hunt </a:t>
                </a:r>
              </a:p>
              <a:p>
                <a:pPr lvl="1"/>
                <a:r>
                  <a:rPr lang="en-US" altLang="ja-JP" dirty="0"/>
                  <a:t>called a “coordination game” because the fixed-strategy Nash equilibria occur when both players play the same way</a:t>
                </a:r>
              </a:p>
              <a:p>
                <a:pPr lvl="1"/>
                <a:r>
                  <a:rPr lang="en-US" altLang="ja-JP" dirty="0"/>
                  <a:t>no dominant strategy for either player</a:t>
                </a:r>
              </a:p>
              <a:p>
                <a:r>
                  <a:rPr lang="en-US" altLang="ja-JP" dirty="0"/>
                  <a:t>Game of Chicken</a:t>
                </a:r>
              </a:p>
              <a:p>
                <a:pPr lvl="1"/>
                <a:r>
                  <a:rPr lang="en-US" altLang="ja-JP" dirty="0"/>
                  <a:t>called an “anti-coordination game” because the two fixed-strategy Nash equilibria occur when the players act in opposite ways</a:t>
                </a:r>
              </a:p>
              <a:p>
                <a:pPr lvl="1"/>
                <a:r>
                  <a:rPr lang="en-US" altLang="ja-JP" dirty="0"/>
                  <a:t>no dominant strategy for either player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613753"/>
                <a:ext cx="10515600" cy="4667250"/>
              </a:xfrm>
              <a:blipFill>
                <a:blip r:embed="rId2"/>
                <a:stretch>
                  <a:fillRect l="-965" t="-1897" r="-724"/>
                </a:stretch>
              </a:blipFill>
            </p:spPr>
            <p:txBody>
              <a:bodyPr/>
              <a:lstStyle/>
              <a:p>
                <a:r>
                  <a:rPr lang="en-US">
                    <a:noFill/>
                  </a:rPr>
                  <a:t> </a:t>
                </a:r>
              </a:p>
            </p:txBody>
          </p:sp>
        </mc:Fallback>
      </mc:AlternateContent>
    </p:spTree>
    <p:extLst>
      <p:ext uri="{BB962C8B-B14F-4D97-AF65-F5344CB8AC3E}">
        <p14:creationId xmlns:p14="http://schemas.microsoft.com/office/powerpoint/2010/main" val="32866153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Summary</a:t>
            </a:r>
            <a:endParaRPr kumimoji="1" lang="ja-JP" alt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471962"/>
                <a:ext cx="10515600" cy="5163014"/>
              </a:xfrm>
            </p:spPr>
            <p:txBody>
              <a:bodyPr>
                <a:normAutofit fontScale="70000" lnSpcReduction="20000"/>
              </a:bodyPr>
              <a:lstStyle/>
              <a:p>
                <a:pPr>
                  <a:lnSpc>
                    <a:spcPct val="100000"/>
                  </a:lnSpc>
                </a:pPr>
                <a:r>
                  <a:rPr lang="en-US" altLang="ja-JP" dirty="0"/>
                  <a:t>Dominant strategy</a:t>
                </a:r>
              </a:p>
              <a:p>
                <a:pPr lvl="1">
                  <a:lnSpc>
                    <a:spcPct val="100000"/>
                  </a:lnSpc>
                </a:pPr>
                <a:r>
                  <a:rPr lang="en-US" altLang="ja-JP" dirty="0"/>
                  <a:t>a strategy that’s optimal for one player, regardless of what the other player does</a:t>
                </a:r>
              </a:p>
              <a:p>
                <a:pPr lvl="1">
                  <a:lnSpc>
                    <a:spcPct val="100000"/>
                  </a:lnSpc>
                </a:pPr>
                <a:r>
                  <a:rPr lang="en-US" altLang="ja-JP" dirty="0"/>
                  <a:t>Not all games have dominant strategies</a:t>
                </a:r>
              </a:p>
              <a:p>
                <a:pPr>
                  <a:lnSpc>
                    <a:spcPct val="100000"/>
                  </a:lnSpc>
                </a:pPr>
                <a:r>
                  <a:rPr lang="en-US" altLang="ja-JP" dirty="0"/>
                  <a:t>Nash equilibrium </a:t>
                </a:r>
              </a:p>
              <a:p>
                <a:pPr lvl="1">
                  <a:lnSpc>
                    <a:spcPct val="100000"/>
                  </a:lnSpc>
                </a:pPr>
                <a:r>
                  <a:rPr lang="en-US" altLang="ja-JP" dirty="0"/>
                  <a:t>an outcome (one action by each player) such that, knowing the other player’s action, each player has no reason to change their own action</a:t>
                </a:r>
              </a:p>
              <a:p>
                <a:pPr lvl="1">
                  <a:lnSpc>
                    <a:spcPct val="100000"/>
                  </a:lnSpc>
                </a:pPr>
                <a:r>
                  <a:rPr lang="en-US" altLang="ja-JP" dirty="0"/>
                  <a:t>Every game with a finite set of actions has at least one Nash equilibrium, though it might be a mixed-strategy equilibrium.</a:t>
                </a:r>
              </a:p>
              <a:p>
                <a:pPr>
                  <a:lnSpc>
                    <a:spcPct val="100000"/>
                  </a:lnSpc>
                </a:pPr>
                <a:r>
                  <a:rPr lang="en-US" altLang="ja-JP" dirty="0"/>
                  <a:t>Pareto optimal </a:t>
                </a:r>
              </a:p>
              <a:p>
                <a:pPr lvl="1">
                  <a:lnSpc>
                    <a:spcPct val="100000"/>
                  </a:lnSpc>
                </a:pPr>
                <a:r>
                  <a:rPr lang="en-US" altLang="ja-JP" dirty="0"/>
                  <a:t>an outcome such that neither player would be able to win more without simultaneously forcing the other player to lose more </a:t>
                </a:r>
              </a:p>
              <a:p>
                <a:pPr lvl="1">
                  <a:lnSpc>
                    <a:spcPct val="100000"/>
                  </a:lnSpc>
                </a:pPr>
                <a:r>
                  <a:rPr lang="en-US" altLang="ja-JP" dirty="0"/>
                  <a:t>Every game has at least one Pareto optimal outcome.  Usually there are many, representing different tradeoffs between the two players.</a:t>
                </a:r>
              </a:p>
              <a:p>
                <a:pPr>
                  <a:lnSpc>
                    <a:spcPct val="100000"/>
                  </a:lnSpc>
                </a:pPr>
                <a:r>
                  <a:rPr lang="en-US" altLang="ja-JP" dirty="0"/>
                  <a:t>Mixed strategies</a:t>
                </a:r>
              </a:p>
              <a:p>
                <a:pPr lvl="1">
                  <a:lnSpc>
                    <a:spcPct val="100000"/>
                  </a:lnSpc>
                </a:pPr>
                <a:r>
                  <a:rPr lang="en-US" altLang="ja-JP" dirty="0"/>
                  <a:t>A mixed strategy is optimal only if there’s no reason to prefer one action over the other, i.e., if</a:t>
                </a:r>
                <a:r>
                  <a:rPr lang="en-US" dirty="0"/>
                  <a:t> </a:t>
                </a:r>
                <a14:m>
                  <m:oMath xmlns:m="http://schemas.openxmlformats.org/officeDocument/2006/math">
                    <m:r>
                      <a:rPr lang="en-US" i="1" dirty="0">
                        <a:latin typeface="Cambria Math" panose="02040503050406030204" pitchFamily="18" charset="0"/>
                      </a:rPr>
                      <m:t>0</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𝑝</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1</m:t>
                    </m:r>
                  </m:oMath>
                </a14:m>
                <a:r>
                  <a:rPr lang="en-US" dirty="0"/>
                  <a:t> and </a:t>
                </a:r>
                <a14:m>
                  <m:oMath xmlns:m="http://schemas.openxmlformats.org/officeDocument/2006/math">
                    <m:r>
                      <a:rPr lang="en-US" i="1" dirty="0">
                        <a:latin typeface="Cambria Math" panose="02040503050406030204" pitchFamily="18" charset="0"/>
                      </a:rPr>
                      <m:t>0</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𝑞</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1</m:t>
                    </m:r>
                  </m:oMath>
                </a14:m>
                <a:r>
                  <a:rPr lang="en-US" dirty="0"/>
                  <a:t> such that:</a:t>
                </a:r>
                <a:endParaRPr lang="en-US" altLang="ja-JP" dirty="0"/>
              </a:p>
              <a:p>
                <a:pPr marL="457200" lvl="1" indent="0">
                  <a:lnSpc>
                    <a:spcPct val="100000"/>
                  </a:lnSpc>
                  <a:buNone/>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r>
                        <a:rPr lang="en-US" i="1">
                          <a:latin typeface="Cambria Math" panose="02040503050406030204" pitchFamily="18" charset="0"/>
                        </a:rPr>
                        <m:t>𝑤</m:t>
                      </m:r>
                      <m:r>
                        <a:rPr lang="en-US" i="1">
                          <a:latin typeface="Cambria Math" panose="02040503050406030204" pitchFamily="18" charset="0"/>
                        </a:rPr>
                        <m:t>+</m:t>
                      </m:r>
                      <m:r>
                        <a:rPr lang="en-US" i="1">
                          <a:latin typeface="Cambria Math" panose="02040503050406030204" pitchFamily="18" charset="0"/>
                        </a:rPr>
                        <m:t>𝑝𝑥</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𝑝𝑧</m:t>
                      </m:r>
                    </m:oMath>
                  </m:oMathPara>
                </a14:m>
                <a:endParaRPr lang="en-US" dirty="0"/>
              </a:p>
              <a:p>
                <a:pPr marL="457200" lvl="1" indent="0">
                  <a:lnSpc>
                    <a:spcPct val="100000"/>
                  </a:lnSpc>
                  <a:buNone/>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𝑞</m:t>
                          </m:r>
                        </m:e>
                      </m:d>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𝑞𝑐</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𝑞</m:t>
                          </m:r>
                        </m:e>
                      </m:d>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𝑞𝑑</m:t>
                      </m:r>
                    </m:oMath>
                  </m:oMathPara>
                </a14:m>
                <a:endParaRPr lang="en-US" dirty="0"/>
              </a:p>
              <a:p>
                <a:pPr marL="457200" lvl="1" indent="0">
                  <a:lnSpc>
                    <a:spcPct val="100000"/>
                  </a:lnSpc>
                  <a:buNone/>
                </a:pPr>
                <a:endParaRPr lang="en-US" dirty="0"/>
              </a:p>
              <a:p>
                <a:pPr marL="457200" lvl="1" indent="0">
                  <a:buNone/>
                </a:pPr>
                <a:endParaRPr lang="en-US" altLang="ja-JP"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471962"/>
                <a:ext cx="10515600" cy="5163014"/>
              </a:xfrm>
              <a:blipFill>
                <a:blip r:embed="rId2"/>
                <a:stretch>
                  <a:fillRect l="-483" t="-1720" r="-603"/>
                </a:stretch>
              </a:blipFill>
            </p:spPr>
            <p:txBody>
              <a:bodyPr/>
              <a:lstStyle/>
              <a:p>
                <a:r>
                  <a:rPr lang="en-US">
                    <a:noFill/>
                  </a:rPr>
                  <a:t> </a:t>
                </a:r>
              </a:p>
            </p:txBody>
          </p:sp>
        </mc:Fallback>
      </mc:AlternateContent>
    </p:spTree>
    <p:extLst>
      <p:ext uri="{BB962C8B-B14F-4D97-AF65-F5344CB8AC3E}">
        <p14:creationId xmlns:p14="http://schemas.microsoft.com/office/powerpoint/2010/main" val="4022335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Outline of today’s lecture</a:t>
            </a:r>
            <a:endParaRPr kumimoji="1" lang="ja-JP" altLang="en-US" dirty="0"/>
          </a:p>
        </p:txBody>
      </p:sp>
      <p:sp>
        <p:nvSpPr>
          <p:cNvPr id="3" name="Content Placeholder 2"/>
          <p:cNvSpPr>
            <a:spLocks noGrp="1"/>
          </p:cNvSpPr>
          <p:nvPr>
            <p:ph idx="1"/>
          </p:nvPr>
        </p:nvSpPr>
        <p:spPr>
          <a:xfrm>
            <a:off x="838200" y="1491795"/>
            <a:ext cx="10860314" cy="5112205"/>
          </a:xfrm>
        </p:spPr>
        <p:txBody>
          <a:bodyPr>
            <a:normAutofit fontScale="92500"/>
          </a:bodyPr>
          <a:lstStyle/>
          <a:p>
            <a:r>
              <a:rPr kumimoji="1" lang="en-US" altLang="ja-JP" dirty="0"/>
              <a:t>Games with simultaneous moves: Notation</a:t>
            </a:r>
          </a:p>
          <a:p>
            <a:r>
              <a:rPr lang="en-US" altLang="ja-JP" dirty="0"/>
              <a:t>Example: Stag Hunt (Coordination Games)</a:t>
            </a:r>
          </a:p>
          <a:p>
            <a:pPr lvl="1"/>
            <a:r>
              <a:rPr lang="en-US" altLang="ja-JP" dirty="0"/>
              <a:t>Nash Equilibrium: Each player knows what the other will do, and responds rationally</a:t>
            </a:r>
          </a:p>
          <a:p>
            <a:r>
              <a:rPr lang="en-US" altLang="ja-JP" dirty="0"/>
              <a:t>Example: Asymmetric Coordination Games</a:t>
            </a:r>
          </a:p>
          <a:p>
            <a:pPr lvl="1"/>
            <a:r>
              <a:rPr lang="en-US" altLang="ja-JP" dirty="0"/>
              <a:t>Pareto Optimal outcome: No player can win more w/o some other player winning less</a:t>
            </a:r>
          </a:p>
          <a:p>
            <a:r>
              <a:rPr lang="en-US" altLang="ja-JP" dirty="0"/>
              <a:t>Example: Prisoners’ Dilemma (Betrayal Games)</a:t>
            </a:r>
          </a:p>
          <a:p>
            <a:pPr lvl="1"/>
            <a:r>
              <a:rPr lang="en-US" altLang="ja-JP" dirty="0"/>
              <a:t>Dominant Strategy: an action that is rational regardless of what the other player does</a:t>
            </a:r>
          </a:p>
          <a:p>
            <a:r>
              <a:rPr lang="en-US" altLang="ja-JP" dirty="0"/>
              <a:t>Example: Chicken (Anti-Coordination Games)</a:t>
            </a:r>
          </a:p>
          <a:p>
            <a:pPr lvl="1"/>
            <a:r>
              <a:rPr lang="en-US" altLang="ja-JP" dirty="0"/>
              <a:t>Factors external to the game: How well can you bluff?</a:t>
            </a:r>
          </a:p>
          <a:p>
            <a:pPr lvl="1"/>
            <a:r>
              <a:rPr lang="en-US" altLang="ja-JP" dirty="0"/>
              <a:t>Rational action within the game: Mixed Nash Equilibrium</a:t>
            </a:r>
          </a:p>
          <a:p>
            <a:r>
              <a:rPr lang="en-US" altLang="ja-JP" dirty="0"/>
              <a:t>Example: Generative Adversarial Networks (GAN)</a:t>
            </a:r>
          </a:p>
        </p:txBody>
      </p:sp>
    </p:spTree>
    <p:extLst>
      <p:ext uri="{BB962C8B-B14F-4D97-AF65-F5344CB8AC3E}">
        <p14:creationId xmlns:p14="http://schemas.microsoft.com/office/powerpoint/2010/main" val="1327143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362" y="112541"/>
            <a:ext cx="6022235" cy="1322843"/>
          </a:xfrm>
        </p:spPr>
        <p:txBody>
          <a:bodyPr>
            <a:normAutofit fontScale="90000"/>
          </a:bodyPr>
          <a:lstStyle/>
          <a:p>
            <a:r>
              <a:rPr lang="en-US" dirty="0"/>
              <a:t>Notation: sequential games (next week’s subject)</a:t>
            </a:r>
          </a:p>
        </p:txBody>
      </p:sp>
      <p:sp>
        <p:nvSpPr>
          <p:cNvPr id="6" name="Oval 5">
            <a:extLst>
              <a:ext uri="{FF2B5EF4-FFF2-40B4-BE49-F238E27FC236}">
                <a16:creationId xmlns:a16="http://schemas.microsoft.com/office/drawing/2014/main" id="{EF132589-DAEF-FD48-A3EE-E3036E3202FC}"/>
              </a:ext>
            </a:extLst>
          </p:cNvPr>
          <p:cNvSpPr/>
          <p:nvPr/>
        </p:nvSpPr>
        <p:spPr>
          <a:xfrm>
            <a:off x="8989256" y="337622"/>
            <a:ext cx="829994" cy="787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a:t>
            </a:r>
          </a:p>
        </p:txBody>
      </p:sp>
      <p:sp>
        <p:nvSpPr>
          <p:cNvPr id="7" name="Oval 6">
            <a:extLst>
              <a:ext uri="{FF2B5EF4-FFF2-40B4-BE49-F238E27FC236}">
                <a16:creationId xmlns:a16="http://schemas.microsoft.com/office/drawing/2014/main" id="{C92FA90F-152A-7A43-9F2A-FB84101069A0}"/>
              </a:ext>
            </a:extLst>
          </p:cNvPr>
          <p:cNvSpPr/>
          <p:nvPr/>
        </p:nvSpPr>
        <p:spPr>
          <a:xfrm>
            <a:off x="8185056" y="1320016"/>
            <a:ext cx="829994" cy="787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a:t>
            </a:r>
          </a:p>
        </p:txBody>
      </p:sp>
      <p:sp>
        <p:nvSpPr>
          <p:cNvPr id="9" name="Oval 8">
            <a:extLst>
              <a:ext uri="{FF2B5EF4-FFF2-40B4-BE49-F238E27FC236}">
                <a16:creationId xmlns:a16="http://schemas.microsoft.com/office/drawing/2014/main" id="{1C37707A-9DFE-1B47-92C8-436074BAD046}"/>
              </a:ext>
            </a:extLst>
          </p:cNvPr>
          <p:cNvSpPr/>
          <p:nvPr/>
        </p:nvSpPr>
        <p:spPr>
          <a:xfrm>
            <a:off x="9952889" y="1329394"/>
            <a:ext cx="829994" cy="787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a:t>
            </a:r>
          </a:p>
        </p:txBody>
      </p:sp>
      <p:cxnSp>
        <p:nvCxnSpPr>
          <p:cNvPr id="20" name="Straight Arrow Connector 19">
            <a:extLst>
              <a:ext uri="{FF2B5EF4-FFF2-40B4-BE49-F238E27FC236}">
                <a16:creationId xmlns:a16="http://schemas.microsoft.com/office/drawing/2014/main" id="{C3D60427-46EB-5343-9AC4-D82B8535C1F8}"/>
              </a:ext>
            </a:extLst>
          </p:cNvPr>
          <p:cNvCxnSpPr>
            <a:cxnSpLocks/>
            <a:stCxn id="6" idx="4"/>
            <a:endCxn id="7" idx="7"/>
          </p:cNvCxnSpPr>
          <p:nvPr/>
        </p:nvCxnSpPr>
        <p:spPr>
          <a:xfrm flipH="1">
            <a:off x="8893500" y="1125413"/>
            <a:ext cx="510753" cy="309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7CE9EC7-8073-2D43-9941-F2B21ED617B2}"/>
              </a:ext>
            </a:extLst>
          </p:cNvPr>
          <p:cNvCxnSpPr>
            <a:cxnSpLocks/>
            <a:stCxn id="6" idx="4"/>
            <a:endCxn id="9" idx="1"/>
          </p:cNvCxnSpPr>
          <p:nvPr/>
        </p:nvCxnSpPr>
        <p:spPr>
          <a:xfrm>
            <a:off x="9404253" y="1125413"/>
            <a:ext cx="670186" cy="319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96B40FA-CF1C-9A43-8F54-1B6A73879992}"/>
              </a:ext>
            </a:extLst>
          </p:cNvPr>
          <p:cNvCxnSpPr>
            <a:cxnSpLocks/>
            <a:stCxn id="7" idx="4"/>
            <a:endCxn id="49" idx="0"/>
          </p:cNvCxnSpPr>
          <p:nvPr/>
        </p:nvCxnSpPr>
        <p:spPr>
          <a:xfrm flipH="1">
            <a:off x="8133921" y="2107807"/>
            <a:ext cx="466132" cy="362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D353ED7-00F5-F542-9BC4-64C3F18A851E}"/>
              </a:ext>
            </a:extLst>
          </p:cNvPr>
          <p:cNvCxnSpPr>
            <a:cxnSpLocks/>
            <a:stCxn id="7" idx="4"/>
            <a:endCxn id="56" idx="0"/>
          </p:cNvCxnSpPr>
          <p:nvPr/>
        </p:nvCxnSpPr>
        <p:spPr>
          <a:xfrm>
            <a:off x="8600053" y="2107807"/>
            <a:ext cx="438257" cy="372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9DC8204-01EE-574A-8DB6-41C44B5DC332}"/>
              </a:ext>
            </a:extLst>
          </p:cNvPr>
          <p:cNvCxnSpPr>
            <a:cxnSpLocks/>
            <a:stCxn id="9" idx="4"/>
            <a:endCxn id="57" idx="0"/>
          </p:cNvCxnSpPr>
          <p:nvPr/>
        </p:nvCxnSpPr>
        <p:spPr>
          <a:xfrm flipH="1">
            <a:off x="9994909" y="2117185"/>
            <a:ext cx="372977" cy="362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C8F0812F-A45F-9149-8212-286B6ABA9088}"/>
              </a:ext>
            </a:extLst>
          </p:cNvPr>
          <p:cNvCxnSpPr>
            <a:cxnSpLocks/>
            <a:stCxn id="9" idx="4"/>
            <a:endCxn id="60" idx="0"/>
          </p:cNvCxnSpPr>
          <p:nvPr/>
        </p:nvCxnSpPr>
        <p:spPr>
          <a:xfrm>
            <a:off x="10367886" y="2117185"/>
            <a:ext cx="480103" cy="358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99408B25-1813-3F49-A7AA-D8F2F5C48985}"/>
              </a:ext>
            </a:extLst>
          </p:cNvPr>
          <p:cNvSpPr/>
          <p:nvPr/>
        </p:nvSpPr>
        <p:spPr>
          <a:xfrm>
            <a:off x="7750219" y="2470607"/>
            <a:ext cx="767404" cy="954107"/>
          </a:xfrm>
          <a:prstGeom prst="rect">
            <a:avLst/>
          </a:prstGeom>
          <a:noFill/>
          <a:ln w="38100">
            <a:solidFill>
              <a:schemeClr val="tx1"/>
            </a:solidFill>
          </a:ln>
        </p:spPr>
        <p:txBody>
          <a:bodyPr wrap="square">
            <a:spAutoFit/>
          </a:bodyPr>
          <a:lstStyle/>
          <a:p>
            <a:r>
              <a:rPr lang="en-US" sz="2800" dirty="0"/>
              <a:t>🐶1 🐱2 </a:t>
            </a:r>
          </a:p>
        </p:txBody>
      </p:sp>
      <p:sp>
        <p:nvSpPr>
          <p:cNvPr id="56" name="Rectangle 55">
            <a:extLst>
              <a:ext uri="{FF2B5EF4-FFF2-40B4-BE49-F238E27FC236}">
                <a16:creationId xmlns:a16="http://schemas.microsoft.com/office/drawing/2014/main" id="{BFEF0D9D-A9FB-0241-AAC3-420A8F3D995C}"/>
              </a:ext>
            </a:extLst>
          </p:cNvPr>
          <p:cNvSpPr/>
          <p:nvPr/>
        </p:nvSpPr>
        <p:spPr>
          <a:xfrm>
            <a:off x="8673995" y="2479983"/>
            <a:ext cx="728629" cy="954107"/>
          </a:xfrm>
          <a:prstGeom prst="rect">
            <a:avLst/>
          </a:prstGeom>
          <a:noFill/>
          <a:ln w="38100">
            <a:solidFill>
              <a:schemeClr val="tx1"/>
            </a:solidFill>
          </a:ln>
        </p:spPr>
        <p:txBody>
          <a:bodyPr wrap="square">
            <a:spAutoFit/>
          </a:bodyPr>
          <a:lstStyle/>
          <a:p>
            <a:r>
              <a:rPr lang="en-US" sz="2800" dirty="0"/>
              <a:t>🐶7 🐱4 </a:t>
            </a:r>
          </a:p>
        </p:txBody>
      </p:sp>
      <p:sp>
        <p:nvSpPr>
          <p:cNvPr id="57" name="Rectangle 56">
            <a:extLst>
              <a:ext uri="{FF2B5EF4-FFF2-40B4-BE49-F238E27FC236}">
                <a16:creationId xmlns:a16="http://schemas.microsoft.com/office/drawing/2014/main" id="{16B151DC-6E69-3A47-BC09-9F35B53526DF}"/>
              </a:ext>
            </a:extLst>
          </p:cNvPr>
          <p:cNvSpPr/>
          <p:nvPr/>
        </p:nvSpPr>
        <p:spPr>
          <a:xfrm>
            <a:off x="9630594" y="2479981"/>
            <a:ext cx="728629" cy="954107"/>
          </a:xfrm>
          <a:prstGeom prst="rect">
            <a:avLst/>
          </a:prstGeom>
          <a:noFill/>
          <a:ln w="38100">
            <a:solidFill>
              <a:schemeClr val="tx1"/>
            </a:solidFill>
          </a:ln>
        </p:spPr>
        <p:txBody>
          <a:bodyPr wrap="square">
            <a:spAutoFit/>
          </a:bodyPr>
          <a:lstStyle/>
          <a:p>
            <a:r>
              <a:rPr lang="en-US" sz="2800" dirty="0"/>
              <a:t>🐶5 🐱1 </a:t>
            </a:r>
          </a:p>
        </p:txBody>
      </p:sp>
      <p:sp>
        <p:nvSpPr>
          <p:cNvPr id="60" name="Rectangle 59">
            <a:extLst>
              <a:ext uri="{FF2B5EF4-FFF2-40B4-BE49-F238E27FC236}">
                <a16:creationId xmlns:a16="http://schemas.microsoft.com/office/drawing/2014/main" id="{A5FD0091-9B52-9447-9833-7D89FDBB0BE9}"/>
              </a:ext>
            </a:extLst>
          </p:cNvPr>
          <p:cNvSpPr/>
          <p:nvPr/>
        </p:nvSpPr>
        <p:spPr>
          <a:xfrm>
            <a:off x="10469963" y="2475295"/>
            <a:ext cx="756052" cy="954107"/>
          </a:xfrm>
          <a:prstGeom prst="rect">
            <a:avLst/>
          </a:prstGeom>
          <a:noFill/>
          <a:ln w="38100">
            <a:solidFill>
              <a:schemeClr val="tx1"/>
            </a:solidFill>
          </a:ln>
        </p:spPr>
        <p:txBody>
          <a:bodyPr wrap="square">
            <a:spAutoFit/>
          </a:bodyPr>
          <a:lstStyle/>
          <a:p>
            <a:r>
              <a:rPr lang="en-US" sz="2800" dirty="0"/>
              <a:t>🐶5 🐱4 </a:t>
            </a:r>
          </a:p>
        </p:txBody>
      </p:sp>
      <p:sp>
        <p:nvSpPr>
          <p:cNvPr id="65" name="Rectangle 64">
            <a:extLst>
              <a:ext uri="{FF2B5EF4-FFF2-40B4-BE49-F238E27FC236}">
                <a16:creationId xmlns:a16="http://schemas.microsoft.com/office/drawing/2014/main" id="{875383C5-36D5-364A-B560-A9F589768C09}"/>
              </a:ext>
            </a:extLst>
          </p:cNvPr>
          <p:cNvSpPr/>
          <p:nvPr/>
        </p:nvSpPr>
        <p:spPr>
          <a:xfrm>
            <a:off x="8725575" y="955994"/>
            <a:ext cx="334021" cy="523220"/>
          </a:xfrm>
          <a:prstGeom prst="rect">
            <a:avLst/>
          </a:prstGeom>
          <a:noFill/>
          <a:ln w="38100">
            <a:noFill/>
          </a:ln>
        </p:spPr>
        <p:txBody>
          <a:bodyPr wrap="square">
            <a:spAutoFit/>
          </a:bodyPr>
          <a:lstStyle/>
          <a:p>
            <a:r>
              <a:rPr lang="en-US" sz="2800" dirty="0"/>
              <a:t>L</a:t>
            </a:r>
          </a:p>
        </p:txBody>
      </p:sp>
      <p:sp>
        <p:nvSpPr>
          <p:cNvPr id="67" name="Rectangle 66">
            <a:extLst>
              <a:ext uri="{FF2B5EF4-FFF2-40B4-BE49-F238E27FC236}">
                <a16:creationId xmlns:a16="http://schemas.microsoft.com/office/drawing/2014/main" id="{EFC7A38D-4962-134A-A983-F66EB227E663}"/>
              </a:ext>
            </a:extLst>
          </p:cNvPr>
          <p:cNvSpPr/>
          <p:nvPr/>
        </p:nvSpPr>
        <p:spPr>
          <a:xfrm>
            <a:off x="7794762" y="1952449"/>
            <a:ext cx="334021" cy="523220"/>
          </a:xfrm>
          <a:prstGeom prst="rect">
            <a:avLst/>
          </a:prstGeom>
          <a:noFill/>
          <a:ln w="38100">
            <a:noFill/>
          </a:ln>
        </p:spPr>
        <p:txBody>
          <a:bodyPr wrap="square">
            <a:spAutoFit/>
          </a:bodyPr>
          <a:lstStyle/>
          <a:p>
            <a:r>
              <a:rPr lang="en-US" sz="2800" dirty="0"/>
              <a:t>L</a:t>
            </a:r>
          </a:p>
        </p:txBody>
      </p:sp>
      <p:sp>
        <p:nvSpPr>
          <p:cNvPr id="69" name="Rectangle 68">
            <a:extLst>
              <a:ext uri="{FF2B5EF4-FFF2-40B4-BE49-F238E27FC236}">
                <a16:creationId xmlns:a16="http://schemas.microsoft.com/office/drawing/2014/main" id="{D73CA548-D6FC-C24D-9946-1C45D39DF68F}"/>
              </a:ext>
            </a:extLst>
          </p:cNvPr>
          <p:cNvSpPr/>
          <p:nvPr/>
        </p:nvSpPr>
        <p:spPr>
          <a:xfrm>
            <a:off x="9635282" y="1950105"/>
            <a:ext cx="334021" cy="523220"/>
          </a:xfrm>
          <a:prstGeom prst="rect">
            <a:avLst/>
          </a:prstGeom>
          <a:noFill/>
          <a:ln w="38100">
            <a:noFill/>
          </a:ln>
        </p:spPr>
        <p:txBody>
          <a:bodyPr wrap="square">
            <a:spAutoFit/>
          </a:bodyPr>
          <a:lstStyle/>
          <a:p>
            <a:r>
              <a:rPr lang="en-US" sz="2800" dirty="0"/>
              <a:t>L</a:t>
            </a:r>
          </a:p>
        </p:txBody>
      </p:sp>
      <p:sp>
        <p:nvSpPr>
          <p:cNvPr id="71" name="Rectangle 70">
            <a:extLst>
              <a:ext uri="{FF2B5EF4-FFF2-40B4-BE49-F238E27FC236}">
                <a16:creationId xmlns:a16="http://schemas.microsoft.com/office/drawing/2014/main" id="{B4ACF812-7C06-2E4A-8DDD-14382F33123D}"/>
              </a:ext>
            </a:extLst>
          </p:cNvPr>
          <p:cNvSpPr/>
          <p:nvPr/>
        </p:nvSpPr>
        <p:spPr>
          <a:xfrm>
            <a:off x="10842756" y="1961827"/>
            <a:ext cx="334021" cy="523220"/>
          </a:xfrm>
          <a:prstGeom prst="rect">
            <a:avLst/>
          </a:prstGeom>
          <a:noFill/>
          <a:ln w="38100">
            <a:noFill/>
          </a:ln>
        </p:spPr>
        <p:txBody>
          <a:bodyPr wrap="square">
            <a:spAutoFit/>
          </a:bodyPr>
          <a:lstStyle/>
          <a:p>
            <a:r>
              <a:rPr lang="en-US" sz="2800" dirty="0"/>
              <a:t>R</a:t>
            </a:r>
          </a:p>
        </p:txBody>
      </p:sp>
      <p:sp>
        <p:nvSpPr>
          <p:cNvPr id="80" name="Rectangle 79">
            <a:extLst>
              <a:ext uri="{FF2B5EF4-FFF2-40B4-BE49-F238E27FC236}">
                <a16:creationId xmlns:a16="http://schemas.microsoft.com/office/drawing/2014/main" id="{77FBDE82-189F-8842-A2D4-65CAC524C17E}"/>
              </a:ext>
            </a:extLst>
          </p:cNvPr>
          <p:cNvSpPr/>
          <p:nvPr/>
        </p:nvSpPr>
        <p:spPr>
          <a:xfrm>
            <a:off x="8955345" y="1973551"/>
            <a:ext cx="334021" cy="523220"/>
          </a:xfrm>
          <a:prstGeom prst="rect">
            <a:avLst/>
          </a:prstGeom>
          <a:noFill/>
          <a:ln w="38100">
            <a:noFill/>
          </a:ln>
        </p:spPr>
        <p:txBody>
          <a:bodyPr wrap="square">
            <a:spAutoFit/>
          </a:bodyPr>
          <a:lstStyle/>
          <a:p>
            <a:r>
              <a:rPr lang="en-US" sz="2800" dirty="0"/>
              <a:t>R</a:t>
            </a:r>
          </a:p>
        </p:txBody>
      </p:sp>
      <p:sp>
        <p:nvSpPr>
          <p:cNvPr id="81" name="Rectangle 80">
            <a:extLst>
              <a:ext uri="{FF2B5EF4-FFF2-40B4-BE49-F238E27FC236}">
                <a16:creationId xmlns:a16="http://schemas.microsoft.com/office/drawing/2014/main" id="{645F1B75-7F88-8041-A3A8-842401372CD8}"/>
              </a:ext>
            </a:extLst>
          </p:cNvPr>
          <p:cNvSpPr/>
          <p:nvPr/>
        </p:nvSpPr>
        <p:spPr>
          <a:xfrm>
            <a:off x="9839260" y="972410"/>
            <a:ext cx="334021" cy="523220"/>
          </a:xfrm>
          <a:prstGeom prst="rect">
            <a:avLst/>
          </a:prstGeom>
          <a:noFill/>
          <a:ln w="38100">
            <a:noFill/>
          </a:ln>
        </p:spPr>
        <p:txBody>
          <a:bodyPr wrap="square">
            <a:spAutoFit/>
          </a:bodyPr>
          <a:lstStyle/>
          <a:p>
            <a:r>
              <a:rPr lang="en-US" sz="2800" dirty="0"/>
              <a:t>R</a:t>
            </a:r>
          </a:p>
        </p:txBody>
      </p:sp>
      <p:sp>
        <p:nvSpPr>
          <p:cNvPr id="82" name="Content Placeholder 2">
            <a:extLst>
              <a:ext uri="{FF2B5EF4-FFF2-40B4-BE49-F238E27FC236}">
                <a16:creationId xmlns:a16="http://schemas.microsoft.com/office/drawing/2014/main" id="{DD20B77A-18FD-8845-B68E-964854D76460}"/>
              </a:ext>
            </a:extLst>
          </p:cNvPr>
          <p:cNvSpPr>
            <a:spLocks noGrp="1"/>
          </p:cNvSpPr>
          <p:nvPr>
            <p:ph idx="1"/>
          </p:nvPr>
        </p:nvSpPr>
        <p:spPr>
          <a:xfrm>
            <a:off x="346637" y="1513392"/>
            <a:ext cx="6235960" cy="4979483"/>
          </a:xfrm>
        </p:spPr>
        <p:txBody>
          <a:bodyPr>
            <a:normAutofit/>
          </a:bodyPr>
          <a:lstStyle/>
          <a:p>
            <a:r>
              <a:rPr lang="en-US" dirty="0"/>
              <a:t>Players take turns acting (e.g., dog moves first, then cat)</a:t>
            </a:r>
          </a:p>
          <a:p>
            <a:r>
              <a:rPr lang="en-US" dirty="0"/>
              <a:t>Each node represents the action of one player (e.g., each animal can go either L or R)</a:t>
            </a:r>
          </a:p>
          <a:p>
            <a:r>
              <a:rPr lang="en-US" dirty="0"/>
              <a:t>Terminal node is marked with the value for each player</a:t>
            </a:r>
          </a:p>
        </p:txBody>
      </p:sp>
    </p:spTree>
    <p:extLst>
      <p:ext uri="{BB962C8B-B14F-4D97-AF65-F5344CB8AC3E}">
        <p14:creationId xmlns:p14="http://schemas.microsoft.com/office/powerpoint/2010/main" val="807014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362" y="112542"/>
            <a:ext cx="6396643" cy="1383088"/>
          </a:xfrm>
        </p:spPr>
        <p:txBody>
          <a:bodyPr>
            <a:normAutofit fontScale="90000"/>
          </a:bodyPr>
          <a:lstStyle/>
          <a:p>
            <a:r>
              <a:rPr lang="en-US" dirty="0"/>
              <a:t>Notation: simultaneous games</a:t>
            </a:r>
            <a:br>
              <a:rPr lang="en-US" dirty="0"/>
            </a:br>
            <a:r>
              <a:rPr lang="en-US" dirty="0"/>
              <a:t>(today’s subject)</a:t>
            </a:r>
          </a:p>
        </p:txBody>
      </p:sp>
      <p:sp>
        <p:nvSpPr>
          <p:cNvPr id="82" name="Content Placeholder 2">
            <a:extLst>
              <a:ext uri="{FF2B5EF4-FFF2-40B4-BE49-F238E27FC236}">
                <a16:creationId xmlns:a16="http://schemas.microsoft.com/office/drawing/2014/main" id="{DD20B77A-18FD-8845-B68E-964854D76460}"/>
              </a:ext>
            </a:extLst>
          </p:cNvPr>
          <p:cNvSpPr>
            <a:spLocks noGrp="1"/>
          </p:cNvSpPr>
          <p:nvPr>
            <p:ph idx="1"/>
          </p:nvPr>
        </p:nvSpPr>
        <p:spPr>
          <a:xfrm>
            <a:off x="346637" y="2292484"/>
            <a:ext cx="6235960" cy="4493327"/>
          </a:xfrm>
        </p:spPr>
        <p:txBody>
          <a:bodyPr>
            <a:normAutofit/>
          </a:bodyPr>
          <a:lstStyle/>
          <a:p>
            <a:pPr marL="0" indent="0">
              <a:buNone/>
            </a:pPr>
            <a:r>
              <a:rPr lang="en-US" dirty="0"/>
              <a:t>The payoff matrix shows:</a:t>
            </a:r>
          </a:p>
          <a:p>
            <a:r>
              <a:rPr lang="en-US" dirty="0"/>
              <a:t>Each column is a different move for player 1.</a:t>
            </a:r>
          </a:p>
          <a:p>
            <a:r>
              <a:rPr lang="en-US" dirty="0"/>
              <a:t>Each row is a different move for player 2.</a:t>
            </a:r>
          </a:p>
          <a:p>
            <a:r>
              <a:rPr lang="en-US" dirty="0"/>
              <a:t>Each square is labeled with the rewards earned by each player in that square.</a:t>
            </a:r>
          </a:p>
        </p:txBody>
      </p:sp>
      <p:graphicFrame>
        <p:nvGraphicFramePr>
          <p:cNvPr id="26" name="Content Placeholder 4">
            <a:extLst>
              <a:ext uri="{FF2B5EF4-FFF2-40B4-BE49-F238E27FC236}">
                <a16:creationId xmlns:a16="http://schemas.microsoft.com/office/drawing/2014/main" id="{E50E9B36-35FE-0A49-BDD8-C2CBE7D40EF7}"/>
              </a:ext>
            </a:extLst>
          </p:cNvPr>
          <p:cNvGraphicFramePr>
            <a:graphicFrameLocks/>
          </p:cNvGraphicFramePr>
          <p:nvPr>
            <p:extLst>
              <p:ext uri="{D42A27DB-BD31-4B8C-83A1-F6EECF244321}">
                <p14:modId xmlns:p14="http://schemas.microsoft.com/office/powerpoint/2010/main" val="2634796837"/>
              </p:ext>
            </p:extLst>
          </p:nvPr>
        </p:nvGraphicFramePr>
        <p:xfrm>
          <a:off x="7760952" y="4337706"/>
          <a:ext cx="3570996" cy="2218660"/>
        </p:xfrm>
        <a:graphic>
          <a:graphicData uri="http://schemas.openxmlformats.org/drawingml/2006/table">
            <a:tbl>
              <a:tblPr>
                <a:tableStyleId>{F5AB1C69-6EDB-4FF4-983F-18BD219EF322}</a:tableStyleId>
              </a:tblPr>
              <a:tblGrid>
                <a:gridCol w="1785498">
                  <a:extLst>
                    <a:ext uri="{9D8B030D-6E8A-4147-A177-3AD203B41FA5}">
                      <a16:colId xmlns:a16="http://schemas.microsoft.com/office/drawing/2014/main" val="20000"/>
                    </a:ext>
                  </a:extLst>
                </a:gridCol>
                <a:gridCol w="1785498">
                  <a:extLst>
                    <a:ext uri="{9D8B030D-6E8A-4147-A177-3AD203B41FA5}">
                      <a16:colId xmlns:a16="http://schemas.microsoft.com/office/drawing/2014/main" val="20001"/>
                    </a:ext>
                  </a:extLst>
                </a:gridCol>
              </a:tblGrid>
              <a:tr h="1109330">
                <a:tc>
                  <a:txBody>
                    <a:bodyPr/>
                    <a:lstStyle/>
                    <a:p>
                      <a:pPr algn="ct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09330">
                <a:tc>
                  <a:txBody>
                    <a:bodyPr/>
                    <a:lstStyle/>
                    <a:p>
                      <a:pPr algn="ct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0" name="TextBox 29">
            <a:extLst>
              <a:ext uri="{FF2B5EF4-FFF2-40B4-BE49-F238E27FC236}">
                <a16:creationId xmlns:a16="http://schemas.microsoft.com/office/drawing/2014/main" id="{07EA619D-4827-B044-B960-0063B05BC917}"/>
              </a:ext>
            </a:extLst>
          </p:cNvPr>
          <p:cNvSpPr txBox="1"/>
          <p:nvPr/>
        </p:nvSpPr>
        <p:spPr>
          <a:xfrm>
            <a:off x="8729174" y="6505279"/>
            <a:ext cx="1609415" cy="400110"/>
          </a:xfrm>
          <a:prstGeom prst="rect">
            <a:avLst/>
          </a:prstGeom>
          <a:noFill/>
        </p:spPr>
        <p:txBody>
          <a:bodyPr wrap="none" rtlCol="0">
            <a:spAutoFit/>
          </a:bodyPr>
          <a:lstStyle/>
          <a:p>
            <a:pPr algn="ctr"/>
            <a:r>
              <a:rPr lang="en-US" sz="2000" b="1" dirty="0"/>
              <a:t>Payoff matrix</a:t>
            </a:r>
          </a:p>
        </p:txBody>
      </p:sp>
      <p:cxnSp>
        <p:nvCxnSpPr>
          <p:cNvPr id="40" name="Straight Connector 39">
            <a:extLst>
              <a:ext uri="{FF2B5EF4-FFF2-40B4-BE49-F238E27FC236}">
                <a16:creationId xmlns:a16="http://schemas.microsoft.com/office/drawing/2014/main" id="{3845D81F-E575-414D-88C8-ED6D1129ED41}"/>
              </a:ext>
            </a:extLst>
          </p:cNvPr>
          <p:cNvCxnSpPr>
            <a:cxnSpLocks/>
            <a:stCxn id="26" idx="0"/>
            <a:endCxn id="26" idx="3"/>
          </p:cNvCxnSpPr>
          <p:nvPr/>
        </p:nvCxnSpPr>
        <p:spPr>
          <a:xfrm>
            <a:off x="9546450" y="4337706"/>
            <a:ext cx="1785498" cy="1109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2111004-D69A-6548-B270-C0FF71131E1D}"/>
              </a:ext>
            </a:extLst>
          </p:cNvPr>
          <p:cNvCxnSpPr>
            <a:cxnSpLocks/>
          </p:cNvCxnSpPr>
          <p:nvPr/>
        </p:nvCxnSpPr>
        <p:spPr>
          <a:xfrm>
            <a:off x="7753085" y="4352322"/>
            <a:ext cx="3578863" cy="2204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FBC3810-B432-5249-9726-5F5D56109FCD}"/>
              </a:ext>
            </a:extLst>
          </p:cNvPr>
          <p:cNvCxnSpPr>
            <a:cxnSpLocks/>
            <a:stCxn id="26" idx="1"/>
            <a:endCxn id="26" idx="2"/>
          </p:cNvCxnSpPr>
          <p:nvPr/>
        </p:nvCxnSpPr>
        <p:spPr>
          <a:xfrm>
            <a:off x="7760952" y="5447036"/>
            <a:ext cx="1785498" cy="110933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FEA89CC-F454-EE40-BD53-0812D1288C3F}"/>
              </a:ext>
            </a:extLst>
          </p:cNvPr>
          <p:cNvSpPr txBox="1"/>
          <p:nvPr/>
        </p:nvSpPr>
        <p:spPr>
          <a:xfrm>
            <a:off x="10885606" y="4434383"/>
            <a:ext cx="393056" cy="584775"/>
          </a:xfrm>
          <a:prstGeom prst="rect">
            <a:avLst/>
          </a:prstGeom>
          <a:noFill/>
        </p:spPr>
        <p:txBody>
          <a:bodyPr wrap="none" rtlCol="0">
            <a:spAutoFit/>
          </a:bodyPr>
          <a:lstStyle/>
          <a:p>
            <a:r>
              <a:rPr lang="en-US" sz="3200" b="1" dirty="0">
                <a:solidFill>
                  <a:srgbClr val="0000FF"/>
                </a:solidFill>
              </a:rPr>
              <a:t>4</a:t>
            </a:r>
          </a:p>
        </p:txBody>
      </p:sp>
      <p:sp>
        <p:nvSpPr>
          <p:cNvPr id="62" name="TextBox 61">
            <a:extLst>
              <a:ext uri="{FF2B5EF4-FFF2-40B4-BE49-F238E27FC236}">
                <a16:creationId xmlns:a16="http://schemas.microsoft.com/office/drawing/2014/main" id="{A0E47F98-0FFA-304F-BFE0-1BC743450A74}"/>
              </a:ext>
            </a:extLst>
          </p:cNvPr>
          <p:cNvSpPr txBox="1"/>
          <p:nvPr/>
        </p:nvSpPr>
        <p:spPr>
          <a:xfrm>
            <a:off x="9663015" y="4883555"/>
            <a:ext cx="393056" cy="584775"/>
          </a:xfrm>
          <a:prstGeom prst="rect">
            <a:avLst/>
          </a:prstGeom>
          <a:noFill/>
        </p:spPr>
        <p:txBody>
          <a:bodyPr wrap="none" rtlCol="0">
            <a:spAutoFit/>
          </a:bodyPr>
          <a:lstStyle/>
          <a:p>
            <a:r>
              <a:rPr lang="en-US" sz="3200" b="1" dirty="0">
                <a:solidFill>
                  <a:srgbClr val="FF9300"/>
                </a:solidFill>
              </a:rPr>
              <a:t>7</a:t>
            </a:r>
          </a:p>
        </p:txBody>
      </p:sp>
      <p:sp>
        <p:nvSpPr>
          <p:cNvPr id="75" name="Oval 74">
            <a:extLst>
              <a:ext uri="{FF2B5EF4-FFF2-40B4-BE49-F238E27FC236}">
                <a16:creationId xmlns:a16="http://schemas.microsoft.com/office/drawing/2014/main" id="{B15BE1AC-2101-034B-9CC1-F22F5428A6E5}"/>
              </a:ext>
            </a:extLst>
          </p:cNvPr>
          <p:cNvSpPr/>
          <p:nvPr/>
        </p:nvSpPr>
        <p:spPr>
          <a:xfrm>
            <a:off x="8989256" y="337622"/>
            <a:ext cx="829994" cy="787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a:t>
            </a:r>
          </a:p>
        </p:txBody>
      </p:sp>
      <p:sp>
        <p:nvSpPr>
          <p:cNvPr id="76" name="Oval 75">
            <a:extLst>
              <a:ext uri="{FF2B5EF4-FFF2-40B4-BE49-F238E27FC236}">
                <a16:creationId xmlns:a16="http://schemas.microsoft.com/office/drawing/2014/main" id="{24CB1CFB-3DF5-6E45-9BC8-9EB1E298BD01}"/>
              </a:ext>
            </a:extLst>
          </p:cNvPr>
          <p:cNvSpPr/>
          <p:nvPr/>
        </p:nvSpPr>
        <p:spPr>
          <a:xfrm>
            <a:off x="8185056" y="1320016"/>
            <a:ext cx="829994" cy="787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a:t>
            </a:r>
          </a:p>
        </p:txBody>
      </p:sp>
      <p:sp>
        <p:nvSpPr>
          <p:cNvPr id="77" name="Oval 76">
            <a:extLst>
              <a:ext uri="{FF2B5EF4-FFF2-40B4-BE49-F238E27FC236}">
                <a16:creationId xmlns:a16="http://schemas.microsoft.com/office/drawing/2014/main" id="{216409B5-2F48-1E43-895B-823DF5D9A0CB}"/>
              </a:ext>
            </a:extLst>
          </p:cNvPr>
          <p:cNvSpPr/>
          <p:nvPr/>
        </p:nvSpPr>
        <p:spPr>
          <a:xfrm>
            <a:off x="9952889" y="1329394"/>
            <a:ext cx="829994" cy="787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a:t>
            </a:r>
          </a:p>
        </p:txBody>
      </p:sp>
      <p:cxnSp>
        <p:nvCxnSpPr>
          <p:cNvPr id="78" name="Straight Arrow Connector 77">
            <a:extLst>
              <a:ext uri="{FF2B5EF4-FFF2-40B4-BE49-F238E27FC236}">
                <a16:creationId xmlns:a16="http://schemas.microsoft.com/office/drawing/2014/main" id="{7D7B8764-3A30-D746-8C6A-19867E90F7BC}"/>
              </a:ext>
            </a:extLst>
          </p:cNvPr>
          <p:cNvCxnSpPr>
            <a:cxnSpLocks/>
            <a:stCxn id="75" idx="4"/>
            <a:endCxn id="76" idx="7"/>
          </p:cNvCxnSpPr>
          <p:nvPr/>
        </p:nvCxnSpPr>
        <p:spPr>
          <a:xfrm flipH="1">
            <a:off x="8893500" y="1125413"/>
            <a:ext cx="510753" cy="309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C5BE633D-4D93-9440-B51C-D7D04C565CFA}"/>
              </a:ext>
            </a:extLst>
          </p:cNvPr>
          <p:cNvCxnSpPr>
            <a:cxnSpLocks/>
            <a:stCxn id="75" idx="4"/>
            <a:endCxn id="77" idx="1"/>
          </p:cNvCxnSpPr>
          <p:nvPr/>
        </p:nvCxnSpPr>
        <p:spPr>
          <a:xfrm>
            <a:off x="9404253" y="1125413"/>
            <a:ext cx="670186" cy="319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CA80A008-1B30-BE47-A3ED-8EE7C26CFC42}"/>
              </a:ext>
            </a:extLst>
          </p:cNvPr>
          <p:cNvCxnSpPr>
            <a:cxnSpLocks/>
            <a:stCxn id="76" idx="4"/>
            <a:endCxn id="87" idx="0"/>
          </p:cNvCxnSpPr>
          <p:nvPr/>
        </p:nvCxnSpPr>
        <p:spPr>
          <a:xfrm flipH="1">
            <a:off x="8133921" y="2107807"/>
            <a:ext cx="466132" cy="362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8AEAF59A-BF2E-A542-B445-43F1DFAF5F73}"/>
              </a:ext>
            </a:extLst>
          </p:cNvPr>
          <p:cNvCxnSpPr>
            <a:cxnSpLocks/>
            <a:stCxn id="76" idx="4"/>
            <a:endCxn id="88" idx="0"/>
          </p:cNvCxnSpPr>
          <p:nvPr/>
        </p:nvCxnSpPr>
        <p:spPr>
          <a:xfrm>
            <a:off x="8600053" y="2107807"/>
            <a:ext cx="438257" cy="372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FE4EAB18-4DF8-3544-8390-D06BFA13FEAD}"/>
              </a:ext>
            </a:extLst>
          </p:cNvPr>
          <p:cNvCxnSpPr>
            <a:cxnSpLocks/>
            <a:stCxn id="77" idx="4"/>
            <a:endCxn id="89" idx="0"/>
          </p:cNvCxnSpPr>
          <p:nvPr/>
        </p:nvCxnSpPr>
        <p:spPr>
          <a:xfrm flipH="1">
            <a:off x="9994909" y="2117185"/>
            <a:ext cx="372977" cy="362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4110B22E-7410-5E45-9345-0096533B4A63}"/>
              </a:ext>
            </a:extLst>
          </p:cNvPr>
          <p:cNvCxnSpPr>
            <a:cxnSpLocks/>
            <a:stCxn id="77" idx="4"/>
            <a:endCxn id="90" idx="0"/>
          </p:cNvCxnSpPr>
          <p:nvPr/>
        </p:nvCxnSpPr>
        <p:spPr>
          <a:xfrm>
            <a:off x="10367886" y="2117185"/>
            <a:ext cx="480103" cy="358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CDC0D224-3234-CB49-910D-7BE66CFC1E9A}"/>
              </a:ext>
            </a:extLst>
          </p:cNvPr>
          <p:cNvSpPr/>
          <p:nvPr/>
        </p:nvSpPr>
        <p:spPr>
          <a:xfrm>
            <a:off x="7750219" y="2470607"/>
            <a:ext cx="767404" cy="954107"/>
          </a:xfrm>
          <a:prstGeom prst="rect">
            <a:avLst/>
          </a:prstGeom>
          <a:noFill/>
          <a:ln w="38100">
            <a:solidFill>
              <a:schemeClr val="tx1"/>
            </a:solidFill>
          </a:ln>
        </p:spPr>
        <p:txBody>
          <a:bodyPr wrap="square">
            <a:spAutoFit/>
          </a:bodyPr>
          <a:lstStyle/>
          <a:p>
            <a:r>
              <a:rPr lang="en-US" sz="2800" dirty="0"/>
              <a:t>🐶1 🐱2 </a:t>
            </a:r>
          </a:p>
        </p:txBody>
      </p:sp>
      <p:sp>
        <p:nvSpPr>
          <p:cNvPr id="88" name="Rectangle 87">
            <a:extLst>
              <a:ext uri="{FF2B5EF4-FFF2-40B4-BE49-F238E27FC236}">
                <a16:creationId xmlns:a16="http://schemas.microsoft.com/office/drawing/2014/main" id="{5CAAEFEC-E535-C748-87AE-FD06C82F0C5D}"/>
              </a:ext>
            </a:extLst>
          </p:cNvPr>
          <p:cNvSpPr/>
          <p:nvPr/>
        </p:nvSpPr>
        <p:spPr>
          <a:xfrm>
            <a:off x="8673995" y="2479983"/>
            <a:ext cx="728629" cy="954107"/>
          </a:xfrm>
          <a:prstGeom prst="rect">
            <a:avLst/>
          </a:prstGeom>
          <a:noFill/>
          <a:ln w="38100">
            <a:solidFill>
              <a:schemeClr val="tx1"/>
            </a:solidFill>
          </a:ln>
        </p:spPr>
        <p:txBody>
          <a:bodyPr wrap="square">
            <a:spAutoFit/>
          </a:bodyPr>
          <a:lstStyle/>
          <a:p>
            <a:r>
              <a:rPr lang="en-US" sz="2800" dirty="0"/>
              <a:t>🐶7 🐱4 </a:t>
            </a:r>
          </a:p>
        </p:txBody>
      </p:sp>
      <p:sp>
        <p:nvSpPr>
          <p:cNvPr id="89" name="Rectangle 88">
            <a:extLst>
              <a:ext uri="{FF2B5EF4-FFF2-40B4-BE49-F238E27FC236}">
                <a16:creationId xmlns:a16="http://schemas.microsoft.com/office/drawing/2014/main" id="{8279F721-D5A0-FC4D-8C22-67BBFC188123}"/>
              </a:ext>
            </a:extLst>
          </p:cNvPr>
          <p:cNvSpPr/>
          <p:nvPr/>
        </p:nvSpPr>
        <p:spPr>
          <a:xfrm>
            <a:off x="9630594" y="2479981"/>
            <a:ext cx="728629" cy="954107"/>
          </a:xfrm>
          <a:prstGeom prst="rect">
            <a:avLst/>
          </a:prstGeom>
          <a:noFill/>
          <a:ln w="38100">
            <a:solidFill>
              <a:schemeClr val="tx1"/>
            </a:solidFill>
          </a:ln>
        </p:spPr>
        <p:txBody>
          <a:bodyPr wrap="square">
            <a:spAutoFit/>
          </a:bodyPr>
          <a:lstStyle/>
          <a:p>
            <a:r>
              <a:rPr lang="en-US" sz="2800" dirty="0"/>
              <a:t>🐶5 🐱1 </a:t>
            </a:r>
          </a:p>
        </p:txBody>
      </p:sp>
      <p:sp>
        <p:nvSpPr>
          <p:cNvPr id="90" name="Rectangle 89">
            <a:extLst>
              <a:ext uri="{FF2B5EF4-FFF2-40B4-BE49-F238E27FC236}">
                <a16:creationId xmlns:a16="http://schemas.microsoft.com/office/drawing/2014/main" id="{E44EC384-FFF3-E041-8236-F1C9D73B802A}"/>
              </a:ext>
            </a:extLst>
          </p:cNvPr>
          <p:cNvSpPr/>
          <p:nvPr/>
        </p:nvSpPr>
        <p:spPr>
          <a:xfrm>
            <a:off x="10469963" y="2475295"/>
            <a:ext cx="756052" cy="954107"/>
          </a:xfrm>
          <a:prstGeom prst="rect">
            <a:avLst/>
          </a:prstGeom>
          <a:noFill/>
          <a:ln w="38100">
            <a:solidFill>
              <a:schemeClr val="tx1"/>
            </a:solidFill>
          </a:ln>
        </p:spPr>
        <p:txBody>
          <a:bodyPr wrap="square">
            <a:spAutoFit/>
          </a:bodyPr>
          <a:lstStyle/>
          <a:p>
            <a:r>
              <a:rPr lang="en-US" sz="2800" dirty="0"/>
              <a:t>🐶5 🐱4 </a:t>
            </a:r>
          </a:p>
        </p:txBody>
      </p:sp>
      <p:sp>
        <p:nvSpPr>
          <p:cNvPr id="94" name="Rectangle 93">
            <a:extLst>
              <a:ext uri="{FF2B5EF4-FFF2-40B4-BE49-F238E27FC236}">
                <a16:creationId xmlns:a16="http://schemas.microsoft.com/office/drawing/2014/main" id="{416286F9-BA45-0C49-BAC3-831971238389}"/>
              </a:ext>
            </a:extLst>
          </p:cNvPr>
          <p:cNvSpPr/>
          <p:nvPr/>
        </p:nvSpPr>
        <p:spPr>
          <a:xfrm>
            <a:off x="8725575" y="955994"/>
            <a:ext cx="334021" cy="523220"/>
          </a:xfrm>
          <a:prstGeom prst="rect">
            <a:avLst/>
          </a:prstGeom>
          <a:noFill/>
          <a:ln w="38100">
            <a:noFill/>
          </a:ln>
        </p:spPr>
        <p:txBody>
          <a:bodyPr wrap="square">
            <a:spAutoFit/>
          </a:bodyPr>
          <a:lstStyle/>
          <a:p>
            <a:r>
              <a:rPr lang="en-US" sz="2800" dirty="0"/>
              <a:t>L</a:t>
            </a:r>
          </a:p>
        </p:txBody>
      </p:sp>
      <p:sp>
        <p:nvSpPr>
          <p:cNvPr id="95" name="Rectangle 94">
            <a:extLst>
              <a:ext uri="{FF2B5EF4-FFF2-40B4-BE49-F238E27FC236}">
                <a16:creationId xmlns:a16="http://schemas.microsoft.com/office/drawing/2014/main" id="{F4F69568-139F-E64F-94EF-201012C8C193}"/>
              </a:ext>
            </a:extLst>
          </p:cNvPr>
          <p:cNvSpPr/>
          <p:nvPr/>
        </p:nvSpPr>
        <p:spPr>
          <a:xfrm>
            <a:off x="7794762" y="1952449"/>
            <a:ext cx="334021" cy="523220"/>
          </a:xfrm>
          <a:prstGeom prst="rect">
            <a:avLst/>
          </a:prstGeom>
          <a:noFill/>
          <a:ln w="38100">
            <a:noFill/>
          </a:ln>
        </p:spPr>
        <p:txBody>
          <a:bodyPr wrap="square">
            <a:spAutoFit/>
          </a:bodyPr>
          <a:lstStyle/>
          <a:p>
            <a:r>
              <a:rPr lang="en-US" sz="2800" dirty="0"/>
              <a:t>L</a:t>
            </a:r>
          </a:p>
        </p:txBody>
      </p:sp>
      <p:sp>
        <p:nvSpPr>
          <p:cNvPr id="96" name="Rectangle 95">
            <a:extLst>
              <a:ext uri="{FF2B5EF4-FFF2-40B4-BE49-F238E27FC236}">
                <a16:creationId xmlns:a16="http://schemas.microsoft.com/office/drawing/2014/main" id="{B3987ED3-9791-EF40-9CF0-9CFCF2C1B6E0}"/>
              </a:ext>
            </a:extLst>
          </p:cNvPr>
          <p:cNvSpPr/>
          <p:nvPr/>
        </p:nvSpPr>
        <p:spPr>
          <a:xfrm>
            <a:off x="9635282" y="1950105"/>
            <a:ext cx="334021" cy="523220"/>
          </a:xfrm>
          <a:prstGeom prst="rect">
            <a:avLst/>
          </a:prstGeom>
          <a:noFill/>
          <a:ln w="38100">
            <a:noFill/>
          </a:ln>
        </p:spPr>
        <p:txBody>
          <a:bodyPr wrap="square">
            <a:spAutoFit/>
          </a:bodyPr>
          <a:lstStyle/>
          <a:p>
            <a:r>
              <a:rPr lang="en-US" sz="2800" dirty="0"/>
              <a:t>L</a:t>
            </a:r>
          </a:p>
        </p:txBody>
      </p:sp>
      <p:sp>
        <p:nvSpPr>
          <p:cNvPr id="97" name="Rectangle 96">
            <a:extLst>
              <a:ext uri="{FF2B5EF4-FFF2-40B4-BE49-F238E27FC236}">
                <a16:creationId xmlns:a16="http://schemas.microsoft.com/office/drawing/2014/main" id="{66456639-AFAE-BA4E-A17B-C6CFE37C4ADF}"/>
              </a:ext>
            </a:extLst>
          </p:cNvPr>
          <p:cNvSpPr/>
          <p:nvPr/>
        </p:nvSpPr>
        <p:spPr>
          <a:xfrm>
            <a:off x="10842756" y="1961827"/>
            <a:ext cx="334021" cy="523220"/>
          </a:xfrm>
          <a:prstGeom prst="rect">
            <a:avLst/>
          </a:prstGeom>
          <a:noFill/>
          <a:ln w="38100">
            <a:noFill/>
          </a:ln>
        </p:spPr>
        <p:txBody>
          <a:bodyPr wrap="square">
            <a:spAutoFit/>
          </a:bodyPr>
          <a:lstStyle/>
          <a:p>
            <a:r>
              <a:rPr lang="en-US" sz="2800" dirty="0"/>
              <a:t>R</a:t>
            </a:r>
          </a:p>
        </p:txBody>
      </p:sp>
      <p:sp>
        <p:nvSpPr>
          <p:cNvPr id="98" name="Rectangle 97">
            <a:extLst>
              <a:ext uri="{FF2B5EF4-FFF2-40B4-BE49-F238E27FC236}">
                <a16:creationId xmlns:a16="http://schemas.microsoft.com/office/drawing/2014/main" id="{A30665EC-952E-594F-98B6-0E3196FBE1ED}"/>
              </a:ext>
            </a:extLst>
          </p:cNvPr>
          <p:cNvSpPr/>
          <p:nvPr/>
        </p:nvSpPr>
        <p:spPr>
          <a:xfrm>
            <a:off x="8955345" y="1973551"/>
            <a:ext cx="334021" cy="523220"/>
          </a:xfrm>
          <a:prstGeom prst="rect">
            <a:avLst/>
          </a:prstGeom>
          <a:noFill/>
          <a:ln w="38100">
            <a:noFill/>
          </a:ln>
        </p:spPr>
        <p:txBody>
          <a:bodyPr wrap="square">
            <a:spAutoFit/>
          </a:bodyPr>
          <a:lstStyle/>
          <a:p>
            <a:r>
              <a:rPr lang="en-US" sz="2800" dirty="0"/>
              <a:t>R</a:t>
            </a:r>
          </a:p>
        </p:txBody>
      </p:sp>
      <p:sp>
        <p:nvSpPr>
          <p:cNvPr id="99" name="Rectangle 98">
            <a:extLst>
              <a:ext uri="{FF2B5EF4-FFF2-40B4-BE49-F238E27FC236}">
                <a16:creationId xmlns:a16="http://schemas.microsoft.com/office/drawing/2014/main" id="{1C0B6760-17E6-A143-BBA8-37CEA3FDD0C6}"/>
              </a:ext>
            </a:extLst>
          </p:cNvPr>
          <p:cNvSpPr/>
          <p:nvPr/>
        </p:nvSpPr>
        <p:spPr>
          <a:xfrm>
            <a:off x="9839260" y="972410"/>
            <a:ext cx="334021" cy="523220"/>
          </a:xfrm>
          <a:prstGeom prst="rect">
            <a:avLst/>
          </a:prstGeom>
          <a:noFill/>
          <a:ln w="38100">
            <a:noFill/>
          </a:ln>
        </p:spPr>
        <p:txBody>
          <a:bodyPr wrap="square">
            <a:spAutoFit/>
          </a:bodyPr>
          <a:lstStyle/>
          <a:p>
            <a:r>
              <a:rPr lang="en-US" sz="2800" dirty="0"/>
              <a:t>R</a:t>
            </a:r>
          </a:p>
        </p:txBody>
      </p:sp>
      <p:sp>
        <p:nvSpPr>
          <p:cNvPr id="100" name="TextBox 99">
            <a:extLst>
              <a:ext uri="{FF2B5EF4-FFF2-40B4-BE49-F238E27FC236}">
                <a16:creationId xmlns:a16="http://schemas.microsoft.com/office/drawing/2014/main" id="{A8DCF5BB-4DDB-9142-B2F4-E94A0092CC8C}"/>
              </a:ext>
            </a:extLst>
          </p:cNvPr>
          <p:cNvSpPr txBox="1"/>
          <p:nvPr/>
        </p:nvSpPr>
        <p:spPr>
          <a:xfrm>
            <a:off x="10883261" y="5473046"/>
            <a:ext cx="393056" cy="584775"/>
          </a:xfrm>
          <a:prstGeom prst="rect">
            <a:avLst/>
          </a:prstGeom>
          <a:noFill/>
        </p:spPr>
        <p:txBody>
          <a:bodyPr wrap="none" rtlCol="0">
            <a:spAutoFit/>
          </a:bodyPr>
          <a:lstStyle/>
          <a:p>
            <a:r>
              <a:rPr lang="en-US" sz="3200" b="1" dirty="0">
                <a:solidFill>
                  <a:srgbClr val="0000FF"/>
                </a:solidFill>
              </a:rPr>
              <a:t>4</a:t>
            </a:r>
          </a:p>
        </p:txBody>
      </p:sp>
      <p:sp>
        <p:nvSpPr>
          <p:cNvPr id="101" name="TextBox 100">
            <a:extLst>
              <a:ext uri="{FF2B5EF4-FFF2-40B4-BE49-F238E27FC236}">
                <a16:creationId xmlns:a16="http://schemas.microsoft.com/office/drawing/2014/main" id="{F767F063-DA95-E44E-9C32-06796EC5DFAF}"/>
              </a:ext>
            </a:extLst>
          </p:cNvPr>
          <p:cNvSpPr txBox="1"/>
          <p:nvPr/>
        </p:nvSpPr>
        <p:spPr>
          <a:xfrm>
            <a:off x="9660670" y="5964422"/>
            <a:ext cx="393056" cy="584775"/>
          </a:xfrm>
          <a:prstGeom prst="rect">
            <a:avLst/>
          </a:prstGeom>
          <a:noFill/>
        </p:spPr>
        <p:txBody>
          <a:bodyPr wrap="none" rtlCol="0">
            <a:spAutoFit/>
          </a:bodyPr>
          <a:lstStyle/>
          <a:p>
            <a:r>
              <a:rPr lang="en-US" sz="3200" b="1" dirty="0">
                <a:solidFill>
                  <a:srgbClr val="FF9300"/>
                </a:solidFill>
              </a:rPr>
              <a:t>5</a:t>
            </a:r>
          </a:p>
        </p:txBody>
      </p:sp>
      <p:sp>
        <p:nvSpPr>
          <p:cNvPr id="102" name="TextBox 101">
            <a:extLst>
              <a:ext uri="{FF2B5EF4-FFF2-40B4-BE49-F238E27FC236}">
                <a16:creationId xmlns:a16="http://schemas.microsoft.com/office/drawing/2014/main" id="{EDBF03BB-021F-BD43-B320-BB59CA27F527}"/>
              </a:ext>
            </a:extLst>
          </p:cNvPr>
          <p:cNvSpPr txBox="1"/>
          <p:nvPr/>
        </p:nvSpPr>
        <p:spPr>
          <a:xfrm>
            <a:off x="9080253" y="5484769"/>
            <a:ext cx="393056" cy="584775"/>
          </a:xfrm>
          <a:prstGeom prst="rect">
            <a:avLst/>
          </a:prstGeom>
          <a:noFill/>
        </p:spPr>
        <p:txBody>
          <a:bodyPr wrap="none" rtlCol="0">
            <a:spAutoFit/>
          </a:bodyPr>
          <a:lstStyle/>
          <a:p>
            <a:r>
              <a:rPr lang="en-US" sz="3200" b="1" dirty="0">
                <a:solidFill>
                  <a:srgbClr val="0000FF"/>
                </a:solidFill>
              </a:rPr>
              <a:t>1</a:t>
            </a:r>
          </a:p>
        </p:txBody>
      </p:sp>
      <p:sp>
        <p:nvSpPr>
          <p:cNvPr id="103" name="TextBox 102">
            <a:extLst>
              <a:ext uri="{FF2B5EF4-FFF2-40B4-BE49-F238E27FC236}">
                <a16:creationId xmlns:a16="http://schemas.microsoft.com/office/drawing/2014/main" id="{30F12712-7C73-134E-AF46-865844B15A6A}"/>
              </a:ext>
            </a:extLst>
          </p:cNvPr>
          <p:cNvSpPr txBox="1"/>
          <p:nvPr/>
        </p:nvSpPr>
        <p:spPr>
          <a:xfrm>
            <a:off x="7857662" y="5933941"/>
            <a:ext cx="393056" cy="584775"/>
          </a:xfrm>
          <a:prstGeom prst="rect">
            <a:avLst/>
          </a:prstGeom>
          <a:noFill/>
        </p:spPr>
        <p:txBody>
          <a:bodyPr wrap="none" rtlCol="0">
            <a:spAutoFit/>
          </a:bodyPr>
          <a:lstStyle/>
          <a:p>
            <a:r>
              <a:rPr lang="en-US" sz="3200" b="1" dirty="0">
                <a:solidFill>
                  <a:srgbClr val="FF9300"/>
                </a:solidFill>
              </a:rPr>
              <a:t>5</a:t>
            </a:r>
          </a:p>
        </p:txBody>
      </p:sp>
      <p:sp>
        <p:nvSpPr>
          <p:cNvPr id="104" name="TextBox 103">
            <a:extLst>
              <a:ext uri="{FF2B5EF4-FFF2-40B4-BE49-F238E27FC236}">
                <a16:creationId xmlns:a16="http://schemas.microsoft.com/office/drawing/2014/main" id="{5FED1FDA-7BFD-144B-B96A-FEE12171CC29}"/>
              </a:ext>
            </a:extLst>
          </p:cNvPr>
          <p:cNvSpPr txBox="1"/>
          <p:nvPr/>
        </p:nvSpPr>
        <p:spPr>
          <a:xfrm>
            <a:off x="9091976" y="4427348"/>
            <a:ext cx="393056" cy="584775"/>
          </a:xfrm>
          <a:prstGeom prst="rect">
            <a:avLst/>
          </a:prstGeom>
          <a:noFill/>
        </p:spPr>
        <p:txBody>
          <a:bodyPr wrap="none" rtlCol="0">
            <a:spAutoFit/>
          </a:bodyPr>
          <a:lstStyle/>
          <a:p>
            <a:r>
              <a:rPr lang="en-US" sz="3200" b="1" dirty="0">
                <a:solidFill>
                  <a:srgbClr val="0000FF"/>
                </a:solidFill>
              </a:rPr>
              <a:t>2</a:t>
            </a:r>
          </a:p>
        </p:txBody>
      </p:sp>
      <p:sp>
        <p:nvSpPr>
          <p:cNvPr id="105" name="TextBox 104">
            <a:extLst>
              <a:ext uri="{FF2B5EF4-FFF2-40B4-BE49-F238E27FC236}">
                <a16:creationId xmlns:a16="http://schemas.microsoft.com/office/drawing/2014/main" id="{4D71443D-194A-3D44-8212-5DAECD799BAE}"/>
              </a:ext>
            </a:extLst>
          </p:cNvPr>
          <p:cNvSpPr txBox="1"/>
          <p:nvPr/>
        </p:nvSpPr>
        <p:spPr>
          <a:xfrm>
            <a:off x="7869385" y="4876520"/>
            <a:ext cx="393056" cy="584775"/>
          </a:xfrm>
          <a:prstGeom prst="rect">
            <a:avLst/>
          </a:prstGeom>
          <a:noFill/>
        </p:spPr>
        <p:txBody>
          <a:bodyPr wrap="none" rtlCol="0">
            <a:spAutoFit/>
          </a:bodyPr>
          <a:lstStyle/>
          <a:p>
            <a:r>
              <a:rPr lang="en-US" sz="3200" b="1" dirty="0">
                <a:solidFill>
                  <a:srgbClr val="FF9300"/>
                </a:solidFill>
              </a:rPr>
              <a:t>1</a:t>
            </a:r>
          </a:p>
        </p:txBody>
      </p:sp>
      <p:sp>
        <p:nvSpPr>
          <p:cNvPr id="106" name="Rectangle 105">
            <a:extLst>
              <a:ext uri="{FF2B5EF4-FFF2-40B4-BE49-F238E27FC236}">
                <a16:creationId xmlns:a16="http://schemas.microsoft.com/office/drawing/2014/main" id="{84EDD118-8102-EB40-809C-24AD6B82F022}"/>
              </a:ext>
            </a:extLst>
          </p:cNvPr>
          <p:cNvSpPr/>
          <p:nvPr/>
        </p:nvSpPr>
        <p:spPr>
          <a:xfrm>
            <a:off x="8495801" y="3877377"/>
            <a:ext cx="334021" cy="523220"/>
          </a:xfrm>
          <a:prstGeom prst="rect">
            <a:avLst/>
          </a:prstGeom>
          <a:noFill/>
          <a:ln w="38100">
            <a:noFill/>
          </a:ln>
        </p:spPr>
        <p:txBody>
          <a:bodyPr wrap="square">
            <a:spAutoFit/>
          </a:bodyPr>
          <a:lstStyle/>
          <a:p>
            <a:r>
              <a:rPr lang="en-US" sz="2800" dirty="0"/>
              <a:t>L</a:t>
            </a:r>
          </a:p>
        </p:txBody>
      </p:sp>
      <p:sp>
        <p:nvSpPr>
          <p:cNvPr id="107" name="Rectangle 106">
            <a:extLst>
              <a:ext uri="{FF2B5EF4-FFF2-40B4-BE49-F238E27FC236}">
                <a16:creationId xmlns:a16="http://schemas.microsoft.com/office/drawing/2014/main" id="{5D5E8B62-9478-B846-9D36-63C5A013935B}"/>
              </a:ext>
            </a:extLst>
          </p:cNvPr>
          <p:cNvSpPr/>
          <p:nvPr/>
        </p:nvSpPr>
        <p:spPr>
          <a:xfrm>
            <a:off x="10190956" y="3884412"/>
            <a:ext cx="334021" cy="523220"/>
          </a:xfrm>
          <a:prstGeom prst="rect">
            <a:avLst/>
          </a:prstGeom>
          <a:noFill/>
          <a:ln w="38100">
            <a:noFill/>
          </a:ln>
        </p:spPr>
        <p:txBody>
          <a:bodyPr wrap="square">
            <a:spAutoFit/>
          </a:bodyPr>
          <a:lstStyle/>
          <a:p>
            <a:r>
              <a:rPr lang="en-US" sz="2800" dirty="0"/>
              <a:t>R</a:t>
            </a:r>
          </a:p>
        </p:txBody>
      </p:sp>
      <p:sp>
        <p:nvSpPr>
          <p:cNvPr id="108" name="Rectangle 107">
            <a:extLst>
              <a:ext uri="{FF2B5EF4-FFF2-40B4-BE49-F238E27FC236}">
                <a16:creationId xmlns:a16="http://schemas.microsoft.com/office/drawing/2014/main" id="{8BC6B74A-F283-214A-914E-7FFB1872CE82}"/>
              </a:ext>
            </a:extLst>
          </p:cNvPr>
          <p:cNvSpPr/>
          <p:nvPr/>
        </p:nvSpPr>
        <p:spPr>
          <a:xfrm>
            <a:off x="7438382" y="4606551"/>
            <a:ext cx="334021" cy="523220"/>
          </a:xfrm>
          <a:prstGeom prst="rect">
            <a:avLst/>
          </a:prstGeom>
          <a:noFill/>
          <a:ln w="38100">
            <a:noFill/>
          </a:ln>
        </p:spPr>
        <p:txBody>
          <a:bodyPr wrap="square">
            <a:spAutoFit/>
          </a:bodyPr>
          <a:lstStyle/>
          <a:p>
            <a:r>
              <a:rPr lang="en-US" sz="2800" dirty="0"/>
              <a:t>L</a:t>
            </a:r>
          </a:p>
        </p:txBody>
      </p:sp>
      <p:sp>
        <p:nvSpPr>
          <p:cNvPr id="109" name="Rectangle 108">
            <a:extLst>
              <a:ext uri="{FF2B5EF4-FFF2-40B4-BE49-F238E27FC236}">
                <a16:creationId xmlns:a16="http://schemas.microsoft.com/office/drawing/2014/main" id="{E69A49A3-A615-F54A-9D12-6F5A10C9B466}"/>
              </a:ext>
            </a:extLst>
          </p:cNvPr>
          <p:cNvSpPr/>
          <p:nvPr/>
        </p:nvSpPr>
        <p:spPr>
          <a:xfrm>
            <a:off x="7403208" y="5724934"/>
            <a:ext cx="334021" cy="523220"/>
          </a:xfrm>
          <a:prstGeom prst="rect">
            <a:avLst/>
          </a:prstGeom>
          <a:noFill/>
          <a:ln w="38100">
            <a:noFill/>
          </a:ln>
        </p:spPr>
        <p:txBody>
          <a:bodyPr wrap="square">
            <a:spAutoFit/>
          </a:bodyPr>
          <a:lstStyle/>
          <a:p>
            <a:r>
              <a:rPr lang="en-US" sz="2800" dirty="0"/>
              <a:t>R</a:t>
            </a:r>
          </a:p>
        </p:txBody>
      </p:sp>
      <p:sp>
        <p:nvSpPr>
          <p:cNvPr id="12" name="Rectangle 11">
            <a:extLst>
              <a:ext uri="{FF2B5EF4-FFF2-40B4-BE49-F238E27FC236}">
                <a16:creationId xmlns:a16="http://schemas.microsoft.com/office/drawing/2014/main" id="{AD07F4BE-7871-0949-95C2-4BADCE923EBD}"/>
              </a:ext>
            </a:extLst>
          </p:cNvPr>
          <p:cNvSpPr/>
          <p:nvPr/>
        </p:nvSpPr>
        <p:spPr>
          <a:xfrm>
            <a:off x="9179704" y="3638229"/>
            <a:ext cx="697627" cy="707886"/>
          </a:xfrm>
          <a:prstGeom prst="rect">
            <a:avLst/>
          </a:prstGeom>
        </p:spPr>
        <p:txBody>
          <a:bodyPr wrap="none">
            <a:spAutoFit/>
          </a:bodyPr>
          <a:lstStyle/>
          <a:p>
            <a:pPr algn="ctr"/>
            <a:r>
              <a:rPr lang="en-US" sz="4000" dirty="0"/>
              <a:t>🐱</a:t>
            </a:r>
          </a:p>
        </p:txBody>
      </p:sp>
      <p:sp>
        <p:nvSpPr>
          <p:cNvPr id="13" name="Rectangle 12">
            <a:extLst>
              <a:ext uri="{FF2B5EF4-FFF2-40B4-BE49-F238E27FC236}">
                <a16:creationId xmlns:a16="http://schemas.microsoft.com/office/drawing/2014/main" id="{72CD9DEA-D68A-D342-BED8-E340D2B25CC5}"/>
              </a:ext>
            </a:extLst>
          </p:cNvPr>
          <p:cNvSpPr/>
          <p:nvPr/>
        </p:nvSpPr>
        <p:spPr>
          <a:xfrm>
            <a:off x="6957005" y="5171608"/>
            <a:ext cx="697628" cy="707886"/>
          </a:xfrm>
          <a:prstGeom prst="rect">
            <a:avLst/>
          </a:prstGeom>
        </p:spPr>
        <p:txBody>
          <a:bodyPr wrap="none">
            <a:spAutoFit/>
          </a:bodyPr>
          <a:lstStyle/>
          <a:p>
            <a:pPr algn="ctr"/>
            <a:r>
              <a:rPr lang="en-US" sz="4000" dirty="0"/>
              <a:t>🐶</a:t>
            </a:r>
          </a:p>
        </p:txBody>
      </p:sp>
    </p:spTree>
    <p:extLst>
      <p:ext uri="{BB962C8B-B14F-4D97-AF65-F5344CB8AC3E}">
        <p14:creationId xmlns:p14="http://schemas.microsoft.com/office/powerpoint/2010/main" val="2459093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Outline of today’s lecture</a:t>
            </a:r>
            <a:endParaRPr kumimoji="1" lang="ja-JP" altLang="en-US" dirty="0"/>
          </a:p>
        </p:txBody>
      </p:sp>
      <p:sp>
        <p:nvSpPr>
          <p:cNvPr id="3" name="Content Placeholder 2"/>
          <p:cNvSpPr>
            <a:spLocks noGrp="1"/>
          </p:cNvSpPr>
          <p:nvPr>
            <p:ph idx="1"/>
          </p:nvPr>
        </p:nvSpPr>
        <p:spPr>
          <a:xfrm>
            <a:off x="838200" y="1491795"/>
            <a:ext cx="10860314" cy="5112205"/>
          </a:xfrm>
        </p:spPr>
        <p:txBody>
          <a:bodyPr>
            <a:normAutofit fontScale="92500"/>
          </a:bodyPr>
          <a:lstStyle/>
          <a:p>
            <a:r>
              <a:rPr kumimoji="1" lang="en-US" altLang="ja-JP" dirty="0">
                <a:solidFill>
                  <a:schemeClr val="bg1">
                    <a:lumMod val="75000"/>
                  </a:schemeClr>
                </a:solidFill>
              </a:rPr>
              <a:t>Games with simultaneous moves: Notation</a:t>
            </a:r>
          </a:p>
          <a:p>
            <a:r>
              <a:rPr lang="en-US" altLang="ja-JP" dirty="0"/>
              <a:t>Example: Stag Hunt (Coordination Games)</a:t>
            </a:r>
          </a:p>
          <a:p>
            <a:pPr lvl="1"/>
            <a:r>
              <a:rPr lang="en-US" altLang="ja-JP" dirty="0"/>
              <a:t>Nash Equilibrium: Each player knows what the other will do, and responds rationally</a:t>
            </a:r>
          </a:p>
          <a:p>
            <a:r>
              <a:rPr lang="en-US" altLang="ja-JP" dirty="0"/>
              <a:t>Example: Asymmetric Coordination Games</a:t>
            </a:r>
          </a:p>
          <a:p>
            <a:pPr lvl="1"/>
            <a:r>
              <a:rPr lang="en-US" altLang="ja-JP" dirty="0"/>
              <a:t>Pareto Optimal outcome: No player can win more w/o some other player winning less</a:t>
            </a:r>
          </a:p>
          <a:p>
            <a:r>
              <a:rPr lang="en-US" altLang="ja-JP" dirty="0"/>
              <a:t>Example: Prisoners’ Dilemma (Betrayal Games)</a:t>
            </a:r>
          </a:p>
          <a:p>
            <a:pPr lvl="1"/>
            <a:r>
              <a:rPr lang="en-US" altLang="ja-JP" dirty="0"/>
              <a:t>Dominant Strategy: an action that is rational regardless of what the other player does</a:t>
            </a:r>
          </a:p>
          <a:p>
            <a:r>
              <a:rPr lang="en-US" altLang="ja-JP" dirty="0"/>
              <a:t>Example: Chicken (Anti-Coordination Games)</a:t>
            </a:r>
          </a:p>
          <a:p>
            <a:pPr lvl="1"/>
            <a:r>
              <a:rPr lang="en-US" altLang="ja-JP" dirty="0"/>
              <a:t>Factors external to the game: How well can you bluff?</a:t>
            </a:r>
          </a:p>
          <a:p>
            <a:pPr lvl="1"/>
            <a:r>
              <a:rPr lang="en-US" altLang="ja-JP" dirty="0"/>
              <a:t>Rational action within the game: Mixed Nash Equilibrium</a:t>
            </a:r>
          </a:p>
          <a:p>
            <a:r>
              <a:rPr lang="en-US" altLang="ja-JP" dirty="0"/>
              <a:t>Example: Generative Adversarial Network (GAN)</a:t>
            </a:r>
          </a:p>
        </p:txBody>
      </p:sp>
    </p:spTree>
    <p:extLst>
      <p:ext uri="{BB962C8B-B14F-4D97-AF65-F5344CB8AC3E}">
        <p14:creationId xmlns:p14="http://schemas.microsoft.com/office/powerpoint/2010/main" val="24601657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723</TotalTime>
  <Words>5929</Words>
  <Application>Microsoft Macintosh PowerPoint</Application>
  <PresentationFormat>Widescreen</PresentationFormat>
  <Paragraphs>844</Paragraphs>
  <Slides>53</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Calibri Light</vt:lpstr>
      <vt:lpstr>Cambria Math</vt:lpstr>
      <vt:lpstr>Office Theme</vt:lpstr>
      <vt:lpstr>CS 440/ECE448 Lecture 29: Game Theory</vt:lpstr>
      <vt:lpstr>Game theory</vt:lpstr>
      <vt:lpstr>PowerPoint Presentation</vt:lpstr>
      <vt:lpstr>Different Types of Games</vt:lpstr>
      <vt:lpstr>Today: Games with Simultaneous Moves</vt:lpstr>
      <vt:lpstr>Outline of today’s lecture</vt:lpstr>
      <vt:lpstr>Notation: sequential games (next week’s subject)</vt:lpstr>
      <vt:lpstr>Notation: simultaneous games (today’s subject)</vt:lpstr>
      <vt:lpstr>Outline of today’s lecture</vt:lpstr>
      <vt:lpstr>Stag hunt</vt:lpstr>
      <vt:lpstr>Nash Equilibrium</vt:lpstr>
      <vt:lpstr>Nash Equilibrium</vt:lpstr>
      <vt:lpstr>Nash Equilibrium</vt:lpstr>
      <vt:lpstr>Pareto-optimal outcome</vt:lpstr>
      <vt:lpstr>Outline of today’s lecture</vt:lpstr>
      <vt:lpstr>Asymmetric Coordination Games</vt:lpstr>
      <vt:lpstr>Asymmetric Coordination Games</vt:lpstr>
      <vt:lpstr>What happens if they trust one another?</vt:lpstr>
      <vt:lpstr>Pareto optimal outcome</vt:lpstr>
      <vt:lpstr>Outline of today’s lecture</vt:lpstr>
      <vt:lpstr>Prisoner’s dilemma</vt:lpstr>
      <vt:lpstr>Prisoner’s dilemma</vt:lpstr>
      <vt:lpstr>Questions that can be asked</vt:lpstr>
      <vt:lpstr>Pareto optimality</vt:lpstr>
      <vt:lpstr>Nash equilibrium</vt:lpstr>
      <vt:lpstr>Dominant strategy</vt:lpstr>
      <vt:lpstr>What makes it a Prisoner’s Dilemma? </vt:lpstr>
      <vt:lpstr>Prisoner’s Dilemma vs. Stag Hunt</vt:lpstr>
      <vt:lpstr>Prisoner’s dilemma in real life</vt:lpstr>
      <vt:lpstr>Outline of today’s lecture</vt:lpstr>
      <vt:lpstr>Payoff matrices</vt:lpstr>
      <vt:lpstr>Game of Chicken</vt:lpstr>
      <vt:lpstr>Prisoner’s Dilemma vs. Game of Chicken</vt:lpstr>
      <vt:lpstr>Game of Chicken</vt:lpstr>
      <vt:lpstr>Game of Chicken</vt:lpstr>
      <vt:lpstr>Irrational versus Random</vt:lpstr>
      <vt:lpstr>Game of Chicken</vt:lpstr>
      <vt:lpstr>Game of Chicken</vt:lpstr>
      <vt:lpstr>Finding mixed strategy equilibria</vt:lpstr>
      <vt:lpstr>Finding mixed strategy equilibria</vt:lpstr>
      <vt:lpstr>Does every game have a mixed-strategy equilibrium?</vt:lpstr>
      <vt:lpstr>Existence of Nash equilibria</vt:lpstr>
      <vt:lpstr>Outline of today’s lecture</vt:lpstr>
      <vt:lpstr>Using a neural net to generate synthetic data</vt:lpstr>
      <vt:lpstr>Generative Adversarial Network</vt:lpstr>
      <vt:lpstr>PowerPoint Presentation</vt:lpstr>
      <vt:lpstr>Dominant strategy</vt:lpstr>
      <vt:lpstr>Reminder: Existence of Nash equilibria</vt:lpstr>
      <vt:lpstr>Generator’s best response to the Discriminator’s dominant strategy</vt:lpstr>
      <vt:lpstr>Nash equilibrium for the generative adversarial network</vt:lpstr>
      <vt:lpstr>Example</vt:lpstr>
      <vt:lpstr>Summary</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440/ECE448 Lecture 11: Game Theory</dc:title>
  <dc:creator>Mark Hasegawa-Johnson</dc:creator>
  <cp:lastModifiedBy>Hasegawa-Johnson, Mark Allan</cp:lastModifiedBy>
  <cp:revision>80</cp:revision>
  <cp:lastPrinted>2021-05-06T19:33:31Z</cp:lastPrinted>
  <dcterms:created xsi:type="dcterms:W3CDTF">2017-10-02T23:17:27Z</dcterms:created>
  <dcterms:modified xsi:type="dcterms:W3CDTF">2022-04-02T23:03:00Z</dcterms:modified>
</cp:coreProperties>
</file>