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47" r:id="rId2"/>
    <p:sldId id="308" r:id="rId3"/>
    <p:sldId id="434" r:id="rId4"/>
    <p:sldId id="433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445" r:id="rId15"/>
    <p:sldId id="320" r:id="rId16"/>
    <p:sldId id="322" r:id="rId17"/>
    <p:sldId id="323" r:id="rId18"/>
    <p:sldId id="449" r:id="rId19"/>
    <p:sldId id="450" r:id="rId20"/>
    <p:sldId id="451" r:id="rId21"/>
    <p:sldId id="452" r:id="rId22"/>
    <p:sldId id="446" r:id="rId23"/>
    <p:sldId id="326" r:id="rId24"/>
    <p:sldId id="440" r:id="rId25"/>
    <p:sldId id="327" r:id="rId26"/>
    <p:sldId id="441" r:id="rId27"/>
    <p:sldId id="328" r:id="rId28"/>
    <p:sldId id="331" r:id="rId29"/>
    <p:sldId id="333" r:id="rId30"/>
    <p:sldId id="334" r:id="rId31"/>
    <p:sldId id="335" r:id="rId32"/>
    <p:sldId id="447" r:id="rId33"/>
    <p:sldId id="336" r:id="rId34"/>
    <p:sldId id="337" r:id="rId35"/>
    <p:sldId id="448" r:id="rId36"/>
  </p:sldIdLst>
  <p:sldSz cx="1218882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E6007-A88B-074E-8B2F-4FDFEA86B03B}">
          <p14:sldIdLst>
            <p14:sldId id="347"/>
            <p14:sldId id="308"/>
            <p14:sldId id="434"/>
            <p14:sldId id="433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445"/>
            <p14:sldId id="320"/>
            <p14:sldId id="322"/>
            <p14:sldId id="323"/>
            <p14:sldId id="449"/>
            <p14:sldId id="450"/>
            <p14:sldId id="451"/>
            <p14:sldId id="452"/>
            <p14:sldId id="446"/>
            <p14:sldId id="326"/>
            <p14:sldId id="440"/>
            <p14:sldId id="327"/>
            <p14:sldId id="441"/>
            <p14:sldId id="328"/>
            <p14:sldId id="331"/>
            <p14:sldId id="333"/>
            <p14:sldId id="334"/>
            <p14:sldId id="335"/>
            <p14:sldId id="447"/>
            <p14:sldId id="336"/>
            <p14:sldId id="337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FF"/>
    <a:srgbClr val="FF6600"/>
    <a:srgbClr val="FF99CC"/>
    <a:srgbClr val="00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5"/>
    <p:restoredTop sz="88737" autoAdjust="0"/>
  </p:normalViewPr>
  <p:slideViewPr>
    <p:cSldViewPr>
      <p:cViewPr varScale="1">
        <p:scale>
          <a:sx n="78" d="100"/>
          <a:sy n="78" d="100"/>
        </p:scale>
        <p:origin x="184" y="64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CA99E0-E95C-4F1B-B0F2-4565A2B40149}" type="datetimeFigureOut">
              <a:rPr lang="en-US" smtClean="0"/>
              <a:pPr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A2EA70-8A4C-40BF-A25E-4BD4BBF0D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9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6" indent="0" algn="ctr">
              <a:buNone/>
              <a:defRPr/>
            </a:lvl2pPr>
            <a:lvl3pPr marL="914171" indent="0" algn="ctr">
              <a:buNone/>
              <a:defRPr/>
            </a:lvl3pPr>
            <a:lvl4pPr marL="1371257" indent="0" algn="ctr">
              <a:buNone/>
              <a:defRPr/>
            </a:lvl4pPr>
            <a:lvl5pPr marL="1828343" indent="0" algn="ctr">
              <a:buNone/>
              <a:defRPr/>
            </a:lvl5pPr>
            <a:lvl6pPr marL="2285429" indent="0" algn="ctr">
              <a:buNone/>
              <a:defRPr/>
            </a:lvl6pPr>
            <a:lvl7pPr marL="2742514" indent="0" algn="ctr">
              <a:buNone/>
              <a:defRPr/>
            </a:lvl7pPr>
            <a:lvl8pPr marL="3199600" indent="0" algn="ctr">
              <a:buNone/>
              <a:defRPr/>
            </a:lvl8pPr>
            <a:lvl9pPr marL="365668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02A0-2A22-4053-87DB-A49A1760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ECFB2-8AE7-463F-BA78-3395A84F7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D993-E1A1-4830-9832-91AF7F474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7D2A-1BAE-400D-B4B6-AE94372DC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1415-B1A8-492C-B7C6-94B7FBFAE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DF07F-76C4-454F-B8DD-1935FAB6C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FC8E3-4FC0-4047-B5D6-F758D3251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C26D4-932C-478F-A230-EF4C62E6E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A9634-C294-488D-8DB4-6764EAD2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CE15-091A-4D6A-B3E0-FCFCC42F8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354DA-5701-411B-AE15-165F911C3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899897-58A2-4F66-9561-F3C357736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5pPr>
      <a:lvl6pPr marL="457086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57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4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2814" indent="-342814" algn="l" rtl="0" fontAlgn="base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79" algn="l" rtl="0" fontAlgn="base">
        <a:spcBef>
          <a:spcPct val="20000"/>
        </a:spcBef>
        <a:spcAft>
          <a:spcPct val="0"/>
        </a:spcAft>
        <a:buChar char="–"/>
        <a:defRPr sz="2799">
          <a:solidFill>
            <a:schemeClr val="tx1"/>
          </a:solidFill>
          <a:latin typeface="+mn-lt"/>
        </a:defRPr>
      </a:lvl2pPr>
      <a:lvl3pPr marL="1142714" indent="-228543" algn="l" rtl="0" fontAlgn="base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</a:defRPr>
      </a:lvl3pPr>
      <a:lvl4pPr marL="1599800" indent="-22854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86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71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57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43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28" indent="-22854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0" y="153253"/>
            <a:ext cx="5281824" cy="4088335"/>
          </a:xfrm>
        </p:spPr>
        <p:txBody>
          <a:bodyPr/>
          <a:lstStyle/>
          <a:p>
            <a:r>
              <a:rPr lang="en-US" dirty="0"/>
              <a:t>Model-Free Reinforcement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CS440/ECE448 Lecture 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F889D-D416-4A4D-A9CA-2F4102F9EE83}"/>
              </a:ext>
            </a:extLst>
          </p:cNvPr>
          <p:cNvSpPr txBox="1"/>
          <p:nvPr/>
        </p:nvSpPr>
        <p:spPr>
          <a:xfrm>
            <a:off x="0" y="5079331"/>
            <a:ext cx="418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Mark Hasegawa-Johnson, 4/2022,</a:t>
            </a:r>
          </a:p>
          <a:p>
            <a:r>
              <a:rPr lang="en-US" sz="1600" dirty="0"/>
              <a:t>including slides by Svetlana </a:t>
            </a:r>
            <a:r>
              <a:rPr lang="en-US" sz="1600" dirty="0" err="1"/>
              <a:t>Lazebnik</a:t>
            </a:r>
            <a:r>
              <a:rPr lang="en-US" sz="1600" dirty="0"/>
              <a:t>, 11/2017</a:t>
            </a:r>
          </a:p>
          <a:p>
            <a:r>
              <a:rPr lang="en-US" sz="1600" dirty="0"/>
              <a:t>CC-BY 4.0: you may remix or redistribute if you cite the source</a:t>
            </a:r>
          </a:p>
        </p:txBody>
      </p:sp>
      <p:pic>
        <p:nvPicPr>
          <p:cNvPr id="128004" name="Picture 4" descr="https://upload.wikimedia.org/wikipedia/commons/thumb/1/1b/Reinforcement_learning_diagram.svg/1920px-Reinforcement_learning_diagram.svg.png">
            <a:extLst>
              <a:ext uri="{FF2B5EF4-FFF2-40B4-BE49-F238E27FC236}">
                <a16:creationId xmlns:a16="http://schemas.microsoft.com/office/drawing/2014/main" id="{89B32539-B4BE-3A42-9F51-2AFEB0FD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30" y="-24500"/>
            <a:ext cx="7080522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24425-FC20-4445-A55A-F25531C71860}"/>
              </a:ext>
            </a:extLst>
          </p:cNvPr>
          <p:cNvSpPr txBox="1"/>
          <p:nvPr/>
        </p:nvSpPr>
        <p:spPr>
          <a:xfrm>
            <a:off x="4748565" y="5866765"/>
            <a:ext cx="3275745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66" dirty="0"/>
              <a:t>Image: </a:t>
            </a:r>
            <a:r>
              <a:rPr lang="en-US" sz="1466" dirty="0" err="1"/>
              <a:t>Megajuice</a:t>
            </a:r>
            <a:r>
              <a:rPr lang="en-US" sz="1466" dirty="0"/>
              <a:t>, CC0, </a:t>
            </a:r>
            <a:r>
              <a:rPr lang="en-US" sz="1466" dirty="0">
                <a:hlinkClick r:id="rId3"/>
              </a:rPr>
              <a:t>https://commons.wikimedia.org/</a:t>
            </a:r>
            <a:endParaRPr lang="en-US" sz="1466" dirty="0"/>
          </a:p>
          <a:p>
            <a:pPr algn="r"/>
            <a:r>
              <a:rPr lang="en-US" sz="1466" dirty="0"/>
              <a:t>w/</a:t>
            </a:r>
            <a:r>
              <a:rPr lang="en-US" sz="1466" dirty="0" err="1"/>
              <a:t>index.php?curid</a:t>
            </a:r>
            <a:r>
              <a:rPr lang="en-US" sz="1466" dirty="0"/>
              <a:t>=57895741</a:t>
            </a:r>
          </a:p>
        </p:txBody>
      </p:sp>
    </p:spTree>
    <p:extLst>
      <p:ext uri="{BB962C8B-B14F-4D97-AF65-F5344CB8AC3E}">
        <p14:creationId xmlns:p14="http://schemas.microsoft.com/office/powerpoint/2010/main" val="8666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Gridworld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054944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3494618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063604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8B9187-207D-9544-B55B-05A78DF5DE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2434" y="2039348"/>
                <a:ext cx="5335909" cy="410130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=(4,3)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=(4,2)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intended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fall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left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fall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right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E8B9187-207D-9544-B55B-05A78DF5DE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2434" y="2039348"/>
                <a:ext cx="5335909" cy="4101306"/>
              </a:xfrm>
              <a:blipFill>
                <a:blip r:embed="rId6"/>
                <a:stretch>
                  <a:fillRect l="-13777" t="-74074" b="-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 descr="Robot">
            <a:extLst>
              <a:ext uri="{FF2B5EF4-FFF2-40B4-BE49-F238E27FC236}">
                <a16:creationId xmlns:a16="http://schemas.microsoft.com/office/drawing/2014/main" id="{FF9DC216-9E16-1742-810E-3E1B2F519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0483" y="4830716"/>
            <a:ext cx="1481189" cy="1356008"/>
          </a:xfrm>
          <a:prstGeom prst="rect">
            <a:avLst/>
          </a:prstGeom>
        </p:spPr>
      </p:pic>
      <p:pic>
        <p:nvPicPr>
          <p:cNvPr id="12" name="Graphic 11" descr="Question mark">
            <a:extLst>
              <a:ext uri="{FF2B5EF4-FFF2-40B4-BE49-F238E27FC236}">
                <a16:creationId xmlns:a16="http://schemas.microsoft.com/office/drawing/2014/main" id="{520C316C-D457-CA4A-906A-30FDBF03C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106" y="4739299"/>
            <a:ext cx="716092" cy="716092"/>
          </a:xfrm>
          <a:prstGeom prst="rect">
            <a:avLst/>
          </a:prstGeom>
        </p:spPr>
      </p:pic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3639CA79-4F9E-1E49-ADD8-EB85622C55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25535" y="4891660"/>
            <a:ext cx="716092" cy="7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5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Utility of each state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588205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4027880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596865"/>
            <a:ext cx="1481189" cy="132521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63C044-5190-E14C-A96E-A96FFF768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020" y="2753819"/>
            <a:ext cx="5488213" cy="562848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dirty="0"/>
              <a:t>(Calculated using value iteration.)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341" y="1567031"/>
                <a:ext cx="10512862" cy="1100168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799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799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41" y="1567031"/>
                <a:ext cx="10512862" cy="1100168"/>
              </a:xfrm>
              <a:prstGeom prst="rect">
                <a:avLst/>
              </a:prstGeom>
              <a:blipFill>
                <a:blip r:embed="rId6"/>
                <a:stretch>
                  <a:fillRect t="-140909" b="-18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18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The Q-function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588205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4027880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596865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5735" y="2574160"/>
                <a:ext cx="5764710" cy="3330050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799" dirty="0"/>
                  <a:t>Calculated using a two-step value iteration: </a:t>
                </a:r>
              </a:p>
              <a:p>
                <a:pPr marL="0" indent="0">
                  <a:buNone/>
                </a:pPr>
                <a:endParaRPr lang="en-US" sz="27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799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799" dirty="0"/>
              </a:p>
              <a:p>
                <a:pPr marL="0" indent="0">
                  <a:buNone/>
                </a:pPr>
                <a:endParaRPr lang="en-US" sz="27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7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799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35" y="2574160"/>
                <a:ext cx="5764710" cy="3330050"/>
              </a:xfrm>
              <a:prstGeom prst="rect">
                <a:avLst/>
              </a:prstGeom>
              <a:blipFill>
                <a:blip r:embed="rId6"/>
                <a:stretch>
                  <a:fillRect t="-8333" b="-24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21668"/>
              </p:ext>
            </p:extLst>
          </p:nvPr>
        </p:nvGraphicFramePr>
        <p:xfrm>
          <a:off x="392668" y="2595748"/>
          <a:ext cx="1481190" cy="141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365664" y="259574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365661" y="2588206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86937"/>
              </p:ext>
            </p:extLst>
          </p:nvPr>
        </p:nvGraphicFramePr>
        <p:xfrm>
          <a:off x="1924020" y="2593164"/>
          <a:ext cx="1481190" cy="140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358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897016" y="259316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897015" y="258562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053797"/>
              </p:ext>
            </p:extLst>
          </p:nvPr>
        </p:nvGraphicFramePr>
        <p:xfrm>
          <a:off x="3424382" y="2606073"/>
          <a:ext cx="1481190" cy="139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747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397378" y="2606073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397376" y="259853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32509"/>
              </p:ext>
            </p:extLst>
          </p:nvPr>
        </p:nvGraphicFramePr>
        <p:xfrm>
          <a:off x="3406306" y="3951494"/>
          <a:ext cx="1481190" cy="142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826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-.69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379302" y="395149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379300" y="394395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92963"/>
              </p:ext>
            </p:extLst>
          </p:nvPr>
        </p:nvGraphicFramePr>
        <p:xfrm>
          <a:off x="4922163" y="5327901"/>
          <a:ext cx="1481190" cy="141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-0.74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895159" y="5327901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895158" y="532035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61228"/>
              </p:ext>
            </p:extLst>
          </p:nvPr>
        </p:nvGraphicFramePr>
        <p:xfrm>
          <a:off x="3416638" y="5340813"/>
          <a:ext cx="1481190" cy="14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389634" y="5340812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389632" y="533327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95868"/>
              </p:ext>
            </p:extLst>
          </p:nvPr>
        </p:nvGraphicFramePr>
        <p:xfrm>
          <a:off x="1880122" y="5322737"/>
          <a:ext cx="1481190" cy="141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704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853118" y="532273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853117" y="531519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25203"/>
              </p:ext>
            </p:extLst>
          </p:nvPr>
        </p:nvGraphicFramePr>
        <p:xfrm>
          <a:off x="374594" y="5335650"/>
          <a:ext cx="1481190" cy="140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86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347590" y="5335650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347589" y="5328108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45782"/>
              </p:ext>
            </p:extLst>
          </p:nvPr>
        </p:nvGraphicFramePr>
        <p:xfrm>
          <a:off x="372011" y="3954076"/>
          <a:ext cx="1481190" cy="14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345007" y="3954076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345006" y="3946534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Relationship between Q and U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9299" y="2526229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107" y="3965904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0108" y="2534889"/>
            <a:ext cx="1481189" cy="132521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06204"/>
              </p:ext>
            </p:extLst>
          </p:nvPr>
        </p:nvGraphicFramePr>
        <p:xfrm>
          <a:off x="36301" y="2533772"/>
          <a:ext cx="1481190" cy="141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9298" y="2533772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9296" y="2526230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74672"/>
              </p:ext>
            </p:extLst>
          </p:nvPr>
        </p:nvGraphicFramePr>
        <p:xfrm>
          <a:off x="1567654" y="2531188"/>
          <a:ext cx="1481190" cy="141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0.78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0.83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540650" y="2531188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540647" y="2523646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16928"/>
              </p:ext>
            </p:extLst>
          </p:nvPr>
        </p:nvGraphicFramePr>
        <p:xfrm>
          <a:off x="3068015" y="2544097"/>
          <a:ext cx="1481190" cy="139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74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747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74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041013" y="254409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041010" y="253655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82875"/>
              </p:ext>
            </p:extLst>
          </p:nvPr>
        </p:nvGraphicFramePr>
        <p:xfrm>
          <a:off x="3049940" y="3889519"/>
          <a:ext cx="1481190" cy="141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42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96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0.64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-.69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42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0.42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022936" y="3889518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022933" y="3881977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52043"/>
              </p:ext>
            </p:extLst>
          </p:nvPr>
        </p:nvGraphicFramePr>
        <p:xfrm>
          <a:off x="4565797" y="5265925"/>
          <a:ext cx="1481190" cy="139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53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-0.74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360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53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0.37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538793" y="5265925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538790" y="5258383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83442"/>
              </p:ext>
            </p:extLst>
          </p:nvPr>
        </p:nvGraphicFramePr>
        <p:xfrm>
          <a:off x="3060272" y="5278837"/>
          <a:ext cx="1481190" cy="14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0.59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0.40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033268" y="527883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033267" y="527129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64647"/>
              </p:ext>
            </p:extLst>
          </p:nvPr>
        </p:nvGraphicFramePr>
        <p:xfrm>
          <a:off x="1523756" y="5260761"/>
          <a:ext cx="1481190" cy="141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80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649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0.58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80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0.62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496752" y="5260761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496751" y="525321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14955"/>
              </p:ext>
            </p:extLst>
          </p:nvPr>
        </p:nvGraphicFramePr>
        <p:xfrm>
          <a:off x="18228" y="5273674"/>
          <a:ext cx="1481190" cy="140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0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342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0.67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0.63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07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-8776" y="527367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-8778" y="526613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69381"/>
              </p:ext>
            </p:extLst>
          </p:nvPr>
        </p:nvGraphicFramePr>
        <p:xfrm>
          <a:off x="15645" y="3892101"/>
          <a:ext cx="1481190" cy="141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4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361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0.72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4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0.68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-11359" y="3892100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-11362" y="388455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17C2DB5-67F8-394D-904C-1B22F8048994}"/>
              </a:ext>
            </a:extLst>
          </p:cNvPr>
          <p:cNvGraphicFramePr>
            <a:graphicFrameLocks noGrp="1"/>
          </p:cNvGraphicFramePr>
          <p:nvPr/>
        </p:nvGraphicFramePr>
        <p:xfrm>
          <a:off x="6129530" y="2526229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0.87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0.71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0.39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41" name="Graphic 40" descr="Fire">
            <a:extLst>
              <a:ext uri="{FF2B5EF4-FFF2-40B4-BE49-F238E27FC236}">
                <a16:creationId xmlns:a16="http://schemas.microsoft.com/office/drawing/2014/main" id="{6B818F85-478A-4049-B204-459C3BC61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0338" y="3965904"/>
            <a:ext cx="1481189" cy="1259918"/>
          </a:xfrm>
          <a:prstGeom prst="rect">
            <a:avLst/>
          </a:prstGeom>
        </p:spPr>
      </p:pic>
      <p:pic>
        <p:nvPicPr>
          <p:cNvPr id="42" name="Graphic 41" descr="Diamond">
            <a:extLst>
              <a:ext uri="{FF2B5EF4-FFF2-40B4-BE49-F238E27FC236}">
                <a16:creationId xmlns:a16="http://schemas.microsoft.com/office/drawing/2014/main" id="{9A490994-5699-924E-AF6C-D9E9DB74E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0338" y="2534889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21915F-1CA5-3F42-8662-4FDF4816E5C9}"/>
                  </a:ext>
                </a:extLst>
              </p:cNvPr>
              <p:cNvSpPr/>
              <p:nvPr/>
            </p:nvSpPr>
            <p:spPr>
              <a:xfrm>
                <a:off x="4260926" y="1494963"/>
                <a:ext cx="3782153" cy="80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99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199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199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199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19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199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1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199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C21915F-1CA5-3F42-8662-4FDF4816E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926" y="1494963"/>
                <a:ext cx="3782153" cy="800027"/>
              </a:xfrm>
              <a:prstGeom prst="rect">
                <a:avLst/>
              </a:prstGeom>
              <a:blipFill>
                <a:blip r:embed="rId6"/>
                <a:stretch>
                  <a:fillRect l="-1003" r="-2676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76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1B48-81A6-BB46-BEB5-284E3F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– the “quality” of an action</a:t>
            </a:r>
          </a:p>
          <a:p>
            <a:r>
              <a:rPr lang="en-US" dirty="0"/>
              <a:t>Q-learning</a:t>
            </a:r>
          </a:p>
          <a:p>
            <a:r>
              <a:rPr lang="en-US" dirty="0"/>
              <a:t>Off-policy learning: TD</a:t>
            </a:r>
          </a:p>
          <a:p>
            <a:r>
              <a:rPr lang="en-US" dirty="0"/>
              <a:t>On-policy learning: SARSA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5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learning: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5B77-A107-2549-9078-5BB93FFC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concept: What if you don’t know P(s’|</a:t>
            </a:r>
            <a:r>
              <a:rPr lang="en-US" dirty="0" err="1"/>
              <a:t>s,a</a:t>
            </a:r>
            <a:r>
              <a:rPr lang="en-US" dirty="0"/>
              <a:t>) and R(s)?  Can you still estimate Q(</a:t>
            </a:r>
            <a:r>
              <a:rPr lang="en-US" dirty="0" err="1"/>
              <a:t>s,a</a:t>
            </a:r>
            <a:r>
              <a:rPr lang="en-US" dirty="0"/>
              <a:t>)?</a:t>
            </a:r>
          </a:p>
          <a:p>
            <a:pPr marL="514196" indent="-514196">
              <a:buFont typeface="+mj-lt"/>
              <a:buAutoNum type="arabicPeriod"/>
            </a:pPr>
            <a:r>
              <a:rPr lang="en-US" dirty="0"/>
              <a:t>Method #1: Model-based learning.  Estimate P(s’|</a:t>
            </a:r>
            <a:r>
              <a:rPr lang="en-US" dirty="0" err="1"/>
              <a:t>s,a</a:t>
            </a:r>
            <a:r>
              <a:rPr lang="en-US" dirty="0"/>
              <a:t>) and R(s), then use them to compute Q(</a:t>
            </a:r>
            <a:r>
              <a:rPr lang="en-US" dirty="0" err="1"/>
              <a:t>s,a</a:t>
            </a:r>
            <a:r>
              <a:rPr lang="en-US" dirty="0"/>
              <a:t>).</a:t>
            </a:r>
          </a:p>
          <a:p>
            <a:pPr marL="514196" indent="-514196">
              <a:buFont typeface="+mj-lt"/>
              <a:buAutoNum type="arabicPeriod"/>
            </a:pPr>
            <a:r>
              <a:rPr lang="en-US" dirty="0"/>
              <a:t>Method #2 (today): Model-free learning.  Try some stuff, observe the results, use the results to estimate Q(</a:t>
            </a:r>
            <a:r>
              <a:rPr lang="en-US" dirty="0" err="1"/>
              <a:t>s,a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1461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5B77-A107-2549-9078-5BB93FFC1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Q(</a:t>
            </a:r>
            <a:r>
              <a:rPr lang="en-US" sz="2800" dirty="0" err="1"/>
              <a:t>s,a</a:t>
            </a:r>
            <a:r>
              <a:rPr lang="en-US" sz="2800" dirty="0"/>
              <a:t>) is the total of all current &amp; future rewards that you expect to get if you perform action a in state s.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…so how about this strategy…</a:t>
            </a:r>
          </a:p>
          <a:p>
            <a:pPr marL="0" indent="0">
              <a:buNone/>
            </a:pPr>
            <a:endParaRPr lang="en-US" sz="2800" dirty="0"/>
          </a:p>
          <a:p>
            <a:pPr marL="514196" indent="-514196">
              <a:buFont typeface="+mj-lt"/>
              <a:buAutoNum type="arabicPeriod"/>
            </a:pPr>
            <a:r>
              <a:rPr lang="en-US" sz="2800" dirty="0"/>
              <a:t>Play the game an infinite number of times.</a:t>
            </a:r>
          </a:p>
          <a:p>
            <a:pPr marL="514196" indent="-514196">
              <a:buFont typeface="+mj-lt"/>
              <a:buAutoNum type="arabicPeriod"/>
            </a:pPr>
            <a:r>
              <a:rPr lang="en-US" sz="2800" dirty="0"/>
              <a:t>Each time you try action a in state s, measure the reward that you receive from that point onward for the rest of the game.</a:t>
            </a:r>
          </a:p>
          <a:p>
            <a:pPr marL="514196" indent="-514196">
              <a:buFont typeface="+mj-lt"/>
              <a:buAutoNum type="arabicPeriod"/>
            </a:pPr>
            <a:r>
              <a:rPr lang="en-US" sz="2800" dirty="0"/>
              <a:t>Average.</a:t>
            </a:r>
          </a:p>
        </p:txBody>
      </p:sp>
    </p:spTree>
    <p:extLst>
      <p:ext uri="{BB962C8B-B14F-4D97-AF65-F5344CB8AC3E}">
        <p14:creationId xmlns:p14="http://schemas.microsoft.com/office/powerpoint/2010/main" val="11009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B8E55-98F3-5C44-A4A8-B2696E13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Q-learning: a slightly more practical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5B77-A107-2549-9078-5BB93FFC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Q(</a:t>
                </a:r>
                <a:r>
                  <a:rPr lang="en-US" dirty="0" err="1"/>
                  <a:t>s,a</a:t>
                </a:r>
                <a:r>
                  <a:rPr lang="en-US" dirty="0"/>
                  <a:t>) is the total of all current &amp; future rewards that you expect to get if you perform action a in state s.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…so how about this strategy…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Play the game a</a:t>
                </a:r>
                <a:r>
                  <a:rPr lang="en-US" strike="sngStrike" dirty="0"/>
                  <a:t>n infinite</a:t>
                </a:r>
                <a:r>
                  <a:rPr lang="en-US" dirty="0"/>
                  <a:t>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finite</a:t>
                </a:r>
                <a:r>
                  <a:rPr lang="en-US" dirty="0"/>
                  <a:t> number of times. 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Keep track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, the estimate of Q after the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="1" u="sng" baseline="30000" dirty="0" err="1">
                    <a:solidFill>
                      <a:srgbClr val="FF0000"/>
                    </a:solidFill>
                  </a:rPr>
                  <a:t>th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iteration.</a:t>
                </a:r>
                <a:endParaRPr lang="en-US" b="1" u="sng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Each time you try action a in state s, measure the reward that you receive </a:t>
                </a:r>
                <a:r>
                  <a:rPr lang="en-US" strike="sngStrike" dirty="0"/>
                  <a:t>from that point onward for the rest of the game.</a:t>
                </a:r>
                <a:r>
                  <a:rPr lang="en-US" dirty="0"/>
                  <a:t>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in the current state, plus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 u="sng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. 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 with #2 in order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85B77-A107-2549-9078-5BB93FFC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6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154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Gridworld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588205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4027880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596865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5735" y="2574160"/>
                <a:ext cx="5764710" cy="3330050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799" dirty="0"/>
                  <a:t>Suppose we start out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u="sng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u="sng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u="sng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799" dirty="0"/>
                  <a:t> for all states and actions.</a:t>
                </a:r>
              </a:p>
              <a:p>
                <a:pPr marL="0" indent="0" algn="ctr">
                  <a:buNone/>
                </a:pPr>
                <a:endParaRPr lang="en-US" sz="2799" dirty="0"/>
              </a:p>
              <a:p>
                <a:pPr marL="0" indent="0" algn="ctr">
                  <a:buNone/>
                </a:pPr>
                <a:r>
                  <a:rPr lang="en-US" sz="2799" dirty="0"/>
                  <a:t>Robot starts out in state (3,1).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35" y="2574160"/>
                <a:ext cx="5764710" cy="3330050"/>
              </a:xfrm>
              <a:prstGeom prst="rect">
                <a:avLst/>
              </a:prstGeom>
              <a:blipFill>
                <a:blip r:embed="rId6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80121"/>
              </p:ext>
            </p:extLst>
          </p:nvPr>
        </p:nvGraphicFramePr>
        <p:xfrm>
          <a:off x="392668" y="2595748"/>
          <a:ext cx="1481190" cy="141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365664" y="259574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365661" y="2588206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6983"/>
              </p:ext>
            </p:extLst>
          </p:nvPr>
        </p:nvGraphicFramePr>
        <p:xfrm>
          <a:off x="1924020" y="2593164"/>
          <a:ext cx="1481190" cy="140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358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897016" y="259316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897015" y="258562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18515"/>
              </p:ext>
            </p:extLst>
          </p:nvPr>
        </p:nvGraphicFramePr>
        <p:xfrm>
          <a:off x="3424382" y="2606073"/>
          <a:ext cx="1481190" cy="139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747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397378" y="2606073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397376" y="259853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20813"/>
              </p:ext>
            </p:extLst>
          </p:nvPr>
        </p:nvGraphicFramePr>
        <p:xfrm>
          <a:off x="3406306" y="3951494"/>
          <a:ext cx="1481190" cy="142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826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379302" y="395149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379300" y="394395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41007"/>
              </p:ext>
            </p:extLst>
          </p:nvPr>
        </p:nvGraphicFramePr>
        <p:xfrm>
          <a:off x="4922163" y="5327901"/>
          <a:ext cx="1481190" cy="141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895159" y="5327901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895158" y="532035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12382"/>
              </p:ext>
            </p:extLst>
          </p:nvPr>
        </p:nvGraphicFramePr>
        <p:xfrm>
          <a:off x="3416638" y="5340813"/>
          <a:ext cx="1481190" cy="14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389634" y="5340812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389632" y="533327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67489"/>
              </p:ext>
            </p:extLst>
          </p:nvPr>
        </p:nvGraphicFramePr>
        <p:xfrm>
          <a:off x="1880122" y="5322737"/>
          <a:ext cx="1481190" cy="141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704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853118" y="532273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853117" y="531519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59197"/>
              </p:ext>
            </p:extLst>
          </p:nvPr>
        </p:nvGraphicFramePr>
        <p:xfrm>
          <a:off x="374594" y="5335650"/>
          <a:ext cx="1481190" cy="140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86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347590" y="5335650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347589" y="5328108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09384"/>
              </p:ext>
            </p:extLst>
          </p:nvPr>
        </p:nvGraphicFramePr>
        <p:xfrm>
          <a:off x="372011" y="3954076"/>
          <a:ext cx="1481190" cy="14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345007" y="3954076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345006" y="3946534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Robot">
            <a:extLst>
              <a:ext uri="{FF2B5EF4-FFF2-40B4-BE49-F238E27FC236}">
                <a16:creationId xmlns:a16="http://schemas.microsoft.com/office/drawing/2014/main" id="{E6298DB9-F382-7E1E-6619-4958430AC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4023" y="5349592"/>
            <a:ext cx="1481189" cy="13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Gridworld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588205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4027880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596865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5735" y="2574159"/>
                <a:ext cx="5764710" cy="4009201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799" dirty="0"/>
                  <a:t>Suppose we start out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b="1" i="1" u="sng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 u="sng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u="sng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u="sng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u="sng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799" dirty="0"/>
                  <a:t> for all states and actions.</a:t>
                </a:r>
              </a:p>
              <a:p>
                <a:pPr marL="0" indent="0" algn="ctr">
                  <a:buNone/>
                </a:pPr>
                <a:endParaRPr lang="en-US" sz="2799" dirty="0"/>
              </a:p>
              <a:p>
                <a:pPr marL="0" indent="0" algn="ctr">
                  <a:buNone/>
                </a:pPr>
                <a:r>
                  <a:rPr lang="en-US" sz="2799" dirty="0"/>
                  <a:t>Robot starts out in state (3,1).</a:t>
                </a:r>
              </a:p>
              <a:p>
                <a:pPr marL="0" indent="0" algn="ctr">
                  <a:buNone/>
                </a:pPr>
                <a:r>
                  <a:rPr lang="en-US" sz="2799" dirty="0"/>
                  <a:t>Robot receives a reward of -0.04.</a:t>
                </a:r>
              </a:p>
              <a:p>
                <a:pPr marL="0" indent="0" algn="ctr">
                  <a:buNone/>
                </a:pPr>
                <a:r>
                  <a:rPr lang="en-US" sz="2799" dirty="0"/>
                  <a:t>Robot tries to move UP...</a:t>
                </a:r>
              </a:p>
              <a:p>
                <a:pPr marL="0" indent="0" algn="ctr">
                  <a:buNone/>
                </a:pPr>
                <a:r>
                  <a:rPr lang="en-US" sz="2799" dirty="0"/>
                  <a:t>but falls right, to state (4,1).</a:t>
                </a: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35" y="2574159"/>
                <a:ext cx="5764710" cy="4009201"/>
              </a:xfrm>
              <a:prstGeom prst="rect">
                <a:avLst/>
              </a:prstGeom>
              <a:blipFill>
                <a:blip r:embed="rId6"/>
                <a:stretch>
                  <a:fillRect t="-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/>
        </p:nvGraphicFramePr>
        <p:xfrm>
          <a:off x="392668" y="2595748"/>
          <a:ext cx="1481190" cy="141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365664" y="259574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365661" y="2588206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/>
        </p:nvGraphicFramePr>
        <p:xfrm>
          <a:off x="1924020" y="2593164"/>
          <a:ext cx="1481190" cy="140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358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897016" y="259316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897015" y="258562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/>
        </p:nvGraphicFramePr>
        <p:xfrm>
          <a:off x="3424382" y="2606073"/>
          <a:ext cx="1481190" cy="139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747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397378" y="2606073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397376" y="259853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/>
        </p:nvGraphicFramePr>
        <p:xfrm>
          <a:off x="3406306" y="3951494"/>
          <a:ext cx="1481190" cy="142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826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379302" y="395149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379300" y="394395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/>
        </p:nvGraphicFramePr>
        <p:xfrm>
          <a:off x="4922163" y="5327901"/>
          <a:ext cx="1481190" cy="141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895159" y="5327901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895158" y="532035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/>
        </p:nvGraphicFramePr>
        <p:xfrm>
          <a:off x="3416638" y="5340813"/>
          <a:ext cx="1481190" cy="14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389634" y="5340812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389632" y="533327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/>
        </p:nvGraphicFramePr>
        <p:xfrm>
          <a:off x="1880122" y="5322737"/>
          <a:ext cx="1481190" cy="141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704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853118" y="532273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853117" y="531519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/>
        </p:nvGraphicFramePr>
        <p:xfrm>
          <a:off x="374594" y="5335650"/>
          <a:ext cx="1481190" cy="140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86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347590" y="5335650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347589" y="5328108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/>
        </p:nvGraphicFramePr>
        <p:xfrm>
          <a:off x="372011" y="3954076"/>
          <a:ext cx="1481190" cy="14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345007" y="3954076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345006" y="3946534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Robot">
            <a:extLst>
              <a:ext uri="{FF2B5EF4-FFF2-40B4-BE49-F238E27FC236}">
                <a16:creationId xmlns:a16="http://schemas.microsoft.com/office/drawing/2014/main" id="{E6298DB9-F382-7E1E-6619-4958430AC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4023" y="5349592"/>
            <a:ext cx="1481189" cy="13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051 C 0.00117 -0.08843 -0.00013 -0.17176 -0.00026 -0.2051 C -0.00052 -0.23843 0.00104 -0.2051 0.00104 -0.2051 L 0.12568 -0.0051 " pathEditMode="relative" ptsTypes="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F222-E247-2B4F-B9B8-A395549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learned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064D8-1989-5048-8353-6E505FC05B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91142"/>
                <a:ext cx="10512862" cy="4800936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Markov Decision Process (MDP): Given P(s’|</a:t>
                </a:r>
                <a:r>
                  <a:rPr lang="en-US" dirty="0" err="1"/>
                  <a:t>s,a</a:t>
                </a:r>
                <a:r>
                  <a:rPr lang="en-US" dirty="0"/>
                  <a:t>) and R(s), you can solve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optimal policy, by finding U(s), the value of each state, using either value iteration or policy iteration.</a:t>
                </a:r>
              </a:p>
              <a:p>
                <a:r>
                  <a:rPr lang="en-US" dirty="0"/>
                  <a:t>Model-Based Reinforcement Learning:  If P(s’|</a:t>
                </a:r>
                <a:r>
                  <a:rPr lang="en-US" dirty="0" err="1"/>
                  <a:t>s,a</a:t>
                </a:r>
                <a:r>
                  <a:rPr lang="en-US" dirty="0"/>
                  <a:t>) and R(s) are unknown, you can find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using the observation-model-policy loop:</a:t>
                </a:r>
              </a:p>
              <a:p>
                <a:pPr lvl="1"/>
                <a:r>
                  <a:rPr lang="en-US" dirty="0"/>
                  <a:t>Observation: Create a training dataset by trying n consecutive actions, using an exploration-exploitation tradeoff like epsilon-first or epsilon-greedy</a:t>
                </a:r>
              </a:p>
              <a:p>
                <a:pPr lvl="1"/>
                <a:r>
                  <a:rPr lang="en-US" dirty="0"/>
                  <a:t>Model: Estimate P(s’|</a:t>
                </a:r>
                <a:r>
                  <a:rPr lang="en-US" dirty="0" err="1"/>
                  <a:t>s,a</a:t>
                </a:r>
                <a:r>
                  <a:rPr lang="en-US" dirty="0"/>
                  <a:t>) and R(s) using maximum likelihood estimation or Laplace smoothing</a:t>
                </a:r>
              </a:p>
              <a:p>
                <a:pPr lvl="1"/>
                <a:r>
                  <a:rPr lang="en-US" dirty="0"/>
                  <a:t>Policy: Find the optimum policy using value iteration or policy iteration.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064D8-1989-5048-8353-6E505FC05B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91142"/>
                <a:ext cx="10512862" cy="4800936"/>
              </a:xfrm>
              <a:blipFill>
                <a:blip r:embed="rId2"/>
                <a:stretch>
                  <a:fillRect l="-844" t="-1842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43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AB0B-DD3D-D14A-84CF-918AD17A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Gridworld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E8779-6B93-7B4E-941F-C94FB7048EF3}"/>
              </a:ext>
            </a:extLst>
          </p:cNvPr>
          <p:cNvGraphicFramePr>
            <a:graphicFrameLocks noGrp="1"/>
          </p:cNvGraphicFramePr>
          <p:nvPr/>
        </p:nvGraphicFramePr>
        <p:xfrm>
          <a:off x="365665" y="2588205"/>
          <a:ext cx="6051996" cy="410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99">
                  <a:extLst>
                    <a:ext uri="{9D8B030D-6E8A-4147-A177-3AD203B41FA5}">
                      <a16:colId xmlns:a16="http://schemas.microsoft.com/office/drawing/2014/main" val="1601238867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616483166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512999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</a:tblGrid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40953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070956"/>
                  </a:ext>
                </a:extLst>
              </a:tr>
              <a:tr h="1367103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5" name="Graphic 4" descr="Fire">
            <a:extLst>
              <a:ext uri="{FF2B5EF4-FFF2-40B4-BE49-F238E27FC236}">
                <a16:creationId xmlns:a16="http://schemas.microsoft.com/office/drawing/2014/main" id="{975AD68F-1FF4-744A-BD5F-139960BD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6473" y="4027880"/>
            <a:ext cx="1481189" cy="1259918"/>
          </a:xfrm>
          <a:prstGeom prst="rect">
            <a:avLst/>
          </a:prstGeom>
        </p:spPr>
      </p:pic>
      <p:pic>
        <p:nvPicPr>
          <p:cNvPr id="6" name="Graphic 5" descr="Diamond">
            <a:extLst>
              <a:ext uri="{FF2B5EF4-FFF2-40B4-BE49-F238E27FC236}">
                <a16:creationId xmlns:a16="http://schemas.microsoft.com/office/drawing/2014/main" id="{51A8C4F6-5D3F-9343-9B2C-33A292FF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474" y="2596865"/>
            <a:ext cx="1481189" cy="13252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5735" y="2574160"/>
                <a:ext cx="5764710" cy="3330050"/>
              </a:xfrm>
              <a:prstGeom prst="rect">
                <a:avLst/>
              </a:prstGeom>
            </p:spPr>
            <p:txBody>
              <a:bodyPr vert="horz" lIns="91416" tIns="45708" rIns="91416" bIns="45708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Now we update the Q((3,1),UP) as:</a:t>
                </a:r>
              </a:p>
              <a:p>
                <a:pPr marL="0" indent="0" algn="ctr">
                  <a:buNone/>
                </a:pPr>
                <a:endParaRPr lang="en-US" sz="2799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b="0" i="1" smtClean="0">
                              <a:latin typeface="Cambria Math" panose="02040503050406030204" pitchFamily="18" charset="0"/>
                            </a:rPr>
                            <m:t>(3,1)</m:t>
                          </m:r>
                          <m:r>
                            <a:rPr lang="en-US" sz="2799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799" b="0" i="0" smtClean="0">
                              <a:latin typeface="Cambria Math" panose="02040503050406030204" pitchFamily="18" charset="0"/>
                            </a:rPr>
                            <m:t>UP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99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99" b="0" i="1" smtClean="0">
                              <a:latin typeface="Cambria Math" panose="02040503050406030204" pitchFamily="18" charset="0"/>
                            </a:rPr>
                            <m:t>(3,1)</m:t>
                          </m:r>
                        </m:e>
                      </m:d>
                      <m:r>
                        <a:rPr lang="en-US" sz="2799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7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7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79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99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799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799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99" i="1" dirty="0" smtClean="0">
                          <a:latin typeface="Cambria Math" panose="02040503050406030204" pitchFamily="18" charset="0"/>
                        </a:rPr>
                        <m:t>=−0.04</m:t>
                      </m:r>
                    </m:oMath>
                  </m:oMathPara>
                </a14:m>
                <a:endParaRPr lang="en-US" sz="2799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9D4F6DAA-E99E-0C44-AF1B-5EB73C5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735" y="2574160"/>
                <a:ext cx="5764710" cy="3330050"/>
              </a:xfrm>
              <a:prstGeom prst="rect">
                <a:avLst/>
              </a:prstGeom>
              <a:blipFill>
                <a:blip r:embed="rId6"/>
                <a:stretch>
                  <a:fillRect l="-2857" t="-3030" r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EFF9EC-3DC4-7146-AF47-395E25CEC65D}"/>
              </a:ext>
            </a:extLst>
          </p:cNvPr>
          <p:cNvGraphicFramePr>
            <a:graphicFrameLocks noGrp="1"/>
          </p:cNvGraphicFramePr>
          <p:nvPr/>
        </p:nvGraphicFramePr>
        <p:xfrm>
          <a:off x="392668" y="2595748"/>
          <a:ext cx="1481190" cy="141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42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6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33642-47A3-7341-ACAE-2590FB68E8D8}"/>
              </a:ext>
            </a:extLst>
          </p:cNvPr>
          <p:cNvCxnSpPr/>
          <p:nvPr/>
        </p:nvCxnSpPr>
        <p:spPr>
          <a:xfrm flipV="1">
            <a:off x="365664" y="259574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BD1AE4-C3CE-BB49-9179-CDD40AE33127}"/>
              </a:ext>
            </a:extLst>
          </p:cNvPr>
          <p:cNvCxnSpPr>
            <a:cxnSpLocks/>
          </p:cNvCxnSpPr>
          <p:nvPr/>
        </p:nvCxnSpPr>
        <p:spPr>
          <a:xfrm>
            <a:off x="365661" y="2588206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BE6B88D-C2E0-EA41-9C76-B304FEC65CBA}"/>
              </a:ext>
            </a:extLst>
          </p:cNvPr>
          <p:cNvGraphicFramePr>
            <a:graphicFrameLocks noGrp="1"/>
          </p:cNvGraphicFramePr>
          <p:nvPr/>
        </p:nvGraphicFramePr>
        <p:xfrm>
          <a:off x="1924020" y="2593164"/>
          <a:ext cx="1481190" cy="140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1358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0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9FC64A-E675-E147-8A05-90AB45CD162A}"/>
              </a:ext>
            </a:extLst>
          </p:cNvPr>
          <p:cNvCxnSpPr/>
          <p:nvPr/>
        </p:nvCxnSpPr>
        <p:spPr>
          <a:xfrm flipV="1">
            <a:off x="1897016" y="259316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5648A9-E668-3248-9C4F-86A80C526824}"/>
              </a:ext>
            </a:extLst>
          </p:cNvPr>
          <p:cNvCxnSpPr>
            <a:cxnSpLocks/>
          </p:cNvCxnSpPr>
          <p:nvPr/>
        </p:nvCxnSpPr>
        <p:spPr>
          <a:xfrm>
            <a:off x="1897015" y="258562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F6DABA-EC41-2F4C-B1B9-481CA0B323A0}"/>
              </a:ext>
            </a:extLst>
          </p:cNvPr>
          <p:cNvGraphicFramePr>
            <a:graphicFrameLocks noGrp="1"/>
          </p:cNvGraphicFramePr>
          <p:nvPr/>
        </p:nvGraphicFramePr>
        <p:xfrm>
          <a:off x="3424382" y="2606073"/>
          <a:ext cx="1481190" cy="139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747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74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2DC69F-A695-5C4C-980C-865BA01CCFB0}"/>
              </a:ext>
            </a:extLst>
          </p:cNvPr>
          <p:cNvCxnSpPr/>
          <p:nvPr/>
        </p:nvCxnSpPr>
        <p:spPr>
          <a:xfrm flipV="1">
            <a:off x="3397378" y="2606073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CA3029-0321-9F4A-9B13-E7914D440A8A}"/>
              </a:ext>
            </a:extLst>
          </p:cNvPr>
          <p:cNvCxnSpPr>
            <a:cxnSpLocks/>
          </p:cNvCxnSpPr>
          <p:nvPr/>
        </p:nvCxnSpPr>
        <p:spPr>
          <a:xfrm>
            <a:off x="3397376" y="259853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77C1AD-C190-9741-A7DC-2CE17233C676}"/>
              </a:ext>
            </a:extLst>
          </p:cNvPr>
          <p:cNvGraphicFramePr>
            <a:graphicFrameLocks noGrp="1"/>
          </p:cNvGraphicFramePr>
          <p:nvPr/>
        </p:nvGraphicFramePr>
        <p:xfrm>
          <a:off x="3406306" y="3951494"/>
          <a:ext cx="1481190" cy="142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826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90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940E30-5DD2-A648-A4B8-E66E41826C1A}"/>
              </a:ext>
            </a:extLst>
          </p:cNvPr>
          <p:cNvCxnSpPr/>
          <p:nvPr/>
        </p:nvCxnSpPr>
        <p:spPr>
          <a:xfrm flipV="1">
            <a:off x="3379302" y="3951494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F603F6-8CFA-EE42-B332-93C4BC60A604}"/>
              </a:ext>
            </a:extLst>
          </p:cNvPr>
          <p:cNvCxnSpPr>
            <a:cxnSpLocks/>
          </p:cNvCxnSpPr>
          <p:nvPr/>
        </p:nvCxnSpPr>
        <p:spPr>
          <a:xfrm>
            <a:off x="3379300" y="3943952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3F939E6-615A-AC4B-A981-4630262E07DC}"/>
              </a:ext>
            </a:extLst>
          </p:cNvPr>
          <p:cNvGraphicFramePr>
            <a:graphicFrameLocks noGrp="1"/>
          </p:cNvGraphicFramePr>
          <p:nvPr/>
        </p:nvGraphicFramePr>
        <p:xfrm>
          <a:off x="4922163" y="5327901"/>
          <a:ext cx="1481190" cy="141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075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48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9882C2-C06D-E842-95E8-DBB406219AB4}"/>
              </a:ext>
            </a:extLst>
          </p:cNvPr>
          <p:cNvCxnSpPr/>
          <p:nvPr/>
        </p:nvCxnSpPr>
        <p:spPr>
          <a:xfrm flipV="1">
            <a:off x="4895159" y="5327901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AD6A0-2333-2A4D-A828-48CFDEDEC3BD}"/>
              </a:ext>
            </a:extLst>
          </p:cNvPr>
          <p:cNvCxnSpPr>
            <a:cxnSpLocks/>
          </p:cNvCxnSpPr>
          <p:nvPr/>
        </p:nvCxnSpPr>
        <p:spPr>
          <a:xfrm>
            <a:off x="4895158" y="5320359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C0F44B9-48F1-D644-B56F-816B0F34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46650"/>
              </p:ext>
            </p:extLst>
          </p:nvPr>
        </p:nvGraphicFramePr>
        <p:xfrm>
          <a:off x="3416638" y="5340813"/>
          <a:ext cx="1481190" cy="140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-0.04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991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84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74C89-37ED-DD40-9B4D-27B991FC77FB}"/>
              </a:ext>
            </a:extLst>
          </p:cNvPr>
          <p:cNvCxnSpPr/>
          <p:nvPr/>
        </p:nvCxnSpPr>
        <p:spPr>
          <a:xfrm flipV="1">
            <a:off x="3389634" y="5340812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683DA-0B3E-5348-A1C4-52157EAD449C}"/>
              </a:ext>
            </a:extLst>
          </p:cNvPr>
          <p:cNvCxnSpPr>
            <a:cxnSpLocks/>
          </p:cNvCxnSpPr>
          <p:nvPr/>
        </p:nvCxnSpPr>
        <p:spPr>
          <a:xfrm>
            <a:off x="3389632" y="5333271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84CFFB6-84EF-8F42-9388-23F63242643B}"/>
              </a:ext>
            </a:extLst>
          </p:cNvPr>
          <p:cNvGraphicFramePr>
            <a:graphicFrameLocks noGrp="1"/>
          </p:cNvGraphicFramePr>
          <p:nvPr/>
        </p:nvGraphicFramePr>
        <p:xfrm>
          <a:off x="1880122" y="5322737"/>
          <a:ext cx="1481190" cy="1419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7041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8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68BBED-FAFF-7448-8704-38BECE371E40}"/>
              </a:ext>
            </a:extLst>
          </p:cNvPr>
          <p:cNvCxnSpPr/>
          <p:nvPr/>
        </p:nvCxnSpPr>
        <p:spPr>
          <a:xfrm flipV="1">
            <a:off x="1853118" y="5322737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B8E84D1-ADA0-2A48-87A0-CDEDC63C3875}"/>
              </a:ext>
            </a:extLst>
          </p:cNvPr>
          <p:cNvCxnSpPr>
            <a:cxnSpLocks/>
          </p:cNvCxnSpPr>
          <p:nvPr/>
        </p:nvCxnSpPr>
        <p:spPr>
          <a:xfrm>
            <a:off x="1853117" y="5315195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028B8E0-0FF8-9549-9A57-FE1AB587C591}"/>
              </a:ext>
            </a:extLst>
          </p:cNvPr>
          <p:cNvGraphicFramePr>
            <a:graphicFrameLocks noGrp="1"/>
          </p:cNvGraphicFramePr>
          <p:nvPr/>
        </p:nvGraphicFramePr>
        <p:xfrm>
          <a:off x="374594" y="5335650"/>
          <a:ext cx="1481190" cy="140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0862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381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F60D85-4ECA-9F47-A998-053F825FDFB5}"/>
              </a:ext>
            </a:extLst>
          </p:cNvPr>
          <p:cNvCxnSpPr/>
          <p:nvPr/>
        </p:nvCxnSpPr>
        <p:spPr>
          <a:xfrm flipV="1">
            <a:off x="347590" y="5335650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4D83DA-6D57-904C-BB74-86756DE9A571}"/>
              </a:ext>
            </a:extLst>
          </p:cNvPr>
          <p:cNvCxnSpPr>
            <a:cxnSpLocks/>
          </p:cNvCxnSpPr>
          <p:nvPr/>
        </p:nvCxnSpPr>
        <p:spPr>
          <a:xfrm>
            <a:off x="347589" y="5328108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A0B5BBF-97BC-654D-BB80-A5528D5A957E}"/>
              </a:ext>
            </a:extLst>
          </p:cNvPr>
          <p:cNvGraphicFramePr>
            <a:graphicFrameLocks noGrp="1"/>
          </p:cNvGraphicFramePr>
          <p:nvPr/>
        </p:nvGraphicFramePr>
        <p:xfrm>
          <a:off x="372011" y="3954076"/>
          <a:ext cx="1481190" cy="141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95">
                  <a:extLst>
                    <a:ext uri="{9D8B030D-6E8A-4147-A177-3AD203B41FA5}">
                      <a16:colId xmlns:a16="http://schemas.microsoft.com/office/drawing/2014/main" val="994672243"/>
                    </a:ext>
                  </a:extLst>
                </a:gridCol>
                <a:gridCol w="740595">
                  <a:extLst>
                    <a:ext uri="{9D8B030D-6E8A-4147-A177-3AD203B41FA5}">
                      <a16:colId xmlns:a16="http://schemas.microsoft.com/office/drawing/2014/main" val="1725360217"/>
                    </a:ext>
                  </a:extLst>
                </a:gridCol>
              </a:tblGrid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841243"/>
                  </a:ext>
                </a:extLst>
              </a:tr>
              <a:tr h="6255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611897"/>
                  </a:ext>
                </a:extLst>
              </a:tr>
              <a:tr h="34754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101696"/>
                  </a:ext>
                </a:extLst>
              </a:tr>
            </a:tbl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7F9479-8689-484A-AEC9-4CA6C04F426B}"/>
              </a:ext>
            </a:extLst>
          </p:cNvPr>
          <p:cNvCxnSpPr/>
          <p:nvPr/>
        </p:nvCxnSpPr>
        <p:spPr>
          <a:xfrm flipV="1">
            <a:off x="345007" y="3954076"/>
            <a:ext cx="1508194" cy="1326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7DD94A-ACC9-FA4A-9B4F-402CD64083A1}"/>
              </a:ext>
            </a:extLst>
          </p:cNvPr>
          <p:cNvCxnSpPr>
            <a:cxnSpLocks/>
          </p:cNvCxnSpPr>
          <p:nvPr/>
        </p:nvCxnSpPr>
        <p:spPr>
          <a:xfrm>
            <a:off x="345006" y="3946534"/>
            <a:ext cx="1508194" cy="137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39" descr="Robot">
            <a:extLst>
              <a:ext uri="{FF2B5EF4-FFF2-40B4-BE49-F238E27FC236}">
                <a16:creationId xmlns:a16="http://schemas.microsoft.com/office/drawing/2014/main" id="{E6298DB9-F382-7E1E-6619-4958430AC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18023" y="5349592"/>
            <a:ext cx="1481189" cy="13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78A2-2A0B-4187-D382-9C829AC9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main problems with 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535A-15C5-A62B-91CF-0584869C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905000"/>
            <a:ext cx="10969943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don’t know the reward function.  All we know is the reward we got this time around.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don’t know the transition probabilities.  All we know is the state that we reached this time around.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don’t know the utility of the state we reached.  All we know is our current (noisy) estimate of Q(</a:t>
            </a:r>
            <a:r>
              <a:rPr lang="en-US" dirty="0" err="1"/>
              <a:t>s,a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3940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1B48-81A6-BB46-BEB5-284E3F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– the “quality” of an action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Q-learning</a:t>
            </a:r>
          </a:p>
          <a:p>
            <a:r>
              <a:rPr lang="en-US" dirty="0"/>
              <a:t>Off-policy learning: TD</a:t>
            </a:r>
          </a:p>
          <a:p>
            <a:r>
              <a:rPr lang="en-US" dirty="0"/>
              <a:t>On-policy learning: SARSA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0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solve these problems as follows: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reward we got this time.</a:t>
                </a:r>
              </a:p>
              <a:p>
                <a:r>
                  <a:rPr lang="en-US" dirty="0"/>
                  <a:t>Instead of summing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set s’ equal to whatever state followed s this time.</a:t>
                </a:r>
              </a:p>
              <a:p>
                <a:r>
                  <a:rPr lang="en-US" dirty="0"/>
                  <a:t>Instead of the true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our current estimate,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 t="-34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05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𝑜𝑐𝑎𝑙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solve these problems as follows: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reward we got this time.</a:t>
                </a:r>
              </a:p>
              <a:p>
                <a:r>
                  <a:rPr lang="en-US" dirty="0"/>
                  <a:t>Instead of summing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just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i.e., whatever state followed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Instead of the true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use our current estimate,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496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Problem: NOISY!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random,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is not the real value of Q, only our current estimate, therefore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might be very far away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 It might even be worse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188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Solution: interpolate, using a small interpolation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 t="-1508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714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called the “time difference” or TD.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the TD is positive, it means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u="sng" dirty="0"/>
                  <a:t>better</a:t>
                </a:r>
                <a:r>
                  <a:rPr lang="en-US" dirty="0"/>
                  <a:t> than we expected,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𝑇𝐷</m:t>
                    </m:r>
                  </m:oMath>
                </a14:m>
                <a:r>
                  <a:rPr lang="en-US" dirty="0"/>
                  <a:t> is an increase.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the TD is negative, it means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</a:t>
                </a:r>
                <a:r>
                  <a:rPr lang="en-US" b="1" u="sng" dirty="0"/>
                  <a:t>worse</a:t>
                </a:r>
                <a:r>
                  <a:rPr lang="en-US" dirty="0"/>
                  <a:t> than we expected,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𝑇𝐷</m:t>
                    </m:r>
                  </m:oMath>
                </a14:m>
                <a:r>
                  <a:rPr lang="en-US" dirty="0"/>
                  <a:t> is a decrease.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327" t="-1508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02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909B-BD58-5746-86E0-42FCE05E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versus exploitation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814D7B-369B-1745-98C7-DC438728B3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TD-learning has one gap, still: when you reach state s, how do you choose an action?</a:t>
                </a:r>
              </a:p>
              <a:p>
                <a:r>
                  <a:rPr lang="en-US" sz="2400" dirty="0"/>
                  <a:t>You might think that you just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, but that has the following problem: 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wrong?</a:t>
                </a:r>
              </a:p>
              <a:p>
                <a:r>
                  <a:rPr lang="en-US" sz="2400" dirty="0"/>
                  <a:t>The solution is to use an exploration strategy.  For example,</a:t>
                </a:r>
              </a:p>
              <a:p>
                <a:pPr lvl="1"/>
                <a:r>
                  <a:rPr lang="en-US" sz="2400" dirty="0"/>
                  <a:t>Epsilon-first strategy: if there’s an action we’ve chosen less than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 times, then choose that.  Otherwise,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400" dirty="0"/>
                  <a:t>Epsilon-greedy strategy: with probability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.  With probability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, choose an action uniformly at random.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814D7B-369B-1745-98C7-DC438728B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01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57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Putting it all together, here’s the whole TD learning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When you reach state s, 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Observe the state s’ that you end up in, and the reward you receive, and then calculate </a:t>
                </a:r>
                <a:r>
                  <a:rPr lang="en-US" dirty="0" err="1"/>
                  <a:t>Qlocal</a:t>
                </a:r>
                <a:r>
                  <a:rPr lang="en-US" dirty="0"/>
                  <a:t>:</a:t>
                </a:r>
              </a:p>
              <a:p>
                <a:pPr marL="514196" indent="-514196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514196" indent="-514196">
                  <a:buFont typeface="+mj-lt"/>
                  <a:buAutoNum type="arabicPeriod" startAt="3"/>
                </a:pPr>
                <a:r>
                  <a:rPr lang="en-US" dirty="0"/>
                  <a:t>Calculate the time difference, and update:</a:t>
                </a:r>
              </a:p>
              <a:p>
                <a:pPr marL="514196" indent="-514196">
                  <a:buFont typeface="+mj-lt"/>
                  <a:buAutoNum type="arabicPeriod" startAt="3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603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51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8F9F-3851-F648-A760-6C5D39C5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Model-Free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AD5A3-92A6-8840-88C7-38F26CE5E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600678"/>
            <a:ext cx="10969943" cy="1142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can’t we just learn a model (neural net, or even a table lookup) that does this: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5EA68-9AD4-FA44-8869-12ABED373D55}"/>
              </a:ext>
            </a:extLst>
          </p:cNvPr>
          <p:cNvSpPr/>
          <p:nvPr/>
        </p:nvSpPr>
        <p:spPr>
          <a:xfrm>
            <a:off x="4367662" y="3022706"/>
            <a:ext cx="2539339" cy="1828324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6" dirty="0"/>
              <a:t>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386E6D-98EC-3744-A9DB-6F224837417B}"/>
              </a:ext>
            </a:extLst>
          </p:cNvPr>
          <p:cNvCxnSpPr>
            <a:endCxn id="4" idx="1"/>
          </p:cNvCxnSpPr>
          <p:nvPr/>
        </p:nvCxnSpPr>
        <p:spPr>
          <a:xfrm>
            <a:off x="3148779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AB58F1-8127-4244-9922-E93C5A5FF99B}"/>
              </a:ext>
            </a:extLst>
          </p:cNvPr>
          <p:cNvCxnSpPr/>
          <p:nvPr/>
        </p:nvCxnSpPr>
        <p:spPr>
          <a:xfrm>
            <a:off x="6907000" y="3936868"/>
            <a:ext cx="1218883" cy="0"/>
          </a:xfrm>
          <a:prstGeom prst="straightConnector1">
            <a:avLst/>
          </a:prstGeom>
          <a:ln w="127000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/>
              <p:nvPr/>
            </p:nvSpPr>
            <p:spPr>
              <a:xfrm>
                <a:off x="8024309" y="3399560"/>
                <a:ext cx="32743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332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332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332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332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5332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F070E99-AAEE-A446-B2ED-AB48A8C24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09" y="3399560"/>
                <a:ext cx="3274358" cy="912879"/>
              </a:xfrm>
              <a:prstGeom prst="rect">
                <a:avLst/>
              </a:prstGeom>
              <a:blipFill>
                <a:blip r:embed="rId2"/>
                <a:stretch>
                  <a:fillRect r="-3861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/>
              <p:nvPr/>
            </p:nvSpPr>
            <p:spPr>
              <a:xfrm>
                <a:off x="2437765" y="3399560"/>
                <a:ext cx="705258" cy="912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332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5332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B58B4BF-F712-564C-9F5C-40CEE1B8A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765" y="3399560"/>
                <a:ext cx="705258" cy="912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490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Putting it all together, here’s the whole TD learning algorithm: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When you reach state s, use your current exploration versus exploitation policy,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to choose some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dirty="0"/>
                  <a:t>Observe the state s’ that you end up in, and the reward you receive, and then calculate </a:t>
                </a:r>
                <a:r>
                  <a:rPr lang="en-US" dirty="0" err="1"/>
                  <a:t>Qlocal</a:t>
                </a:r>
                <a:r>
                  <a:rPr lang="en-US" dirty="0"/>
                  <a:t>:</a:t>
                </a:r>
              </a:p>
              <a:p>
                <a:pPr marL="514196" indent="-514196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514196" indent="-514196">
                  <a:buFont typeface="+mj-lt"/>
                  <a:buAutoNum type="arabicPeriod" startAt="3"/>
                </a:pPr>
                <a:r>
                  <a:rPr lang="en-US" dirty="0"/>
                  <a:t>Calculate the time difference, and update:</a:t>
                </a:r>
              </a:p>
              <a:p>
                <a:pPr marL="514196" indent="-514196">
                  <a:buFont typeface="+mj-lt"/>
                  <a:buAutoNum type="arabicPeriod" startAt="3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603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59B9CA-3EF4-FE40-B573-846F97D5E2A8}"/>
              </a:ext>
            </a:extLst>
          </p:cNvPr>
          <p:cNvSpPr/>
          <p:nvPr/>
        </p:nvSpPr>
        <p:spPr>
          <a:xfrm>
            <a:off x="10084103" y="4113950"/>
            <a:ext cx="1922631" cy="1937846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399" dirty="0"/>
              <a:t>The action TD-learning assumes you will perform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1029FC-686D-0749-A98B-60A37BD45EF7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7513966" y="4460219"/>
            <a:ext cx="2570137" cy="62265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8D6D540-FCFF-C845-9C9B-F9E20DF9993C}"/>
              </a:ext>
            </a:extLst>
          </p:cNvPr>
          <p:cNvSpPr/>
          <p:nvPr/>
        </p:nvSpPr>
        <p:spPr>
          <a:xfrm>
            <a:off x="10109886" y="989392"/>
            <a:ext cx="1922631" cy="1200016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399" dirty="0"/>
              <a:t>The action you actually perform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5CDBAB-79DB-3A49-85BA-C3C7F030DF4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497581" y="1589401"/>
            <a:ext cx="3612305" cy="1200016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54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learning is an off-policy learning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TD learning is called an off-policy learning algorithm because it assumes an action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…which is different from the action dictated by your current exploration versus exploitation policy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Sometimes off-policy learning converges slowly, for example, because the TD-learning update is not taking advantage of your exploration.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327" t="-3015" r="-2051" b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53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1B48-81A6-BB46-BEB5-284E3F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Q(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– the “quality” of an action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Q-learning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Off-policy learning: TD</a:t>
            </a:r>
          </a:p>
          <a:p>
            <a:r>
              <a:rPr lang="en-US" dirty="0"/>
              <a:t>On-policy learning: SARSA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24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learning: SARSA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99" dirty="0"/>
                  <a:t>We can create an “on-policy learning” algorithm by deciding in advance which action (</a:t>
                </a:r>
                <a14:m>
                  <m:oMath xmlns:m="http://schemas.openxmlformats.org/officeDocument/2006/math">
                    <m:r>
                      <a:rPr lang="en-US" sz="1999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99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999" dirty="0"/>
                  <a:t>) we’ll perform in state </a:t>
                </a:r>
                <a14:m>
                  <m:oMath xmlns:m="http://schemas.openxmlformats.org/officeDocument/2006/math">
                    <m:r>
                      <a:rPr lang="en-US" sz="1999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999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1999" dirty="0"/>
                  <a:t>, and then using that action in the update equation:</a:t>
                </a:r>
              </a:p>
              <a:p>
                <a:pPr marL="0" indent="0">
                  <a:buNone/>
                </a:pPr>
                <a:endParaRPr lang="en-US" sz="1999" dirty="0"/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sz="1999" dirty="0"/>
                  <a:t>Assume that you’re currently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999" dirty="0"/>
                  <a:t>, and you’ve already chosen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999" dirty="0"/>
                  <a:t>.  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sz="1999" dirty="0"/>
                  <a:t>Observe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999" dirty="0"/>
                  <a:t> that you end up in, and then use your current policy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99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999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999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99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999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999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99" dirty="0"/>
                  <a:t>.</a:t>
                </a:r>
              </a:p>
              <a:p>
                <a:pPr marL="514196" indent="-514196">
                  <a:buFont typeface="+mj-lt"/>
                  <a:buAutoNum type="arabicPeriod"/>
                </a:pPr>
                <a:r>
                  <a:rPr lang="en-US" sz="1999" dirty="0"/>
                  <a:t>Calculate </a:t>
                </a:r>
                <a:r>
                  <a:rPr lang="en-US" sz="1999" dirty="0" err="1"/>
                  <a:t>Qlocal</a:t>
                </a:r>
                <a:r>
                  <a:rPr lang="en-US" sz="1999" dirty="0"/>
                  <a:t> and the update equation as:</a:t>
                </a:r>
              </a:p>
              <a:p>
                <a:pPr marL="514196" indent="-514196">
                  <a:buFont typeface="+mj-lt"/>
                  <a:buAutoNum type="arabicPeriod"/>
                </a:pPr>
                <a:endParaRPr lang="en-US" sz="19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99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19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9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99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99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9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999" dirty="0"/>
              </a:p>
              <a:p>
                <a:pPr marL="514196" indent="-514196">
                  <a:buFont typeface="+mj-lt"/>
                  <a:buAutoNum type="arabicPeriod" startAt="3"/>
                </a:pPr>
                <a:endParaRPr lang="en-US" sz="1999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19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9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999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19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999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999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99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99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999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9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99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999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9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999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999" dirty="0"/>
              </a:p>
              <a:p>
                <a:pPr marL="0" indent="0">
                  <a:buNone/>
                </a:pPr>
                <a:endParaRPr lang="en-US" sz="1999" dirty="0"/>
              </a:p>
              <a:p>
                <a:pPr marL="514196" indent="-514196">
                  <a:buFont typeface="+mj-lt"/>
                  <a:buAutoNum type="arabicPeriod" startAt="4"/>
                </a:pPr>
                <a:r>
                  <a:rPr lang="en-US" sz="1999" dirty="0"/>
                  <a:t>Go to step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603" t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880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learning: SARSA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This algorithm is called SARSA (state-action-reward-state-action) because: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In order to compute the TD-learning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, you only need to know the tuple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In order to compute the SARSA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𝑙𝑜𝑐𝑎𝑙</m:t>
                        </m:r>
                      </m:sub>
                    </m:sSub>
                  </m:oMath>
                </a14:m>
                <a:r>
                  <a:rPr lang="en-US" dirty="0"/>
                  <a:t>, you need to have already picked out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7981" y="1636525"/>
                <a:ext cx="10512862" cy="5031064"/>
              </a:xfrm>
              <a:blipFill>
                <a:blip r:embed="rId2"/>
                <a:stretch>
                  <a:fillRect l="-144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649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94456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295400"/>
                <a:ext cx="10969943" cy="5257799"/>
              </a:xfrm>
            </p:spPr>
            <p:txBody>
              <a:bodyPr/>
              <a:lstStyle/>
              <a:p>
                <a:r>
                  <a:rPr lang="en-US" sz="2400" dirty="0"/>
                  <a:t>Q(</a:t>
                </a:r>
                <a:r>
                  <a:rPr lang="en-US" sz="2400" dirty="0" err="1"/>
                  <a:t>s,a</a:t>
                </a:r>
                <a:r>
                  <a:rPr lang="en-US" sz="2400" dirty="0"/>
                  <a:t>) – the “quality” of an 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Q-learning</a:t>
                </a:r>
              </a:p>
              <a:p>
                <a:r>
                  <a:rPr lang="en-US" sz="2400" dirty="0"/>
                  <a:t>Off-policy learning: TD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𝑙𝑜𝑐𝑎𝑙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On-policy learning: SARSA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𝑙𝑜𝑐𝑎𝑙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291B48-81A6-BB46-BEB5-284E3F644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295400"/>
                <a:ext cx="10969943" cy="5257799"/>
              </a:xfrm>
              <a:blipFill>
                <a:blip r:embed="rId2"/>
                <a:stretch>
                  <a:fillRect l="-809" t="-1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24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31C6-E0FB-DC4A-8438-15DB2615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91B48-81A6-BB46-BEB5-284E3F6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Q(</a:t>
            </a:r>
            <a:r>
              <a:rPr lang="en-US" dirty="0" err="1"/>
              <a:t>s,a</a:t>
            </a:r>
            <a:r>
              <a:rPr lang="en-US" dirty="0"/>
              <a:t>) – the “quality” of an action</a:t>
            </a:r>
          </a:p>
          <a:p>
            <a:r>
              <a:rPr lang="en-US" dirty="0"/>
              <a:t>Q-learning</a:t>
            </a:r>
          </a:p>
          <a:p>
            <a:r>
              <a:rPr lang="en-US" dirty="0"/>
              <a:t>Off-policy learning: TD</a:t>
            </a:r>
          </a:p>
          <a:p>
            <a:r>
              <a:rPr lang="en-US" dirty="0"/>
              <a:t>On-policy learning: SARSA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2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D99D-3473-1F4D-9016-AF3C20D5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Bellman’s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8C267-29C1-2146-AD81-B55AF91CEE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we talked about solving Bellman’s equation before, we said that the optimum policy is given by the “max” operation: the action that gives you that maximum is the action you should take.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A8C267-29C1-2146-AD81-B55AF91CEE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6257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21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8E56-E873-8644-B9CE-B1FC61BF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56B61-CBE7-F64A-B948-497BD82A7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goal of Q-learning is to learn a function, Q(</a:t>
                </a:r>
                <a:r>
                  <a:rPr lang="en-US" dirty="0" err="1"/>
                  <a:t>s,a</a:t>
                </a:r>
                <a:r>
                  <a:rPr lang="en-US" dirty="0"/>
                  <a:t>), such that the best action to take is the action that maximizes Q: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b="0" i="0" dirty="0" smtClean="0"/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about if we define  Q(</a:t>
                </a:r>
                <a:r>
                  <a:rPr lang="en-US" dirty="0" err="1"/>
                  <a:t>s,a</a:t>
                </a:r>
                <a:r>
                  <a:rPr lang="en-US" dirty="0"/>
                  <a:t>) to be “The expected future reward I will achieve if I take action a in state s?”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D56B61-CBE7-F64A-B948-497BD82A7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0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9362-7F16-194E-A99D-1646B295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8A71A-E59A-4443-A31E-409FDB1F1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441" y="1600201"/>
                <a:ext cx="10969943" cy="49831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Suppose we know everything: we know P(s’|</a:t>
                </a:r>
                <a:r>
                  <a:rPr lang="en-US" sz="2800" dirty="0" err="1"/>
                  <a:t>s,a</a:t>
                </a:r>
                <a:r>
                  <a:rPr lang="en-US" sz="2800" dirty="0"/>
                  <a:t>), R(s),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and U(s).  Then we collect our total expected future reward by doing these things:</a:t>
                </a:r>
              </a:p>
              <a:p>
                <a:r>
                  <a:rPr lang="en-US" sz="2800" dirty="0"/>
                  <a:t>Collect our current reward, R(s)</a:t>
                </a:r>
              </a:p>
              <a:p>
                <a:r>
                  <a:rPr lang="en-US" sz="2800" dirty="0"/>
                  <a:t>Discount all future rewards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Make a transition to a future state, s’, according to P(s’|</a:t>
                </a:r>
                <a:r>
                  <a:rPr lang="en-US" sz="2800" dirty="0" err="1"/>
                  <a:t>s,a</a:t>
                </a:r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Then collect all future rewards, U(s’)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8A71A-E59A-4443-A31E-409FDB1F1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600201"/>
                <a:ext cx="10969943" cy="4983160"/>
              </a:xfrm>
              <a:blipFill>
                <a:blip r:embed="rId2"/>
                <a:stretch>
                  <a:fillRect l="-1272" t="-1527" r="-347" b="-4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5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0DF8-F64C-5743-8CD3-86CFE75E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of an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…so the Q-function splits Bellman’s equation into two parts: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…becomes…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FD05CE-51DF-C74C-8C44-5EB17C5911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27451" r="-694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17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1212-4893-CB4B-A2C4-33B9798B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Q-function without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just want Q(</a:t>
                </a:r>
                <a:r>
                  <a:rPr lang="en-US" dirty="0" err="1"/>
                  <a:t>s,a</a:t>
                </a:r>
                <a:r>
                  <a:rPr lang="en-US" dirty="0"/>
                  <a:t>), and we don’t want to have to calculate U(s).  Then we can plug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into the RHS to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has these steps:</a:t>
                </a:r>
              </a:p>
              <a:p>
                <a:r>
                  <a:rPr lang="en-US" dirty="0"/>
                  <a:t>Collect our current reward, R(s)</a:t>
                </a:r>
              </a:p>
              <a:p>
                <a:r>
                  <a:rPr lang="en-US" dirty="0"/>
                  <a:t>Discount all future rewards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a transition to a future state, s’, according to P(s’|</a:t>
                </a:r>
                <a:r>
                  <a:rPr lang="en-US" dirty="0" err="1"/>
                  <a:t>s,a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Choose the optimum action, a’, from state s’, and collect all future rewards.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1DB37E-E260-0145-AF09-FA6C3A7C5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6" t="-1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3045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29764</TotalTime>
  <Words>2418</Words>
  <Application>Microsoft Macintosh PowerPoint</Application>
  <PresentationFormat>Custom</PresentationFormat>
  <Paragraphs>426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Default Design</vt:lpstr>
      <vt:lpstr>Model-Free Reinforcement Learning  CS440/ECE448 Lecture 34</vt:lpstr>
      <vt:lpstr>What we’ve learned so far</vt:lpstr>
      <vt:lpstr>Today: Model-Free Learning</vt:lpstr>
      <vt:lpstr>Outline</vt:lpstr>
      <vt:lpstr>Bellman’s Equation</vt:lpstr>
      <vt:lpstr>The Quality of an Action</vt:lpstr>
      <vt:lpstr>The Quality of an Action</vt:lpstr>
      <vt:lpstr>The Quality of an Action</vt:lpstr>
      <vt:lpstr>The Q-function without U</vt:lpstr>
      <vt:lpstr>Example: Gridworld</vt:lpstr>
      <vt:lpstr>Gridworld: Utility of each state</vt:lpstr>
      <vt:lpstr>Gridworld: The Q-function</vt:lpstr>
      <vt:lpstr>Gridworld: Relationship between Q and U</vt:lpstr>
      <vt:lpstr>Outline</vt:lpstr>
      <vt:lpstr>Reinforcement learning: Key concepts</vt:lpstr>
      <vt:lpstr>Q-learning</vt:lpstr>
      <vt:lpstr>Q-learning: a slightly more practical version</vt:lpstr>
      <vt:lpstr>Example: Gridworld</vt:lpstr>
      <vt:lpstr>Example: Gridworld</vt:lpstr>
      <vt:lpstr>Example: Gridworld</vt:lpstr>
      <vt:lpstr>The three main problems with reinforcement learning</vt:lpstr>
      <vt:lpstr>Outline</vt:lpstr>
      <vt:lpstr>TD learning</vt:lpstr>
      <vt:lpstr>TD learning</vt:lpstr>
      <vt:lpstr>TD learning</vt:lpstr>
      <vt:lpstr>TD learning</vt:lpstr>
      <vt:lpstr>TD learning</vt:lpstr>
      <vt:lpstr>Exploration versus exploitation</vt:lpstr>
      <vt:lpstr>TD learning</vt:lpstr>
      <vt:lpstr>TD learning</vt:lpstr>
      <vt:lpstr>TD learning is an off-policy learning algorithm </vt:lpstr>
      <vt:lpstr>Outline</vt:lpstr>
      <vt:lpstr>On-policy learning: SARSA</vt:lpstr>
      <vt:lpstr>On-policy learning: SARSA</vt:lpstr>
      <vt:lpstr>Summary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networks </dc:title>
  <dc:creator>Min-Yen Kan</dc:creator>
  <cp:lastModifiedBy>Hasegawa-Johnson, Mark Allan</cp:lastModifiedBy>
  <cp:revision>773</cp:revision>
  <cp:lastPrinted>2021-04-20T04:24:55Z</cp:lastPrinted>
  <dcterms:created xsi:type="dcterms:W3CDTF">2003-12-17T16:38:09Z</dcterms:created>
  <dcterms:modified xsi:type="dcterms:W3CDTF">2022-04-19T23:13:56Z</dcterms:modified>
</cp:coreProperties>
</file>