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7" r:id="rId2"/>
    <p:sldId id="308" r:id="rId3"/>
    <p:sldId id="449" r:id="rId4"/>
    <p:sldId id="435" r:id="rId5"/>
    <p:sldId id="436" r:id="rId6"/>
    <p:sldId id="437" r:id="rId7"/>
    <p:sldId id="438" r:id="rId8"/>
    <p:sldId id="385" r:id="rId9"/>
    <p:sldId id="452" r:id="rId10"/>
    <p:sldId id="382" r:id="rId11"/>
    <p:sldId id="383" r:id="rId12"/>
    <p:sldId id="450" r:id="rId13"/>
    <p:sldId id="448" r:id="rId14"/>
    <p:sldId id="356" r:id="rId15"/>
    <p:sldId id="426" r:id="rId16"/>
    <p:sldId id="427" r:id="rId17"/>
    <p:sldId id="428" r:id="rId18"/>
    <p:sldId id="429" r:id="rId19"/>
    <p:sldId id="357" r:id="rId20"/>
    <p:sldId id="358" r:id="rId21"/>
    <p:sldId id="360" r:id="rId22"/>
    <p:sldId id="361" r:id="rId23"/>
    <p:sldId id="362" r:id="rId24"/>
    <p:sldId id="453" r:id="rId25"/>
    <p:sldId id="451" r:id="rId26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347"/>
            <p14:sldId id="308"/>
            <p14:sldId id="449"/>
            <p14:sldId id="435"/>
            <p14:sldId id="436"/>
            <p14:sldId id="437"/>
            <p14:sldId id="438"/>
            <p14:sldId id="385"/>
            <p14:sldId id="452"/>
            <p14:sldId id="382"/>
            <p14:sldId id="383"/>
            <p14:sldId id="450"/>
            <p14:sldId id="448"/>
            <p14:sldId id="356"/>
            <p14:sldId id="426"/>
            <p14:sldId id="427"/>
            <p14:sldId id="428"/>
            <p14:sldId id="429"/>
            <p14:sldId id="357"/>
            <p14:sldId id="358"/>
            <p14:sldId id="360"/>
            <p14:sldId id="361"/>
            <p14:sldId id="362"/>
            <p14:sldId id="453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88737" autoAdjust="0"/>
  </p:normalViewPr>
  <p:slideViewPr>
    <p:cSldViewPr>
      <p:cViewPr varScale="1">
        <p:scale>
          <a:sx n="100" d="100"/>
          <a:sy n="100" d="100"/>
        </p:scale>
        <p:origin x="384" y="16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6" indent="0" algn="ctr">
              <a:buNone/>
              <a:defRPr/>
            </a:lvl2pPr>
            <a:lvl3pPr marL="914171" indent="0" algn="ctr">
              <a:buNone/>
              <a:defRPr/>
            </a:lvl3pPr>
            <a:lvl4pPr marL="1371257" indent="0" algn="ctr">
              <a:buNone/>
              <a:defRPr/>
            </a:lvl4pPr>
            <a:lvl5pPr marL="1828343" indent="0" algn="ctr">
              <a:buNone/>
              <a:defRPr/>
            </a:lvl5pPr>
            <a:lvl6pPr marL="2285429" indent="0" algn="ctr">
              <a:buNone/>
              <a:defRPr/>
            </a:lvl6pPr>
            <a:lvl7pPr marL="2742514" indent="0" algn="ctr">
              <a:buNone/>
              <a:defRPr/>
            </a:lvl7pPr>
            <a:lvl8pPr marL="3199600" indent="0" algn="ctr">
              <a:buNone/>
              <a:defRPr/>
            </a:lvl8pPr>
            <a:lvl9pPr marL="36566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5pPr>
      <a:lvl6pPr marL="45708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5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4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79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714" indent="-228543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800" indent="-22854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86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71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57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43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28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l.acm.org/doi/abs/10.1145/3054912?casa_token=ncsnlHnKn7kAAAAA:mSlkKdc2HTg8BMnGGo3g9yncEeGTRc3q6eRC4fEopc1M6QAwdiuS2vAowztAhHh7dHMxEwlO77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xQ81NqOI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13.gi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V1eYniJ0Rn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153253"/>
            <a:ext cx="5281824" cy="4088335"/>
          </a:xfrm>
        </p:spPr>
        <p:txBody>
          <a:bodyPr/>
          <a:lstStyle/>
          <a:p>
            <a:r>
              <a:rPr lang="en-US" dirty="0"/>
              <a:t>Deep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CS440/ECE448 Lecture 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5079331"/>
            <a:ext cx="418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 Hasegawa-Johnson, 4/2022</a:t>
            </a:r>
          </a:p>
          <a:p>
            <a:r>
              <a:rPr lang="en-US" sz="1600" dirty="0"/>
              <a:t>CC-BY 4.0: you may remix or redistribute if you cite the source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30" y="-24500"/>
            <a:ext cx="7080522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4748565" y="5866765"/>
            <a:ext cx="327574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6" dirty="0"/>
              <a:t>Image: </a:t>
            </a:r>
            <a:r>
              <a:rPr lang="en-US" sz="1466" dirty="0" err="1"/>
              <a:t>Megajuice</a:t>
            </a:r>
            <a:r>
              <a:rPr lang="en-US" sz="1466" dirty="0"/>
              <a:t>, CC0, </a:t>
            </a:r>
            <a:r>
              <a:rPr lang="en-US" sz="1466" dirty="0">
                <a:hlinkClick r:id="rId3"/>
              </a:rPr>
              <a:t>https://commons.wikimedia.org/</a:t>
            </a:r>
            <a:endParaRPr lang="en-US" sz="1466" dirty="0"/>
          </a:p>
          <a:p>
            <a:pPr algn="r"/>
            <a:r>
              <a:rPr lang="en-US" sz="1466" dirty="0"/>
              <a:t>w/</a:t>
            </a:r>
            <a:r>
              <a:rPr lang="en-US" sz="1466" dirty="0" err="1"/>
              <a:t>index.php?curid</a:t>
            </a:r>
            <a:r>
              <a:rPr lang="en-US" sz="1466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imitation learning methods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6864" y="6323846"/>
            <a:ext cx="7922736" cy="3809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Hussein et al. </a:t>
            </a:r>
            <a:r>
              <a:rPr lang="en-US" sz="1800" dirty="0">
                <a:hlinkClick r:id="rId2"/>
              </a:rPr>
              <a:t>Imitation Learning: A Survey of Learning Methods</a:t>
            </a:r>
            <a:r>
              <a:rPr lang="en-US" sz="1800" dirty="0"/>
              <a:t>, 2018.</a:t>
            </a:r>
            <a:endParaRPr lang="en-US" sz="2000" dirty="0"/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D4426286-4D5D-14D2-E6BB-537DB9109D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" y="1443039"/>
            <a:ext cx="4670589" cy="452596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5369E-B26E-05CA-646E-93FA9CE7A0C8}"/>
              </a:ext>
            </a:extLst>
          </p:cNvPr>
          <p:cNvSpPr txBox="1">
            <a:spLocks/>
          </p:cNvSpPr>
          <p:nvPr/>
        </p:nvSpPr>
        <p:spPr bwMode="auto">
          <a:xfrm>
            <a:off x="5713412" y="1447800"/>
            <a:ext cx="5865972" cy="49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14" indent="-34281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5" indent="-28567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99">
                <a:solidFill>
                  <a:schemeClr val="tx1"/>
                </a:solidFill>
                <a:latin typeface="+mn-lt"/>
              </a:defRPr>
            </a:lvl2pPr>
            <a:lvl3pPr marL="1142714" indent="-22854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9800" indent="-2285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6886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3971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057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8143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5228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Methods differ in:</a:t>
            </a:r>
          </a:p>
          <a:p>
            <a:r>
              <a:rPr lang="en-US" sz="2800" kern="0" dirty="0"/>
              <a:t>Feature representation: raw pixels/joint angles, or have you already used some other method to learn a deep feature representation?</a:t>
            </a:r>
          </a:p>
          <a:p>
            <a:r>
              <a:rPr lang="en-US" sz="2800" kern="0" dirty="0"/>
              <a:t>Training criterion: classification (discrete actions), or regression (continuous actions)?</a:t>
            </a:r>
          </a:p>
        </p:txBody>
      </p:sp>
    </p:spTree>
    <p:extLst>
      <p:ext uri="{BB962C8B-B14F-4D97-AF65-F5344CB8AC3E}">
        <p14:creationId xmlns:p14="http://schemas.microsoft.com/office/powerpoint/2010/main" val="145800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74639"/>
            <a:ext cx="11276171" cy="1143000"/>
          </a:xfrm>
        </p:spPr>
        <p:txBody>
          <a:bodyPr/>
          <a:lstStyle/>
          <a:p>
            <a:r>
              <a:rPr lang="en-US" dirty="0"/>
              <a:t>Example: Coarse-to-Fine Imitation Learning</a:t>
            </a:r>
          </a:p>
        </p:txBody>
      </p:sp>
      <p:pic>
        <p:nvPicPr>
          <p:cNvPr id="9" name="Content Placeholder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84B31C-A954-DD1B-05BC-DFE24F7E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01" y="1600200"/>
            <a:ext cx="8088222" cy="4525963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C1A9E5-EACC-B3E7-A25C-FCE3C3DFCD1F}"/>
              </a:ext>
            </a:extLst>
          </p:cNvPr>
          <p:cNvSpPr txBox="1">
            <a:spLocks/>
          </p:cNvSpPr>
          <p:nvPr/>
        </p:nvSpPr>
        <p:spPr bwMode="auto">
          <a:xfrm>
            <a:off x="227012" y="6323846"/>
            <a:ext cx="11582400" cy="3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14" indent="-34281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1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5" indent="-28567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799">
                <a:solidFill>
                  <a:schemeClr val="tx1"/>
                </a:solidFill>
                <a:latin typeface="+mn-lt"/>
              </a:defRPr>
            </a:lvl2pPr>
            <a:lvl3pPr marL="1142714" indent="-22854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399">
                <a:solidFill>
                  <a:schemeClr val="tx1"/>
                </a:solidFill>
                <a:latin typeface="+mn-lt"/>
              </a:defRPr>
            </a:lvl3pPr>
            <a:lvl4pPr marL="1599800" indent="-2285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886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71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57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43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28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/>
              <a:t>Edward Johns,</a:t>
            </a:r>
            <a:r>
              <a:rPr lang="en-US" sz="1800" b="1" dirty="0"/>
              <a:t> </a:t>
            </a:r>
            <a:r>
              <a:rPr lang="en-US" sz="1800" b="1" dirty="0">
                <a:hlinkClick r:id="rId3"/>
              </a:rPr>
              <a:t>Coarse-to-Fine Imitation Learning: Robot Manipulation from a Single Demonstration</a:t>
            </a:r>
            <a:r>
              <a:rPr lang="en-US" sz="1800" kern="0" dirty="0"/>
              <a:t>, 2021.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5497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6B9A-91E3-FEE3-DEF8-C8B2566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D8D8C-68BC-6148-7D63-9C7986FB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Imitation learning: learn the optimal policy by imitating a human</a:t>
            </a:r>
          </a:p>
          <a:p>
            <a:r>
              <a:rPr lang="en-US" dirty="0"/>
              <a:t>Deep Q learning: compute Q(</a:t>
            </a:r>
            <a:r>
              <a:rPr lang="en-US" dirty="0" err="1"/>
              <a:t>s,a</a:t>
            </a:r>
            <a:r>
              <a:rPr lang="en-US" dirty="0"/>
              <a:t>) using a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40338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944561"/>
          </a:xfrm>
        </p:spPr>
        <p:txBody>
          <a:bodyPr/>
          <a:lstStyle/>
          <a:p>
            <a:r>
              <a:rPr lang="en-US" dirty="0"/>
              <a:t>Review: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</p:spPr>
            <p:txBody>
              <a:bodyPr/>
              <a:lstStyle/>
              <a:p>
                <a:r>
                  <a:rPr lang="en-US" sz="2400" dirty="0"/>
                  <a:t>Q(</a:t>
                </a:r>
                <a:r>
                  <a:rPr lang="en-US" sz="2400" dirty="0" err="1"/>
                  <a:t>s,a</a:t>
                </a:r>
                <a:r>
                  <a:rPr lang="en-US" sz="2400" dirty="0"/>
                  <a:t>) – the “quality” of an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Q-learning</a:t>
                </a:r>
              </a:p>
              <a:p>
                <a:r>
                  <a:rPr lang="en-US" sz="2400" dirty="0"/>
                  <a:t>Off-policy learning: TD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On-policy learning: SARSA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  <a:blipFill>
                <a:blip r:embed="rId2"/>
                <a:stretch>
                  <a:fillRect l="-809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50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6" dirty="0"/>
                  <a:t> is a vector of real numbers, e.g., the image from the robot’s eye camera: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 is a vector, e.g., cannon angle and velocity,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Deep Q-learning uses a neural network to compute an estimate </a:t>
                </a:r>
                <a14:m>
                  <m:oMath xmlns:m="http://schemas.openxmlformats.org/officeDocument/2006/math">
                    <m:r>
                      <a:rPr lang="en-US" sz="2666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 which is as close as possible to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.</a:t>
                </a:r>
              </a:p>
              <a:p>
                <a:pPr marL="0" indent="0">
                  <a:buNone/>
                </a:pPr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  <a:blipFill>
                <a:blip r:embed="rId2"/>
                <a:stretch>
                  <a:fillRect l="-2211" t="-1570" r="-1474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V="1">
            <a:off x="9713059" y="2306397"/>
            <a:ext cx="21363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107231" y="1803824"/>
                <a:ext cx="1254381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231" y="1803824"/>
                <a:ext cx="1254381" cy="502573"/>
              </a:xfrm>
              <a:prstGeom prst="rect">
                <a:avLst/>
              </a:prstGeom>
              <a:blipFill>
                <a:blip r:embed="rId8"/>
                <a:stretch>
                  <a:fillRect l="-2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2" name="Picture 2" descr="A vertical rectangular video game screenshot that is a digital representation of a battle between aliens and a laser cannon. The white aliens hover above four green, inverted U-shaped blocks. Below the blocks is a smaller horizontal block with a triangle on its top.">
            <a:extLst>
              <a:ext uri="{FF2B5EF4-FFF2-40B4-BE49-F238E27FC236}">
                <a16:creationId xmlns:a16="http://schemas.microsoft.com/office/drawing/2014/main" id="{F6F1379A-335B-1443-808B-964D9B86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26" y="2008223"/>
            <a:ext cx="1954195" cy="22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5BED99B4-65DC-5D4B-A92E-DC96F7E1EA60}"/>
              </a:ext>
            </a:extLst>
          </p:cNvPr>
          <p:cNvSpPr/>
          <p:nvPr/>
        </p:nvSpPr>
        <p:spPr>
          <a:xfrm>
            <a:off x="5230924" y="4208180"/>
            <a:ext cx="194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Copyright Taito. </a:t>
            </a:r>
          </a:p>
        </p:txBody>
      </p:sp>
    </p:spTree>
    <p:extLst>
      <p:ext uri="{BB962C8B-B14F-4D97-AF65-F5344CB8AC3E}">
        <p14:creationId xmlns:p14="http://schemas.microsoft.com/office/powerpoint/2010/main" val="81083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Suppose we train the neural network weights in order to minimize the mean-squared error (MMSE):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6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66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(where I’m using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666" dirty="0"/>
                  <a:t> as a lazy way to write “average over all training runs of the game”).  </a:t>
                </a:r>
              </a:p>
              <a:p>
                <a:pPr marL="0" indent="0">
                  <a:buNone/>
                </a:pPr>
                <a:r>
                  <a:rPr lang="en-US" sz="2666" dirty="0"/>
                  <a:t>Then, for each weight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, we update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  <a:blipFill>
                <a:blip r:embed="rId2"/>
                <a:stretch>
                  <a:fillRect l="-1765" t="-1250" r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634" y="2306397"/>
            <a:ext cx="20425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  <a:blipFill>
                <a:blip r:embed="rId8"/>
                <a:stretch>
                  <a:fillRect l="-1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29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deep Q learning harder than normal neural network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</p:spPr>
            <p:txBody>
              <a:bodyPr/>
              <a:lstStyle/>
              <a:p>
                <a:r>
                  <a:rPr lang="en-US" sz="2666" dirty="0"/>
                  <a:t>We don’t know the true value of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66" dirty="0"/>
                  <a:t>for </a:t>
                </a:r>
                <a:r>
                  <a:rPr lang="en-US" sz="2666" b="1" i="1" u="sng" dirty="0"/>
                  <a:t>any</a:t>
                </a:r>
                <a:r>
                  <a:rPr lang="en-US" sz="2666" dirty="0"/>
                  <a:t> of the training runs!</a:t>
                </a:r>
              </a:p>
              <a:p>
                <a:pPr marL="0" indent="0">
                  <a:buNone/>
                </a:pPr>
                <a:endParaRPr lang="en-US" sz="2666" dirty="0"/>
              </a:p>
              <a:p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66" dirty="0"/>
                  <a:t> is defined to be the expected value of performing 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.  We never know its true expected value: all we know is whether we won or lost that particular game.</a:t>
                </a:r>
              </a:p>
              <a:p>
                <a:endParaRPr lang="en-US" sz="2666" dirty="0"/>
              </a:p>
              <a:p>
                <a:r>
                  <a:rPr lang="en-US" sz="2666" dirty="0"/>
                  <a:t>So we can’t compute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666" dirty="0"/>
                  <a:t>, and we can’t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sz="2666" dirty="0"/>
                  <a:t>, and we can’t update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  <a:blipFill>
                <a:blip r:embed="rId2"/>
                <a:stretch>
                  <a:fillRect l="-1600" t="-1247" r="-2400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634" y="2306397"/>
            <a:ext cx="20425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  <a:blipFill>
                <a:blip r:embed="rId8"/>
                <a:stretch>
                  <a:fillRect l="-1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8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399" dirty="0"/>
                  <a:t>Remember that Q learning was defined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99" dirty="0"/>
                  <a:t> is defined, e.g., in TD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…for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99" dirty="0"/>
                  <a:t> equal to the next state we reach after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99" dirty="0"/>
                  <a:t> on </a:t>
                </a:r>
                <a:r>
                  <a:rPr lang="en-US" sz="2399" b="1" u="sng" dirty="0"/>
                  <a:t>this particular game</a:t>
                </a:r>
                <a:r>
                  <a:rPr lang="en-US" sz="2399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127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6311"/>
              </p:ext>
            </p:extLst>
          </p:nvPr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6862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555 L 0.10955 -0.00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Let’s define deep Q learning using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sz="2399" dirty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99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399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99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399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399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Now we have an L that depends only on things we know (</a:t>
                </a:r>
                <a14:m>
                  <m:oMath xmlns:m="http://schemas.openxmlformats.org/officeDocument/2006/math">
                    <m:r>
                      <a:rPr lang="en-US" sz="2399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, and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399" dirty="0"/>
                  <a:t>), so it can be calculated, differentiated, and used to update the neural network.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254" r="-952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/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7318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training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99" dirty="0"/>
              <a:t>Challenges</a:t>
            </a:r>
          </a:p>
          <a:p>
            <a:pPr lvl="1"/>
            <a:r>
              <a:rPr lang="en-US" sz="2399" dirty="0"/>
              <a:t>Target values are not fixed</a:t>
            </a:r>
          </a:p>
          <a:p>
            <a:pPr lvl="1"/>
            <a:r>
              <a:rPr lang="en-US" sz="2399" dirty="0"/>
              <a:t>Successive experiences are correlated and dependent on the policy</a:t>
            </a:r>
          </a:p>
          <a:p>
            <a:pPr lvl="1"/>
            <a:r>
              <a:rPr lang="en-US" sz="2399" dirty="0"/>
              <a:t>Policy may change rapidly with slight changes to parameters, leading to drastic change in data distribution</a:t>
            </a:r>
          </a:p>
          <a:p>
            <a:r>
              <a:rPr lang="en-US" sz="2799" dirty="0"/>
              <a:t>Solutions</a:t>
            </a:r>
          </a:p>
          <a:p>
            <a:pPr lvl="1"/>
            <a:r>
              <a:rPr lang="en-US" sz="2399" dirty="0"/>
              <a:t>Freeze target Q network</a:t>
            </a:r>
          </a:p>
          <a:p>
            <a:pPr lvl="1"/>
            <a:r>
              <a:rPr lang="en-US" sz="2399" dirty="0"/>
              <a:t>Use </a:t>
            </a:r>
            <a:r>
              <a:rPr lang="en-US" sz="2399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F222-E247-2B4F-B9B8-A395549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Markov Decision Process (MDP): Given P(s’|</a:t>
                </a:r>
                <a:r>
                  <a:rPr lang="en-US" dirty="0" err="1"/>
                  <a:t>s,a</a:t>
                </a:r>
                <a:r>
                  <a:rPr lang="en-US" dirty="0"/>
                  <a:t>) and R(s), you can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optimal policy, by finding U(s), the value of each state, using either value iteration or policy iteration.</a:t>
                </a:r>
              </a:p>
              <a:p>
                <a:r>
                  <a:rPr lang="en-US" dirty="0"/>
                  <a:t>Model-Based Reinforcement Learning:  If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are unknown, you can find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using the observation-model-policy loop.</a:t>
                </a:r>
              </a:p>
              <a:p>
                <a:r>
                  <a:rPr lang="en-US" dirty="0"/>
                  <a:t>Model-Free Reinforcement Learning: Instead of learning P(s’|</a:t>
                </a:r>
                <a:r>
                  <a:rPr lang="en-US" dirty="0" err="1"/>
                  <a:t>s,a</a:t>
                </a:r>
                <a:r>
                  <a:rPr lang="en-US" dirty="0"/>
                  <a:t>) and then calculating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can directly find the optimum action by learning Q(</a:t>
                </a:r>
                <a:r>
                  <a:rPr lang="en-US" dirty="0" err="1"/>
                  <a:t>s,a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  <a:blipFill>
                <a:blip r:embed="rId2"/>
                <a:stretch>
                  <a:fillRect l="-1086" t="-2105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</p:spPr>
            <p:txBody>
              <a:bodyPr/>
              <a:lstStyle/>
              <a:p>
                <a:r>
                  <a:rPr lang="en-US" sz="2799" dirty="0"/>
                  <a:t>At each time step:</a:t>
                </a:r>
              </a:p>
              <a:p>
                <a:pPr lvl="1"/>
                <a:r>
                  <a:rPr lang="en-US" sz="2399" dirty="0"/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99" dirty="0"/>
                  <a:t> according to epsilon-greedy policy</a:t>
                </a:r>
              </a:p>
              <a:p>
                <a:pPr lvl="1"/>
                <a:r>
                  <a:rPr lang="en-US" sz="2399" dirty="0"/>
                  <a:t>Store experience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in </a:t>
                </a:r>
                <a:r>
                  <a:rPr lang="en-US" sz="2399" i="1" dirty="0"/>
                  <a:t>replay memory buffer</a:t>
                </a:r>
                <a:r>
                  <a:rPr lang="en-US" sz="2399" dirty="0"/>
                  <a:t> </a:t>
                </a:r>
                <a:endParaRPr lang="en-US" sz="2399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  <a:blipFill>
                <a:blip r:embed="rId2"/>
                <a:stretch>
                  <a:fillRect l="-1043" t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4286" r="-271" b="-2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11628" r="-271" b="-190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216667" r="-271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/>
              <p:nvPr/>
            </p:nvSpPr>
            <p:spPr>
              <a:xfrm>
                <a:off x="3758221" y="4419263"/>
                <a:ext cx="2739404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21" y="4419263"/>
                <a:ext cx="2739404" cy="502573"/>
              </a:xfrm>
              <a:prstGeom prst="rect">
                <a:avLst/>
              </a:prstGeom>
              <a:blipFill>
                <a:blip r:embed="rId4"/>
                <a:stretch>
                  <a:fillRect l="-463" t="-17500" r="-463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A4924A-D871-654E-9111-9D8A72E120F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497625" y="4670550"/>
            <a:ext cx="714097" cy="1538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799" kern="0" dirty="0"/>
                  <a:t>Learning:</a:t>
                </a:r>
              </a:p>
              <a:p>
                <a:pPr lvl="1"/>
                <a:r>
                  <a:rPr lang="en-US" sz="2399" kern="0" dirty="0"/>
                  <a:t>Randomly sample a minibatch,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399" kern="0" dirty="0"/>
                  <a:t>, from the replay buffer.</a:t>
                </a:r>
                <a:endParaRPr lang="en-US" sz="2399" i="1" kern="0" dirty="0"/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blipFill>
                <a:blip r:embed="rId5"/>
                <a:stretch>
                  <a:fillRect l="-1823" t="-4938" b="-790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4159D-228F-0E43-8911-FDD374A48DBD}"/>
              </a:ext>
            </a:extLst>
          </p:cNvPr>
          <p:cNvCxnSpPr>
            <a:cxnSpLocks/>
          </p:cNvCxnSpPr>
          <p:nvPr/>
        </p:nvCxnSpPr>
        <p:spPr>
          <a:xfrm>
            <a:off x="9597942" y="4952603"/>
            <a:ext cx="0" cy="50786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/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17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66" dirty="0"/>
                  <a:t>randomly sampled set of tuples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  <a:blipFill>
                <a:blip r:embed="rId6"/>
                <a:stretch>
                  <a:fillRect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5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85" y="1295956"/>
            <a:ext cx="6703854" cy="49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0684" y="1143597"/>
            <a:ext cx="8227457" cy="4981865"/>
          </a:xfrm>
        </p:spPr>
        <p:txBody>
          <a:bodyPr/>
          <a:lstStyle/>
          <a:p>
            <a:r>
              <a:rPr lang="en-US" sz="2399" dirty="0"/>
              <a:t>End-to-end learning of Q(</a:t>
            </a:r>
            <a:r>
              <a:rPr lang="en-US" sz="2399" dirty="0" err="1"/>
              <a:t>s,a</a:t>
            </a:r>
            <a:r>
              <a:rPr lang="en-US" sz="2399" dirty="0"/>
              <a:t>) from pixels s</a:t>
            </a:r>
          </a:p>
          <a:p>
            <a:r>
              <a:rPr lang="en-US" sz="2399" dirty="0"/>
              <a:t>Output is Q(</a:t>
            </a:r>
            <a:r>
              <a:rPr lang="en-US" sz="2399" dirty="0" err="1"/>
              <a:t>s,a</a:t>
            </a:r>
            <a:r>
              <a:rPr lang="en-US" sz="2399" dirty="0"/>
              <a:t>) for 18 joystick/button configurations</a:t>
            </a:r>
          </a:p>
          <a:p>
            <a:r>
              <a:rPr lang="en-US" sz="2399" dirty="0"/>
              <a:t>Reward is change in score for that step</a:t>
            </a:r>
          </a:p>
          <a:p>
            <a:endParaRPr lang="en-US" sz="2399" dirty="0"/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666305" y="2619983"/>
            <a:ext cx="6246773" cy="40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8913079" y="2787580"/>
            <a:ext cx="1101013" cy="3232033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Q(s,a</a:t>
            </a:r>
            <a:r>
              <a:rPr lang="en" sz="1400" baseline="-25000" dirty="0"/>
              <a:t>1</a:t>
            </a:r>
            <a:r>
              <a:rPr lang="en" sz="1400" dirty="0"/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2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3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  <a:endParaRPr lang="en-US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18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60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9783" y="1372137"/>
            <a:ext cx="8989258" cy="4220063"/>
          </a:xfrm>
        </p:spPr>
        <p:txBody>
          <a:bodyPr/>
          <a:lstStyle/>
          <a:p>
            <a:r>
              <a:rPr lang="en-US" sz="2399" dirty="0"/>
              <a:t>Input state s is stack of raw pixels from last 4 frames</a:t>
            </a:r>
          </a:p>
          <a:p>
            <a:r>
              <a:rPr lang="en-US" sz="2399" dirty="0"/>
              <a:t>Network architecture and </a:t>
            </a:r>
            <a:r>
              <a:rPr lang="en-US" sz="2399" dirty="0" err="1"/>
              <a:t>hyperparameters</a:t>
            </a:r>
            <a:r>
              <a:rPr lang="en-US" sz="2399" dirty="0"/>
              <a:t> fixed for all games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23" y="2743379"/>
            <a:ext cx="8540106" cy="3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  <a:hlinkClick r:id="rId2"/>
              </a:rPr>
              <a:t>Deep Q-Learning Playing Atari Breakout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AC6A36-E337-DDE2-8B15-9D13F741A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2" y="914400"/>
            <a:ext cx="47139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6B9A-91E3-FEE3-DEF8-C8B2566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Deep RL, Part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Imitation learning: learn the optimal policy by imitating a human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Deep Q learning: compute Q(</a:t>
                </a:r>
                <a:r>
                  <a:rPr lang="en-US" dirty="0" err="1"/>
                  <a:t>s,a</a:t>
                </a:r>
                <a:r>
                  <a:rPr lang="en-US" dirty="0"/>
                  <a:t>) using a neural network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6B9A-91E3-FEE3-DEF8-C8B2566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D8D8C-68BC-6148-7D63-9C7986FB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Imitation learning: learn the optimal policy by imitating a human</a:t>
            </a:r>
          </a:p>
          <a:p>
            <a:r>
              <a:rPr lang="en-US" dirty="0"/>
              <a:t>Deep Q learning: compute Q(</a:t>
            </a:r>
            <a:r>
              <a:rPr lang="en-US" dirty="0" err="1"/>
              <a:t>s,a</a:t>
            </a:r>
            <a:r>
              <a:rPr lang="en-US" dirty="0"/>
              <a:t>) using a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69072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D5A3-92A6-8840-88C7-38F26CE5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678"/>
            <a:ext cx="10969943" cy="1142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can’t we just learn a model (neural net, or even a table lookup) that does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4367662" y="302270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3148779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907000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8024310" y="3399560"/>
                <a:ext cx="2982227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10" y="3399560"/>
                <a:ext cx="2982227" cy="912879"/>
              </a:xfrm>
              <a:prstGeom prst="rect">
                <a:avLst/>
              </a:prstGeom>
              <a:blipFill>
                <a:blip r:embed="rId2"/>
                <a:stretch>
                  <a:fillRect r="-4237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C013-BB65-6F48-94FC-6272168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possible, actions,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we could train the network to learn a hidden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Meaning “the probability that the best action is a.”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9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97C-D470-164D-AD67-28D37CA0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524784"/>
              </a:xfrm>
            </p:spPr>
            <p:txBody>
              <a:bodyPr/>
              <a:lstStyle/>
              <a:p>
                <a:r>
                  <a:rPr lang="en-US" dirty="0"/>
                  <a:t>Training data only give 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199" dirty="0"/>
                  <a:t>.</a:t>
                </a:r>
                <a:endParaRPr lang="en-US" dirty="0"/>
              </a:p>
              <a:p>
                <a:r>
                  <a:rPr lang="en-US" dirty="0"/>
                  <a:t>BAD IDEA: train the network to 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maximizes the immediate reward,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just ignore future rewards.</a:t>
                </a:r>
              </a:p>
              <a:p>
                <a:r>
                  <a:rPr lang="en-US" dirty="0"/>
                  <a:t>GOOD IDEA: Train the network 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sum of all future rewards.</a:t>
                </a:r>
              </a:p>
              <a:p>
                <a:r>
                  <a:rPr lang="en-US" dirty="0"/>
                  <a:t>PROBLEM: we don’t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524784"/>
              </a:xfrm>
              <a:blipFill>
                <a:blip r:embed="rId2"/>
                <a:stretch>
                  <a:fillRect l="-1630" t="-168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732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8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0207-1E4C-C94A-A2DD-3157194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Policy Learning trainable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37E6-87BC-4347-A80E-39DFF3306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448" indent="-609448">
              <a:buFont typeface="+mj-lt"/>
              <a:buAutoNum type="arabicPeriod"/>
            </a:pPr>
            <a:r>
              <a:rPr lang="en-US" dirty="0"/>
              <a:t>Actor-Critic RL.  We’ll come back to this next time.</a:t>
            </a:r>
          </a:p>
          <a:p>
            <a:pPr marL="609448" indent="-609448">
              <a:buFont typeface="+mj-lt"/>
              <a:buAutoNum type="arabicPeriod"/>
            </a:pPr>
            <a:r>
              <a:rPr lang="en-US" dirty="0"/>
              <a:t>Imitation learning.</a:t>
            </a:r>
          </a:p>
          <a:p>
            <a:pPr marL="609448" indent="-609448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0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684" y="2484683"/>
            <a:ext cx="8227457" cy="3458262"/>
          </a:xfrm>
        </p:spPr>
        <p:txBody>
          <a:bodyPr/>
          <a:lstStyle/>
          <a:p>
            <a:r>
              <a:rPr lang="en-US" sz="2799" dirty="0"/>
              <a:t>In some applications, you cannot bootstrap yourself from random policies</a:t>
            </a:r>
          </a:p>
          <a:p>
            <a:pPr lvl="1"/>
            <a:r>
              <a:rPr lang="en-US" sz="2399" dirty="0"/>
              <a:t>High-dimensional state and action spaces where most random trajectories fail miserably</a:t>
            </a:r>
          </a:p>
          <a:p>
            <a:pPr lvl="1"/>
            <a:r>
              <a:rPr lang="en-US" sz="2399" dirty="0"/>
              <a:t>Expensive to evaluate policies in the physical world, especially in cases of failure</a:t>
            </a:r>
          </a:p>
          <a:p>
            <a:r>
              <a:rPr lang="en-US" sz="2799" b="1" dirty="0"/>
              <a:t>Solution:</a:t>
            </a:r>
            <a:r>
              <a:rPr lang="en-US" sz="2799" dirty="0"/>
              <a:t> learn to imitate sample trajectories or demonstrations</a:t>
            </a:r>
          </a:p>
          <a:p>
            <a:pPr lvl="1"/>
            <a:r>
              <a:rPr lang="en-US" sz="2399" dirty="0"/>
              <a:t>This is also helpful when there is no natural reward formulation</a:t>
            </a:r>
          </a:p>
        </p:txBody>
      </p:sp>
      <p:pic>
        <p:nvPicPr>
          <p:cNvPr id="4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7480" y="1372136"/>
            <a:ext cx="5379636" cy="9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836" y="1372136"/>
            <a:ext cx="2708877" cy="990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6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B9DB-09D2-91AE-BD87-968FB48B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5B126-44CA-0074-9752-AAF78208F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a representation of the state of the environment at time t (can be a real-valued vector)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the action that a human actor performed in response to this state (must be discrete)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in the </a:t>
                </a:r>
                <a:r>
                  <a:rPr lang="en-US" dirty="0" err="1"/>
                  <a:t>softmax</a:t>
                </a:r>
                <a:r>
                  <a:rPr lang="en-US" dirty="0"/>
                  <a:t> output of a neural network,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as the input</a:t>
                </a:r>
              </a:p>
              <a:p>
                <a:r>
                  <a:rPr lang="en-US" dirty="0"/>
                  <a:t>Training criterion: train the neural network in order to minimize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5B126-44CA-0074-9752-AAF78208F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  <a:blipFill>
                <a:blip r:embed="rId2"/>
                <a:stretch>
                  <a:fillRect l="-1387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584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29810</TotalTime>
  <Words>1448</Words>
  <Application>Microsoft Macintosh PowerPoint</Application>
  <PresentationFormat>Custom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Default Design</vt:lpstr>
      <vt:lpstr>Deep Reinforcement Learning  CS440/ECE448 Lecture 35</vt:lpstr>
      <vt:lpstr>Review: Reinforcement Learning</vt:lpstr>
      <vt:lpstr>Outline</vt:lpstr>
      <vt:lpstr>Policy Learning</vt:lpstr>
      <vt:lpstr>Probabilistic Policy</vt:lpstr>
      <vt:lpstr>How do we train it?</vt:lpstr>
      <vt:lpstr>How to make Policy Learning trainable</vt:lpstr>
      <vt:lpstr>Imitation learning</vt:lpstr>
      <vt:lpstr>Imitation learning</vt:lpstr>
      <vt:lpstr>Overview of imitation learning methods</vt:lpstr>
      <vt:lpstr>Example: Coarse-to-Fine Imitation Learning</vt:lpstr>
      <vt:lpstr>Outline</vt:lpstr>
      <vt:lpstr>Review: Q-Learning</vt:lpstr>
      <vt:lpstr>Deep Q learning</vt:lpstr>
      <vt:lpstr>MMSE Deep Q learning</vt:lpstr>
      <vt:lpstr>What makes deep Q learning harder than normal neural network training</vt:lpstr>
      <vt:lpstr>The solution: Q_local </vt:lpstr>
      <vt:lpstr>The solution: Q_local </vt:lpstr>
      <vt:lpstr>Dealing with training instability</vt:lpstr>
      <vt:lpstr>Experience replay</vt:lpstr>
      <vt:lpstr>Deep Q learning in Atari</vt:lpstr>
      <vt:lpstr>Deep Q learning in Atari</vt:lpstr>
      <vt:lpstr>Deep Q learning in Atari</vt:lpstr>
      <vt:lpstr>Deep Q learning in Atari</vt:lpstr>
      <vt:lpstr>Summary: Deep RL, Part 1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770</cp:revision>
  <cp:lastPrinted>2021-04-20T04:24:55Z</cp:lastPrinted>
  <dcterms:created xsi:type="dcterms:W3CDTF">2003-12-17T16:38:09Z</dcterms:created>
  <dcterms:modified xsi:type="dcterms:W3CDTF">2022-04-24T20:44:56Z</dcterms:modified>
</cp:coreProperties>
</file>