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41"/>
  </p:notesMasterIdLst>
  <p:handoutMasterIdLst>
    <p:handoutMasterId r:id="rId42"/>
  </p:handoutMasterIdLst>
  <p:sldIdLst>
    <p:sldId id="563" r:id="rId2"/>
    <p:sldId id="662" r:id="rId3"/>
    <p:sldId id="1249" r:id="rId4"/>
    <p:sldId id="1251" r:id="rId5"/>
    <p:sldId id="1273" r:id="rId6"/>
    <p:sldId id="1274" r:id="rId7"/>
    <p:sldId id="1235" r:id="rId8"/>
    <p:sldId id="1250" r:id="rId9"/>
    <p:sldId id="1252" r:id="rId10"/>
    <p:sldId id="1254" r:id="rId11"/>
    <p:sldId id="1253" r:id="rId12"/>
    <p:sldId id="1237" r:id="rId13"/>
    <p:sldId id="1238" r:id="rId14"/>
    <p:sldId id="1239" r:id="rId15"/>
    <p:sldId id="1240" r:id="rId16"/>
    <p:sldId id="1241" r:id="rId17"/>
    <p:sldId id="1242" r:id="rId18"/>
    <p:sldId id="1243" r:id="rId19"/>
    <p:sldId id="1244" r:id="rId20"/>
    <p:sldId id="1255" r:id="rId21"/>
    <p:sldId id="1256" r:id="rId22"/>
    <p:sldId id="1257" r:id="rId23"/>
    <p:sldId id="1259" r:id="rId24"/>
    <p:sldId id="1260" r:id="rId25"/>
    <p:sldId id="1262" r:id="rId26"/>
    <p:sldId id="1261" r:id="rId27"/>
    <p:sldId id="1263" r:id="rId28"/>
    <p:sldId id="1264" r:id="rId29"/>
    <p:sldId id="1266" r:id="rId30"/>
    <p:sldId id="1267" r:id="rId31"/>
    <p:sldId id="1268" r:id="rId32"/>
    <p:sldId id="1269" r:id="rId33"/>
    <p:sldId id="1270" r:id="rId34"/>
    <p:sldId id="1271" r:id="rId35"/>
    <p:sldId id="1272" r:id="rId36"/>
    <p:sldId id="1275" r:id="rId37"/>
    <p:sldId id="1276" r:id="rId38"/>
    <p:sldId id="1277" r:id="rId39"/>
    <p:sldId id="1278" r:id="rId40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9900"/>
    <a:srgbClr val="CC00CC"/>
    <a:srgbClr val="008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1" autoAdjust="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56" y="-8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781" y="0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8709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781" y="8838709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17B5F5-A8C0-4A98-AAA8-DCDD241D83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94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>
            <a:lvl1pPr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385" y="1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>
            <a:lvl1pPr algn="r"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8675" cy="3478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43" y="4403354"/>
            <a:ext cx="5149442" cy="41697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109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b" anchorCtr="0" compatLnSpc="1">
            <a:prstTxWarp prst="textNoShape">
              <a:avLst/>
            </a:prstTxWarp>
          </a:bodyPr>
          <a:lstStyle>
            <a:lvl1pPr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385" y="8805109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b" anchorCtr="0" compatLnSpc="1">
            <a:prstTxWarp prst="textNoShape">
              <a:avLst/>
            </a:prstTxWarp>
          </a:bodyPr>
          <a:lstStyle>
            <a:lvl1pPr algn="r"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fld id="{2CE9E464-B35D-43B2-BF7C-ADEA1F80F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7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8313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6625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33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32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958" indent="-29152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608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2524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895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5395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31830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8266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4701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DD81DE-3129-4D26-A818-BACF2AD0E2B1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958" indent="-29152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608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2524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895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5395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31830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8266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4701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52C927-495E-49B2-80CF-63D250367758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958" indent="-29152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608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2524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895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5395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31830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8266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4701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56F52D-FCB1-4C78-99D7-E77269D2B985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958" indent="-29152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608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2524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895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5395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31830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8266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4701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051657-A59C-4009-9DC3-91E60F4FF644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958" indent="-29152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608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2524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895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5395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31830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8266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4701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279D17-9A1E-4AAC-A357-EEFEEB979AE3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958" indent="-29152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608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2524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895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5395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31830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8266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4701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F3E6262-B355-4E84-A0AC-0FDEB8448957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958" indent="-29152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608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2524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895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5395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31830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8266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4701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EF3554-010F-415C-89AA-30D85EBDEECC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958" indent="-29152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608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2524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8959" indent="-23321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5395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31830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8266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4701" indent="-2332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0869103-595D-4A96-8CAE-959CB9F9165B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03"/>
          <p:cNvSpPr>
            <a:spLocks noChangeShapeType="1"/>
          </p:cNvSpPr>
          <p:nvPr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10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4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3124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6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7587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51817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5" name="Rectangle 410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" name="Rectangle 4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" name="Rectangle 4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ED6F4-152C-4B8C-896C-E324C81E54EF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282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B11D-0D4F-4012-B2FD-6C732AEFC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9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1E3F-52BB-4CA9-8156-EFEDA953B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51EA-48A4-4916-A419-BC4539320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8EFD-512B-4531-8A51-5AEF24EF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4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5B232-3BEC-4CFE-AF25-FE71B0721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6223-ECBF-4E7D-933E-D79F1A480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54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1549-9A73-40CC-BA70-6C9083CA9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487AF-22CC-4BA0-9E2C-52E5FAE89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8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1D29-00F1-4FF4-AC40-83C9E85FF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21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371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9D940-8FF2-40FD-B533-73DBC8517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5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F78C-0880-40DC-AAAF-0F55B84B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535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6"/>
          <a:stretch>
            <a:fillRect/>
          </a:stretch>
        </p:blipFill>
        <p:spPr bwMode="auto">
          <a:xfrm>
            <a:off x="8610600" y="1009095"/>
            <a:ext cx="2873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3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4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5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6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7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jpeg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ECE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576</a:t>
            </a:r>
            <a:r>
              <a:rPr lang="en-US" dirty="0"/>
              <a:t> – Power System Dynamics and Stability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 smtClean="0"/>
              <a:t>Prof. Tom Overbye</a:t>
            </a:r>
            <a:endParaRPr lang="en-US" dirty="0"/>
          </a:p>
          <a:p>
            <a:r>
              <a:rPr lang="en-US" dirty="0" smtClean="0"/>
              <a:t>Dept. </a:t>
            </a:r>
            <a:r>
              <a:rPr lang="en-US" dirty="0"/>
              <a:t>of Electrical and Computer Engineering</a:t>
            </a:r>
          </a:p>
          <a:p>
            <a:r>
              <a:rPr lang="en-US" dirty="0"/>
              <a:t>University of Illinois at </a:t>
            </a:r>
            <a:r>
              <a:rPr lang="en-US" dirty="0" smtClean="0"/>
              <a:t>Urbana-Champaign</a:t>
            </a:r>
          </a:p>
          <a:p>
            <a:r>
              <a:rPr lang="en-US" dirty="0" smtClean="0"/>
              <a:t>overbye@illinois.edu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Special Guest: TA Soobae Kim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ED6F4-152C-4B8C-896C-E324C81E54EF}" type="slidenum">
              <a:rPr lang="en-US" smtClean="0"/>
              <a:pPr>
                <a:defRPr/>
              </a:pPr>
              <a:t>1</a:t>
            </a:fld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61765" y="18288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>
                <a:latin typeface="Arial" pitchFamily="34" charset="0"/>
                <a:cs typeface="Arial" pitchFamily="34" charset="0"/>
              </a:rPr>
              <a:t>Lecture 1</a:t>
            </a:r>
            <a:r>
              <a:rPr lang="en-US" b="1" kern="0" dirty="0">
                <a:latin typeface="Arial" pitchFamily="34" charset="0"/>
                <a:cs typeface="Arial" pitchFamily="34" charset="0"/>
              </a:rPr>
              <a:t>: </a:t>
            </a:r>
            <a:r>
              <a:rPr lang="en-US" b="1" kern="0" dirty="0" smtClean="0">
                <a:latin typeface="Arial" pitchFamily="34" charset="0"/>
                <a:cs typeface="Arial" pitchFamily="34" charset="0"/>
              </a:rPr>
              <a:t>Numeric </a:t>
            </a:r>
            <a:r>
              <a:rPr lang="en-US" b="1" kern="0" dirty="0">
                <a:latin typeface="Arial" pitchFamily="34" charset="0"/>
                <a:cs typeface="Arial" pitchFamily="34" charset="0"/>
              </a:rPr>
              <a:t>Solution of Differential Equations</a:t>
            </a:r>
          </a:p>
          <a:p>
            <a:endParaRPr lang="en-US" b="1" kern="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5987" cy="4114800"/>
          </a:xfrm>
        </p:spPr>
        <p:txBody>
          <a:bodyPr/>
          <a:lstStyle/>
          <a:p>
            <a:r>
              <a:rPr lang="en-US" dirty="0"/>
              <a:t>At each time step the total round-off error is the sum of the local round-off at time </a:t>
            </a:r>
            <a:r>
              <a:rPr lang="en-US" dirty="0" smtClean="0"/>
              <a:t>and </a:t>
            </a:r>
            <a:r>
              <a:rPr lang="en-US" dirty="0"/>
              <a:t>the propagated error from steps 1, 2 ,  … , k − 1</a:t>
            </a:r>
          </a:p>
          <a:p>
            <a:r>
              <a:rPr lang="en-US" dirty="0"/>
              <a:t>An algorithm with the desirable property that local round-off error decays with increasing number of steps is said to be numerically stable</a:t>
            </a:r>
          </a:p>
          <a:p>
            <a:r>
              <a:rPr lang="en-US" dirty="0"/>
              <a:t>Otherwise, the algorithm is numerically </a:t>
            </a:r>
            <a:r>
              <a:rPr lang="en-US" dirty="0" smtClean="0"/>
              <a:t>unstable</a:t>
            </a:r>
          </a:p>
          <a:p>
            <a:r>
              <a:rPr lang="en-US" dirty="0" smtClean="0"/>
              <a:t>Numerically unstable algorithms can nevertheless give quite good performance if appropriate time steps are used</a:t>
            </a:r>
          </a:p>
          <a:p>
            <a:pPr lvl="1"/>
            <a:r>
              <a:rPr lang="en-US" dirty="0" smtClean="0"/>
              <a:t>This is particularly true when coupled with algebraic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2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Forward Euler’s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simplest technique for numerically integrating such equations is known as the Euler's Method (sometimes the Forward Euler's Method)</a:t>
            </a:r>
          </a:p>
          <a:p>
            <a:r>
              <a:rPr lang="en-US" dirty="0" smtClean="0"/>
              <a:t>Key idea is to approximate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 general, the smaller the 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, the more accurate the solution, but it also takes more time steps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707742"/>
              </p:ext>
            </p:extLst>
          </p:nvPr>
        </p:nvGraphicFramePr>
        <p:xfrm>
          <a:off x="914400" y="3276600"/>
          <a:ext cx="40767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68" name="Equation" r:id="rId3" imgW="4076640" imgH="2336760" progId="Equation.DSMT4">
                  <p:embed/>
                </p:oleObj>
              </mc:Choice>
              <mc:Fallback>
                <p:oleObj name="Equation" r:id="rId3" imgW="4076640" imgH="23367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4076700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689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Euler’s Method Algorithm</a:t>
            </a: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156333"/>
              </p:ext>
            </p:extLst>
          </p:nvPr>
        </p:nvGraphicFramePr>
        <p:xfrm>
          <a:off x="365760" y="1280160"/>
          <a:ext cx="6832600" cy="364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437" name="Equation" r:id="rId4" imgW="6832600" imgH="3644900" progId="Equation.DSMT4">
                  <p:embed/>
                </p:oleObj>
              </mc:Choice>
              <mc:Fallback>
                <p:oleObj name="Equation" r:id="rId4" imgW="6832600" imgH="3644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6832600" cy="364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Euler’s Method Example 1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898722"/>
              </p:ext>
            </p:extLst>
          </p:nvPr>
        </p:nvGraphicFramePr>
        <p:xfrm>
          <a:off x="365760" y="1280160"/>
          <a:ext cx="821690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1" name="Equation" r:id="rId4" imgW="8216900" imgH="2616200" progId="Equation.DSMT4">
                  <p:embed/>
                </p:oleObj>
              </mc:Choice>
              <mc:Fallback>
                <p:oleObj name="Equation" r:id="rId4" imgW="8216900" imgH="2616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8216900" cy="261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Euler’s Method Example 1, cont’d</a:t>
            </a:r>
          </a:p>
        </p:txBody>
      </p:sp>
      <p:graphicFrame>
        <p:nvGraphicFramePr>
          <p:cNvPr id="8704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230382"/>
              </p:ext>
            </p:extLst>
          </p:nvPr>
        </p:nvGraphicFramePr>
        <p:xfrm>
          <a:off x="365760" y="1280160"/>
          <a:ext cx="6629400" cy="5226051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752600"/>
                <a:gridCol w="18288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actual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x(t)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t=0.1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x(t)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t=0.05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8.187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7.408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3.678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1.353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Euler’s Method Example 2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419350"/>
              </p:ext>
            </p:extLst>
          </p:nvPr>
        </p:nvGraphicFramePr>
        <p:xfrm>
          <a:off x="390525" y="1273175"/>
          <a:ext cx="7683500" cy="462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86" name="Equation" r:id="rId4" imgW="7683480" imgH="4622760" progId="Equation.DSMT4">
                  <p:embed/>
                </p:oleObj>
              </mc:Choice>
              <mc:Fallback>
                <p:oleObj name="Equation" r:id="rId4" imgW="7683480" imgH="4622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1273175"/>
                        <a:ext cx="7683500" cy="462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Euler's Method Example 2, cont'd</a:t>
            </a: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64688"/>
              </p:ext>
            </p:extLst>
          </p:nvPr>
        </p:nvGraphicFramePr>
        <p:xfrm>
          <a:off x="365125" y="1266825"/>
          <a:ext cx="7429500" cy="469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09" name="Equation" r:id="rId4" imgW="7429320" imgH="4698720" progId="Equation.DSMT4">
                  <p:embed/>
                </p:oleObj>
              </mc:Choice>
              <mc:Fallback>
                <p:oleObj name="Equation" r:id="rId4" imgW="7429320" imgH="469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" y="1266825"/>
                        <a:ext cx="7429500" cy="469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Euler's Method Example 2, cont'd</a:t>
            </a:r>
          </a:p>
        </p:txBody>
      </p:sp>
      <p:graphicFrame>
        <p:nvGraphicFramePr>
          <p:cNvPr id="901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827089"/>
              </p:ext>
            </p:extLst>
          </p:nvPr>
        </p:nvGraphicFramePr>
        <p:xfrm>
          <a:off x="365760" y="1280160"/>
          <a:ext cx="6019800" cy="5226051"/>
        </p:xfrm>
        <a:graphic>
          <a:graphicData uri="http://schemas.openxmlformats.org/drawingml/2006/table">
            <a:tbl>
              <a:tblPr/>
              <a:tblGrid>
                <a:gridCol w="1644650"/>
                <a:gridCol w="1644650"/>
                <a:gridCol w="27305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actual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(t)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t=0.25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0.9689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0.8776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0.9375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0.7317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0.8125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0.5403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0.6289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-0.8391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-3.129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0.8623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-151,983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705600" y="1600200"/>
            <a:ext cx="2103461" cy="4154984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Since we </a:t>
            </a:r>
            <a:br>
              <a:rPr lang="en-US" dirty="0" smtClean="0"/>
            </a:br>
            <a:r>
              <a:rPr lang="en-US" dirty="0" smtClean="0"/>
              <a:t>know from</a:t>
            </a:r>
            <a:br>
              <a:rPr lang="en-US" dirty="0" smtClean="0"/>
            </a:br>
            <a:r>
              <a:rPr lang="en-US" dirty="0" smtClean="0"/>
              <a:t>the exact</a:t>
            </a:r>
            <a:br>
              <a:rPr lang="en-US" dirty="0" smtClean="0"/>
            </a:br>
            <a:r>
              <a:rPr lang="en-US" dirty="0" smtClean="0"/>
              <a:t>solution that</a:t>
            </a:r>
            <a:br>
              <a:rPr lang="en-US" dirty="0" smtClean="0"/>
            </a:br>
            <a:r>
              <a:rPr lang="en-US" dirty="0" smtClean="0"/>
              <a:t>x1 is bounded</a:t>
            </a:r>
            <a:br>
              <a:rPr lang="en-US" dirty="0" smtClean="0"/>
            </a:br>
            <a:r>
              <a:rPr lang="en-US" dirty="0" smtClean="0"/>
              <a:t>between </a:t>
            </a:r>
            <a:br>
              <a:rPr lang="en-US" dirty="0" smtClean="0"/>
            </a:br>
            <a:r>
              <a:rPr lang="en-US" dirty="0" smtClean="0"/>
              <a:t>-1 and 1, </a:t>
            </a:r>
            <a:br>
              <a:rPr lang="en-US" dirty="0" smtClean="0"/>
            </a:br>
            <a:r>
              <a:rPr lang="en-US" dirty="0" smtClean="0"/>
              <a:t>clearly the</a:t>
            </a:r>
            <a:br>
              <a:rPr lang="en-US" dirty="0" smtClean="0"/>
            </a:br>
            <a:r>
              <a:rPr lang="en-US" dirty="0" smtClean="0"/>
              <a:t>method is</a:t>
            </a:r>
            <a:br>
              <a:rPr lang="en-US" dirty="0" smtClean="0"/>
            </a:br>
            <a:r>
              <a:rPr lang="en-US" dirty="0" smtClean="0"/>
              <a:t>numerically</a:t>
            </a:r>
            <a:br>
              <a:rPr lang="en-US" dirty="0" smtClean="0"/>
            </a:br>
            <a:r>
              <a:rPr lang="en-US" dirty="0" smtClean="0"/>
              <a:t>unstable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Euler's Method Example 2, cont'd</a:t>
            </a:r>
          </a:p>
        </p:txBody>
      </p:sp>
      <p:graphicFrame>
        <p:nvGraphicFramePr>
          <p:cNvPr id="9113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3583"/>
              </p:ext>
            </p:extLst>
          </p:nvPr>
        </p:nvGraphicFramePr>
        <p:xfrm>
          <a:off x="1143000" y="2590800"/>
          <a:ext cx="4191000" cy="3636963"/>
        </p:xfrm>
        <a:graphic>
          <a:graphicData uri="http://schemas.openxmlformats.org/drawingml/2006/table">
            <a:tbl>
              <a:tblPr/>
              <a:tblGrid>
                <a:gridCol w="2057400"/>
                <a:gridCol w="2133600"/>
              </a:tblGrid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actual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-0.8391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-3.129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-1.4088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-0.8823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-0.8423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365760" y="1280160"/>
            <a:ext cx="77946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Below is a comparison of the solution values for x</a:t>
            </a:r>
            <a:r>
              <a:rPr lang="en-US" altLang="en-US" sz="2800" baseline="-25000" dirty="0"/>
              <a:t>1</a:t>
            </a:r>
            <a:r>
              <a:rPr lang="en-US" altLang="en-US" sz="2800" dirty="0">
                <a:latin typeface="Times" charset="0"/>
              </a:rPr>
              <a:t>(t)</a:t>
            </a:r>
          </a:p>
          <a:p>
            <a:pPr eaLnBrk="1" hangingPunct="1"/>
            <a:r>
              <a:rPr lang="en-US" altLang="en-US" sz="2800" dirty="0">
                <a:latin typeface="Times" charset="0"/>
              </a:rPr>
              <a:t>at time t = 10 seconds</a:t>
            </a:r>
            <a:endParaRPr lang="en-US" altLang="en-US" sz="2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762000"/>
          </a:xfrm>
        </p:spPr>
        <p:txBody>
          <a:bodyPr/>
          <a:lstStyle/>
          <a:p>
            <a:r>
              <a:rPr lang="en-US" dirty="0" smtClean="0"/>
              <a:t>Second Order </a:t>
            </a:r>
            <a:r>
              <a:rPr lang="en-US" dirty="0" err="1" smtClean="0"/>
              <a:t>Runge-Kutta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539240"/>
          </a:xfrm>
        </p:spPr>
        <p:txBody>
          <a:bodyPr/>
          <a:lstStyle/>
          <a:p>
            <a:r>
              <a:rPr lang="en-US" dirty="0" smtClean="0"/>
              <a:t>Runge-Kutta methods improve on Euler's method by evaluating </a:t>
            </a:r>
            <a:r>
              <a:rPr lang="en-US" b="1" dirty="0" smtClean="0"/>
              <a:t>f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 at selected points over the time step</a:t>
            </a:r>
          </a:p>
          <a:p>
            <a:r>
              <a:rPr lang="en-US" dirty="0" smtClean="0"/>
              <a:t>Simplest method is the second order method in which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That is, </a:t>
            </a:r>
            <a:r>
              <a:rPr lang="en-US" b="1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 is what we get from Euler's; </a:t>
            </a:r>
            <a:r>
              <a:rPr lang="en-US" b="1" dirty="0" smtClean="0"/>
              <a:t>k</a:t>
            </a:r>
            <a:r>
              <a:rPr lang="en-US" baseline="-25000" dirty="0" smtClean="0"/>
              <a:t>2 </a:t>
            </a:r>
            <a:r>
              <a:rPr lang="en-US" dirty="0" smtClean="0"/>
              <a:t>improves on this by reevaluating at the estimated end of the time step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366651"/>
              </p:ext>
            </p:extLst>
          </p:nvPr>
        </p:nvGraphicFramePr>
        <p:xfrm>
          <a:off x="838200" y="2667000"/>
          <a:ext cx="3962400" cy="2446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87" name="Equation" r:id="rId3" imgW="1892160" imgH="1168200" progId="Equation.DSMT4">
                  <p:embed/>
                </p:oleObj>
              </mc:Choice>
              <mc:Fallback>
                <p:oleObj name="Equation" r:id="rId3" imgW="189216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667000"/>
                        <a:ext cx="3962400" cy="24465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9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Prof. Overbye is out of town today.  He'll be back on Thursday, and will give a course introduction then</a:t>
            </a:r>
          </a:p>
          <a:p>
            <a:r>
              <a:rPr lang="en-US" dirty="0" smtClean="0"/>
              <a:t>Today's lecture reviews integration of differential equations, mostly material covered in prerequisite classes such as ECE 530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4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762000"/>
          </a:xfrm>
        </p:spPr>
        <p:txBody>
          <a:bodyPr/>
          <a:lstStyle/>
          <a:p>
            <a:r>
              <a:rPr lang="en-US" dirty="0"/>
              <a:t>Second Order </a:t>
            </a:r>
            <a:r>
              <a:rPr lang="en-US" dirty="0" smtClean="0"/>
              <a:t>Runge-Kutta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 </a:t>
            </a:r>
            <a:r>
              <a:rPr lang="en-US" b="1" dirty="0"/>
              <a:t>= 0, x(0)  =  </a:t>
            </a:r>
            <a:r>
              <a:rPr lang="en-US" b="1" dirty="0" smtClean="0"/>
              <a:t>x</a:t>
            </a:r>
            <a:r>
              <a:rPr lang="en-US" b="1" baseline="-25000" dirty="0" smtClean="0"/>
              <a:t>0</a:t>
            </a:r>
            <a:r>
              <a:rPr lang="en-US" b="1" dirty="0" smtClean="0"/>
              <a:t>, </a:t>
            </a:r>
            <a:r>
              <a:rPr lang="en-US" b="1" dirty="0">
                <a:latin typeface="Symbol" panose="05050102010706020507" pitchFamily="18" charset="2"/>
              </a:rPr>
              <a:t>D</a:t>
            </a:r>
            <a:r>
              <a:rPr lang="en-US" b="1" dirty="0"/>
              <a:t>t = </a:t>
            </a:r>
            <a:r>
              <a:rPr lang="en-US" b="1" dirty="0" smtClean="0"/>
              <a:t>step size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While </a:t>
            </a:r>
            <a:r>
              <a:rPr lang="en-US" b="1" dirty="0"/>
              <a:t>t </a:t>
            </a:r>
            <a:r>
              <a:rPr lang="en-US" b="1" dirty="0">
                <a:sym typeface="Symbol"/>
              </a:rPr>
              <a:t></a:t>
            </a:r>
            <a:r>
              <a:rPr lang="en-US" b="1" dirty="0"/>
              <a:t> </a:t>
            </a:r>
            <a:r>
              <a:rPr lang="en-US" b="1" dirty="0" err="1"/>
              <a:t>t</a:t>
            </a:r>
            <a:r>
              <a:rPr lang="en-US" b="1" baseline="30000" dirty="0" err="1"/>
              <a:t>final</a:t>
            </a:r>
            <a:r>
              <a:rPr lang="en-US" b="1" dirty="0"/>
              <a:t> Do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k1 =</a:t>
            </a:r>
            <a:r>
              <a:rPr lang="en-US" b="1" dirty="0"/>
              <a:t>	</a:t>
            </a:r>
            <a:r>
              <a:rPr lang="en-US" b="1" dirty="0">
                <a:latin typeface="Symbol" panose="05050102010706020507" pitchFamily="18" charset="2"/>
              </a:rPr>
              <a:t>D</a:t>
            </a:r>
            <a:r>
              <a:rPr lang="en-US" b="1" dirty="0"/>
              <a:t>t f(x(t))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k2 =</a:t>
            </a:r>
            <a:r>
              <a:rPr lang="en-US" b="1" dirty="0"/>
              <a:t>	</a:t>
            </a:r>
            <a:r>
              <a:rPr lang="en-US" b="1" dirty="0">
                <a:latin typeface="Symbol" panose="05050102010706020507" pitchFamily="18" charset="2"/>
              </a:rPr>
              <a:t>D</a:t>
            </a:r>
            <a:r>
              <a:rPr lang="en-US" b="1" dirty="0"/>
              <a:t>t f(x(t) + k1)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x(</a:t>
            </a:r>
            <a:r>
              <a:rPr lang="en-US" b="1" dirty="0" err="1" smtClean="0"/>
              <a:t>t+</a:t>
            </a:r>
            <a:r>
              <a:rPr lang="en-US" b="1" dirty="0" err="1" smtClean="0">
                <a:latin typeface="Symbol" panose="05050102010706020507" pitchFamily="18" charset="2"/>
              </a:rPr>
              <a:t>D</a:t>
            </a:r>
            <a:r>
              <a:rPr lang="en-US" b="1" dirty="0" err="1" smtClean="0"/>
              <a:t>t</a:t>
            </a:r>
            <a:r>
              <a:rPr lang="en-US" b="1" dirty="0" smtClean="0"/>
              <a:t>)  =   	x(t</a:t>
            </a:r>
            <a:r>
              <a:rPr lang="en-US" b="1" dirty="0"/>
              <a:t>) + ( k1 + k2</a:t>
            </a:r>
            <a:r>
              <a:rPr lang="en-US" b="1" dirty="0" smtClean="0"/>
              <a:t>)/2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t</a:t>
            </a:r>
            <a:r>
              <a:rPr lang="en-US" b="1" dirty="0"/>
              <a:t>	=	t + </a:t>
            </a:r>
            <a:r>
              <a:rPr lang="en-US" b="1" dirty="0">
                <a:latin typeface="Symbol" panose="05050102010706020507" pitchFamily="18" charset="2"/>
              </a:rPr>
              <a:t>D</a:t>
            </a:r>
            <a:r>
              <a:rPr lang="en-US" b="1" dirty="0"/>
              <a:t>t</a:t>
            </a:r>
          </a:p>
          <a:p>
            <a:pPr marL="0" indent="0">
              <a:buNone/>
            </a:pPr>
            <a:r>
              <a:rPr lang="en-US" b="1" dirty="0" smtClean="0"/>
              <a:t>End </a:t>
            </a:r>
            <a:r>
              <a:rPr lang="en-US" b="1" dirty="0"/>
              <a:t>While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RK2 Oscillating Cart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same example from before the position of a cart attached to a lossless spring.  Again, with initial conditions of x</a:t>
            </a:r>
            <a:r>
              <a:rPr lang="en-US" baseline="-25000" dirty="0" smtClean="0"/>
              <a:t>1</a:t>
            </a:r>
            <a:r>
              <a:rPr lang="en-US" dirty="0" smtClean="0"/>
              <a:t>(0) =1 and x</a:t>
            </a:r>
            <a:r>
              <a:rPr lang="en-US" baseline="-25000" dirty="0" smtClean="0"/>
              <a:t>2</a:t>
            </a:r>
            <a:r>
              <a:rPr lang="en-US" dirty="0" smtClean="0"/>
              <a:t>(0) = 0, the analytic solution is x</a:t>
            </a:r>
            <a:r>
              <a:rPr lang="en-US" baseline="-25000" dirty="0" smtClean="0"/>
              <a:t>1</a:t>
            </a:r>
            <a:r>
              <a:rPr lang="en-US" dirty="0" smtClean="0"/>
              <a:t>(t) = cos(t)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t=0.25 </a:t>
            </a:r>
            <a:br>
              <a:rPr lang="en-US" dirty="0" smtClean="0"/>
            </a:br>
            <a:r>
              <a:rPr lang="en-US" dirty="0" smtClean="0"/>
              <a:t>at t =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761215"/>
              </p:ext>
            </p:extLst>
          </p:nvPr>
        </p:nvGraphicFramePr>
        <p:xfrm>
          <a:off x="914400" y="3124200"/>
          <a:ext cx="14351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45" name="Equation" r:id="rId3" imgW="1434960" imgH="965160" progId="Equation.DSMT4">
                  <p:embed/>
                </p:oleObj>
              </mc:Choice>
              <mc:Fallback>
                <p:oleObj name="Equation" r:id="rId3" imgW="1434960" imgH="965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4351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594734"/>
              </p:ext>
            </p:extLst>
          </p:nvPr>
        </p:nvGraphicFramePr>
        <p:xfrm>
          <a:off x="3352800" y="4191000"/>
          <a:ext cx="50800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46" name="Equation" r:id="rId5" imgW="5079960" imgH="2514600" progId="Equation.DSMT4">
                  <p:embed/>
                </p:oleObj>
              </mc:Choice>
              <mc:Fallback>
                <p:oleObj name="Equation" r:id="rId5" imgW="5079960" imgH="2514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91000"/>
                        <a:ext cx="50800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446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RK2 Oscillating Cart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556364"/>
              </p:ext>
            </p:extLst>
          </p:nvPr>
        </p:nvGraphicFramePr>
        <p:xfrm>
          <a:off x="365760" y="1279525"/>
          <a:ext cx="56134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29" name="Equation" r:id="rId3" imgW="5613120" imgH="2514600" progId="Equation.DSMT4">
                  <p:embed/>
                </p:oleObj>
              </mc:Choice>
              <mc:Fallback>
                <p:oleObj name="Equation" r:id="rId3" imgW="5613120" imgH="2514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79525"/>
                        <a:ext cx="56134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18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The below table compares the numeric and exact solutions for x1(t) using the RK2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416272"/>
              </p:ext>
            </p:extLst>
          </p:nvPr>
        </p:nvGraphicFramePr>
        <p:xfrm>
          <a:off x="609600" y="2362200"/>
          <a:ext cx="6812280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1240"/>
                <a:gridCol w="1996440"/>
                <a:gridCol w="2514600"/>
              </a:tblGrid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time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actual 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r>
                        <a:rPr lang="en-US" sz="2600" dirty="0">
                          <a:effectLst/>
                        </a:rPr>
                        <a:t>(t)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r>
                        <a:rPr lang="en-US" sz="2600" dirty="0">
                          <a:effectLst/>
                        </a:rPr>
                        <a:t>(t) with RK2</a:t>
                      </a: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2600" dirty="0">
                          <a:effectLst/>
                        </a:rPr>
                        <a:t>t=0.25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0.25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0.9689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0.969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0.8776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0.876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0.75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0.7317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0.728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1.00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0.5403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0.533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10.0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-0.8391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-0.795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100.0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0.8623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1.072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79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62000"/>
          </a:xfrm>
        </p:spPr>
        <p:txBody>
          <a:bodyPr/>
          <a:lstStyle/>
          <a:p>
            <a:r>
              <a:rPr lang="en-US" dirty="0" smtClean="0"/>
              <a:t>Comparison of x</a:t>
            </a:r>
            <a:r>
              <a:rPr lang="en-US" baseline="-25000" dirty="0" smtClean="0"/>
              <a:t>1</a:t>
            </a:r>
            <a:r>
              <a:rPr lang="en-US" dirty="0" smtClean="0"/>
              <a:t>(10) for varying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691640"/>
          </a:xfrm>
        </p:spPr>
        <p:txBody>
          <a:bodyPr/>
          <a:lstStyle/>
          <a:p>
            <a:r>
              <a:rPr lang="en-US" dirty="0" smtClean="0"/>
              <a:t>The below table compares the x</a:t>
            </a:r>
            <a:r>
              <a:rPr lang="en-US" baseline="-25000" dirty="0" smtClean="0"/>
              <a:t>1</a:t>
            </a:r>
            <a:r>
              <a:rPr lang="en-US" dirty="0" smtClean="0"/>
              <a:t>(10) values for different values of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t; recall with Euler's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t=0.1 was -1.41 and with 0.01 was -0.8823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200566"/>
              </p:ext>
            </p:extLst>
          </p:nvPr>
        </p:nvGraphicFramePr>
        <p:xfrm>
          <a:off x="914400" y="2971800"/>
          <a:ext cx="5086350" cy="237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7585"/>
                <a:gridCol w="2818765"/>
              </a:tblGrid>
              <a:tr h="10604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2600" dirty="0">
                          <a:effectLst/>
                        </a:rPr>
                        <a:t>t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r>
                        <a:rPr lang="en-US" sz="2600" dirty="0">
                          <a:effectLst/>
                        </a:rPr>
                        <a:t>(10)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actual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-0.8391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0.25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-0.7946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0.10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-0.8310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0.01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-0.8390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0.001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-0.8391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84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RK2 Versus Euler's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RK2 requires twice the function evaluations per iteration, but gives much better results</a:t>
            </a:r>
          </a:p>
          <a:p>
            <a:r>
              <a:rPr lang="en-US" dirty="0" smtClean="0"/>
              <a:t>With RK2 the error tends to vary with the cube of the step size, compared with the square of the step size for Euler's</a:t>
            </a:r>
          </a:p>
          <a:p>
            <a:r>
              <a:rPr lang="en-US" dirty="0" smtClean="0"/>
              <a:t>The smaller error allows for larger step sizes compared to </a:t>
            </a:r>
            <a:r>
              <a:rPr lang="en-US" dirty="0" err="1" smtClean="0"/>
              <a:t>Eulers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4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Order Runge-Kutta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Other Runge-Kutta algorithms are possible, including the fourth order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555342"/>
              </p:ext>
            </p:extLst>
          </p:nvPr>
        </p:nvGraphicFramePr>
        <p:xfrm>
          <a:off x="365760" y="2286000"/>
          <a:ext cx="5478463" cy="436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724" name="Equation" r:id="rId3" imgW="2616120" imgH="2082600" progId="Equation.DSMT4">
                  <p:embed/>
                </p:oleObj>
              </mc:Choice>
              <mc:Fallback>
                <p:oleObj name="Equation" r:id="rId3" imgW="2616120" imgH="20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2286000"/>
                        <a:ext cx="5478463" cy="436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733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RK4 Oscillating Cart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867817"/>
          </a:xfrm>
        </p:spPr>
        <p:txBody>
          <a:bodyPr/>
          <a:lstStyle/>
          <a:p>
            <a:r>
              <a:rPr lang="en-US" dirty="0" smtClean="0"/>
              <a:t>RK4 gives much better results, with error varying with the time step to the fifth power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096569"/>
              </p:ext>
            </p:extLst>
          </p:nvPr>
        </p:nvGraphicFramePr>
        <p:xfrm>
          <a:off x="365760" y="2362199"/>
          <a:ext cx="6812280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1240"/>
                <a:gridCol w="1996440"/>
                <a:gridCol w="2514600"/>
              </a:tblGrid>
              <a:tr h="56388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time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actual 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r>
                        <a:rPr lang="en-US" sz="2600" dirty="0">
                          <a:effectLst/>
                        </a:rPr>
                        <a:t>(t)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r>
                        <a:rPr lang="en-US" sz="2600" dirty="0">
                          <a:effectLst/>
                        </a:rPr>
                        <a:t>(t) with RK4</a:t>
                      </a: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2600" dirty="0">
                          <a:effectLst/>
                        </a:rPr>
                        <a:t>t=0.25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0.25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0.9689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0.9689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0.8776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0.8776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0.75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0.7317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0.7317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1.00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0.5403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0.5403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10.0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-0.8391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-0.8392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100.0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0.8623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0.8601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5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Multistep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Euler's and Runge-Kutta methods are single step approaches, in that they only use information at </a:t>
            </a:r>
            <a:r>
              <a:rPr lang="en-US" b="1" dirty="0" smtClean="0"/>
              <a:t>x</a:t>
            </a:r>
            <a:r>
              <a:rPr lang="en-US" dirty="0" smtClean="0"/>
              <a:t>(t) to determine its value at the next time step</a:t>
            </a:r>
          </a:p>
          <a:p>
            <a:r>
              <a:rPr lang="en-US" dirty="0" smtClean="0"/>
              <a:t>Multistep methods take advantage of the fact that using we have information about previous time steps </a:t>
            </a:r>
            <a:r>
              <a:rPr lang="en-US" b="1" dirty="0" smtClean="0"/>
              <a:t>x</a:t>
            </a:r>
            <a:r>
              <a:rPr lang="en-US" dirty="0" smtClean="0"/>
              <a:t>(t-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t), </a:t>
            </a:r>
            <a:r>
              <a:rPr lang="en-US" b="1" dirty="0" smtClean="0"/>
              <a:t>x</a:t>
            </a:r>
            <a:r>
              <a:rPr lang="en-US" dirty="0" smtClean="0"/>
              <a:t>(t-2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t),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These methods can be explicit or implicit (dependent on </a:t>
            </a:r>
            <a:r>
              <a:rPr lang="en-US" b="1" dirty="0" smtClean="0"/>
              <a:t>x</a:t>
            </a:r>
            <a:r>
              <a:rPr lang="en-US" dirty="0" smtClean="0"/>
              <a:t>(</a:t>
            </a:r>
            <a:r>
              <a:rPr lang="en-US" dirty="0" err="1" smtClean="0"/>
              <a:t>t+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) values; we'll just consider the explicit Adams-</a:t>
            </a:r>
            <a:r>
              <a:rPr lang="en-US" dirty="0" err="1" smtClean="0"/>
              <a:t>Bashforth</a:t>
            </a:r>
            <a:r>
              <a:rPr lang="en-US" dirty="0" smtClean="0"/>
              <a:t> approach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Multistep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determining </a:t>
            </a:r>
            <a:r>
              <a:rPr lang="en-US" b="1" dirty="0" smtClean="0"/>
              <a:t>x</a:t>
            </a:r>
            <a:r>
              <a:rPr lang="en-US" dirty="0" smtClean="0"/>
              <a:t>(</a:t>
            </a:r>
            <a:r>
              <a:rPr lang="en-US" dirty="0" err="1" smtClean="0"/>
              <a:t>t+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) we could use a Taylor series expansion about </a:t>
            </a:r>
            <a:r>
              <a:rPr lang="en-US" b="1" dirty="0" smtClean="0"/>
              <a:t>x</a:t>
            </a:r>
            <a:r>
              <a:rPr lang="en-US" dirty="0" smtClean="0"/>
              <a:t>(t)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(note Euler's is just the first two terms on the right-hand side)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558616"/>
              </p:ext>
            </p:extLst>
          </p:nvPr>
        </p:nvGraphicFramePr>
        <p:xfrm>
          <a:off x="533400" y="2362200"/>
          <a:ext cx="8077200" cy="283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772" name="Equation" r:id="rId3" imgW="8661240" imgH="3035160" progId="Equation.DSMT4">
                  <p:embed/>
                </p:oleObj>
              </mc:Choice>
              <mc:Fallback>
                <p:oleObj name="Equation" r:id="rId3" imgW="8661240" imgH="303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62200"/>
                        <a:ext cx="8077200" cy="283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049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Algebraic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844040"/>
          </a:xfrm>
        </p:spPr>
        <p:txBody>
          <a:bodyPr/>
          <a:lstStyle/>
          <a:p>
            <a:r>
              <a:rPr lang="en-US" dirty="0" smtClean="0"/>
              <a:t>Many problems, including many in the power area, can be formulated as a set of differential, algebraic equations (DAE) of the form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power example is transient stability, in which </a:t>
            </a:r>
            <a:r>
              <a:rPr lang="en-US" b="1" dirty="0" smtClean="0"/>
              <a:t>f</a:t>
            </a:r>
            <a:r>
              <a:rPr lang="en-US" dirty="0" smtClean="0"/>
              <a:t> represents (primarily) the generator dynamics, and </a:t>
            </a:r>
            <a:r>
              <a:rPr lang="en-US" b="1" dirty="0" smtClean="0"/>
              <a:t>g</a:t>
            </a:r>
            <a:r>
              <a:rPr lang="en-US" dirty="0" smtClean="0"/>
              <a:t> (primarily) the bus power balance equations</a:t>
            </a:r>
          </a:p>
          <a:p>
            <a:r>
              <a:rPr lang="en-US" dirty="0" smtClean="0"/>
              <a:t>We'll initially consider the simpler problem of just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589567"/>
              </p:ext>
            </p:extLst>
          </p:nvPr>
        </p:nvGraphicFramePr>
        <p:xfrm>
          <a:off x="1219200" y="2743200"/>
          <a:ext cx="187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74" name="Equation" r:id="rId3" imgW="1879560" imgH="914400" progId="Equation.DSMT4">
                  <p:embed/>
                </p:oleObj>
              </mc:Choice>
              <mc:Fallback>
                <p:oleObj name="Equation" r:id="rId3" imgW="1879560" imgH="914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743200"/>
                        <a:ext cx="1879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062571"/>
              </p:ext>
            </p:extLst>
          </p:nvPr>
        </p:nvGraphicFramePr>
        <p:xfrm>
          <a:off x="1143000" y="5899150"/>
          <a:ext cx="1879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75" name="Equation" r:id="rId5" imgW="1879560" imgH="393480" progId="Equation.DSMT4">
                  <p:embed/>
                </p:oleObj>
              </mc:Choice>
              <mc:Fallback>
                <p:oleObj name="Equation" r:id="rId5" imgW="18795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899150"/>
                        <a:ext cx="1879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23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Adams-</a:t>
            </a:r>
            <a:r>
              <a:rPr lang="en-US" dirty="0" err="1" smtClean="0"/>
              <a:t>Bashforth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996440"/>
          </a:xfrm>
        </p:spPr>
        <p:txBody>
          <a:bodyPr/>
          <a:lstStyle/>
          <a:p>
            <a:r>
              <a:rPr lang="en-US" dirty="0" smtClean="0"/>
              <a:t>What we derived is the second order Adams-</a:t>
            </a:r>
            <a:r>
              <a:rPr lang="en-US" dirty="0" err="1" smtClean="0"/>
              <a:t>Bashforth</a:t>
            </a:r>
            <a:r>
              <a:rPr lang="en-US" dirty="0" smtClean="0"/>
              <a:t> approach.  Higher order methods are also possible, by approximating subsequent derivatives.  Here we also present the third order Adams-</a:t>
            </a:r>
            <a:r>
              <a:rPr lang="en-US" dirty="0" err="1" smtClean="0"/>
              <a:t>Bashforth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70641"/>
              </p:ext>
            </p:extLst>
          </p:nvPr>
        </p:nvGraphicFramePr>
        <p:xfrm>
          <a:off x="685800" y="3276600"/>
          <a:ext cx="7924800" cy="2174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93" name="Equation" r:id="rId3" imgW="10274040" imgH="2819160" progId="Equation.DSMT4">
                  <p:embed/>
                </p:oleObj>
              </mc:Choice>
              <mc:Fallback>
                <p:oleObj name="Equation" r:id="rId3" imgW="10274040" imgH="2819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76600"/>
                        <a:ext cx="7924800" cy="21740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87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Adams-</a:t>
            </a:r>
            <a:r>
              <a:rPr lang="en-US" dirty="0" err="1" smtClean="0"/>
              <a:t>Bashforth</a:t>
            </a:r>
            <a:r>
              <a:rPr lang="en-US" dirty="0" smtClean="0"/>
              <a:t> Versus </a:t>
            </a:r>
            <a:br>
              <a:rPr lang="en-US" dirty="0" smtClean="0"/>
            </a:br>
            <a:r>
              <a:rPr lang="en-US" dirty="0" smtClean="0"/>
              <a:t>Runge-Kutta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Adams-</a:t>
            </a:r>
            <a:r>
              <a:rPr lang="en-US" dirty="0" err="1" smtClean="0"/>
              <a:t>Bashforth</a:t>
            </a:r>
            <a:r>
              <a:rPr lang="en-US" dirty="0" smtClean="0"/>
              <a:t> advantage is the approach only requires one function evaluation per time step while the RK methods require multiple evaluations</a:t>
            </a:r>
          </a:p>
          <a:p>
            <a:r>
              <a:rPr lang="en-US" dirty="0" smtClean="0"/>
              <a:t>A key disadvantage is when discontinuities are encountered, such as with limit violations; </a:t>
            </a:r>
          </a:p>
          <a:p>
            <a:r>
              <a:rPr lang="en-US" dirty="0" smtClean="0"/>
              <a:t>Another method needs to be used until there are sufficient past solutions</a:t>
            </a:r>
          </a:p>
          <a:p>
            <a:r>
              <a:rPr lang="en-US" dirty="0" smtClean="0"/>
              <a:t>They also have difficulties if variable time steps are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Instability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615440"/>
          </a:xfrm>
        </p:spPr>
        <p:txBody>
          <a:bodyPr/>
          <a:lstStyle/>
          <a:p>
            <a:r>
              <a:rPr lang="en-US" dirty="0" smtClean="0"/>
              <a:t>All explicit methods can suffer from numerical instability if the time step is not correctly chosen for the problem eigenvalues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6307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84" t="18577" r="20488" b="3423"/>
          <a:stretch/>
        </p:blipFill>
        <p:spPr bwMode="auto">
          <a:xfrm>
            <a:off x="685800" y="2664936"/>
            <a:ext cx="4114800" cy="356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4500" y="6266607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Image source: http://www.staff.science.uu.nl/~frank011/Classes/numwisk/ch10.pdf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362200"/>
            <a:ext cx="376417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Values are scaled by the</a:t>
            </a:r>
            <a:br>
              <a:rPr lang="en-US" dirty="0" smtClean="0"/>
            </a:br>
            <a:r>
              <a:rPr lang="en-US" dirty="0" smtClean="0"/>
              <a:t>time step;  the shape</a:t>
            </a:r>
            <a:br>
              <a:rPr lang="en-US" dirty="0" smtClean="0"/>
            </a:br>
            <a:r>
              <a:rPr lang="en-US" dirty="0" smtClean="0"/>
              <a:t>for RK2 has similar </a:t>
            </a:r>
            <a:br>
              <a:rPr lang="en-US" dirty="0" smtClean="0"/>
            </a:br>
            <a:r>
              <a:rPr lang="en-US" dirty="0" smtClean="0"/>
              <a:t>dimensions but is closer</a:t>
            </a:r>
            <a:br>
              <a:rPr lang="en-US" dirty="0" smtClean="0"/>
            </a:br>
            <a:r>
              <a:rPr lang="en-US" dirty="0" smtClean="0"/>
              <a:t>to a square.  Key point</a:t>
            </a:r>
            <a:br>
              <a:rPr lang="en-US" dirty="0" smtClean="0"/>
            </a:br>
            <a:r>
              <a:rPr lang="en-US" dirty="0" smtClean="0"/>
              <a:t>is to make sure the time</a:t>
            </a:r>
            <a:br>
              <a:rPr lang="en-US" dirty="0" smtClean="0"/>
            </a:br>
            <a:r>
              <a:rPr lang="en-US" dirty="0" smtClean="0"/>
              <a:t>step is small enough</a:t>
            </a:r>
            <a:br>
              <a:rPr lang="en-US" dirty="0" smtClean="0"/>
            </a:br>
            <a:r>
              <a:rPr lang="en-US" dirty="0" smtClean="0"/>
              <a:t>relative to the eigenvalues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9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Stiff Differential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2987040"/>
          </a:xfrm>
        </p:spPr>
        <p:txBody>
          <a:bodyPr/>
          <a:lstStyle/>
          <a:p>
            <a:r>
              <a:rPr lang="en-US" dirty="0" smtClean="0"/>
              <a:t>Stiff differential equations are ones in which the desired solution has components the vary quite rapidly relative to the solution</a:t>
            </a:r>
          </a:p>
          <a:p>
            <a:r>
              <a:rPr lang="en-US" dirty="0" smtClean="0"/>
              <a:t>Stiffness is associated with solution efficiency: in order to account for these fast dynamics we need to take quite small time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176233"/>
              </p:ext>
            </p:extLst>
          </p:nvPr>
        </p:nvGraphicFramePr>
        <p:xfrm>
          <a:off x="3505200" y="3810000"/>
          <a:ext cx="36068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835" name="Equation" r:id="rId3" imgW="3606480" imgH="2692080" progId="Equation.DSMT4">
                  <p:embed/>
                </p:oleObj>
              </mc:Choice>
              <mc:Fallback>
                <p:oleObj name="Equation" r:id="rId3" imgW="3606480" imgH="2692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10000"/>
                        <a:ext cx="36068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795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2377440"/>
          </a:xfrm>
        </p:spPr>
        <p:txBody>
          <a:bodyPr/>
          <a:lstStyle/>
          <a:p>
            <a:r>
              <a:rPr lang="en-US" dirty="0" smtClean="0"/>
              <a:t>Implicit solution methods have the advantage of being numerically stable over the entire left half plane</a:t>
            </a:r>
          </a:p>
          <a:p>
            <a:r>
              <a:rPr lang="en-US" dirty="0" smtClean="0"/>
              <a:t>Only methods considered here are the is the Backward Euler and Trapezoidal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98476"/>
              </p:ext>
            </p:extLst>
          </p:nvPr>
        </p:nvGraphicFramePr>
        <p:xfrm>
          <a:off x="838200" y="34290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58" name="Equation" r:id="rId3" imgW="4572000" imgH="2705040" progId="Equation.DSMT4">
                  <p:embed/>
                </p:oleObj>
              </mc:Choice>
              <mc:Fallback>
                <p:oleObj name="Equation" r:id="rId3" imgW="4572000" imgH="2705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29000"/>
                        <a:ext cx="4572000" cy="270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367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767840"/>
          </a:xfrm>
        </p:spPr>
        <p:txBody>
          <a:bodyPr/>
          <a:lstStyle/>
          <a:p>
            <a:r>
              <a:rPr lang="en-US" dirty="0" smtClean="0"/>
              <a:t>The obvious difficulty associated with these methods is </a:t>
            </a:r>
            <a:r>
              <a:rPr lang="en-US" b="1" dirty="0" smtClean="0"/>
              <a:t>x</a:t>
            </a:r>
            <a:r>
              <a:rPr lang="en-US" dirty="0" smtClean="0"/>
              <a:t>(t) appears on both sides of the equation</a:t>
            </a:r>
          </a:p>
          <a:p>
            <a:r>
              <a:rPr lang="en-US" dirty="0" smtClean="0"/>
              <a:t>Easiest to show the solution for the linear case: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488688"/>
              </p:ext>
            </p:extLst>
          </p:nvPr>
        </p:nvGraphicFramePr>
        <p:xfrm>
          <a:off x="838200" y="29718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04" name="Equation" r:id="rId3" imgW="4572000" imgH="2705040" progId="Equation.DSMT4">
                  <p:embed/>
                </p:oleObj>
              </mc:Choice>
              <mc:Fallback>
                <p:oleObj name="Equation" r:id="rId3" imgW="4572000" imgH="2705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71800"/>
                        <a:ext cx="4572000" cy="270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59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Euler Cart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701040"/>
          </a:xfrm>
        </p:spPr>
        <p:txBody>
          <a:bodyPr/>
          <a:lstStyle/>
          <a:p>
            <a:r>
              <a:rPr lang="en-US" dirty="0" smtClean="0"/>
              <a:t>Returning to the cart example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010304"/>
              </p:ext>
            </p:extLst>
          </p:nvPr>
        </p:nvGraphicFramePr>
        <p:xfrm>
          <a:off x="565150" y="1905000"/>
          <a:ext cx="71247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21" name="Equation" r:id="rId3" imgW="7124400" imgH="2705040" progId="Equation.DSMT4">
                  <p:embed/>
                </p:oleObj>
              </mc:Choice>
              <mc:Fallback>
                <p:oleObj name="Equation" r:id="rId3" imgW="7124400" imgH="2705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1905000"/>
                        <a:ext cx="7124700" cy="270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333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Euler Cart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 = 0.25 and 0.05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812586"/>
              </p:ext>
            </p:extLst>
          </p:nvPr>
        </p:nvGraphicFramePr>
        <p:xfrm>
          <a:off x="533400" y="1981200"/>
          <a:ext cx="6812280" cy="3169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0808"/>
                <a:gridCol w="1458184"/>
                <a:gridCol w="1836644"/>
                <a:gridCol w="1836644"/>
              </a:tblGrid>
              <a:tr h="56388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time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actual 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r>
                        <a:rPr lang="en-US" sz="2600" dirty="0">
                          <a:effectLst/>
                        </a:rPr>
                        <a:t>(t)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r>
                        <a:rPr lang="en-US" sz="2600" dirty="0">
                          <a:effectLst/>
                        </a:rPr>
                        <a:t>(t) </a:t>
                      </a:r>
                      <a:r>
                        <a:rPr lang="en-US" sz="2600" dirty="0" smtClean="0">
                          <a:effectLst/>
                        </a:rPr>
                        <a:t>with</a:t>
                      </a:r>
                      <a:r>
                        <a:rPr lang="en-US" sz="2600" baseline="0" dirty="0" smtClean="0">
                          <a:effectLst/>
                        </a:rPr>
                        <a:t> </a:t>
                      </a:r>
                      <a:r>
                        <a:rPr lang="en-US" sz="2600" dirty="0" smtClean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2600" dirty="0" smtClean="0">
                          <a:effectLst/>
                        </a:rPr>
                        <a:t>t=0.25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x</a:t>
                      </a:r>
                      <a:r>
                        <a:rPr lang="en-US" sz="2400" baseline="-25000" dirty="0" smtClean="0">
                          <a:effectLst/>
                        </a:rPr>
                        <a:t>1</a:t>
                      </a:r>
                      <a:r>
                        <a:rPr lang="en-US" sz="2600" dirty="0" smtClean="0">
                          <a:effectLst/>
                        </a:rPr>
                        <a:t>(t) with</a:t>
                      </a:r>
                      <a:r>
                        <a:rPr lang="en-US" sz="2600" baseline="0" dirty="0" smtClean="0">
                          <a:effectLst/>
                        </a:rPr>
                        <a:t> </a:t>
                      </a:r>
                      <a:r>
                        <a:rPr lang="en-US" sz="2600" dirty="0" smtClean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2600" dirty="0" smtClean="0">
                          <a:effectLst/>
                        </a:rPr>
                        <a:t>t=0.05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1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0.25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0.9689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0.9411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0.9629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0.8776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0.8304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0.8700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0.75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0.7317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0.6774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0.7185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1.00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0.5403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0.4935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0.5277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2.00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-</a:t>
                      </a:r>
                      <a:r>
                        <a:rPr lang="en-US" sz="2600" dirty="0" smtClean="0">
                          <a:effectLst/>
                        </a:rPr>
                        <a:t>0.416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-</a:t>
                      </a:r>
                      <a:r>
                        <a:rPr lang="en-US" sz="2600" dirty="0" smtClean="0">
                          <a:effectLst/>
                        </a:rPr>
                        <a:t>0.298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-0.3944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229052"/>
            <a:ext cx="73052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Just because the method is numerically stable</a:t>
            </a:r>
            <a:br>
              <a:rPr lang="en-US" dirty="0" smtClean="0"/>
            </a:br>
            <a:r>
              <a:rPr lang="en-US" dirty="0" smtClean="0"/>
              <a:t>doesn't mean it is doesn't have errors!  RK2 is more</a:t>
            </a:r>
            <a:br>
              <a:rPr lang="en-US" dirty="0" smtClean="0"/>
            </a:br>
            <a:r>
              <a:rPr lang="en-US" dirty="0" smtClean="0"/>
              <a:t>accurate than backward Euler.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2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Trapezoidal Linear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929640"/>
          </a:xfrm>
        </p:spPr>
        <p:txBody>
          <a:bodyPr/>
          <a:lstStyle/>
          <a:p>
            <a:r>
              <a:rPr lang="en-US" dirty="0" smtClean="0"/>
              <a:t>For the trapezoidal with a linear system we have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406742"/>
              </p:ext>
            </p:extLst>
          </p:nvPr>
        </p:nvGraphicFramePr>
        <p:xfrm>
          <a:off x="609600" y="1981200"/>
          <a:ext cx="62103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43" name="Equation" r:id="rId3" imgW="6210000" imgH="3352680" progId="Equation.DSMT4">
                  <p:embed/>
                </p:oleObj>
              </mc:Choice>
              <mc:Fallback>
                <p:oleObj name="Equation" r:id="rId3" imgW="6210000" imgH="33526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81200"/>
                        <a:ext cx="6210300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339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Trapezoidal </a:t>
            </a:r>
            <a:r>
              <a:rPr lang="en-US" dirty="0"/>
              <a:t>Cart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82040"/>
          </a:xfrm>
        </p:spPr>
        <p:txBody>
          <a:bodyPr/>
          <a:lstStyle/>
          <a:p>
            <a:r>
              <a:rPr lang="en-US" dirty="0"/>
              <a:t>Results with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t = </a:t>
            </a:r>
            <a:r>
              <a:rPr lang="en-US" dirty="0" smtClean="0"/>
              <a:t>0.25, comparing between backward Euler and trapezoidal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605586"/>
              </p:ext>
            </p:extLst>
          </p:nvPr>
        </p:nvGraphicFramePr>
        <p:xfrm>
          <a:off x="838200" y="2438400"/>
          <a:ext cx="6812280" cy="3169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0808"/>
                <a:gridCol w="1458184"/>
                <a:gridCol w="1836644"/>
                <a:gridCol w="1836644"/>
              </a:tblGrid>
              <a:tr h="56388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time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actual 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r>
                        <a:rPr lang="en-US" sz="2600" dirty="0">
                          <a:effectLst/>
                        </a:rPr>
                        <a:t>(t)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Backward Euler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Trapezoidal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1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0.25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0.9689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0.9411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0.9692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0.8776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0.8304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0.8788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0.75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0.7317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0.6774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0.7343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1.00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0.5403</a:t>
                      </a:r>
                      <a:endParaRPr lang="en-US" sz="2600" b="1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0.4935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0.5446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2.00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-</a:t>
                      </a:r>
                      <a:r>
                        <a:rPr lang="en-US" sz="2600" dirty="0" smtClean="0">
                          <a:effectLst/>
                        </a:rPr>
                        <a:t>0.416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-</a:t>
                      </a:r>
                      <a:r>
                        <a:rPr lang="en-US" sz="2600" dirty="0" smtClean="0">
                          <a:effectLst/>
                        </a:rPr>
                        <a:t>0.298</a:t>
                      </a:r>
                      <a:endParaRPr lang="en-US" sz="2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 smtClean="0">
                          <a:effectLst/>
                          <a:latin typeface="Times"/>
                          <a:ea typeface="Times New Roman"/>
                          <a:cs typeface="Times New Roman"/>
                        </a:rPr>
                        <a:t>-0.4067</a:t>
                      </a:r>
                      <a:endParaRPr lang="en-US" sz="2600" b="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2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62000"/>
          </a:xfrm>
        </p:spPr>
        <p:txBody>
          <a:bodyPr/>
          <a:lstStyle/>
          <a:p>
            <a:r>
              <a:rPr lang="en-US" dirty="0" smtClean="0"/>
              <a:t>Ordinary Differential Equations (ODEs)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Assume we have a problem of the form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is known as an initial value problem, since the initial value of </a:t>
            </a:r>
            <a:r>
              <a:rPr lang="en-US" b="1" dirty="0" smtClean="0"/>
              <a:t>x</a:t>
            </a:r>
            <a:r>
              <a:rPr lang="en-US" dirty="0" smtClean="0"/>
              <a:t> is given at some time t</a:t>
            </a:r>
            <a:r>
              <a:rPr lang="en-US" baseline="-25000" dirty="0" smtClean="0"/>
              <a:t>0</a:t>
            </a:r>
          </a:p>
          <a:p>
            <a:pPr lvl="1"/>
            <a:r>
              <a:rPr lang="en-US" dirty="0" smtClean="0"/>
              <a:t>We need to determine </a:t>
            </a:r>
            <a:r>
              <a:rPr lang="en-US" b="1" dirty="0" smtClean="0"/>
              <a:t>x</a:t>
            </a:r>
            <a:r>
              <a:rPr lang="en-US" dirty="0" smtClean="0"/>
              <a:t>(t) for future time</a:t>
            </a:r>
          </a:p>
          <a:p>
            <a:pPr lvl="1"/>
            <a:r>
              <a:rPr lang="en-US" dirty="0" smtClean="0"/>
              <a:t>Initial value, </a:t>
            </a:r>
            <a:r>
              <a:rPr lang="en-US" b="1" dirty="0" smtClean="0"/>
              <a:t>x</a:t>
            </a:r>
            <a:r>
              <a:rPr lang="en-US" baseline="-25000" dirty="0" smtClean="0"/>
              <a:t>0</a:t>
            </a:r>
            <a:r>
              <a:rPr lang="en-US" dirty="0" smtClean="0"/>
              <a:t>, must be either be given or determined by solving for an equilibrium point, </a:t>
            </a:r>
            <a:r>
              <a:rPr lang="en-US" b="1" dirty="0" smtClean="0"/>
              <a:t>f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 = </a:t>
            </a:r>
            <a:r>
              <a:rPr lang="en-US" b="1" dirty="0" smtClean="0"/>
              <a:t>0</a:t>
            </a:r>
          </a:p>
          <a:p>
            <a:pPr lvl="1"/>
            <a:r>
              <a:rPr lang="en-US" dirty="0" smtClean="0"/>
              <a:t>Higher-order systems can be put into this first order form</a:t>
            </a:r>
          </a:p>
          <a:p>
            <a:r>
              <a:rPr lang="en-US" dirty="0" smtClean="0"/>
              <a:t>Except for special cases, such as linear systems, an analytic solution is usually not possible – numerical methods must be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330423"/>
              </p:ext>
            </p:extLst>
          </p:nvPr>
        </p:nvGraphicFramePr>
        <p:xfrm>
          <a:off x="1219200" y="1752600"/>
          <a:ext cx="3543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47" name="Equation" r:id="rId3" imgW="3543120" imgH="431640" progId="Equation.DSMT4">
                  <p:embed/>
                </p:oleObj>
              </mc:Choice>
              <mc:Fallback>
                <p:oleObj name="Equation" r:id="rId3" imgW="354312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35433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59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Equilibrium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853440"/>
          </a:xfrm>
        </p:spPr>
        <p:txBody>
          <a:bodyPr/>
          <a:lstStyle/>
          <a:p>
            <a:r>
              <a:rPr lang="en-US" dirty="0" smtClean="0"/>
              <a:t>An equilibrium point </a:t>
            </a:r>
            <a:r>
              <a:rPr lang="en-US" b="1" dirty="0" smtClean="0"/>
              <a:t>x</a:t>
            </a:r>
            <a:r>
              <a:rPr lang="en-US" dirty="0" smtClean="0"/>
              <a:t>* satisfies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 equilibrium point is stable if the response to a small disturbance remains small</a:t>
            </a:r>
          </a:p>
          <a:p>
            <a:pPr lvl="1"/>
            <a:r>
              <a:rPr lang="en-US" dirty="0" smtClean="0"/>
              <a:t>This is known as </a:t>
            </a:r>
            <a:r>
              <a:rPr lang="en-US" dirty="0" err="1" smtClean="0"/>
              <a:t>Lyapunov</a:t>
            </a:r>
            <a:r>
              <a:rPr lang="en-US" dirty="0" smtClean="0"/>
              <a:t> stability</a:t>
            </a:r>
          </a:p>
          <a:p>
            <a:pPr lvl="1"/>
            <a:r>
              <a:rPr lang="en-US" dirty="0" smtClean="0"/>
              <a:t>Formally, if for every </a:t>
            </a:r>
            <a:r>
              <a:rPr lang="en-US" dirty="0" smtClean="0">
                <a:latin typeface="Symbol" panose="05050102010706020507" pitchFamily="18" charset="2"/>
              </a:rPr>
              <a:t>e</a:t>
            </a:r>
            <a:r>
              <a:rPr lang="en-US" dirty="0" smtClean="0"/>
              <a:t> &gt; 0, there exists a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 =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(</a:t>
            </a:r>
            <a:r>
              <a:rPr lang="en-US" dirty="0" smtClean="0">
                <a:latin typeface="Symbol" panose="05050102010706020507" pitchFamily="18" charset="2"/>
              </a:rPr>
              <a:t>e</a:t>
            </a:r>
            <a:r>
              <a:rPr lang="en-US" dirty="0" smtClean="0"/>
              <a:t>) &gt; 0 such that if </a:t>
            </a:r>
            <a:r>
              <a:rPr lang="en-US" dirty="0" smtClean="0">
                <a:sym typeface="Euclid Extra"/>
              </a:rPr>
              <a:t></a:t>
            </a:r>
            <a:r>
              <a:rPr lang="en-US" b="1" dirty="0" smtClean="0">
                <a:sym typeface="Euclid Extra"/>
              </a:rPr>
              <a:t>x</a:t>
            </a:r>
            <a:r>
              <a:rPr lang="en-US" dirty="0" smtClean="0">
                <a:sym typeface="Euclid Extra"/>
              </a:rPr>
              <a:t>(0) – </a:t>
            </a:r>
            <a:r>
              <a:rPr lang="en-US" b="1" dirty="0" smtClean="0">
                <a:sym typeface="Euclid Extra"/>
              </a:rPr>
              <a:t>x*</a:t>
            </a:r>
            <a:r>
              <a:rPr lang="en-US" dirty="0" smtClean="0">
                <a:sym typeface="Euclid Extra"/>
              </a:rPr>
              <a:t> &lt; </a:t>
            </a:r>
            <a:r>
              <a:rPr lang="en-US" dirty="0" smtClean="0">
                <a:latin typeface="Symbol" panose="05050102010706020507" pitchFamily="18" charset="2"/>
                <a:sym typeface="Euclid Extra"/>
              </a:rPr>
              <a:t>d</a:t>
            </a:r>
            <a:r>
              <a:rPr lang="en-US" dirty="0" smtClean="0">
                <a:sym typeface="Euclid Extra"/>
              </a:rPr>
              <a:t>, then </a:t>
            </a:r>
            <a:r>
              <a:rPr lang="en-US" dirty="0">
                <a:sym typeface="Euclid Extra"/>
              </a:rPr>
              <a:t></a:t>
            </a:r>
            <a:r>
              <a:rPr lang="en-US" b="1" dirty="0" smtClean="0">
                <a:sym typeface="Euclid Extra"/>
              </a:rPr>
              <a:t>x</a:t>
            </a:r>
            <a:r>
              <a:rPr lang="en-US" dirty="0" smtClean="0">
                <a:sym typeface="Euclid Extra"/>
              </a:rPr>
              <a:t>(t) </a:t>
            </a:r>
            <a:r>
              <a:rPr lang="en-US" dirty="0">
                <a:sym typeface="Euclid Extra"/>
              </a:rPr>
              <a:t>– </a:t>
            </a:r>
            <a:r>
              <a:rPr lang="en-US" b="1" dirty="0">
                <a:sym typeface="Euclid Extra"/>
              </a:rPr>
              <a:t>x*</a:t>
            </a:r>
            <a:r>
              <a:rPr lang="en-US" dirty="0">
                <a:sym typeface="Euclid Extra"/>
              </a:rPr>
              <a:t> </a:t>
            </a:r>
            <a:r>
              <a:rPr lang="en-US" dirty="0" smtClean="0">
                <a:sym typeface="Euclid Extra"/>
              </a:rPr>
              <a:t>&lt; </a:t>
            </a:r>
            <a:r>
              <a:rPr lang="en-US" dirty="0" smtClean="0">
                <a:latin typeface="Symbol" panose="05050102010706020507" pitchFamily="18" charset="2"/>
                <a:sym typeface="Euclid Extra"/>
              </a:rPr>
              <a:t>e</a:t>
            </a:r>
            <a:r>
              <a:rPr lang="en-US" dirty="0" smtClean="0">
                <a:sym typeface="Euclid Extra"/>
              </a:rPr>
              <a:t> for t </a:t>
            </a:r>
            <a:r>
              <a:rPr lang="en-US" dirty="0" smtClean="0">
                <a:sym typeface="Symbol"/>
              </a:rPr>
              <a:t> 0</a:t>
            </a:r>
          </a:p>
          <a:p>
            <a:r>
              <a:rPr lang="en-US" dirty="0" smtClean="0">
                <a:sym typeface="Symbol"/>
              </a:rPr>
              <a:t>An equilibrium point has asymptotic stability if there exists a </a:t>
            </a:r>
            <a:r>
              <a:rPr lang="en-US" dirty="0" smtClean="0">
                <a:latin typeface="Symbol" panose="05050102010706020507" pitchFamily="18" charset="2"/>
                <a:sym typeface="Symbol"/>
              </a:rPr>
              <a:t>d</a:t>
            </a:r>
            <a:r>
              <a:rPr lang="en-US" dirty="0" smtClean="0">
                <a:sym typeface="Symbol"/>
              </a:rPr>
              <a:t> &gt; 0 such that if </a:t>
            </a:r>
            <a:r>
              <a:rPr lang="en-US" dirty="0">
                <a:sym typeface="Euclid Extra"/>
              </a:rPr>
              <a:t></a:t>
            </a:r>
            <a:r>
              <a:rPr lang="en-US" b="1" dirty="0">
                <a:sym typeface="Euclid Extra"/>
              </a:rPr>
              <a:t>x</a:t>
            </a:r>
            <a:r>
              <a:rPr lang="en-US" dirty="0">
                <a:sym typeface="Euclid Extra"/>
              </a:rPr>
              <a:t>(0) – </a:t>
            </a:r>
            <a:r>
              <a:rPr lang="en-US" b="1" dirty="0">
                <a:sym typeface="Euclid Extra"/>
              </a:rPr>
              <a:t>x*</a:t>
            </a:r>
            <a:r>
              <a:rPr lang="en-US" dirty="0">
                <a:sym typeface="Euclid Extra"/>
              </a:rPr>
              <a:t> &lt; </a:t>
            </a:r>
            <a:r>
              <a:rPr lang="en-US" dirty="0">
                <a:latin typeface="Symbol" panose="05050102010706020507" pitchFamily="18" charset="2"/>
                <a:sym typeface="Euclid Extra"/>
              </a:rPr>
              <a:t>d</a:t>
            </a:r>
            <a:r>
              <a:rPr lang="en-US" dirty="0">
                <a:sym typeface="Euclid Extra"/>
              </a:rPr>
              <a:t>, then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164100"/>
              </p:ext>
            </p:extLst>
          </p:nvPr>
        </p:nvGraphicFramePr>
        <p:xfrm>
          <a:off x="914400" y="1905000"/>
          <a:ext cx="1841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06" name="Equation" r:id="rId3" imgW="1841400" imgH="393480" progId="Equation.DSMT4">
                  <p:embed/>
                </p:oleObj>
              </mc:Choice>
              <mc:Fallback>
                <p:oleObj name="Equation" r:id="rId3" imgW="184140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1841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619663"/>
              </p:ext>
            </p:extLst>
          </p:nvPr>
        </p:nvGraphicFramePr>
        <p:xfrm>
          <a:off x="1371600" y="5410200"/>
          <a:ext cx="2540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07" name="Equation" r:id="rId5" imgW="2539800" imgH="609480" progId="Equation.DSMT4">
                  <p:embed/>
                </p:oleObj>
              </mc:Choice>
              <mc:Fallback>
                <p:oleObj name="Equation" r:id="rId5" imgW="2539800" imgH="609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10200"/>
                        <a:ext cx="2540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167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System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typical power system application is to assume the power flow solution represents an equilibrium point</a:t>
            </a:r>
          </a:p>
          <a:p>
            <a:r>
              <a:rPr lang="en-US" dirty="0" smtClean="0"/>
              <a:t>Back solve to determine the initial state variables, </a:t>
            </a:r>
            <a:r>
              <a:rPr lang="en-US" b="1" dirty="0" smtClean="0"/>
              <a:t>x</a:t>
            </a:r>
            <a:r>
              <a:rPr lang="en-US" dirty="0" smtClean="0"/>
              <a:t>(0)</a:t>
            </a:r>
          </a:p>
          <a:p>
            <a:r>
              <a:rPr lang="en-US" dirty="0" smtClean="0"/>
              <a:t>At some point a contingency occurs, perturbing the state away from the equilibrium point</a:t>
            </a:r>
          </a:p>
          <a:p>
            <a:r>
              <a:rPr lang="en-US" dirty="0" smtClean="0"/>
              <a:t>Time domain simulation is used to determine whether the system returns to the equilibrium 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8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Initial value Problem Examples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563290"/>
              </p:ext>
            </p:extLst>
          </p:nvPr>
        </p:nvGraphicFramePr>
        <p:xfrm>
          <a:off x="371475" y="1279525"/>
          <a:ext cx="8191500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1391" name="Equation" r:id="rId4" imgW="8191440" imgH="5638680" progId="Equation.DSMT4">
                  <p:embed/>
                </p:oleObj>
              </mc:Choice>
              <mc:Fallback>
                <p:oleObj name="Equation" r:id="rId4" imgW="8191440" imgH="5638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1279525"/>
                        <a:ext cx="8191500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76" name="Picture 4" descr="fig16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41" r="17647" b="80219"/>
          <a:stretch>
            <a:fillRect/>
          </a:stretch>
        </p:blipFill>
        <p:spPr bwMode="auto">
          <a:xfrm>
            <a:off x="914400" y="4343400"/>
            <a:ext cx="3352800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Solution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5987" cy="4114800"/>
          </a:xfrm>
        </p:spPr>
        <p:txBody>
          <a:bodyPr/>
          <a:lstStyle/>
          <a:p>
            <a:r>
              <a:rPr lang="en-US" dirty="0" smtClean="0"/>
              <a:t>Numerical solution methods do not generate exact solutions; they practically always introduce some error</a:t>
            </a:r>
          </a:p>
          <a:p>
            <a:pPr lvl="1"/>
            <a:r>
              <a:rPr lang="en-US" dirty="0" smtClean="0"/>
              <a:t>Methods assume time advances in discrete increments, called a </a:t>
            </a:r>
            <a:r>
              <a:rPr lang="en-US" dirty="0" err="1" smtClean="0"/>
              <a:t>stepsize</a:t>
            </a:r>
            <a:r>
              <a:rPr lang="en-US" dirty="0" smtClean="0"/>
              <a:t> (or time step), 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Speed accuracy tradeoff: a smaller 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 usually gives a better solution, but it takes longer to compute </a:t>
            </a:r>
          </a:p>
          <a:p>
            <a:pPr lvl="1"/>
            <a:r>
              <a:rPr lang="en-US" dirty="0" smtClean="0"/>
              <a:t>Numeric </a:t>
            </a:r>
            <a:r>
              <a:rPr lang="en-US" dirty="0" err="1" smtClean="0"/>
              <a:t>roundoff</a:t>
            </a:r>
            <a:r>
              <a:rPr lang="en-US" dirty="0" smtClean="0"/>
              <a:t> error due to finite computer word size</a:t>
            </a:r>
          </a:p>
          <a:p>
            <a:r>
              <a:rPr lang="en-US" dirty="0" smtClean="0"/>
              <a:t>Key issue is the derivative of </a:t>
            </a:r>
            <a:r>
              <a:rPr lang="en-US" b="1" dirty="0" smtClean="0"/>
              <a:t>x, f(x)</a:t>
            </a:r>
            <a:r>
              <a:rPr lang="en-US" dirty="0" smtClean="0"/>
              <a:t> depends on </a:t>
            </a:r>
            <a:r>
              <a:rPr lang="en-US" b="1" dirty="0" smtClean="0"/>
              <a:t>x</a:t>
            </a:r>
            <a:r>
              <a:rPr lang="en-US" dirty="0" smtClean="0"/>
              <a:t>, the value we are trying to determine</a:t>
            </a:r>
          </a:p>
          <a:p>
            <a:r>
              <a:rPr lang="en-US" dirty="0" smtClean="0"/>
              <a:t>A solution exists as long as </a:t>
            </a:r>
            <a:r>
              <a:rPr lang="en-US" b="1" dirty="0" smtClean="0"/>
              <a:t>f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 is continuously differentiable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Solution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wide variety of different solution approaches, we will only touch on several</a:t>
            </a:r>
          </a:p>
          <a:p>
            <a:r>
              <a:rPr lang="en-US" dirty="0" smtClean="0"/>
              <a:t>One-step methods: require information about solution just at one point, </a:t>
            </a:r>
            <a:r>
              <a:rPr lang="en-US" b="1" dirty="0" smtClean="0"/>
              <a:t>x</a:t>
            </a:r>
            <a:r>
              <a:rPr lang="en-US" dirty="0" smtClean="0"/>
              <a:t>(t)</a:t>
            </a:r>
          </a:p>
          <a:p>
            <a:pPr lvl="1"/>
            <a:r>
              <a:rPr lang="en-US" dirty="0" smtClean="0"/>
              <a:t>Forward Euler </a:t>
            </a:r>
          </a:p>
          <a:p>
            <a:pPr lvl="1"/>
            <a:r>
              <a:rPr lang="en-US" dirty="0" err="1" smtClean="0"/>
              <a:t>Runge-Kutta</a:t>
            </a:r>
            <a:endParaRPr lang="en-US" dirty="0" smtClean="0"/>
          </a:p>
          <a:p>
            <a:r>
              <a:rPr lang="en-US" dirty="0" smtClean="0"/>
              <a:t>Multi-step methods: make use of information at more than one point, </a:t>
            </a:r>
            <a:r>
              <a:rPr lang="en-US" b="1" dirty="0"/>
              <a:t>x</a:t>
            </a:r>
            <a:r>
              <a:rPr lang="en-US" dirty="0"/>
              <a:t>(t</a:t>
            </a:r>
            <a:r>
              <a:rPr lang="en-US" dirty="0" smtClean="0"/>
              <a:t>), </a:t>
            </a:r>
            <a:r>
              <a:rPr lang="en-US" b="1" dirty="0" smtClean="0"/>
              <a:t>x</a:t>
            </a:r>
            <a:r>
              <a:rPr lang="en-US" dirty="0" smtClean="0"/>
              <a:t>(t-</a:t>
            </a:r>
            <a:r>
              <a:rPr lang="en-US" dirty="0" err="1" smtClean="0">
                <a:latin typeface="Symbol" panose="05050102010706020507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), </a:t>
            </a:r>
            <a:r>
              <a:rPr lang="en-US" b="1" dirty="0" smtClean="0"/>
              <a:t>x</a:t>
            </a:r>
            <a:r>
              <a:rPr lang="en-US" dirty="0" smtClean="0"/>
              <a:t>(t-</a:t>
            </a:r>
            <a:r>
              <a:rPr lang="en-US" dirty="0" smtClean="0">
                <a:latin typeface="Symbol" panose="05050102010706020507" pitchFamily="18" charset="2"/>
              </a:rPr>
              <a:t>D2</a:t>
            </a:r>
            <a:r>
              <a:rPr lang="en-US" dirty="0" smtClean="0"/>
              <a:t>t)…</a:t>
            </a:r>
          </a:p>
          <a:p>
            <a:pPr lvl="1"/>
            <a:r>
              <a:rPr lang="en-US" dirty="0" smtClean="0"/>
              <a:t>Adams-</a:t>
            </a:r>
            <a:r>
              <a:rPr lang="en-US" dirty="0" err="1" smtClean="0"/>
              <a:t>Bashforth</a:t>
            </a:r>
            <a:endParaRPr lang="en-US" dirty="0"/>
          </a:p>
          <a:p>
            <a:r>
              <a:rPr lang="en-US" dirty="0" smtClean="0"/>
              <a:t>Predictor-Corrector Methods: implicit</a:t>
            </a:r>
          </a:p>
          <a:p>
            <a:pPr lvl="1"/>
            <a:r>
              <a:rPr lang="en-US" dirty="0" smtClean="0"/>
              <a:t>Backward Euler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eove~1">
  <a:themeElements>
    <a:clrScheme name="Naeove~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aeove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eove~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eove~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21445</TotalTime>
  <Words>1431</Words>
  <Application>Microsoft Office PowerPoint</Application>
  <PresentationFormat>On-screen Show (4:3)</PresentationFormat>
  <Paragraphs>383</Paragraphs>
  <Slides>39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Naeove~1</vt:lpstr>
      <vt:lpstr>Equation</vt:lpstr>
      <vt:lpstr>ECE 576 – Power System Dynamics and Stability</vt:lpstr>
      <vt:lpstr>Announcements</vt:lpstr>
      <vt:lpstr>Differential Algebraic Equations</vt:lpstr>
      <vt:lpstr>Ordinary Differential Equations (ODEs) </vt:lpstr>
      <vt:lpstr>Equilibrium Points</vt:lpstr>
      <vt:lpstr>Power System Application</vt:lpstr>
      <vt:lpstr>Initial value Problem Examples</vt:lpstr>
      <vt:lpstr>Numerical Solution Methods</vt:lpstr>
      <vt:lpstr>Numerical Solution Methods</vt:lpstr>
      <vt:lpstr>Error Propagation</vt:lpstr>
      <vt:lpstr>Forward Euler’s Method</vt:lpstr>
      <vt:lpstr>Euler’s Method Algorithm</vt:lpstr>
      <vt:lpstr>Euler’s Method Example 1</vt:lpstr>
      <vt:lpstr>Euler’s Method Example 1, cont’d</vt:lpstr>
      <vt:lpstr>Euler’s Method Example 2</vt:lpstr>
      <vt:lpstr>Euler's Method Example 2, cont'd</vt:lpstr>
      <vt:lpstr>Euler's Method Example 2, cont'd</vt:lpstr>
      <vt:lpstr>Euler's Method Example 2, cont'd</vt:lpstr>
      <vt:lpstr>Second Order Runge-Kutta Method</vt:lpstr>
      <vt:lpstr>Second Order Runge-Kutta Algorithm</vt:lpstr>
      <vt:lpstr>RK2 Oscillating Cart</vt:lpstr>
      <vt:lpstr>RK2 Oscillating Cart</vt:lpstr>
      <vt:lpstr>Comparison</vt:lpstr>
      <vt:lpstr>Comparison of x1(10) for varying Dt</vt:lpstr>
      <vt:lpstr>RK2 Versus Euler's</vt:lpstr>
      <vt:lpstr>Fourth Order Runge-Kutta</vt:lpstr>
      <vt:lpstr>RK4 Oscillating Cart Example</vt:lpstr>
      <vt:lpstr>Multistep Methods</vt:lpstr>
      <vt:lpstr>Multistep Motivation</vt:lpstr>
      <vt:lpstr>Adams-Bashforth</vt:lpstr>
      <vt:lpstr>Adams-Bashforth Versus  Runge-Kutta</vt:lpstr>
      <vt:lpstr>Numerical Instability</vt:lpstr>
      <vt:lpstr>Stiff Differential Equations</vt:lpstr>
      <vt:lpstr>Implicit Methods</vt:lpstr>
      <vt:lpstr>Implicit Methods</vt:lpstr>
      <vt:lpstr>Backward Euler Cart Example</vt:lpstr>
      <vt:lpstr>Backward Euler Cart Example</vt:lpstr>
      <vt:lpstr>Trapezoidal Linear Case</vt:lpstr>
      <vt:lpstr>Trapezoidal Cart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Tom Overbye</dc:creator>
  <cp:lastModifiedBy>Soobae</cp:lastModifiedBy>
  <cp:revision>1216</cp:revision>
  <cp:lastPrinted>2013-11-04T14:34:01Z</cp:lastPrinted>
  <dcterms:created xsi:type="dcterms:W3CDTF">1995-06-02T22:12:36Z</dcterms:created>
  <dcterms:modified xsi:type="dcterms:W3CDTF">2014-01-23T21:31:19Z</dcterms:modified>
</cp:coreProperties>
</file>