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53"/>
  </p:notesMasterIdLst>
  <p:handoutMasterIdLst>
    <p:handoutMasterId r:id="rId54"/>
  </p:handoutMasterIdLst>
  <p:sldIdLst>
    <p:sldId id="563" r:id="rId2"/>
    <p:sldId id="820" r:id="rId3"/>
    <p:sldId id="876" r:id="rId4"/>
    <p:sldId id="877" r:id="rId5"/>
    <p:sldId id="878" r:id="rId6"/>
    <p:sldId id="879" r:id="rId7"/>
    <p:sldId id="880" r:id="rId8"/>
    <p:sldId id="881" r:id="rId9"/>
    <p:sldId id="882" r:id="rId10"/>
    <p:sldId id="883" r:id="rId11"/>
    <p:sldId id="885" r:id="rId12"/>
    <p:sldId id="887" r:id="rId13"/>
    <p:sldId id="903" r:id="rId14"/>
    <p:sldId id="904" r:id="rId15"/>
    <p:sldId id="890" r:id="rId16"/>
    <p:sldId id="891" r:id="rId17"/>
    <p:sldId id="892" r:id="rId18"/>
    <p:sldId id="893" r:id="rId19"/>
    <p:sldId id="894" r:id="rId20"/>
    <p:sldId id="895" r:id="rId21"/>
    <p:sldId id="928" r:id="rId22"/>
    <p:sldId id="929" r:id="rId23"/>
    <p:sldId id="930" r:id="rId24"/>
    <p:sldId id="931" r:id="rId25"/>
    <p:sldId id="906" r:id="rId26"/>
    <p:sldId id="907" r:id="rId27"/>
    <p:sldId id="910" r:id="rId28"/>
    <p:sldId id="932" r:id="rId29"/>
    <p:sldId id="912" r:id="rId30"/>
    <p:sldId id="933" r:id="rId31"/>
    <p:sldId id="916" r:id="rId32"/>
    <p:sldId id="917" r:id="rId33"/>
    <p:sldId id="919" r:id="rId34"/>
    <p:sldId id="934" r:id="rId35"/>
    <p:sldId id="935" r:id="rId36"/>
    <p:sldId id="937" r:id="rId37"/>
    <p:sldId id="938" r:id="rId38"/>
    <p:sldId id="939" r:id="rId39"/>
    <p:sldId id="940" r:id="rId40"/>
    <p:sldId id="941" r:id="rId41"/>
    <p:sldId id="942" r:id="rId42"/>
    <p:sldId id="943" r:id="rId43"/>
    <p:sldId id="944" r:id="rId44"/>
    <p:sldId id="945" r:id="rId45"/>
    <p:sldId id="948" r:id="rId46"/>
    <p:sldId id="936" r:id="rId47"/>
    <p:sldId id="949" r:id="rId48"/>
    <p:sldId id="950" r:id="rId49"/>
    <p:sldId id="951" r:id="rId50"/>
    <p:sldId id="952" r:id="rId51"/>
    <p:sldId id="953" r:id="rId52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9900"/>
    <a:srgbClr val="CC00CC"/>
    <a:srgbClr val="008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0" autoAdjust="0"/>
  </p:normalViewPr>
  <p:slideViewPr>
    <p:cSldViewPr>
      <p:cViewPr varScale="1">
        <p:scale>
          <a:sx n="125" d="100"/>
          <a:sy n="125" d="100"/>
        </p:scale>
        <p:origin x="-3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56" y="-84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png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png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png"/><Relationship Id="rId4" Type="http://schemas.openxmlformats.org/officeDocument/2006/relationships/image" Target="../media/image51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4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781" y="0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8709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781" y="8838709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F17B5F5-A8C0-4A98-AAA8-DCDD241D83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94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t" anchorCtr="0" compatLnSpc="1">
            <a:prstTxWarp prst="textNoShape">
              <a:avLst/>
            </a:prstTxWarp>
          </a:bodyPr>
          <a:lstStyle>
            <a:lvl1pPr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385" y="1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t" anchorCtr="0" compatLnSpc="1">
            <a:prstTxWarp prst="textNoShape">
              <a:avLst/>
            </a:prstTxWarp>
          </a:bodyPr>
          <a:lstStyle>
            <a:lvl1pPr algn="r"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8675" cy="34782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243" y="4403354"/>
            <a:ext cx="5149442" cy="416974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109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b" anchorCtr="0" compatLnSpc="1">
            <a:prstTxWarp prst="textNoShape">
              <a:avLst/>
            </a:prstTxWarp>
          </a:bodyPr>
          <a:lstStyle>
            <a:lvl1pPr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385" y="8805109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b" anchorCtr="0" compatLnSpc="1">
            <a:prstTxWarp prst="textNoShape">
              <a:avLst/>
            </a:prstTxWarp>
          </a:bodyPr>
          <a:lstStyle>
            <a:lvl1pPr algn="r"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fld id="{2CE9E464-B35D-43B2-BF7C-ADEA1F80F1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9678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8313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6625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3350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3250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103"/>
          <p:cNvSpPr>
            <a:spLocks noChangeShapeType="1"/>
          </p:cNvSpPr>
          <p:nvPr/>
        </p:nvSpPr>
        <p:spPr bwMode="auto">
          <a:xfrm>
            <a:off x="0" y="3048000"/>
            <a:ext cx="89916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10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41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31242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6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"/>
            <a:ext cx="7772400" cy="1143000"/>
          </a:xfr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7587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251817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25" name="Rectangle 410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" name="Rectangle 4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" name="Rectangle 4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ED6F4-152C-4B8C-896C-E324C81E54EF}" type="slidenum">
              <a:rPr lang="en-US"/>
              <a:pPr>
                <a:defRPr/>
              </a:pPr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2829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2B11D-0D4F-4012-B2FD-6C732AEFC0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97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91E3F-52BB-4CA9-8156-EFEDA953BD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71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B51EA-48A4-4916-A419-BC45393201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3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>
                <a:latin typeface="+mn-lt"/>
                <a:cs typeface="Arial" pitchFamily="34" charset="0"/>
              </a:defRPr>
            </a:lvl3pPr>
            <a:lvl4pPr>
              <a:defRPr>
                <a:latin typeface="+mn-lt"/>
                <a:cs typeface="Arial" pitchFamily="34" charset="0"/>
              </a:defRPr>
            </a:lvl4pPr>
            <a:lvl5pPr>
              <a:defRPr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38EFD-512B-4531-8A51-5AEF24EFF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42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5B232-3BEC-4CFE-AF25-FE71B0721D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114800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114800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06223-ECBF-4E7D-933E-D79F1A480B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154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31549-9A73-40CC-BA70-6C9083CA98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441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487AF-22CC-4BA0-9E2C-52E5FAE898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186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71D29-00F1-4FF4-AC40-83C9E85FF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21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371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9D940-8FF2-40FD-B533-73DBC8517F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52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95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0F78C-0880-40DC-AAAF-0F55B84BBD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280160"/>
            <a:ext cx="85359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pitchFamily="18" charset="0"/>
              </a:defRPr>
            </a:lvl1pPr>
          </a:lstStyle>
          <a:p>
            <a:pPr>
              <a:defRPr/>
            </a:pPr>
            <a:fld id="{F6D20532-61D7-47D0-903F-227F7C48AD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0" y="1143000"/>
            <a:ext cx="83820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06"/>
          <a:stretch>
            <a:fillRect/>
          </a:stretch>
        </p:blipFill>
        <p:spPr bwMode="auto">
          <a:xfrm>
            <a:off x="8610600" y="1009095"/>
            <a:ext cx="2873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7.png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0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3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4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37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38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39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1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5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51.wmf"/><Relationship Id="rId4" Type="http://schemas.openxmlformats.org/officeDocument/2006/relationships/image" Target="../media/image48.png"/><Relationship Id="rId9" Type="http://schemas.openxmlformats.org/officeDocument/2006/relationships/oleObject" Target="../embeddings/oleObject49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3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6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59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60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6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65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64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4" Type="http://schemas.openxmlformats.org/officeDocument/2006/relationships/image" Target="../media/image67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66.bin"/><Relationship Id="rId4" Type="http://schemas.openxmlformats.org/officeDocument/2006/relationships/image" Target="../media/image68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68.bin"/><Relationship Id="rId4" Type="http://schemas.openxmlformats.org/officeDocument/2006/relationships/image" Target="../media/image70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73.w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4" Type="http://schemas.openxmlformats.org/officeDocument/2006/relationships/image" Target="../media/image75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77.wmf"/><Relationship Id="rId5" Type="http://schemas.openxmlformats.org/officeDocument/2006/relationships/oleObject" Target="../embeddings/oleObject73.bin"/><Relationship Id="rId4" Type="http://schemas.openxmlformats.org/officeDocument/2006/relationships/image" Target="../media/image7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75.bin"/><Relationship Id="rId4" Type="http://schemas.openxmlformats.org/officeDocument/2006/relationships/image" Target="../media/image78.w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4" Type="http://schemas.openxmlformats.org/officeDocument/2006/relationships/image" Target="../media/image8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ECE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576</a:t>
            </a:r>
            <a:r>
              <a:rPr lang="en-US" dirty="0" smtClean="0"/>
              <a:t> </a:t>
            </a:r>
            <a:r>
              <a:rPr lang="en-US" dirty="0"/>
              <a:t>– Power System Dynamics and Stability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28600" y="3251817"/>
            <a:ext cx="8534400" cy="1752600"/>
          </a:xfrm>
        </p:spPr>
        <p:txBody>
          <a:bodyPr/>
          <a:lstStyle/>
          <a:p>
            <a:r>
              <a:rPr lang="en-US" dirty="0" smtClean="0"/>
              <a:t>Prof. Tom Overbye</a:t>
            </a:r>
            <a:endParaRPr lang="en-US" dirty="0"/>
          </a:p>
          <a:p>
            <a:r>
              <a:rPr lang="en-US" dirty="0" smtClean="0"/>
              <a:t>Dept. </a:t>
            </a:r>
            <a:r>
              <a:rPr lang="en-US" dirty="0"/>
              <a:t>of Electrical and Computer Engineering</a:t>
            </a:r>
          </a:p>
          <a:p>
            <a:r>
              <a:rPr lang="en-US" dirty="0"/>
              <a:t>University of Illinois at </a:t>
            </a:r>
            <a:r>
              <a:rPr lang="en-US" dirty="0" smtClean="0"/>
              <a:t>Urbana-Champaign</a:t>
            </a:r>
          </a:p>
          <a:p>
            <a:r>
              <a:rPr lang="en-US" dirty="0" smtClean="0"/>
              <a:t>overbye@illinois.edu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8ED6F4-152C-4B8C-896C-E324C81E54EF}" type="slidenum">
              <a:rPr lang="en-US" smtClean="0"/>
              <a:pPr>
                <a:defRPr/>
              </a:pPr>
              <a:t>1</a:t>
            </a:fld>
            <a:endParaRPr lang="en-US" sz="14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361765" y="1828800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FontTx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 smtClean="0">
                <a:latin typeface="Arial" pitchFamily="34" charset="0"/>
                <a:cs typeface="Arial" pitchFamily="34" charset="0"/>
              </a:rPr>
              <a:t>Lecture 10: Synchronous Machines</a:t>
            </a:r>
            <a:r>
              <a:rPr lang="en-US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kern="0" dirty="0" smtClean="0">
                <a:latin typeface="Arial" pitchFamily="34" charset="0"/>
                <a:cs typeface="Arial" pitchFamily="34" charset="0"/>
              </a:rPr>
              <a:t>Models</a:t>
            </a:r>
            <a:endParaRPr lang="en-US" altLang="en-US" sz="2000" b="1" dirty="0"/>
          </a:p>
          <a:p>
            <a:endParaRPr lang="en-US" altLang="en-US" sz="2000" b="1" dirty="0"/>
          </a:p>
          <a:p>
            <a:endParaRPr lang="en-US" b="1" kern="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78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97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5125939"/>
              </p:ext>
            </p:extLst>
          </p:nvPr>
        </p:nvGraphicFramePr>
        <p:xfrm>
          <a:off x="457200" y="1371600"/>
          <a:ext cx="684530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485" name="Equation" r:id="rId3" imgW="6845040" imgH="3924000" progId="Equation.DSMT4">
                  <p:embed/>
                </p:oleObj>
              </mc:Choice>
              <mc:Fallback>
                <p:oleObj name="Equation" r:id="rId3" imgW="6845040" imgH="392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6845300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Stator Flux Expressions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770087"/>
              </p:ext>
            </p:extLst>
          </p:nvPr>
        </p:nvGraphicFramePr>
        <p:xfrm>
          <a:off x="457200" y="1371600"/>
          <a:ext cx="7099300" cy="414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532" name="Equation" r:id="rId3" imgW="8013600" imgH="4673520" progId="Equation.DSMT4">
                  <p:embed/>
                </p:oleObj>
              </mc:Choice>
              <mc:Fallback>
                <p:oleObj name="Equation" r:id="rId3" imgW="8013600" imgH="4673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7099300" cy="414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Network Expressions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Text Box 2"/>
          <p:cNvSpPr txBox="1">
            <a:spLocks noChangeArrowheads="1"/>
          </p:cNvSpPr>
          <p:nvPr/>
        </p:nvSpPr>
        <p:spPr bwMode="auto">
          <a:xfrm>
            <a:off x="565150" y="1431925"/>
            <a:ext cx="4006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u="sng" dirty="0"/>
              <a:t>3</a:t>
            </a:r>
            <a:r>
              <a:rPr lang="en-US" altLang="en-US" sz="3600" dirty="0"/>
              <a:t> fast dynamic states</a:t>
            </a:r>
            <a:endParaRPr lang="en-US" altLang="en-US" sz="3600" u="sng" dirty="0"/>
          </a:p>
        </p:txBody>
      </p:sp>
      <p:graphicFrame>
        <p:nvGraphicFramePr>
          <p:cNvPr id="5038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350170"/>
              </p:ext>
            </p:extLst>
          </p:nvPr>
        </p:nvGraphicFramePr>
        <p:xfrm>
          <a:off x="1327150" y="2346325"/>
          <a:ext cx="1955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728" name="Equation" r:id="rId3" imgW="1955520" imgH="482400" progId="Equation.DSMT4">
                  <p:embed/>
                </p:oleObj>
              </mc:Choice>
              <mc:Fallback>
                <p:oleObj name="Equation" r:id="rId3" imgW="1955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2346325"/>
                        <a:ext cx="19558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3812" name="Text Box 4"/>
          <p:cNvSpPr txBox="1">
            <a:spLocks noChangeArrowheads="1"/>
          </p:cNvSpPr>
          <p:nvPr/>
        </p:nvSpPr>
        <p:spPr bwMode="auto">
          <a:xfrm>
            <a:off x="488950" y="3032125"/>
            <a:ext cx="59041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u="sng" dirty="0"/>
              <a:t>6</a:t>
            </a:r>
            <a:r>
              <a:rPr lang="en-US" altLang="en-US" sz="3600" dirty="0" smtClean="0"/>
              <a:t> </a:t>
            </a:r>
            <a:r>
              <a:rPr lang="en-US" altLang="en-US" sz="3600" dirty="0"/>
              <a:t>not so fast dynamic states</a:t>
            </a:r>
            <a:endParaRPr lang="en-US" altLang="en-US" sz="3600" u="sng" dirty="0"/>
          </a:p>
        </p:txBody>
      </p:sp>
      <p:graphicFrame>
        <p:nvGraphicFramePr>
          <p:cNvPr id="5038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973777"/>
              </p:ext>
            </p:extLst>
          </p:nvPr>
        </p:nvGraphicFramePr>
        <p:xfrm>
          <a:off x="1371600" y="4015827"/>
          <a:ext cx="2997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729" name="Equation" r:id="rId5" imgW="2997000" imgH="482400" progId="Equation.DSMT4">
                  <p:embed/>
                </p:oleObj>
              </mc:Choice>
              <mc:Fallback>
                <p:oleObj name="Equation" r:id="rId5" imgW="29970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015827"/>
                        <a:ext cx="29972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3814" name="Text Box 6"/>
          <p:cNvSpPr txBox="1">
            <a:spLocks noChangeArrowheads="1"/>
          </p:cNvSpPr>
          <p:nvPr/>
        </p:nvSpPr>
        <p:spPr bwMode="auto">
          <a:xfrm>
            <a:off x="641350" y="4784725"/>
            <a:ext cx="333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u="sng"/>
              <a:t>8</a:t>
            </a:r>
            <a:r>
              <a:rPr lang="en-US" altLang="en-US" sz="3600"/>
              <a:t> algebraic states</a:t>
            </a:r>
            <a:endParaRPr lang="en-US" altLang="en-US" sz="3600" u="sng"/>
          </a:p>
        </p:txBody>
      </p:sp>
      <p:graphicFrame>
        <p:nvGraphicFramePr>
          <p:cNvPr id="5038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837544"/>
              </p:ext>
            </p:extLst>
          </p:nvPr>
        </p:nvGraphicFramePr>
        <p:xfrm>
          <a:off x="2266950" y="5629275"/>
          <a:ext cx="3797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730" name="Equation" r:id="rId7" imgW="3797280" imgH="482400" progId="Equation.DSMT4">
                  <p:embed/>
                </p:oleObj>
              </mc:Choice>
              <mc:Fallback>
                <p:oleObj name="Equation" r:id="rId7" imgW="37972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5629275"/>
                        <a:ext cx="37973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Machine Variable Summary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056854" y="2174863"/>
            <a:ext cx="1401346" cy="341632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We'll get</a:t>
            </a:r>
            <a:br>
              <a:rPr lang="en-US" dirty="0" smtClean="0"/>
            </a:br>
            <a:r>
              <a:rPr lang="en-US" dirty="0" smtClean="0"/>
              <a:t>to the </a:t>
            </a:r>
            <a:br>
              <a:rPr lang="en-US" dirty="0" smtClean="0"/>
            </a:br>
            <a:r>
              <a:rPr lang="en-US" dirty="0" smtClean="0"/>
              <a:t>exciter</a:t>
            </a:r>
            <a:br>
              <a:rPr lang="en-US" dirty="0" smtClean="0"/>
            </a:b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governor</a:t>
            </a:r>
          </a:p>
          <a:p>
            <a:r>
              <a:rPr lang="en-US" dirty="0" smtClean="0"/>
              <a:t>shortly;</a:t>
            </a:r>
            <a:br>
              <a:rPr lang="en-US" dirty="0" smtClean="0"/>
            </a:br>
            <a:r>
              <a:rPr lang="en-US" dirty="0" smtClean="0"/>
              <a:t>for now</a:t>
            </a:r>
            <a:br>
              <a:rPr lang="en-US" dirty="0" smtClean="0"/>
            </a:br>
            <a:r>
              <a:rPr lang="en-US" dirty="0" err="1" smtClean="0"/>
              <a:t>Efd</a:t>
            </a:r>
            <a:r>
              <a:rPr lang="en-US" dirty="0" smtClean="0"/>
              <a:t> is </a:t>
            </a:r>
            <a:br>
              <a:rPr lang="en-US" dirty="0" smtClean="0"/>
            </a:br>
            <a:r>
              <a:rPr lang="en-US" dirty="0" smtClean="0"/>
              <a:t>fixed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Elimination of Stator Transients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853440"/>
          </a:xfrm>
        </p:spPr>
        <p:txBody>
          <a:bodyPr/>
          <a:lstStyle/>
          <a:p>
            <a:r>
              <a:rPr lang="en-US" dirty="0" smtClean="0"/>
              <a:t>If we assume the stator flux equations are much faster than the remaining equations, then letting </a:t>
            </a:r>
            <a:r>
              <a:rPr lang="en-US" dirty="0" smtClean="0">
                <a:latin typeface="Symbol" panose="05050102010706020507" pitchFamily="18" charset="2"/>
              </a:rPr>
              <a:t>e</a:t>
            </a:r>
            <a:r>
              <a:rPr lang="en-US" dirty="0" smtClean="0"/>
              <a:t> go to zero creates an integral manifold with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313157"/>
              </p:ext>
            </p:extLst>
          </p:nvPr>
        </p:nvGraphicFramePr>
        <p:xfrm>
          <a:off x="762000" y="2971800"/>
          <a:ext cx="4533900" cy="273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028" name="Equation" r:id="rId3" imgW="4533900" imgH="2730500" progId="Equation.DSMT4">
                  <p:embed/>
                </p:oleObj>
              </mc:Choice>
              <mc:Fallback>
                <p:oleObj name="Equation" r:id="rId3" imgW="4533900" imgH="27305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971800"/>
                        <a:ext cx="4533900" cy="273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676316"/>
              </p:ext>
            </p:extLst>
          </p:nvPr>
        </p:nvGraphicFramePr>
        <p:xfrm>
          <a:off x="3105150" y="3448050"/>
          <a:ext cx="190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029" name="Equation" r:id="rId5" imgW="190500" imgH="419100" progId="Equation.3">
                  <p:embed/>
                </p:oleObj>
              </mc:Choice>
              <mc:Fallback>
                <p:oleObj name="Equation" r:id="rId5" imgW="1905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3448050"/>
                        <a:ext cx="190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416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Studies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632"/>
          <a:stretch/>
        </p:blipFill>
        <p:spPr>
          <a:xfrm>
            <a:off x="4191000" y="1432560"/>
            <a:ext cx="3962400" cy="3327417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11" b="-1280"/>
          <a:stretch/>
        </p:blipFill>
        <p:spPr>
          <a:xfrm>
            <a:off x="484517" y="1419620"/>
            <a:ext cx="4005532" cy="3595611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</p:pic>
      <p:sp>
        <p:nvSpPr>
          <p:cNvPr id="8" name="TextBox 7"/>
          <p:cNvSpPr txBox="1"/>
          <p:nvPr/>
        </p:nvSpPr>
        <p:spPr>
          <a:xfrm>
            <a:off x="609600" y="5867400"/>
            <a:ext cx="8176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Image Source: P. </a:t>
            </a:r>
            <a:r>
              <a:rPr lang="en-US" sz="1600" dirty="0" err="1" smtClean="0"/>
              <a:t>Kundur</a:t>
            </a:r>
            <a:r>
              <a:rPr lang="en-US" sz="1600" dirty="0" smtClean="0"/>
              <a:t>, </a:t>
            </a:r>
            <a:r>
              <a:rPr lang="en-US" sz="1600" i="1" dirty="0" smtClean="0"/>
              <a:t>Power System Stability and Control, EPRI, McGraw-Hill, 1994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40628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68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690598"/>
              </p:ext>
            </p:extLst>
          </p:nvPr>
        </p:nvGraphicFramePr>
        <p:xfrm>
          <a:off x="457200" y="1371600"/>
          <a:ext cx="684530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652" name="Equation" r:id="rId3" imgW="6845040" imgH="3924000" progId="Equation.DSMT4">
                  <p:embed/>
                </p:oleObj>
              </mc:Choice>
              <mc:Fallback>
                <p:oleObj name="Equation" r:id="rId3" imgW="6845040" imgH="392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6845300" cy="392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Stator Flux Expressions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79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0602373"/>
              </p:ext>
            </p:extLst>
          </p:nvPr>
        </p:nvGraphicFramePr>
        <p:xfrm>
          <a:off x="457200" y="1371600"/>
          <a:ext cx="73914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677" name="Equation" r:id="rId3" imgW="7391160" imgH="4063680" progId="Equation.DSMT4">
                  <p:embed/>
                </p:oleObj>
              </mc:Choice>
              <mc:Fallback>
                <p:oleObj name="Equation" r:id="rId3" imgW="7391160" imgH="4063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73914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Network Constraints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89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440274"/>
              </p:ext>
            </p:extLst>
          </p:nvPr>
        </p:nvGraphicFramePr>
        <p:xfrm>
          <a:off x="457200" y="1371600"/>
          <a:ext cx="6575425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701" name="Equation" r:id="rId3" imgW="7289640" imgH="5130720" progId="Equation.DSMT4">
                  <p:embed/>
                </p:oleObj>
              </mc:Choice>
              <mc:Fallback>
                <p:oleObj name="Equation" r:id="rId3" imgW="7289640" imgH="5130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6575425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Interesting" Dynamic Circuit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99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589536"/>
              </p:ext>
            </p:extLst>
          </p:nvPr>
        </p:nvGraphicFramePr>
        <p:xfrm>
          <a:off x="457200" y="1371600"/>
          <a:ext cx="51689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800" name="Equation" r:id="rId3" imgW="5168880" imgH="1638000" progId="Equation.3">
                  <p:embed/>
                </p:oleObj>
              </mc:Choice>
              <mc:Fallback>
                <p:oleObj name="Equation" r:id="rId3" imgW="5168880" imgH="163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51689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9955" name="Text Box 3"/>
          <p:cNvSpPr txBox="1">
            <a:spLocks noChangeArrowheads="1"/>
          </p:cNvSpPr>
          <p:nvPr/>
        </p:nvSpPr>
        <p:spPr bwMode="auto">
          <a:xfrm>
            <a:off x="601662" y="3200400"/>
            <a:ext cx="79406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dirty="0"/>
              <a:t>These last two equations can be written as one complex equation.</a:t>
            </a:r>
          </a:p>
        </p:txBody>
      </p:sp>
      <p:graphicFrame>
        <p:nvGraphicFramePr>
          <p:cNvPr id="5099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837746"/>
              </p:ext>
            </p:extLst>
          </p:nvPr>
        </p:nvGraphicFramePr>
        <p:xfrm>
          <a:off x="601662" y="4267200"/>
          <a:ext cx="7645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801" name="Equation" r:id="rId5" imgW="7645320" imgH="1295280" progId="Equation.3">
                  <p:embed/>
                </p:oleObj>
              </mc:Choice>
              <mc:Fallback>
                <p:oleObj name="Equation" r:id="rId5" imgW="7645320" imgH="1295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2" y="4267200"/>
                        <a:ext cx="76454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Interesting" Dynamic Circuit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4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311996"/>
              </p:ext>
            </p:extLst>
          </p:nvPr>
        </p:nvGraphicFramePr>
        <p:xfrm>
          <a:off x="1457864" y="3886200"/>
          <a:ext cx="5426075" cy="230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974" name="Equation" r:id="rId3" imgW="7289640" imgH="3098520" progId="Equation.DSMT4">
                  <p:embed/>
                </p:oleObj>
              </mc:Choice>
              <mc:Fallback>
                <p:oleObj name="Equation" r:id="rId3" imgW="7289640" imgH="309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864" y="3886200"/>
                        <a:ext cx="5426075" cy="230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154049"/>
              </p:ext>
            </p:extLst>
          </p:nvPr>
        </p:nvGraphicFramePr>
        <p:xfrm>
          <a:off x="685800" y="1219200"/>
          <a:ext cx="6096000" cy="267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975" name="Bitmap Image" r:id="rId5" imgW="21695238" imgH="9504762" progId="Paint.Picture">
                  <p:embed/>
                </p:oleObj>
              </mc:Choice>
              <mc:Fallback>
                <p:oleObj name="Bitmap Image" r:id="rId5" imgW="21695238" imgH="950476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19200"/>
                        <a:ext cx="6096000" cy="267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052" name="Object 4"/>
          <p:cNvGraphicFramePr>
            <a:graphicFrameLocks noChangeAspect="1"/>
          </p:cNvGraphicFramePr>
          <p:nvPr/>
        </p:nvGraphicFramePr>
        <p:xfrm>
          <a:off x="2590800" y="2209800"/>
          <a:ext cx="4064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976" name="Equation" r:id="rId7" imgW="406080" imgH="634680" progId="Equation.DSMT4">
                  <p:embed/>
                </p:oleObj>
              </mc:Choice>
              <mc:Fallback>
                <p:oleObj name="Equation" r:id="rId7" imgW="40608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209800"/>
                        <a:ext cx="4064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106243"/>
              </p:ext>
            </p:extLst>
          </p:nvPr>
        </p:nvGraphicFramePr>
        <p:xfrm>
          <a:off x="695864" y="3886200"/>
          <a:ext cx="6858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977" name="Equation" r:id="rId9" imgW="685800" imgH="634680" progId="Equation.DSMT4">
                  <p:embed/>
                </p:oleObj>
              </mc:Choice>
              <mc:Fallback>
                <p:oleObj name="Equation" r:id="rId9" imgW="68580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864" y="3886200"/>
                        <a:ext cx="6858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Subtransient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Algebraic Circuit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Homework 2 is </a:t>
            </a:r>
            <a:r>
              <a:rPr lang="en-US" dirty="0" smtClean="0"/>
              <a:t>due now</a:t>
            </a:r>
          </a:p>
          <a:p>
            <a:r>
              <a:rPr lang="en-US" dirty="0" smtClean="0"/>
              <a:t>Homework 3 is on the website and is due on Feb 27</a:t>
            </a:r>
          </a:p>
          <a:p>
            <a:r>
              <a:rPr lang="en-US" dirty="0" smtClean="0"/>
              <a:t>Read Chapters 6 and then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5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34534"/>
              </p:ext>
            </p:extLst>
          </p:nvPr>
        </p:nvGraphicFramePr>
        <p:xfrm>
          <a:off x="457200" y="1371600"/>
          <a:ext cx="5499100" cy="454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773" name="Equation" r:id="rId3" imgW="5499000" imgH="4546440" progId="Equation.DSMT4">
                  <p:embed/>
                </p:oleObj>
              </mc:Choice>
              <mc:Fallback>
                <p:oleObj name="Equation" r:id="rId3" imgW="5499000" imgH="4546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5499100" cy="454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Subtransient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Algebraic Circuit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29400" y="1752600"/>
            <a:ext cx="2186817" cy="341632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Subtransient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saliency use</a:t>
            </a:r>
            <a:br>
              <a:rPr lang="en-US" dirty="0" smtClean="0"/>
            </a:br>
            <a:r>
              <a:rPr lang="en-US" dirty="0" smtClean="0"/>
              <a:t>to be ignored</a:t>
            </a:r>
            <a:br>
              <a:rPr lang="en-US" dirty="0" smtClean="0"/>
            </a:br>
            <a:r>
              <a:rPr lang="en-US" dirty="0" smtClean="0"/>
              <a:t>(i.e., assuming</a:t>
            </a:r>
            <a:br>
              <a:rPr lang="en-US" dirty="0" smtClean="0"/>
            </a:br>
            <a:r>
              <a:rPr lang="en-US" dirty="0" err="1" smtClean="0"/>
              <a:t>X"</a:t>
            </a:r>
            <a:r>
              <a:rPr lang="en-US" baseline="-25000" dirty="0" err="1" smtClean="0"/>
              <a:t>q</a:t>
            </a:r>
            <a:r>
              <a:rPr lang="en-US" dirty="0" smtClean="0"/>
              <a:t>=</a:t>
            </a:r>
            <a:r>
              <a:rPr lang="en-US" dirty="0" err="1" smtClean="0"/>
              <a:t>X"</a:t>
            </a:r>
            <a:r>
              <a:rPr lang="en-US" baseline="-25000" dirty="0" err="1" smtClean="0"/>
              <a:t>d</a:t>
            </a:r>
            <a:r>
              <a:rPr lang="en-US" dirty="0" smtClean="0"/>
              <a:t>).  </a:t>
            </a:r>
            <a:br>
              <a:rPr lang="en-US" dirty="0" smtClean="0"/>
            </a:br>
            <a:r>
              <a:rPr lang="en-US" dirty="0" smtClean="0"/>
              <a:t>However that</a:t>
            </a:r>
            <a:br>
              <a:rPr lang="en-US" dirty="0" smtClean="0"/>
            </a:br>
            <a:r>
              <a:rPr lang="en-US" dirty="0" smtClean="0"/>
              <a:t>is increasingly</a:t>
            </a:r>
            <a:br>
              <a:rPr lang="en-US" dirty="0" smtClean="0"/>
            </a:br>
            <a:r>
              <a:rPr lang="en-US" dirty="0" smtClean="0"/>
              <a:t>no longer</a:t>
            </a:r>
            <a:br>
              <a:rPr lang="en-US" dirty="0" smtClean="0"/>
            </a:br>
            <a:r>
              <a:rPr lang="en-US" dirty="0" smtClean="0"/>
              <a:t>the case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Simplified Machine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more simplified models were used to represent synchronous machines</a:t>
            </a:r>
          </a:p>
          <a:p>
            <a:r>
              <a:rPr lang="en-US" dirty="0" smtClean="0"/>
              <a:t>These simplifications are becoming much less common</a:t>
            </a:r>
          </a:p>
          <a:p>
            <a:r>
              <a:rPr lang="en-US" dirty="0" smtClean="0"/>
              <a:t>Next several slides go through how these models can be simplified, then we'll cover the standard industrial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76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Two-Axis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386840"/>
          </a:xfrm>
        </p:spPr>
        <p:txBody>
          <a:bodyPr/>
          <a:lstStyle/>
          <a:p>
            <a:r>
              <a:rPr lang="en-US" dirty="0" smtClean="0"/>
              <a:t>If we assume the damper winding dynamics are sufficiently fast, then </a:t>
            </a:r>
            <a:r>
              <a:rPr lang="en-US" dirty="0" err="1" smtClean="0"/>
              <a:t>T"</a:t>
            </a:r>
            <a:r>
              <a:rPr lang="en-US" baseline="-25000" dirty="0" err="1" smtClean="0"/>
              <a:t>do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T"</a:t>
            </a:r>
            <a:r>
              <a:rPr lang="en-US" baseline="-25000" dirty="0" err="1" smtClean="0"/>
              <a:t>qo</a:t>
            </a:r>
            <a:r>
              <a:rPr lang="en-US" dirty="0" smtClean="0"/>
              <a:t> go to zero, so there is an integral manifold for their dynamic states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767021"/>
              </p:ext>
            </p:extLst>
          </p:nvPr>
        </p:nvGraphicFramePr>
        <p:xfrm>
          <a:off x="838200" y="2819400"/>
          <a:ext cx="39370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98" name="Equation" r:id="rId3" imgW="3937000" imgH="1346200" progId="Equation.DSMT4">
                  <p:embed/>
                </p:oleObj>
              </mc:Choice>
              <mc:Fallback>
                <p:oleObj name="Equation" r:id="rId3" imgW="3937000" imgH="1346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3937000" cy="134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070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Two-Axis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548640"/>
          </a:xfrm>
        </p:spPr>
        <p:txBody>
          <a:bodyPr/>
          <a:lstStyle/>
          <a:p>
            <a:r>
              <a:rPr lang="en-US" dirty="0" smtClean="0"/>
              <a:t>Then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750838"/>
              </p:ext>
            </p:extLst>
          </p:nvPr>
        </p:nvGraphicFramePr>
        <p:xfrm>
          <a:off x="609600" y="1828800"/>
          <a:ext cx="7467600" cy="421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515" name="Equation" r:id="rId3" imgW="7467480" imgH="4216320" progId="Equation.DSMT4">
                  <p:embed/>
                </p:oleObj>
              </mc:Choice>
              <mc:Fallback>
                <p:oleObj name="Equation" r:id="rId3" imgW="7467480" imgH="42163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8800"/>
                        <a:ext cx="7467600" cy="421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121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Two-Axis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624840"/>
          </a:xfrm>
        </p:spPr>
        <p:txBody>
          <a:bodyPr/>
          <a:lstStyle/>
          <a:p>
            <a:r>
              <a:rPr lang="en-US" dirty="0" smtClean="0"/>
              <a:t>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64094"/>
              </p:ext>
            </p:extLst>
          </p:nvPr>
        </p:nvGraphicFramePr>
        <p:xfrm>
          <a:off x="762000" y="1898650"/>
          <a:ext cx="8039100" cy="482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539" name="Equation" r:id="rId3" imgW="8038800" imgH="4825800" progId="Equation.DSMT4">
                  <p:embed/>
                </p:oleObj>
              </mc:Choice>
              <mc:Fallback>
                <p:oleObj name="Equation" r:id="rId3" imgW="8038800" imgH="4825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898650"/>
                        <a:ext cx="8039100" cy="482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866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634399"/>
              </p:ext>
            </p:extLst>
          </p:nvPr>
        </p:nvGraphicFramePr>
        <p:xfrm>
          <a:off x="914400" y="1600200"/>
          <a:ext cx="67818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103" name="Equation" r:id="rId3" imgW="7645320" imgH="495000" progId="Equation.3">
                  <p:embed/>
                </p:oleObj>
              </mc:Choice>
              <mc:Fallback>
                <p:oleObj name="Equation" r:id="rId3" imgW="764532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0200"/>
                        <a:ext cx="6781800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868783"/>
              </p:ext>
            </p:extLst>
          </p:nvPr>
        </p:nvGraphicFramePr>
        <p:xfrm>
          <a:off x="914400" y="2590800"/>
          <a:ext cx="6781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104" name="Equation" r:id="rId5" imgW="7708680" imgH="495000" progId="Equation.3">
                  <p:embed/>
                </p:oleObj>
              </mc:Choice>
              <mc:Fallback>
                <p:oleObj name="Equation" r:id="rId5" imgW="770868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590800"/>
                        <a:ext cx="67818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4881363"/>
              </p:ext>
            </p:extLst>
          </p:nvPr>
        </p:nvGraphicFramePr>
        <p:xfrm>
          <a:off x="381000" y="3581400"/>
          <a:ext cx="7772400" cy="222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105" name="Bitmap Image" r:id="rId7" imgW="29142857" imgH="8326012" progId="Paint.Picture">
                  <p:embed/>
                </p:oleObj>
              </mc:Choice>
              <mc:Fallback>
                <p:oleObj name="Bitmap Image" r:id="rId7" imgW="29142857" imgH="832601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581400"/>
                        <a:ext cx="7772400" cy="222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Two-Axis Model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42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975439"/>
              </p:ext>
            </p:extLst>
          </p:nvPr>
        </p:nvGraphicFramePr>
        <p:xfrm>
          <a:off x="457200" y="1371600"/>
          <a:ext cx="5918200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18" name="Equation" r:id="rId3" imgW="7721280" imgH="5410080" progId="Equation.3">
                  <p:embed/>
                </p:oleObj>
              </mc:Choice>
              <mc:Fallback>
                <p:oleObj name="Equation" r:id="rId3" imgW="7721280" imgH="5410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5918200" cy="414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Two-Axis Model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400800" y="1981200"/>
            <a:ext cx="2016899" cy="193899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 saturation</a:t>
            </a:r>
            <a:br>
              <a:rPr lang="en-US" dirty="0" smtClean="0"/>
            </a:br>
            <a:r>
              <a:rPr lang="en-US" dirty="0" smtClean="0"/>
              <a:t>effects are</a:t>
            </a:r>
            <a:br>
              <a:rPr lang="en-US" dirty="0" smtClean="0"/>
            </a:br>
            <a:r>
              <a:rPr lang="en-US" dirty="0" smtClean="0"/>
              <a:t>included</a:t>
            </a:r>
            <a:br>
              <a:rPr lang="en-US" dirty="0" smtClean="0"/>
            </a:br>
            <a:r>
              <a:rPr lang="en-US" dirty="0" smtClean="0"/>
              <a:t>with this</a:t>
            </a:r>
            <a:br>
              <a:rPr lang="en-US" dirty="0" smtClean="0"/>
            </a:br>
            <a:r>
              <a:rPr lang="en-US" dirty="0" smtClean="0"/>
              <a:t>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73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872324"/>
              </p:ext>
            </p:extLst>
          </p:nvPr>
        </p:nvGraphicFramePr>
        <p:xfrm>
          <a:off x="457200" y="1371600"/>
          <a:ext cx="6791325" cy="473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089" name="Equation" r:id="rId3" imgW="7823160" imgH="5448240" progId="Equation.DSMT4">
                  <p:embed/>
                </p:oleObj>
              </mc:Choice>
              <mc:Fallback>
                <p:oleObj name="Equation" r:id="rId3" imgW="7823160" imgH="5448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6791325" cy="473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Two-Axis Model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Flux Decay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082040"/>
          </a:xfrm>
        </p:spPr>
        <p:txBody>
          <a:bodyPr/>
          <a:lstStyle/>
          <a:p>
            <a:r>
              <a:rPr lang="en-US" dirty="0" smtClean="0"/>
              <a:t>If we assume </a:t>
            </a:r>
            <a:r>
              <a:rPr lang="en-US" dirty="0" err="1" smtClean="0"/>
              <a:t>T'qo</a:t>
            </a:r>
            <a:r>
              <a:rPr lang="en-US" dirty="0" smtClean="0"/>
              <a:t> is sufficiently fast then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242793"/>
              </p:ext>
            </p:extLst>
          </p:nvPr>
        </p:nvGraphicFramePr>
        <p:xfrm>
          <a:off x="762000" y="1905000"/>
          <a:ext cx="7010400" cy="4352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564" name="Equation" r:id="rId3" imgW="3682800" imgH="2286000" progId="Equation.DSMT4">
                  <p:embed/>
                </p:oleObj>
              </mc:Choice>
              <mc:Fallback>
                <p:oleObj name="Equation" r:id="rId3" imgW="3682800" imgH="2286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05000"/>
                        <a:ext cx="7010400" cy="43526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272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09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213700"/>
              </p:ext>
            </p:extLst>
          </p:nvPr>
        </p:nvGraphicFramePr>
        <p:xfrm>
          <a:off x="457200" y="1371600"/>
          <a:ext cx="7772400" cy="252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139" name="Bitmap Image" r:id="rId3" imgW="28933333" imgH="9390476" progId="Paint.Picture">
                  <p:embed/>
                </p:oleObj>
              </mc:Choice>
              <mc:Fallback>
                <p:oleObj name="Bitmap Image" r:id="rId3" imgW="28933333" imgH="939047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7772400" cy="252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Flux Decay Model</a:t>
            </a:r>
            <a:endParaRPr lang="en-US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1221377" y="3962400"/>
            <a:ext cx="4636206" cy="46166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This model is no longer common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35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399239"/>
              </p:ext>
            </p:extLst>
          </p:nvPr>
        </p:nvGraphicFramePr>
        <p:xfrm>
          <a:off x="4343400" y="4876800"/>
          <a:ext cx="303530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92" name="Equation" r:id="rId3" imgW="3035160" imgH="1574640" progId="Equation.DSMT4">
                  <p:embed/>
                </p:oleObj>
              </mc:Choice>
              <mc:Fallback>
                <p:oleObj name="Equation" r:id="rId3" imgW="3035160" imgH="1574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876800"/>
                        <a:ext cx="3035300" cy="157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35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28630"/>
              </p:ext>
            </p:extLst>
          </p:nvPr>
        </p:nvGraphicFramePr>
        <p:xfrm>
          <a:off x="381000" y="1295400"/>
          <a:ext cx="6096000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93" name="Bitmap Image" r:id="rId5" imgW="25142857" imgH="12650966" progId="Paint.Picture">
                  <p:embed/>
                </p:oleObj>
              </mc:Choice>
              <mc:Fallback>
                <p:oleObj name="Bitmap Image" r:id="rId5" imgW="25142857" imgH="1265096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95400"/>
                        <a:ext cx="6096000" cy="306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Single Machine, Infinite Bus System (SMIB)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4267200"/>
            <a:ext cx="75151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Book introduces new variables by combining machine</a:t>
            </a:r>
            <a:br>
              <a:rPr lang="en-US" dirty="0" smtClean="0"/>
            </a:br>
            <a:r>
              <a:rPr lang="en-US" dirty="0" smtClean="0"/>
              <a:t>values with line values </a:t>
            </a:r>
            <a:endParaRPr 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699607" y="1676400"/>
            <a:ext cx="2754280" cy="830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en-US" altLang="en-US" dirty="0" smtClean="0"/>
              <a:t>Usually infinite bus</a:t>
            </a:r>
            <a:br>
              <a:rPr lang="en-US" altLang="en-US" dirty="0" smtClean="0"/>
            </a:br>
            <a:r>
              <a:rPr lang="en-US" altLang="en-US" dirty="0" smtClean="0"/>
              <a:t>angle, </a:t>
            </a:r>
            <a:r>
              <a:rPr lang="en-US" altLang="en-US" dirty="0" err="1" smtClean="0">
                <a:latin typeface="Symbol" panose="05050102010706020507" pitchFamily="18" charset="2"/>
              </a:rPr>
              <a:t>q</a:t>
            </a:r>
            <a:r>
              <a:rPr lang="en-US" altLang="en-US" baseline="-25000" dirty="0" err="1" smtClean="0"/>
              <a:t>vs</a:t>
            </a:r>
            <a:r>
              <a:rPr lang="en-US" altLang="en-US" dirty="0" smtClean="0"/>
              <a:t>, is zero</a:t>
            </a:r>
            <a:endParaRPr lang="en-US" alt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624840"/>
          </a:xfrm>
        </p:spPr>
        <p:txBody>
          <a:bodyPr/>
          <a:lstStyle/>
          <a:p>
            <a:r>
              <a:rPr lang="en-US" dirty="0" smtClean="0"/>
              <a:t>Has been widely used, but most difficult to justify</a:t>
            </a:r>
          </a:p>
          <a:p>
            <a:r>
              <a:rPr lang="en-US" dirty="0" smtClean="0"/>
              <a:t>From flux decay model</a:t>
            </a:r>
          </a:p>
          <a:p>
            <a:endParaRPr lang="en-US" dirty="0"/>
          </a:p>
          <a:p>
            <a:r>
              <a:rPr lang="en-US" dirty="0" smtClean="0"/>
              <a:t>Or go back to the two-axis model and assume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45614"/>
              </p:ext>
            </p:extLst>
          </p:nvPr>
        </p:nvGraphicFramePr>
        <p:xfrm>
          <a:off x="4572000" y="1803400"/>
          <a:ext cx="30480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679" name="Equation" r:id="rId3" imgW="3047760" imgH="1091880" progId="Equation.DSMT4">
                  <p:embed/>
                </p:oleObj>
              </mc:Choice>
              <mc:Fallback>
                <p:oleObj name="Equation" r:id="rId3" imgW="3047760" imgH="1091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803400"/>
                        <a:ext cx="3048000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485753"/>
              </p:ext>
            </p:extLst>
          </p:nvPr>
        </p:nvGraphicFramePr>
        <p:xfrm>
          <a:off x="1174750" y="3657600"/>
          <a:ext cx="52451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680" name="Equation" r:id="rId5" imgW="5244840" imgH="1015920" progId="Equation.DSMT4">
                  <p:embed/>
                </p:oleObj>
              </mc:Choice>
              <mc:Fallback>
                <p:oleObj name="Equation" r:id="rId5" imgW="5244840" imgH="101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3657600"/>
                        <a:ext cx="5245100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271494"/>
              </p:ext>
            </p:extLst>
          </p:nvPr>
        </p:nvGraphicFramePr>
        <p:xfrm>
          <a:off x="1905000" y="4813300"/>
          <a:ext cx="3848100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681" name="Equation" r:id="rId7" imgW="3848040" imgH="2006280" progId="Equation.DSMT4">
                  <p:embed/>
                </p:oleObj>
              </mc:Choice>
              <mc:Fallback>
                <p:oleObj name="Equation" r:id="rId7" imgW="3848040" imgH="2006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813300"/>
                        <a:ext cx="3848100" cy="200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931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Text Box 2"/>
          <p:cNvSpPr txBox="1">
            <a:spLocks noChangeArrowheads="1"/>
          </p:cNvSpPr>
          <p:nvPr/>
        </p:nvSpPr>
        <p:spPr bwMode="auto">
          <a:xfrm>
            <a:off x="457200" y="1362868"/>
            <a:ext cx="6607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itchFamily="18" charset="0"/>
              </a:rPr>
              <a:t>Or, argue that an integral manifold exists for </a:t>
            </a:r>
          </a:p>
        </p:txBody>
      </p:sp>
      <p:graphicFrame>
        <p:nvGraphicFramePr>
          <p:cNvPr id="5335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044133"/>
              </p:ext>
            </p:extLst>
          </p:nvPr>
        </p:nvGraphicFramePr>
        <p:xfrm>
          <a:off x="838200" y="2178843"/>
          <a:ext cx="2794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398" name="Equation" r:id="rId3" imgW="2793960" imgH="495000" progId="Equation.3">
                  <p:embed/>
                </p:oleObj>
              </mc:Choice>
              <mc:Fallback>
                <p:oleObj name="Equation" r:id="rId3" imgW="27939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178843"/>
                        <a:ext cx="27940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508" name="Text Box 4"/>
          <p:cNvSpPr txBox="1">
            <a:spLocks noChangeArrowheads="1"/>
          </p:cNvSpPr>
          <p:nvPr/>
        </p:nvSpPr>
        <p:spPr bwMode="auto">
          <a:xfrm>
            <a:off x="3810000" y="2102643"/>
            <a:ext cx="14557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such that</a:t>
            </a:r>
          </a:p>
        </p:txBody>
      </p:sp>
      <p:graphicFrame>
        <p:nvGraphicFramePr>
          <p:cNvPr id="5335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5254594"/>
              </p:ext>
            </p:extLst>
          </p:nvPr>
        </p:nvGraphicFramePr>
        <p:xfrm>
          <a:off x="5410200" y="2178843"/>
          <a:ext cx="16383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399" name="Equation" r:id="rId5" imgW="1638000" imgH="495000" progId="Equation.3">
                  <p:embed/>
                </p:oleObj>
              </mc:Choice>
              <mc:Fallback>
                <p:oleObj name="Equation" r:id="rId5" imgW="16380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178843"/>
                        <a:ext cx="16383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5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110339"/>
              </p:ext>
            </p:extLst>
          </p:nvPr>
        </p:nvGraphicFramePr>
        <p:xfrm>
          <a:off x="2133600" y="3017043"/>
          <a:ext cx="37719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400" name="Equation" r:id="rId7" imgW="3771720" imgH="495000" progId="Equation.3">
                  <p:embed/>
                </p:oleObj>
              </mc:Choice>
              <mc:Fallback>
                <p:oleObj name="Equation" r:id="rId7" imgW="377172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017043"/>
                        <a:ext cx="37719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5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322420"/>
              </p:ext>
            </p:extLst>
          </p:nvPr>
        </p:nvGraphicFramePr>
        <p:xfrm>
          <a:off x="1771650" y="4128293"/>
          <a:ext cx="52070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401" name="Equation" r:id="rId9" imgW="5206680" imgH="2031840" progId="Equation.DSMT4">
                  <p:embed/>
                </p:oleObj>
              </mc:Choice>
              <mc:Fallback>
                <p:oleObj name="Equation" r:id="rId9" imgW="5206680" imgH="2031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4128293"/>
                        <a:ext cx="52070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Classical Model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45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035355"/>
              </p:ext>
            </p:extLst>
          </p:nvPr>
        </p:nvGraphicFramePr>
        <p:xfrm>
          <a:off x="457200" y="1371600"/>
          <a:ext cx="7162800" cy="2438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08" name="Bitmap Image" r:id="rId3" imgW="24609524" imgH="9488224" progId="Paint.Picture">
                  <p:embed/>
                </p:oleObj>
              </mc:Choice>
              <mc:Fallback>
                <p:oleObj name="Bitmap Image" r:id="rId3" imgW="24609524" imgH="948822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7162800" cy="24383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45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085255"/>
              </p:ext>
            </p:extLst>
          </p:nvPr>
        </p:nvGraphicFramePr>
        <p:xfrm>
          <a:off x="838200" y="1524000"/>
          <a:ext cx="15843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09" name="Equation" r:id="rId5" imgW="2387520" imgH="634680" progId="Equation.DSMT4">
                  <p:embed/>
                </p:oleObj>
              </mc:Choice>
              <mc:Fallback>
                <p:oleObj name="Equation" r:id="rId5" imgW="238752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24000"/>
                        <a:ext cx="1584325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Classical Model</a:t>
            </a:r>
            <a:endParaRPr lang="en-US" kern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463475"/>
              </p:ext>
            </p:extLst>
          </p:nvPr>
        </p:nvGraphicFramePr>
        <p:xfrm>
          <a:off x="1676400" y="3733800"/>
          <a:ext cx="175895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10" name="Equation" r:id="rId7" imgW="1905000" imgH="838200" progId="Equation.DSMT4">
                  <p:embed/>
                </p:oleObj>
              </mc:Choice>
              <mc:Fallback>
                <p:oleObj name="Equation" r:id="rId7" imgW="1905000" imgH="838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733800"/>
                        <a:ext cx="175895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192709"/>
              </p:ext>
            </p:extLst>
          </p:nvPr>
        </p:nvGraphicFramePr>
        <p:xfrm>
          <a:off x="1143000" y="4724400"/>
          <a:ext cx="593725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11" name="Equation" r:id="rId9" imgW="6362700" imgH="1066800" progId="Equation.DSMT4">
                  <p:embed/>
                </p:oleObj>
              </mc:Choice>
              <mc:Fallback>
                <p:oleObj name="Equation" r:id="rId9" imgW="6362700" imgH="1066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724400"/>
                        <a:ext cx="5937250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262743" y="5867400"/>
            <a:ext cx="3873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This is a pendulum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3" name="Text Box 3"/>
          <p:cNvSpPr txBox="1">
            <a:spLocks noChangeArrowheads="1"/>
          </p:cNvSpPr>
          <p:nvPr/>
        </p:nvSpPr>
        <p:spPr bwMode="auto">
          <a:xfrm>
            <a:off x="533400" y="1524000"/>
            <a:ext cx="5394325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>
              <a:buFontTx/>
              <a:buAutoNum type="alphaLcParenR"/>
            </a:pPr>
            <a:r>
              <a:rPr lang="en-US" altLang="en-US" sz="2800" u="sng" dirty="0">
                <a:latin typeface="Times New Roman" pitchFamily="18" charset="0"/>
              </a:rPr>
              <a:t>Full model</a:t>
            </a:r>
            <a:r>
              <a:rPr lang="en-US" altLang="en-US" sz="2800" dirty="0">
                <a:latin typeface="Times New Roman" pitchFamily="18" charset="0"/>
              </a:rPr>
              <a:t> with stator transients</a:t>
            </a:r>
          </a:p>
          <a:p>
            <a:pPr eaLnBrk="1" hangingPunct="1"/>
            <a:endParaRPr lang="en-US" altLang="en-US" sz="2800" dirty="0">
              <a:latin typeface="Times New Roman" pitchFamily="18" charset="0"/>
            </a:endParaRPr>
          </a:p>
          <a:p>
            <a:pPr eaLnBrk="1" hangingPunct="1">
              <a:buFontTx/>
              <a:buAutoNum type="alphaLcParenR" startAt="2"/>
            </a:pPr>
            <a:r>
              <a:rPr lang="en-US" altLang="en-US" sz="2800" dirty="0">
                <a:latin typeface="Times New Roman" pitchFamily="18" charset="0"/>
              </a:rPr>
              <a:t>Sub-transient model</a:t>
            </a:r>
          </a:p>
          <a:p>
            <a:pPr eaLnBrk="1" hangingPunct="1"/>
            <a:r>
              <a:rPr lang="en-US" altLang="en-US" sz="2800" dirty="0">
                <a:latin typeface="Times New Roman" pitchFamily="18" charset="0"/>
              </a:rPr>
              <a:t> </a:t>
            </a:r>
          </a:p>
          <a:p>
            <a:pPr eaLnBrk="1" hangingPunct="1">
              <a:buFontTx/>
              <a:buAutoNum type="alphaLcParenR" startAt="3"/>
            </a:pPr>
            <a:r>
              <a:rPr lang="en-US" altLang="en-US" sz="2800" dirty="0">
                <a:latin typeface="Times New Roman" pitchFamily="18" charset="0"/>
              </a:rPr>
              <a:t>Two-axis model</a:t>
            </a:r>
          </a:p>
          <a:p>
            <a:pPr eaLnBrk="1" hangingPunct="1"/>
            <a:endParaRPr lang="en-US" altLang="en-US" sz="2800" dirty="0">
              <a:latin typeface="Times New Roman" pitchFamily="18" charset="0"/>
            </a:endParaRPr>
          </a:p>
          <a:p>
            <a:pPr eaLnBrk="1" hangingPunct="1">
              <a:buFontTx/>
              <a:buAutoNum type="alphaLcParenR" startAt="4"/>
            </a:pPr>
            <a:r>
              <a:rPr lang="en-US" altLang="en-US" sz="2800" dirty="0">
                <a:latin typeface="Times New Roman" pitchFamily="18" charset="0"/>
              </a:rPr>
              <a:t>One-axis model</a:t>
            </a:r>
          </a:p>
          <a:p>
            <a:pPr eaLnBrk="1" hangingPunct="1"/>
            <a:endParaRPr lang="en-US" altLang="en-US" sz="2800" dirty="0">
              <a:latin typeface="Times New Roman" pitchFamily="18" charset="0"/>
            </a:endParaRPr>
          </a:p>
          <a:p>
            <a:pPr eaLnBrk="1" hangingPunct="1">
              <a:buFontTx/>
              <a:buAutoNum type="alphaLcParenR" startAt="5"/>
            </a:pPr>
            <a:r>
              <a:rPr lang="en-US" altLang="en-US" sz="2800" dirty="0">
                <a:latin typeface="Times New Roman" pitchFamily="18" charset="0"/>
              </a:rPr>
              <a:t>Classical model (const. </a:t>
            </a:r>
            <a:r>
              <a:rPr lang="en-US" altLang="en-US" sz="2800" i="1" dirty="0">
                <a:latin typeface="Times New Roman" pitchFamily="18" charset="0"/>
              </a:rPr>
              <a:t>E</a:t>
            </a:r>
            <a:r>
              <a:rPr lang="en-US" altLang="en-US" sz="2800" dirty="0">
                <a:latin typeface="Times New Roman" pitchFamily="18" charset="0"/>
              </a:rPr>
              <a:t> behind </a:t>
            </a:r>
            <a:endParaRPr lang="en-US" altLang="en-US" sz="2800" u="sng" dirty="0">
              <a:latin typeface="Times New Roman" pitchFamily="18" charset="0"/>
            </a:endParaRPr>
          </a:p>
        </p:txBody>
      </p:sp>
      <p:graphicFrame>
        <p:nvGraphicFramePr>
          <p:cNvPr id="5376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584606"/>
              </p:ext>
            </p:extLst>
          </p:nvPr>
        </p:nvGraphicFramePr>
        <p:xfrm>
          <a:off x="6172200" y="2209800"/>
          <a:ext cx="1473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470" name="Equation" r:id="rId3" imgW="1473120" imgH="990360" progId="Equation.3">
                  <p:embed/>
                </p:oleObj>
              </mc:Choice>
              <mc:Fallback>
                <p:oleObj name="Equation" r:id="rId3" imgW="147312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209800"/>
                        <a:ext cx="14732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760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156562"/>
              </p:ext>
            </p:extLst>
          </p:nvPr>
        </p:nvGraphicFramePr>
        <p:xfrm>
          <a:off x="5867400" y="3352800"/>
          <a:ext cx="2108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471" name="Equation" r:id="rId5" imgW="2108160" imgH="495000" progId="Equation.3">
                  <p:embed/>
                </p:oleObj>
              </mc:Choice>
              <mc:Fallback>
                <p:oleObj name="Equation" r:id="rId5" imgW="21081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352800"/>
                        <a:ext cx="21082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76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466207"/>
              </p:ext>
            </p:extLst>
          </p:nvPr>
        </p:nvGraphicFramePr>
        <p:xfrm>
          <a:off x="6400800" y="4191000"/>
          <a:ext cx="1244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472" name="Equation" r:id="rId7" imgW="1244520" imgH="495000" progId="Equation.3">
                  <p:embed/>
                </p:oleObj>
              </mc:Choice>
              <mc:Fallback>
                <p:oleObj name="Equation" r:id="rId7" imgW="124452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191000"/>
                        <a:ext cx="12446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76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656346"/>
              </p:ext>
            </p:extLst>
          </p:nvPr>
        </p:nvGraphicFramePr>
        <p:xfrm>
          <a:off x="5867400" y="5029200"/>
          <a:ext cx="508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473" name="Equation" r:id="rId9" imgW="507960" imgH="431640" progId="Equation.3">
                  <p:embed/>
                </p:oleObj>
              </mc:Choice>
              <mc:Fallback>
                <p:oleObj name="Equation" r:id="rId9" imgW="507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029200"/>
                        <a:ext cx="5080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7608" name="Text Box 8"/>
          <p:cNvSpPr txBox="1">
            <a:spLocks noChangeArrowheads="1"/>
          </p:cNvSpPr>
          <p:nvPr/>
        </p:nvSpPr>
        <p:spPr bwMode="auto">
          <a:xfrm>
            <a:off x="6324600" y="4800600"/>
            <a:ext cx="336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/>
              <a:t>)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Summary of Five Book Models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Damping Torques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365760" y="1280160"/>
            <a:ext cx="7149393" cy="3330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/>
            <a:r>
              <a:rPr lang="en-US" altLang="en-US" sz="2800" dirty="0">
                <a:latin typeface="Times New Roman" pitchFamily="18" charset="0"/>
              </a:rPr>
              <a:t>Friction and </a:t>
            </a:r>
            <a:r>
              <a:rPr lang="en-US" altLang="en-US" sz="2800" dirty="0" err="1" smtClean="0">
                <a:latin typeface="Times New Roman" pitchFamily="18" charset="0"/>
              </a:rPr>
              <a:t>windage</a:t>
            </a:r>
            <a:endParaRPr lang="en-US" altLang="en-US" sz="2800" dirty="0" smtClean="0">
              <a:latin typeface="Times New Roman" pitchFamily="18" charset="0"/>
            </a:endParaRPr>
          </a:p>
          <a:p>
            <a:pPr lvl="1" eaLnBrk="1" hangingPunct="1"/>
            <a:r>
              <a:rPr lang="en-US" altLang="en-US" dirty="0" smtClean="0">
                <a:latin typeface="Times New Roman" pitchFamily="18" charset="0"/>
              </a:rPr>
              <a:t>Usually small</a:t>
            </a:r>
            <a:endParaRPr lang="en-US" altLang="en-US" dirty="0">
              <a:latin typeface="Times New Roman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itchFamily="18" charset="0"/>
              </a:rPr>
              <a:t>Stator currents (load</a:t>
            </a:r>
            <a:r>
              <a:rPr lang="en-US" altLang="en-US" sz="2800" dirty="0" smtClean="0">
                <a:latin typeface="Times New Roman" pitchFamily="18" charset="0"/>
              </a:rPr>
              <a:t>)</a:t>
            </a:r>
          </a:p>
          <a:p>
            <a:pPr lvl="1" eaLnBrk="1" hangingPunct="1"/>
            <a:r>
              <a:rPr lang="en-US" altLang="en-US" dirty="0" smtClean="0">
                <a:latin typeface="Times New Roman" pitchFamily="18" charset="0"/>
              </a:rPr>
              <a:t>Usually represented in the load models</a:t>
            </a:r>
            <a:endParaRPr lang="en-US" altLang="en-US" dirty="0">
              <a:latin typeface="Times New Roman" pitchFamily="18" charset="0"/>
            </a:endParaRPr>
          </a:p>
          <a:p>
            <a:pPr eaLnBrk="1" hangingPunct="1"/>
            <a:r>
              <a:rPr lang="en-US" altLang="en-US" sz="2800" dirty="0" smtClean="0">
                <a:latin typeface="Times New Roman" pitchFamily="18" charset="0"/>
              </a:rPr>
              <a:t>Damper windings</a:t>
            </a:r>
          </a:p>
          <a:p>
            <a:pPr lvl="1" eaLnBrk="1" hangingPunct="1"/>
            <a:r>
              <a:rPr lang="en-US" altLang="en-US" dirty="0" smtClean="0">
                <a:latin typeface="Times New Roman" pitchFamily="18" charset="0"/>
              </a:rPr>
              <a:t>Directly included in the detailed machine models</a:t>
            </a:r>
          </a:p>
          <a:p>
            <a:pPr lvl="1" eaLnBrk="1" hangingPunct="1"/>
            <a:r>
              <a:rPr lang="en-US" altLang="en-US" dirty="0" smtClean="0">
                <a:latin typeface="Times New Roman" pitchFamily="18" charset="0"/>
              </a:rPr>
              <a:t>Can be added to classical model as D(</a:t>
            </a:r>
            <a:r>
              <a:rPr lang="en-US" altLang="en-US" dirty="0" smtClean="0">
                <a:latin typeface="Symbol" panose="05050102010706020507" pitchFamily="18" charset="2"/>
              </a:rPr>
              <a:t>w</a:t>
            </a:r>
            <a:r>
              <a:rPr lang="en-US" altLang="en-US" dirty="0" smtClean="0">
                <a:latin typeface="Times New Roman" pitchFamily="18" charset="0"/>
              </a:rPr>
              <a:t>-</a:t>
            </a:r>
            <a:r>
              <a:rPr lang="en-US" altLang="en-US" dirty="0" err="1" smtClean="0">
                <a:latin typeface="Symbol" panose="05050102010706020507" pitchFamily="18" charset="2"/>
              </a:rPr>
              <a:t>w</a:t>
            </a:r>
            <a:r>
              <a:rPr lang="en-US" altLang="en-US" baseline="-25000" dirty="0" err="1" smtClean="0">
                <a:latin typeface="Times New Roman" pitchFamily="18" charset="0"/>
              </a:rPr>
              <a:t>s</a:t>
            </a:r>
            <a:r>
              <a:rPr lang="en-US" altLang="en-US" dirty="0" smtClean="0">
                <a:latin typeface="Times New Roman" pitchFamily="18" charset="0"/>
              </a:rPr>
              <a:t>) </a:t>
            </a:r>
            <a:endParaRPr lang="en-US" alt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2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just a handful of synchronous machine models used in North America</a:t>
            </a:r>
          </a:p>
          <a:p>
            <a:pPr lvl="1"/>
            <a:r>
              <a:rPr lang="en-US" dirty="0" smtClean="0"/>
              <a:t>GENSAL</a:t>
            </a:r>
          </a:p>
          <a:p>
            <a:pPr lvl="2"/>
            <a:r>
              <a:rPr lang="en-US" dirty="0" smtClean="0"/>
              <a:t>Salient pole model</a:t>
            </a:r>
          </a:p>
          <a:p>
            <a:pPr lvl="1"/>
            <a:r>
              <a:rPr lang="en-US" dirty="0" smtClean="0"/>
              <a:t>GENROU</a:t>
            </a:r>
          </a:p>
          <a:p>
            <a:pPr lvl="2"/>
            <a:r>
              <a:rPr lang="en-US" dirty="0" smtClean="0"/>
              <a:t>Round rotor model that has </a:t>
            </a:r>
            <a:r>
              <a:rPr lang="en-US" dirty="0" err="1" smtClean="0"/>
              <a:t>X"</a:t>
            </a:r>
            <a:r>
              <a:rPr lang="en-US" baseline="-25000" dirty="0" err="1" smtClean="0"/>
              <a:t>d</a:t>
            </a:r>
            <a:r>
              <a:rPr lang="en-US" dirty="0" smtClean="0"/>
              <a:t> = </a:t>
            </a:r>
            <a:r>
              <a:rPr lang="en-US" dirty="0" err="1" smtClean="0"/>
              <a:t>X"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  <a:p>
            <a:pPr lvl="1"/>
            <a:r>
              <a:rPr lang="en-US" dirty="0" smtClean="0"/>
              <a:t>GENTPF</a:t>
            </a:r>
          </a:p>
          <a:p>
            <a:pPr lvl="2"/>
            <a:r>
              <a:rPr lang="en-US" dirty="0" smtClean="0"/>
              <a:t>Round or salient pole model that allows </a:t>
            </a:r>
            <a:r>
              <a:rPr lang="en-US" dirty="0" err="1"/>
              <a:t>X"</a:t>
            </a:r>
            <a:r>
              <a:rPr lang="en-US" baseline="-25000" dirty="0" err="1"/>
              <a:t>d</a:t>
            </a:r>
            <a:r>
              <a:rPr lang="en-US" dirty="0"/>
              <a:t> </a:t>
            </a:r>
            <a:r>
              <a:rPr lang="en-US" dirty="0" smtClean="0">
                <a:latin typeface="Symbol" panose="05050102010706020507" pitchFamily="18" charset="2"/>
              </a:rPr>
              <a:t>&lt;&gt;</a:t>
            </a:r>
            <a:r>
              <a:rPr lang="en-US" dirty="0" smtClean="0"/>
              <a:t> </a:t>
            </a:r>
            <a:r>
              <a:rPr lang="en-US" dirty="0" err="1" smtClean="0"/>
              <a:t>X"</a:t>
            </a:r>
            <a:r>
              <a:rPr lang="en-US" baseline="-25000" dirty="0" err="1" smtClean="0"/>
              <a:t>q</a:t>
            </a:r>
            <a:endParaRPr lang="en-US" dirty="0" smtClean="0"/>
          </a:p>
          <a:p>
            <a:pPr lvl="1"/>
            <a:r>
              <a:rPr lang="en-US" dirty="0" smtClean="0"/>
              <a:t>GENTPJ</a:t>
            </a:r>
          </a:p>
          <a:p>
            <a:pPr lvl="2"/>
            <a:r>
              <a:rPr lang="en-US" dirty="0" smtClean="0"/>
              <a:t>Just a slight variation on GENTPF</a:t>
            </a:r>
          </a:p>
          <a:p>
            <a:r>
              <a:rPr lang="en-US" dirty="0" smtClean="0"/>
              <a:t>We'll briefly cover each 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96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Reference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3368040"/>
          </a:xfrm>
        </p:spPr>
        <p:txBody>
          <a:bodyPr/>
          <a:lstStyle/>
          <a:p>
            <a:r>
              <a:rPr lang="en-US" dirty="0" smtClean="0"/>
              <a:t>In transient stability the initial generator values are set from a power flow solution, which has the terminal voltage and power injection</a:t>
            </a:r>
          </a:p>
          <a:p>
            <a:pPr lvl="1"/>
            <a:r>
              <a:rPr lang="en-US" dirty="0" smtClean="0"/>
              <a:t>Current injection is just conjugate of Power/Voltage</a:t>
            </a:r>
          </a:p>
          <a:p>
            <a:r>
              <a:rPr lang="en-US" dirty="0" smtClean="0"/>
              <a:t>These values are on the network reference frame, with the angle given by the slack bus angle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Voltages at bus j converted to d-q reference by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089573"/>
              </p:ext>
            </p:extLst>
          </p:nvPr>
        </p:nvGraphicFramePr>
        <p:xfrm>
          <a:off x="762000" y="5181600"/>
          <a:ext cx="3392488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688" name="Equation" r:id="rId3" imgW="1930320" imgH="482400" progId="Equation.DSMT4">
                  <p:embed/>
                </p:oleObj>
              </mc:Choice>
              <mc:Fallback>
                <p:oleObj name="Equation" r:id="rId3" imgW="1930320" imgH="482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181600"/>
                        <a:ext cx="3392488" cy="857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526592"/>
              </p:ext>
            </p:extLst>
          </p:nvPr>
        </p:nvGraphicFramePr>
        <p:xfrm>
          <a:off x="4191000" y="5181600"/>
          <a:ext cx="33194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689" name="Equation" r:id="rId5" imgW="1930320" imgH="482400" progId="Equation.DSMT4">
                  <p:embed/>
                </p:oleObj>
              </mc:Choice>
              <mc:Fallback>
                <p:oleObj name="Equation" r:id="rId5" imgW="1930320" imgH="482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181600"/>
                        <a:ext cx="3319463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6172200"/>
            <a:ext cx="5591595" cy="46166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Similar for current; see book 7.24, 7.25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923104"/>
              </p:ext>
            </p:extLst>
          </p:nvPr>
        </p:nvGraphicFramePr>
        <p:xfrm>
          <a:off x="1066800" y="4038600"/>
          <a:ext cx="439578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690" name="Equation" r:id="rId7" imgW="2501640" imgH="253800" progId="Equation.DSMT4">
                  <p:embed/>
                </p:oleObj>
              </mc:Choice>
              <mc:Fallback>
                <p:oleObj name="Equation" r:id="rId7" imgW="250164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038600"/>
                        <a:ext cx="4395788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78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Reference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615440"/>
          </a:xfrm>
        </p:spPr>
        <p:txBody>
          <a:bodyPr/>
          <a:lstStyle/>
          <a:p>
            <a:r>
              <a:rPr lang="en-US" dirty="0" smtClean="0"/>
              <a:t>Issue of calculating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, which is key, will be considered for each model</a:t>
            </a:r>
          </a:p>
          <a:p>
            <a:r>
              <a:rPr lang="en-US" dirty="0" smtClean="0"/>
              <a:t>Starting point is the per unit stator voltages (3.215 and 3.216 from the book)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Sometimes the scaling of the flux by the speed is neglected, but this can have a major impact on the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1726865"/>
              </p:ext>
            </p:extLst>
          </p:nvPr>
        </p:nvGraphicFramePr>
        <p:xfrm>
          <a:off x="766763" y="3200400"/>
          <a:ext cx="6254750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653" name="Equation" r:id="rId3" imgW="3314520" imgH="774360" progId="Equation.DSMT4">
                  <p:embed/>
                </p:oleObj>
              </mc:Choice>
              <mc:Fallback>
                <p:oleObj name="Equation" r:id="rId3" imgW="3314520" imgH="7743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3200400"/>
                        <a:ext cx="6254750" cy="1468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431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Two-Axis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2453640"/>
          </a:xfrm>
        </p:spPr>
        <p:txBody>
          <a:bodyPr/>
          <a:lstStyle/>
          <a:p>
            <a:r>
              <a:rPr lang="en-US" dirty="0" smtClean="0"/>
              <a:t>We'll start with the PowerWorld two-axis model (two-axis models are not common commercially, but they match the book on 6.110 to 6.113</a:t>
            </a:r>
          </a:p>
          <a:p>
            <a:r>
              <a:rPr lang="en-US" dirty="0" smtClean="0"/>
              <a:t>Represented by two algebraic equations and four differential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315871"/>
              </p:ext>
            </p:extLst>
          </p:nvPr>
        </p:nvGraphicFramePr>
        <p:xfrm>
          <a:off x="700088" y="3733800"/>
          <a:ext cx="2955925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705" name="Equation" r:id="rId3" imgW="1346040" imgH="482400" progId="Equation.DSMT4">
                  <p:embed/>
                </p:oleObj>
              </mc:Choice>
              <mc:Fallback>
                <p:oleObj name="Equation" r:id="rId3" imgW="1346040" imgH="482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3733800"/>
                        <a:ext cx="2955925" cy="1052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73692"/>
              </p:ext>
            </p:extLst>
          </p:nvPr>
        </p:nvGraphicFramePr>
        <p:xfrm>
          <a:off x="685800" y="4800600"/>
          <a:ext cx="8099425" cy="167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706" name="Equation" r:id="rId5" imgW="4368600" imgH="914400" progId="Equation.DSMT4">
                  <p:embed/>
                </p:oleObj>
              </mc:Choice>
              <mc:Fallback>
                <p:oleObj name="Equation" r:id="rId5" imgW="4368600" imgH="914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800600"/>
                        <a:ext cx="8099425" cy="1677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0" y="3276600"/>
            <a:ext cx="4243469" cy="120032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The bus number subscript </a:t>
            </a:r>
            <a:br>
              <a:rPr lang="en-US" dirty="0" smtClean="0"/>
            </a:br>
            <a:r>
              <a:rPr lang="en-US" dirty="0" smtClean="0"/>
              <a:t>is omitted since it is not used</a:t>
            </a:r>
            <a:br>
              <a:rPr lang="en-US" dirty="0" smtClean="0"/>
            </a:br>
            <a:r>
              <a:rPr lang="en-US" dirty="0" smtClean="0"/>
              <a:t>in commercial block diagrams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26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Two-Axis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701040"/>
          </a:xfrm>
        </p:spPr>
        <p:txBody>
          <a:bodyPr/>
          <a:lstStyle/>
          <a:p>
            <a:r>
              <a:rPr lang="en-US" dirty="0" smtClean="0"/>
              <a:t>Value of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 is determined from (3.229 from book)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Once </a:t>
            </a:r>
            <a:r>
              <a:rPr lang="en-US" dirty="0">
                <a:latin typeface="Symbol" panose="05050102010706020507" pitchFamily="18" charset="2"/>
              </a:rPr>
              <a:t>d</a:t>
            </a:r>
            <a:r>
              <a:rPr lang="en-US" dirty="0"/>
              <a:t> is determined </a:t>
            </a:r>
            <a:r>
              <a:rPr lang="en-US" dirty="0" smtClean="0"/>
              <a:t>then we can directly solve for </a:t>
            </a:r>
            <a:r>
              <a:rPr lang="en-US" dirty="0" err="1" smtClean="0"/>
              <a:t>E'</a:t>
            </a:r>
            <a:r>
              <a:rPr lang="en-US" baseline="-25000" dirty="0" err="1" smtClean="0"/>
              <a:t>q</a:t>
            </a:r>
            <a:r>
              <a:rPr lang="en-US" dirty="0" smtClean="0"/>
              <a:t> and </a:t>
            </a:r>
            <a:r>
              <a:rPr lang="en-US" dirty="0" err="1" smtClean="0"/>
              <a:t>E'</a:t>
            </a:r>
            <a:r>
              <a:rPr lang="en-US" baseline="-25000" dirty="0" err="1" smtClean="0"/>
              <a:t>d</a:t>
            </a: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660551"/>
              </p:ext>
            </p:extLst>
          </p:nvPr>
        </p:nvGraphicFramePr>
        <p:xfrm>
          <a:off x="990601" y="1981200"/>
          <a:ext cx="3276600" cy="571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695" name="Equation" r:id="rId3" imgW="1612800" imgH="279360" progId="Equation.DSMT4">
                  <p:embed/>
                </p:oleObj>
              </mc:Choice>
              <mc:Fallback>
                <p:oleObj name="Equation" r:id="rId3" imgW="1612800" imgH="2793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1" y="1981200"/>
                        <a:ext cx="3276600" cy="5713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486400" y="1905000"/>
            <a:ext cx="2941831" cy="120032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Sign convention on</a:t>
            </a:r>
            <a:br>
              <a:rPr lang="en-US" dirty="0" smtClean="0"/>
            </a:br>
            <a:r>
              <a:rPr lang="en-US" dirty="0" smtClean="0"/>
              <a:t>current is out of the</a:t>
            </a:r>
            <a:br>
              <a:rPr lang="en-US" dirty="0" smtClean="0"/>
            </a:br>
            <a:r>
              <a:rPr lang="en-US" dirty="0" smtClean="0"/>
              <a:t>generator is positive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3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45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746546"/>
              </p:ext>
            </p:extLst>
          </p:nvPr>
        </p:nvGraphicFramePr>
        <p:xfrm>
          <a:off x="762000" y="1600200"/>
          <a:ext cx="2273300" cy="360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342" name="Equation" r:id="rId3" imgW="2273040" imgH="3606480" progId="Equation.DSMT4">
                  <p:embed/>
                </p:oleObj>
              </mc:Choice>
              <mc:Fallback>
                <p:oleObj name="Equation" r:id="rId3" imgW="2273040" imgH="3606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00200"/>
                        <a:ext cx="2273300" cy="360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4596" name="Text Box 4"/>
          <p:cNvSpPr txBox="1">
            <a:spLocks noChangeArrowheads="1"/>
          </p:cNvSpPr>
          <p:nvPr/>
        </p:nvSpPr>
        <p:spPr bwMode="auto">
          <a:xfrm>
            <a:off x="3886200" y="15240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“Transient Speed”</a:t>
            </a:r>
          </a:p>
        </p:txBody>
      </p:sp>
      <p:sp>
        <p:nvSpPr>
          <p:cNvPr id="494597" name="Text Box 5"/>
          <p:cNvSpPr txBox="1">
            <a:spLocks noChangeArrowheads="1"/>
          </p:cNvSpPr>
          <p:nvPr/>
        </p:nvSpPr>
        <p:spPr bwMode="auto">
          <a:xfrm>
            <a:off x="3048000" y="2667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Mechanical time constant</a:t>
            </a:r>
          </a:p>
        </p:txBody>
      </p:sp>
      <p:sp>
        <p:nvSpPr>
          <p:cNvPr id="494598" name="Text Box 6"/>
          <p:cNvSpPr txBox="1">
            <a:spLocks noChangeArrowheads="1"/>
          </p:cNvSpPr>
          <p:nvPr/>
        </p:nvSpPr>
        <p:spPr bwMode="auto">
          <a:xfrm>
            <a:off x="3200400" y="44196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 small parameter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Introduce New Constants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914400" y="5486400"/>
            <a:ext cx="7543800" cy="830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r>
              <a:rPr lang="en-US" altLang="en-US" dirty="0" smtClean="0"/>
              <a:t>We are ignoring the exciter and governor for now; they will be covered in much more detail later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(Used for All Models)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310640"/>
          </a:xfrm>
        </p:spPr>
        <p:txBody>
          <a:bodyPr/>
          <a:lstStyle/>
          <a:p>
            <a:r>
              <a:rPr lang="en-US" dirty="0" smtClean="0"/>
              <a:t>Below example will be used with all models.  Assume a 100 MVA base, with gen supplying 1.0+j0.3286 power into infinite bus with unity voltage through network impedance of j0.22</a:t>
            </a:r>
          </a:p>
          <a:p>
            <a:pPr lvl="1"/>
            <a:r>
              <a:rPr lang="en-US" dirty="0" smtClean="0"/>
              <a:t>Gives current of 1.0-j0.3286 and generator terminal voltage of 1.072+j0.22 = 1.0946</a:t>
            </a:r>
            <a:r>
              <a:rPr lang="en-US" dirty="0">
                <a:sym typeface="Symbol"/>
              </a:rPr>
              <a:t> </a:t>
            </a:r>
            <a:r>
              <a:rPr lang="en-US" dirty="0" smtClean="0"/>
              <a:t>11.59</a:t>
            </a:r>
            <a:r>
              <a:rPr lang="en-US" dirty="0">
                <a:sym typeface="Symbol"/>
              </a:rPr>
              <a:t> 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/>
          <a:srcRect t="15743" b="17589"/>
          <a:stretch/>
        </p:blipFill>
        <p:spPr bwMode="auto">
          <a:xfrm>
            <a:off x="1066800" y="3897086"/>
            <a:ext cx="5943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3771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Two-Axis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625840" cy="2142309"/>
          </a:xfrm>
        </p:spPr>
        <p:txBody>
          <a:bodyPr/>
          <a:lstStyle/>
          <a:p>
            <a:r>
              <a:rPr lang="en-US" dirty="0"/>
              <a:t>For the two-axis model assume H = 3.0 per unit-seconds, 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s</a:t>
            </a:r>
            <a:r>
              <a:rPr lang="en-US" dirty="0" smtClean="0"/>
              <a:t>=0,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d</a:t>
            </a:r>
            <a:r>
              <a:rPr lang="en-US" dirty="0" smtClean="0"/>
              <a:t> = </a:t>
            </a:r>
            <a:r>
              <a:rPr lang="en-US" dirty="0"/>
              <a:t>2.1,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q</a:t>
            </a:r>
            <a:r>
              <a:rPr lang="en-US" baseline="-25000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2.0, </a:t>
            </a:r>
            <a:r>
              <a:rPr lang="en-US" dirty="0" err="1" smtClean="0"/>
              <a:t>X'</a:t>
            </a:r>
            <a:r>
              <a:rPr lang="en-US" baseline="-25000" dirty="0" err="1" smtClean="0"/>
              <a:t>d</a:t>
            </a:r>
            <a:r>
              <a:rPr lang="en-US" dirty="0" smtClean="0"/>
              <a:t>= </a:t>
            </a:r>
            <a:r>
              <a:rPr lang="en-US" dirty="0"/>
              <a:t>0.3, </a:t>
            </a:r>
            <a:r>
              <a:rPr lang="en-US" dirty="0" err="1"/>
              <a:t>X'</a:t>
            </a:r>
            <a:r>
              <a:rPr lang="en-US" baseline="-25000" dirty="0" err="1"/>
              <a:t>q</a:t>
            </a:r>
            <a:r>
              <a:rPr lang="en-US" dirty="0"/>
              <a:t> </a:t>
            </a:r>
            <a:r>
              <a:rPr lang="en-US" dirty="0" smtClean="0"/>
              <a:t>= 0.5, </a:t>
            </a:r>
            <a:r>
              <a:rPr lang="en-US" dirty="0" err="1"/>
              <a:t>T'</a:t>
            </a:r>
            <a:r>
              <a:rPr lang="en-US" baseline="-25000" dirty="0" err="1"/>
              <a:t>do</a:t>
            </a:r>
            <a:r>
              <a:rPr lang="en-US" dirty="0"/>
              <a:t> = </a:t>
            </a:r>
            <a:r>
              <a:rPr lang="en-US" dirty="0" smtClean="0"/>
              <a:t>7.0, </a:t>
            </a:r>
            <a:r>
              <a:rPr lang="en-US" dirty="0" err="1" smtClean="0"/>
              <a:t>T'</a:t>
            </a:r>
            <a:r>
              <a:rPr lang="en-US" baseline="-25000" dirty="0" err="1" smtClean="0"/>
              <a:t>qo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0.75 per </a:t>
            </a:r>
            <a:r>
              <a:rPr lang="en-US" dirty="0"/>
              <a:t>unit using the 100 MVA </a:t>
            </a:r>
            <a:r>
              <a:rPr lang="en-US" dirty="0" smtClean="0"/>
              <a:t>base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Solving we get</a:t>
            </a:r>
            <a:r>
              <a:rPr lang="en-US" dirty="0"/>
              <a:t>	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781623"/>
              </p:ext>
            </p:extLst>
          </p:nvPr>
        </p:nvGraphicFramePr>
        <p:xfrm>
          <a:off x="990599" y="3276600"/>
          <a:ext cx="657013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80" name="Equation" r:id="rId3" imgW="3695700" imgH="431800" progId="Equation.DSMT4">
                  <p:embed/>
                </p:oleObj>
              </mc:Choice>
              <mc:Fallback>
                <p:oleObj name="Equation" r:id="rId3" imgW="36957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599" y="3276600"/>
                        <a:ext cx="6570133" cy="762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714488"/>
              </p:ext>
            </p:extLst>
          </p:nvPr>
        </p:nvGraphicFramePr>
        <p:xfrm>
          <a:off x="990600" y="4267200"/>
          <a:ext cx="5078506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81" name="Equation" r:id="rId5" imgW="2946400" imgH="482600" progId="Equation.DSMT4">
                  <p:embed/>
                </p:oleObj>
              </mc:Choice>
              <mc:Fallback>
                <p:oleObj name="Equation" r:id="rId5" imgW="2946400" imgH="482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267200"/>
                        <a:ext cx="5078506" cy="838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923733"/>
              </p:ext>
            </p:extLst>
          </p:nvPr>
        </p:nvGraphicFramePr>
        <p:xfrm>
          <a:off x="990600" y="5257800"/>
          <a:ext cx="4953000" cy="791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82" name="Equation" r:id="rId7" imgW="3035300" imgH="482600" progId="Equation.DSMT4">
                  <p:embed/>
                </p:oleObj>
              </mc:Choice>
              <mc:Fallback>
                <p:oleObj name="Equation" r:id="rId7" imgW="3035300" imgH="482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257800"/>
                        <a:ext cx="4953000" cy="7918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911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Two-Axis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624840"/>
          </a:xfrm>
        </p:spPr>
        <p:txBody>
          <a:bodyPr/>
          <a:lstStyle/>
          <a:p>
            <a:r>
              <a:rPr lang="en-US" dirty="0" smtClean="0"/>
              <a:t>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486903"/>
              </p:ext>
            </p:extLst>
          </p:nvPr>
        </p:nvGraphicFramePr>
        <p:xfrm>
          <a:off x="838200" y="1981200"/>
          <a:ext cx="5756563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738" name="Equation" r:id="rId3" imgW="2641600" imgH="736600" progId="Equation.DSMT4">
                  <p:embed/>
                </p:oleObj>
              </mc:Choice>
              <mc:Fallback>
                <p:oleObj name="Equation" r:id="rId3" imgW="2641600" imgH="736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81200"/>
                        <a:ext cx="5756563" cy="1600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14400" y="4038600"/>
            <a:ext cx="3984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Saved as case B4_TwoAxis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2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Subtransient</a:t>
            </a:r>
            <a:r>
              <a:rPr lang="en-US" dirty="0" smtClean="0"/>
              <a:t>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two-axis model is a transient model</a:t>
            </a:r>
          </a:p>
          <a:p>
            <a:r>
              <a:rPr lang="en-US" dirty="0" smtClean="0"/>
              <a:t>Essentially all commercial studies now use </a:t>
            </a:r>
            <a:r>
              <a:rPr lang="en-US" dirty="0" err="1" smtClean="0"/>
              <a:t>subtransient</a:t>
            </a:r>
            <a:r>
              <a:rPr lang="en-US" dirty="0" smtClean="0"/>
              <a:t> models</a:t>
            </a:r>
          </a:p>
          <a:p>
            <a:r>
              <a:rPr lang="en-US" dirty="0" smtClean="0"/>
              <a:t>First models considered are GENSAL and GENROU, which require </a:t>
            </a:r>
            <a:r>
              <a:rPr lang="en-US" dirty="0" err="1" smtClean="0"/>
              <a:t>X"</a:t>
            </a:r>
            <a:r>
              <a:rPr lang="en-US" baseline="-25000" dirty="0" err="1" smtClean="0"/>
              <a:t>d</a:t>
            </a:r>
            <a:r>
              <a:rPr lang="en-US" dirty="0" smtClean="0"/>
              <a:t>=</a:t>
            </a:r>
            <a:r>
              <a:rPr lang="en-US" dirty="0" err="1" smtClean="0"/>
              <a:t>X"</a:t>
            </a:r>
            <a:r>
              <a:rPr lang="en-US" baseline="-25000" dirty="0" err="1" smtClean="0"/>
              <a:t>q</a:t>
            </a:r>
            <a:endParaRPr lang="en-US" baseline="-25000" dirty="0" smtClean="0"/>
          </a:p>
          <a:p>
            <a:r>
              <a:rPr lang="en-US" dirty="0" smtClean="0"/>
              <a:t>This allows the internal, </a:t>
            </a:r>
            <a:r>
              <a:rPr lang="en-US" dirty="0" err="1" smtClean="0"/>
              <a:t>subtransient</a:t>
            </a:r>
            <a:r>
              <a:rPr lang="en-US" dirty="0" smtClean="0"/>
              <a:t> voltage to be represented as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44773"/>
              </p:ext>
            </p:extLst>
          </p:nvPr>
        </p:nvGraphicFramePr>
        <p:xfrm>
          <a:off x="838200" y="4724400"/>
          <a:ext cx="3260725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799" name="Equation" r:id="rId3" imgW="1358640" imgH="241200" progId="Equation.DSMT4">
                  <p:embed/>
                </p:oleObj>
              </mc:Choice>
              <mc:Fallback>
                <p:oleObj name="Equation" r:id="rId3" imgW="1358640" imgH="241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724400"/>
                        <a:ext cx="3260725" cy="579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732537"/>
              </p:ext>
            </p:extLst>
          </p:nvPr>
        </p:nvGraphicFramePr>
        <p:xfrm>
          <a:off x="914400" y="5334000"/>
          <a:ext cx="35639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800" name="Equation" r:id="rId5" imgW="1612800" imgH="279360" progId="Equation.DSMT4">
                  <p:embed/>
                </p:oleObj>
              </mc:Choice>
              <mc:Fallback>
                <p:oleObj name="Equation" r:id="rId5" imgW="1612800" imgH="2793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334000"/>
                        <a:ext cx="3563938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522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Subtransient</a:t>
            </a:r>
            <a:r>
              <a:rPr lang="en-US" dirty="0"/>
              <a:t>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777240"/>
          </a:xfrm>
        </p:spPr>
        <p:txBody>
          <a:bodyPr/>
          <a:lstStyle/>
          <a:p>
            <a:r>
              <a:rPr lang="en-US" dirty="0" smtClean="0"/>
              <a:t>Usually represented by a Norton Injection with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May also be shown 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698469"/>
              </p:ext>
            </p:extLst>
          </p:nvPr>
        </p:nvGraphicFramePr>
        <p:xfrm>
          <a:off x="762000" y="1828800"/>
          <a:ext cx="5051425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819" name="Equation" r:id="rId3" imgW="2286000" imgH="495000" progId="Equation.DSMT4">
                  <p:embed/>
                </p:oleObj>
              </mc:Choice>
              <mc:Fallback>
                <p:oleObj name="Equation" r:id="rId3" imgW="2286000" imgH="495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828800"/>
                        <a:ext cx="5051425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08413"/>
              </p:ext>
            </p:extLst>
          </p:nvPr>
        </p:nvGraphicFramePr>
        <p:xfrm>
          <a:off x="457200" y="3810000"/>
          <a:ext cx="805180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820" name="Equation" r:id="rId5" imgW="3644640" imgH="495000" progId="Equation.DSMT4">
                  <p:embed/>
                </p:oleObj>
              </mc:Choice>
              <mc:Fallback>
                <p:oleObj name="Equation" r:id="rId5" imgW="3644640" imgH="495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0000"/>
                        <a:ext cx="8051800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 flipH="1">
            <a:off x="1874518" y="5410200"/>
            <a:ext cx="3307081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 steady-state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 = 1.0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9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800" dirty="0"/>
              <a:t>The GENSAL model has been widely used to model salient pole synchronous generators</a:t>
            </a:r>
          </a:p>
          <a:p>
            <a:pPr lvl="1"/>
            <a:r>
              <a:rPr lang="en-US" dirty="0" smtClean="0"/>
              <a:t>In the 2010 </a:t>
            </a:r>
            <a:r>
              <a:rPr lang="en-US" dirty="0"/>
              <a:t>WECC cases about 1/3 of machine models were GENSAL; in 2013 essentially none are, being replaced by GENTPF or </a:t>
            </a:r>
            <a:r>
              <a:rPr lang="en-US" dirty="0" smtClean="0"/>
              <a:t>GENTPJ</a:t>
            </a:r>
          </a:p>
          <a:p>
            <a:r>
              <a:rPr lang="en-US" dirty="0" smtClean="0"/>
              <a:t>In salient pole models saturation is only assumed to affect the d-axis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24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GENSAL Block Diagram (PSLF)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18651" t="33662" r="16457" b="21195"/>
          <a:stretch>
            <a:fillRect/>
          </a:stretch>
        </p:blipFill>
        <p:spPr bwMode="auto">
          <a:xfrm>
            <a:off x="533400" y="1371600"/>
            <a:ext cx="7696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066800" y="5867400"/>
            <a:ext cx="6105197" cy="830997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 quadratic saturation function is used.  For</a:t>
            </a:r>
            <a:br>
              <a:rPr lang="en-US" dirty="0" smtClean="0"/>
            </a:br>
            <a:r>
              <a:rPr lang="en-US" dirty="0" smtClean="0"/>
              <a:t>initialization it only impacts the Efd value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89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GENSAL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initialize this model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Use S(1.0) and S(1.2) to solve for the saturation coefficients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Determine the initial value of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/>
              <a:t> </a:t>
            </a:r>
            <a:r>
              <a:rPr lang="en-US" dirty="0" smtClean="0"/>
              <a:t>with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Transform current into </a:t>
            </a:r>
            <a:r>
              <a:rPr lang="en-US" dirty="0" err="1" smtClean="0"/>
              <a:t>dq</a:t>
            </a:r>
            <a:r>
              <a:rPr lang="en-US" dirty="0" smtClean="0"/>
              <a:t> reference frame, giving i</a:t>
            </a:r>
            <a:r>
              <a:rPr lang="en-US" baseline="-25000" dirty="0" smtClean="0"/>
              <a:t>d</a:t>
            </a:r>
            <a:r>
              <a:rPr lang="en-US" dirty="0" smtClean="0"/>
              <a:t> and </a:t>
            </a:r>
            <a:r>
              <a:rPr lang="en-US" dirty="0" err="1" smtClean="0"/>
              <a:t>i</a:t>
            </a:r>
            <a:r>
              <a:rPr lang="en-US" baseline="-25000" dirty="0" err="1" smtClean="0"/>
              <a:t>q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Calculate the internal </a:t>
            </a:r>
            <a:r>
              <a:rPr lang="en-US" dirty="0" err="1" smtClean="0"/>
              <a:t>subtransient</a:t>
            </a:r>
            <a:r>
              <a:rPr lang="en-US" dirty="0" smtClean="0"/>
              <a:t> voltage as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Convert to </a:t>
            </a:r>
            <a:r>
              <a:rPr lang="en-US" dirty="0" err="1" smtClean="0"/>
              <a:t>dq</a:t>
            </a:r>
            <a:r>
              <a:rPr lang="en-US" dirty="0" smtClean="0"/>
              <a:t> reference, giving</a:t>
            </a:r>
            <a:r>
              <a:rPr lang="en-US" dirty="0"/>
              <a:t> </a:t>
            </a:r>
            <a:r>
              <a:rPr lang="en-US" dirty="0" err="1" smtClean="0"/>
              <a:t>P"</a:t>
            </a:r>
            <a:r>
              <a:rPr lang="en-US" baseline="-25000" dirty="0" err="1" smtClean="0"/>
              <a:t>d</a:t>
            </a:r>
            <a:r>
              <a:rPr lang="en-US" dirty="0" err="1" smtClean="0"/>
              <a:t>+jP"</a:t>
            </a:r>
            <a:r>
              <a:rPr lang="en-US" baseline="-25000" dirty="0" err="1"/>
              <a:t>q</a:t>
            </a:r>
            <a:r>
              <a:rPr lang="en-US" dirty="0" smtClean="0"/>
              <a:t>=</a:t>
            </a:r>
            <a:r>
              <a:rPr lang="en-US" dirty="0" smtClean="0">
                <a:latin typeface="Symbol" panose="05050102010706020507" pitchFamily="18" charset="2"/>
                <a:sym typeface="Symbol"/>
              </a:rPr>
              <a:t></a:t>
            </a:r>
            <a:r>
              <a:rPr lang="en-US" dirty="0" smtClean="0"/>
              <a:t>"</a:t>
            </a:r>
            <a:r>
              <a:rPr lang="en-US" baseline="-25000" dirty="0"/>
              <a:t>d</a:t>
            </a:r>
            <a:r>
              <a:rPr lang="en-US" dirty="0" smtClean="0"/>
              <a:t>+</a:t>
            </a:r>
            <a:r>
              <a:rPr lang="en-US" dirty="0" smtClean="0">
                <a:latin typeface="Symbol" panose="05050102010706020507" pitchFamily="18" charset="2"/>
                <a:sym typeface="Symbol"/>
              </a:rPr>
              <a:t> </a:t>
            </a:r>
            <a:r>
              <a:rPr lang="en-US" dirty="0">
                <a:latin typeface="Symbol" panose="05050102010706020507" pitchFamily="18" charset="2"/>
                <a:sym typeface="Symbol"/>
              </a:rPr>
              <a:t> </a:t>
            </a:r>
            <a:r>
              <a:rPr lang="en-US" dirty="0" smtClean="0"/>
              <a:t>"</a:t>
            </a:r>
            <a:r>
              <a:rPr lang="en-US" baseline="-25000" dirty="0"/>
              <a:t>q</a:t>
            </a:r>
            <a:endParaRPr lang="en-US" baseline="-25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Determine remaining elements from block diagram by recognizing in steady-state input to integrators must be zero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100319"/>
              </p:ext>
            </p:extLst>
          </p:nvPr>
        </p:nvGraphicFramePr>
        <p:xfrm>
          <a:off x="1371600" y="2819400"/>
          <a:ext cx="3276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845" name="Equation" r:id="rId3" imgW="1612800" imgH="279360" progId="Equation.DSMT4">
                  <p:embed/>
                </p:oleObj>
              </mc:Choice>
              <mc:Fallback>
                <p:oleObj name="Equation" r:id="rId3" imgW="1612800" imgH="2793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32766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368224"/>
              </p:ext>
            </p:extLst>
          </p:nvPr>
        </p:nvGraphicFramePr>
        <p:xfrm>
          <a:off x="1400175" y="4419600"/>
          <a:ext cx="31718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846" name="Equation" r:id="rId5" imgW="1358640" imgH="241200" progId="Equation.DSMT4">
                  <p:embed/>
                </p:oleObj>
              </mc:Choice>
              <mc:Fallback>
                <p:oleObj name="Equation" r:id="rId5" imgW="1358640" imgH="24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5" y="4419600"/>
                        <a:ext cx="3171825" cy="563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165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GENSAL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702040" cy="4114800"/>
          </a:xfrm>
        </p:spPr>
        <p:txBody>
          <a:bodyPr/>
          <a:lstStyle/>
          <a:p>
            <a:r>
              <a:rPr lang="en-US" dirty="0" smtClean="0"/>
              <a:t>Assume same system as before, but with the generator parameters as H=3.0, </a:t>
            </a:r>
            <a:r>
              <a:rPr lang="en-US" dirty="0"/>
              <a:t>D=0, </a:t>
            </a:r>
            <a:r>
              <a:rPr lang="en-US" dirty="0" smtClean="0"/>
              <a:t>R</a:t>
            </a:r>
            <a:r>
              <a:rPr lang="en-US" baseline="-25000" dirty="0"/>
              <a:t>a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0.01, </a:t>
            </a:r>
            <a:r>
              <a:rPr lang="en-US" dirty="0" err="1"/>
              <a:t>X</a:t>
            </a:r>
            <a:r>
              <a:rPr lang="en-US" baseline="-25000" dirty="0" err="1"/>
              <a:t>d</a:t>
            </a:r>
            <a:r>
              <a:rPr lang="en-US" dirty="0"/>
              <a:t> = 1.1, </a:t>
            </a:r>
            <a:r>
              <a:rPr lang="en-US" dirty="0" err="1"/>
              <a:t>X</a:t>
            </a:r>
            <a:r>
              <a:rPr lang="en-US" baseline="-25000" dirty="0" err="1"/>
              <a:t>q</a:t>
            </a:r>
            <a:r>
              <a:rPr lang="en-US" dirty="0"/>
              <a:t> = 0.82, </a:t>
            </a:r>
            <a:r>
              <a:rPr lang="en-US" dirty="0" err="1" smtClean="0"/>
              <a:t>X'</a:t>
            </a:r>
            <a:r>
              <a:rPr lang="en-US" baseline="-25000" dirty="0" err="1" smtClean="0"/>
              <a:t>d</a:t>
            </a:r>
            <a:r>
              <a:rPr lang="en-US" dirty="0" smtClean="0"/>
              <a:t> </a:t>
            </a:r>
            <a:r>
              <a:rPr lang="en-US" dirty="0"/>
              <a:t>= 0.5, </a:t>
            </a:r>
            <a:r>
              <a:rPr lang="en-US" dirty="0" err="1" smtClean="0"/>
              <a:t>X"</a:t>
            </a:r>
            <a:r>
              <a:rPr lang="en-US" baseline="-25000" dirty="0" err="1" smtClean="0"/>
              <a:t>d</a:t>
            </a:r>
            <a:r>
              <a:rPr lang="en-US" dirty="0" smtClean="0"/>
              <a:t>=</a:t>
            </a:r>
            <a:r>
              <a:rPr lang="en-US" dirty="0" err="1" smtClean="0"/>
              <a:t>X"</a:t>
            </a:r>
            <a:r>
              <a:rPr lang="en-US" baseline="-25000" dirty="0" err="1" smtClean="0"/>
              <a:t>q</a:t>
            </a:r>
            <a:r>
              <a:rPr lang="en-US" dirty="0" smtClean="0"/>
              <a:t>=0.28</a:t>
            </a:r>
            <a:r>
              <a:rPr lang="en-US" dirty="0"/>
              <a:t>, X</a:t>
            </a:r>
            <a:r>
              <a:rPr lang="en-US" baseline="-25000" dirty="0"/>
              <a:t>l</a:t>
            </a:r>
            <a:r>
              <a:rPr lang="en-US" dirty="0"/>
              <a:t> = 0.13, </a:t>
            </a:r>
            <a:r>
              <a:rPr lang="en-US" dirty="0" err="1" smtClean="0"/>
              <a:t>T'</a:t>
            </a:r>
            <a:r>
              <a:rPr lang="en-US" baseline="-25000" dirty="0" err="1" smtClean="0"/>
              <a:t>do</a:t>
            </a:r>
            <a:r>
              <a:rPr lang="en-US" dirty="0" smtClean="0"/>
              <a:t> </a:t>
            </a:r>
            <a:r>
              <a:rPr lang="en-US" dirty="0"/>
              <a:t>= 8.2, </a:t>
            </a:r>
            <a:r>
              <a:rPr lang="en-US" dirty="0" err="1" smtClean="0"/>
              <a:t>T"</a:t>
            </a:r>
            <a:r>
              <a:rPr lang="en-US" baseline="-25000" dirty="0" err="1" smtClean="0"/>
              <a:t>do</a:t>
            </a:r>
            <a:r>
              <a:rPr lang="en-US" dirty="0" smtClean="0"/>
              <a:t> </a:t>
            </a:r>
            <a:r>
              <a:rPr lang="en-US" dirty="0"/>
              <a:t>= 0.073, </a:t>
            </a:r>
            <a:r>
              <a:rPr lang="en-US" dirty="0" err="1" smtClean="0"/>
              <a:t>T"</a:t>
            </a:r>
            <a:r>
              <a:rPr lang="en-US" baseline="-25000" dirty="0" err="1" smtClean="0"/>
              <a:t>qo</a:t>
            </a:r>
            <a:r>
              <a:rPr lang="en-US" dirty="0" smtClean="0"/>
              <a:t> </a:t>
            </a:r>
            <a:r>
              <a:rPr lang="en-US" dirty="0"/>
              <a:t>=0.07, S(1.0) = </a:t>
            </a:r>
            <a:r>
              <a:rPr lang="en-US" dirty="0" smtClean="0"/>
              <a:t>0.05, </a:t>
            </a:r>
            <a:r>
              <a:rPr lang="en-US" dirty="0"/>
              <a:t>and S(1.2) = </a:t>
            </a:r>
            <a:r>
              <a:rPr lang="en-US" dirty="0" smtClean="0"/>
              <a:t>0.2.</a:t>
            </a:r>
          </a:p>
          <a:p>
            <a:r>
              <a:rPr lang="en-US" dirty="0" smtClean="0"/>
              <a:t>Same terminal conditions as before</a:t>
            </a:r>
          </a:p>
          <a:p>
            <a:pPr marL="742950" lvl="2" indent="-342900"/>
            <a:r>
              <a:rPr lang="en-US" dirty="0" smtClean="0"/>
              <a:t>Current </a:t>
            </a:r>
            <a:r>
              <a:rPr lang="en-US" dirty="0"/>
              <a:t>of 1.0-j0.3286 and generator terminal voltage of 1.072+j0.22 = 1.0946</a:t>
            </a:r>
            <a:r>
              <a:rPr lang="en-US" dirty="0">
                <a:sym typeface="Symbol"/>
              </a:rPr>
              <a:t> </a:t>
            </a:r>
            <a:r>
              <a:rPr lang="en-US" dirty="0"/>
              <a:t>11.59</a:t>
            </a:r>
            <a:r>
              <a:rPr lang="en-US" dirty="0">
                <a:sym typeface="Symbol"/>
              </a:rPr>
              <a:t> </a:t>
            </a:r>
            <a:endParaRPr lang="en-US" dirty="0"/>
          </a:p>
          <a:p>
            <a:r>
              <a:rPr lang="en-US" dirty="0" smtClean="0"/>
              <a:t> Use same equation to get initial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666542"/>
              </p:ext>
            </p:extLst>
          </p:nvPr>
        </p:nvGraphicFramePr>
        <p:xfrm>
          <a:off x="990600" y="4953000"/>
          <a:ext cx="5803900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818" name="Equation" r:id="rId3" imgW="2857320" imgH="736560" progId="Equation.DSMT4">
                  <p:embed/>
                </p:oleObj>
              </mc:Choice>
              <mc:Fallback>
                <p:oleObj name="Equation" r:id="rId3" imgW="2857320" imgH="736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953000"/>
                        <a:ext cx="5803900" cy="150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216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GENSAL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014618"/>
              </p:ext>
            </p:extLst>
          </p:nvPr>
        </p:nvGraphicFramePr>
        <p:xfrm>
          <a:off x="1143000" y="3962400"/>
          <a:ext cx="66675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864" name="Equation" r:id="rId3" imgW="2857320" imgH="685800" progId="Equation.DSMT4">
                  <p:embed/>
                </p:oleObj>
              </mc:Choice>
              <mc:Fallback>
                <p:oleObj name="Equation" r:id="rId3" imgW="2857320" imgH="685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962400"/>
                        <a:ext cx="66675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5468229"/>
              </p:ext>
            </p:extLst>
          </p:nvPr>
        </p:nvGraphicFramePr>
        <p:xfrm>
          <a:off x="1905000" y="1447800"/>
          <a:ext cx="5274946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865" name="Equation" r:id="rId5" imgW="2501640" imgH="965160" progId="Equation.DSMT4">
                  <p:embed/>
                </p:oleObj>
              </mc:Choice>
              <mc:Fallback>
                <p:oleObj name="Equation" r:id="rId5" imgW="2501640" imgH="965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447800"/>
                        <a:ext cx="5274946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744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56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3727345"/>
              </p:ext>
            </p:extLst>
          </p:nvPr>
        </p:nvGraphicFramePr>
        <p:xfrm>
          <a:off x="457200" y="1280160"/>
          <a:ext cx="6896100" cy="420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365" name="Equation" r:id="rId3" imgW="6895800" imgH="4203360" progId="Equation.DSMT4">
                  <p:embed/>
                </p:oleObj>
              </mc:Choice>
              <mc:Fallback>
                <p:oleObj name="Equation" r:id="rId3" imgW="6895800" imgH="4203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80160"/>
                        <a:ext cx="6896100" cy="420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Stator Flux Differential Equations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GENSAL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929640"/>
          </a:xfrm>
        </p:spPr>
        <p:txBody>
          <a:bodyPr/>
          <a:lstStyle/>
          <a:p>
            <a:r>
              <a:rPr lang="en-US" dirty="0" smtClean="0"/>
              <a:t>Giving the initial fluxes (with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r>
              <a:rPr lang="en-US" dirty="0" smtClean="0"/>
              <a:t> = 1.0)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get the remaining variables set the differential equations equal to zero, e.g.,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745296"/>
              </p:ext>
            </p:extLst>
          </p:nvPr>
        </p:nvGraphicFramePr>
        <p:xfrm>
          <a:off x="869950" y="2057400"/>
          <a:ext cx="581025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888" name="Equation" r:id="rId3" imgW="2755800" imgH="482400" progId="Equation.DSMT4">
                  <p:embed/>
                </p:oleObj>
              </mc:Choice>
              <mc:Fallback>
                <p:oleObj name="Equation" r:id="rId3" imgW="2755800" imgH="482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2057400"/>
                        <a:ext cx="581025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683293"/>
              </p:ext>
            </p:extLst>
          </p:nvPr>
        </p:nvGraphicFramePr>
        <p:xfrm>
          <a:off x="838200" y="4419600"/>
          <a:ext cx="6988175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889" name="Equation" r:id="rId5" imgW="3314520" imgH="533160" progId="Equation.DSMT4">
                  <p:embed/>
                </p:oleObj>
              </mc:Choice>
              <mc:Fallback>
                <p:oleObj name="Equation" r:id="rId5" imgW="3314520" imgH="533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419600"/>
                        <a:ext cx="6988175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43000" y="5791200"/>
            <a:ext cx="6264857" cy="830997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Solving the d-axis requires solving two linear</a:t>
            </a:r>
            <a:br>
              <a:rPr lang="en-US" dirty="0" smtClean="0"/>
            </a:br>
            <a:r>
              <a:rPr lang="en-US" dirty="0" smtClean="0"/>
              <a:t>equations for two unknowns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94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GENSAL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691640"/>
          </a:xfrm>
        </p:spPr>
        <p:txBody>
          <a:bodyPr/>
          <a:lstStyle/>
          <a:p>
            <a:r>
              <a:rPr lang="en-US" dirty="0" smtClean="0"/>
              <a:t>Once </a:t>
            </a:r>
            <a:r>
              <a:rPr lang="en-US" dirty="0" err="1" smtClean="0"/>
              <a:t>E'</a:t>
            </a:r>
            <a:r>
              <a:rPr lang="en-US" baseline="-25000" dirty="0" err="1" smtClean="0"/>
              <a:t>q</a:t>
            </a:r>
            <a:r>
              <a:rPr lang="en-US" dirty="0" smtClean="0"/>
              <a:t> has been determined, the initial field current (and hence field voltage) are easily determined by recognizing in steady-state the </a:t>
            </a:r>
            <a:r>
              <a:rPr lang="en-US" dirty="0" err="1" smtClean="0"/>
              <a:t>E'</a:t>
            </a:r>
            <a:r>
              <a:rPr lang="en-US" baseline="-25000" dirty="0" err="1" smtClean="0"/>
              <a:t>q</a:t>
            </a:r>
            <a:r>
              <a:rPr lang="en-US" dirty="0"/>
              <a:t> </a:t>
            </a:r>
            <a:r>
              <a:rPr lang="en-US" dirty="0" smtClean="0"/>
              <a:t>is zero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6019800"/>
            <a:ext cx="4086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Saved as case B4_GENSAL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980325"/>
              </p:ext>
            </p:extLst>
          </p:nvPr>
        </p:nvGraphicFramePr>
        <p:xfrm>
          <a:off x="685800" y="2759825"/>
          <a:ext cx="5864225" cy="216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886" name="Equation" r:id="rId3" imgW="2781000" imgH="1015920" progId="Equation.DSMT4">
                  <p:embed/>
                </p:oleObj>
              </mc:Choice>
              <mc:Fallback>
                <p:oleObj name="Equation" r:id="rId3" imgW="2781000" imgH="10159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759825"/>
                        <a:ext cx="5864225" cy="216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77175" y="2743200"/>
            <a:ext cx="2209800" cy="230832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Saturation</a:t>
            </a:r>
            <a:br>
              <a:rPr lang="en-US" dirty="0" smtClean="0"/>
            </a:br>
            <a:r>
              <a:rPr lang="en-US" dirty="0" smtClean="0"/>
              <a:t>coefficients</a:t>
            </a:r>
            <a:br>
              <a:rPr lang="en-US" dirty="0" smtClean="0"/>
            </a:br>
            <a:r>
              <a:rPr lang="en-US" dirty="0" smtClean="0"/>
              <a:t>were determined</a:t>
            </a:r>
            <a:br>
              <a:rPr lang="en-US" dirty="0" smtClean="0"/>
            </a:br>
            <a:r>
              <a:rPr lang="en-US" dirty="0" smtClean="0"/>
              <a:t>from the two</a:t>
            </a:r>
            <a:br>
              <a:rPr lang="en-US" dirty="0" smtClean="0"/>
            </a:br>
            <a:r>
              <a:rPr lang="en-US" dirty="0" smtClean="0"/>
              <a:t>initial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34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666290"/>
              </p:ext>
            </p:extLst>
          </p:nvPr>
        </p:nvGraphicFramePr>
        <p:xfrm>
          <a:off x="533400" y="1371600"/>
          <a:ext cx="4891154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536" name="Equation" r:id="rId3" imgW="6057720" imgH="2717640" progId="Equation.DSMT4">
                  <p:embed/>
                </p:oleObj>
              </mc:Choice>
              <mc:Fallback>
                <p:oleObj name="Equation" r:id="rId3" imgW="6057720" imgH="271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371600"/>
                        <a:ext cx="4891154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03" name="Text Box 3"/>
          <p:cNvSpPr txBox="1">
            <a:spLocks noChangeArrowheads="1"/>
          </p:cNvSpPr>
          <p:nvPr/>
        </p:nvSpPr>
        <p:spPr bwMode="auto">
          <a:xfrm>
            <a:off x="667109" y="3948023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An exact integral manifold (for any sized </a:t>
            </a:r>
            <a:r>
              <a:rPr lang="en-US" altLang="en-US" dirty="0">
                <a:cs typeface="Times New Roman" pitchFamily="18" charset="0"/>
              </a:rPr>
              <a:t>ε):</a:t>
            </a:r>
            <a:endParaRPr lang="en-US" altLang="en-US" dirty="0"/>
          </a:p>
        </p:txBody>
      </p:sp>
      <p:graphicFrame>
        <p:nvGraphicFramePr>
          <p:cNvPr id="5120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796369"/>
              </p:ext>
            </p:extLst>
          </p:nvPr>
        </p:nvGraphicFramePr>
        <p:xfrm>
          <a:off x="667108" y="4648200"/>
          <a:ext cx="298289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537" name="Equation" r:id="rId5" imgW="3124080" imgH="1117440" progId="Equation.DSMT4">
                  <p:embed/>
                </p:oleObj>
              </mc:Choice>
              <mc:Fallback>
                <p:oleObj name="Equation" r:id="rId5" imgW="3124080" imgH="111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108" y="4648200"/>
                        <a:ext cx="2982897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705310"/>
              </p:ext>
            </p:extLst>
          </p:nvPr>
        </p:nvGraphicFramePr>
        <p:xfrm>
          <a:off x="4012002" y="4724400"/>
          <a:ext cx="2590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538" name="Equation" r:id="rId7" imgW="2946240" imgH="838080" progId="Equation.DSMT4">
                  <p:embed/>
                </p:oleObj>
              </mc:Choice>
              <mc:Fallback>
                <p:oleObj name="Equation" r:id="rId7" imgW="294624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2002" y="4724400"/>
                        <a:ext cx="25908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Special Case of Zero Resistance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943600" y="1676400"/>
            <a:ext cx="2717411" cy="120032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en-US" altLang="en-US" dirty="0" smtClean="0"/>
              <a:t>Without resistance</a:t>
            </a:r>
            <a:br>
              <a:rPr lang="en-US" altLang="en-US" dirty="0" smtClean="0"/>
            </a:br>
            <a:r>
              <a:rPr lang="en-US" altLang="en-US" dirty="0" smtClean="0"/>
              <a:t>this is just an</a:t>
            </a:r>
            <a:br>
              <a:rPr lang="en-US" altLang="en-US" dirty="0" smtClean="0"/>
            </a:br>
            <a:r>
              <a:rPr lang="en-US" altLang="en-US" dirty="0" smtClean="0"/>
              <a:t>oscillator</a:t>
            </a:r>
            <a:endParaRPr lang="en-US" alt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66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340377"/>
              </p:ext>
            </p:extLst>
          </p:nvPr>
        </p:nvGraphicFramePr>
        <p:xfrm>
          <a:off x="457200" y="1371600"/>
          <a:ext cx="74676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412" name="Equation" r:id="rId3" imgW="7467480" imgH="3733560" progId="Equation.DSMT4">
                  <p:embed/>
                </p:oleObj>
              </mc:Choice>
              <mc:Fallback>
                <p:oleObj name="Equation" r:id="rId3" imgW="7467480" imgH="3733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746760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Direct Axis Equations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76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880791"/>
              </p:ext>
            </p:extLst>
          </p:nvPr>
        </p:nvGraphicFramePr>
        <p:xfrm>
          <a:off x="457200" y="1371600"/>
          <a:ext cx="8026400" cy="391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436" name="Equation" r:id="rId3" imgW="8026200" imgH="3911400" progId="Equation.DSMT4">
                  <p:embed/>
                </p:oleObj>
              </mc:Choice>
              <mc:Fallback>
                <p:oleObj name="Equation" r:id="rId3" imgW="8026200" imgH="391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8026400" cy="391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Quadrature Axis Equations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86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652978"/>
              </p:ext>
            </p:extLst>
          </p:nvPr>
        </p:nvGraphicFramePr>
        <p:xfrm>
          <a:off x="476250" y="1371600"/>
          <a:ext cx="75565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531" name="Equation" r:id="rId3" imgW="7556400" imgH="1981080" progId="Equation.DSMT4">
                  <p:embed/>
                </p:oleObj>
              </mc:Choice>
              <mc:Fallback>
                <p:oleObj name="Equation" r:id="rId3" imgW="7556400" imgH="1981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1371600"/>
                        <a:ext cx="75565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Swing Equations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505200"/>
            <a:ext cx="7924800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These are equivalent to the more traditional swing expressions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620341"/>
              </p:ext>
            </p:extLst>
          </p:nvPr>
        </p:nvGraphicFramePr>
        <p:xfrm>
          <a:off x="457200" y="4457700"/>
          <a:ext cx="53340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532" name="Equation" r:id="rId5" imgW="5333760" imgH="1879560" progId="Equation.DSMT4">
                  <p:embed/>
                </p:oleObj>
              </mc:Choice>
              <mc:Fallback>
                <p:oleObj name="Equation" r:id="rId5" imgW="5333760" imgH="18795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457700"/>
                        <a:ext cx="5334000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eove~1">
  <a:themeElements>
    <a:clrScheme name="Naeove~1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aeove~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aeove~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eove~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36044</TotalTime>
  <Words>1158</Words>
  <Application>Microsoft Office PowerPoint</Application>
  <PresentationFormat>On-screen Show (4:3)</PresentationFormat>
  <Paragraphs>230</Paragraphs>
  <Slides>51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51</vt:i4>
      </vt:variant>
    </vt:vector>
  </HeadingPairs>
  <TitlesOfParts>
    <vt:vector size="55" baseType="lpstr">
      <vt:lpstr>Naeove~1</vt:lpstr>
      <vt:lpstr>Equation</vt:lpstr>
      <vt:lpstr>Bitmap Image</vt:lpstr>
      <vt:lpstr>MathType 6.0 Equation</vt:lpstr>
      <vt:lpstr>ECE 576 – Power System Dynamics and Stability</vt:lpstr>
      <vt:lpstr>Announcements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Elimination of Stator Transients</vt:lpstr>
      <vt:lpstr>Impact on Studies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Simplified Machine Models</vt:lpstr>
      <vt:lpstr>Two-Axis Model</vt:lpstr>
      <vt:lpstr>Two-Axis Model</vt:lpstr>
      <vt:lpstr>Two-Axis Model</vt:lpstr>
      <vt:lpstr>PowerPoint Presentation</vt:lpstr>
      <vt:lpstr>PowerPoint Presentation</vt:lpstr>
      <vt:lpstr>PowerPoint Presentation</vt:lpstr>
      <vt:lpstr>Flux Decay Model</vt:lpstr>
      <vt:lpstr>PowerPoint Presentation</vt:lpstr>
      <vt:lpstr>Classical Model</vt:lpstr>
      <vt:lpstr>PowerPoint Presentation</vt:lpstr>
      <vt:lpstr>PowerPoint Presentation</vt:lpstr>
      <vt:lpstr>PowerPoint Presentation</vt:lpstr>
      <vt:lpstr>Damping Torques</vt:lpstr>
      <vt:lpstr>Industrial Models</vt:lpstr>
      <vt:lpstr>Network Reference Frame</vt:lpstr>
      <vt:lpstr>Network Reference Frame</vt:lpstr>
      <vt:lpstr>Two-Axis Model</vt:lpstr>
      <vt:lpstr>Two-Axis Model</vt:lpstr>
      <vt:lpstr>Example (Used for All Models)</vt:lpstr>
      <vt:lpstr>Two-Axis Example</vt:lpstr>
      <vt:lpstr>Two-Axis Example</vt:lpstr>
      <vt:lpstr>Subtransient Models</vt:lpstr>
      <vt:lpstr>Subtransient Models</vt:lpstr>
      <vt:lpstr>GENSAL</vt:lpstr>
      <vt:lpstr>GENSAL Block Diagram (PSLF) </vt:lpstr>
      <vt:lpstr>GENSAL Initialization</vt:lpstr>
      <vt:lpstr>GENSAL Example</vt:lpstr>
      <vt:lpstr>GENSAL Example</vt:lpstr>
      <vt:lpstr>GENSAL Example</vt:lpstr>
      <vt:lpstr>GENSAL 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Recommending a Strategy</dc:title>
  <dc:creator>Tom Overbye</dc:creator>
  <cp:lastModifiedBy>Overbye, Thomas J</cp:lastModifiedBy>
  <cp:revision>1749</cp:revision>
  <cp:lastPrinted>2014-02-15T17:26:21Z</cp:lastPrinted>
  <dcterms:created xsi:type="dcterms:W3CDTF">1995-06-02T22:12:36Z</dcterms:created>
  <dcterms:modified xsi:type="dcterms:W3CDTF">2014-02-20T20:20:53Z</dcterms:modified>
</cp:coreProperties>
</file>