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31"/>
  </p:notesMasterIdLst>
  <p:handoutMasterIdLst>
    <p:handoutMasterId r:id="rId32"/>
  </p:handoutMasterIdLst>
  <p:sldIdLst>
    <p:sldId id="563" r:id="rId2"/>
    <p:sldId id="820" r:id="rId3"/>
    <p:sldId id="1155" r:id="rId4"/>
    <p:sldId id="1156" r:id="rId5"/>
    <p:sldId id="1157" r:id="rId6"/>
    <p:sldId id="1158" r:id="rId7"/>
    <p:sldId id="1159" r:id="rId8"/>
    <p:sldId id="1160" r:id="rId9"/>
    <p:sldId id="1161" r:id="rId10"/>
    <p:sldId id="1162" r:id="rId11"/>
    <p:sldId id="1163" r:id="rId12"/>
    <p:sldId id="1125" r:id="rId13"/>
    <p:sldId id="1136" r:id="rId14"/>
    <p:sldId id="1137" r:id="rId15"/>
    <p:sldId id="1116" r:id="rId16"/>
    <p:sldId id="1126" r:id="rId17"/>
    <p:sldId id="1122" r:id="rId18"/>
    <p:sldId id="1128" r:id="rId19"/>
    <p:sldId id="1127" r:id="rId20"/>
    <p:sldId id="1129" r:id="rId21"/>
    <p:sldId id="1130" r:id="rId22"/>
    <p:sldId id="1131" r:id="rId23"/>
    <p:sldId id="1132" r:id="rId24"/>
    <p:sldId id="1133" r:id="rId25"/>
    <p:sldId id="1134" r:id="rId26"/>
    <p:sldId id="1135" r:id="rId27"/>
    <p:sldId id="1138" r:id="rId28"/>
    <p:sldId id="1140" r:id="rId29"/>
    <p:sldId id="1139" r:id="rId30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00"/>
    <a:srgbClr val="CC00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3600" autoAdjust="0"/>
  </p:normalViewPr>
  <p:slideViewPr>
    <p:cSldViewPr>
      <p:cViewPr varScale="1">
        <p:scale>
          <a:sx n="134" d="100"/>
          <a:sy n="134" d="100"/>
        </p:scale>
        <p:origin x="-6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1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1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85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3738"/>
            <a:ext cx="4638675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3" y="4403354"/>
            <a:ext cx="5149442" cy="4169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85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E9E464-B35D-43B2-BF7C-ADEA1F80F1E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0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5" name="Rectangle 410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Rectangle 4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10600" y="1009095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dirty="0" smtClean="0"/>
              <a:t> </a:t>
            </a:r>
            <a:r>
              <a:rPr lang="en-US" dirty="0"/>
              <a:t>– Power System Dynamics and 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Lecture 16: Governors,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Multimachine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Simulations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Play-in (Playback)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time in system simulations there is a desire to test the response of units (or larger parts of the simulation) to particular changes in voltage or frequency</a:t>
            </a:r>
          </a:p>
          <a:p>
            <a:pPr lvl="1"/>
            <a:r>
              <a:rPr lang="en-US" dirty="0" smtClean="0"/>
              <a:t>These values may come from an actual system event</a:t>
            </a:r>
          </a:p>
          <a:p>
            <a:r>
              <a:rPr lang="en-US" dirty="0" smtClean="0"/>
              <a:t>"Play-in" or playback models can be used to vary an infinite bus voltage magnitude and frequency, with data specified in a file</a:t>
            </a:r>
          </a:p>
          <a:p>
            <a:r>
              <a:rPr lang="en-US" dirty="0" smtClean="0"/>
              <a:t>PowerWorld allows both the use of files (for say recorded data) or auto-generated data</a:t>
            </a:r>
          </a:p>
          <a:p>
            <a:pPr lvl="1"/>
            <a:r>
              <a:rPr lang="en-US" dirty="0" smtClean="0"/>
              <a:t>Machine type GENCLS_PLAYBACK can play back a file</a:t>
            </a:r>
          </a:p>
          <a:p>
            <a:pPr lvl="1"/>
            <a:r>
              <a:rPr lang="en-US" dirty="0" smtClean="0"/>
              <a:t>Machine type </a:t>
            </a:r>
            <a:r>
              <a:rPr lang="en-US" dirty="0" err="1" smtClean="0"/>
              <a:t>InfiniteBusSignalGen</a:t>
            </a:r>
            <a:r>
              <a:rPr lang="en-US" dirty="0" smtClean="0"/>
              <a:t> can auto-generate a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3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PowerWorld Infinite Bus </a:t>
            </a:r>
            <a:br>
              <a:rPr lang="en-US" dirty="0" smtClean="0"/>
            </a:br>
            <a:r>
              <a:rPr lang="en-US" dirty="0" smtClean="0"/>
              <a:t>Signal Generation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26541"/>
          </a:xfrm>
        </p:spPr>
        <p:txBody>
          <a:bodyPr/>
          <a:lstStyle/>
          <a:p>
            <a:r>
              <a:rPr lang="en-US" dirty="0" smtClean="0"/>
              <a:t>Below dialog shows some options for auto-generation of voltage magnitude and frequency variations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2052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12"/>
          <a:stretch/>
        </p:blipFill>
        <p:spPr bwMode="auto">
          <a:xfrm>
            <a:off x="381000" y="2286000"/>
            <a:ext cx="402336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2336" y="2209800"/>
            <a:ext cx="44292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Start Time </a:t>
            </a:r>
            <a:r>
              <a:rPr lang="en-US" sz="1800" dirty="0" smtClean="0"/>
              <a:t>tells when to start; values are then defined for up to five separate time periods</a:t>
            </a:r>
          </a:p>
          <a:p>
            <a:endParaRPr lang="en-US" sz="1800" dirty="0"/>
          </a:p>
          <a:p>
            <a:r>
              <a:rPr lang="en-US" sz="1800" b="1" dirty="0" smtClean="0"/>
              <a:t>Volt Delta </a:t>
            </a:r>
            <a:r>
              <a:rPr lang="en-US" sz="1800" dirty="0" smtClean="0"/>
              <a:t>is the magnitude of the </a:t>
            </a:r>
            <a:r>
              <a:rPr lang="en-US" sz="1800" dirty="0" err="1" smtClean="0"/>
              <a:t>pu</a:t>
            </a:r>
            <a:r>
              <a:rPr lang="en-US" sz="1800" dirty="0" smtClean="0"/>
              <a:t> voltage deviation; </a:t>
            </a:r>
            <a:r>
              <a:rPr lang="en-US" sz="1800" b="1" dirty="0" smtClean="0"/>
              <a:t>Volt  </a:t>
            </a:r>
            <a:r>
              <a:rPr lang="en-US" sz="1800" b="1" dirty="0" err="1" smtClean="0"/>
              <a:t>Freq</a:t>
            </a:r>
            <a:r>
              <a:rPr lang="en-US" sz="1800" b="1" dirty="0" smtClean="0"/>
              <a:t> </a:t>
            </a:r>
            <a:r>
              <a:rPr lang="en-US" sz="1800" dirty="0" smtClean="0"/>
              <a:t>is the frequency of the voltage deviation in Hz (zero for dc)</a:t>
            </a:r>
          </a:p>
          <a:p>
            <a:endParaRPr lang="en-US" sz="1800" dirty="0"/>
          </a:p>
          <a:p>
            <a:r>
              <a:rPr lang="en-US" sz="1800" b="1" dirty="0" smtClean="0"/>
              <a:t>Speed Delta </a:t>
            </a:r>
            <a:r>
              <a:rPr lang="en-US" sz="1800" dirty="0"/>
              <a:t>i</a:t>
            </a:r>
            <a:r>
              <a:rPr lang="en-US" sz="1800" dirty="0" smtClean="0"/>
              <a:t>s the magnitude of the frequency deviation in Hz; </a:t>
            </a:r>
            <a:r>
              <a:rPr lang="en-US" sz="1800" b="1" dirty="0" smtClean="0"/>
              <a:t>Speed </a:t>
            </a:r>
            <a:r>
              <a:rPr lang="en-US" sz="1800" b="1" dirty="0" err="1" smtClean="0"/>
              <a:t>Freq</a:t>
            </a:r>
            <a:r>
              <a:rPr lang="en-US" sz="1800" b="1" dirty="0" smtClean="0"/>
              <a:t> </a:t>
            </a:r>
            <a:r>
              <a:rPr lang="en-US" sz="1800" dirty="0" smtClean="0"/>
              <a:t>is the frequency of the frequency deviation </a:t>
            </a:r>
          </a:p>
          <a:p>
            <a:r>
              <a:rPr lang="en-US" sz="1800" dirty="0" smtClean="0"/>
              <a:t> </a:t>
            </a:r>
          </a:p>
          <a:p>
            <a:r>
              <a:rPr lang="en-US" sz="1800" b="1" dirty="0" smtClean="0"/>
              <a:t>Duration </a:t>
            </a:r>
            <a:r>
              <a:rPr lang="en-US" sz="1800" dirty="0" smtClean="0"/>
              <a:t>is the time in seconds for the time period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42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Step Change Voltage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86840"/>
          </a:xfrm>
        </p:spPr>
        <p:txBody>
          <a:bodyPr/>
          <a:lstStyle/>
          <a:p>
            <a:r>
              <a:rPr lang="en-US" dirty="0" smtClean="0"/>
              <a:t>Below graph shows the voltage response for the four bus system for a change in the infinite bus voltage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204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4838090" cy="387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6246167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Case name: B4_SignalGen_IEEEG2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Diesel Model: DEGOV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234440"/>
          </a:xfrm>
        </p:spPr>
        <p:txBody>
          <a:bodyPr/>
          <a:lstStyle/>
          <a:p>
            <a:r>
              <a:rPr lang="en-US" dirty="0" smtClean="0"/>
              <a:t>Sometimes models implement time delays (DEGOV)</a:t>
            </a:r>
          </a:p>
          <a:p>
            <a:pPr lvl="1"/>
            <a:r>
              <a:rPr lang="en-US" dirty="0" smtClean="0"/>
              <a:t>Often delay values are set to zero </a:t>
            </a:r>
          </a:p>
          <a:p>
            <a:r>
              <a:rPr lang="en-US" dirty="0" smtClean="0"/>
              <a:t>Delays can be implemented either by saving the input value or by using a </a:t>
            </a:r>
            <a:r>
              <a:rPr lang="en-US" dirty="0" err="1" smtClean="0"/>
              <a:t>Pade</a:t>
            </a:r>
            <a:r>
              <a:rPr lang="en-US" dirty="0" smtClean="0"/>
              <a:t> approximation, with a 2</a:t>
            </a:r>
            <a:r>
              <a:rPr lang="en-US" baseline="30000" dirty="0" smtClean="0"/>
              <a:t>nd</a:t>
            </a:r>
            <a:r>
              <a:rPr lang="en-US" dirty="0" smtClean="0"/>
              <a:t> order given below; a 4</a:t>
            </a:r>
            <a:r>
              <a:rPr lang="en-US" baseline="30000" dirty="0" smtClean="0"/>
              <a:t>th</a:t>
            </a:r>
            <a:r>
              <a:rPr lang="en-US" dirty="0" smtClean="0"/>
              <a:t> is common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2154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5" t="37533" r="28495" b="39391"/>
          <a:stretch/>
        </p:blipFill>
        <p:spPr bwMode="auto">
          <a:xfrm>
            <a:off x="1295400" y="4572000"/>
            <a:ext cx="6267773" cy="208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813556"/>
              </p:ext>
            </p:extLst>
          </p:nvPr>
        </p:nvGraphicFramePr>
        <p:xfrm>
          <a:off x="1066800" y="3657600"/>
          <a:ext cx="544629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573" name="Equation" r:id="rId4" imgW="2463480" imgH="482400" progId="Equation.DSMT4">
                  <p:embed/>
                </p:oleObj>
              </mc:Choice>
              <mc:Fallback>
                <p:oleObj name="Equation" r:id="rId4" imgW="2463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3657600"/>
                        <a:ext cx="5446295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2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DEGOV Delay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With T</a:t>
            </a:r>
            <a:r>
              <a:rPr lang="en-US" baseline="-25000" dirty="0" smtClean="0"/>
              <a:t>D</a:t>
            </a:r>
            <a:r>
              <a:rPr lang="en-US" dirty="0" smtClean="0"/>
              <a:t> set to 0.5 seconds (which is longer than normal in order to illustrate the delay)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16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45606"/>
            <a:ext cx="5218670" cy="411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51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758440"/>
          </a:xfrm>
        </p:spPr>
        <p:txBody>
          <a:bodyPr/>
          <a:lstStyle/>
          <a:p>
            <a:r>
              <a:rPr lang="en-US" dirty="0" smtClean="0"/>
              <a:t>Hydro units tend to respond slower than steam and gas units; since early transient stability studies focused on just a few seconds (first or second swing instability), detailed hydro units were not used</a:t>
            </a:r>
          </a:p>
          <a:p>
            <a:pPr lvl="1"/>
            <a:r>
              <a:rPr lang="en-US" dirty="0" smtClean="0"/>
              <a:t>The original IEEEG2 and IEEEG3 models just gave the linear response; now considered obsolete</a:t>
            </a:r>
          </a:p>
          <a:p>
            <a:r>
              <a:rPr lang="en-US" dirty="0" smtClean="0"/>
              <a:t>Below is the IEEEG2; left side is the governor, right side is the turbine and water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20217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3" t="36361" r="32606" b="49570"/>
          <a:stretch/>
        </p:blipFill>
        <p:spPr bwMode="auto">
          <a:xfrm>
            <a:off x="152401" y="4922520"/>
            <a:ext cx="525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4953000"/>
            <a:ext cx="2993127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 sudden changes</a:t>
            </a:r>
            <a:br>
              <a:rPr lang="en-US" dirty="0" smtClean="0"/>
            </a:br>
            <a:r>
              <a:rPr lang="en-US" dirty="0" smtClean="0"/>
              <a:t>there is actually an </a:t>
            </a:r>
            <a:br>
              <a:rPr lang="en-US" dirty="0" smtClean="0"/>
            </a:br>
            <a:r>
              <a:rPr lang="en-US" dirty="0" smtClean="0"/>
              <a:t>inverse change in</a:t>
            </a:r>
            <a:br>
              <a:rPr lang="en-US" dirty="0" smtClean="0"/>
            </a:br>
            <a:r>
              <a:rPr lang="en-US" dirty="0" smtClean="0"/>
              <a:t>the output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Bus with an IEEEG2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10640"/>
          </a:xfrm>
        </p:spPr>
        <p:txBody>
          <a:bodyPr/>
          <a:lstStyle/>
          <a:p>
            <a:r>
              <a:rPr lang="en-US" dirty="0" smtClean="0"/>
              <a:t>Graph below shows the mechanical power output of gen 2 for a unit step decrease in the infinite bus frequency; note the power initially goes down!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6246167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Case name: B4_SignalGen_IEEEG2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06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08427"/>
            <a:ext cx="40957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2600" y="2971800"/>
            <a:ext cx="3129383" cy="267765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Physically this is </a:t>
            </a:r>
            <a:br>
              <a:rPr lang="en-US" dirty="0" smtClean="0"/>
            </a:br>
            <a:r>
              <a:rPr lang="en-US" dirty="0" smtClean="0"/>
              <a:t>caused by a transient</a:t>
            </a:r>
            <a:br>
              <a:rPr lang="en-US" dirty="0" smtClean="0"/>
            </a:br>
            <a:r>
              <a:rPr lang="en-US" dirty="0" smtClean="0"/>
              <a:t>decrease in the water</a:t>
            </a:r>
            <a:br>
              <a:rPr lang="en-US" dirty="0" smtClean="0"/>
            </a:br>
            <a:r>
              <a:rPr lang="en-US" dirty="0" smtClean="0"/>
              <a:t>pressure when the </a:t>
            </a:r>
            <a:br>
              <a:rPr lang="en-US" dirty="0" smtClean="0"/>
            </a:br>
            <a:r>
              <a:rPr lang="en-US" dirty="0" smtClean="0"/>
              <a:t>valve is opened to</a:t>
            </a:r>
            <a:br>
              <a:rPr lang="en-US" dirty="0" smtClean="0"/>
            </a:br>
            <a:r>
              <a:rPr lang="en-US" dirty="0" smtClean="0"/>
              <a:t>increase the water</a:t>
            </a:r>
            <a:br>
              <a:rPr lang="en-US" dirty="0" smtClean="0"/>
            </a:br>
            <a:r>
              <a:rPr lang="en-US" dirty="0" smtClean="0"/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381223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IEEEG3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This model has a more detailed governor model, but the same linearized turbine/water column model</a:t>
            </a:r>
          </a:p>
          <a:p>
            <a:r>
              <a:rPr lang="en-US" dirty="0" smtClean="0"/>
              <a:t>Because of the initial inverse power change, for fast deviations the droop value is transiently set to a larger value (resulting in less of a power change)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203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5" t="32025" r="23194" b="36528"/>
          <a:stretch/>
        </p:blipFill>
        <p:spPr bwMode="auto">
          <a:xfrm>
            <a:off x="685800" y="3886200"/>
            <a:ext cx="5181600" cy="231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810000"/>
            <a:ext cx="2239716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WECC has</a:t>
            </a:r>
            <a:br>
              <a:rPr lang="en-US" dirty="0" smtClean="0"/>
            </a:br>
            <a:r>
              <a:rPr lang="en-US" dirty="0" smtClean="0"/>
              <a:t>about 10% of</a:t>
            </a:r>
            <a:br>
              <a:rPr lang="en-US" dirty="0" smtClean="0"/>
            </a:br>
            <a:r>
              <a:rPr lang="en-US" dirty="0" smtClean="0"/>
              <a:t>their governors</a:t>
            </a:r>
            <a:br>
              <a:rPr lang="en-US" dirty="0" smtClean="0"/>
            </a:br>
            <a:r>
              <a:rPr lang="en-US" dirty="0" smtClean="0"/>
              <a:t>modeled with</a:t>
            </a:r>
            <a:br>
              <a:rPr lang="en-US" dirty="0" smtClean="0"/>
            </a:br>
            <a:r>
              <a:rPr lang="en-US" dirty="0" smtClean="0"/>
              <a:t>IEEEG3s</a:t>
            </a:r>
          </a:p>
        </p:txBody>
      </p:sp>
    </p:spTree>
    <p:extLst>
      <p:ext uri="{BB962C8B-B14F-4D97-AF65-F5344CB8AC3E}">
        <p14:creationId xmlns:p14="http://schemas.microsoft.com/office/powerpoint/2010/main" val="6457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Washout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washout filter is a high pass filter that removes the steady-state response (i.e., it "washes it out") while passing the high frequency response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They are commonly used with hydro governors and (as we shall see) with power system stabilizers</a:t>
            </a:r>
          </a:p>
          <a:p>
            <a:r>
              <a:rPr lang="en-US" dirty="0" smtClean="0"/>
              <a:t>With hydro turbines ballpark values for Tw are around one or two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214904"/>
              </p:ext>
            </p:extLst>
          </p:nvPr>
        </p:nvGraphicFramePr>
        <p:xfrm>
          <a:off x="1752600" y="2819400"/>
          <a:ext cx="116092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14" name="Equation" r:id="rId3" imgW="469800" imgH="431640" progId="Equation.DSMT4">
                  <p:embed/>
                </p:oleObj>
              </mc:Choice>
              <mc:Fallback>
                <p:oleObj name="Equation" r:id="rId3" imgW="469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819400"/>
                        <a:ext cx="1160929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4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r>
              <a:rPr lang="en-US" dirty="0" smtClean="0"/>
              <a:t>IEEEG3 Four Bus Frequency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929640"/>
          </a:xfrm>
        </p:spPr>
        <p:txBody>
          <a:bodyPr/>
          <a:lstStyle/>
          <a:p>
            <a:r>
              <a:rPr lang="en-US" dirty="0" smtClean="0"/>
              <a:t>The two graphs compare the case response for the frequency change with different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temp</a:t>
            </a:r>
            <a:r>
              <a:rPr lang="en-US" dirty="0" smtClean="0"/>
              <a:t>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1207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5" y="2362200"/>
            <a:ext cx="4152900" cy="332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547" y="5712767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Rtemp</a:t>
            </a:r>
            <a:r>
              <a:rPr lang="en-US" dirty="0" smtClean="0"/>
              <a:t> = 0.5, </a:t>
            </a:r>
            <a:r>
              <a:rPr lang="en-US" dirty="0" err="1" smtClean="0"/>
              <a:t>Rperm</a:t>
            </a:r>
            <a:r>
              <a:rPr lang="en-US" dirty="0" smtClean="0"/>
              <a:t> = 0.05</a:t>
            </a:r>
            <a:endParaRPr lang="en-US" dirty="0"/>
          </a:p>
        </p:txBody>
      </p:sp>
      <p:pic>
        <p:nvPicPr>
          <p:cNvPr id="1207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92680"/>
            <a:ext cx="411480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33600" y="6246167"/>
            <a:ext cx="5200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Case name: B4_SignalGen_IEEEG2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6117" y="5671315"/>
            <a:ext cx="4084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Rtemp</a:t>
            </a:r>
            <a:r>
              <a:rPr lang="en-US" dirty="0"/>
              <a:t> = </a:t>
            </a:r>
            <a:r>
              <a:rPr lang="en-US" dirty="0" smtClean="0"/>
              <a:t>0.05</a:t>
            </a:r>
            <a:r>
              <a:rPr lang="en-US" dirty="0"/>
              <a:t>, </a:t>
            </a:r>
            <a:r>
              <a:rPr lang="en-US" dirty="0" err="1"/>
              <a:t>Rperm</a:t>
            </a:r>
            <a:r>
              <a:rPr lang="en-US" dirty="0"/>
              <a:t> = 0.05</a:t>
            </a:r>
          </a:p>
        </p:txBody>
      </p:sp>
    </p:spTree>
    <p:extLst>
      <p:ext uri="{BB962C8B-B14F-4D97-AF65-F5344CB8AC3E}">
        <p14:creationId xmlns:p14="http://schemas.microsoft.com/office/powerpoint/2010/main" val="38471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 average was 85</a:t>
            </a:r>
          </a:p>
          <a:p>
            <a:r>
              <a:rPr lang="en-US" dirty="0" smtClean="0"/>
              <a:t>Homework 5 is assigned today; due </a:t>
            </a:r>
            <a:r>
              <a:rPr lang="en-US" smtClean="0"/>
              <a:t>on April 3</a:t>
            </a:r>
            <a:endParaRPr lang="en-US" dirty="0" smtClean="0"/>
          </a:p>
          <a:p>
            <a:r>
              <a:rPr lang="en-US" dirty="0" smtClean="0"/>
              <a:t>Read Chapter 7</a:t>
            </a:r>
          </a:p>
          <a:p>
            <a:r>
              <a:rPr lang="en-US" dirty="0" smtClean="0"/>
              <a:t>A useful reference is B. Stott, "Power System Dynamic Response Calculations," Proc. IEEE, vol. 67, pp. 219-241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762000"/>
          </a:xfrm>
        </p:spPr>
        <p:txBody>
          <a:bodyPr/>
          <a:lstStyle/>
          <a:p>
            <a:r>
              <a:rPr lang="en-US" dirty="0" smtClean="0"/>
              <a:t>Basic Nonlinear Hydro Turbine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767840"/>
          </a:xfrm>
        </p:spPr>
        <p:txBody>
          <a:bodyPr/>
          <a:lstStyle/>
          <a:p>
            <a:r>
              <a:rPr lang="en-US" dirty="0" smtClean="0"/>
              <a:t>Basic hydro system is shown below</a:t>
            </a:r>
            <a:endParaRPr lang="en-US" dirty="0"/>
          </a:p>
          <a:p>
            <a:pPr lvl="1"/>
            <a:r>
              <a:rPr lang="en-US" dirty="0" smtClean="0"/>
              <a:t>Hydro turbines work be converting the kinetic energy in the water into mechanical energy</a:t>
            </a:r>
          </a:p>
          <a:p>
            <a:pPr lvl="1"/>
            <a:r>
              <a:rPr lang="en-US" dirty="0" smtClean="0"/>
              <a:t>assume the water is incompressible</a:t>
            </a:r>
          </a:p>
          <a:p>
            <a:r>
              <a:rPr lang="en-US" dirty="0" smtClean="0"/>
              <a:t>At the gate assume a velocity of U, a cross-sectional penstock area of A; then the</a:t>
            </a:r>
            <a:br>
              <a:rPr lang="en-US" dirty="0" smtClean="0"/>
            </a:br>
            <a:r>
              <a:rPr lang="en-US" dirty="0" smtClean="0"/>
              <a:t>volume flow is A*U=Q;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269615"/>
            <a:ext cx="4545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</a:t>
            </a:r>
            <a:r>
              <a:rPr lang="en-US" sz="1200" dirty="0" smtClean="0"/>
              <a:t>ource: 9.2</a:t>
            </a:r>
            <a:r>
              <a:rPr lang="en-US" sz="1200" i="1" dirty="0" smtClean="0"/>
              <a:t>, </a:t>
            </a:r>
            <a:r>
              <a:rPr lang="en-US" sz="1200" dirty="0" err="1"/>
              <a:t>Kundur</a:t>
            </a:r>
            <a:r>
              <a:rPr lang="en-US" sz="1200" dirty="0"/>
              <a:t>, </a:t>
            </a:r>
            <a:r>
              <a:rPr lang="en-US" sz="1200" i="1" dirty="0"/>
              <a:t>Power System Stability and Control</a:t>
            </a:r>
            <a:r>
              <a:rPr lang="en-US" sz="1200" dirty="0"/>
              <a:t>, </a:t>
            </a:r>
            <a:r>
              <a:rPr lang="en-US" sz="1200" dirty="0" smtClean="0"/>
              <a:t>1994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6363"/>
            <a:ext cx="4114800" cy="247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762000"/>
          </a:xfrm>
        </p:spPr>
        <p:txBody>
          <a:bodyPr/>
          <a:lstStyle/>
          <a:p>
            <a:r>
              <a:rPr lang="en-US" dirty="0"/>
              <a:t>Basic Nonlinear Hydro Turbine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/>
              <a:t>From Newton's  </a:t>
            </a:r>
            <a:r>
              <a:rPr lang="en-US" dirty="0" smtClean="0"/>
              <a:t>law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 per [a] paper, this equation is normalized to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4864"/>
              </p:ext>
            </p:extLst>
          </p:nvPr>
        </p:nvGraphicFramePr>
        <p:xfrm>
          <a:off x="914400" y="1905000"/>
          <a:ext cx="7086600" cy="2363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48" name="Equation" r:id="rId3" imgW="4000320" imgH="1333440" progId="Equation.DSMT4">
                  <p:embed/>
                </p:oleObj>
              </mc:Choice>
              <mc:Fallback>
                <p:oleObj name="Equation" r:id="rId3" imgW="4000320" imgH="13334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905000"/>
                        <a:ext cx="7086600" cy="2363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272765"/>
              </p:ext>
            </p:extLst>
          </p:nvPr>
        </p:nvGraphicFramePr>
        <p:xfrm>
          <a:off x="990600" y="5024447"/>
          <a:ext cx="2438400" cy="127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49" name="Equation" r:id="rId5" imgW="1307880" imgH="685800" progId="Equation.DSMT4">
                  <p:embed/>
                </p:oleObj>
              </mc:Choice>
              <mc:Fallback>
                <p:oleObj name="Equation" r:id="rId5" imgW="130788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24447"/>
                        <a:ext cx="2438400" cy="127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6310699"/>
            <a:ext cx="792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[a] "Hydraulic </a:t>
            </a:r>
            <a:r>
              <a:rPr lang="en-US" sz="1200" dirty="0"/>
              <a:t>Turbine and Turbine Control Models for System Dynamic Studies," </a:t>
            </a:r>
            <a:r>
              <a:rPr lang="en-US" sz="1200" i="1" dirty="0"/>
              <a:t>IEEE Trans. Power Syst</a:t>
            </a:r>
            <a:r>
              <a:rPr lang="en-US" sz="1200" dirty="0"/>
              <a:t>., </a:t>
            </a:r>
            <a:r>
              <a:rPr lang="en-US" sz="1200" dirty="0" smtClean="0"/>
              <a:t>Feb, 92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4876800"/>
            <a:ext cx="3583866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 is called the water time</a:t>
            </a:r>
            <a:br>
              <a:rPr lang="en-US" dirty="0" smtClean="0"/>
            </a:br>
            <a:r>
              <a:rPr lang="en-US" dirty="0" smtClean="0"/>
              <a:t>constant, or water</a:t>
            </a:r>
            <a:br>
              <a:rPr lang="en-US" dirty="0" smtClean="0"/>
            </a:br>
            <a:r>
              <a:rPr lang="en-US" dirty="0" smtClean="0"/>
              <a:t>starting time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763000" cy="762000"/>
          </a:xfrm>
        </p:spPr>
        <p:txBody>
          <a:bodyPr/>
          <a:lstStyle/>
          <a:p>
            <a:r>
              <a:rPr lang="en-US" dirty="0"/>
              <a:t>Basic Nonlinear Hydro Turbine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 err="1"/>
              <a:t>h</a:t>
            </a:r>
            <a:r>
              <a:rPr lang="en-US" baseline="-25000" dirty="0" err="1" smtClean="0"/>
              <a:t>base</a:t>
            </a:r>
            <a:r>
              <a:rPr lang="en-US" dirty="0" smtClean="0"/>
              <a:t> the static head,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base</a:t>
            </a:r>
            <a:r>
              <a:rPr lang="en-US" dirty="0" smtClean="0"/>
              <a:t> the flow when the gate is fully open, an interpretation of T</a:t>
            </a:r>
            <a:r>
              <a:rPr lang="en-US" baseline="-25000" dirty="0" smtClean="0"/>
              <a:t>w</a:t>
            </a:r>
            <a:r>
              <a:rPr lang="en-US" dirty="0" smtClean="0"/>
              <a:t> is the time (in seconds) taken for the flow to go from stand-still to full flow if the total head is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base</a:t>
            </a:r>
            <a:r>
              <a:rPr lang="en-US" baseline="-25000" dirty="0" smtClean="0"/>
              <a:t> </a:t>
            </a:r>
            <a:r>
              <a:rPr lang="en-US" dirty="0" smtClean="0"/>
              <a:t>  </a:t>
            </a:r>
          </a:p>
          <a:p>
            <a:r>
              <a:rPr lang="en-US" dirty="0" smtClean="0"/>
              <a:t>If included the head losses,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loss</a:t>
            </a:r>
            <a:r>
              <a:rPr lang="en-US" dirty="0" smtClean="0"/>
              <a:t>, vary with the square of the flow</a:t>
            </a:r>
          </a:p>
          <a:p>
            <a:r>
              <a:rPr lang="en-US" dirty="0" smtClean="0"/>
              <a:t>The flow is assumed to vary as linearly with the gate position (denoted by c)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271719"/>
              </p:ext>
            </p:extLst>
          </p:nvPr>
        </p:nvGraphicFramePr>
        <p:xfrm>
          <a:off x="2362200" y="5029200"/>
          <a:ext cx="30543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480" name="Equation" r:id="rId3" imgW="1295280" imgH="469800" progId="Equation.DSMT4">
                  <p:embed/>
                </p:oleObj>
              </mc:Choice>
              <mc:Fallback>
                <p:oleObj name="Equation" r:id="rId3" imgW="12952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5029200"/>
                        <a:ext cx="305435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74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762000"/>
          </a:xfrm>
        </p:spPr>
        <p:txBody>
          <a:bodyPr/>
          <a:lstStyle/>
          <a:p>
            <a:r>
              <a:rPr lang="en-US" dirty="0"/>
              <a:t>Basic Nonlinear Hydro Turbine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234440"/>
          </a:xfrm>
        </p:spPr>
        <p:txBody>
          <a:bodyPr/>
          <a:lstStyle/>
          <a:p>
            <a:r>
              <a:rPr lang="en-US" dirty="0"/>
              <a:t>Power developed is proportional to flow rate and </a:t>
            </a:r>
            <a:r>
              <a:rPr lang="en-US" dirty="0" smtClean="0"/>
              <a:t>head, with a term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nl</a:t>
            </a:r>
            <a:r>
              <a:rPr lang="en-US" dirty="0" smtClean="0"/>
              <a:t> added to model the fixed turbine (no load) losses</a:t>
            </a:r>
          </a:p>
          <a:p>
            <a:pPr lvl="1"/>
            <a:r>
              <a:rPr lang="en-US" dirty="0" smtClean="0"/>
              <a:t>The term At is used to change the per unit scaling to that of the electric generator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064923"/>
              </p:ext>
            </p:extLst>
          </p:nvPr>
        </p:nvGraphicFramePr>
        <p:xfrm>
          <a:off x="1143000" y="3733800"/>
          <a:ext cx="25447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503" name="Equation" r:id="rId3" imgW="1079280" imgH="253800" progId="Equation.DSMT4">
                  <p:embed/>
                </p:oleObj>
              </mc:Choice>
              <mc:Fallback>
                <p:oleObj name="Equation" r:id="rId3" imgW="107928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33800"/>
                        <a:ext cx="2544763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4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HYGOV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This simple model, combined with a governor, is implemented in HYGOV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213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t="33062" r="25210" b="28602"/>
          <a:stretch/>
        </p:blipFill>
        <p:spPr bwMode="auto">
          <a:xfrm>
            <a:off x="533400" y="2228491"/>
            <a:ext cx="6629400" cy="287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9000" y="2286000"/>
            <a:ext cx="1555234" cy="230832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About</a:t>
            </a:r>
            <a:br>
              <a:rPr lang="en-US" dirty="0" smtClean="0"/>
            </a:br>
            <a:r>
              <a:rPr lang="en-US" dirty="0" smtClean="0"/>
              <a:t>10% of</a:t>
            </a:r>
            <a:br>
              <a:rPr lang="en-US" dirty="0" smtClean="0"/>
            </a:br>
            <a:r>
              <a:rPr lang="en-US" dirty="0" smtClean="0"/>
              <a:t>WECC</a:t>
            </a:r>
            <a:br>
              <a:rPr lang="en-US" dirty="0" smtClean="0"/>
            </a:br>
            <a:r>
              <a:rPr lang="en-US" dirty="0" smtClean="0"/>
              <a:t>governors</a:t>
            </a:r>
            <a:br>
              <a:rPr lang="en-US" dirty="0" smtClean="0"/>
            </a:br>
            <a:r>
              <a:rPr lang="en-US" dirty="0" smtClean="0"/>
              <a:t>use this</a:t>
            </a:r>
            <a:br>
              <a:rPr lang="en-US" dirty="0" smtClean="0"/>
            </a:b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799374"/>
            <a:ext cx="6793848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gate position (</a:t>
            </a:r>
            <a:r>
              <a:rPr lang="en-US" dirty="0" err="1" smtClean="0"/>
              <a:t>gv</a:t>
            </a:r>
            <a:r>
              <a:rPr lang="en-US" dirty="0" smtClean="0"/>
              <a:t>) to gate power (</a:t>
            </a:r>
            <a:r>
              <a:rPr lang="en-US" dirty="0" err="1" smtClean="0"/>
              <a:t>pgv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is sometimes represented with a nonlinear curve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105400"/>
            <a:ext cx="5565947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H</a:t>
            </a:r>
            <a:r>
              <a:rPr lang="en-US" baseline="-25000" dirty="0" err="1" smtClean="0"/>
              <a:t>loss</a:t>
            </a:r>
            <a:r>
              <a:rPr lang="en-US" dirty="0" smtClean="0"/>
              <a:t> is assumed small and not included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Linearized Model Derivation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previously </a:t>
            </a:r>
            <a:br>
              <a:rPr lang="en-US" dirty="0" smtClean="0"/>
            </a:br>
            <a:r>
              <a:rPr lang="en-US" dirty="0" smtClean="0"/>
              <a:t>mentioned </a:t>
            </a:r>
            <a:br>
              <a:rPr lang="en-US" dirty="0" smtClean="0"/>
            </a:br>
            <a:r>
              <a:rPr lang="en-US" dirty="0" smtClean="0"/>
              <a:t>linearized model </a:t>
            </a:r>
            <a:br>
              <a:rPr lang="en-US" dirty="0" smtClean="0"/>
            </a:br>
            <a:r>
              <a:rPr lang="en-US" dirty="0" smtClean="0"/>
              <a:t>can now be </a:t>
            </a:r>
            <a:br>
              <a:rPr lang="en-US" dirty="0" smtClean="0"/>
            </a:br>
            <a:r>
              <a:rPr lang="en-US" dirty="0" smtClean="0"/>
              <a:t>derived 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875481"/>
              </p:ext>
            </p:extLst>
          </p:nvPr>
        </p:nvGraphicFramePr>
        <p:xfrm>
          <a:off x="3581400" y="1447800"/>
          <a:ext cx="5029200" cy="493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551" name="Equation" r:id="rId3" imgW="2539800" imgH="2489040" progId="Equation.DSMT4">
                  <p:embed/>
                </p:oleObj>
              </mc:Choice>
              <mc:Fallback>
                <p:oleObj name="Equation" r:id="rId3" imgW="2539800" imgH="248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447800"/>
                        <a:ext cx="5029200" cy="493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61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Bus Case with HYGOV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15440"/>
          </a:xfrm>
        </p:spPr>
        <p:txBody>
          <a:bodyPr/>
          <a:lstStyle/>
          <a:p>
            <a:r>
              <a:rPr lang="en-US" dirty="0" smtClean="0"/>
              <a:t>The below graph plots the gate position and the power output for the bus 2 signal generator decreasing the speed then increasing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217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03" y="2667000"/>
            <a:ext cx="4724400" cy="37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0" y="2590800"/>
            <a:ext cx="2292615" cy="304698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 that just</a:t>
            </a:r>
            <a:br>
              <a:rPr lang="en-US" dirty="0" smtClean="0"/>
            </a:br>
            <a:r>
              <a:rPr lang="en-US" dirty="0" smtClean="0"/>
              <a:t>like in the </a:t>
            </a:r>
            <a:br>
              <a:rPr lang="en-US" dirty="0" smtClean="0"/>
            </a:br>
            <a:r>
              <a:rPr lang="en-US" dirty="0" smtClean="0"/>
              <a:t>linearized </a:t>
            </a:r>
            <a:br>
              <a:rPr lang="en-US" dirty="0" smtClean="0"/>
            </a:br>
            <a:r>
              <a:rPr lang="en-US" dirty="0" smtClean="0"/>
              <a:t>model, opening</a:t>
            </a:r>
            <a:br>
              <a:rPr lang="en-US" dirty="0" smtClean="0"/>
            </a:br>
            <a:r>
              <a:rPr lang="en-US" dirty="0" smtClean="0"/>
              <a:t>the gate</a:t>
            </a:r>
            <a:br>
              <a:rPr lang="en-US" dirty="0" smtClean="0"/>
            </a:br>
            <a:r>
              <a:rPr lang="en-US" dirty="0" smtClean="0"/>
              <a:t>initially </a:t>
            </a:r>
            <a:br>
              <a:rPr lang="en-US" dirty="0" smtClean="0"/>
            </a:br>
            <a:r>
              <a:rPr lang="en-US" dirty="0" smtClean="0"/>
              <a:t>decreases the</a:t>
            </a:r>
            <a:br>
              <a:rPr lang="en-US" dirty="0" smtClean="0"/>
            </a:br>
            <a:r>
              <a:rPr lang="en-US" dirty="0" smtClean="0"/>
              <a:t>power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Governors and exciters often use proportional-integral-derivative (PID) controllers</a:t>
            </a:r>
          </a:p>
          <a:p>
            <a:r>
              <a:rPr lang="en-US" dirty="0" smtClean="0"/>
              <a:t>PIDs combine</a:t>
            </a:r>
          </a:p>
          <a:p>
            <a:pPr lvl="1"/>
            <a:r>
              <a:rPr lang="en-US" dirty="0" smtClean="0"/>
              <a:t>Proportional gain, which produces an output value that is proportional to the current error</a:t>
            </a:r>
          </a:p>
          <a:p>
            <a:pPr lvl="1"/>
            <a:r>
              <a:rPr lang="en-US" dirty="0" smtClean="0"/>
              <a:t>Integral gain, which produces an output value that varies with the integral of the error; this will eventually drive the error to zero</a:t>
            </a:r>
          </a:p>
          <a:p>
            <a:pPr lvl="1"/>
            <a:r>
              <a:rPr lang="en-US" dirty="0" smtClean="0"/>
              <a:t>Derivative gain, which acts to predict the system behavior.  This can enhance system stability, but it can be quite susceptible to noise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 Example: Position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Say we wish to get an object to a position in 1-dimensional space by controlling its acceleration (force)</a:t>
            </a:r>
          </a:p>
          <a:p>
            <a:pPr lvl="1"/>
            <a:r>
              <a:rPr lang="en-US" dirty="0" smtClean="0"/>
              <a:t>Error is distance from desired position</a:t>
            </a:r>
          </a:p>
          <a:p>
            <a:pPr lvl="1"/>
            <a:r>
              <a:rPr lang="en-US" dirty="0" smtClean="0"/>
              <a:t>Control is speed</a:t>
            </a:r>
          </a:p>
          <a:p>
            <a:r>
              <a:rPr lang="en-US" dirty="0" smtClean="0"/>
              <a:t>With just proportional control, acceleration will be decreasing, but we'd reach maximum speed at the desired point, overshooting</a:t>
            </a:r>
          </a:p>
          <a:p>
            <a:r>
              <a:rPr lang="en-US" dirty="0" smtClean="0"/>
              <a:t>With derivative control, we'll be slowing down, avoiding the overshoot</a:t>
            </a:r>
          </a:p>
          <a:p>
            <a:r>
              <a:rPr lang="en-US" dirty="0" smtClean="0"/>
              <a:t>The integral term will make sure we stay at the desired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HYG3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548640"/>
          </a:xfrm>
        </p:spPr>
        <p:txBody>
          <a:bodyPr/>
          <a:lstStyle/>
          <a:p>
            <a:r>
              <a:rPr lang="en-US" dirty="0" smtClean="0"/>
              <a:t>The HYG3 models either a PID or a double derivative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218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5" t="28326" r="22350" b="10001"/>
          <a:stretch/>
        </p:blipFill>
        <p:spPr bwMode="auto">
          <a:xfrm>
            <a:off x="304800" y="1981200"/>
            <a:ext cx="6919784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6600" y="1941513"/>
            <a:ext cx="1829347" cy="378565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Looks more</a:t>
            </a:r>
            <a:br>
              <a:rPr lang="en-US" dirty="0" smtClean="0"/>
            </a:br>
            <a:r>
              <a:rPr lang="en-US" dirty="0" smtClean="0"/>
              <a:t>complicated</a:t>
            </a:r>
            <a:br>
              <a:rPr lang="en-US" dirty="0" smtClean="0"/>
            </a:br>
            <a:r>
              <a:rPr lang="en-US" dirty="0" smtClean="0"/>
              <a:t>than it is</a:t>
            </a:r>
            <a:br>
              <a:rPr lang="en-US" dirty="0" smtClean="0"/>
            </a:br>
            <a:r>
              <a:rPr lang="en-US" dirty="0" smtClean="0"/>
              <a:t>since </a:t>
            </a:r>
            <a:br>
              <a:rPr lang="en-US" dirty="0" smtClean="0"/>
            </a:br>
            <a:r>
              <a:rPr lang="en-US" dirty="0" smtClean="0"/>
              <a:t>depending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 err="1" smtClean="0"/>
              <a:t>cflag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only one of</a:t>
            </a:r>
            <a:br>
              <a:rPr lang="en-US" dirty="0" smtClean="0"/>
            </a:br>
            <a:r>
              <a:rPr lang="en-US" dirty="0" smtClean="0"/>
              <a:t>the upper</a:t>
            </a:r>
            <a:br>
              <a:rPr lang="en-US" dirty="0" smtClean="0"/>
            </a:br>
            <a:r>
              <a:rPr lang="en-US" dirty="0" smtClean="0"/>
              <a:t>paths is</a:t>
            </a:r>
            <a:br>
              <a:rPr lang="en-US" dirty="0" smtClean="0"/>
            </a:br>
            <a:r>
              <a:rPr lang="en-US" dirty="0" smtClean="0"/>
              <a:t>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IEEEG1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A common stream turbine model, is the IEEEG1, originally introduced in the below 1973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62484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IEEE </a:t>
            </a:r>
            <a:r>
              <a:rPr lang="en-US" sz="1200" dirty="0"/>
              <a:t>Committee Report, “Dynamic Models for Steam and Hydro Turbines in Power System Studies,” Transactions in Power Apparatus &amp; Systems, volume 92, No. 6, Nov./Dec. 1973, pp 1904-15 </a:t>
            </a:r>
          </a:p>
        </p:txBody>
      </p:sp>
      <p:pic>
        <p:nvPicPr>
          <p:cNvPr id="1203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7" t="41665" r="22581" b="25835"/>
          <a:stretch/>
        </p:blipFill>
        <p:spPr bwMode="auto">
          <a:xfrm>
            <a:off x="533400" y="2248989"/>
            <a:ext cx="779584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4454324"/>
            <a:ext cx="2879314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 this model K=1/R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28184" y="5029200"/>
            <a:ext cx="4208203" cy="1200329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 can be used to represent</a:t>
            </a:r>
            <a:br>
              <a:rPr lang="en-US" dirty="0" smtClean="0"/>
            </a:br>
            <a:r>
              <a:rPr lang="en-US" dirty="0" smtClean="0"/>
              <a:t>cross-compound units, with</a:t>
            </a:r>
            <a:br>
              <a:rPr lang="en-US" dirty="0" smtClean="0"/>
            </a:br>
            <a:r>
              <a:rPr lang="en-US" dirty="0" smtClean="0"/>
              <a:t>high and low pressure steam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193879"/>
            <a:ext cx="28956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U</a:t>
            </a:r>
            <a:r>
              <a:rPr lang="en-US" baseline="-25000" dirty="0" err="1" smtClean="0"/>
              <a:t>o</a:t>
            </a:r>
            <a:r>
              <a:rPr lang="en-US" dirty="0" smtClean="0"/>
              <a:t> and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c</a:t>
            </a:r>
            <a:r>
              <a:rPr lang="en-US" dirty="0" smtClean="0"/>
              <a:t> are rate 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IEEEG1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Blocks on the right model the various steam stages</a:t>
            </a:r>
          </a:p>
          <a:p>
            <a:r>
              <a:rPr lang="en-US" dirty="0" smtClean="0"/>
              <a:t>About 12% of WECC governors are currently IEEEG1s</a:t>
            </a:r>
          </a:p>
          <a:p>
            <a:r>
              <a:rPr lang="en-US" dirty="0" smtClean="0"/>
              <a:t>Below figures show two test comparison with this model with one matching well and one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204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7" y="3186499"/>
            <a:ext cx="4470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6400800"/>
            <a:ext cx="845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Source: Figs 2-4, 2-6 of  IEEE </a:t>
            </a:r>
            <a:r>
              <a:rPr lang="en-US" sz="1200" dirty="0"/>
              <a:t>PES, "Dynamic Models for Turbine-Governors in Power System Studies," Jan 2013</a:t>
            </a:r>
          </a:p>
        </p:txBody>
      </p:sp>
      <p:pic>
        <p:nvPicPr>
          <p:cNvPr id="12042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8" t="32784" r="32142" b="17217"/>
          <a:stretch/>
        </p:blipFill>
        <p:spPr bwMode="auto">
          <a:xfrm>
            <a:off x="4572000" y="3329866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4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Deadbands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114800"/>
          </a:xfrm>
        </p:spPr>
        <p:txBody>
          <a:bodyPr/>
          <a:lstStyle/>
          <a:p>
            <a:r>
              <a:rPr lang="en-US" dirty="0" smtClean="0"/>
              <a:t>Before going further, it is useful to briefly consider </a:t>
            </a:r>
            <a:r>
              <a:rPr lang="en-US" dirty="0" err="1" smtClean="0"/>
              <a:t>deadbands</a:t>
            </a:r>
            <a:r>
              <a:rPr lang="en-US" dirty="0" smtClean="0"/>
              <a:t>, with two types shown with IEEEG1 and described in the 2013 IEEE PES Governor Report</a:t>
            </a:r>
          </a:p>
          <a:p>
            <a:r>
              <a:rPr lang="en-US" dirty="0" smtClean="0"/>
              <a:t>The type 1 is an intentional </a:t>
            </a:r>
            <a:r>
              <a:rPr lang="en-US" dirty="0" err="1" smtClean="0"/>
              <a:t>deadband</a:t>
            </a:r>
            <a:r>
              <a:rPr lang="en-US" dirty="0" smtClean="0"/>
              <a:t>, implemented to prevent excessive response</a:t>
            </a:r>
          </a:p>
          <a:p>
            <a:pPr lvl="1"/>
            <a:r>
              <a:rPr lang="en-US" dirty="0" smtClean="0"/>
              <a:t>Until the </a:t>
            </a:r>
            <a:r>
              <a:rPr lang="en-US" dirty="0" err="1" smtClean="0"/>
              <a:t>deadband</a:t>
            </a:r>
            <a:r>
              <a:rPr lang="en-US" dirty="0" smtClean="0"/>
              <a:t> activates there is no response, then normal response after that; this can cause a potentially</a:t>
            </a:r>
            <a:br>
              <a:rPr lang="en-US" dirty="0" smtClean="0"/>
            </a:br>
            <a:r>
              <a:rPr lang="en-US" dirty="0" smtClean="0"/>
              <a:t>large jump in the response</a:t>
            </a:r>
          </a:p>
          <a:p>
            <a:pPr lvl="1"/>
            <a:r>
              <a:rPr lang="en-US" dirty="0" smtClean="0"/>
              <a:t>Also, once activated there is normal</a:t>
            </a:r>
            <a:br>
              <a:rPr lang="en-US" dirty="0" smtClean="0"/>
            </a:br>
            <a:r>
              <a:rPr lang="en-US" dirty="0" smtClean="0"/>
              <a:t>response coming back into range</a:t>
            </a:r>
          </a:p>
          <a:p>
            <a:pPr lvl="1"/>
            <a:r>
              <a:rPr lang="en-US" dirty="0" smtClean="0"/>
              <a:t>Used on input to IEEEG1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7" t="35076" r="41490" b="33539"/>
          <a:stretch/>
        </p:blipFill>
        <p:spPr bwMode="auto">
          <a:xfrm>
            <a:off x="6248400" y="4572000"/>
            <a:ext cx="1690426" cy="174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6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Deadbands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  <a:ln w="6350" cmpd="sng"/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type </a:t>
            </a:r>
            <a:r>
              <a:rPr lang="en-US" dirty="0" smtClean="0"/>
              <a:t>2 </a:t>
            </a:r>
            <a:r>
              <a:rPr lang="en-US" dirty="0"/>
              <a:t>is </a:t>
            </a:r>
            <a:r>
              <a:rPr lang="en-US" dirty="0" smtClean="0"/>
              <a:t>also an </a:t>
            </a:r>
            <a:r>
              <a:rPr lang="en-US" dirty="0"/>
              <a:t>intentional </a:t>
            </a:r>
            <a:r>
              <a:rPr lang="en-US" dirty="0" err="1"/>
              <a:t>deadband</a:t>
            </a:r>
            <a:r>
              <a:rPr lang="en-US" dirty="0"/>
              <a:t>, implemented to prevent excessive </a:t>
            </a:r>
            <a:r>
              <a:rPr lang="en-US" dirty="0" smtClean="0"/>
              <a:t>response</a:t>
            </a:r>
          </a:p>
          <a:p>
            <a:pPr lvl="1"/>
            <a:r>
              <a:rPr lang="en-US" dirty="0" smtClean="0"/>
              <a:t>Difference is response does not jump, but rather only starts once outside of the range</a:t>
            </a:r>
          </a:p>
          <a:p>
            <a:r>
              <a:rPr lang="en-US" dirty="0" smtClean="0"/>
              <a:t>Another type of </a:t>
            </a:r>
            <a:r>
              <a:rPr lang="en-US" dirty="0" err="1" smtClean="0"/>
              <a:t>deadband</a:t>
            </a:r>
            <a:r>
              <a:rPr lang="en-US" dirty="0" smtClean="0"/>
              <a:t> is the </a:t>
            </a:r>
            <a:br>
              <a:rPr lang="en-US" dirty="0" smtClean="0"/>
            </a:br>
            <a:r>
              <a:rPr lang="en-US" dirty="0" smtClean="0"/>
              <a:t>unintentional, such as will occur</a:t>
            </a:r>
            <a:br>
              <a:rPr lang="en-US" dirty="0" smtClean="0"/>
            </a:br>
            <a:r>
              <a:rPr lang="en-US" dirty="0" smtClean="0"/>
              <a:t>with loose gears</a:t>
            </a:r>
          </a:p>
          <a:p>
            <a:pPr lvl="1"/>
            <a:r>
              <a:rPr lang="en-US" dirty="0" smtClean="0"/>
              <a:t>Until </a:t>
            </a:r>
            <a:r>
              <a:rPr lang="en-US" dirty="0" err="1" smtClean="0"/>
              <a:t>deadband</a:t>
            </a:r>
            <a:r>
              <a:rPr lang="en-US" dirty="0" smtClean="0"/>
              <a:t> "engages"</a:t>
            </a:r>
            <a:br>
              <a:rPr lang="en-US" dirty="0" smtClean="0"/>
            </a:br>
            <a:r>
              <a:rPr lang="en-US" dirty="0" smtClean="0"/>
              <a:t>there is no response</a:t>
            </a:r>
          </a:p>
          <a:p>
            <a:pPr lvl="1"/>
            <a:r>
              <a:rPr lang="en-US" dirty="0" smtClean="0"/>
              <a:t>Once engaged there is</a:t>
            </a:r>
            <a:br>
              <a:rPr lang="en-US" dirty="0" smtClean="0"/>
            </a:br>
            <a:r>
              <a:rPr lang="en-US" dirty="0" smtClean="0"/>
              <a:t>a hysteresis in the </a:t>
            </a:r>
            <a:br>
              <a:rPr lang="en-US" dirty="0" smtClean="0"/>
            </a:br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7" t="66306" r="41490" b="5079"/>
          <a:stretch/>
        </p:blipFill>
        <p:spPr bwMode="auto">
          <a:xfrm>
            <a:off x="6096000" y="2732116"/>
            <a:ext cx="1828800" cy="171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4205694" y="4615548"/>
            <a:ext cx="2438400" cy="1676400"/>
            <a:chOff x="1295400" y="4419600"/>
            <a:chExt cx="2438400" cy="1676400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1905000" y="4419600"/>
              <a:ext cx="1371600" cy="1676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3124200" y="4521928"/>
              <a:ext cx="609600" cy="76199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295400" y="5257800"/>
              <a:ext cx="2133600" cy="870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2590800" y="4513218"/>
              <a:ext cx="0" cy="15065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2559774" y="5283926"/>
              <a:ext cx="564426" cy="7119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>
              <a:off x="2700745" y="4556764"/>
              <a:ext cx="1033055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H="1">
              <a:off x="1584415" y="4548055"/>
              <a:ext cx="1116330" cy="144779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1584415" y="5995851"/>
              <a:ext cx="975359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939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Deadband</a:t>
            </a:r>
            <a:r>
              <a:rPr lang="en-US" dirty="0" smtClean="0"/>
              <a:t> Example: ERCOT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Prior to November 2008, ERCOT required that the governor </a:t>
            </a:r>
            <a:r>
              <a:rPr lang="en-US" dirty="0" err="1" smtClean="0"/>
              <a:t>deadbands</a:t>
            </a:r>
            <a:r>
              <a:rPr lang="en-US" dirty="0" smtClean="0"/>
              <a:t> be no greater than +/- 0.036 Hz</a:t>
            </a:r>
          </a:p>
          <a:p>
            <a:r>
              <a:rPr lang="en-US" dirty="0" smtClean="0"/>
              <a:t>After 11/3/08 </a:t>
            </a:r>
            <a:r>
              <a:rPr lang="en-US" dirty="0" err="1" smtClean="0"/>
              <a:t>deadbands</a:t>
            </a:r>
            <a:r>
              <a:rPr lang="en-US" dirty="0" smtClean="0"/>
              <a:t> were changed to +/- 0.0166 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92" y="2784566"/>
            <a:ext cx="676893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56764" y="2819400"/>
            <a:ext cx="1367682" cy="267765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2008 did</a:t>
            </a:r>
            <a:br>
              <a:rPr lang="en-US" dirty="0" smtClean="0"/>
            </a:br>
            <a:r>
              <a:rPr lang="en-US" dirty="0" smtClean="0"/>
              <a:t>have</a:t>
            </a:r>
            <a:br>
              <a:rPr lang="en-US" dirty="0" smtClean="0"/>
            </a:br>
            <a:r>
              <a:rPr lang="en-US" dirty="0" smtClean="0"/>
              <a:t>two </a:t>
            </a:r>
            <a:br>
              <a:rPr lang="en-US" dirty="0" smtClean="0"/>
            </a:br>
            <a:r>
              <a:rPr lang="en-US" dirty="0" smtClean="0"/>
              <a:t>months</a:t>
            </a:r>
            <a:br>
              <a:rPr lang="en-US" dirty="0" smtClean="0"/>
            </a:br>
            <a:r>
              <a:rPr lang="en-US" dirty="0" smtClean="0"/>
              <a:t>with the</a:t>
            </a:r>
            <a:br>
              <a:rPr lang="en-US" dirty="0" smtClean="0"/>
            </a:br>
            <a:r>
              <a:rPr lang="en-US" dirty="0" smtClean="0"/>
              <a:t>lower</a:t>
            </a:r>
            <a:br>
              <a:rPr lang="en-US" dirty="0" smtClean="0"/>
            </a:b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420284"/>
            <a:ext cx="800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Source: Sydney Niemeyer, NRG, 2/9/10 presentation to Texas Regional Entity (part of ERCOT)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19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Turbines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15440"/>
          </a:xfrm>
        </p:spPr>
        <p:txBody>
          <a:bodyPr/>
          <a:lstStyle/>
          <a:p>
            <a:r>
              <a:rPr lang="en-US" dirty="0" smtClean="0"/>
              <a:t>A gas turbine (usually using natural gas) has a compressor, a combustion chamber and then a turbine</a:t>
            </a:r>
          </a:p>
          <a:p>
            <a:r>
              <a:rPr lang="en-US" dirty="0" smtClean="0"/>
              <a:t>The below figure gives an overview of the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206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6998"/>
            <a:ext cx="5562600" cy="368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400800"/>
            <a:ext cx="7696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Image from IEEE </a:t>
            </a:r>
            <a:r>
              <a:rPr lang="en-US" sz="1200" dirty="0"/>
              <a:t>PES, "Dynamic Models for Turbine-Governors in Power System Studies," Jan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3124200"/>
            <a:ext cx="1571264" cy="3046988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HRSG is</a:t>
            </a:r>
            <a:br>
              <a:rPr lang="en-US" dirty="0" smtClean="0"/>
            </a:br>
            <a:r>
              <a:rPr lang="en-US" dirty="0" smtClean="0"/>
              <a:t>the heat</a:t>
            </a:r>
            <a:br>
              <a:rPr lang="en-US" dirty="0" smtClean="0"/>
            </a:br>
            <a:r>
              <a:rPr lang="en-US" dirty="0" smtClean="0"/>
              <a:t>recovery</a:t>
            </a:r>
            <a:br>
              <a:rPr lang="en-US" dirty="0" smtClean="0"/>
            </a:br>
            <a:r>
              <a:rPr lang="en-US" dirty="0" smtClean="0"/>
              <a:t>steam </a:t>
            </a:r>
            <a:br>
              <a:rPr lang="en-US" dirty="0" smtClean="0"/>
            </a:br>
            <a:r>
              <a:rPr lang="en-US" dirty="0" smtClean="0"/>
              <a:t>generator</a:t>
            </a:r>
            <a:br>
              <a:rPr lang="en-US" dirty="0" smtClean="0"/>
            </a:br>
            <a:r>
              <a:rPr lang="en-US" dirty="0" smtClean="0"/>
              <a:t>(if it is a</a:t>
            </a:r>
            <a:br>
              <a:rPr lang="en-US" dirty="0" smtClean="0"/>
            </a:br>
            <a:r>
              <a:rPr lang="en-US" dirty="0" smtClean="0"/>
              <a:t>combined</a:t>
            </a:r>
            <a:br>
              <a:rPr lang="en-US" dirty="0" smtClean="0"/>
            </a:br>
            <a:r>
              <a:rPr lang="en-US" dirty="0" smtClean="0"/>
              <a:t>cycle unit)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3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 smtClean="0"/>
              <a:t>Quite detailed gas turbine models exist; we'll just consider the simplest, which is still used some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207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1" t="30344" r="28584" b="17156"/>
          <a:stretch/>
        </p:blipFill>
        <p:spPr bwMode="auto">
          <a:xfrm>
            <a:off x="457200" y="2444513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32120" y="2416907"/>
            <a:ext cx="3377912" cy="415498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It is somewhat similar</a:t>
            </a:r>
            <a:br>
              <a:rPr lang="en-US" dirty="0" smtClean="0"/>
            </a:br>
            <a:r>
              <a:rPr lang="en-US" dirty="0" smtClean="0"/>
              <a:t>to the TGOV1.  T</a:t>
            </a:r>
            <a:r>
              <a:rPr lang="en-US" baseline="-25000" dirty="0" smtClean="0"/>
              <a:t>1</a:t>
            </a:r>
            <a:r>
              <a:rPr lang="en-US" dirty="0" smtClean="0"/>
              <a:t> is for</a:t>
            </a:r>
            <a:br>
              <a:rPr lang="en-US" dirty="0" smtClean="0"/>
            </a:br>
            <a:r>
              <a:rPr lang="en-US" dirty="0" smtClean="0"/>
              <a:t>the fuel valve, T</a:t>
            </a:r>
            <a:r>
              <a:rPr lang="en-US" baseline="-25000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for the turbine, and</a:t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 is for the load</a:t>
            </a:r>
            <a:br>
              <a:rPr lang="en-US" dirty="0" smtClean="0"/>
            </a:br>
            <a:r>
              <a:rPr lang="en-US" dirty="0" smtClean="0"/>
              <a:t>limit response based</a:t>
            </a:r>
            <a:br>
              <a:rPr lang="en-US" dirty="0" smtClean="0"/>
            </a:br>
            <a:r>
              <a:rPr lang="en-US" dirty="0" smtClean="0"/>
              <a:t>on the ambient</a:t>
            </a:r>
            <a:br>
              <a:rPr lang="en-US" dirty="0" smtClean="0"/>
            </a:br>
            <a:r>
              <a:rPr lang="en-US" dirty="0" smtClean="0"/>
              <a:t>temperature (At); </a:t>
            </a:r>
          </a:p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 is the delay in </a:t>
            </a:r>
            <a:br>
              <a:rPr lang="en-US" dirty="0" smtClean="0"/>
            </a:br>
            <a:r>
              <a:rPr lang="en-US" dirty="0" smtClean="0"/>
              <a:t>measuring the exhaust</a:t>
            </a:r>
            <a:br>
              <a:rPr lang="en-US" dirty="0" smtClean="0"/>
            </a:br>
            <a:r>
              <a:rPr lang="en-US" dirty="0" smtClean="0"/>
              <a:t>temperature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1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42211</TotalTime>
  <Words>1467</Words>
  <Application>Microsoft Office PowerPoint</Application>
  <PresentationFormat>On-screen Show (4:3)</PresentationFormat>
  <Paragraphs>177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Naeove~1</vt:lpstr>
      <vt:lpstr>Equation</vt:lpstr>
      <vt:lpstr>ECE 576 – Power System Dynamics and Stability</vt:lpstr>
      <vt:lpstr>Announcements</vt:lpstr>
      <vt:lpstr>IEEEG1</vt:lpstr>
      <vt:lpstr>IEEEG1</vt:lpstr>
      <vt:lpstr>Deadbands</vt:lpstr>
      <vt:lpstr>Deadbands</vt:lpstr>
      <vt:lpstr>Deadband Example: ERCOT</vt:lpstr>
      <vt:lpstr>Gas Turbines</vt:lpstr>
      <vt:lpstr>GAST Model</vt:lpstr>
      <vt:lpstr>Play-in (Playback) Models</vt:lpstr>
      <vt:lpstr>PowerWorld Infinite Bus  Signal Generation </vt:lpstr>
      <vt:lpstr>Example: Step Change Voltage Response</vt:lpstr>
      <vt:lpstr>Simple Diesel Model: DEGOV</vt:lpstr>
      <vt:lpstr>DEGOV Delay Approximation</vt:lpstr>
      <vt:lpstr>Hydro Units</vt:lpstr>
      <vt:lpstr>Four Bus with an IEEEG2</vt:lpstr>
      <vt:lpstr>IEEEG3</vt:lpstr>
      <vt:lpstr>Washout Filters</vt:lpstr>
      <vt:lpstr>IEEEG3 Four Bus Frequency Change </vt:lpstr>
      <vt:lpstr>Basic Nonlinear Hydro Turbine Model</vt:lpstr>
      <vt:lpstr>Basic Nonlinear Hydro Turbine Model</vt:lpstr>
      <vt:lpstr>Basic Nonlinear Hydro Turbine Model</vt:lpstr>
      <vt:lpstr>Basic Nonlinear Hydro Turbine Model</vt:lpstr>
      <vt:lpstr>Model HYGOV</vt:lpstr>
      <vt:lpstr>Linearized Model Derivation</vt:lpstr>
      <vt:lpstr>Four Bus Case with HYGOV</vt:lpstr>
      <vt:lpstr>PID Controllers</vt:lpstr>
      <vt:lpstr>PID Example: Position Control</vt:lpstr>
      <vt:lpstr>HYG3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Overbye, Thomas J</cp:lastModifiedBy>
  <cp:revision>2049</cp:revision>
  <cp:lastPrinted>2014-02-22T16:23:55Z</cp:lastPrinted>
  <dcterms:created xsi:type="dcterms:W3CDTF">1995-06-02T22:12:36Z</dcterms:created>
  <dcterms:modified xsi:type="dcterms:W3CDTF">2014-03-20T19:27:14Z</dcterms:modified>
</cp:coreProperties>
</file>