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37"/>
  </p:notesMasterIdLst>
  <p:handoutMasterIdLst>
    <p:handoutMasterId r:id="rId38"/>
  </p:handoutMasterIdLst>
  <p:sldIdLst>
    <p:sldId id="563" r:id="rId2"/>
    <p:sldId id="820" r:id="rId3"/>
    <p:sldId id="1226" r:id="rId4"/>
    <p:sldId id="1225" r:id="rId5"/>
    <p:sldId id="1227" r:id="rId6"/>
    <p:sldId id="1228" r:id="rId7"/>
    <p:sldId id="1230" r:id="rId8"/>
    <p:sldId id="1229" r:id="rId9"/>
    <p:sldId id="1231" r:id="rId10"/>
    <p:sldId id="1232" r:id="rId11"/>
    <p:sldId id="1236" r:id="rId12"/>
    <p:sldId id="1233" r:id="rId13"/>
    <p:sldId id="1237" r:id="rId14"/>
    <p:sldId id="1234" r:id="rId15"/>
    <p:sldId id="1235" r:id="rId16"/>
    <p:sldId id="1239" r:id="rId17"/>
    <p:sldId id="1240" r:id="rId18"/>
    <p:sldId id="1241" r:id="rId19"/>
    <p:sldId id="1242" r:id="rId20"/>
    <p:sldId id="1244" r:id="rId21"/>
    <p:sldId id="1243" r:id="rId22"/>
    <p:sldId id="1245" r:id="rId23"/>
    <p:sldId id="1189" r:id="rId24"/>
    <p:sldId id="1246" r:id="rId25"/>
    <p:sldId id="1247" r:id="rId26"/>
    <p:sldId id="1248" r:id="rId27"/>
    <p:sldId id="1249" r:id="rId28"/>
    <p:sldId id="1250" r:id="rId29"/>
    <p:sldId id="1251" r:id="rId30"/>
    <p:sldId id="1252" r:id="rId31"/>
    <p:sldId id="1253" r:id="rId32"/>
    <p:sldId id="1257" r:id="rId33"/>
    <p:sldId id="1258" r:id="rId34"/>
    <p:sldId id="1254" r:id="rId35"/>
    <p:sldId id="1255" r:id="rId3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FF0000"/>
    <a:srgbClr val="FF9900"/>
    <a:srgbClr val="CC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600" autoAdjust="0"/>
  </p:normalViewPr>
  <p:slideViewPr>
    <p:cSldViewPr>
      <p:cViewPr varScale="1">
        <p:scale>
          <a:sx n="139" d="100"/>
          <a:sy n="139" d="100"/>
        </p:scale>
        <p:origin x="-6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56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051" y="1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63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051" y="8829663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F17B5F5-A8C0-4A98-AAA8-DCDD241D83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94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t" anchorCtr="0" compatLnSpc="1">
            <a:prstTxWarp prst="textNoShape">
              <a:avLst/>
            </a:prstTxWarp>
          </a:bodyPr>
          <a:lstStyle>
            <a:lvl1pPr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618" y="1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t" anchorCtr="0" compatLnSpc="1">
            <a:prstTxWarp prst="textNoShape">
              <a:avLst/>
            </a:prstTxWarp>
          </a:bodyPr>
          <a:lstStyle>
            <a:lvl1pPr algn="r"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693738"/>
            <a:ext cx="4629150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670" y="4398847"/>
            <a:ext cx="5030662" cy="416547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6097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b" anchorCtr="0" compatLnSpc="1">
            <a:prstTxWarp prst="textNoShape">
              <a:avLst/>
            </a:prstTxWarp>
          </a:bodyPr>
          <a:lstStyle>
            <a:lvl1pPr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618" y="8796097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b" anchorCtr="0" compatLnSpc="1">
            <a:prstTxWarp prst="textNoShape">
              <a:avLst/>
            </a:prstTxWarp>
          </a:bodyPr>
          <a:lstStyle>
            <a:lvl1pPr algn="r"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fld id="{2CE9E464-B35D-43B2-BF7C-ADEA1F80F1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678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8313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6625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33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32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103"/>
          <p:cNvSpPr>
            <a:spLocks noChangeShapeType="1"/>
          </p:cNvSpPr>
          <p:nvPr/>
        </p:nvSpPr>
        <p:spPr bwMode="auto">
          <a:xfrm>
            <a:off x="0" y="3048000"/>
            <a:ext cx="89916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10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41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31242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6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"/>
            <a:ext cx="7772400" cy="1143000"/>
          </a:xfr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7587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51817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25" name="Rectangle 410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" name="Rectangle 4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" name="Rectangle 4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ED6F4-152C-4B8C-896C-E324C81E54EF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2829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2B11D-0D4F-4012-B2FD-6C732AEFC0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97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91E3F-52BB-4CA9-8156-EFEDA953B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7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B51EA-48A4-4916-A419-BC4539320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>
                <a:latin typeface="+mn-lt"/>
                <a:cs typeface="Arial" pitchFamily="34" charset="0"/>
              </a:defRPr>
            </a:lvl3pPr>
            <a:lvl4pPr>
              <a:defRPr>
                <a:latin typeface="+mn-lt"/>
                <a:cs typeface="Arial" pitchFamily="34" charset="0"/>
              </a:defRPr>
            </a:lvl4pPr>
            <a:lvl5pPr>
              <a:defRPr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38EFD-512B-4531-8A51-5AEF24EFF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4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5B232-3BEC-4CFE-AF25-FE71B0721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06223-ECBF-4E7D-933E-D79F1A480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54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31549-9A73-40CC-BA70-6C9083CA9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4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487AF-22CC-4BA0-9E2C-52E5FAE89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8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71D29-00F1-4FF4-AC40-83C9E85FF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21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371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9D940-8FF2-40FD-B533-73DBC8517F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52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F78C-0880-40DC-AAAF-0F55B84BB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280160"/>
            <a:ext cx="8535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pitchFamily="18" charset="0"/>
              </a:defRPr>
            </a:lvl1pPr>
          </a:lstStyle>
          <a:p>
            <a:pPr>
              <a:defRPr/>
            </a:pPr>
            <a:fld id="{F6D20532-61D7-47D0-903F-227F7C48A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0" y="1143000"/>
            <a:ext cx="83820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06"/>
          <a:stretch>
            <a:fillRect/>
          </a:stretch>
        </p:blipFill>
        <p:spPr bwMode="auto">
          <a:xfrm>
            <a:off x="8610600" y="1009095"/>
            <a:ext cx="2873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2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3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6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8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9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ECE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576</a:t>
            </a:r>
            <a:r>
              <a:rPr lang="en-US" dirty="0" smtClean="0"/>
              <a:t> </a:t>
            </a:r>
            <a:r>
              <a:rPr lang="en-US" dirty="0"/>
              <a:t>– Power System Dynamics and Stability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8600" y="3251817"/>
            <a:ext cx="8534400" cy="1752600"/>
          </a:xfrm>
        </p:spPr>
        <p:txBody>
          <a:bodyPr/>
          <a:lstStyle/>
          <a:p>
            <a:r>
              <a:rPr lang="en-US" dirty="0" smtClean="0"/>
              <a:t>Prof. Tom Overbye</a:t>
            </a:r>
            <a:endParaRPr lang="en-US" dirty="0"/>
          </a:p>
          <a:p>
            <a:r>
              <a:rPr lang="en-US" dirty="0" smtClean="0"/>
              <a:t>Dept. </a:t>
            </a:r>
            <a:r>
              <a:rPr lang="en-US" dirty="0"/>
              <a:t>of Electrical and Computer Engineering</a:t>
            </a:r>
          </a:p>
          <a:p>
            <a:r>
              <a:rPr lang="en-US" dirty="0"/>
              <a:t>University of Illinois at </a:t>
            </a:r>
            <a:r>
              <a:rPr lang="en-US" dirty="0" smtClean="0"/>
              <a:t>Urbana-Champaign</a:t>
            </a:r>
          </a:p>
          <a:p>
            <a:r>
              <a:rPr lang="en-US" dirty="0" smtClean="0"/>
              <a:t>overbye@illinois.edu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ED6F4-152C-4B8C-896C-E324C81E54EF}" type="slidenum">
              <a:rPr lang="en-US" smtClean="0"/>
              <a:pPr>
                <a:defRPr/>
              </a:pPr>
              <a:t>1</a:t>
            </a:fld>
            <a:endParaRPr lang="en-US" sz="1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61765" y="18288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 smtClean="0">
                <a:latin typeface="Arial" pitchFamily="34" charset="0"/>
                <a:cs typeface="Arial" pitchFamily="34" charset="0"/>
              </a:rPr>
              <a:t>Lecture 19: </a:t>
            </a:r>
            <a:r>
              <a:rPr lang="en-US" b="1" kern="0" dirty="0" err="1" smtClean="0">
                <a:latin typeface="Arial" pitchFamily="34" charset="0"/>
                <a:cs typeface="Arial" pitchFamily="34" charset="0"/>
              </a:rPr>
              <a:t>Multimachine</a:t>
            </a:r>
            <a:r>
              <a:rPr lang="en-US" b="1" kern="0" dirty="0" smtClean="0">
                <a:latin typeface="Arial" pitchFamily="34" charset="0"/>
                <a:cs typeface="Arial" pitchFamily="34" charset="0"/>
              </a:rPr>
              <a:t> Simulation</a:t>
            </a:r>
            <a:endParaRPr lang="en-US" altLang="en-US" sz="2000" b="1" dirty="0"/>
          </a:p>
          <a:p>
            <a:endParaRPr lang="en-US" b="1" kern="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Norton Equivalent Current Injections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05840"/>
          </a:xfrm>
        </p:spPr>
        <p:txBody>
          <a:bodyPr/>
          <a:lstStyle/>
          <a:p>
            <a:r>
              <a:rPr lang="en-US" dirty="0" smtClean="0"/>
              <a:t>The initial Norton equivalent current injections on the </a:t>
            </a:r>
            <a:r>
              <a:rPr lang="en-US" dirty="0" err="1" smtClean="0"/>
              <a:t>dq</a:t>
            </a:r>
            <a:r>
              <a:rPr lang="en-US" dirty="0" smtClean="0"/>
              <a:t> base for each machine are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954736"/>
              </p:ext>
            </p:extLst>
          </p:nvPr>
        </p:nvGraphicFramePr>
        <p:xfrm>
          <a:off x="533400" y="2411413"/>
          <a:ext cx="7885113" cy="324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6206" name="Equation" r:id="rId3" imgW="3568680" imgH="1485720" progId="Equation.DSMT4">
                  <p:embed/>
                </p:oleObj>
              </mc:Choice>
              <mc:Fallback>
                <p:oleObj name="Equation" r:id="rId3" imgW="3568680" imgH="1485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11413"/>
                        <a:ext cx="7885113" cy="324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10200" y="4114800"/>
            <a:ext cx="3094117" cy="2308324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Recall the </a:t>
            </a:r>
            <a:r>
              <a:rPr lang="en-US" dirty="0" err="1" smtClean="0"/>
              <a:t>dq</a:t>
            </a:r>
            <a:r>
              <a:rPr lang="en-US" dirty="0" smtClean="0"/>
              <a:t> values </a:t>
            </a:r>
            <a:br>
              <a:rPr lang="en-US" dirty="0" smtClean="0"/>
            </a:br>
            <a:r>
              <a:rPr lang="en-US" dirty="0" smtClean="0"/>
              <a:t>are on the machine's</a:t>
            </a:r>
            <a:br>
              <a:rPr lang="en-US" dirty="0" smtClean="0"/>
            </a:br>
            <a:r>
              <a:rPr lang="en-US" dirty="0" smtClean="0"/>
              <a:t>reference frame and</a:t>
            </a:r>
            <a:br>
              <a:rPr lang="en-US" dirty="0" smtClean="0"/>
            </a:br>
            <a:r>
              <a:rPr lang="en-US" dirty="0" smtClean="0"/>
              <a:t>the DQ values are on</a:t>
            </a:r>
            <a:br>
              <a:rPr lang="en-US" dirty="0" smtClean="0"/>
            </a:br>
            <a:r>
              <a:rPr lang="en-US" dirty="0" smtClean="0"/>
              <a:t>the system reference</a:t>
            </a:r>
          </a:p>
          <a:p>
            <a:r>
              <a:rPr lang="en-US" dirty="0" smtClean="0"/>
              <a:t>frame</a:t>
            </a:r>
          </a:p>
        </p:txBody>
      </p:sp>
    </p:spTree>
    <p:extLst>
      <p:ext uri="{BB962C8B-B14F-4D97-AF65-F5344CB8AC3E}">
        <p14:creationId xmlns:p14="http://schemas.microsoft.com/office/powerpoint/2010/main" val="2587187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between DQ and </a:t>
            </a:r>
            <a:r>
              <a:rPr lang="en-US" dirty="0" err="1" smtClean="0"/>
              <a:t>dq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777240"/>
          </a:xfrm>
        </p:spPr>
        <p:txBody>
          <a:bodyPr/>
          <a:lstStyle/>
          <a:p>
            <a:r>
              <a:rPr lang="en-US" dirty="0" smtClean="0"/>
              <a:t>Recall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694858"/>
              </p:ext>
            </p:extLst>
          </p:nvPr>
        </p:nvGraphicFramePr>
        <p:xfrm>
          <a:off x="1066800" y="1981200"/>
          <a:ext cx="3856037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55" name="Equation" r:id="rId3" imgW="1828800" imgH="482400" progId="Equation.DSMT4">
                  <p:embed/>
                </p:oleObj>
              </mc:Choice>
              <mc:Fallback>
                <p:oleObj name="Equation" r:id="rId3" imgW="182880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981200"/>
                        <a:ext cx="3856037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608568"/>
              </p:ext>
            </p:extLst>
          </p:nvPr>
        </p:nvGraphicFramePr>
        <p:xfrm>
          <a:off x="1219200" y="4038600"/>
          <a:ext cx="3856038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56" name="Equation" r:id="rId5" imgW="1828800" imgH="482400" progId="Equation.DSMT4">
                  <p:embed/>
                </p:oleObj>
              </mc:Choice>
              <mc:Fallback>
                <p:oleObj name="Equation" r:id="rId5" imgW="182880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038600"/>
                        <a:ext cx="3856038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5000" y="2727702"/>
            <a:ext cx="3009157" cy="193899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 currents provide</a:t>
            </a:r>
            <a:br>
              <a:rPr lang="en-US" dirty="0" smtClean="0"/>
            </a:br>
            <a:r>
              <a:rPr lang="en-US" dirty="0" smtClean="0"/>
              <a:t>the key coupling</a:t>
            </a:r>
            <a:br>
              <a:rPr lang="en-US" dirty="0" smtClean="0"/>
            </a:br>
            <a:r>
              <a:rPr lang="en-US" dirty="0" smtClean="0"/>
              <a:t>between the </a:t>
            </a:r>
            <a:br>
              <a:rPr lang="en-US" dirty="0" smtClean="0"/>
            </a:br>
            <a:r>
              <a:rPr lang="en-US" dirty="0" smtClean="0"/>
              <a:t>two reference</a:t>
            </a:r>
          </a:p>
          <a:p>
            <a:r>
              <a:rPr lang="en-US" dirty="0" smtClean="0"/>
              <a:t>frames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51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 Admittance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539240"/>
          </a:xfrm>
        </p:spPr>
        <p:txBody>
          <a:bodyPr/>
          <a:lstStyle/>
          <a:p>
            <a:r>
              <a:rPr lang="en-US" dirty="0" smtClean="0"/>
              <a:t>The bus admittance matrix is as from before for the classical models, except the diagonal elements are augmented using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921171"/>
              </p:ext>
            </p:extLst>
          </p:nvPr>
        </p:nvGraphicFramePr>
        <p:xfrm>
          <a:off x="1133475" y="4191000"/>
          <a:ext cx="5672138" cy="155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7286" name="Equation" r:id="rId3" imgW="3238200" imgH="888840" progId="Equation.DSMT4">
                  <p:embed/>
                </p:oleObj>
              </mc:Choice>
              <mc:Fallback>
                <p:oleObj name="Equation" r:id="rId3" imgW="3238200" imgH="8888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4191000"/>
                        <a:ext cx="5672138" cy="155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211277"/>
              </p:ext>
            </p:extLst>
          </p:nvPr>
        </p:nvGraphicFramePr>
        <p:xfrm>
          <a:off x="1066800" y="2743200"/>
          <a:ext cx="2286000" cy="1039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7287" name="Equation" r:id="rId5" imgW="977760" imgH="444240" progId="Equation.DSMT4">
                  <p:embed/>
                </p:oleObj>
              </mc:Choice>
              <mc:Fallback>
                <p:oleObj name="Equation" r:id="rId5" imgW="97776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43200"/>
                        <a:ext cx="2286000" cy="10390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1935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Algebraic Solution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234440"/>
          </a:xfrm>
        </p:spPr>
        <p:txBody>
          <a:bodyPr/>
          <a:lstStyle/>
          <a:p>
            <a:r>
              <a:rPr lang="en-US" dirty="0" smtClean="0"/>
              <a:t>To check the values solve (in the network reference frame)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957128"/>
              </p:ext>
            </p:extLst>
          </p:nvPr>
        </p:nvGraphicFramePr>
        <p:xfrm>
          <a:off x="538163" y="2305050"/>
          <a:ext cx="6623050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321" name="Equation" r:id="rId3" imgW="2920680" imgH="990360" progId="Equation.DSMT4">
                  <p:embed/>
                </p:oleObj>
              </mc:Choice>
              <mc:Fallback>
                <p:oleObj name="Equation" r:id="rId3" imgW="2920680" imgH="990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305050"/>
                        <a:ext cx="6623050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3679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310640"/>
          </a:xfrm>
        </p:spPr>
        <p:txBody>
          <a:bodyPr/>
          <a:lstStyle/>
          <a:p>
            <a:r>
              <a:rPr lang="en-US" dirty="0" smtClean="0"/>
              <a:t>The below graph shows the results for four seconds of simulation, using Euler's with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t=0.01 seconds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88291" y="2438400"/>
            <a:ext cx="42931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PowerWorld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case 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B2_GENROU_2GEN_EULER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28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44" y="2362200"/>
            <a:ext cx="4419600" cy="3901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1955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Longer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158240"/>
          </a:xfrm>
        </p:spPr>
        <p:txBody>
          <a:bodyPr/>
          <a:lstStyle/>
          <a:p>
            <a:r>
              <a:rPr lang="en-US" dirty="0" smtClean="0"/>
              <a:t>Simulating out 10 seconds indicates an unstable solution, both using Euler's and RK2 with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t=0.005, so it is really unstable!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128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36742"/>
            <a:ext cx="40005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195" y="2736742"/>
            <a:ext cx="40005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95400" y="6019800"/>
            <a:ext cx="2922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Euler's with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t=0.01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2680" y="6011110"/>
            <a:ext cx="2725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RK2 with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t=0.005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881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More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494037"/>
          </a:xfrm>
        </p:spPr>
        <p:txBody>
          <a:bodyPr/>
          <a:lstStyle/>
          <a:p>
            <a:r>
              <a:rPr lang="en-US" dirty="0" smtClean="0"/>
              <a:t>In this situation the case is unstable because we have not modeled exciters</a:t>
            </a:r>
          </a:p>
          <a:p>
            <a:r>
              <a:rPr lang="en-US" dirty="0" smtClean="0"/>
              <a:t>To each generator add an EXST1 with T</a:t>
            </a:r>
            <a:r>
              <a:rPr lang="en-US" baseline="-25000" dirty="0" smtClean="0"/>
              <a:t>R</a:t>
            </a:r>
            <a:r>
              <a:rPr lang="en-US" dirty="0" smtClean="0"/>
              <a:t>=0, T</a:t>
            </a:r>
            <a:r>
              <a:rPr lang="en-US" baseline="-25000" dirty="0" smtClean="0"/>
              <a:t>C</a:t>
            </a:r>
            <a:r>
              <a:rPr lang="en-US" dirty="0" smtClean="0"/>
              <a:t>=T</a:t>
            </a:r>
            <a:r>
              <a:rPr lang="en-US" baseline="-25000" dirty="0" smtClean="0"/>
              <a:t>B</a:t>
            </a:r>
            <a:r>
              <a:rPr lang="en-US" dirty="0" smtClean="0"/>
              <a:t>=0, K</a:t>
            </a:r>
            <a:r>
              <a:rPr lang="en-US" baseline="-25000" dirty="0" smtClean="0"/>
              <a:t>f</a:t>
            </a:r>
            <a:r>
              <a:rPr lang="en-US" dirty="0" smtClean="0"/>
              <a:t>=0, K</a:t>
            </a:r>
            <a:r>
              <a:rPr lang="en-US" baseline="-25000" dirty="0" smtClean="0"/>
              <a:t>A</a:t>
            </a:r>
            <a:r>
              <a:rPr lang="en-US" dirty="0" smtClean="0"/>
              <a:t>=100, T</a:t>
            </a:r>
            <a:r>
              <a:rPr lang="en-US" baseline="-25000" dirty="0" smtClean="0"/>
              <a:t>A</a:t>
            </a:r>
            <a:r>
              <a:rPr lang="en-US" dirty="0" smtClean="0"/>
              <a:t>=0.1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This just adds one differential equation per generator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34" t="30843" r="27925" b="45987"/>
          <a:stretch/>
        </p:blipFill>
        <p:spPr bwMode="auto">
          <a:xfrm>
            <a:off x="1158498" y="3276600"/>
            <a:ext cx="6172200" cy="19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369402"/>
              </p:ext>
            </p:extLst>
          </p:nvPr>
        </p:nvGraphicFramePr>
        <p:xfrm>
          <a:off x="1371600" y="5715000"/>
          <a:ext cx="3697939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364" name="Equation" r:id="rId4" imgW="2095200" imgH="431640" progId="Equation.DSMT4">
                  <p:embed/>
                </p:oleObj>
              </mc:Choice>
              <mc:Fallback>
                <p:oleObj name="Equation" r:id="rId4" imgW="20952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1600" y="5715000"/>
                        <a:ext cx="3697939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82920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Bus, Two Gen With Exciters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929640"/>
          </a:xfrm>
        </p:spPr>
        <p:txBody>
          <a:bodyPr/>
          <a:lstStyle/>
          <a:p>
            <a:r>
              <a:rPr lang="en-US" dirty="0" smtClean="0"/>
              <a:t>Below are the initial values for this case from PowerWorld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129433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85" t="28934" r="18382" b="15876"/>
          <a:stretch/>
        </p:blipFill>
        <p:spPr bwMode="auto">
          <a:xfrm>
            <a:off x="533400" y="2286000"/>
            <a:ext cx="6035040" cy="3474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990600" y="5943600"/>
            <a:ext cx="5711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is B2_GENROU_2GEN_EXCITER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1988008"/>
            <a:ext cx="2133600" cy="378565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Because of the zero values the other differential equations for the exciters are included but treated as ignored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79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the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539240"/>
          </a:xfrm>
        </p:spPr>
        <p:txBody>
          <a:bodyPr/>
          <a:lstStyle/>
          <a:p>
            <a:r>
              <a:rPr lang="en-US" dirty="0" smtClean="0"/>
              <a:t>PowerWorld allows one to single-step through a solution, showing the </a:t>
            </a:r>
            <a:r>
              <a:rPr lang="en-US" b="1" dirty="0" smtClean="0"/>
              <a:t>f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) and the </a:t>
            </a:r>
            <a:r>
              <a:rPr lang="en-US" b="1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 values</a:t>
            </a:r>
          </a:p>
          <a:p>
            <a:pPr lvl="1"/>
            <a:r>
              <a:rPr lang="en-US" dirty="0" smtClean="0"/>
              <a:t>This is mostly used for education or model debugging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129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3" t="28934" r="2274" b="15876"/>
          <a:stretch/>
        </p:blipFill>
        <p:spPr bwMode="auto">
          <a:xfrm>
            <a:off x="838200" y="2743200"/>
            <a:ext cx="7498080" cy="3474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0999" y="6217920"/>
            <a:ext cx="8279831" cy="461665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Derivatives shown are evaluated at the end of the time step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938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Bus Results with Exciters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548640"/>
          </a:xfrm>
        </p:spPr>
        <p:txBody>
          <a:bodyPr/>
          <a:lstStyle/>
          <a:p>
            <a:r>
              <a:rPr lang="en-US" dirty="0" smtClean="0"/>
              <a:t>Below graph shows the angles with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t=0.01 and a fault clearing at t=0.05 using Euler's</a:t>
            </a:r>
          </a:p>
          <a:p>
            <a:pPr lvl="1"/>
            <a:r>
              <a:rPr lang="en-US" dirty="0" smtClean="0"/>
              <a:t>With the addition of the exciters case is now stable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129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67000"/>
            <a:ext cx="57150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395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Chapter 7</a:t>
            </a:r>
          </a:p>
          <a:p>
            <a:r>
              <a:rPr lang="en-US" dirty="0" smtClean="0"/>
              <a:t>Homework 6 is due on Tuesday April 15</a:t>
            </a:r>
          </a:p>
          <a:p>
            <a:r>
              <a:rPr lang="en-US" dirty="0" smtClean="0"/>
              <a:t>A useful reference is B. Stott, "Power System Dynamic Response Calculations," Proc. IEEE, vol. 67, pp. 219-241</a:t>
            </a:r>
          </a:p>
          <a:p>
            <a:r>
              <a:rPr lang="en-US" dirty="0" smtClean="0"/>
              <a:t>Another key reference is J.M. </a:t>
            </a:r>
            <a:r>
              <a:rPr lang="en-US" dirty="0" err="1" smtClean="0"/>
              <a:t>Undrill</a:t>
            </a:r>
            <a:r>
              <a:rPr lang="en-US" dirty="0" smtClean="0"/>
              <a:t>, "Structure in the Computation of Power-System Nonlinear Dynamic Response," IEEE Trans. Power App. and Syst., vol. 88, pp. 1-6, January 1969.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Impedance 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625840" cy="3139440"/>
          </a:xfrm>
        </p:spPr>
        <p:txBody>
          <a:bodyPr/>
          <a:lstStyle/>
          <a:p>
            <a:r>
              <a:rPr lang="en-US" dirty="0" smtClean="0"/>
              <a:t>The simplest approach for modeling the loads is to treat them as constant impedances, embedding them in the bus admittance matrix</a:t>
            </a:r>
          </a:p>
          <a:p>
            <a:pPr lvl="1"/>
            <a:r>
              <a:rPr lang="en-US" dirty="0" smtClean="0"/>
              <a:t>Only impact the Ybus diagonals</a:t>
            </a:r>
          </a:p>
          <a:p>
            <a:r>
              <a:rPr lang="en-US" dirty="0" smtClean="0"/>
              <a:t>The admittances are set based upon their power flow values, scaled by the inverse of the square of the power flow bus voltage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349258"/>
              </p:ext>
            </p:extLst>
          </p:nvPr>
        </p:nvGraphicFramePr>
        <p:xfrm>
          <a:off x="936625" y="4398963"/>
          <a:ext cx="3992563" cy="232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455" name="Equation" r:id="rId3" imgW="2311200" imgH="1346040" progId="Equation.DSMT4">
                  <p:embed/>
                </p:oleObj>
              </mc:Choice>
              <mc:Fallback>
                <p:oleObj name="Equation" r:id="rId3" imgW="231120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6625" y="4398963"/>
                        <a:ext cx="3992563" cy="2322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38800" y="4091553"/>
            <a:ext cx="3181320" cy="193899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 PowerWorld the </a:t>
            </a:r>
            <a:br>
              <a:rPr lang="en-US" dirty="0" smtClean="0"/>
            </a:br>
            <a:r>
              <a:rPr lang="en-US" dirty="0" smtClean="0"/>
              <a:t>default load model is</a:t>
            </a:r>
            <a:br>
              <a:rPr lang="en-US" dirty="0" smtClean="0"/>
            </a:br>
            <a:r>
              <a:rPr lang="en-US" dirty="0" smtClean="0"/>
              <a:t>specified on Transient</a:t>
            </a:r>
            <a:br>
              <a:rPr lang="en-US" dirty="0" smtClean="0"/>
            </a:br>
            <a:r>
              <a:rPr lang="en-US" dirty="0" smtClean="0"/>
              <a:t>Stability, Options,</a:t>
            </a:r>
            <a:br>
              <a:rPr lang="en-US" dirty="0" smtClean="0"/>
            </a:br>
            <a:r>
              <a:rPr lang="en-US" dirty="0" smtClean="0"/>
              <a:t>Power System Model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50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7.4 Case (WSCC 9 Bus)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539240"/>
          </a:xfrm>
        </p:spPr>
        <p:txBody>
          <a:bodyPr/>
          <a:lstStyle/>
          <a:p>
            <a:r>
              <a:rPr lang="en-US" dirty="0" smtClean="0"/>
              <a:t>PowerWorld Case Example_7_4 duplicates the example 7.4 case from the book, with the exception of using different generator models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129843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7" t="17294" r="27868" b="61458"/>
          <a:stretch/>
        </p:blipFill>
        <p:spPr bwMode="auto">
          <a:xfrm>
            <a:off x="457200" y="2743200"/>
            <a:ext cx="8184776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102259"/>
              </p:ext>
            </p:extLst>
          </p:nvPr>
        </p:nvGraphicFramePr>
        <p:xfrm>
          <a:off x="609600" y="4572000"/>
          <a:ext cx="6011863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480" name="Equation" r:id="rId4" imgW="3479760" imgH="1015920" progId="Equation.DSMT4">
                  <p:embed/>
                </p:oleObj>
              </mc:Choice>
              <mc:Fallback>
                <p:oleObj name="Equation" r:id="rId4" imgW="3479760" imgH="10159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0"/>
                        <a:ext cx="6011863" cy="175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12545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Nonlinear Network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702040" cy="4114800"/>
          </a:xfrm>
        </p:spPr>
        <p:txBody>
          <a:bodyPr/>
          <a:lstStyle/>
          <a:p>
            <a:r>
              <a:rPr lang="en-US" dirty="0" smtClean="0"/>
              <a:t>With constant impedance loads the network equations can usually be written with </a:t>
            </a:r>
            <a:r>
              <a:rPr lang="en-US" b="1" dirty="0" smtClean="0"/>
              <a:t>I</a:t>
            </a:r>
            <a:r>
              <a:rPr lang="en-US" dirty="0" smtClean="0"/>
              <a:t> independent of </a:t>
            </a:r>
            <a:r>
              <a:rPr lang="en-US" b="1" dirty="0" smtClean="0"/>
              <a:t>V</a:t>
            </a:r>
            <a:r>
              <a:rPr lang="en-US" dirty="0" smtClean="0"/>
              <a:t>, then they can be solved directly (as we've been doing)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general this is not the case, with constant power loads one common example</a:t>
            </a:r>
          </a:p>
          <a:p>
            <a:r>
              <a:rPr lang="en-US" dirty="0" smtClean="0"/>
              <a:t>Hence a nonlinear solution with Newton's method is used</a:t>
            </a:r>
          </a:p>
          <a:p>
            <a:r>
              <a:rPr lang="en-US" dirty="0" smtClean="0"/>
              <a:t>We'll generalize the dependence on the algebraic variables, replacing </a:t>
            </a:r>
            <a:r>
              <a:rPr lang="en-US" b="1" dirty="0" smtClean="0"/>
              <a:t>V</a:t>
            </a:r>
            <a:r>
              <a:rPr lang="en-US" dirty="0" smtClean="0"/>
              <a:t> by </a:t>
            </a:r>
            <a:r>
              <a:rPr lang="en-US" b="1" dirty="0" smtClean="0"/>
              <a:t>y</a:t>
            </a:r>
            <a:r>
              <a:rPr lang="en-US" dirty="0" smtClean="0"/>
              <a:t> since they may include other values beyond just the bus voltages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123934"/>
              </p:ext>
            </p:extLst>
          </p:nvPr>
        </p:nvGraphicFramePr>
        <p:xfrm>
          <a:off x="990600" y="2895600"/>
          <a:ext cx="1785938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9498" name="Equation" r:id="rId3" imgW="799920" imgH="228600" progId="Equation.DSMT4">
                  <p:embed/>
                </p:oleObj>
              </mc:Choice>
              <mc:Fallback>
                <p:oleObj name="Equation" r:id="rId3" imgW="79992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895600"/>
                        <a:ext cx="1785938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9395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Nonlinear Network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82040"/>
          </a:xfrm>
        </p:spPr>
        <p:txBody>
          <a:bodyPr/>
          <a:lstStyle/>
          <a:p>
            <a:r>
              <a:rPr lang="en-US" dirty="0" smtClean="0"/>
              <a:t>Just like in the power flow, the complex equations are rewritten, here as a real current and a reactive current</a:t>
            </a:r>
            <a:br>
              <a:rPr lang="en-US" dirty="0" smtClean="0"/>
            </a:br>
            <a:r>
              <a:rPr lang="en-US" b="1" dirty="0" smtClean="0"/>
              <a:t>YV</a:t>
            </a:r>
            <a:r>
              <a:rPr lang="en-US" dirty="0" smtClean="0"/>
              <a:t> – </a:t>
            </a:r>
            <a:r>
              <a:rPr lang="en-US" b="1" dirty="0" smtClean="0"/>
              <a:t>I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,</a:t>
            </a:r>
            <a:r>
              <a:rPr lang="en-US" b="1" dirty="0" smtClean="0"/>
              <a:t>y</a:t>
            </a:r>
            <a:r>
              <a:rPr lang="en-US" dirty="0" smtClean="0"/>
              <a:t>) = </a:t>
            </a:r>
            <a:r>
              <a:rPr lang="en-US" b="1" dirty="0" smtClean="0"/>
              <a:t>0</a:t>
            </a:r>
            <a:endParaRPr lang="en-US" dirty="0" smtClean="0"/>
          </a:p>
          <a:p>
            <a:r>
              <a:rPr lang="en-US" dirty="0" smtClean="0"/>
              <a:t>The values for bus i are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each bus we add two new variables and two new equations</a:t>
            </a:r>
          </a:p>
          <a:p>
            <a:r>
              <a:rPr lang="en-US" dirty="0" smtClean="0"/>
              <a:t>If an infinite bus is modeled then its variables and equations are omitted since its voltage is fixed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968405"/>
              </p:ext>
            </p:extLst>
          </p:nvPr>
        </p:nvGraphicFramePr>
        <p:xfrm>
          <a:off x="623888" y="3048000"/>
          <a:ext cx="4957762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404" name="Equation" r:id="rId3" imgW="2514600" imgH="863280" progId="Equation.DSMT4">
                  <p:embed/>
                </p:oleObj>
              </mc:Choice>
              <mc:Fallback>
                <p:oleObj name="Equation" r:id="rId3" imgW="251460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3888" y="3048000"/>
                        <a:ext cx="4957762" cy="170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67400" y="2438400"/>
            <a:ext cx="2957861" cy="193899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This is a rectangular</a:t>
            </a:r>
            <a:br>
              <a:rPr lang="en-US" dirty="0" smtClean="0"/>
            </a:br>
            <a:r>
              <a:rPr lang="en-US" dirty="0" smtClean="0"/>
              <a:t>formulation; we also</a:t>
            </a:r>
            <a:br>
              <a:rPr lang="en-US" dirty="0" smtClean="0"/>
            </a:br>
            <a:r>
              <a:rPr lang="en-US" dirty="0" smtClean="0"/>
              <a:t>could have written</a:t>
            </a:r>
            <a:br>
              <a:rPr lang="en-US" dirty="0" smtClean="0"/>
            </a:br>
            <a:r>
              <a:rPr lang="en-US" dirty="0" smtClean="0"/>
              <a:t>the equations in</a:t>
            </a:r>
            <a:br>
              <a:rPr lang="en-US" dirty="0" smtClean="0"/>
            </a:br>
            <a:r>
              <a:rPr lang="en-US" dirty="0" smtClean="0"/>
              <a:t>polar 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4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Nonlinear Network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05840"/>
          </a:xfrm>
        </p:spPr>
        <p:txBody>
          <a:bodyPr/>
          <a:lstStyle/>
          <a:p>
            <a:r>
              <a:rPr lang="en-US" dirty="0" smtClean="0"/>
              <a:t>The network variables and equations are then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712507"/>
              </p:ext>
            </p:extLst>
          </p:nvPr>
        </p:nvGraphicFramePr>
        <p:xfrm>
          <a:off x="766763" y="1752600"/>
          <a:ext cx="7483475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523" name="Equation" r:id="rId3" imgW="9372600" imgH="5918040" progId="Equation.DSMT4">
                  <p:embed/>
                </p:oleObj>
              </mc:Choice>
              <mc:Fallback>
                <p:oleObj name="Equation" r:id="rId3" imgW="9372600" imgH="5918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3" y="1752600"/>
                        <a:ext cx="7483475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629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Nonlinear Network </a:t>
            </a:r>
            <a:r>
              <a:rPr lang="en-US" dirty="0" smtClean="0"/>
              <a:t>Equation Newton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81073"/>
              </p:ext>
            </p:extLst>
          </p:nvPr>
        </p:nvGraphicFramePr>
        <p:xfrm>
          <a:off x="457200" y="1371600"/>
          <a:ext cx="65151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545" name="Equation" r:id="rId3" imgW="6514920" imgH="4952880" progId="Equation.DSMT4">
                  <p:embed/>
                </p:oleObj>
              </mc:Choice>
              <mc:Fallback>
                <p:oleObj name="Equation" r:id="rId3" imgW="6514920" imgH="4952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6515100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0026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Equation </a:t>
            </a:r>
            <a:r>
              <a:rPr lang="en-US" dirty="0" err="1" smtClean="0"/>
              <a:t>Jacobian</a:t>
            </a:r>
            <a:r>
              <a:rPr lang="en-US" dirty="0" smtClean="0"/>
              <a:t> </a:t>
            </a:r>
            <a:r>
              <a:rPr lang="en-US" dirty="0"/>
              <a:t>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615440"/>
          </a:xfrm>
        </p:spPr>
        <p:txBody>
          <a:bodyPr/>
          <a:lstStyle/>
          <a:p>
            <a:r>
              <a:rPr lang="en-US" dirty="0" smtClean="0"/>
              <a:t>The most computationally intensive part of the algorithm is determining and factoring the </a:t>
            </a:r>
            <a:r>
              <a:rPr lang="en-US" dirty="0" err="1" smtClean="0"/>
              <a:t>Jacobian</a:t>
            </a:r>
            <a:r>
              <a:rPr lang="en-US" dirty="0" smtClean="0"/>
              <a:t> matrix, </a:t>
            </a:r>
            <a:r>
              <a:rPr lang="en-US" b="1" dirty="0" smtClean="0"/>
              <a:t>J</a:t>
            </a:r>
            <a:r>
              <a:rPr lang="en-US" dirty="0" smtClean="0"/>
              <a:t>(</a:t>
            </a:r>
            <a:r>
              <a:rPr lang="en-US" b="1" dirty="0" smtClean="0"/>
              <a:t>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952773"/>
              </p:ext>
            </p:extLst>
          </p:nvPr>
        </p:nvGraphicFramePr>
        <p:xfrm>
          <a:off x="1219200" y="2743200"/>
          <a:ext cx="6629400" cy="3788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569" name="Equation" r:id="rId3" imgW="7467480" imgH="4267080" progId="Equation.DSMT4">
                  <p:embed/>
                </p:oleObj>
              </mc:Choice>
              <mc:Fallback>
                <p:oleObj name="Equation" r:id="rId3" imgW="7467480" imgH="42670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743200"/>
                        <a:ext cx="6629400" cy="37882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6700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</a:t>
            </a:r>
            <a:r>
              <a:rPr lang="en-US" dirty="0" err="1" smtClean="0"/>
              <a:t>Jacobian</a:t>
            </a:r>
            <a:r>
              <a:rPr lang="en-US" dirty="0" smtClean="0"/>
              <a:t>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84404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Jacobian</a:t>
            </a:r>
            <a:r>
              <a:rPr lang="en-US" dirty="0" smtClean="0"/>
              <a:t> matrix can be stored and computed using a 2 by 2 block matrix structure</a:t>
            </a:r>
          </a:p>
          <a:p>
            <a:r>
              <a:rPr lang="en-US" dirty="0" smtClean="0"/>
              <a:t>The portion of the 2 by 2 entries just from the </a:t>
            </a:r>
            <a:r>
              <a:rPr lang="en-US" b="1" dirty="0" smtClean="0"/>
              <a:t>Y</a:t>
            </a:r>
            <a:r>
              <a:rPr lang="en-US" baseline="-25000" dirty="0" smtClean="0"/>
              <a:t>bus</a:t>
            </a:r>
            <a:r>
              <a:rPr lang="en-US" dirty="0" smtClean="0"/>
              <a:t> are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major source of the current vector voltage sensitivity comes from non-constant impedance loads; also dc transmission lines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298773"/>
              </p:ext>
            </p:extLst>
          </p:nvPr>
        </p:nvGraphicFramePr>
        <p:xfrm>
          <a:off x="762000" y="2895600"/>
          <a:ext cx="4960937" cy="230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591" name="Equation" r:id="rId3" imgW="5587920" imgH="2590560" progId="Equation.DSMT4">
                  <p:embed/>
                </p:oleObj>
              </mc:Choice>
              <mc:Fallback>
                <p:oleObj name="Equation" r:id="rId3" imgW="5587920" imgH="2590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4960937" cy="2300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72200" y="2819400"/>
            <a:ext cx="2358338" cy="2308324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 "hat" was</a:t>
            </a:r>
            <a:br>
              <a:rPr lang="en-US" dirty="0" smtClean="0"/>
            </a:br>
            <a:r>
              <a:rPr lang="en-US" dirty="0" smtClean="0"/>
              <a:t>added to the </a:t>
            </a:r>
            <a:br>
              <a:rPr lang="en-US" dirty="0" smtClean="0"/>
            </a:br>
            <a:r>
              <a:rPr lang="en-US" dirty="0" smtClean="0"/>
              <a:t>g functions to</a:t>
            </a:r>
          </a:p>
          <a:p>
            <a:r>
              <a:rPr lang="en-US" dirty="0" smtClean="0"/>
              <a:t>indicate it is just</a:t>
            </a:r>
            <a:br>
              <a:rPr lang="en-US" dirty="0" smtClean="0"/>
            </a:br>
            <a:r>
              <a:rPr lang="en-US" dirty="0" smtClean="0"/>
              <a:t>the portion from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/>
              <a:t>Y</a:t>
            </a:r>
            <a:r>
              <a:rPr lang="en-US" baseline="-25000" dirty="0" smtClean="0"/>
              <a:t>bus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441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Constant Current and Constant Power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158240"/>
          </a:xfrm>
        </p:spPr>
        <p:txBody>
          <a:bodyPr/>
          <a:lstStyle/>
          <a:p>
            <a:r>
              <a:rPr lang="en-US" dirty="0" smtClean="0"/>
              <a:t>As an example, assume the load at bus k is represented with a ZIP model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constant impedance portion is embedded in the </a:t>
            </a:r>
            <a:r>
              <a:rPr lang="en-US" b="1" dirty="0" err="1" smtClean="0"/>
              <a:t>Y</a:t>
            </a:r>
            <a:r>
              <a:rPr lang="en-US" baseline="-25000" dirty="0" err="1" smtClean="0"/>
              <a:t>bus</a:t>
            </a:r>
            <a:endParaRPr lang="en-US" baseline="-25000" dirty="0" smtClean="0"/>
          </a:p>
          <a:p>
            <a:endParaRPr lang="en-US" baseline="-25000" dirty="0"/>
          </a:p>
          <a:p>
            <a:endParaRPr lang="en-US" baseline="-25000" dirty="0" smtClean="0"/>
          </a:p>
          <a:p>
            <a:endParaRPr lang="en-US" baseline="-25000" dirty="0"/>
          </a:p>
          <a:p>
            <a:endParaRPr lang="en-US" baseline="-25000" dirty="0" smtClean="0"/>
          </a:p>
          <a:p>
            <a:r>
              <a:rPr lang="en-US" dirty="0"/>
              <a:t>Usually solved in per unit on network MVA 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032107"/>
              </p:ext>
            </p:extLst>
          </p:nvPr>
        </p:nvGraphicFramePr>
        <p:xfrm>
          <a:off x="685800" y="2286000"/>
          <a:ext cx="5995987" cy="14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657" name="Equation" r:id="rId3" imgW="2705040" imgH="634680" progId="Equation.DSMT4">
                  <p:embed/>
                </p:oleObj>
              </mc:Choice>
              <mc:Fallback>
                <p:oleObj name="Equation" r:id="rId3" imgW="2705040" imgH="6346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86000"/>
                        <a:ext cx="5995987" cy="14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547251"/>
              </p:ext>
            </p:extLst>
          </p:nvPr>
        </p:nvGraphicFramePr>
        <p:xfrm>
          <a:off x="838200" y="4267200"/>
          <a:ext cx="7634288" cy="135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4658" name="Equation" r:id="rId5" imgW="3441600" imgH="609480" progId="Equation.DSMT4">
                  <p:embed/>
                </p:oleObj>
              </mc:Choice>
              <mc:Fallback>
                <p:oleObj name="Equation" r:id="rId5" imgW="3441600" imgH="609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7634288" cy="1350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0" y="2057400"/>
            <a:ext cx="2137124" cy="156966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 base load</a:t>
            </a:r>
            <a:br>
              <a:rPr lang="en-US" dirty="0" smtClean="0"/>
            </a:br>
            <a:r>
              <a:rPr lang="en-US" dirty="0" smtClean="0"/>
              <a:t>values are</a:t>
            </a:r>
            <a:br>
              <a:rPr lang="en-US" dirty="0" smtClean="0"/>
            </a:br>
            <a:r>
              <a:rPr lang="en-US" dirty="0" smtClean="0"/>
              <a:t>set from the </a:t>
            </a:r>
            <a:br>
              <a:rPr lang="en-US" dirty="0" smtClean="0"/>
            </a:br>
            <a:r>
              <a:rPr lang="en-US" dirty="0" smtClean="0"/>
              <a:t>power flow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580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Constant Current and Constant Power 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158240"/>
          </a:xfrm>
        </p:spPr>
        <p:txBody>
          <a:bodyPr/>
          <a:lstStyle/>
          <a:p>
            <a:r>
              <a:rPr lang="en-US" dirty="0" smtClean="0"/>
              <a:t>The current is then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Multiply the numerator and denominator by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DK</a:t>
            </a:r>
            <a:r>
              <a:rPr lang="en-US" dirty="0" err="1" smtClean="0"/>
              <a:t>+jV</a:t>
            </a:r>
            <a:r>
              <a:rPr lang="en-US" baseline="-25000" dirty="0" err="1" smtClean="0"/>
              <a:t>QK</a:t>
            </a:r>
            <a:r>
              <a:rPr lang="en-US" dirty="0" smtClean="0"/>
              <a:t> to write as the real current and the reactive current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33975"/>
              </p:ext>
            </p:extLst>
          </p:nvPr>
        </p:nvGraphicFramePr>
        <p:xfrm>
          <a:off x="696913" y="1828800"/>
          <a:ext cx="7246937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5640" name="Equation" r:id="rId3" imgW="3898800" imgH="1269720" progId="Equation.DSMT4">
                  <p:embed/>
                </p:oleObj>
              </mc:Choice>
              <mc:Fallback>
                <p:oleObj name="Equation" r:id="rId3" imgW="3898800" imgH="1269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1828800"/>
                        <a:ext cx="7246937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81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Angle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initial angles are given by the angles from the power flow, which are based on the slack bus's angle</a:t>
            </a:r>
          </a:p>
          <a:p>
            <a:r>
              <a:rPr lang="en-US" dirty="0" smtClean="0"/>
              <a:t>As presented the transient stability angles are with respect to a synchronous reference frame</a:t>
            </a:r>
          </a:p>
          <a:p>
            <a:pPr lvl="1"/>
            <a:r>
              <a:rPr lang="en-US" dirty="0" smtClean="0"/>
              <a:t>Sometimes this is fine, such as for either shorter studies, or ones in which there is little speed variation</a:t>
            </a:r>
          </a:p>
          <a:p>
            <a:pPr lvl="1"/>
            <a:r>
              <a:rPr lang="en-US" dirty="0" smtClean="0"/>
              <a:t>Oftentimes this is not best since the when the frequencies are not nominal, the angles shift from the reference frame</a:t>
            </a:r>
          </a:p>
          <a:p>
            <a:r>
              <a:rPr lang="en-US" dirty="0" smtClean="0"/>
              <a:t>Other reference frames can be used, such as with respect to a particular generator's value, which mimics the power flow approach; the selected reference has no impact on the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57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Constant Current and Constant Power 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0584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Jacobian</a:t>
            </a:r>
            <a:r>
              <a:rPr lang="en-US" dirty="0" smtClean="0"/>
              <a:t> entries are then found by differentiating with respect to V</a:t>
            </a:r>
            <a:r>
              <a:rPr lang="en-US" baseline="-25000" dirty="0" smtClean="0"/>
              <a:t>DK</a:t>
            </a:r>
            <a:r>
              <a:rPr lang="en-US" dirty="0" smtClean="0"/>
              <a:t> and V</a:t>
            </a:r>
            <a:r>
              <a:rPr lang="en-US" baseline="-25000" dirty="0" smtClean="0"/>
              <a:t>QK</a:t>
            </a:r>
          </a:p>
          <a:p>
            <a:pPr lvl="1"/>
            <a:r>
              <a:rPr lang="en-US" dirty="0" smtClean="0"/>
              <a:t>Only affect the 2 by 2 block diagonal values</a:t>
            </a:r>
          </a:p>
          <a:p>
            <a:r>
              <a:rPr lang="en-US" dirty="0" smtClean="0"/>
              <a:t>Usually constant current and constant power models are replaced by a constant impedance model if the voltage goes too low, like during a fault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217263"/>
              </p:ext>
            </p:extLst>
          </p:nvPr>
        </p:nvGraphicFramePr>
        <p:xfrm>
          <a:off x="762000" y="1371600"/>
          <a:ext cx="6967537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6660" name="Equation" r:id="rId3" imgW="3340080" imgH="1041120" progId="Equation.DSMT4">
                  <p:embed/>
                </p:oleObj>
              </mc:Choice>
              <mc:Fallback>
                <p:oleObj name="Equation" r:id="rId3" imgW="3340080" imgH="1041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6967537" cy="217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4351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7.4.ZIP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702040" cy="4114800"/>
          </a:xfrm>
        </p:spPr>
        <p:txBody>
          <a:bodyPr/>
          <a:lstStyle/>
          <a:p>
            <a:r>
              <a:rPr lang="en-US" dirty="0" smtClean="0"/>
              <a:t>Example 7.4 is modified so the loads are represented by a model with 30% constant power, 30% constant current and 40% constant impedance</a:t>
            </a:r>
          </a:p>
          <a:p>
            <a:pPr lvl="1"/>
            <a:r>
              <a:rPr lang="en-US" dirty="0" smtClean="0"/>
              <a:t>In PowerWorld load models can be entered in a number of different ways; a tedious but simple approach is to specify a model for each individual load</a:t>
            </a:r>
          </a:p>
          <a:p>
            <a:pPr lvl="2"/>
            <a:r>
              <a:rPr lang="en-US" dirty="0" smtClean="0"/>
              <a:t>Right click on the load symbol to display the Load Options dialog, select Stability, and select WSCC to enter a ZIP model, in which p1&amp;q1 are the normalized about of constant impedance load, p2&amp;q2 the amount of constant current load, and p3&amp;q3 the amount of constant power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867400"/>
            <a:ext cx="3831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is Example_7_4_ZIP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9814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/>
              <a:t>7.4.ZIP </a:t>
            </a:r>
            <a:r>
              <a:rPr lang="en-US" dirty="0" smtClean="0"/>
              <a:t>One-line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pic>
        <p:nvPicPr>
          <p:cNvPr id="13086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1" b="13886"/>
          <a:stretch/>
        </p:blipFill>
        <p:spPr bwMode="auto">
          <a:xfrm>
            <a:off x="240414" y="1371600"/>
            <a:ext cx="8875875" cy="429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670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62000"/>
          </a:xfrm>
        </p:spPr>
        <p:txBody>
          <a:bodyPr/>
          <a:lstStyle/>
          <a:p>
            <a:r>
              <a:rPr lang="en-US" dirty="0" smtClean="0"/>
              <a:t>Example 7.4.ZIP Bus 8 Load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929640"/>
          </a:xfrm>
        </p:spPr>
        <p:txBody>
          <a:bodyPr/>
          <a:lstStyle/>
          <a:p>
            <a:r>
              <a:rPr lang="en-US" dirty="0" smtClean="0"/>
              <a:t>As an example the values for bus 8 are given (per unit, 100 MVA base)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109752"/>
              </p:ext>
            </p:extLst>
          </p:nvPr>
        </p:nvGraphicFramePr>
        <p:xfrm>
          <a:off x="609600" y="2362200"/>
          <a:ext cx="7643812" cy="328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9710" name="Equation" r:id="rId3" imgW="3695400" imgH="1587240" progId="Equation.DSMT4">
                  <p:embed/>
                </p:oleObj>
              </mc:Choice>
              <mc:Fallback>
                <p:oleObj name="Equation" r:id="rId3" imgW="3695400" imgH="1587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362200"/>
                        <a:ext cx="7643812" cy="328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59295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7.4.ZIP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05840"/>
          </a:xfrm>
        </p:spPr>
        <p:txBody>
          <a:bodyPr/>
          <a:lstStyle/>
          <a:p>
            <a:r>
              <a:rPr lang="en-US" dirty="0" smtClean="0"/>
              <a:t>For this case the 2 by 2 block between buses 8 and </a:t>
            </a:r>
            <a:r>
              <a:rPr lang="en-US" dirty="0"/>
              <a:t>7</a:t>
            </a:r>
            <a:r>
              <a:rPr lang="en-US" dirty="0" smtClean="0"/>
              <a:t> is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And between 8 and 9 is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2 by 2 block for the bus 8 diagonal is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507628"/>
              </p:ext>
            </p:extLst>
          </p:nvPr>
        </p:nvGraphicFramePr>
        <p:xfrm>
          <a:off x="1135063" y="3352800"/>
          <a:ext cx="2535237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7722" name="Equation" r:id="rId3" imgW="2857320" imgH="965160" progId="Equation.DSMT4">
                  <p:embed/>
                </p:oleObj>
              </mc:Choice>
              <mc:Fallback>
                <p:oleObj name="Equation" r:id="rId3" imgW="285732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3" y="3352800"/>
                        <a:ext cx="2535237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64097"/>
              </p:ext>
            </p:extLst>
          </p:nvPr>
        </p:nvGraphicFramePr>
        <p:xfrm>
          <a:off x="1196975" y="5078413"/>
          <a:ext cx="25241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7723" name="Equation" r:id="rId5" imgW="2844720" imgH="965160" progId="Equation.DSMT4">
                  <p:embed/>
                </p:oleObj>
              </mc:Choice>
              <mc:Fallback>
                <p:oleObj name="Equation" r:id="rId5" imgW="284472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5078413"/>
                        <a:ext cx="252412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24400" y="2527120"/>
            <a:ext cx="2581156" cy="120032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These entries are</a:t>
            </a:r>
            <a:br>
              <a:rPr lang="en-US" dirty="0" smtClean="0"/>
            </a:br>
            <a:r>
              <a:rPr lang="en-US" dirty="0" smtClean="0"/>
              <a:t>easily checked</a:t>
            </a:r>
            <a:br>
              <a:rPr lang="en-US" dirty="0" smtClean="0"/>
            </a:br>
            <a:r>
              <a:rPr lang="en-US" dirty="0" smtClean="0"/>
              <a:t>with the </a:t>
            </a:r>
            <a:r>
              <a:rPr lang="en-US" b="1" dirty="0" smtClean="0"/>
              <a:t>Y</a:t>
            </a:r>
            <a:r>
              <a:rPr lang="en-US" baseline="-25000" dirty="0" smtClean="0"/>
              <a:t>bus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81600" y="5105400"/>
            <a:ext cx="2699778" cy="830997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 check here is </a:t>
            </a:r>
            <a:br>
              <a:rPr lang="en-US" dirty="0" smtClean="0"/>
            </a:br>
            <a:r>
              <a:rPr lang="en-US" dirty="0" smtClean="0"/>
              <a:t>left for the student</a:t>
            </a:r>
            <a:endParaRPr lang="en-US" baseline="-250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30909"/>
              </p:ext>
            </p:extLst>
          </p:nvPr>
        </p:nvGraphicFramePr>
        <p:xfrm>
          <a:off x="1295400" y="1981200"/>
          <a:ext cx="2366963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7724" name="Equation" r:id="rId7" imgW="2666880" imgH="965160" progId="Equation.DSMT4">
                  <p:embed/>
                </p:oleObj>
              </mc:Choice>
              <mc:Fallback>
                <p:oleObj name="Equation" r:id="rId7" imgW="266688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81200"/>
                        <a:ext cx="2366963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29874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coding </a:t>
            </a:r>
            <a:r>
              <a:rPr lang="en-US" dirty="0" err="1" smtClean="0"/>
              <a:t>Jacobian</a:t>
            </a:r>
            <a:r>
              <a:rPr lang="en-US" dirty="0" smtClean="0"/>
              <a:t> values, a good way to check that the entries are correct is to make sure that for a small perturbation about the solution the Newton's method has quadratic convergence</a:t>
            </a:r>
          </a:p>
          <a:p>
            <a:r>
              <a:rPr lang="en-US" dirty="0" smtClean="0"/>
              <a:t>When running the simulation the </a:t>
            </a:r>
            <a:r>
              <a:rPr lang="en-US" dirty="0" err="1" smtClean="0"/>
              <a:t>Jacobian</a:t>
            </a:r>
            <a:r>
              <a:rPr lang="en-US" dirty="0" smtClean="0"/>
              <a:t> is actually seldom rebuilt and refactored </a:t>
            </a:r>
          </a:p>
          <a:p>
            <a:pPr lvl="1"/>
            <a:r>
              <a:rPr lang="en-US" dirty="0" smtClean="0"/>
              <a:t>If the </a:t>
            </a:r>
            <a:r>
              <a:rPr lang="en-US" dirty="0" err="1" smtClean="0"/>
              <a:t>Jacobian</a:t>
            </a:r>
            <a:r>
              <a:rPr lang="en-US" dirty="0" smtClean="0"/>
              <a:t> is not too bad it will still converge</a:t>
            </a:r>
          </a:p>
          <a:p>
            <a:r>
              <a:rPr lang="en-US" dirty="0" smtClean="0"/>
              <a:t>To converge Newton's method needs a good initial guess, which is usually the last time step solution</a:t>
            </a:r>
          </a:p>
          <a:p>
            <a:pPr lvl="1"/>
            <a:r>
              <a:rPr lang="en-US" dirty="0" smtClean="0"/>
              <a:t>Convergence can be an issue following large system disturbances, such as a fault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9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762000"/>
          </a:xfrm>
        </p:spPr>
        <p:txBody>
          <a:bodyPr/>
          <a:lstStyle/>
          <a:p>
            <a:r>
              <a:rPr lang="en-US" dirty="0" err="1" smtClean="0"/>
              <a:t>Subtransient</a:t>
            </a:r>
            <a:r>
              <a:rPr lang="en-US" dirty="0" smtClean="0"/>
              <a:t>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2910840"/>
          </a:xfrm>
        </p:spPr>
        <p:txBody>
          <a:bodyPr/>
          <a:lstStyle/>
          <a:p>
            <a:r>
              <a:rPr lang="en-US" dirty="0" smtClean="0"/>
              <a:t>The Norton current injection approach is what is commonly used with </a:t>
            </a:r>
            <a:r>
              <a:rPr lang="en-US" dirty="0" err="1"/>
              <a:t>s</a:t>
            </a:r>
            <a:r>
              <a:rPr lang="en-US" dirty="0" err="1" smtClean="0"/>
              <a:t>ubtransient</a:t>
            </a:r>
            <a:r>
              <a:rPr lang="en-US" dirty="0" smtClean="0"/>
              <a:t> models in industry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subtransient</a:t>
            </a:r>
            <a:r>
              <a:rPr lang="en-US" dirty="0" smtClean="0"/>
              <a:t> saliency is neglected (as is the case with GENROU and GENSAL in which 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d</a:t>
            </a:r>
            <a:r>
              <a:rPr lang="en-US" dirty="0" smtClean="0"/>
              <a:t>=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q</a:t>
            </a:r>
            <a:r>
              <a:rPr lang="en-US" dirty="0" smtClean="0"/>
              <a:t>) then the current injection is 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Subtransient</a:t>
            </a:r>
            <a:r>
              <a:rPr lang="en-US" dirty="0" smtClean="0"/>
              <a:t> saliency can be handled with this approach, but it is more involved (see </a:t>
            </a:r>
            <a:r>
              <a:rPr lang="en-US" dirty="0" err="1" smtClean="0"/>
              <a:t>Arrillaga</a:t>
            </a:r>
            <a:r>
              <a:rPr lang="en-US" dirty="0" smtClean="0"/>
              <a:t>, </a:t>
            </a:r>
            <a:r>
              <a:rPr lang="en-US" i="1" dirty="0" smtClean="0"/>
              <a:t>Computer Analysis of Power Systems</a:t>
            </a:r>
            <a:r>
              <a:rPr lang="en-US" dirty="0" smtClean="0"/>
              <a:t>, section 6.6.3)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920094"/>
              </p:ext>
            </p:extLst>
          </p:nvPr>
        </p:nvGraphicFramePr>
        <p:xfrm>
          <a:off x="737755" y="3657600"/>
          <a:ext cx="5332413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2124" name="Equation" r:id="rId3" imgW="2412720" imgH="495000" progId="Equation.DSMT4">
                  <p:embed/>
                </p:oleObj>
              </mc:Choice>
              <mc:Fallback>
                <p:oleObj name="Equation" r:id="rId3" imgW="2412720" imgH="49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755" y="3657600"/>
                        <a:ext cx="5332413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" t="6668" r="-1321" b="13326"/>
          <a:stretch/>
        </p:blipFill>
        <p:spPr>
          <a:xfrm>
            <a:off x="6095998" y="3429000"/>
            <a:ext cx="2610119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10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Subtransient</a:t>
            </a:r>
            <a:r>
              <a:rPr lang="en-US" dirty="0"/>
              <a:t>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2453640"/>
          </a:xfrm>
        </p:spPr>
        <p:txBody>
          <a:bodyPr/>
          <a:lstStyle/>
          <a:p>
            <a:r>
              <a:rPr lang="en-US" dirty="0" smtClean="0"/>
              <a:t>Note, the values here are on the </a:t>
            </a:r>
            <a:r>
              <a:rPr lang="en-US" dirty="0" err="1" smtClean="0"/>
              <a:t>dq</a:t>
            </a:r>
            <a:r>
              <a:rPr lang="en-US" dirty="0" smtClean="0"/>
              <a:t> reference frame</a:t>
            </a:r>
          </a:p>
          <a:p>
            <a:r>
              <a:rPr lang="en-US" dirty="0" smtClean="0"/>
              <a:t>We can now extend the approach introduced for the classical machine model to </a:t>
            </a:r>
            <a:r>
              <a:rPr lang="en-US" dirty="0" err="1" smtClean="0"/>
              <a:t>subtransient</a:t>
            </a:r>
            <a:r>
              <a:rPr lang="en-US" dirty="0" smtClean="0"/>
              <a:t> models</a:t>
            </a:r>
          </a:p>
          <a:p>
            <a:r>
              <a:rPr lang="en-US" dirty="0" smtClean="0"/>
              <a:t>Initialization is as before, which gives the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's and other state values</a:t>
            </a:r>
          </a:p>
          <a:p>
            <a:r>
              <a:rPr lang="en-US" dirty="0" smtClean="0"/>
              <a:t>Each time step is as before, except we use the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's for each generator to transfer values between the network reference frame and each machine's </a:t>
            </a:r>
            <a:r>
              <a:rPr lang="en-US" dirty="0" err="1" smtClean="0"/>
              <a:t>dq</a:t>
            </a:r>
            <a:r>
              <a:rPr lang="en-US" dirty="0" smtClean="0"/>
              <a:t> reference frame</a:t>
            </a:r>
          </a:p>
          <a:p>
            <a:pPr lvl="1"/>
            <a:r>
              <a:rPr lang="en-US" dirty="0" smtClean="0"/>
              <a:t>The currents provide the coupling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81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Bus </a:t>
            </a:r>
            <a:r>
              <a:rPr lang="en-US" dirty="0" smtClean="0"/>
              <a:t>Example with Two GENROU Machine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same system as before, except with we'll model both generators using GENROUs</a:t>
            </a:r>
          </a:p>
          <a:p>
            <a:pPr lvl="1"/>
            <a:r>
              <a:rPr lang="en-US" dirty="0" smtClean="0"/>
              <a:t>For simplicity we'll make both generators identical except set H</a:t>
            </a:r>
            <a:r>
              <a:rPr lang="en-US" baseline="-25000" dirty="0" smtClean="0"/>
              <a:t>1</a:t>
            </a:r>
            <a:r>
              <a:rPr lang="en-US" dirty="0" smtClean="0"/>
              <a:t>=3, H</a:t>
            </a:r>
            <a:r>
              <a:rPr lang="en-US" baseline="-25000" dirty="0" smtClean="0"/>
              <a:t>2</a:t>
            </a:r>
            <a:r>
              <a:rPr lang="en-US" dirty="0" smtClean="0"/>
              <a:t>=6; other values are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d</a:t>
            </a:r>
            <a:r>
              <a:rPr lang="en-US" dirty="0" smtClean="0"/>
              <a:t>=2.1,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q</a:t>
            </a:r>
            <a:r>
              <a:rPr lang="en-US" dirty="0" smtClean="0"/>
              <a:t>=0.5, </a:t>
            </a:r>
            <a:r>
              <a:rPr lang="en-US" dirty="0" err="1" smtClean="0"/>
              <a:t>X'</a:t>
            </a:r>
            <a:r>
              <a:rPr lang="en-US" baseline="-25000" dirty="0" err="1" smtClean="0"/>
              <a:t>d</a:t>
            </a:r>
            <a:r>
              <a:rPr lang="en-US" dirty="0" smtClean="0"/>
              <a:t>=0.2, </a:t>
            </a:r>
            <a:r>
              <a:rPr lang="en-US" dirty="0" err="1" smtClean="0"/>
              <a:t>X'</a:t>
            </a:r>
            <a:r>
              <a:rPr lang="en-US" baseline="-25000" dirty="0" err="1" smtClean="0"/>
              <a:t>q</a:t>
            </a:r>
            <a:r>
              <a:rPr lang="en-US" dirty="0" smtClean="0"/>
              <a:t>=0.5, 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q</a:t>
            </a:r>
            <a:r>
              <a:rPr lang="en-US" dirty="0" smtClean="0"/>
              <a:t>=</a:t>
            </a:r>
            <a:r>
              <a:rPr lang="en-US" dirty="0" err="1" smtClean="0"/>
              <a:t>X"</a:t>
            </a:r>
            <a:r>
              <a:rPr lang="en-US" baseline="-25000" dirty="0" err="1" smtClean="0"/>
              <a:t>d</a:t>
            </a:r>
            <a:r>
              <a:rPr lang="en-US" dirty="0" smtClean="0"/>
              <a:t>=0.18, X</a:t>
            </a:r>
            <a:r>
              <a:rPr lang="en-US" baseline="-25000" dirty="0" smtClean="0"/>
              <a:t>l</a:t>
            </a:r>
            <a:r>
              <a:rPr lang="en-US" dirty="0" smtClean="0"/>
              <a:t>=0.15, </a:t>
            </a:r>
            <a:r>
              <a:rPr lang="en-US" dirty="0" err="1" smtClean="0"/>
              <a:t>T'</a:t>
            </a:r>
            <a:r>
              <a:rPr lang="en-US" baseline="-25000" dirty="0" err="1" smtClean="0"/>
              <a:t>do</a:t>
            </a:r>
            <a:r>
              <a:rPr lang="en-US" dirty="0" smtClean="0"/>
              <a:t> = 7.0, </a:t>
            </a:r>
            <a:r>
              <a:rPr lang="en-US" dirty="0" err="1" smtClean="0"/>
              <a:t>T'</a:t>
            </a:r>
            <a:r>
              <a:rPr lang="en-US" baseline="-25000" dirty="0" err="1" smtClean="0"/>
              <a:t>qo</a:t>
            </a:r>
            <a:r>
              <a:rPr lang="en-US" dirty="0" smtClean="0"/>
              <a:t>=0.75, </a:t>
            </a:r>
            <a:r>
              <a:rPr lang="en-US" dirty="0" err="1" smtClean="0"/>
              <a:t>T"</a:t>
            </a:r>
            <a:r>
              <a:rPr lang="en-US" baseline="-25000" dirty="0" err="1" smtClean="0"/>
              <a:t>do</a:t>
            </a:r>
            <a:r>
              <a:rPr lang="en-US" dirty="0" smtClean="0"/>
              <a:t>=0.035, </a:t>
            </a:r>
            <a:r>
              <a:rPr lang="en-US" dirty="0" err="1" smtClean="0"/>
              <a:t>T"</a:t>
            </a:r>
            <a:r>
              <a:rPr lang="en-US" baseline="-25000" dirty="0" err="1" smtClean="0"/>
              <a:t>qo</a:t>
            </a:r>
            <a:r>
              <a:rPr lang="en-US" dirty="0" smtClean="0"/>
              <a:t>=0.05; no saturation</a:t>
            </a:r>
          </a:p>
          <a:p>
            <a:pPr lvl="1"/>
            <a:r>
              <a:rPr lang="en-US" dirty="0" smtClean="0"/>
              <a:t>With no saturation the value of the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's are determined (as per Lecture 11) by solving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Hence for generator 1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193989"/>
              </p:ext>
            </p:extLst>
          </p:nvPr>
        </p:nvGraphicFramePr>
        <p:xfrm>
          <a:off x="1752600" y="4724400"/>
          <a:ext cx="3276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208" name="Equation" r:id="rId3" imgW="1612900" imgH="279400" progId="Equation.DSMT4">
                  <p:embed/>
                </p:oleObj>
              </mc:Choice>
              <mc:Fallback>
                <p:oleObj name="Equation" r:id="rId3" imgW="1612900" imgH="279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724400"/>
                        <a:ext cx="32766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556828"/>
              </p:ext>
            </p:extLst>
          </p:nvPr>
        </p:nvGraphicFramePr>
        <p:xfrm>
          <a:off x="482600" y="5943600"/>
          <a:ext cx="8153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3209" name="Equation" r:id="rId5" imgW="4012920" imgH="253800" progId="Equation.DSMT4">
                  <p:embed/>
                </p:oleObj>
              </mc:Choice>
              <mc:Fallback>
                <p:oleObj name="Equation" r:id="rId5" imgW="401292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" y="5943600"/>
                        <a:ext cx="81534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8983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GENROU Block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71" t="16652" r="25744" b="3667"/>
          <a:stretch/>
        </p:blipFill>
        <p:spPr bwMode="auto">
          <a:xfrm>
            <a:off x="609600" y="1219198"/>
            <a:ext cx="5791200" cy="5536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57959" y="1371600"/>
            <a:ext cx="500458" cy="40011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E'</a:t>
            </a:r>
            <a:r>
              <a:rPr lang="en-US" sz="2000" baseline="-25000" dirty="0" err="1" smtClean="0"/>
              <a:t>q</a:t>
            </a:r>
            <a:endParaRPr lang="en-US" sz="20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2177511" y="6172200"/>
            <a:ext cx="500458" cy="40011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E'</a:t>
            </a:r>
            <a:r>
              <a:rPr lang="en-US" sz="2000" baseline="-25000" dirty="0" err="1"/>
              <a:t>d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2423751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Bus Example with Two GENROU Machine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082040"/>
          </a:xfrm>
        </p:spPr>
        <p:txBody>
          <a:bodyPr/>
          <a:lstStyle/>
          <a:p>
            <a:r>
              <a:rPr lang="en-US" dirty="0" smtClean="0"/>
              <a:t>Using the approach from Lecture 11 the initial state vector is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082607"/>
              </p:ext>
            </p:extLst>
          </p:nvPr>
        </p:nvGraphicFramePr>
        <p:xfrm>
          <a:off x="1682750" y="1905000"/>
          <a:ext cx="2808288" cy="467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4163" name="Equation" r:id="rId3" imgW="1663560" imgH="2768400" progId="Equation.DSMT4">
                  <p:embed/>
                </p:oleObj>
              </mc:Choice>
              <mc:Fallback>
                <p:oleObj name="Equation" r:id="rId3" imgW="1663560" imgH="276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2750" y="1905000"/>
                        <a:ext cx="2808288" cy="4672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53000" y="1828800"/>
            <a:ext cx="3441968" cy="156966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Note that this is a salient pole machine with </a:t>
            </a:r>
            <a:r>
              <a:rPr lang="en-US" dirty="0" err="1" smtClean="0"/>
              <a:t>X'</a:t>
            </a:r>
            <a:r>
              <a:rPr lang="en-US" baseline="-25000" dirty="0" err="1" smtClean="0"/>
              <a:t>q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baseline="-25000" dirty="0" err="1" smtClean="0"/>
              <a:t>q</a:t>
            </a:r>
            <a:r>
              <a:rPr lang="en-US" dirty="0" smtClean="0"/>
              <a:t>; hence </a:t>
            </a:r>
            <a:r>
              <a:rPr lang="en-US" dirty="0" err="1" smtClean="0"/>
              <a:t>E'</a:t>
            </a:r>
            <a:r>
              <a:rPr lang="en-US" baseline="-25000" dirty="0" err="1" smtClean="0"/>
              <a:t>d</a:t>
            </a:r>
            <a:r>
              <a:rPr lang="en-US" dirty="0" smtClean="0"/>
              <a:t> will always be zero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42596" y="3581400"/>
            <a:ext cx="3624710" cy="156966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The initial currents in the </a:t>
            </a:r>
            <a:br>
              <a:rPr lang="en-US" dirty="0" smtClean="0"/>
            </a:br>
            <a:r>
              <a:rPr lang="en-US" dirty="0" err="1" smtClean="0"/>
              <a:t>dq</a:t>
            </a:r>
            <a:r>
              <a:rPr lang="en-US" dirty="0" smtClean="0"/>
              <a:t> reference frame are </a:t>
            </a:r>
            <a:br>
              <a:rPr lang="en-US" dirty="0" smtClean="0"/>
            </a:br>
            <a:r>
              <a:rPr lang="en-US" dirty="0" smtClean="0"/>
              <a:t>I</a:t>
            </a:r>
            <a:r>
              <a:rPr lang="en-US" baseline="-25000" dirty="0" smtClean="0"/>
              <a:t>d1</a:t>
            </a:r>
            <a:r>
              <a:rPr lang="en-US" dirty="0" smtClean="0"/>
              <a:t>=0.7872, I</a:t>
            </a:r>
            <a:r>
              <a:rPr lang="en-US" baseline="-25000" dirty="0" smtClean="0"/>
              <a:t>q1</a:t>
            </a:r>
            <a:r>
              <a:rPr lang="en-US" dirty="0" smtClean="0"/>
              <a:t>=0.6988,</a:t>
            </a:r>
            <a:br>
              <a:rPr lang="en-US" dirty="0" smtClean="0"/>
            </a:br>
            <a:r>
              <a:rPr lang="en-US" dirty="0" smtClean="0"/>
              <a:t>I</a:t>
            </a:r>
            <a:r>
              <a:rPr lang="en-US" baseline="-25000" dirty="0" smtClean="0"/>
              <a:t>d2</a:t>
            </a:r>
            <a:r>
              <a:rPr lang="en-US" dirty="0" smtClean="0"/>
              <a:t>=0.2314, I</a:t>
            </a:r>
            <a:r>
              <a:rPr lang="en-US" baseline="-25000" dirty="0" smtClean="0"/>
              <a:t>q2</a:t>
            </a:r>
            <a:r>
              <a:rPr lang="en-US" dirty="0" smtClean="0"/>
              <a:t>=-1.0269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5334000"/>
            <a:ext cx="4249881" cy="830997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Initial values of </a:t>
            </a:r>
            <a:r>
              <a:rPr lang="en-US" dirty="0" smtClean="0">
                <a:sym typeface="Symbol"/>
              </a:rPr>
              <a:t>"</a:t>
            </a:r>
            <a:r>
              <a:rPr lang="en-US" baseline="-25000" dirty="0" smtClean="0">
                <a:sym typeface="Symbol"/>
              </a:rPr>
              <a:t>q1</a:t>
            </a:r>
            <a:r>
              <a:rPr lang="en-US" dirty="0" smtClean="0">
                <a:sym typeface="Symbol"/>
              </a:rPr>
              <a:t>= -0.2236,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and </a:t>
            </a:r>
            <a:r>
              <a:rPr lang="en-US" dirty="0">
                <a:sym typeface="Symbol"/>
              </a:rPr>
              <a:t></a:t>
            </a:r>
            <a:r>
              <a:rPr lang="en-US" dirty="0" smtClean="0">
                <a:sym typeface="Symbol"/>
              </a:rPr>
              <a:t>"</a:t>
            </a:r>
            <a:r>
              <a:rPr lang="en-US" baseline="-25000" dirty="0">
                <a:sym typeface="Symbol"/>
              </a:rPr>
              <a:t>d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1.179</a:t>
            </a:r>
            <a:endParaRPr lang="en-US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54409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with Euler's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We'll again solve with Euler's, except with </a:t>
            </a:r>
            <a:r>
              <a:rPr lang="en-US" dirty="0" smtClean="0">
                <a:latin typeface="Symbol" panose="05050102010706020507" pitchFamily="18" charset="2"/>
              </a:rPr>
              <a:t>D</a:t>
            </a:r>
            <a:r>
              <a:rPr lang="en-US" dirty="0" smtClean="0"/>
              <a:t>t set now to 0.01 seconds (because now we have a </a:t>
            </a:r>
            <a:r>
              <a:rPr lang="en-US" dirty="0" err="1" smtClean="0"/>
              <a:t>subtransient</a:t>
            </a:r>
            <a:r>
              <a:rPr lang="en-US" dirty="0" smtClean="0"/>
              <a:t> model with faster dynamics)</a:t>
            </a:r>
          </a:p>
          <a:p>
            <a:pPr lvl="1"/>
            <a:r>
              <a:rPr lang="en-US" dirty="0" smtClean="0"/>
              <a:t>We'll also clear the fault at t=0.05 seconds</a:t>
            </a:r>
          </a:p>
          <a:p>
            <a:r>
              <a:rPr lang="en-US" dirty="0" smtClean="0"/>
              <a:t>For the more accurate </a:t>
            </a:r>
            <a:r>
              <a:rPr lang="en-US" dirty="0" err="1" smtClean="0"/>
              <a:t>subtransient</a:t>
            </a:r>
            <a:r>
              <a:rPr lang="en-US" dirty="0" smtClean="0"/>
              <a:t> models the swing equation is written in terms of the torques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750059"/>
              </p:ext>
            </p:extLst>
          </p:nvPr>
        </p:nvGraphicFramePr>
        <p:xfrm>
          <a:off x="685800" y="4114800"/>
          <a:ext cx="587375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5185" name="Equation" r:id="rId3" imgW="2692080" imgH="1104840" progId="Equation.DSMT4">
                  <p:embed/>
                </p:oleObj>
              </mc:Choice>
              <mc:Fallback>
                <p:oleObj name="Equation" r:id="rId3" imgW="2692080" imgH="11048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14800"/>
                        <a:ext cx="5873750" cy="240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29400" y="4181959"/>
            <a:ext cx="2375971" cy="193899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Other equations</a:t>
            </a:r>
            <a:br>
              <a:rPr lang="en-US" dirty="0" smtClean="0"/>
            </a:br>
            <a:r>
              <a:rPr lang="en-US" dirty="0" smtClean="0"/>
              <a:t>are solved </a:t>
            </a:r>
            <a:br>
              <a:rPr lang="en-US" dirty="0" smtClean="0"/>
            </a:br>
            <a:r>
              <a:rPr lang="en-US" dirty="0" smtClean="0"/>
              <a:t>based upon</a:t>
            </a:r>
            <a:br>
              <a:rPr lang="en-US" dirty="0" smtClean="0"/>
            </a:br>
            <a:r>
              <a:rPr lang="en-US" dirty="0" smtClean="0"/>
              <a:t>the block </a:t>
            </a:r>
            <a:br>
              <a:rPr lang="en-US" dirty="0" smtClean="0"/>
            </a:br>
            <a:r>
              <a:rPr lang="en-US" dirty="0" smtClean="0"/>
              <a:t>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700160"/>
      </p:ext>
    </p:extLst>
  </p:cSld>
  <p:clrMapOvr>
    <a:masterClrMapping/>
  </p:clrMapOvr>
</p:sld>
</file>

<file path=ppt/theme/theme1.xml><?xml version="1.0" encoding="utf-8"?>
<a:theme xmlns:a="http://schemas.openxmlformats.org/drawingml/2006/main" name="Naeove~1">
  <a:themeElements>
    <a:clrScheme name="Naeove~1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aeove~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aeove~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eove~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47681</TotalTime>
  <Words>1553</Words>
  <Application>Microsoft Office PowerPoint</Application>
  <PresentationFormat>On-screen Show (4:3)</PresentationFormat>
  <Paragraphs>229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Naeove~1</vt:lpstr>
      <vt:lpstr>Equation</vt:lpstr>
      <vt:lpstr>MathType 6.0 Equation</vt:lpstr>
      <vt:lpstr>ECE 576 – Power System Dynamics and Stability</vt:lpstr>
      <vt:lpstr>Announcements</vt:lpstr>
      <vt:lpstr>Angle Reference</vt:lpstr>
      <vt:lpstr>Subtransient Models</vt:lpstr>
      <vt:lpstr>Subtransient Models</vt:lpstr>
      <vt:lpstr>Two Bus Example with Two GENROU Machine Models</vt:lpstr>
      <vt:lpstr>GENROU Block Diagram</vt:lpstr>
      <vt:lpstr>Two Bus Example with Two GENROU Machine Models</vt:lpstr>
      <vt:lpstr>Solving with Euler's</vt:lpstr>
      <vt:lpstr>Norton Equivalent Current Injections</vt:lpstr>
      <vt:lpstr>Moving between DQ and dq</vt:lpstr>
      <vt:lpstr>Bus Admittance Matrix</vt:lpstr>
      <vt:lpstr>Algebraic Solution Verification</vt:lpstr>
      <vt:lpstr>Results</vt:lpstr>
      <vt:lpstr>Results for Longer Time</vt:lpstr>
      <vt:lpstr>Adding More Models</vt:lpstr>
      <vt:lpstr>Two Bus, Two Gen With Exciters</vt:lpstr>
      <vt:lpstr>Viewing the States</vt:lpstr>
      <vt:lpstr>Two Bus Results with Exciters</vt:lpstr>
      <vt:lpstr>Constant Impedance Loads</vt:lpstr>
      <vt:lpstr>Example 7.4 Case (WSCC 9 Bus)</vt:lpstr>
      <vt:lpstr>Nonlinear Network Equations</vt:lpstr>
      <vt:lpstr>Nonlinear Network Equations</vt:lpstr>
      <vt:lpstr>Nonlinear Network Equations</vt:lpstr>
      <vt:lpstr>Nonlinear Network Equation Newton Solution</vt:lpstr>
      <vt:lpstr>Network Equation Jacobian Matrix</vt:lpstr>
      <vt:lpstr>Network Jacobian Matrix</vt:lpstr>
      <vt:lpstr>Example: Constant Current and Constant Power Load</vt:lpstr>
      <vt:lpstr>Example: Constant Current and Constant Power Load</vt:lpstr>
      <vt:lpstr>Example: Constant Current and Constant Power Load</vt:lpstr>
      <vt:lpstr>Example: 7.4.ZIP Case</vt:lpstr>
      <vt:lpstr>Example 7.4.ZIP One-line</vt:lpstr>
      <vt:lpstr>Example 7.4.ZIP Bus 8 Load Values</vt:lpstr>
      <vt:lpstr>Example: 7.4.ZIP Case</vt:lpstr>
      <vt:lpstr>Additional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creator>Tom Overbye</dc:creator>
  <cp:lastModifiedBy>Overbye, Thomas J</cp:lastModifiedBy>
  <cp:revision>2231</cp:revision>
  <cp:lastPrinted>2014-04-07T12:36:39Z</cp:lastPrinted>
  <dcterms:created xsi:type="dcterms:W3CDTF">1995-06-02T22:12:36Z</dcterms:created>
  <dcterms:modified xsi:type="dcterms:W3CDTF">2014-04-08T20:29:45Z</dcterms:modified>
</cp:coreProperties>
</file>