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24"/>
  </p:notesMasterIdLst>
  <p:handoutMasterIdLst>
    <p:handoutMasterId r:id="rId25"/>
  </p:handoutMasterIdLst>
  <p:sldIdLst>
    <p:sldId id="563" r:id="rId2"/>
    <p:sldId id="820" r:id="rId3"/>
    <p:sldId id="1322" r:id="rId4"/>
    <p:sldId id="1341" r:id="rId5"/>
    <p:sldId id="1342" r:id="rId6"/>
    <p:sldId id="1343" r:id="rId7"/>
    <p:sldId id="1324" r:id="rId8"/>
    <p:sldId id="1325" r:id="rId9"/>
    <p:sldId id="1326" r:id="rId10"/>
    <p:sldId id="1354" r:id="rId11"/>
    <p:sldId id="1358" r:id="rId12"/>
    <p:sldId id="1353" r:id="rId13"/>
    <p:sldId id="1355" r:id="rId14"/>
    <p:sldId id="1356" r:id="rId15"/>
    <p:sldId id="1357" r:id="rId16"/>
    <p:sldId id="1336" r:id="rId17"/>
    <p:sldId id="1323" r:id="rId18"/>
    <p:sldId id="1348" r:id="rId19"/>
    <p:sldId id="1327" r:id="rId20"/>
    <p:sldId id="1328" r:id="rId21"/>
    <p:sldId id="1359" r:id="rId22"/>
    <p:sldId id="1329" r:id="rId23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F0000"/>
    <a:srgbClr val="FF9900"/>
    <a:srgbClr val="CC00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3600" autoAdjust="0"/>
  </p:normalViewPr>
  <p:slideViewPr>
    <p:cSldViewPr>
      <p:cViewPr varScale="1">
        <p:scale>
          <a:sx n="139" d="100"/>
          <a:sy n="139" d="100"/>
        </p:scale>
        <p:origin x="-7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56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1382" cy="4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5" tIns="45642" rIns="91285" bIns="4564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051" y="1"/>
            <a:ext cx="2971382" cy="4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5" tIns="45642" rIns="91285" bIns="4564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63"/>
            <a:ext cx="2971382" cy="4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5" tIns="45642" rIns="91285" bIns="4564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051" y="8829663"/>
            <a:ext cx="2971382" cy="4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5" tIns="45642" rIns="91285" bIns="4564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F17B5F5-A8C0-4A98-AAA8-DCDD241D83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94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1382" cy="4635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088" tIns="46044" rIns="92088" bIns="46044" numCol="1" anchor="t" anchorCtr="0" compatLnSpc="1">
            <a:prstTxWarp prst="textNoShape">
              <a:avLst/>
            </a:prstTxWarp>
          </a:bodyPr>
          <a:lstStyle>
            <a:lvl1pPr defTabSz="92077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618" y="1"/>
            <a:ext cx="2971382" cy="4635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088" tIns="46044" rIns="92088" bIns="46044" numCol="1" anchor="t" anchorCtr="0" compatLnSpc="1">
            <a:prstTxWarp prst="textNoShape">
              <a:avLst/>
            </a:prstTxWarp>
          </a:bodyPr>
          <a:lstStyle>
            <a:lvl1pPr algn="r" defTabSz="92077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4425" y="693738"/>
            <a:ext cx="4629150" cy="3473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3670" y="4398847"/>
            <a:ext cx="5030662" cy="416547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088" tIns="46044" rIns="92088" bIns="460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96097"/>
            <a:ext cx="2971382" cy="4635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088" tIns="46044" rIns="92088" bIns="46044" numCol="1" anchor="b" anchorCtr="0" compatLnSpc="1">
            <a:prstTxWarp prst="textNoShape">
              <a:avLst/>
            </a:prstTxWarp>
          </a:bodyPr>
          <a:lstStyle>
            <a:lvl1pPr defTabSz="92077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618" y="8796097"/>
            <a:ext cx="2971382" cy="4635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088" tIns="46044" rIns="92088" bIns="46044" numCol="1" anchor="b" anchorCtr="0" compatLnSpc="1">
            <a:prstTxWarp prst="textNoShape">
              <a:avLst/>
            </a:prstTxWarp>
          </a:bodyPr>
          <a:lstStyle>
            <a:lvl1pPr algn="r" defTabSz="920774">
              <a:defRPr sz="1200">
                <a:latin typeface="Arial" charset="0"/>
              </a:defRPr>
            </a:lvl1pPr>
          </a:lstStyle>
          <a:p>
            <a:pPr>
              <a:defRPr/>
            </a:pPr>
            <a:fld id="{2CE9E464-B35D-43B2-BF7C-ADEA1F80F1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67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8313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6625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3350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3250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103"/>
          <p:cNvSpPr>
            <a:spLocks noChangeShapeType="1"/>
          </p:cNvSpPr>
          <p:nvPr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10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4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3124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7587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251817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</a:t>
            </a: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25" name="Rectangle 410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" name="Rectangle 410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" name="Rectangle 410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ED6F4-152C-4B8C-896C-E324C81E54EF}" type="slidenum">
              <a:rPr lang="en-US"/>
              <a:pPr>
                <a:defRPr/>
              </a:pPr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32829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2B11D-0D4F-4012-B2FD-6C732AEFC0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097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91E3F-52BB-4CA9-8156-EFEDA953B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7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B51EA-48A4-4916-A419-BC45393201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3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+mn-lt"/>
                <a:cs typeface="Arial" pitchFamily="34" charset="0"/>
              </a:defRPr>
            </a:lvl1pPr>
            <a:lvl2pPr>
              <a:defRPr sz="2400">
                <a:latin typeface="+mn-lt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38EFD-512B-4531-8A51-5AEF24EFF3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42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5B232-3BEC-4CFE-AF25-FE71B0721D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9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114800"/>
          </a:xfrm>
        </p:spPr>
        <p:txBody>
          <a:bodyPr/>
          <a:lstStyle>
            <a:lvl1pPr>
              <a:defRPr sz="2800">
                <a:latin typeface="+mn-lt"/>
                <a:cs typeface="Arial" pitchFamily="34" charset="0"/>
              </a:defRPr>
            </a:lvl1pPr>
            <a:lvl2pPr>
              <a:defRPr sz="2400">
                <a:latin typeface="+mn-lt"/>
                <a:cs typeface="Arial" pitchFamily="34" charset="0"/>
              </a:defRPr>
            </a:lvl2pPr>
            <a:lvl3pPr>
              <a:defRPr sz="2000">
                <a:latin typeface="+mn-lt"/>
                <a:cs typeface="Arial" pitchFamily="34" charset="0"/>
              </a:defRPr>
            </a:lvl3pPr>
            <a:lvl4pPr>
              <a:defRPr sz="1800">
                <a:latin typeface="+mn-lt"/>
                <a:cs typeface="Arial" pitchFamily="34" charset="0"/>
              </a:defRPr>
            </a:lvl4pPr>
            <a:lvl5pPr>
              <a:defRPr sz="1800"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114800"/>
          </a:xfrm>
        </p:spPr>
        <p:txBody>
          <a:bodyPr/>
          <a:lstStyle>
            <a:lvl1pPr>
              <a:defRPr sz="2800">
                <a:latin typeface="+mn-lt"/>
                <a:cs typeface="Arial" pitchFamily="34" charset="0"/>
              </a:defRPr>
            </a:lvl1pPr>
            <a:lvl2pPr>
              <a:defRPr sz="2400">
                <a:latin typeface="+mn-lt"/>
                <a:cs typeface="Arial" pitchFamily="34" charset="0"/>
              </a:defRPr>
            </a:lvl2pPr>
            <a:lvl3pPr>
              <a:defRPr sz="2000">
                <a:latin typeface="+mn-lt"/>
                <a:cs typeface="Arial" pitchFamily="34" charset="0"/>
              </a:defRPr>
            </a:lvl3pPr>
            <a:lvl4pPr>
              <a:defRPr sz="1800">
                <a:latin typeface="+mn-lt"/>
                <a:cs typeface="Arial" pitchFamily="34" charset="0"/>
              </a:defRPr>
            </a:lvl4pPr>
            <a:lvl5pPr>
              <a:defRPr sz="1800"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06223-ECBF-4E7D-933E-D79F1A480B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15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31549-9A73-40CC-BA70-6C9083CA98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41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487AF-22CC-4BA0-9E2C-52E5FAE898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186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71D29-00F1-4FF4-AC40-83C9E85FF2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021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3716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9D940-8FF2-40FD-B533-73DBC8517F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352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954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0F78C-0880-40DC-AAAF-0F55B84BBD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2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53598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06"/>
          <a:stretch>
            <a:fillRect/>
          </a:stretch>
        </p:blipFill>
        <p:spPr bwMode="auto">
          <a:xfrm>
            <a:off x="8610600" y="1009095"/>
            <a:ext cx="287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ECE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576</a:t>
            </a:r>
            <a:r>
              <a:rPr lang="en-US" dirty="0" smtClean="0"/>
              <a:t> </a:t>
            </a:r>
            <a:r>
              <a:rPr lang="en-US" dirty="0"/>
              <a:t>– Power System Dynamics and Stability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 smtClean="0"/>
              <a:t>Prof. Tom Overbye</a:t>
            </a:r>
            <a:endParaRPr lang="en-US" dirty="0"/>
          </a:p>
          <a:p>
            <a:r>
              <a:rPr lang="en-US" dirty="0"/>
              <a:t>University of Illinois at </a:t>
            </a:r>
            <a:r>
              <a:rPr lang="en-US" dirty="0" smtClean="0"/>
              <a:t>Urbana-Champaign</a:t>
            </a:r>
          </a:p>
          <a:p>
            <a:r>
              <a:rPr lang="en-US" dirty="0" smtClean="0"/>
              <a:t>overbye@illinois.edu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ED6F4-152C-4B8C-896C-E324C81E54EF}" type="slidenum">
              <a:rPr lang="en-US" smtClean="0"/>
              <a:pPr>
                <a:defRPr/>
              </a:pPr>
              <a:t>1</a:t>
            </a:fld>
            <a:endParaRPr lang="en-US" sz="14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361765" y="1828800"/>
            <a:ext cx="853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FontTx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 smtClean="0">
                <a:latin typeface="Arial" pitchFamily="34" charset="0"/>
                <a:cs typeface="Arial" pitchFamily="34" charset="0"/>
              </a:rPr>
              <a:t>Lecture 23: Renewable Energy Systems</a:t>
            </a:r>
          </a:p>
        </p:txBody>
      </p:sp>
    </p:spTree>
    <p:extLst>
      <p:ext uri="{BB962C8B-B14F-4D97-AF65-F5344CB8AC3E}">
        <p14:creationId xmlns:p14="http://schemas.microsoft.com/office/powerpoint/2010/main" val="390578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Wind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2" descr="A wind resource map of the United Stat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198198"/>
            <a:ext cx="7086600" cy="520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24000" y="6446825"/>
            <a:ext cx="6705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Source: http</a:t>
            </a:r>
            <a:r>
              <a:rPr lang="en-US" sz="1600" dirty="0"/>
              <a:t>://www.windpoweringamerica.gov/wind_maps.asp</a:t>
            </a:r>
          </a:p>
        </p:txBody>
      </p:sp>
    </p:spTree>
    <p:extLst>
      <p:ext uri="{BB962C8B-B14F-4D97-AF65-F5344CB8AC3E}">
        <p14:creationId xmlns:p14="http://schemas.microsoft.com/office/powerpoint/2010/main" val="1247345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Wind Speed 50m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9" t="31115" r="37088" b="25325"/>
          <a:stretch/>
        </p:blipFill>
        <p:spPr bwMode="auto">
          <a:xfrm>
            <a:off x="792480" y="1295400"/>
            <a:ext cx="7327641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6248400"/>
            <a:ext cx="769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http://www.climate-charts.com/World-Climate-Maps.html#wind-speed</a:t>
            </a:r>
          </a:p>
        </p:txBody>
      </p:sp>
    </p:spTree>
    <p:extLst>
      <p:ext uri="{BB962C8B-B14F-4D97-AF65-F5344CB8AC3E}">
        <p14:creationId xmlns:p14="http://schemas.microsoft.com/office/powerpoint/2010/main" val="3005383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762000"/>
          </a:xfrm>
        </p:spPr>
        <p:txBody>
          <a:bodyPr/>
          <a:lstStyle/>
          <a:p>
            <a:r>
              <a:rPr lang="en-US" dirty="0"/>
              <a:t>Wind Map </a:t>
            </a:r>
            <a:r>
              <a:rPr lang="en-US" dirty="0" smtClean="0"/>
              <a:t>Illinois – 80m Height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2" b="10764"/>
          <a:stretch/>
        </p:blipFill>
        <p:spPr bwMode="auto">
          <a:xfrm>
            <a:off x="457200" y="914400"/>
            <a:ext cx="8336478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66800" y="6400800"/>
            <a:ext cx="609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/>
              <a:t>http://www.windpoweringamerica.gov/wind_resource_maps.asp?stateab=il</a:t>
            </a:r>
          </a:p>
        </p:txBody>
      </p:sp>
    </p:spTree>
    <p:extLst>
      <p:ext uri="{BB962C8B-B14F-4D97-AF65-F5344CB8AC3E}">
        <p14:creationId xmlns:p14="http://schemas.microsoft.com/office/powerpoint/2010/main" val="2068664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in the Wind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power in the wind is proportional to the cube of the wind speed</a:t>
            </a:r>
          </a:p>
          <a:p>
            <a:pPr lvl="1"/>
            <a:r>
              <a:rPr lang="en-US" dirty="0" smtClean="0"/>
              <a:t>Velocity increases with height, with more increase over rougher terrain (doubling at 100m compared to 10m for a small town, but only increasing by 60% over crops or 30% over calm water)</a:t>
            </a:r>
          </a:p>
          <a:p>
            <a:r>
              <a:rPr lang="en-US" dirty="0" smtClean="0"/>
              <a:t>Maximum rotor efficiency is 59.3%, from Betz' law</a:t>
            </a:r>
          </a:p>
          <a:p>
            <a:r>
              <a:rPr lang="en-US" dirty="0" smtClean="0"/>
              <a:t>Expected available </a:t>
            </a:r>
            <a:br>
              <a:rPr lang="en-US" dirty="0" smtClean="0"/>
            </a:br>
            <a:r>
              <a:rPr lang="en-US" dirty="0" smtClean="0"/>
              <a:t>energy depends on </a:t>
            </a:r>
            <a:br>
              <a:rPr lang="en-US" dirty="0" smtClean="0"/>
            </a:br>
            <a:r>
              <a:rPr lang="en-US" dirty="0" smtClean="0"/>
              <a:t>the wind speed</a:t>
            </a:r>
            <a:br>
              <a:rPr lang="en-US" dirty="0" smtClean="0"/>
            </a:br>
            <a:r>
              <a:rPr lang="en-US" dirty="0" smtClean="0"/>
              <a:t>probability density</a:t>
            </a:r>
            <a:br>
              <a:rPr lang="en-US" dirty="0" smtClean="0"/>
            </a:br>
            <a:r>
              <a:rPr lang="en-US" dirty="0" smtClean="0"/>
              <a:t>function (pdf)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Picture 3" descr="fig6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">
            <a:off x="3772714" y="4335751"/>
            <a:ext cx="4580659" cy="230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002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Extracted Power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405890"/>
          </a:xfrm>
        </p:spPr>
        <p:txBody>
          <a:bodyPr/>
          <a:lstStyle/>
          <a:p>
            <a:r>
              <a:rPr lang="en-US" dirty="0" smtClean="0"/>
              <a:t>WTGs are designed for rated power and </a:t>
            </a:r>
            <a:r>
              <a:rPr lang="en-US" dirty="0" err="1" smtClean="0"/>
              <a:t>windspeed</a:t>
            </a:r>
            <a:endParaRPr lang="en-US" dirty="0"/>
          </a:p>
          <a:p>
            <a:pPr lvl="1"/>
            <a:r>
              <a:rPr lang="en-US" dirty="0" smtClean="0"/>
              <a:t>For speeds above this blades are pitched to operate at rated power; at furling speed the WTG is cut 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" name="Picture 3" descr="fig63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" t="2675" r="73" b="-2675"/>
          <a:stretch/>
        </p:blipFill>
        <p:spPr bwMode="auto">
          <a:xfrm rot="-180000">
            <a:off x="331788" y="2651760"/>
            <a:ext cx="7924800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052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GE 1.5 and 1.6 </a:t>
            </a:r>
            <a:br>
              <a:rPr lang="en-US" dirty="0" smtClean="0"/>
            </a:br>
            <a:r>
              <a:rPr lang="en-US" dirty="0" smtClean="0"/>
              <a:t>MW Turbines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701040"/>
          </a:xfrm>
        </p:spPr>
        <p:txBody>
          <a:bodyPr/>
          <a:lstStyle/>
          <a:p>
            <a:r>
              <a:rPr lang="en-US" dirty="0" smtClean="0"/>
              <a:t>Power speed curves for the GE 1.5 and 1.6 MW WTGs</a:t>
            </a:r>
          </a:p>
          <a:p>
            <a:pPr lvl="1"/>
            <a:r>
              <a:rPr lang="en-US" dirty="0" smtClean="0"/>
              <a:t>Hub height is 80/100 m; cut-out at 25 m/s wind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4400" y="6248400"/>
            <a:ext cx="6781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Source: http</a:t>
            </a:r>
            <a:r>
              <a:rPr lang="en-US" sz="1200" dirty="0"/>
              <a:t>://site.ge-energy.com/prod_serv/products/wind_turbines/en/15mw/index.htm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9" t="42724" r="9625" b="13107"/>
          <a:stretch/>
        </p:blipFill>
        <p:spPr bwMode="auto">
          <a:xfrm>
            <a:off x="762000" y="2299927"/>
            <a:ext cx="5913120" cy="391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0" y="2299927"/>
            <a:ext cx="2087431" cy="3046988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Average</a:t>
            </a:r>
            <a:br>
              <a:rPr lang="en-US" dirty="0" smtClean="0"/>
            </a:br>
            <a:r>
              <a:rPr lang="en-US" dirty="0" smtClean="0"/>
              <a:t>80m wind</a:t>
            </a:r>
            <a:br>
              <a:rPr lang="en-US" dirty="0" smtClean="0"/>
            </a:br>
            <a:r>
              <a:rPr lang="en-US" dirty="0" smtClean="0"/>
              <a:t>in Champaign</a:t>
            </a:r>
            <a:endParaRPr lang="en-US" dirty="0"/>
          </a:p>
          <a:p>
            <a:r>
              <a:rPr lang="en-US" dirty="0" smtClean="0"/>
              <a:t>County is</a:t>
            </a:r>
            <a:br>
              <a:rPr lang="en-US" dirty="0" smtClean="0"/>
            </a:br>
            <a:r>
              <a:rPr lang="en-US" dirty="0" smtClean="0"/>
              <a:t>6.5 to 7.0</a:t>
            </a:r>
            <a:br>
              <a:rPr lang="en-US" dirty="0" smtClean="0"/>
            </a:br>
            <a:r>
              <a:rPr lang="en-US" dirty="0" smtClean="0"/>
              <a:t>m/sec</a:t>
            </a:r>
            <a:br>
              <a:rPr lang="en-US" dirty="0" smtClean="0"/>
            </a:br>
            <a:r>
              <a:rPr lang="en-US" dirty="0" smtClean="0"/>
              <a:t>(about</a:t>
            </a:r>
            <a:br>
              <a:rPr lang="en-US" dirty="0" smtClean="0"/>
            </a:br>
            <a:r>
              <a:rPr lang="en-US" dirty="0" smtClean="0"/>
              <a:t>15 mph)</a:t>
            </a:r>
          </a:p>
        </p:txBody>
      </p:sp>
    </p:spTree>
    <p:extLst>
      <p:ext uri="{BB962C8B-B14F-4D97-AF65-F5344CB8AC3E}">
        <p14:creationId xmlns:p14="http://schemas.microsoft.com/office/powerpoint/2010/main" val="1311702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Wind Turbines for Power Flow and Transient Stability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different approaches to aggregate modeling of wind farms in power flow and transient stability</a:t>
            </a:r>
          </a:p>
          <a:p>
            <a:pPr lvl="1"/>
            <a:r>
              <a:rPr lang="en-US" dirty="0" smtClean="0"/>
              <a:t>Wind turbine manufacturers provide detailed, public models of their WTGs; these models are incorporated into software packages; example is GE 1.5, 1.6 and 3.6  MW WTGs (see Modeling of GE Wind Turbine-Generators for Grid Studies, version 4.6, March 2013, GE Energy)</a:t>
            </a:r>
          </a:p>
          <a:p>
            <a:pPr lvl="1"/>
            <a:r>
              <a:rPr lang="en-US" dirty="0" smtClean="0"/>
              <a:t>Proprietary models are included as user defined models; covered under NDAs to maintain confidentiality</a:t>
            </a:r>
          </a:p>
          <a:p>
            <a:pPr lvl="1"/>
            <a:r>
              <a:rPr lang="en-US" dirty="0" smtClean="0"/>
              <a:t>Generic models are developed to cover the range of WTGs, with parameters set based on the individual turbine types</a:t>
            </a:r>
          </a:p>
          <a:p>
            <a:pPr lvl="2"/>
            <a:r>
              <a:rPr lang="en-US" dirty="0" smtClean="0"/>
              <a:t>Concern by some manufacturers that the generic models to not capture their WTGs' behavior, such as during low voltage ride through (LVRT) 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961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Wind Turbines for Power Flow and Transient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Electrically there are four main generic types of wind turbines</a:t>
            </a:r>
          </a:p>
          <a:p>
            <a:pPr lvl="1"/>
            <a:r>
              <a:rPr lang="en-US" dirty="0"/>
              <a:t>Type 1: Induction machine; treated as PQ bus with negative P </a:t>
            </a:r>
            <a:r>
              <a:rPr lang="en-US" dirty="0" smtClean="0"/>
              <a:t>load; dynamically modeled as an induction motor</a:t>
            </a:r>
          </a:p>
          <a:p>
            <a:pPr lvl="1"/>
            <a:r>
              <a:rPr lang="en-US" dirty="0" smtClean="0"/>
              <a:t>Type 2: Induction </a:t>
            </a:r>
            <a:r>
              <a:rPr lang="en-US" dirty="0"/>
              <a:t>machine with varying rotor resistance; treated as </a:t>
            </a:r>
            <a:r>
              <a:rPr lang="en-US" dirty="0" smtClean="0"/>
              <a:t>PQ bus in power flow; induction motor model with dynamic slip adjustment</a:t>
            </a:r>
          </a:p>
          <a:p>
            <a:pPr lvl="1"/>
            <a:r>
              <a:rPr lang="en-US" dirty="0" smtClean="0"/>
              <a:t>Type 3: Doubly Fed Asynchronous Generator (DFAG) (or DFIG); treated as PV bus in power flow</a:t>
            </a:r>
          </a:p>
          <a:p>
            <a:pPr lvl="1"/>
            <a:r>
              <a:rPr lang="en-US" dirty="0" smtClean="0"/>
              <a:t>Type 4: Full Asynchronous Generator; treated as PV bus in power flow</a:t>
            </a:r>
          </a:p>
          <a:p>
            <a:r>
              <a:rPr lang="en-US" dirty="0" smtClean="0"/>
              <a:t>New wind farms (or parks) are primarily of Type 3 or 4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75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Turbine Installations by Type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487AF-22CC-4BA0-9E2C-52E5FAE8988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108700"/>
            <a:ext cx="777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source: T. Ackermann,  </a:t>
            </a:r>
            <a:r>
              <a:rPr lang="en-US" sz="1600" i="1" dirty="0" smtClean="0"/>
              <a:t>Wind Power in Power Systems</a:t>
            </a:r>
            <a:r>
              <a:rPr lang="en-US" sz="1200" dirty="0" smtClean="0"/>
              <a:t>, 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 Edition, Wiley, 2012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95400"/>
            <a:ext cx="6477000" cy="4645058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49978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Modeling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generic modeling approach is to divide the wind farm models by functionality</a:t>
            </a:r>
          </a:p>
          <a:p>
            <a:pPr lvl="1"/>
            <a:r>
              <a:rPr lang="en-US" dirty="0" smtClean="0"/>
              <a:t>Generator model: either an induction machine for Type 1 and 2's or a voltage source converter for Type 3 and 4</a:t>
            </a:r>
          </a:p>
          <a:p>
            <a:pPr lvl="1"/>
            <a:r>
              <a:rPr lang="en-US" dirty="0" smtClean="0"/>
              <a:t>Reactive power control (exciter): none for Type 1, rotor resistance control for Type 2, commanded reactive current for Type 3 and 4</a:t>
            </a:r>
          </a:p>
          <a:p>
            <a:pPr lvl="1"/>
            <a:r>
              <a:rPr lang="en-US" dirty="0" smtClean="0"/>
              <a:t>Drive train models: Type 1 and 2 in which the inertia appears in the transient stability</a:t>
            </a:r>
          </a:p>
          <a:p>
            <a:pPr lvl="1"/>
            <a:r>
              <a:rPr lang="en-US" dirty="0" smtClean="0"/>
              <a:t>Aerodynamics and Pitch Models: Model impact of changing blade angles (pitch) on power output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80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4114800"/>
          </a:xfrm>
        </p:spPr>
        <p:txBody>
          <a:bodyPr/>
          <a:lstStyle/>
          <a:p>
            <a:r>
              <a:rPr lang="en-US" dirty="0" smtClean="0"/>
              <a:t>Read Chapter 8</a:t>
            </a:r>
          </a:p>
          <a:p>
            <a:r>
              <a:rPr lang="en-US" dirty="0" smtClean="0"/>
              <a:t>Homework 7 is due on Thursday April 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69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Turbine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Models are designed to represent the system level impacts of the aggregate wind turbines during disturbances such as low voltages (nearby faults) and frequency deviations</a:t>
            </a:r>
          </a:p>
          <a:p>
            <a:r>
              <a:rPr lang="en-US" dirty="0" smtClean="0"/>
              <a:t>Low voltage ride through (LVRT) is a key issue, in which the wind turbines need to stay connected to the grid during nearby faults</a:t>
            </a:r>
          </a:p>
          <a:p>
            <a:r>
              <a:rPr lang="en-US" dirty="0" smtClean="0"/>
              <a:t>Active and reactive power control is also an issue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2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Voltage Ride Through (LVRT)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310640"/>
          </a:xfrm>
        </p:spPr>
        <p:txBody>
          <a:bodyPr/>
          <a:lstStyle/>
          <a:p>
            <a:r>
              <a:rPr lang="en-US" dirty="0" smtClean="0"/>
              <a:t>The concern is if during low voltages, such as during faults, the WTGs trip, it could quickly setup a cascading situation particularly in areas with lots of Type 3 WTGs</a:t>
            </a:r>
          </a:p>
          <a:p>
            <a:pPr lvl="1"/>
            <a:r>
              <a:rPr lang="en-US" dirty="0" smtClean="0"/>
              <a:t>Tripping had been a strategy to protect the DFAG from high rotor currents and over voltages in the dc capacitor.</a:t>
            </a:r>
          </a:p>
          <a:p>
            <a:pPr lvl="1"/>
            <a:r>
              <a:rPr lang="en-US" dirty="0" smtClean="0"/>
              <a:t>When there were just a few WTGs, tripping was acceptable</a:t>
            </a:r>
          </a:p>
          <a:p>
            <a:r>
              <a:rPr lang="en-US" dirty="0" smtClean="0"/>
              <a:t>Standards now require specific low voltage performance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7" t="37788" r="26868" b="20545"/>
          <a:stretch/>
        </p:blipFill>
        <p:spPr bwMode="auto">
          <a:xfrm>
            <a:off x="3352800" y="4419600"/>
            <a:ext cx="4564685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6127316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from California ISO presentation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9408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1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1 models are just represented by an induction machine, with possible pitch control</a:t>
            </a:r>
          </a:p>
          <a:p>
            <a:pPr lvl="1"/>
            <a:r>
              <a:rPr lang="en-US" dirty="0" smtClean="0"/>
              <a:t>Usually represent older wind turbines</a:t>
            </a:r>
          </a:p>
          <a:p>
            <a:pPr lvl="1"/>
            <a:r>
              <a:rPr lang="en-US" dirty="0" smtClean="0"/>
              <a:t>No voltage control – just an induction generator</a:t>
            </a:r>
          </a:p>
          <a:p>
            <a:pPr lvl="1"/>
            <a:r>
              <a:rPr lang="en-US" dirty="0" smtClean="0"/>
              <a:t>Below is a one mass turbine model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13506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4" t="19385" r="32496" b="45539"/>
          <a:stretch/>
        </p:blipFill>
        <p:spPr bwMode="auto">
          <a:xfrm>
            <a:off x="381000" y="3505200"/>
            <a:ext cx="7772400" cy="316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29400" y="4724400"/>
            <a:ext cx="2257349" cy="156966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Quite similar </a:t>
            </a:r>
            <a:br>
              <a:rPr lang="en-US" dirty="0" smtClean="0"/>
            </a:br>
            <a:r>
              <a:rPr lang="en-US" dirty="0" smtClean="0"/>
              <a:t>to a </a:t>
            </a:r>
            <a:r>
              <a:rPr lang="en-US" dirty="0" err="1" smtClean="0"/>
              <a:t>synchro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smtClean="0"/>
              <a:t>nous</a:t>
            </a:r>
            <a:r>
              <a:rPr lang="en-US" dirty="0"/>
              <a:t> </a:t>
            </a:r>
            <a:r>
              <a:rPr lang="en-US" dirty="0" smtClean="0"/>
              <a:t>generator</a:t>
            </a:r>
            <a:br>
              <a:rPr lang="en-US" dirty="0" smtClean="0"/>
            </a:br>
            <a:r>
              <a:rPr lang="en-US" dirty="0" smtClean="0"/>
              <a:t>swing equation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01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Renewable Resource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4114800"/>
          </a:xfrm>
        </p:spPr>
        <p:txBody>
          <a:bodyPr/>
          <a:lstStyle/>
          <a:p>
            <a:r>
              <a:rPr lang="en-US" dirty="0" smtClean="0"/>
              <a:t>With the advent of more renewable generation in power systems worldwide it is important to have correct models</a:t>
            </a:r>
          </a:p>
          <a:p>
            <a:r>
              <a:rPr lang="en-US" dirty="0" smtClean="0"/>
              <a:t>Hydro systems have already been covered</a:t>
            </a:r>
          </a:p>
          <a:p>
            <a:r>
              <a:rPr lang="en-US" dirty="0" smtClean="0"/>
              <a:t>Solar thermal and geothermal are modeled similar to existing stream generation, so they are not covered here</a:t>
            </a:r>
          </a:p>
          <a:p>
            <a:r>
              <a:rPr lang="en-US" dirty="0" smtClean="0"/>
              <a:t>Coverage will focus on transient stability level models for wind and solar PV for integrated system studies</a:t>
            </a:r>
          </a:p>
          <a:p>
            <a:pPr lvl="1"/>
            <a:r>
              <a:rPr lang="en-US" dirty="0" smtClean="0"/>
              <a:t>More detailed EMTP-level models may be needed for individual plant issues, like subsynchronous resonance </a:t>
            </a:r>
          </a:p>
          <a:p>
            <a:pPr lvl="1"/>
            <a:r>
              <a:rPr lang="en-US" dirty="0" smtClean="0"/>
              <a:t>Models are evolving, with a desire by many to have as generic as possible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37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in Wind Worldwide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1" t="40011" r="2111" b="7131"/>
          <a:stretch/>
        </p:blipFill>
        <p:spPr bwMode="auto">
          <a:xfrm>
            <a:off x="457200" y="1371600"/>
            <a:ext cx="808749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4901" y="6310699"/>
            <a:ext cx="6904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Source: Global Wind 2013 Report, Global Wind Energy Council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69492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in Wind Worldwide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4" t="26042" r="4873" b="10207"/>
          <a:stretch/>
        </p:blipFill>
        <p:spPr bwMode="auto">
          <a:xfrm>
            <a:off x="381000" y="1295400"/>
            <a:ext cx="8321040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4901" y="6310699"/>
            <a:ext cx="6904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Source: Global Wind 2013 Report, Global Wind Energy Council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58268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 Worldwide Wind Turbine Market Share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487AF-22CC-4BA0-9E2C-52E5FAE8988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3900" y="5336583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Vestas regains first, GE fell from first in 2012 to 6</a:t>
            </a:r>
            <a:r>
              <a:rPr lang="en-US" baseline="30000" dirty="0" smtClean="0"/>
              <a:t>th</a:t>
            </a:r>
            <a:r>
              <a:rPr lang="en-US" dirty="0" smtClean="0"/>
              <a:t>; with "other" at 31.5% there are lots of manufacturers!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6400800"/>
            <a:ext cx="762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Data source: http</a:t>
            </a:r>
            <a:r>
              <a:rPr lang="en-US" sz="1400" dirty="0"/>
              <a:t>://www.nawindpower.com/e107_plugins/content/content.php?content.12710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7010400" cy="373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98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in US Wind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624840"/>
          </a:xfrm>
        </p:spPr>
        <p:txBody>
          <a:bodyPr/>
          <a:lstStyle/>
          <a:p>
            <a:r>
              <a:rPr lang="en-US" dirty="0" smtClean="0"/>
              <a:t>Currently about 61 GW; production tax credit expired at the end of 2013 but the 12 GW of projects under construction at end of 2013 will qualify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348610" name="Picture 2" descr="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7620000" cy="367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6474438"/>
            <a:ext cx="31365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American Wind Energy Association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3148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62000"/>
          </a:xfrm>
        </p:spPr>
        <p:txBody>
          <a:bodyPr/>
          <a:lstStyle/>
          <a:p>
            <a:r>
              <a:rPr lang="en-US" dirty="0" smtClean="0"/>
              <a:t>State Renewable Portfolio Standards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3496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7" t="26767" r="17998" b="3997"/>
          <a:stretch/>
        </p:blipFill>
        <p:spPr bwMode="auto">
          <a:xfrm>
            <a:off x="685800" y="1295400"/>
            <a:ext cx="7848600" cy="467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6210" y="6248400"/>
            <a:ext cx="5655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 source</a:t>
            </a:r>
            <a:r>
              <a:rPr lang="en-US" sz="1400" dirty="0"/>
              <a:t>: </a:t>
            </a:r>
            <a:r>
              <a:rPr lang="en-US" sz="1400" dirty="0" smtClean="0"/>
              <a:t>dsireusa.org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567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good reference guide is the WECC Wind Power Plant Dynamic Modeling Guide</a:t>
            </a:r>
          </a:p>
          <a:p>
            <a:pPr lvl="1"/>
            <a:r>
              <a:rPr lang="en-US" dirty="0" smtClean="0"/>
              <a:t>Posted one is from Nov 2010; there is a draft April 2014 version that is not yet publically released; Nov 2010 provides good background</a:t>
            </a:r>
          </a:p>
          <a:p>
            <a:r>
              <a:rPr lang="en-US" dirty="0" smtClean="0"/>
              <a:t>Usually wind farm is modeled in aggregate for grid studies; wind farm can consist</a:t>
            </a:r>
            <a:br>
              <a:rPr lang="en-US" dirty="0" smtClean="0"/>
            </a:br>
            <a:r>
              <a:rPr lang="en-US" dirty="0" smtClean="0"/>
              <a:t>of many small (1 to 3 MW) </a:t>
            </a:r>
            <a:br>
              <a:rPr lang="en-US" dirty="0" smtClean="0"/>
            </a:br>
            <a:r>
              <a:rPr lang="en-US" dirty="0" smtClean="0"/>
              <a:t>wind turbine-generators </a:t>
            </a:r>
            <a:br>
              <a:rPr lang="en-US" dirty="0" smtClean="0"/>
            </a:br>
            <a:r>
              <a:rPr lang="en-US" dirty="0" smtClean="0"/>
              <a:t>(WTGs) operating at  low </a:t>
            </a:r>
            <a:br>
              <a:rPr lang="en-US" dirty="0" smtClean="0"/>
            </a:br>
            <a:r>
              <a:rPr lang="en-US" dirty="0" smtClean="0"/>
              <a:t>voltage</a:t>
            </a:r>
            <a:r>
              <a:rPr lang="en-US" dirty="0"/>
              <a:t> </a:t>
            </a:r>
            <a:r>
              <a:rPr lang="en-US" dirty="0" smtClean="0"/>
              <a:t>(e.g. 0.6kV) stepped up to </a:t>
            </a:r>
            <a:br>
              <a:rPr lang="en-US" dirty="0" smtClean="0"/>
            </a:br>
            <a:r>
              <a:rPr lang="en-US" dirty="0" smtClean="0"/>
              <a:t>distribution level (e.g., 34.5 kV)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0" r="14330"/>
          <a:stretch>
            <a:fillRect/>
          </a:stretch>
        </p:blipFill>
        <p:spPr bwMode="auto">
          <a:xfrm>
            <a:off x="5257800" y="3886200"/>
            <a:ext cx="36576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13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eove~1">
  <a:themeElements>
    <a:clrScheme name="Naeove~1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aeove~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aeove~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eove~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50919</TotalTime>
  <Words>1042</Words>
  <Application>Microsoft Office PowerPoint</Application>
  <PresentationFormat>On-screen Show (4:3)</PresentationFormat>
  <Paragraphs>110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Naeove~1</vt:lpstr>
      <vt:lpstr>ECE 576 – Power System Dynamics and Stability</vt:lpstr>
      <vt:lpstr>Announcements</vt:lpstr>
      <vt:lpstr>Renewable Resource Modeling</vt:lpstr>
      <vt:lpstr>Growth in Wind Worldwide</vt:lpstr>
      <vt:lpstr>Growth in Wind Worldwide</vt:lpstr>
      <vt:lpstr>2013 Worldwide Wind Turbine Market Share</vt:lpstr>
      <vt:lpstr>Growth in US Wind </vt:lpstr>
      <vt:lpstr>State Renewable Portfolio Standards</vt:lpstr>
      <vt:lpstr>Wind Models</vt:lpstr>
      <vt:lpstr>US Wind Resources</vt:lpstr>
      <vt:lpstr>Global Wind Speed 50m Map</vt:lpstr>
      <vt:lpstr>Wind Map Illinois – 80m Height</vt:lpstr>
      <vt:lpstr>Power in the Wind</vt:lpstr>
      <vt:lpstr>Extracted Power </vt:lpstr>
      <vt:lpstr>Example: GE 1.5 and 1.6  MW Turbines</vt:lpstr>
      <vt:lpstr>Types of Wind Turbines for Power Flow and Transient Stability</vt:lpstr>
      <vt:lpstr>Types of Wind Turbines for Power Flow and Transient Stability</vt:lpstr>
      <vt:lpstr>Wind Turbine Installations by Type</vt:lpstr>
      <vt:lpstr>Generic Modeling Approach</vt:lpstr>
      <vt:lpstr>Wind Turbine Issues</vt:lpstr>
      <vt:lpstr>Low Voltage Ride Through (LVRT)</vt:lpstr>
      <vt:lpstr>Type 1 Models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Recommending a Strategy</dc:title>
  <dc:creator>Tom Overbye</dc:creator>
  <cp:lastModifiedBy>Overbye, Thomas J</cp:lastModifiedBy>
  <cp:revision>2418</cp:revision>
  <cp:lastPrinted>2014-04-21T14:53:06Z</cp:lastPrinted>
  <dcterms:created xsi:type="dcterms:W3CDTF">1995-06-02T22:12:36Z</dcterms:created>
  <dcterms:modified xsi:type="dcterms:W3CDTF">2014-04-22T19:50:37Z</dcterms:modified>
</cp:coreProperties>
</file>